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83" r:id="rId6"/>
    <p:sldId id="260" r:id="rId7"/>
    <p:sldId id="285" r:id="rId8"/>
    <p:sldId id="282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92" r:id="rId18"/>
    <p:sldId id="271" r:id="rId19"/>
    <p:sldId id="272" r:id="rId20"/>
    <p:sldId id="274" r:id="rId21"/>
    <p:sldId id="276" r:id="rId22"/>
    <p:sldId id="278" r:id="rId23"/>
    <p:sldId id="279" r:id="rId24"/>
    <p:sldId id="288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408696-747F-4EE7-83C4-FFEBA561BFD9}" v="3" dt="2021-04-15T20:02:56.9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Bayerová" userId="027d5805-f82f-46df-a316-7ad7fdb7666f" providerId="ADAL" clId="{46408696-747F-4EE7-83C4-FFEBA561BFD9}"/>
    <pc:docChg chg="undo custSel addSld delSld modSld">
      <pc:chgData name="Anna Bayerová" userId="027d5805-f82f-46df-a316-7ad7fdb7666f" providerId="ADAL" clId="{46408696-747F-4EE7-83C4-FFEBA561BFD9}" dt="2021-04-15T20:07:54.921" v="285" actId="20577"/>
      <pc:docMkLst>
        <pc:docMk/>
      </pc:docMkLst>
      <pc:sldChg chg="modSp mod">
        <pc:chgData name="Anna Bayerová" userId="027d5805-f82f-46df-a316-7ad7fdb7666f" providerId="ADAL" clId="{46408696-747F-4EE7-83C4-FFEBA561BFD9}" dt="2021-04-15T20:03:40.680" v="76" actId="6549"/>
        <pc:sldMkLst>
          <pc:docMk/>
          <pc:sldMk cId="0" sldId="256"/>
        </pc:sldMkLst>
        <pc:spChg chg="mod">
          <ac:chgData name="Anna Bayerová" userId="027d5805-f82f-46df-a316-7ad7fdb7666f" providerId="ADAL" clId="{46408696-747F-4EE7-83C4-FFEBA561BFD9}" dt="2021-04-15T20:03:40.680" v="76" actId="6549"/>
          <ac:spMkLst>
            <pc:docMk/>
            <pc:sldMk cId="0" sldId="256"/>
            <ac:spMk id="121" creationId="{00000000-0000-0000-0000-000000000000}"/>
          </ac:spMkLst>
        </pc:spChg>
      </pc:sldChg>
      <pc:sldChg chg="modSp mod">
        <pc:chgData name="Anna Bayerová" userId="027d5805-f82f-46df-a316-7ad7fdb7666f" providerId="ADAL" clId="{46408696-747F-4EE7-83C4-FFEBA561BFD9}" dt="2021-04-15T20:06:20.530" v="189" actId="20577"/>
        <pc:sldMkLst>
          <pc:docMk/>
          <pc:sldMk cId="0" sldId="257"/>
        </pc:sldMkLst>
        <pc:spChg chg="mod">
          <ac:chgData name="Anna Bayerová" userId="027d5805-f82f-46df-a316-7ad7fdb7666f" providerId="ADAL" clId="{46408696-747F-4EE7-83C4-FFEBA561BFD9}" dt="2021-04-15T20:06:04.924" v="170" actId="20577"/>
          <ac:spMkLst>
            <pc:docMk/>
            <pc:sldMk cId="0" sldId="257"/>
            <ac:spMk id="122" creationId="{00000000-0000-0000-0000-000000000000}"/>
          </ac:spMkLst>
        </pc:spChg>
        <pc:spChg chg="mod">
          <ac:chgData name="Anna Bayerová" userId="027d5805-f82f-46df-a316-7ad7fdb7666f" providerId="ADAL" clId="{46408696-747F-4EE7-83C4-FFEBA561BFD9}" dt="2021-04-15T20:06:20.530" v="189" actId="20577"/>
          <ac:spMkLst>
            <pc:docMk/>
            <pc:sldMk cId="0" sldId="257"/>
            <ac:spMk id="123" creationId="{00000000-0000-0000-0000-000000000000}"/>
          </ac:spMkLst>
        </pc:spChg>
      </pc:sldChg>
      <pc:sldChg chg="modSp mod">
        <pc:chgData name="Anna Bayerová" userId="027d5805-f82f-46df-a316-7ad7fdb7666f" providerId="ADAL" clId="{46408696-747F-4EE7-83C4-FFEBA561BFD9}" dt="2021-04-15T20:03:57.891" v="79" actId="1076"/>
        <pc:sldMkLst>
          <pc:docMk/>
          <pc:sldMk cId="0" sldId="258"/>
        </pc:sldMkLst>
        <pc:spChg chg="mod">
          <ac:chgData name="Anna Bayerová" userId="027d5805-f82f-46df-a316-7ad7fdb7666f" providerId="ADAL" clId="{46408696-747F-4EE7-83C4-FFEBA561BFD9}" dt="2021-04-15T20:03:53.766" v="78" actId="113"/>
          <ac:spMkLst>
            <pc:docMk/>
            <pc:sldMk cId="0" sldId="258"/>
            <ac:spMk id="125" creationId="{00000000-0000-0000-0000-000000000000}"/>
          </ac:spMkLst>
        </pc:spChg>
        <pc:spChg chg="mod">
          <ac:chgData name="Anna Bayerová" userId="027d5805-f82f-46df-a316-7ad7fdb7666f" providerId="ADAL" clId="{46408696-747F-4EE7-83C4-FFEBA561BFD9}" dt="2021-04-15T20:03:57.891" v="79" actId="1076"/>
          <ac:spMkLst>
            <pc:docMk/>
            <pc:sldMk cId="0" sldId="258"/>
            <ac:spMk id="126" creationId="{00000000-0000-0000-0000-000000000000}"/>
          </ac:spMkLst>
        </pc:spChg>
      </pc:sldChg>
      <pc:sldChg chg="modSp mod">
        <pc:chgData name="Anna Bayerová" userId="027d5805-f82f-46df-a316-7ad7fdb7666f" providerId="ADAL" clId="{46408696-747F-4EE7-83C4-FFEBA561BFD9}" dt="2021-04-15T20:05:25.397" v="147" actId="6549"/>
        <pc:sldMkLst>
          <pc:docMk/>
          <pc:sldMk cId="0" sldId="274"/>
        </pc:sldMkLst>
        <pc:spChg chg="mod">
          <ac:chgData name="Anna Bayerová" userId="027d5805-f82f-46df-a316-7ad7fdb7666f" providerId="ADAL" clId="{46408696-747F-4EE7-83C4-FFEBA561BFD9}" dt="2021-04-15T20:05:25.397" v="147" actId="6549"/>
          <ac:spMkLst>
            <pc:docMk/>
            <pc:sldMk cId="0" sldId="274"/>
            <ac:spMk id="165" creationId="{00000000-0000-0000-0000-000000000000}"/>
          </ac:spMkLst>
        </pc:spChg>
      </pc:sldChg>
      <pc:sldChg chg="modSp mod">
        <pc:chgData name="Anna Bayerová" userId="027d5805-f82f-46df-a316-7ad7fdb7666f" providerId="ADAL" clId="{46408696-747F-4EE7-83C4-FFEBA561BFD9}" dt="2021-04-15T20:07:54.921" v="285" actId="20577"/>
        <pc:sldMkLst>
          <pc:docMk/>
          <pc:sldMk cId="3194708595" sldId="283"/>
        </pc:sldMkLst>
        <pc:spChg chg="mod">
          <ac:chgData name="Anna Bayerová" userId="027d5805-f82f-46df-a316-7ad7fdb7666f" providerId="ADAL" clId="{46408696-747F-4EE7-83C4-FFEBA561BFD9}" dt="2021-04-15T20:07:54.921" v="285" actId="20577"/>
          <ac:spMkLst>
            <pc:docMk/>
            <pc:sldMk cId="3194708595" sldId="283"/>
            <ac:spMk id="2" creationId="{00000000-0000-0000-0000-000000000000}"/>
          </ac:spMkLst>
        </pc:spChg>
        <pc:spChg chg="mod">
          <ac:chgData name="Anna Bayerová" userId="027d5805-f82f-46df-a316-7ad7fdb7666f" providerId="ADAL" clId="{46408696-747F-4EE7-83C4-FFEBA561BFD9}" dt="2021-04-15T20:07:09.488" v="281" actId="20577"/>
          <ac:spMkLst>
            <pc:docMk/>
            <pc:sldMk cId="3194708595" sldId="283"/>
            <ac:spMk id="3" creationId="{00000000-0000-0000-0000-000000000000}"/>
          </ac:spMkLst>
        </pc:spChg>
      </pc:sldChg>
      <pc:sldChg chg="del">
        <pc:chgData name="Anna Bayerová" userId="027d5805-f82f-46df-a316-7ad7fdb7666f" providerId="ADAL" clId="{46408696-747F-4EE7-83C4-FFEBA561BFD9}" dt="2021-04-15T20:01:36.650" v="0" actId="47"/>
        <pc:sldMkLst>
          <pc:docMk/>
          <pc:sldMk cId="2876490071" sldId="287"/>
        </pc:sldMkLst>
      </pc:sldChg>
      <pc:sldChg chg="addSp modSp add del mod">
        <pc:chgData name="Anna Bayerová" userId="027d5805-f82f-46df-a316-7ad7fdb7666f" providerId="ADAL" clId="{46408696-747F-4EE7-83C4-FFEBA561BFD9}" dt="2021-04-15T20:03:16.146" v="74" actId="20577"/>
        <pc:sldMkLst>
          <pc:docMk/>
          <pc:sldMk cId="2446752866" sldId="288"/>
        </pc:sldMkLst>
        <pc:spChg chg="mod">
          <ac:chgData name="Anna Bayerová" userId="027d5805-f82f-46df-a316-7ad7fdb7666f" providerId="ADAL" clId="{46408696-747F-4EE7-83C4-FFEBA561BFD9}" dt="2021-04-15T20:02:15.685" v="43" actId="113"/>
          <ac:spMkLst>
            <pc:docMk/>
            <pc:sldMk cId="2446752866" sldId="288"/>
            <ac:spMk id="174" creationId="{00000000-0000-0000-0000-000000000000}"/>
          </ac:spMkLst>
        </pc:spChg>
        <pc:spChg chg="mod">
          <ac:chgData name="Anna Bayerová" userId="027d5805-f82f-46df-a316-7ad7fdb7666f" providerId="ADAL" clId="{46408696-747F-4EE7-83C4-FFEBA561BFD9}" dt="2021-04-15T20:03:16.146" v="74" actId="20577"/>
          <ac:spMkLst>
            <pc:docMk/>
            <pc:sldMk cId="2446752866" sldId="288"/>
            <ac:spMk id="175" creationId="{00000000-0000-0000-0000-000000000000}"/>
          </ac:spMkLst>
        </pc:spChg>
        <pc:picChg chg="add mod">
          <ac:chgData name="Anna Bayerová" userId="027d5805-f82f-46df-a316-7ad7fdb7666f" providerId="ADAL" clId="{46408696-747F-4EE7-83C4-FFEBA561BFD9}" dt="2021-04-15T20:02:56.996" v="48" actId="1076"/>
          <ac:picMkLst>
            <pc:docMk/>
            <pc:sldMk cId="2446752866" sldId="288"/>
            <ac:picMk id="4" creationId="{8DB83C1F-4D3B-4FE5-9871-9C785BCDD83A}"/>
          </ac:picMkLst>
        </pc:picChg>
      </pc:sldChg>
      <pc:sldChg chg="delSp del">
        <pc:chgData name="Anna Bayerová" userId="027d5805-f82f-46df-a316-7ad7fdb7666f" providerId="ADAL" clId="{46408696-747F-4EE7-83C4-FFEBA561BFD9}" dt="2021-04-15T20:03:26.546" v="75" actId="47"/>
        <pc:sldMkLst>
          <pc:docMk/>
          <pc:sldMk cId="1968527522" sldId="289"/>
        </pc:sldMkLst>
        <pc:picChg chg="del">
          <ac:chgData name="Anna Bayerová" userId="027d5805-f82f-46df-a316-7ad7fdb7666f" providerId="ADAL" clId="{46408696-747F-4EE7-83C4-FFEBA561BFD9}" dt="2021-04-15T20:02:49.750" v="46" actId="21"/>
          <ac:picMkLst>
            <pc:docMk/>
            <pc:sldMk cId="1968527522" sldId="289"/>
            <ac:picMk id="1229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přesun snímku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2000" b="0" strike="noStrike" spc="-1">
                <a:latin typeface="Arial"/>
              </a:rPr>
              <a:t>Klikněte pro úpravu formátu komentářů</a:t>
            </a:r>
          </a:p>
        </p:txBody>
      </p:sp>
      <p:sp>
        <p:nvSpPr>
          <p:cNvPr id="11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&lt;záhlaví&gt;</a:t>
            </a:r>
          </a:p>
        </p:txBody>
      </p:sp>
      <p:sp>
        <p:nvSpPr>
          <p:cNvPr id="117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cs-CZ" sz="1400" b="0" strike="noStrike" spc="-1">
                <a:latin typeface="Times New Roman"/>
              </a:rPr>
              <a:t>&lt;datum/čas&gt;</a:t>
            </a:r>
          </a:p>
        </p:txBody>
      </p:sp>
      <p:sp>
        <p:nvSpPr>
          <p:cNvPr id="118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119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0FD2289C-31B6-46C7-B30D-DAB1A8CDDF1C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1128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3881520" y="868644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C3F2429-D184-4211-9BA0-C99D01A54B81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3881520" y="868644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FB4A339-D97A-43CB-BD1D-DA81617D26EE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83" name="PlaceHolder 4"/>
          <p:cNvSpPr>
            <a:spLocks noGrp="1"/>
          </p:cNvSpPr>
          <p:nvPr>
            <p:ph type="body"/>
          </p:nvPr>
        </p:nvSpPr>
        <p:spPr>
          <a:xfrm>
            <a:off x="685800" y="434304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92AD69E5-8B12-494D-8C1E-E0FBA34AA2D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23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BA474EE7-6693-4063-8C50-178D41AEFABC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23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1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15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C252DC6-4098-4562-BA9B-DB3E734313C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10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66BFB3F-75D7-4ACF-B354-06B9347C162F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10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6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87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FB57F3CE-B796-41BF-9E80-CC85AC308D46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8B5770FC-7DF7-4E8A-8645-60EC25145F21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11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0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91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045E9079-9F2A-4500-9DDC-41F6C9043F89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12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363504C-8E02-434E-847A-7F587E6035D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12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4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6E185C5D-FDBE-4D82-8EAD-B49096208485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15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534C8EE8-E0B1-4BA2-B0F1-682F7D14273B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15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19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953617D-BAFA-423F-B00E-F85E76B14B5A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16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1531620-A75F-454A-955F-7290338463D2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16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953617D-BAFA-423F-B00E-F85E76B14B5A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17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1531620-A75F-454A-955F-7290338463D2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17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2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4997800A-0C25-4363-92F4-DE05145FABD4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18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5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97E238B-3B60-41F5-BF72-2B29D51C6E1B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18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6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07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0F6EF295-D65F-48D2-A762-415BDA56A53F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19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3881880" y="8686800"/>
            <a:ext cx="297504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D604BA4C-25E3-454F-9636-668074A283C7}" type="slidenum">
              <a:rPr lang="cs-CZ" sz="1200" b="0" strike="noStrike" spc="-1">
                <a:solidFill>
                  <a:srgbClr val="000000"/>
                </a:solidFill>
                <a:latin typeface="Times New Roman"/>
                <a:ea typeface="Segoe UI"/>
              </a:rPr>
              <a:t>19</a:t>
            </a:fld>
            <a:endParaRPr lang="cs-CZ" sz="1200" b="0" strike="noStrike" spc="-1">
              <a:latin typeface="Arial"/>
            </a:endParaRPr>
          </a:p>
        </p:txBody>
      </p:sp>
      <p:sp>
        <p:nvSpPr>
          <p:cNvPr id="210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7237" cy="3425825"/>
          </a:xfrm>
          <a:prstGeom prst="rect">
            <a:avLst/>
          </a:prstGeom>
        </p:spPr>
      </p:sp>
      <p:sp>
        <p:nvSpPr>
          <p:cNvPr id="211" name="PlaceHolder 4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456480" y="272880"/>
            <a:ext cx="8293320" cy="1019880"/>
          </a:xfrm>
          <a:prstGeom prst="rect">
            <a:avLst/>
          </a:prstGeom>
          <a:noFill/>
          <a:ln w="9360">
            <a:solidFill>
              <a:srgbClr val="3465A4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21409A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21409A"/>
                </a:solidFill>
                <a:latin typeface="Calibri"/>
                <a:ea typeface="DejaVu Sans"/>
              </a:rPr>
              <a:t>Nadání a jeho rozvoj (NaRo)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467280" y="1555920"/>
            <a:ext cx="8227800" cy="129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457200" indent="-456120">
              <a:lnSpc>
                <a:spcPct val="80000"/>
              </a:lnSpc>
              <a:spcBef>
                <a:spcPts val="561"/>
              </a:spcBef>
              <a:buClr>
                <a:srgbClr val="FF0000"/>
              </a:buClr>
              <a:buFont typeface="Wingdings" charset="2"/>
              <a:buChar char=""/>
            </a:pPr>
            <a:r>
              <a:rPr lang="cs-CZ" sz="28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Modely nadání</a:t>
            </a:r>
            <a:endParaRPr lang="cs-CZ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480594" y="273240"/>
            <a:ext cx="8228160" cy="1143720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b="1" spc="-1" dirty="0">
                <a:solidFill>
                  <a:srgbClr val="000000"/>
                </a:solidFill>
                <a:latin typeface="Calibri"/>
              </a:rPr>
              <a:t>2. Modely zaměřené na výkon</a:t>
            </a:r>
            <a:endParaRPr lang="cs-CZ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Joseph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Renzulli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330289" y="252540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 err="1">
                <a:solidFill>
                  <a:srgbClr val="FF0000"/>
                </a:solidFill>
                <a:latin typeface="Calibri"/>
                <a:ea typeface="DejaVu Sans"/>
              </a:rPr>
              <a:t>Tříkruhová</a:t>
            </a:r>
            <a:r>
              <a:rPr lang="cs-CZ" sz="32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 koncepce nadání (model 3 kruhů)</a:t>
            </a:r>
            <a:endParaRPr lang="cs-CZ" sz="3200" b="0" strike="noStrike" spc="-1" dirty="0">
              <a:solidFill>
                <a:srgbClr val="FF0000"/>
              </a:solidFill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pic>
        <p:nvPicPr>
          <p:cNvPr id="136" name="Obrázek 3"/>
          <p:cNvPicPr/>
          <p:nvPr/>
        </p:nvPicPr>
        <p:blipFill>
          <a:blip r:embed="rId3"/>
          <a:stretch/>
        </p:blipFill>
        <p:spPr>
          <a:xfrm>
            <a:off x="323528" y="2525400"/>
            <a:ext cx="8035312" cy="2919824"/>
          </a:xfrm>
          <a:prstGeom prst="rect">
            <a:avLst/>
          </a:prstGeom>
          <a:ln>
            <a:noFill/>
          </a:ln>
        </p:spPr>
      </p:pic>
      <p:pic>
        <p:nvPicPr>
          <p:cNvPr id="6146" name="Picture 2" descr="Joseph Renzulli | Neag School of Educ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76899"/>
            <a:ext cx="1680121" cy="16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433129" y="273240"/>
            <a:ext cx="8228160" cy="1143720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Renzulli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323528" y="1604520"/>
            <a:ext cx="8361832" cy="456078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72000" lnSpcReduction="2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Vlastní koncepce nadání – tzv. nadané chování.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Nadání - součinnost tří základních složek v harmonii.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Nejproduktivnější osoby nejsou nutně </a:t>
            </a:r>
            <a:r>
              <a:rPr lang="cs-CZ" sz="3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jedničkáři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Vysoké intelektuální schopnosti: 12-25 % populace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Provázanost faktorů formující nadání a ovlivňující výkon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dimenze: nadprůměrná všeobecná schopnost (paměť, získávání informací, integrace zkušeností, numerické, verbální a prostorové usuzování). Ekvivalent k IQ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dimenze: originalita myšlení, evaluace, flexibilita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rabicPeriod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dimenze: množství energie, vytrvalost, oddanost práci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Tvořivost tlumí: direktivní řízení, stereotypy, tendence ke konformit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39" name="CustomShape 3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latin typeface="Calibri"/>
                <a:ea typeface="DejaVu Sans"/>
              </a:rPr>
              <a:t>Joseph </a:t>
            </a:r>
            <a:r>
              <a:rPr lang="cs-CZ" sz="3200" b="1" strike="noStrike" spc="-1" dirty="0" err="1">
                <a:latin typeface="Calibri"/>
                <a:ea typeface="DejaVu Sans"/>
              </a:rPr>
              <a:t>Renzulli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333021" y="342720"/>
            <a:ext cx="8290260" cy="161028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b="1" spc="-1" dirty="0">
                <a:solidFill>
                  <a:srgbClr val="000000"/>
                </a:solidFill>
                <a:latin typeface="Calibri"/>
              </a:rPr>
              <a:t>2. Modely zaměřené na výkon</a:t>
            </a:r>
            <a:endParaRPr lang="cs-CZ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Franz J.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Mönks</a:t>
            </a:r>
            <a:endParaRPr lang="cs-CZ" sz="3200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Triadický model nadání </a:t>
            </a:r>
          </a:p>
        </p:txBody>
      </p:sp>
      <p:sp>
        <p:nvSpPr>
          <p:cNvPr id="141" name="CustomShape 2"/>
          <p:cNvSpPr/>
          <p:nvPr/>
        </p:nvSpPr>
        <p:spPr>
          <a:xfrm>
            <a:off x="333021" y="2131380"/>
            <a:ext cx="8352000" cy="3962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pc="-1" dirty="0">
                <a:solidFill>
                  <a:srgbClr val="000000"/>
                </a:solidFill>
                <a:latin typeface="Calibri"/>
                <a:ea typeface="DejaVu Sans"/>
              </a:rPr>
              <a:t>= model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vzájemné závislosti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42" name="CustomShape 3"/>
          <p:cNvSpPr/>
          <p:nvPr/>
        </p:nvSpPr>
        <p:spPr>
          <a:xfrm>
            <a:off x="3762000" y="195300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43" name="Obrázek 142"/>
          <p:cNvPicPr/>
          <p:nvPr/>
        </p:nvPicPr>
        <p:blipFill>
          <a:blip r:embed="rId3"/>
          <a:stretch/>
        </p:blipFill>
        <p:spPr>
          <a:xfrm>
            <a:off x="897028" y="2905992"/>
            <a:ext cx="5913543" cy="3862368"/>
          </a:xfrm>
          <a:prstGeom prst="rect">
            <a:avLst/>
          </a:prstGeom>
          <a:ln>
            <a:noFill/>
          </a:ln>
        </p:spPr>
      </p:pic>
      <p:pic>
        <p:nvPicPr>
          <p:cNvPr id="7170" name="Picture 2" descr="https://upload.wikimedia.org/wikipedia/commons/thumb/e/e0/Franz_M%C3%B6nks.JPG/266px-Franz_M%C3%B6nk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95623"/>
            <a:ext cx="1747025" cy="241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78500" lnSpcReduction="2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Vychází z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Renzulliho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modelu, ale vytýká konceptu silné zaměření na osobnostní rysy a absenci sociálního kontextu.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Nahrazuje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Renzulliho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</a:p>
          <a:p>
            <a:pPr marL="45828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2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angažovanost v úkolu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motivac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í zahrnující riskování, očekávání a schopnost plánování</a:t>
            </a:r>
          </a:p>
          <a:p>
            <a:pPr marL="45828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3200" i="1" spc="-1" dirty="0">
                <a:solidFill>
                  <a:srgbClr val="000000"/>
                </a:solidFill>
                <a:latin typeface="Calibri"/>
                <a:ea typeface="DejaVu Sans"/>
              </a:rPr>
              <a:t>všeobecné nadprůměrné schopnosti </a:t>
            </a: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– intelektuální schopnosti (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5-10 % populace nadaní jedinci;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Renzulli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hranice 15-25 %)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Koncept se skládá ze dvou triád: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osobnost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prostředí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B9CDE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latin typeface="Calibri"/>
                <a:ea typeface="DejaVu Sans"/>
              </a:rPr>
              <a:t>Franz J. </a:t>
            </a:r>
            <a:r>
              <a:rPr lang="cs-CZ" sz="3200" b="1" strike="noStrike" spc="-1" dirty="0" err="1">
                <a:latin typeface="Calibri"/>
                <a:ea typeface="DejaVu Sans"/>
              </a:rPr>
              <a:t>Mönks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5000" lnSpcReduction="1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Rozvinutí nadání – vhodné spolupůsobení faktorů individuálních a sociálních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Vhodná aplikace u socio-kulturně znevýhodněných dětí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Upozornění na úskalí: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politická a hospodářská situace  „…když se vzdělávací politika země soustředí např. jen na skupinu průměrných a slabších, budou nadaní a vysoce nadaní žáci ve školách dostávat málo možností podněcujících nadání“ </a:t>
            </a:r>
            <a:br>
              <a:rPr dirty="0"/>
            </a:b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podle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MÖNKS, YPENBURGEROVÁ)</a:t>
            </a:r>
          </a:p>
        </p:txBody>
      </p:sp>
      <p:sp>
        <p:nvSpPr>
          <p:cNvPr id="147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3. Modely zaměřené socio-kulturně</a:t>
            </a:r>
            <a:endParaRPr lang="cs-CZ" sz="3200" b="1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spcBef>
                <a:spcPts val="641"/>
              </a:spcBef>
              <a:buClr>
                <a:srgbClr val="006C3B"/>
              </a:buClr>
            </a:pPr>
            <a:r>
              <a:rPr lang="cs-CZ" b="1" spc="-1" dirty="0">
                <a:solidFill>
                  <a:srgbClr val="000000"/>
                </a:solidFill>
                <a:latin typeface="Calibri"/>
              </a:rPr>
              <a:t>3. Modely zaměřené socio-kulturně</a:t>
            </a:r>
            <a:endParaRPr lang="cs-CZ" sz="3200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Abraham J.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Tannenbaum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457200" y="1600200"/>
            <a:ext cx="8228520" cy="478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Hvězdnicovitý model talentu</a:t>
            </a:r>
            <a:endParaRPr lang="cs-CZ" sz="32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>
                <a:solidFill>
                  <a:srgbClr val="000000"/>
                </a:solidFill>
                <a:latin typeface="Calibri"/>
                <a:ea typeface="DejaVu Sans"/>
              </a:rPr>
              <a:t>         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2197440" y="198576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1" name="Obrázek 150"/>
          <p:cNvPicPr/>
          <p:nvPr/>
        </p:nvPicPr>
        <p:blipFill>
          <a:blip r:embed="rId3"/>
          <a:stretch/>
        </p:blipFill>
        <p:spPr>
          <a:xfrm>
            <a:off x="491547" y="2316504"/>
            <a:ext cx="5335464" cy="4063776"/>
          </a:xfrm>
          <a:prstGeom prst="rect">
            <a:avLst/>
          </a:prstGeom>
          <a:ln>
            <a:noFill/>
          </a:ln>
        </p:spPr>
      </p:pic>
      <p:pic>
        <p:nvPicPr>
          <p:cNvPr id="8194" name="Picture 2" descr="Teaching Gifted &amp; Talented Students – Teaching Gifted Studen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921" y="3524448"/>
            <a:ext cx="2745568" cy="285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scielo.org.pe/img/revistas/psico/v33n1/a09fig0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295" y="393206"/>
            <a:ext cx="1683065" cy="2047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CCC1DA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Abraham J. </a:t>
            </a:r>
            <a:r>
              <a:rPr lang="cs-CZ" sz="3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Tannenbaum</a:t>
            </a:r>
            <a:endParaRPr lang="cs-CZ" sz="3200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323529" y="1604520"/>
            <a:ext cx="8568952" cy="51368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Pět faktorů spolupůsobení na výkonovou složku nadání, jeho rozvoj 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Všeobecná schopnost, obecná intelektová schopnost  – souvisí s úrovní obecné inteligence, která se odráží ve všech typech nadání. Stanovuje určitou nadprůměrnou min. hranici inteligence, která dopomáhá jedinci ke kvalitním výkonům.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Specifická schopnost (speciální schopnost)  – schopnost výjimečného výkonu v dané oblasti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Neintelektové (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DejaVu Sans"/>
              </a:rPr>
              <a:t>facilitující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) faktory – individuální charakteristiky osobnosti – sociální, emocionální složka, motivace, kreativita, sebevědomí, disciplína, přizpůsobení se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Faktor prostředí – vliv rodiny, rodiny, škol, přátel atd.</a:t>
            </a:r>
          </a:p>
          <a:p>
            <a:pPr marL="515430" indent="-514350">
              <a:lnSpc>
                <a:spcPct val="100000"/>
              </a:lnSpc>
              <a:spcBef>
                <a:spcPts val="641"/>
              </a:spcBef>
              <a:buAutoNum type="alphaLcParenR"/>
            </a:pPr>
            <a:r>
              <a:rPr lang="cs-CZ" sz="2000" spc="-1" dirty="0">
                <a:solidFill>
                  <a:srgbClr val="000000"/>
                </a:solidFill>
                <a:latin typeface="Calibri"/>
                <a:ea typeface="DejaVu Sans"/>
              </a:rPr>
              <a:t>Faktor šance, šťastná náhoda  – být ve správný čas na správném místě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</a:pP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Skutečný talent se projevuje až v dospělosti vynikající úrovní výkonu, pozitivními vzory pro společnost nebo produkcí nápadů, které transformují společnosti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000" spc="-1" dirty="0">
              <a:solidFill>
                <a:srgbClr val="000000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2"/>
          <p:cNvSpPr/>
          <p:nvPr/>
        </p:nvSpPr>
        <p:spPr>
          <a:xfrm>
            <a:off x="323529" y="1604520"/>
            <a:ext cx="8568952" cy="51368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/>
              <a:t>- existují přirozeně snadné vzory chování, které nejsou výsledkem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/>
              <a:t>systematického tréninku v dané oblasti činnosti, což je pozorovatelné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/>
              <a:t>např. u malých dětí, kde je možnost systematické průpravy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2000" dirty="0"/>
              <a:t>nerealizovatelná, nebo u dospělých, kteří zkoušejí určitou činnost poprvé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2000" dirty="0"/>
          </a:p>
          <a:p>
            <a:pPr marL="1080">
              <a:lnSpc>
                <a:spcPct val="100000"/>
              </a:lnSpc>
              <a:spcBef>
                <a:spcPts val="641"/>
              </a:spcBef>
            </a:pPr>
            <a:r>
              <a:rPr lang="cs-CZ" sz="2000" dirty="0"/>
              <a:t>- odlišení pojmu talent, nadání</a:t>
            </a:r>
          </a:p>
        </p:txBody>
      </p:sp>
      <p:sp>
        <p:nvSpPr>
          <p:cNvPr id="5" name="CustomShape 2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4. Modely diferencování nadání a talentu</a:t>
            </a:r>
          </a:p>
        </p:txBody>
      </p:sp>
    </p:spTree>
    <p:extLst>
      <p:ext uri="{BB962C8B-B14F-4D97-AF65-F5344CB8AC3E}">
        <p14:creationId xmlns:p14="http://schemas.microsoft.com/office/powerpoint/2010/main" val="1683705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457200" y="89640"/>
            <a:ext cx="8227800" cy="17614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marL="1080">
              <a:spcBef>
                <a:spcPts val="641"/>
              </a:spcBef>
              <a:buClr>
                <a:srgbClr val="000000"/>
              </a:buClr>
            </a:pPr>
            <a:r>
              <a:rPr lang="cs-CZ" sz="2100" b="1" spc="-1" dirty="0">
                <a:solidFill>
                  <a:srgbClr val="000000"/>
                </a:solidFill>
                <a:latin typeface="Calibri"/>
              </a:rPr>
              <a:t>4. Modely diferencování nadání a talentu</a:t>
            </a:r>
            <a:endParaRPr lang="cs-CZ" sz="3200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pc="-1" dirty="0" err="1">
                <a:solidFill>
                  <a:srgbClr val="000000"/>
                </a:solidFill>
                <a:latin typeface="Calibri"/>
                <a:ea typeface="DejaVu Sans"/>
              </a:rPr>
              <a:t>Francoys</a:t>
            </a:r>
            <a:r>
              <a:rPr lang="cs-CZ" sz="3200" b="1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1" spc="-1" dirty="0" err="1">
                <a:solidFill>
                  <a:srgbClr val="000000"/>
                </a:solidFill>
                <a:latin typeface="Calibri"/>
                <a:ea typeface="DejaVu Sans"/>
              </a:rPr>
              <a:t>Gagné</a:t>
            </a:r>
            <a:endParaRPr lang="cs-CZ" sz="3200" b="1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diferenciální model talentu a </a:t>
            </a:r>
            <a:r>
              <a:rPr lang="cs-CZ" sz="3200" spc="-1" dirty="0">
                <a:solidFill>
                  <a:srgbClr val="000000"/>
                </a:solidFill>
                <a:latin typeface="Calibri"/>
              </a:rPr>
              <a:t>nadání (DMGT)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457200" y="1604520"/>
            <a:ext cx="8097480" cy="4925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60" name="CustomShape 3"/>
          <p:cNvSpPr/>
          <p:nvPr/>
        </p:nvSpPr>
        <p:spPr>
          <a:xfrm>
            <a:off x="1970640" y="149436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1" name="Obrázek 160"/>
          <p:cNvPicPr/>
          <p:nvPr/>
        </p:nvPicPr>
        <p:blipFill>
          <a:blip r:embed="rId3"/>
          <a:stretch/>
        </p:blipFill>
        <p:spPr>
          <a:xfrm>
            <a:off x="755576" y="1851120"/>
            <a:ext cx="7385308" cy="46785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Francoys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Gagné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– předpoklad modelu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457200" y="1604520"/>
            <a:ext cx="8507288" cy="49928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Nadání x talent – mělo by být exaktně rozlišováno</a:t>
            </a:r>
            <a:endParaRPr lang="cs-CZ" sz="3200" b="0" strike="noStrike" spc="-1" dirty="0">
              <a:solidFill>
                <a:srgbClr val="000000"/>
              </a:solidFill>
              <a:latin typeface="Calibri" panose="020F0502020204030204" pitchFamily="34" charset="0"/>
              <a:ea typeface="DejaVu Sans"/>
              <a:cs typeface="Calibri" panose="020F0502020204030204" pitchFamily="34" charset="0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Přeměna daru (nadání) v talent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Nadání – nesystematické, přirozené rozvíjení schopností  (intelektuální, kreativní,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socio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-afektivní, senzomotorické, ostatní)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Talent – 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systematicky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rozvíjené schopnosti, které vytváří odbornost v určité oblasti. Velkou roli hraje prostředí.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Rozvoj schopností je urychlován, katalyzován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Model „b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iologická“ linie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Galton</a:t>
            </a:r>
            <a:endParaRPr lang="cs-CZ" sz="3200" b="0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Dědičnost - důraz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5. Modely kognitivních </a:t>
            </a:r>
            <a:r>
              <a:rPr lang="cs-CZ" sz="3200" b="1" spc="-1" dirty="0">
                <a:solidFill>
                  <a:srgbClr val="000000"/>
                </a:solidFill>
                <a:latin typeface="Calibri"/>
                <a:ea typeface="DejaVu Sans"/>
              </a:rPr>
              <a:t>s</a:t>
            </a: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ložek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457200" y="1604520"/>
            <a:ext cx="8363272" cy="470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/>
              </a:rPr>
              <a:t>Zaměřují se na </a:t>
            </a:r>
            <a:r>
              <a:rPr lang="cs-CZ" sz="2000" b="1" spc="-1" dirty="0">
                <a:solidFill>
                  <a:srgbClr val="000000"/>
                </a:solidFill>
                <a:latin typeface="Calibri"/>
              </a:rPr>
              <a:t>procesy </a:t>
            </a:r>
            <a:r>
              <a:rPr lang="cs-CZ" sz="2000" spc="-1" dirty="0">
                <a:solidFill>
                  <a:srgbClr val="000000"/>
                </a:solidFill>
                <a:latin typeface="Calibri"/>
              </a:rPr>
              <a:t>zpracování informací (směr od 2. pol. 20. století)</a:t>
            </a:r>
            <a:endParaRPr lang="cs-CZ" sz="2000" spc="-1" dirty="0"/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/>
              </a:rPr>
              <a:t>Oblast zájmu:</a:t>
            </a:r>
          </a:p>
          <a:p>
            <a:pPr marL="34398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000" spc="-1" dirty="0">
                <a:solidFill>
                  <a:srgbClr val="000000"/>
                </a:solidFill>
                <a:latin typeface="Calibri"/>
              </a:rPr>
              <a:t>čím se liší (kvalitativní rozdíly) např. vysoce nadané děti ve svém způsobu přijímání a zpracování informací od dětí průměrně nadaných</a:t>
            </a:r>
          </a:p>
          <a:p>
            <a:pPr marL="34398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000" spc="-1" dirty="0">
                <a:solidFill>
                  <a:srgbClr val="000000"/>
                </a:solidFill>
                <a:latin typeface="Calibri"/>
              </a:rPr>
              <a:t>důležitý není ani tak výsledný, konečný produkt, ale spíše cesta k němu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/>
              </a:rPr>
              <a:t>Kladení důrazu na IQ měření i QI (kvalita zpracovaných informací) </a:t>
            </a:r>
            <a:endParaRPr lang="cs-CZ" sz="2000" spc="-1" dirty="0"/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Studium kvalitativních rozdílů v informačních procesech, porovnání nadaného dítěte s průměrně nadaným dítětem.</a:t>
            </a:r>
            <a:endParaRPr lang="cs-CZ" sz="20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Klíčovým se stává způsob, cesta k cíli, nikoliv cíl (konečný produkt)</a:t>
            </a:r>
            <a:endParaRPr lang="cs-CZ" sz="20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Hermann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Ruppel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zjišťovat místo IQ navrhuje QI (kvalita informací) 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403041" y="2359446"/>
            <a:ext cx="8290080" cy="44877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zpochybňuje měření inteligenčními testy, protože ty nejsou schopny měřit míru uplatnění jedince v adaptaci na nové a neznámé situace</a:t>
            </a:r>
            <a:endParaRPr lang="cs-CZ" sz="24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spc="-1" dirty="0">
                <a:solidFill>
                  <a:srgbClr val="000000"/>
                </a:solidFill>
                <a:latin typeface="Calibri"/>
                <a:ea typeface="DejaVu Sans"/>
              </a:rPr>
              <a:t>nedostatek běžně užívaných testů 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inteligence: měří pouze jednu z více složek inteligence (stejně jako např.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Gardner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endParaRPr lang="cs-CZ" sz="24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popisuje </a:t>
            </a:r>
            <a:r>
              <a:rPr lang="cs-CZ" sz="2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inteligenci jako schopnost učit se ze zkušenosti</a:t>
            </a: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dobře uvažovat, pamatovat si podstatné informace a dobře zvládat požadavky každodenního života. </a:t>
            </a:r>
            <a:endParaRPr lang="cs-CZ" sz="24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definuje tři druhy nadání: analytické, syntetické, praktické </a:t>
            </a:r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úspěchu je dosaženo jen vyvážeností mezi těmito 3 složkami</a:t>
            </a:r>
          </a:p>
          <a:p>
            <a:pPr marL="343080" indent="-342000"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Poznámka: kniha R.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J. Sternberg: </a:t>
            </a:r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Úspěšná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inteligence</a:t>
            </a:r>
            <a:r>
              <a:rPr lang="cs-CZ" sz="2000" dirty="0"/>
              <a:t> </a:t>
            </a:r>
            <a:endParaRPr lang="de-DE" sz="2000" dirty="0"/>
          </a:p>
          <a:p>
            <a:pPr marL="343080" indent="-3420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endParaRPr lang="cs-CZ" sz="2000" strike="noStrike" spc="-1" dirty="0"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422176" y="188640"/>
            <a:ext cx="8360096" cy="2088232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</a:pPr>
            <a:r>
              <a:rPr lang="cs-CZ" b="1" spc="-1" dirty="0">
                <a:solidFill>
                  <a:srgbClr val="000000"/>
                </a:solidFill>
                <a:latin typeface="Calibri"/>
              </a:rPr>
              <a:t>5. Modely kognitivních složek (kognitivní modely</a:t>
            </a:r>
            <a:endParaRPr lang="cs-CZ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Robert J.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Sternberg</a:t>
            </a:r>
            <a:endParaRPr lang="cs-CZ" sz="3200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cs-CZ" sz="2800" b="1" spc="-1" dirty="0" err="1">
                <a:solidFill>
                  <a:srgbClr val="006C3B"/>
                </a:solidFill>
                <a:latin typeface="Calibri"/>
              </a:rPr>
              <a:t>Triarchická</a:t>
            </a:r>
            <a:r>
              <a:rPr lang="cs-CZ" sz="2800" b="1" spc="-1" dirty="0">
                <a:solidFill>
                  <a:srgbClr val="006C3B"/>
                </a:solidFill>
                <a:latin typeface="Calibri"/>
              </a:rPr>
              <a:t> teorie </a:t>
            </a:r>
            <a:endParaRPr lang="cs-CZ" sz="2800" b="1" spc="-1" dirty="0"/>
          </a:p>
          <a:p>
            <a:pPr>
              <a:lnSpc>
                <a:spcPct val="100000"/>
              </a:lnSpc>
            </a:pPr>
            <a:r>
              <a:rPr lang="cs-CZ" sz="2400" spc="-1" dirty="0">
                <a:solidFill>
                  <a:srgbClr val="006C3B"/>
                </a:solidFill>
                <a:latin typeface="Calibri"/>
              </a:rPr>
              <a:t>= </a:t>
            </a:r>
            <a:r>
              <a:rPr lang="cs-CZ" sz="2400" spc="-1" dirty="0" err="1">
                <a:solidFill>
                  <a:srgbClr val="006C3B"/>
                </a:solidFill>
                <a:latin typeface="Calibri"/>
              </a:rPr>
              <a:t>multidimentionální</a:t>
            </a:r>
            <a:r>
              <a:rPr lang="cs-CZ" sz="2400" spc="-1" dirty="0">
                <a:solidFill>
                  <a:srgbClr val="006C3B"/>
                </a:solidFill>
                <a:latin typeface="Calibri"/>
              </a:rPr>
              <a:t> konstrukt;  komponentová </a:t>
            </a:r>
            <a:r>
              <a:rPr lang="cs-CZ" sz="2400" spc="-1" dirty="0" err="1">
                <a:solidFill>
                  <a:srgbClr val="006C3B"/>
                </a:solidFill>
                <a:latin typeface="Calibri"/>
              </a:rPr>
              <a:t>subteorie</a:t>
            </a:r>
            <a:endParaRPr lang="cs-CZ" sz="2400" spc="-1" dirty="0"/>
          </a:p>
        </p:txBody>
      </p:sp>
      <p:sp>
        <p:nvSpPr>
          <p:cNvPr id="2" name="AutoShape 2" descr="Robert Sternberg - National Academy of Edu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57200" y="1604520"/>
            <a:ext cx="8290080" cy="4343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1000" lnSpcReduction="2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Analytické nadání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umožňuje rozebrat problém a rozumět jeho částem. Lidé s analytickým nadáním jsou úspěšní v klasických inteligenčních testech (klade se důraz na porozumění textu, řešení logických matic, analogie, rychlost úsudku aj. ) 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Syntetické nadání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patrné u jedinců dobře zvládající adaptaci v nových situacích. Nemusí </a:t>
            </a: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vynikat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v IQ testech, spíše často vidí v zadání hlubší souvislosti, které ostatn</a:t>
            </a: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í nevnímají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Praktické nadání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zahrnuje aplikaci jakýchkoli analytických či syntetických schopností do praxe</a:t>
            </a:r>
            <a:endParaRPr lang="cs-CZ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519120" y="31981"/>
            <a:ext cx="8228160" cy="11437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>
                <a:solidFill>
                  <a:srgbClr val="006C3B"/>
                </a:solidFill>
                <a:latin typeface="Calibri"/>
                <a:ea typeface="DejaVu Sans"/>
              </a:rPr>
              <a:t>Robert J. Sternberg</a:t>
            </a:r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467640" y="188640"/>
            <a:ext cx="8227800" cy="1143720"/>
          </a:xfrm>
          <a:prstGeom prst="rect">
            <a:avLst/>
          </a:prstGeom>
          <a:solidFill>
            <a:srgbClr val="D7E4B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>
                <a:solidFill>
                  <a:srgbClr val="006C3B"/>
                </a:solidFill>
                <a:latin typeface="Calibri"/>
                <a:ea typeface="DejaVu Sans"/>
              </a:rPr>
              <a:t>Robert J. Sternberg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467640" y="155664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Pentagonální model 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(1993) rozvoje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intelektového nadání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78" name="CustomShape 3"/>
          <p:cNvSpPr/>
          <p:nvPr/>
        </p:nvSpPr>
        <p:spPr>
          <a:xfrm>
            <a:off x="1833840" y="2124000"/>
            <a:ext cx="183600" cy="356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9" name="Obrázek 178"/>
          <p:cNvPicPr/>
          <p:nvPr/>
        </p:nvPicPr>
        <p:blipFill>
          <a:blip r:embed="rId3"/>
          <a:stretch/>
        </p:blipFill>
        <p:spPr>
          <a:xfrm>
            <a:off x="2483768" y="2124000"/>
            <a:ext cx="5904720" cy="4482360"/>
          </a:xfrm>
          <a:prstGeom prst="rect">
            <a:avLst/>
          </a:prstGeom>
          <a:ln>
            <a:noFill/>
          </a:ln>
        </p:spPr>
      </p:pic>
      <p:pic>
        <p:nvPicPr>
          <p:cNvPr id="6" name="Picture 4" descr="Robert Sternberg - National Academy of Educ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780" y="349669"/>
            <a:ext cx="1965380" cy="1965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57200" y="1604520"/>
            <a:ext cx="8507288" cy="506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85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2600" strike="noStrike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457200" y="221869"/>
            <a:ext cx="8228160" cy="1143720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trike="noStrike" spc="-1" dirty="0">
                <a:solidFill>
                  <a:srgbClr val="006C3B"/>
                </a:solidFill>
                <a:latin typeface="Calibri"/>
                <a:ea typeface="DejaVu Sans"/>
              </a:rPr>
              <a:t>Robert J. </a:t>
            </a:r>
            <a:r>
              <a:rPr lang="cs-CZ" sz="3200" b="1" strike="noStrike" spc="-1" dirty="0" err="1">
                <a:solidFill>
                  <a:srgbClr val="006C3B"/>
                </a:solidFill>
                <a:latin typeface="Calibri"/>
                <a:ea typeface="DejaVu Sans"/>
              </a:rPr>
              <a:t>Sternberg</a:t>
            </a:r>
            <a:endParaRPr lang="cs-CZ" sz="3200" b="1" strike="noStrike" spc="-1" dirty="0">
              <a:solidFill>
                <a:srgbClr val="006C3B"/>
              </a:solidFill>
              <a:latin typeface="Calibri"/>
              <a:ea typeface="DejaVu Sans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6C3B"/>
              </a:buClr>
              <a:buFont typeface="Arial"/>
              <a:buChar char="•"/>
            </a:pPr>
            <a:r>
              <a:rPr lang="cs-CZ" sz="3200" b="1" spc="-1" dirty="0">
                <a:solidFill>
                  <a:srgbClr val="006C3B"/>
                </a:solidFill>
                <a:latin typeface="Calibri"/>
              </a:rPr>
              <a:t>Autor zajímavých knih</a:t>
            </a:r>
            <a:endParaRPr lang="cs-CZ" sz="3200" b="0" strike="noStrike" spc="-1" dirty="0">
              <a:latin typeface="Arial"/>
            </a:endParaRPr>
          </a:p>
        </p:txBody>
      </p:sp>
      <p:pic>
        <p:nvPicPr>
          <p:cNvPr id="4" name="Picture 8" descr="foto  Láska je příběh: Nová teorie vztahů - Robert J. Sternberg ">
            <a:extLst>
              <a:ext uri="{FF2B5EF4-FFF2-40B4-BE49-F238E27FC236}">
                <a16:creationId xmlns:a16="http://schemas.microsoft.com/office/drawing/2014/main" id="{8DB83C1F-4D3B-4FE5-9871-9C785BCDD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367" y="1817602"/>
            <a:ext cx="3171825" cy="46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752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5" name="CustomShape 2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Základní klasifikace:</a:t>
            </a:r>
            <a:endParaRPr lang="cs-CZ" sz="3200" b="1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Horizontální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– podle druhů činností, ve kterých se nadání projevuje (matematické, hudební, výtvarné apod.)</a:t>
            </a:r>
            <a:endParaRPr lang="cs-CZ" sz="3200" b="0" strike="noStrike" spc="-1" dirty="0">
              <a:latin typeface="Arial"/>
            </a:endParaRPr>
          </a:p>
          <a:p>
            <a:pPr marL="514440" indent="-513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AutoNum type="alphaLcParenR"/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Vertikální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– podle stupně aktuálního stavu: manifestované (aktuální) nebo latentní (potenciální) 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cs-CZ" sz="32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Podle Hříbkové, 2009</a:t>
            </a:r>
            <a:endParaRPr lang="cs-CZ" sz="2000" b="0" strike="noStrike" spc="-1" dirty="0">
              <a:latin typeface="Arial"/>
            </a:endParaRPr>
          </a:p>
        </p:txBody>
      </p:sp>
      <p:sp>
        <p:nvSpPr>
          <p:cNvPr id="126" name="CustomShape 3"/>
          <p:cNvSpPr/>
          <p:nvPr/>
        </p:nvSpPr>
        <p:spPr>
          <a:xfrm>
            <a:off x="411480" y="221869"/>
            <a:ext cx="8228160" cy="11437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Druhy nadání</a:t>
            </a: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8" name="CustomShape 2"/>
          <p:cNvSpPr/>
          <p:nvPr/>
        </p:nvSpPr>
        <p:spPr>
          <a:xfrm>
            <a:off x="457200" y="1604520"/>
            <a:ext cx="8228160" cy="397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Akademické – školní předměty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Tvořivé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Vůdčí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Umělecké</a:t>
            </a:r>
            <a:endParaRPr lang="cs-CZ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Intelektové, např. R. J.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Sternberg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rozlišuje 3 druhy: analytické, syntetické (tvořivé), praktické) 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Druhy nadání</a:t>
            </a:r>
            <a:endParaRPr lang="cs-CZ" sz="3200" b="1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44694"/>
            <a:ext cx="8218896" cy="430887"/>
          </a:xfrm>
        </p:spPr>
        <p:txBody>
          <a:bodyPr/>
          <a:lstStyle/>
          <a:p>
            <a:r>
              <a:rPr lang="cs-CZ" sz="2800" b="1">
                <a:latin typeface="Calibri" panose="020F0502020204030204" pitchFamily="34" charset="0"/>
                <a:cs typeface="Calibri" panose="020F0502020204030204" pitchFamily="34" charset="0"/>
              </a:rPr>
              <a:t>Modely nadání: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>
          <a:xfrm>
            <a:off x="457200" y="1586025"/>
            <a:ext cx="8507288" cy="4647426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cs-CZ" sz="2800" b="1" spc="-1" dirty="0">
                <a:solidFill>
                  <a:srgbClr val="000000"/>
                </a:solidFill>
                <a:latin typeface="Calibri"/>
                <a:ea typeface="DejaVu Sans"/>
              </a:rPr>
              <a:t>z</a:t>
            </a:r>
            <a:r>
              <a:rPr lang="cs-CZ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aměřené </a:t>
            </a:r>
            <a:r>
              <a:rPr lang="cs-CZ" sz="2800" b="1" spc="-1" dirty="0">
                <a:solidFill>
                  <a:srgbClr val="000000"/>
                </a:solidFill>
                <a:latin typeface="Calibri"/>
                <a:ea typeface="DejaVu Sans"/>
              </a:rPr>
              <a:t>na </a:t>
            </a:r>
            <a:r>
              <a:rPr lang="cs-CZ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schopnosti (</a:t>
            </a:r>
            <a:r>
              <a:rPr lang="cs-CZ" sz="28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Terman</a:t>
            </a:r>
            <a:r>
              <a:rPr lang="cs-CZ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sz="2800" b="1" spc="-1" dirty="0">
                <a:solidFill>
                  <a:srgbClr val="000000"/>
                </a:solidFill>
                <a:latin typeface="Calibri"/>
                <a:ea typeface="DejaVu Sans"/>
              </a:rPr>
              <a:t>z</a:t>
            </a:r>
            <a:r>
              <a:rPr lang="cs-CZ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aměřené  na výkon (</a:t>
            </a:r>
            <a:r>
              <a:rPr lang="cs-CZ" sz="28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Renzulli</a:t>
            </a:r>
            <a:r>
              <a:rPr lang="cs-CZ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sz="2800" b="1" spc="-1" dirty="0">
                <a:solidFill>
                  <a:srgbClr val="000000"/>
                </a:solidFill>
                <a:latin typeface="Calibri"/>
                <a:ea typeface="DejaVu Sans"/>
              </a:rPr>
              <a:t>z</a:t>
            </a:r>
            <a:r>
              <a:rPr lang="cs-CZ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aměřené  </a:t>
            </a:r>
            <a:r>
              <a:rPr lang="cs-CZ" sz="2800" b="1" spc="-1" dirty="0">
                <a:solidFill>
                  <a:srgbClr val="000000"/>
                </a:solidFill>
                <a:latin typeface="Calibri"/>
                <a:ea typeface="DejaVu Sans"/>
              </a:rPr>
              <a:t>socio-kulturně (</a:t>
            </a:r>
            <a:r>
              <a:rPr lang="cs-CZ" sz="2800" b="1" spc="-1" dirty="0" err="1">
                <a:solidFill>
                  <a:srgbClr val="000000"/>
                </a:solidFill>
                <a:latin typeface="Calibri"/>
                <a:ea typeface="DejaVu Sans"/>
              </a:rPr>
              <a:t>Tannenbaum</a:t>
            </a:r>
            <a:r>
              <a:rPr lang="cs-CZ" sz="2800" b="1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diferencování nadání a talentu (</a:t>
            </a:r>
            <a:r>
              <a:rPr lang="cs-CZ" sz="28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Gagné</a:t>
            </a:r>
            <a:r>
              <a:rPr lang="cs-CZ" sz="2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 marL="342900" indent="-342900">
              <a:buFontTx/>
              <a:buAutoNum type="arabicPeriod"/>
            </a:pPr>
            <a:r>
              <a:rPr lang="cs-CZ" sz="2800" b="1" spc="-1" dirty="0">
                <a:solidFill>
                  <a:srgbClr val="000000"/>
                </a:solidFill>
                <a:latin typeface="Calibri"/>
                <a:ea typeface="DejaVu Sans"/>
              </a:rPr>
              <a:t>kognitivních složek (</a:t>
            </a:r>
            <a:r>
              <a:rPr lang="cs-CZ" sz="2800" b="1" spc="-1" dirty="0" err="1">
                <a:solidFill>
                  <a:srgbClr val="000000"/>
                </a:solidFill>
                <a:latin typeface="Calibri"/>
                <a:ea typeface="DejaVu Sans"/>
              </a:rPr>
              <a:t>Sternberg</a:t>
            </a:r>
            <a:r>
              <a:rPr lang="cs-CZ" sz="2800" b="1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endParaRPr lang="cs-CZ" sz="2800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FontTx/>
              <a:buAutoNum type="arabicPeriod"/>
            </a:pPr>
            <a:endParaRPr lang="cs-CZ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FontTx/>
              <a:buAutoNum type="arabicPeriod"/>
            </a:pPr>
            <a:endParaRPr lang="cs-CZ" b="1" strike="noStrike" spc="-1" dirty="0">
              <a:latin typeface="Arial"/>
            </a:endParaRPr>
          </a:p>
          <a:p>
            <a:pPr marL="342900" indent="-342900">
              <a:buFontTx/>
              <a:buAutoNum type="arabicPeriod"/>
            </a:pPr>
            <a:endParaRPr lang="cs-CZ" b="1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FontTx/>
              <a:buAutoNum type="arabicPeriod"/>
            </a:pPr>
            <a:endParaRPr lang="cs-CZ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FontTx/>
              <a:buAutoNum type="arabicPeriod"/>
            </a:pPr>
            <a:endParaRPr lang="cs-CZ" b="1" strike="noStrike" spc="-1" dirty="0">
              <a:latin typeface="Arial"/>
            </a:endParaRPr>
          </a:p>
          <a:p>
            <a:pPr marL="342900" indent="-342900">
              <a:buAutoNum type="arabicPeriod"/>
            </a:pPr>
            <a:endParaRPr lang="cs-CZ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AutoNum type="arabicPeriod"/>
            </a:pPr>
            <a:endParaRPr lang="cs-CZ" b="1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 marL="342900" indent="-342900">
              <a:buAutoNum type="arabicPeriod"/>
            </a:pPr>
            <a:endParaRPr lang="cs-CZ" b="1" strike="noStrike" spc="-1" dirty="0">
              <a:latin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708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1. Modely zaměřené na schopnosti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457200" y="1604520"/>
            <a:ext cx="8435280" cy="49928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500"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/>
              <a:t>Myšlenka: 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dirty="0"/>
              <a:t>- duševní (intelektuální) schopnosti lze zjistit již v raném věku dítěte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/>
              <a:t>- v</a:t>
            </a:r>
            <a:r>
              <a:rPr lang="cs-CZ" sz="3200" dirty="0"/>
              <a:t> průběhu života se podstatně nemění; tj. že schopnosti jsou stabilní. Dle příznivců tohoto pojetí nacházejí časně rozeznané vysoké duševní schopnosti svá vyjádření ve zvláštních výkonech často až v dospělém věku.</a:t>
            </a:r>
            <a:endParaRPr lang="cs-CZ" sz="3200" b="0" strike="noStrike" spc="-1" dirty="0">
              <a:solidFill>
                <a:srgbClr val="000000"/>
              </a:solidFill>
              <a:latin typeface="Calibri"/>
              <a:ea typeface="DejaVu Sans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457200" y="273240"/>
            <a:ext cx="8228160" cy="11437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515430" indent="-514350">
              <a:spcBef>
                <a:spcPts val="641"/>
              </a:spcBef>
              <a:buClr>
                <a:srgbClr val="000000"/>
              </a:buClr>
              <a:buAutoNum type="arabicPeriod"/>
            </a:pPr>
            <a:r>
              <a:rPr lang="cs-CZ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Modely zaměřené na </a:t>
            </a:r>
            <a:r>
              <a:rPr lang="cs-CZ" b="1" spc="-1" dirty="0">
                <a:solidFill>
                  <a:srgbClr val="000000"/>
                </a:solidFill>
                <a:latin typeface="Calibri"/>
              </a:rPr>
              <a:t>schopnosti</a:t>
            </a:r>
          </a:p>
          <a:p>
            <a:pPr marL="1080">
              <a:spcBef>
                <a:spcPts val="641"/>
              </a:spcBef>
              <a:buClr>
                <a:srgbClr val="000000"/>
              </a:buClr>
            </a:pPr>
            <a:r>
              <a:rPr lang="cs-CZ" sz="3200" b="1" spc="-1" dirty="0" err="1">
                <a:solidFill>
                  <a:srgbClr val="000000"/>
                </a:solidFill>
                <a:latin typeface="Calibri"/>
              </a:rPr>
              <a:t>Lewis</a:t>
            </a: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 M. </a:t>
            </a:r>
            <a:r>
              <a:rPr lang="cs-CZ" sz="3200" b="1" spc="-1" dirty="0" err="1">
                <a:solidFill>
                  <a:srgbClr val="000000"/>
                </a:solidFill>
                <a:latin typeface="Calibri"/>
              </a:rPr>
              <a:t>Terman</a:t>
            </a:r>
            <a:endParaRPr lang="cs-CZ" sz="3200" b="1" spc="-1" dirty="0"/>
          </a:p>
        </p:txBody>
      </p:sp>
      <p:sp>
        <p:nvSpPr>
          <p:cNvPr id="131" name="CustomShape 2"/>
          <p:cNvSpPr/>
          <p:nvPr/>
        </p:nvSpPr>
        <p:spPr>
          <a:xfrm>
            <a:off x="457200" y="1604520"/>
            <a:ext cx="8435280" cy="49928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7000"/>
          </a:bodyPr>
          <a:lstStyle/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Motivace - eugenika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Longitudiální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výzkum 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1500 vysoce nadaných, IQ min 140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 identifikaci „nadaných“ použil test </a:t>
            </a:r>
            <a:b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</a:b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(autor)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Standord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–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Binetova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testu inteligence (r. 1916)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Inteligence dědičně determinovaná</a:t>
            </a:r>
            <a:endParaRPr lang="cs-CZ" sz="3200" b="0" strike="noStrike" spc="-1" dirty="0">
              <a:latin typeface="Arial"/>
            </a:endParaRP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Kritika – podnětné prostředí dětí výzkumu; spokojenost v manželství</a:t>
            </a:r>
          </a:p>
          <a:p>
            <a:pPr marL="457200" indent="-457200">
              <a:lnSpc>
                <a:spcPct val="100000"/>
              </a:lnSpc>
              <a:spcBef>
                <a:spcPts val="641"/>
              </a:spcBef>
              <a:buFont typeface="Arial" panose="020B0604020202020204" pitchFamily="34" charset="0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</a:rPr>
              <a:t>Zkoumání téměř až do smrti (1956), pokračování žáci</a:t>
            </a:r>
            <a:endParaRPr lang="cs-CZ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pic>
        <p:nvPicPr>
          <p:cNvPr id="4" name="Picture 4" descr="Lewis Terman - Engineering and Technology History Wik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094" y="345454"/>
            <a:ext cx="1368152" cy="20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5242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277887" y="273240"/>
            <a:ext cx="8228160" cy="12835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4398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AutoNum type="arabicPeriod"/>
            </a:pPr>
            <a:r>
              <a:rPr lang="cs-CZ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Modely zaměřené na schopnosti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pc="-1" dirty="0" err="1">
                <a:solidFill>
                  <a:srgbClr val="000000"/>
                </a:solidFill>
                <a:latin typeface="Calibri"/>
              </a:rPr>
              <a:t>Sidney</a:t>
            </a: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spc="-1" dirty="0" err="1">
                <a:solidFill>
                  <a:srgbClr val="000000"/>
                </a:solidFill>
                <a:latin typeface="Calibri"/>
              </a:rPr>
              <a:t>Persy</a:t>
            </a:r>
            <a:r>
              <a:rPr lang="cs-CZ" sz="3200" b="1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cs-CZ" sz="3200" b="1" spc="-1" dirty="0" err="1">
                <a:solidFill>
                  <a:srgbClr val="000000"/>
                </a:solidFill>
                <a:latin typeface="Calibri"/>
              </a:rPr>
              <a:t>Marland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361255" y="2276872"/>
            <a:ext cx="8099177" cy="4320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5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spc="-1" dirty="0">
                <a:solidFill>
                  <a:srgbClr val="000000"/>
                </a:solidFill>
                <a:latin typeface="Calibri"/>
                <a:ea typeface="DejaVu Sans"/>
              </a:rPr>
              <a:t>Nadané a talentované děti jsou ve skutečnosti deprivovány – zvláštní potřeby; vhodná vzdělávací opatření jako součást federálního školství USA v 70. letech 20. století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Důraz na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indentifikační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procesy pro zařazování nadaných do vzdělávacích programů (dříve důraz na uspění ve všech testovaných </a:t>
            </a:r>
            <a:r>
              <a:rPr lang="cs-CZ" sz="3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obastech</a:t>
            </a:r>
            <a:r>
              <a:rPr lang="cs-CZ" sz="32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cs-CZ" sz="3200" b="0" strike="noStrike" spc="-1" dirty="0">
              <a:latin typeface="Arial"/>
            </a:endParaRPr>
          </a:p>
        </p:txBody>
      </p:sp>
      <p:sp>
        <p:nvSpPr>
          <p:cNvPr id="2" name="AutoShape 2" descr="Joseph Renzulli | Neag School of Educ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6" name="Picture 4" descr="Sidney Marland Jr, US School Chie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616" y="113076"/>
            <a:ext cx="1643890" cy="216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536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95536" y="273240"/>
            <a:ext cx="8228160" cy="11437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3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2. Modely zaměřené na výkon</a:t>
            </a:r>
            <a:endParaRPr lang="cs-CZ" sz="3200" b="1" strike="noStrike" spc="-1" dirty="0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457200" y="1604520"/>
            <a:ext cx="8507288" cy="48488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Zdůrazňují činitele, kterých je zapotřebí pro 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manifestaci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 nadání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Rozdíl mezi vlohami a realizací vloh</a:t>
            </a:r>
            <a:endParaRPr lang="cs-CZ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Důraz na přenos „vloh do výkonu“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Samotné vlohy a potenciál pro vysoký výkon nepovažují většinou za dostatečný</a:t>
            </a:r>
            <a:endParaRPr lang="cs-CZ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 dirty="0">
                <a:solidFill>
                  <a:srgbClr val="000000"/>
                </a:solidFill>
                <a:latin typeface="Calibri" panose="020F0502020204030204" pitchFamily="34" charset="0"/>
                <a:ea typeface="DejaVu Sans"/>
                <a:cs typeface="Calibri" panose="020F0502020204030204" pitchFamily="34" charset="0"/>
              </a:rPr>
              <a:t>Nepodnětné prostředí může zapříčinit nerozvinutí vloh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Užívání pojmu „mimořádně výkonný žák“</a:t>
            </a: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vzdělavatelů, rodičů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000" spc="-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Poznámka: 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Vloha (předpoklad) – adekvátní podněty – rozvinutí potenciálu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až 50% potenciálně vysoce nadaných dětí nedostane podněcování a odpovídající výchovu</a:t>
            </a:r>
          </a:p>
          <a:p>
            <a:pPr marL="1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0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1321</TotalTime>
  <Words>1267</Words>
  <Application>Microsoft Office PowerPoint</Application>
  <PresentationFormat>Předvádění na obrazovce (4:3)</PresentationFormat>
  <Paragraphs>172</Paragraphs>
  <Slides>24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Modely nadání: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Anna</dc:creator>
  <dc:description/>
  <cp:lastModifiedBy>Anna Bayerová</cp:lastModifiedBy>
  <cp:revision>59</cp:revision>
  <dcterms:created xsi:type="dcterms:W3CDTF">2019-09-30T18:31:37Z</dcterms:created>
  <dcterms:modified xsi:type="dcterms:W3CDTF">2021-04-15T20:07:58Z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10</vt:i4>
  </property>
  <property fmtid="{D5CDD505-2E9C-101B-9397-08002B2CF9AE}" pid="8" name="PresentationFormat">
    <vt:lpwstr>Předvádění na obrazovce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34</vt:i4>
  </property>
</Properties>
</file>