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98" r:id="rId3"/>
    <p:sldId id="257" r:id="rId4"/>
    <p:sldId id="260" r:id="rId5"/>
    <p:sldId id="261" r:id="rId6"/>
    <p:sldId id="262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3" r:id="rId26"/>
    <p:sldId id="297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2" r:id="rId37"/>
    <p:sldId id="294" r:id="rId38"/>
    <p:sldId id="295" r:id="rId39"/>
    <p:sldId id="29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197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89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31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94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309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61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6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56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66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6498BE6-A736-406D-A382-59F495387752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C76C27F-3775-4A28-8273-37738377023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35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hyperlink" Target="https://is.muni.cz/do/fsps/e-learning/zaklady_anatomie/zakl_anatomie_II/pages/zenske_organy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hyperlink" Target="http://www.esquire.com/lifestyle/sex/news/a47740/clitoris-3d-print/" TargetMode="Externa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hyperlink" Target="https://is.muni.cz/do/fsps/e-learning/zaklady_anatomie/zakl_anatomie_II/pages/muzske_organy.html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hyperlink" Target="https://is.muni.cz/do/fsps/e-learning/zaklady_anatomie/zakl_anatomie_II/pages/muzske_organy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hyperlink" Target="http://www.vazektomiebezskalpelu.cz/vazektomie/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hyperlink" Target="https://is.muni.cz/do/fsps/e-learning/zaklady_anatomie/zakl_anatomie_II/pages/muzske_organy.html" TargetMode="Externa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hyperlink" Target="http://www.androgeos.cz/cs_CZ/sourek" TargetMode="External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hyperlink" Target="https://quizlet.com/107078490/patho-gyn-breast-flash-cards/" TargetMode="Externa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hyperlink" Target="http://www.androidtip.cz/denik-pacienta-android-aplikace-diky-ktere-budete-mit-prehled-o-zdravotnim-stavu-cele-rodiny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hyperlink" Target="http://www.gynekologienachod.cz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hyperlink" Target="http://magazin.biooo.cz/zdravi/zdravotni-problemy/vratte-menstruacni-cyklus-do-rovnovahy/" TargetMode="Externa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hyperlink" Target="http://www.vecverejna-cz.eu/cs/o-rakovine-delozniho-cipku" TargetMode="Externa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ecverejna-cz.eu/cs/o-rakovine-delozniho-cipku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lekarske.slovniky.cz/" TargetMode="Externa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hyperlink" Target="http://hpvinfo.cz/cipku-delozniho-ockovani-proti-rakovine" TargetMode="External"/><Relationship Id="rId5" Type="http://schemas.openxmlformats.org/officeDocument/2006/relationships/hyperlink" Target="http://www.forumzdravi.cz/gynekologie/103-poruchy-menstruacniho-cyklu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www.youtube.com/watch?v=Fe0ED2Oea8Y" TargetMode="External"/><Relationship Id="rId9" Type="http://schemas.openxmlformats.org/officeDocument/2006/relationships/hyperlink" Target="http://www.tribune.cz/clanek/25937-zensky-reprodukcni-syste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hyperlink" Target="https://is.muni.cz/do/fsps/e-learning/zaklady_anatomie/zakl_anatomie_II/pages/zenske_organy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youtube.com/watch?v=Fe0ED2Oea8Y" TargetMode="External"/><Relationship Id="rId5" Type="http://schemas.openxmlformats.org/officeDocument/2006/relationships/hyperlink" Target="https://is.muni.cz/do/fsps/e-learning/zaklady_anatomie/zakl_anatomie_II/pages/zenske_organy.html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8545" y="-656707"/>
            <a:ext cx="11720946" cy="4414059"/>
          </a:xfrm>
        </p:spPr>
        <p:txBody>
          <a:bodyPr>
            <a:normAutofit/>
          </a:bodyPr>
          <a:lstStyle/>
          <a:p>
            <a:r>
              <a:rPr lang="cs-CZ" sz="5400" dirty="0"/>
              <a:t>Reprodukční orgány, nezralost ženských pohlavních orgánů, gynekologie u dospívajících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1376" y="4123113"/>
            <a:ext cx="5187140" cy="2527069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9131925-745D-40CA-BDE3-09987B0A5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5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2"/>
    </mc:Choice>
    <mc:Fallback>
      <p:transition spd="slow" advTm="8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5006" y="259298"/>
            <a:ext cx="7126224" cy="994736"/>
          </a:xfrm>
        </p:spPr>
        <p:txBody>
          <a:bodyPr/>
          <a:lstStyle/>
          <a:p>
            <a:r>
              <a:rPr lang="cs-CZ" dirty="0"/>
              <a:t>DĚLOHA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816" y="1358536"/>
            <a:ext cx="4101737" cy="5499463"/>
          </a:xfrm>
        </p:spPr>
        <p:txBody>
          <a:bodyPr>
            <a:noAutofit/>
          </a:bodyPr>
          <a:lstStyle/>
          <a:p>
            <a:pPr algn="ctr"/>
            <a:r>
              <a:rPr lang="cs-CZ" sz="2400" dirty="0"/>
              <a:t>vzájemný poměr velikosti těla dělohy a jejího hrdla během vývoje dívky a ženy je výsledkem citlivosti na </a:t>
            </a:r>
            <a:r>
              <a:rPr lang="cs-CZ" sz="2400" b="1" dirty="0"/>
              <a:t>estrogeny</a:t>
            </a:r>
            <a:endParaRPr lang="cs-CZ" sz="2400" dirty="0"/>
          </a:p>
          <a:p>
            <a:pPr algn="ctr"/>
            <a:r>
              <a:rPr lang="cs-CZ" sz="2400" dirty="0"/>
              <a:t>u dospělé ženy měří na délku cca 6-9 cm a v těhotenství se s růstem plodu zvětšuje objem až 50x</a:t>
            </a:r>
          </a:p>
          <a:p>
            <a:pPr algn="ctr"/>
            <a:r>
              <a:rPr lang="cs-CZ" sz="2400" dirty="0"/>
              <a:t>při oplození vajíčka, zajišťuje jeho výživu až do vytvoření placenty</a:t>
            </a:r>
            <a:endParaRPr lang="cs-CZ" sz="2000" dirty="0"/>
          </a:p>
          <a:p>
            <a:pPr algn="ctr">
              <a:buNone/>
            </a:pPr>
            <a:r>
              <a:rPr lang="cs-CZ" sz="1100" dirty="0"/>
              <a:t>Obr. 8 MACHOVÁ, Jitka a Jana HAMANOVÁ. Reprodukční zdraví v dospívání, 2002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1693" y="1644580"/>
            <a:ext cx="7642112" cy="461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CAF5984-EA81-4105-BC9F-955E5D876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53"/>
    </mc:Choice>
    <mc:Fallback>
      <p:transition spd="slow" advTm="5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325" y="215500"/>
            <a:ext cx="4772554" cy="855655"/>
          </a:xfrm>
        </p:spPr>
        <p:txBody>
          <a:bodyPr>
            <a:normAutofit fontScale="90000"/>
          </a:bodyPr>
          <a:lstStyle/>
          <a:p>
            <a:r>
              <a:rPr lang="cs-CZ" dirty="0"/>
              <a:t>VNITŘNÍ POHLAVNÍ ORGÁNY ŽENY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509" y="1071154"/>
            <a:ext cx="5495620" cy="56120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b="1" dirty="0"/>
              <a:t>POCHVA </a:t>
            </a:r>
            <a:r>
              <a:rPr lang="cs-CZ" sz="2000" dirty="0"/>
              <a:t>(</a:t>
            </a:r>
            <a:r>
              <a:rPr lang="cs-CZ" sz="2000" i="1" dirty="0"/>
              <a:t>vagina</a:t>
            </a:r>
            <a:r>
              <a:rPr lang="cs-CZ" sz="2000" dirty="0"/>
              <a:t>)</a:t>
            </a:r>
          </a:p>
          <a:p>
            <a:pPr lvl="1"/>
            <a:r>
              <a:rPr lang="cs-CZ" sz="2000" dirty="0"/>
              <a:t>pružný trubicový orgán spojující zevní a vnitřní orgány</a:t>
            </a:r>
          </a:p>
          <a:p>
            <a:pPr lvl="1"/>
            <a:r>
              <a:rPr lang="cs-CZ" sz="2000" dirty="0"/>
              <a:t>dolní konec ústí mezi malými stydkými pysky jako vchod poševní</a:t>
            </a:r>
          </a:p>
          <a:p>
            <a:pPr lvl="1"/>
            <a:r>
              <a:rPr lang="cs-CZ" sz="2000" dirty="0"/>
              <a:t>sliznice (dlaždicový epitel)</a:t>
            </a:r>
          </a:p>
          <a:p>
            <a:pPr lvl="1"/>
            <a:r>
              <a:rPr lang="cs-CZ" sz="2000" dirty="0" err="1"/>
              <a:t>Döderleinův</a:t>
            </a:r>
            <a:r>
              <a:rPr lang="cs-CZ" sz="2000" dirty="0"/>
              <a:t> </a:t>
            </a:r>
            <a:r>
              <a:rPr lang="cs-CZ" sz="2000" i="1" dirty="0" err="1"/>
              <a:t>lactobacill</a:t>
            </a:r>
            <a:r>
              <a:rPr lang="cs-CZ" sz="2000" i="1" dirty="0"/>
              <a:t> -</a:t>
            </a:r>
            <a:r>
              <a:rPr lang="cs-CZ" sz="2000" dirty="0"/>
              <a:t> způsobuje kyselost poševního prostředí</a:t>
            </a:r>
          </a:p>
          <a:p>
            <a:pPr lvl="1"/>
            <a:r>
              <a:rPr lang="cs-CZ" sz="2000" dirty="0"/>
              <a:t>nízké pH = ochrana před </a:t>
            </a:r>
            <a:r>
              <a:rPr lang="cs-CZ" sz="2000" dirty="0" err="1"/>
              <a:t>vag</a:t>
            </a:r>
            <a:r>
              <a:rPr lang="cs-CZ" sz="2000" dirty="0"/>
              <a:t>. mykózou</a:t>
            </a:r>
          </a:p>
          <a:p>
            <a:pPr lvl="1"/>
            <a:r>
              <a:rPr lang="cs-CZ" sz="2000" dirty="0"/>
              <a:t>poševní cytologie - diagnostika poruch funkce vaječníků, protože výstelka pochvy prodělává změny v závislosti na sekreci vaječníkových hormonů během ovariálního cyklu</a:t>
            </a:r>
          </a:p>
          <a:p>
            <a:pPr lvl="1">
              <a:buNone/>
            </a:pPr>
            <a:endParaRPr lang="cs-CZ" sz="2000" dirty="0"/>
          </a:p>
          <a:p>
            <a:pPr lvl="1">
              <a:buNone/>
            </a:pPr>
            <a:r>
              <a:rPr lang="cs-CZ" sz="1200" dirty="0"/>
              <a:t>Obr. 9 VERDOUX, Christiane. Encyklopedie pohlavního života, 1994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1517" y="363071"/>
            <a:ext cx="5893100" cy="625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7FCDB42-9826-497F-972C-EEE3B55D5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5"/>
    </mc:Choice>
    <mc:Fallback>
      <p:transition spd="slow" advTm="2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52313" y="389927"/>
            <a:ext cx="3764715" cy="1190680"/>
          </a:xfrm>
        </p:spPr>
        <p:txBody>
          <a:bodyPr/>
          <a:lstStyle/>
          <a:p>
            <a:r>
              <a:rPr lang="cs-CZ" dirty="0"/>
              <a:t>hymen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6571" y="1776549"/>
            <a:ext cx="6675120" cy="53818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b="1" dirty="0"/>
              <a:t>PANENSKÁ BLÁNA </a:t>
            </a:r>
            <a:r>
              <a:rPr lang="cs-CZ" sz="2000" dirty="0"/>
              <a:t>(</a:t>
            </a:r>
            <a:r>
              <a:rPr lang="cs-CZ" sz="2000" i="1" dirty="0"/>
              <a:t>hymen</a:t>
            </a:r>
            <a:r>
              <a:rPr lang="cs-CZ" sz="2000" dirty="0"/>
              <a:t>) </a:t>
            </a:r>
          </a:p>
          <a:p>
            <a:pPr lvl="1"/>
            <a:r>
              <a:rPr lang="cs-CZ" sz="2400" dirty="0"/>
              <a:t>slizniční řasa v pochvě s malým většinou kruhovým otvorem</a:t>
            </a:r>
          </a:p>
          <a:p>
            <a:pPr lvl="1"/>
            <a:r>
              <a:rPr lang="cs-CZ" sz="2400" b="1" dirty="0"/>
              <a:t>deflorace</a:t>
            </a:r>
            <a:r>
              <a:rPr lang="cs-CZ" sz="2400" dirty="0"/>
              <a:t> = roztržení </a:t>
            </a:r>
          </a:p>
          <a:p>
            <a:pPr lvl="1"/>
            <a:r>
              <a:rPr lang="cs-CZ" sz="2400" dirty="0"/>
              <a:t>buď je jemná a pružná a při průniku nedochází k jejímu poškození, nebo je blána tuhá a průnik je obtížný a provázený bolestí =&gt; chirurgický zákrok vedoucí k odstranění </a:t>
            </a:r>
            <a:r>
              <a:rPr lang="cs-CZ" sz="2400" dirty="0" err="1"/>
              <a:t>hymenu</a:t>
            </a:r>
            <a:endParaRPr lang="cs-CZ" sz="2400" dirty="0"/>
          </a:p>
          <a:p>
            <a:pPr lvl="1"/>
            <a:r>
              <a:rPr lang="cs-CZ" sz="2400" dirty="0"/>
              <a:t>zbytky </a:t>
            </a:r>
            <a:r>
              <a:rPr lang="cs-CZ" sz="2400" dirty="0" err="1"/>
              <a:t>hymenu</a:t>
            </a:r>
            <a:r>
              <a:rPr lang="cs-CZ" sz="2400" dirty="0"/>
              <a:t> žena definitivně ztrácí až v průběhu prvního porodu</a:t>
            </a:r>
          </a:p>
          <a:p>
            <a:pPr lvl="1"/>
            <a:endParaRPr lang="cs-CZ" sz="2000" dirty="0"/>
          </a:p>
          <a:p>
            <a:pPr lvl="1">
              <a:buNone/>
            </a:pPr>
            <a:r>
              <a:rPr lang="cs-CZ" sz="1400" dirty="0"/>
              <a:t>Obr. 10 https://it.m.wikipedia.org/wiki/File:Typy_panensk%C3%BDch_blan.png</a:t>
            </a:r>
          </a:p>
        </p:txBody>
      </p:sp>
      <p:pic>
        <p:nvPicPr>
          <p:cNvPr id="8194" name="Picture 2" descr="File:Typy panenských bl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7999" y="756003"/>
            <a:ext cx="4687546" cy="5161471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6898B39-8DE0-4980-BE33-59145AB72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57"/>
    </mc:Choice>
    <mc:Fallback>
      <p:transition spd="slow" advTm="3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4564" y="193984"/>
            <a:ext cx="7729728" cy="1188720"/>
          </a:xfrm>
        </p:spPr>
        <p:txBody>
          <a:bodyPr>
            <a:normAutofit/>
          </a:bodyPr>
          <a:lstStyle/>
          <a:p>
            <a:r>
              <a:rPr lang="cs-CZ" dirty="0"/>
              <a:t>Vnější pohlavní orgány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3147" y="1489166"/>
            <a:ext cx="6560167" cy="5630091"/>
          </a:xfrm>
        </p:spPr>
        <p:txBody>
          <a:bodyPr>
            <a:normAutofit fontScale="92500" lnSpcReduction="20000"/>
          </a:bodyPr>
          <a:lstStyle/>
          <a:p>
            <a:r>
              <a:rPr lang="cs-CZ" sz="2200" b="1" dirty="0"/>
              <a:t>VENUŠIN/STYDKÝ PAHOREK</a:t>
            </a:r>
            <a:r>
              <a:rPr lang="cs-CZ" sz="2200" dirty="0"/>
              <a:t> (</a:t>
            </a:r>
            <a:r>
              <a:rPr lang="cs-CZ" sz="2200" dirty="0">
                <a:solidFill>
                  <a:srgbClr val="FF0000"/>
                </a:solidFill>
              </a:rPr>
              <a:t>č.1</a:t>
            </a:r>
            <a:r>
              <a:rPr lang="cs-CZ" sz="2200" dirty="0"/>
              <a:t>) - oblast vyčnívající tukové tkáně nad stydkou kostí</a:t>
            </a:r>
          </a:p>
          <a:p>
            <a:r>
              <a:rPr lang="cs-CZ" sz="2200" b="1" dirty="0"/>
              <a:t>VELKÉ STYDKÉ PYSKY </a:t>
            </a:r>
            <a:r>
              <a:rPr lang="cs-CZ" sz="2200" dirty="0"/>
              <a:t>– (</a:t>
            </a:r>
            <a:r>
              <a:rPr lang="cs-CZ" sz="2200" dirty="0">
                <a:solidFill>
                  <a:srgbClr val="FF0000"/>
                </a:solidFill>
              </a:rPr>
              <a:t>č. 7</a:t>
            </a:r>
            <a:r>
              <a:rPr lang="cs-CZ" sz="2200" dirty="0"/>
              <a:t>) kožní řasy vyplněné tukovou tkání</a:t>
            </a:r>
          </a:p>
          <a:p>
            <a:r>
              <a:rPr lang="cs-CZ" sz="2200" b="1" dirty="0"/>
              <a:t>MALÉ STYDKÉ PYSKY</a:t>
            </a:r>
            <a:r>
              <a:rPr lang="cs-CZ" sz="2200" dirty="0"/>
              <a:t> – (</a:t>
            </a:r>
            <a:r>
              <a:rPr lang="cs-CZ" sz="2200" dirty="0">
                <a:solidFill>
                  <a:srgbClr val="FF0000"/>
                </a:solidFill>
              </a:rPr>
              <a:t>č.5</a:t>
            </a:r>
            <a:r>
              <a:rPr lang="cs-CZ" sz="2200" dirty="0"/>
              <a:t>) překryty velkými stydkými pysky</a:t>
            </a:r>
          </a:p>
          <a:p>
            <a:r>
              <a:rPr lang="cs-CZ" sz="2200" b="1" dirty="0"/>
              <a:t>POŠTĚVÁČEK </a:t>
            </a:r>
            <a:r>
              <a:rPr lang="cs-CZ" sz="2200" dirty="0"/>
              <a:t>(</a:t>
            </a:r>
            <a:r>
              <a:rPr lang="cs-CZ" sz="2200" i="1" dirty="0" err="1"/>
              <a:t>clitoris</a:t>
            </a:r>
            <a:r>
              <a:rPr lang="cs-CZ" sz="2200" dirty="0"/>
              <a:t>) (</a:t>
            </a:r>
            <a:r>
              <a:rPr lang="cs-CZ" sz="2200" dirty="0">
                <a:solidFill>
                  <a:srgbClr val="FF0000"/>
                </a:solidFill>
              </a:rPr>
              <a:t>č. 2-4</a:t>
            </a:r>
            <a:r>
              <a:rPr lang="cs-CZ" sz="2200" dirty="0"/>
              <a:t>)</a:t>
            </a:r>
          </a:p>
          <a:p>
            <a:r>
              <a:rPr lang="cs-CZ" sz="2200" b="1" dirty="0"/>
              <a:t>POŠEVNÍ PŘEDSÍŇ </a:t>
            </a:r>
            <a:r>
              <a:rPr lang="cs-CZ" sz="2200" dirty="0"/>
              <a:t>(</a:t>
            </a:r>
            <a:r>
              <a:rPr lang="cs-CZ" sz="2200" dirty="0">
                <a:solidFill>
                  <a:srgbClr val="FF0000"/>
                </a:solidFill>
              </a:rPr>
              <a:t>č. 11</a:t>
            </a:r>
            <a:r>
              <a:rPr lang="cs-CZ" sz="2200" dirty="0"/>
              <a:t>) - vyúsťuje do ní močová trubice</a:t>
            </a:r>
          </a:p>
          <a:p>
            <a:pPr algn="ctr">
              <a:buNone/>
            </a:pPr>
            <a:r>
              <a:rPr lang="cs-CZ" sz="2100" dirty="0"/>
              <a:t>Ve vchodu poševním je ústí dvou </a:t>
            </a:r>
            <a:r>
              <a:rPr lang="cs-CZ" sz="2100" b="1" dirty="0"/>
              <a:t>BARTHOLINIHO ŽLÁZ</a:t>
            </a:r>
            <a:r>
              <a:rPr lang="cs-CZ" sz="2100" dirty="0"/>
              <a:t> vylučujících kluzký hlen, který připravuje poševní vchod na hladké proniknutí penisu.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2100" dirty="0"/>
              <a:t>(</a:t>
            </a:r>
            <a:r>
              <a:rPr lang="cs-CZ" sz="2100" dirty="0">
                <a:solidFill>
                  <a:srgbClr val="FF0000"/>
                </a:solidFill>
              </a:rPr>
              <a:t>č. 6 </a:t>
            </a:r>
            <a:r>
              <a:rPr lang="cs-CZ" sz="2100" dirty="0"/>
              <a:t>= zevní ústí trubice močové; </a:t>
            </a:r>
            <a:r>
              <a:rPr lang="cs-CZ" sz="2100" dirty="0">
                <a:solidFill>
                  <a:srgbClr val="FF0000"/>
                </a:solidFill>
              </a:rPr>
              <a:t>č. 8 </a:t>
            </a:r>
            <a:r>
              <a:rPr lang="cs-CZ" sz="2100" dirty="0"/>
              <a:t>= panenská blána;  </a:t>
            </a:r>
            <a:r>
              <a:rPr lang="cs-CZ" sz="2100" dirty="0">
                <a:solidFill>
                  <a:srgbClr val="FF0000"/>
                </a:solidFill>
              </a:rPr>
              <a:t>č. 12 </a:t>
            </a:r>
            <a:r>
              <a:rPr lang="cs-CZ" sz="2100" dirty="0"/>
              <a:t>= ústí pochvy)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400" dirty="0"/>
              <a:t>Obr. 11 </a:t>
            </a:r>
            <a:r>
              <a:rPr lang="cs-CZ" sz="1400" dirty="0">
                <a:hlinkClick r:id="rId4"/>
              </a:rPr>
              <a:t>https://is.muni.cz/do/fsps/e-learning/zaklady_anatomie/zakl_anatomie_II/pages/zenske_organy.html</a:t>
            </a:r>
            <a:r>
              <a:rPr lang="cs-CZ" sz="1400" dirty="0"/>
              <a:t>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9074" y="1776549"/>
            <a:ext cx="4490357" cy="483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282138A-4F2D-451E-B872-60EE30792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72"/>
    </mc:Choice>
    <mc:Fallback>
      <p:transition spd="slow" advTm="7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esq.h-cdn.co/assets/16/33/980x490/landscape-1471441381-clitor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8573" y="3138397"/>
            <a:ext cx="6916691" cy="345834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759" y="363801"/>
            <a:ext cx="7729728" cy="1188720"/>
          </a:xfrm>
        </p:spPr>
        <p:txBody>
          <a:bodyPr/>
          <a:lstStyle/>
          <a:p>
            <a:r>
              <a:rPr lang="cs-CZ" dirty="0" err="1"/>
              <a:t>clitoris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8638" y="1606731"/>
            <a:ext cx="10554790" cy="24035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b="1" dirty="0"/>
              <a:t>POŠTĚVÁČEK  </a:t>
            </a:r>
            <a:r>
              <a:rPr lang="cs-CZ" sz="2400" dirty="0"/>
              <a:t>(</a:t>
            </a:r>
            <a:r>
              <a:rPr lang="cs-CZ" sz="2400" i="1" dirty="0" err="1"/>
              <a:t>clitoris</a:t>
            </a:r>
            <a:r>
              <a:rPr lang="cs-CZ" sz="2400" dirty="0"/>
              <a:t>)</a:t>
            </a:r>
          </a:p>
          <a:p>
            <a:pPr algn="ctr"/>
            <a:r>
              <a:rPr lang="cs-CZ" sz="2400" dirty="0"/>
              <a:t>tvarem, typem tkáně i chováním velmi podobný penisu; plný nervových zakončení</a:t>
            </a:r>
          </a:p>
          <a:p>
            <a:pPr algn="ctr"/>
            <a:r>
              <a:rPr lang="cs-CZ" sz="2400" dirty="0"/>
              <a:t>vrcholek měří 2 cm, společně s vnitřní částí  měří až  20 cm</a:t>
            </a:r>
          </a:p>
          <a:p>
            <a:pPr>
              <a:buNone/>
            </a:pPr>
            <a:r>
              <a:rPr lang="cs-CZ" sz="1200" dirty="0"/>
              <a:t>Obr. 12</a:t>
            </a:r>
          </a:p>
          <a:p>
            <a:pPr>
              <a:buNone/>
            </a:pPr>
            <a:r>
              <a:rPr lang="cs-CZ" sz="1200" dirty="0"/>
              <a:t> </a:t>
            </a:r>
            <a:r>
              <a:rPr lang="cs-CZ" sz="1200" dirty="0">
                <a:hlinkClick r:id="rId5"/>
              </a:rPr>
              <a:t>http://www.</a:t>
            </a:r>
            <a:r>
              <a:rPr lang="cs-CZ" sz="1200" dirty="0" err="1">
                <a:hlinkClick r:id="rId5"/>
              </a:rPr>
              <a:t>esquire.com</a:t>
            </a:r>
            <a:r>
              <a:rPr lang="cs-CZ" sz="1200" dirty="0">
                <a:hlinkClick r:id="rId5"/>
              </a:rPr>
              <a:t>/</a:t>
            </a:r>
            <a:r>
              <a:rPr lang="cs-CZ" sz="1200" dirty="0" err="1">
                <a:hlinkClick r:id="rId5"/>
              </a:rPr>
              <a:t>lifestyle</a:t>
            </a:r>
            <a:r>
              <a:rPr lang="cs-CZ" sz="1200" dirty="0">
                <a:hlinkClick r:id="rId5"/>
              </a:rPr>
              <a:t>/sex/</a:t>
            </a:r>
            <a:r>
              <a:rPr lang="cs-CZ" sz="1200" dirty="0" err="1">
                <a:hlinkClick r:id="rId5"/>
              </a:rPr>
              <a:t>news</a:t>
            </a:r>
            <a:r>
              <a:rPr lang="cs-CZ" sz="1200" dirty="0">
                <a:hlinkClick r:id="rId5"/>
              </a:rPr>
              <a:t>/a47740/</a:t>
            </a:r>
            <a:r>
              <a:rPr lang="cs-CZ" sz="1200" dirty="0" err="1">
                <a:hlinkClick r:id="rId5"/>
              </a:rPr>
              <a:t>clitoris</a:t>
            </a:r>
            <a:r>
              <a:rPr lang="cs-CZ" sz="1200" dirty="0">
                <a:hlinkClick r:id="rId5"/>
              </a:rPr>
              <a:t>-3d-</a:t>
            </a:r>
            <a:r>
              <a:rPr lang="cs-CZ" sz="1200" dirty="0" err="1">
                <a:hlinkClick r:id="rId5"/>
              </a:rPr>
              <a:t>print</a:t>
            </a:r>
            <a:r>
              <a:rPr lang="cs-CZ" sz="1200" dirty="0">
                <a:hlinkClick r:id="rId5"/>
              </a:rPr>
              <a:t>/</a:t>
            </a:r>
            <a:endParaRPr lang="cs-CZ" sz="12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3F63BCD-6360-4324-AE5E-41C7833AE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14"/>
    </mc:Choice>
    <mc:Fallback>
      <p:transition spd="slow" advTm="1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47257" y="167856"/>
            <a:ext cx="6629836" cy="994737"/>
          </a:xfrm>
        </p:spPr>
        <p:txBody>
          <a:bodyPr/>
          <a:lstStyle/>
          <a:p>
            <a:r>
              <a:rPr lang="cs-CZ" dirty="0"/>
              <a:t>POHLAVNÍ SOUSTAVA MUŽE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5005" y="1237968"/>
            <a:ext cx="6844938" cy="544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E530F1A-035C-4533-80E7-21263C2CF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60"/>
    </mc:Choice>
    <mc:Fallback>
      <p:transition spd="slow" advTm="1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0" y="533618"/>
            <a:ext cx="4480560" cy="1321308"/>
          </a:xfrm>
        </p:spPr>
        <p:txBody>
          <a:bodyPr>
            <a:normAutofit/>
          </a:bodyPr>
          <a:lstStyle/>
          <a:p>
            <a:r>
              <a:rPr lang="cs-CZ" dirty="0"/>
              <a:t>POHLAVNÍ SOUSTAVA MUŽE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44937" y="1998617"/>
            <a:ext cx="4676503" cy="52382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800" b="1" dirty="0"/>
              <a:t>POHLAVNÍ ORGÁNY</a:t>
            </a:r>
          </a:p>
          <a:p>
            <a:r>
              <a:rPr lang="cs-CZ" sz="2800" b="1" dirty="0"/>
              <a:t>vnitřní</a:t>
            </a:r>
            <a:r>
              <a:rPr lang="cs-CZ" sz="2800" dirty="0"/>
              <a:t> (varle, nadvarle, chámovod, semenné váčky, </a:t>
            </a:r>
            <a:r>
              <a:rPr lang="cs-CZ" sz="2800" dirty="0" err="1"/>
              <a:t>Cowperovy</a:t>
            </a:r>
            <a:r>
              <a:rPr lang="cs-CZ" sz="2800" dirty="0"/>
              <a:t> žlázy a předstojná žláza)</a:t>
            </a:r>
          </a:p>
          <a:p>
            <a:r>
              <a:rPr lang="cs-CZ" sz="2800" b="1" dirty="0"/>
              <a:t>vnější</a:t>
            </a:r>
            <a:r>
              <a:rPr lang="cs-CZ" sz="2800" dirty="0"/>
              <a:t> (pyj, šourek)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sz="1100" dirty="0"/>
              <a:t>Obr. 14 MACHOVÁ, Jitka a Jana HAMANOVÁ. Reprodukční zdraví v dospívání, 2002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823" y="535577"/>
            <a:ext cx="6048103" cy="609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38BF23D-F0FB-4747-92A0-807780D69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15"/>
    </mc:Choice>
    <mc:Fallback>
      <p:transition spd="slow" advTm="10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2687" y="1763485"/>
            <a:ext cx="5558765" cy="476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7628" y="285424"/>
            <a:ext cx="7729728" cy="1188720"/>
          </a:xfrm>
        </p:spPr>
        <p:txBody>
          <a:bodyPr/>
          <a:lstStyle/>
          <a:p>
            <a:r>
              <a:rPr lang="cs-CZ" dirty="0"/>
              <a:t>Vnitřní pohlavní orgány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8194" y="1515291"/>
            <a:ext cx="7720147" cy="534270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b="1" dirty="0"/>
              <a:t>	</a:t>
            </a:r>
            <a:r>
              <a:rPr lang="cs-CZ" sz="2000" b="1" dirty="0"/>
              <a:t>VARLE</a:t>
            </a:r>
            <a:r>
              <a:rPr lang="cs-CZ" sz="2000" dirty="0"/>
              <a:t> (</a:t>
            </a:r>
            <a:r>
              <a:rPr lang="cs-CZ" sz="2000" i="1" dirty="0" err="1"/>
              <a:t>testis</a:t>
            </a:r>
            <a:r>
              <a:rPr lang="cs-CZ" sz="2000" dirty="0"/>
              <a:t>) </a:t>
            </a:r>
            <a:r>
              <a:rPr lang="cs-CZ" sz="2000" dirty="0">
                <a:solidFill>
                  <a:srgbClr val="FF0000"/>
                </a:solidFill>
              </a:rPr>
              <a:t>č. 1</a:t>
            </a:r>
          </a:p>
          <a:p>
            <a:pPr lvl="1"/>
            <a:r>
              <a:rPr lang="cs-CZ" sz="2000" dirty="0"/>
              <a:t>párová mužská pohlavní žláza vejčitého tvaru</a:t>
            </a:r>
          </a:p>
          <a:p>
            <a:pPr lvl="1"/>
            <a:r>
              <a:rPr lang="cs-CZ" sz="2000" dirty="0"/>
              <a:t>po narození by měly sestoupit a být uloženy mimo dutinu břišní v šourku (potřeba teploty o 2°nižší) – jinak VVV mužského genitálu - </a:t>
            </a:r>
            <a:r>
              <a:rPr lang="cs-CZ" sz="2000" b="1" dirty="0"/>
              <a:t>kryptorchismus</a:t>
            </a:r>
            <a:r>
              <a:rPr lang="cs-CZ" sz="2000" dirty="0"/>
              <a:t> =&gt; chirurgické odstranění vady</a:t>
            </a:r>
          </a:p>
          <a:p>
            <a:pPr lvl="1"/>
            <a:endParaRPr lang="cs-CZ" sz="2000" dirty="0"/>
          </a:p>
          <a:p>
            <a:pPr lvl="1">
              <a:buNone/>
            </a:pPr>
            <a:r>
              <a:rPr lang="cs-CZ" sz="2000" b="1" dirty="0"/>
              <a:t>NADVARLE </a:t>
            </a:r>
            <a:r>
              <a:rPr lang="cs-CZ" sz="2000" dirty="0"/>
              <a:t> (</a:t>
            </a:r>
            <a:r>
              <a:rPr lang="cs-CZ" sz="2000" i="1" dirty="0" err="1"/>
              <a:t>epididymis</a:t>
            </a:r>
            <a:r>
              <a:rPr lang="cs-CZ" sz="2000" i="1" dirty="0"/>
              <a:t>) </a:t>
            </a:r>
            <a:r>
              <a:rPr lang="cs-CZ" sz="2000" dirty="0">
                <a:solidFill>
                  <a:srgbClr val="FF0000"/>
                </a:solidFill>
              </a:rPr>
              <a:t>č. 7</a:t>
            </a:r>
            <a:r>
              <a:rPr lang="cs-CZ" sz="2000" dirty="0"/>
              <a:t> - přiléhá shora a zezadu na varle</a:t>
            </a:r>
          </a:p>
          <a:p>
            <a:pPr lvl="2"/>
            <a:r>
              <a:rPr lang="cs-CZ" sz="2000" dirty="0"/>
              <a:t>skladiště zralých spermií</a:t>
            </a:r>
          </a:p>
          <a:p>
            <a:pPr lvl="2"/>
            <a:r>
              <a:rPr lang="cs-CZ" sz="2000" dirty="0"/>
              <a:t>uvnitř množství stočených kanálků, které se spojují do chámovodu (</a:t>
            </a:r>
            <a:r>
              <a:rPr lang="cs-CZ" sz="2000" dirty="0">
                <a:solidFill>
                  <a:srgbClr val="FF0000"/>
                </a:solidFill>
              </a:rPr>
              <a:t>č. 11</a:t>
            </a:r>
            <a:r>
              <a:rPr lang="cs-CZ" sz="2000" dirty="0"/>
              <a:t>)</a:t>
            </a:r>
          </a:p>
          <a:p>
            <a:pPr lvl="2"/>
            <a:r>
              <a:rPr lang="cs-CZ" sz="2000" dirty="0"/>
              <a:t>nejsou-li odtud spermie odvedeny při ejakulaci, stárnou a postupně se rozpadají</a:t>
            </a:r>
          </a:p>
          <a:p>
            <a:pPr lvl="1">
              <a:buNone/>
            </a:pPr>
            <a:endParaRPr lang="cs-CZ" dirty="0"/>
          </a:p>
          <a:p>
            <a:pPr lvl="1">
              <a:buNone/>
            </a:pPr>
            <a:r>
              <a:rPr lang="cs-CZ" dirty="0">
                <a:solidFill>
                  <a:srgbClr val="FF0000"/>
                </a:solidFill>
              </a:rPr>
              <a:t>č. 2 a 6 </a:t>
            </a:r>
            <a:r>
              <a:rPr lang="cs-CZ" dirty="0"/>
              <a:t>= horní a dolní pól varlete</a:t>
            </a:r>
          </a:p>
          <a:p>
            <a:pPr lvl="1">
              <a:buNone/>
            </a:pPr>
            <a:r>
              <a:rPr lang="cs-CZ" dirty="0">
                <a:solidFill>
                  <a:srgbClr val="FF0000"/>
                </a:solidFill>
              </a:rPr>
              <a:t>č. 12 </a:t>
            </a:r>
            <a:r>
              <a:rPr lang="cs-CZ" dirty="0"/>
              <a:t>= šourkový vaz</a:t>
            </a:r>
          </a:p>
          <a:p>
            <a:pPr lvl="1">
              <a:buNone/>
            </a:pPr>
            <a:r>
              <a:rPr lang="cs-CZ" dirty="0"/>
              <a:t>Obr. 15 </a:t>
            </a:r>
            <a:r>
              <a:rPr lang="cs-CZ" dirty="0">
                <a:hlinkClick r:id="rId5"/>
              </a:rPr>
              <a:t>https://is.muni.cz/do/fsps/e-learning/zaklady_anatomie/zakl_anatomie_II/pages/muzske_organy.html</a:t>
            </a:r>
            <a:r>
              <a:rPr lang="cs-CZ" dirty="0"/>
              <a:t> </a:t>
            </a:r>
          </a:p>
          <a:p>
            <a:pPr lvl="1"/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6233C0F-5670-4C91-899E-C638ADB4A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06"/>
    </mc:Choice>
    <mc:Fallback>
      <p:transition spd="slow" advTm="5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8622" y="180922"/>
            <a:ext cx="7729728" cy="1188720"/>
          </a:xfrm>
        </p:spPr>
        <p:txBody>
          <a:bodyPr/>
          <a:lstStyle/>
          <a:p>
            <a:r>
              <a:rPr lang="cs-CZ" dirty="0"/>
              <a:t>Stavba varlete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1257" y="1332410"/>
            <a:ext cx="6074229" cy="5525589"/>
          </a:xfrm>
        </p:spPr>
        <p:txBody>
          <a:bodyPr>
            <a:normAutofit/>
          </a:bodyPr>
          <a:lstStyle/>
          <a:p>
            <a:pPr>
              <a:buNone/>
            </a:pPr>
            <a:endParaRPr lang="cs-CZ" dirty="0"/>
          </a:p>
          <a:p>
            <a:pPr algn="ct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Na povrchu je tenký vazivový obal, ze kterého vystupují do varlete přepážky oddělující jednotlivé lalůčky, které jsou vyplněny </a:t>
            </a:r>
            <a:r>
              <a:rPr lang="cs-CZ" b="1" dirty="0"/>
              <a:t>semenotvornými kanálky.</a:t>
            </a:r>
          </a:p>
          <a:p>
            <a:pPr algn="ctr">
              <a:buNone/>
            </a:pPr>
            <a:r>
              <a:rPr lang="cs-CZ" b="1" dirty="0"/>
              <a:t>			</a:t>
            </a:r>
          </a:p>
          <a:p>
            <a:pPr algn="ctr">
              <a:buNone/>
            </a:pPr>
            <a:r>
              <a:rPr lang="cs-CZ" b="1" dirty="0"/>
              <a:t>			- </a:t>
            </a:r>
            <a:r>
              <a:rPr lang="cs-CZ" dirty="0"/>
              <a:t>prostor mezi nimi 				vyplňuje řídké vazivo, 			v němž jsou skupiny </a:t>
            </a:r>
            <a:r>
              <a:rPr lang="cs-CZ" b="1" dirty="0" err="1"/>
              <a:t>Leydigových</a:t>
            </a:r>
            <a:r>
              <a:rPr lang="cs-CZ" b="1" dirty="0"/>
              <a:t> buněk</a:t>
            </a:r>
            <a:r>
              <a:rPr lang="cs-CZ" dirty="0"/>
              <a:t> - produkují TESTOSTERON pod vlivem LH adenohypofýzy</a:t>
            </a:r>
            <a:endParaRPr lang="cs-CZ" sz="1200" dirty="0"/>
          </a:p>
          <a:p>
            <a:pPr algn="ctr">
              <a:buNone/>
            </a:pPr>
            <a:endParaRPr lang="cs-CZ" sz="1200" dirty="0"/>
          </a:p>
          <a:p>
            <a:pPr algn="ctr">
              <a:buNone/>
            </a:pPr>
            <a:r>
              <a:rPr lang="cs-CZ" sz="2400" dirty="0"/>
              <a:t>K tvorbě spermií je potřebný vitamin A. </a:t>
            </a:r>
          </a:p>
          <a:p>
            <a:pPr algn="ctr">
              <a:buNone/>
            </a:pPr>
            <a:endParaRPr lang="cs-CZ" sz="1200" dirty="0"/>
          </a:p>
          <a:p>
            <a:pPr algn="ctr">
              <a:buNone/>
            </a:pPr>
            <a:endParaRPr lang="cs-CZ" sz="1200" dirty="0"/>
          </a:p>
          <a:p>
            <a:pPr algn="ctr">
              <a:buNone/>
            </a:pPr>
            <a:r>
              <a:rPr lang="cs-CZ" sz="1200" dirty="0"/>
              <a:t>Obr. 16 </a:t>
            </a:r>
            <a:r>
              <a:rPr lang="cs-CZ" sz="1200" dirty="0">
                <a:hlinkClick r:id="rId4"/>
              </a:rPr>
              <a:t>https://is.muni.cz/do/fsps/e-learning/zaklady_anatomie/zakl_anatomie_II/pages/muzske_organy.html</a:t>
            </a:r>
            <a:r>
              <a:rPr lang="cs-CZ" sz="1200" dirty="0"/>
              <a:t>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1246" y="1453714"/>
            <a:ext cx="5321753" cy="51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Přímá spojovací šipka 5"/>
          <p:cNvCxnSpPr/>
          <p:nvPr/>
        </p:nvCxnSpPr>
        <p:spPr>
          <a:xfrm flipH="1">
            <a:off x="3291840" y="3030583"/>
            <a:ext cx="300446" cy="5094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5C24DAD-9695-4574-A891-23AB69F3F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93"/>
    </mc:Choice>
    <mc:Fallback>
      <p:transition spd="slow" advTm="33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vazektomiebezskalpelu.cz/wp-content/uploads/2015/07/Vasectomy_diagram-en_cs.svg_-1280x941-6473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0983" y="1698172"/>
            <a:ext cx="5763893" cy="432380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5817" y="0"/>
            <a:ext cx="7165412" cy="890234"/>
          </a:xfrm>
        </p:spPr>
        <p:txBody>
          <a:bodyPr/>
          <a:lstStyle/>
          <a:p>
            <a:r>
              <a:rPr lang="cs-CZ" dirty="0"/>
              <a:t>Vnitřní pohlavní orgány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66651"/>
            <a:ext cx="6505303" cy="589134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b="1" dirty="0"/>
              <a:t>	</a:t>
            </a:r>
            <a:r>
              <a:rPr lang="cs-CZ" sz="2100" b="1" dirty="0"/>
              <a:t>CHÁMOVOD </a:t>
            </a:r>
          </a:p>
          <a:p>
            <a:pPr lvl="1"/>
            <a:r>
              <a:rPr lang="cs-CZ" sz="2100" dirty="0"/>
              <a:t>párový orgán</a:t>
            </a:r>
          </a:p>
          <a:p>
            <a:pPr lvl="1"/>
            <a:r>
              <a:rPr lang="cs-CZ" sz="2100" dirty="0"/>
              <a:t>vystupuje šourkem z nadvarlete – &gt; spojení s  vývodem </a:t>
            </a:r>
            <a:r>
              <a:rPr lang="cs-CZ" sz="2100" b="1" dirty="0"/>
              <a:t>SEMENNÝCH VÁČKŮ</a:t>
            </a:r>
            <a:r>
              <a:rPr lang="cs-CZ" sz="2100" dirty="0"/>
              <a:t>, jejichž polotekutý sekret přispívá k pohyblivosti spermií – &gt; prochází prostatou a zde ústí do moč. trubice – &gt; vstupuje do pyje</a:t>
            </a:r>
          </a:p>
          <a:p>
            <a:pPr lvl="1" algn="ctr">
              <a:buNone/>
            </a:pPr>
            <a:r>
              <a:rPr lang="cs-CZ" sz="2100" dirty="0"/>
              <a:t>Moč.  trubice je tak společnou cestou močovou i pohlavní.</a:t>
            </a:r>
          </a:p>
          <a:p>
            <a:pPr lvl="1">
              <a:buNone/>
            </a:pPr>
            <a:endParaRPr lang="cs-CZ" dirty="0"/>
          </a:p>
          <a:p>
            <a:pPr lvl="1">
              <a:buNone/>
            </a:pPr>
            <a:r>
              <a:rPr lang="cs-CZ" sz="2100" b="1" dirty="0"/>
              <a:t>PŘEDSTOJNÁ ŽLÁZA </a:t>
            </a:r>
            <a:r>
              <a:rPr lang="cs-CZ" sz="2100" dirty="0"/>
              <a:t>(</a:t>
            </a:r>
            <a:r>
              <a:rPr lang="cs-CZ" sz="2100" i="1" dirty="0"/>
              <a:t>prostata</a:t>
            </a:r>
            <a:r>
              <a:rPr lang="cs-CZ" sz="2100" dirty="0"/>
              <a:t>)</a:t>
            </a:r>
          </a:p>
          <a:p>
            <a:pPr lvl="1"/>
            <a:r>
              <a:rPr lang="cs-CZ" sz="2100" dirty="0"/>
              <a:t>nepárový svalově žláznatý orgán</a:t>
            </a:r>
          </a:p>
          <a:p>
            <a:pPr lvl="1"/>
            <a:r>
              <a:rPr lang="cs-CZ" sz="2100" dirty="0"/>
              <a:t>dodává spermiím zásadité prostředí</a:t>
            </a:r>
          </a:p>
          <a:p>
            <a:pPr lvl="1"/>
            <a:r>
              <a:rPr lang="cs-CZ" sz="2100" dirty="0"/>
              <a:t>tendence zbytnět –&gt; </a:t>
            </a:r>
            <a:r>
              <a:rPr lang="cs-CZ" sz="2100" b="1" dirty="0"/>
              <a:t>adenom</a:t>
            </a:r>
            <a:r>
              <a:rPr lang="cs-CZ" sz="2100" dirty="0"/>
              <a:t> (nádor ze žláz. epitelu) </a:t>
            </a:r>
            <a:r>
              <a:rPr lang="cs-CZ" sz="2100" b="1" dirty="0"/>
              <a:t>prostaty</a:t>
            </a:r>
          </a:p>
          <a:p>
            <a:pPr lvl="1"/>
            <a:r>
              <a:rPr lang="cs-CZ" sz="2100" dirty="0"/>
              <a:t>zvětšení jejího objemu snižuje schopnost dokonalého vyprázdnění při močení</a:t>
            </a:r>
            <a:endParaRPr lang="cs-CZ" sz="2100" b="1" dirty="0"/>
          </a:p>
          <a:p>
            <a:pPr lvl="1">
              <a:buNone/>
            </a:pPr>
            <a:endParaRPr lang="cs-CZ" dirty="0"/>
          </a:p>
          <a:p>
            <a:pPr lvl="1">
              <a:buNone/>
            </a:pPr>
            <a:endParaRPr lang="cs-CZ" dirty="0"/>
          </a:p>
          <a:p>
            <a:pPr lvl="1">
              <a:buNone/>
            </a:pPr>
            <a:r>
              <a:rPr lang="cs-CZ" sz="1300" dirty="0"/>
              <a:t>Obr. 17 </a:t>
            </a:r>
            <a:r>
              <a:rPr lang="cs-CZ" sz="1300" dirty="0">
                <a:hlinkClick r:id="rId5"/>
              </a:rPr>
              <a:t>http://www.</a:t>
            </a:r>
            <a:r>
              <a:rPr lang="cs-CZ" sz="1300" dirty="0" err="1">
                <a:hlinkClick r:id="rId5"/>
              </a:rPr>
              <a:t>vazektomiebezskalpelu.cz</a:t>
            </a:r>
            <a:r>
              <a:rPr lang="cs-CZ" sz="1300" dirty="0">
                <a:hlinkClick r:id="rId5"/>
              </a:rPr>
              <a:t>/vazektomie/</a:t>
            </a:r>
            <a:r>
              <a:rPr lang="cs-CZ" sz="1300" dirty="0"/>
              <a:t>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40D049E-FB52-476E-B4A6-0F0D8A994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73"/>
    </mc:Choice>
    <mc:Fallback>
      <p:transition spd="slow" advTm="6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6633" y="337675"/>
            <a:ext cx="7729728" cy="1188720"/>
          </a:xfrm>
        </p:spPr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20242" y="1867989"/>
            <a:ext cx="8268787" cy="39841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4000" dirty="0"/>
              <a:t>1. Reprodukční orgány ženy a muže</a:t>
            </a:r>
          </a:p>
          <a:p>
            <a:pPr algn="ctr">
              <a:buNone/>
            </a:pPr>
            <a:r>
              <a:rPr lang="cs-CZ" sz="4000" dirty="0"/>
              <a:t>2. Nezralost ženských pohlavních orgánů</a:t>
            </a:r>
          </a:p>
          <a:p>
            <a:pPr algn="ctr">
              <a:buNone/>
            </a:pPr>
            <a:r>
              <a:rPr lang="cs-CZ" sz="4000" dirty="0"/>
              <a:t>3. Tělesné dospívání u dívek </a:t>
            </a:r>
          </a:p>
          <a:p>
            <a:pPr algn="ctr">
              <a:buNone/>
            </a:pPr>
            <a:r>
              <a:rPr lang="cs-CZ" sz="4000" dirty="0"/>
              <a:t>4. Gynekologie u dospívajících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2DB845B-2CE9-477F-8EB7-8D8C7F1E3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76"/>
    </mc:Choice>
    <mc:Fallback>
      <p:transition spd="slow" advTm="2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1948" y="376863"/>
            <a:ext cx="7729728" cy="1188720"/>
          </a:xfrm>
        </p:spPr>
        <p:txBody>
          <a:bodyPr/>
          <a:lstStyle/>
          <a:p>
            <a:r>
              <a:rPr lang="cs-CZ" dirty="0"/>
              <a:t>Vnitřní pohlavní orgány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452" y="1672046"/>
            <a:ext cx="5303520" cy="468956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cs-CZ" sz="2400" b="1" dirty="0"/>
              <a:t>Tekuté výměšky obou nadvarlat, semenných váčků a prostaty spolu se spermiemi tvoří semeno (ejakulát/chám).</a:t>
            </a:r>
          </a:p>
          <a:p>
            <a:pPr algn="ctr">
              <a:buNone/>
            </a:pPr>
            <a:endParaRPr lang="cs-CZ" sz="2400" b="1" dirty="0"/>
          </a:p>
          <a:p>
            <a:pPr algn="ctr">
              <a:buNone/>
            </a:pPr>
            <a:r>
              <a:rPr lang="cs-CZ" sz="2400" dirty="0"/>
              <a:t>Pod prostatou jsou uloženy párové </a:t>
            </a:r>
          </a:p>
          <a:p>
            <a:pPr algn="ctr">
              <a:buNone/>
            </a:pPr>
            <a:r>
              <a:rPr lang="cs-CZ" sz="2400" b="1" dirty="0"/>
              <a:t>COWPEROVY ŽLÁZY </a:t>
            </a:r>
            <a:r>
              <a:rPr lang="cs-CZ" sz="2400" dirty="0"/>
              <a:t>(</a:t>
            </a:r>
            <a:r>
              <a:rPr lang="cs-CZ" sz="2400" dirty="0">
                <a:solidFill>
                  <a:srgbClr val="FF0000"/>
                </a:solidFill>
              </a:rPr>
              <a:t>č. 18</a:t>
            </a:r>
            <a:r>
              <a:rPr lang="cs-CZ" sz="2400" dirty="0"/>
              <a:t>).</a:t>
            </a:r>
          </a:p>
          <a:p>
            <a:pPr algn="ctr">
              <a:buNone/>
            </a:pPr>
            <a:endParaRPr lang="cs-CZ" sz="2400" dirty="0"/>
          </a:p>
          <a:p>
            <a:pPr algn="ctr">
              <a:buNone/>
            </a:pPr>
            <a:r>
              <a:rPr lang="cs-CZ" sz="2400" dirty="0"/>
              <a:t>- při pohlavním dráždění vedou do moč. trubice čirý lepkavý sekret usnadňující pohyb ejakulátu po stěně trubice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4767" y="1685107"/>
            <a:ext cx="5910000" cy="470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Přímá spojovací šipka 5"/>
          <p:cNvCxnSpPr/>
          <p:nvPr/>
        </p:nvCxnSpPr>
        <p:spPr>
          <a:xfrm>
            <a:off x="2886892" y="4611189"/>
            <a:ext cx="156754" cy="7053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B8AF37E-FED1-404D-8B4B-4E7725C48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65"/>
    </mc:Choice>
    <mc:Fallback>
      <p:transition spd="slow" advTm="27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7248" y="1511002"/>
            <a:ext cx="7667182" cy="337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6731" y="188259"/>
            <a:ext cx="7322423" cy="906678"/>
          </a:xfrm>
        </p:spPr>
        <p:txBody>
          <a:bodyPr/>
          <a:lstStyle/>
          <a:p>
            <a:r>
              <a:rPr lang="cs-CZ" dirty="0"/>
              <a:t>VNĚJŠÍ pohlavní orgány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817" y="1304365"/>
            <a:ext cx="6392348" cy="55536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/>
              <a:t>PYJ</a:t>
            </a:r>
            <a:r>
              <a:rPr lang="cs-CZ" dirty="0"/>
              <a:t> (</a:t>
            </a:r>
            <a:r>
              <a:rPr lang="cs-CZ" i="1" dirty="0"/>
              <a:t>penis</a:t>
            </a:r>
            <a:r>
              <a:rPr lang="cs-CZ" dirty="0"/>
              <a:t>) </a:t>
            </a:r>
          </a:p>
          <a:p>
            <a:pPr lvl="1"/>
            <a:r>
              <a:rPr lang="cs-CZ" sz="1800" dirty="0"/>
              <a:t>připojen vazivovými pruhy ke sponě stydké </a:t>
            </a:r>
          </a:p>
          <a:p>
            <a:pPr lvl="1"/>
            <a:r>
              <a:rPr lang="cs-CZ" sz="1800" dirty="0"/>
              <a:t>pokryt tenkou kůží, která na rozhraní žaludu (</a:t>
            </a:r>
            <a:r>
              <a:rPr lang="cs-CZ" sz="1800" dirty="0">
                <a:solidFill>
                  <a:srgbClr val="FF0000"/>
                </a:solidFill>
              </a:rPr>
              <a:t>č. 1</a:t>
            </a:r>
            <a:r>
              <a:rPr lang="cs-CZ" sz="1800" dirty="0"/>
              <a:t>) a těla (</a:t>
            </a:r>
            <a:r>
              <a:rPr lang="cs-CZ" sz="1800" dirty="0">
                <a:solidFill>
                  <a:srgbClr val="FF0000"/>
                </a:solidFill>
              </a:rPr>
              <a:t>č. 10</a:t>
            </a:r>
            <a:r>
              <a:rPr lang="cs-CZ" sz="1800" dirty="0"/>
              <a:t>) tvoří zásobní řasu – </a:t>
            </a:r>
            <a:r>
              <a:rPr lang="cs-CZ" sz="1800" b="1" dirty="0"/>
              <a:t>předkožku </a:t>
            </a:r>
            <a:r>
              <a:rPr lang="cs-CZ" sz="1800" dirty="0"/>
              <a:t>(</a:t>
            </a:r>
            <a:r>
              <a:rPr lang="cs-CZ" sz="1800" dirty="0">
                <a:solidFill>
                  <a:srgbClr val="FF0000"/>
                </a:solidFill>
              </a:rPr>
              <a:t>č. 3 a 8</a:t>
            </a:r>
            <a:r>
              <a:rPr lang="cs-CZ" sz="1800" dirty="0"/>
              <a:t>) – kryje žalud</a:t>
            </a:r>
            <a:endParaRPr lang="cs-CZ" sz="1800" b="1" dirty="0"/>
          </a:p>
          <a:p>
            <a:pPr lvl="1">
              <a:buNone/>
            </a:pPr>
            <a:r>
              <a:rPr lang="cs-CZ" sz="1800" b="1" dirty="0"/>
              <a:t>Ejakulace</a:t>
            </a:r>
            <a:r>
              <a:rPr lang="cs-CZ" sz="1800" dirty="0"/>
              <a:t> - řízena z ejakulačního centra v bederní míše.</a:t>
            </a:r>
            <a:endParaRPr lang="cs-CZ" sz="1800" b="1" dirty="0"/>
          </a:p>
          <a:p>
            <a:pPr lvl="1" algn="ctr">
              <a:buNone/>
            </a:pPr>
            <a:endParaRPr lang="cs-CZ" sz="2000" b="1" dirty="0"/>
          </a:p>
          <a:p>
            <a:pPr lvl="1" algn="ctr">
              <a:buNone/>
            </a:pPr>
            <a:r>
              <a:rPr lang="cs-CZ" sz="2000" b="1" dirty="0"/>
              <a:t>Sympatikus </a:t>
            </a:r>
            <a:r>
              <a:rPr lang="cs-CZ" sz="2000" dirty="0"/>
              <a:t>– &gt; stahy chámovodu - dopraví spermie z nadvarlete spolu se sekretem sem. váčků do moč. trubice v prostatě – &gt; prostata a </a:t>
            </a:r>
            <a:r>
              <a:rPr lang="cs-CZ" sz="2000" dirty="0" err="1"/>
              <a:t>Cowp</a:t>
            </a:r>
            <a:r>
              <a:rPr lang="cs-CZ" sz="2000" dirty="0"/>
              <a:t>. žlázy připojují svůj sekret a vzniklý ejakulát - vypuzen rytmickými stahy svalů</a:t>
            </a:r>
          </a:p>
          <a:p>
            <a:pPr lvl="1" algn="ctr">
              <a:buNone/>
            </a:pPr>
            <a:endParaRPr lang="cs-CZ" sz="1800" dirty="0"/>
          </a:p>
          <a:p>
            <a:pPr lvl="1">
              <a:buNone/>
            </a:pPr>
            <a:r>
              <a:rPr lang="cs-CZ" sz="1800" dirty="0"/>
              <a:t>(</a:t>
            </a:r>
            <a:r>
              <a:rPr lang="cs-CZ" sz="1800" dirty="0">
                <a:solidFill>
                  <a:srgbClr val="FF0000"/>
                </a:solidFill>
              </a:rPr>
              <a:t>č. 5 </a:t>
            </a:r>
            <a:r>
              <a:rPr lang="cs-CZ" sz="1800" dirty="0"/>
              <a:t>= vnější ústí trubice moč.;  </a:t>
            </a:r>
            <a:r>
              <a:rPr lang="cs-CZ" sz="1800" dirty="0">
                <a:solidFill>
                  <a:srgbClr val="FF0000"/>
                </a:solidFill>
              </a:rPr>
              <a:t>č. 6 </a:t>
            </a:r>
            <a:r>
              <a:rPr lang="cs-CZ" sz="1800" dirty="0"/>
              <a:t>= předkožková žláza;)</a:t>
            </a:r>
          </a:p>
          <a:p>
            <a:pPr lvl="1">
              <a:buNone/>
            </a:pPr>
            <a:r>
              <a:rPr lang="cs-CZ" sz="1200" dirty="0"/>
              <a:t>Obr. 18 </a:t>
            </a:r>
            <a:r>
              <a:rPr lang="cs-CZ" sz="1200" dirty="0">
                <a:hlinkClick r:id="rId5"/>
              </a:rPr>
              <a:t>https://is.muni.cz/do/fsps/e-learning/zaklady_anatomie/zakl_anatomie_II/pages/muzske_organy.html</a:t>
            </a:r>
            <a:endParaRPr lang="cs-CZ" sz="1200" dirty="0"/>
          </a:p>
          <a:p>
            <a:pPr lvl="1">
              <a:buNone/>
            </a:pPr>
            <a:endParaRPr lang="cs-CZ" dirty="0"/>
          </a:p>
          <a:p>
            <a:pPr lvl="1"/>
            <a:endParaRPr lang="cs-CZ" b="1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72C13C4-7700-49D0-AD5C-804541855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18"/>
    </mc:Choice>
    <mc:Fallback>
      <p:transition spd="slow" advTm="63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androgeos.cz/uploads/images/Gallery/anatomie/sourek/obaly-sourku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7962" y="2181498"/>
            <a:ext cx="5660571" cy="424542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77441" y="193984"/>
            <a:ext cx="6975565" cy="955547"/>
          </a:xfrm>
        </p:spPr>
        <p:txBody>
          <a:bodyPr/>
          <a:lstStyle/>
          <a:p>
            <a:r>
              <a:rPr lang="cs-CZ" dirty="0"/>
              <a:t>VNĚJŠÍ pohlavní orgány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1886" y="1293224"/>
            <a:ext cx="11168743" cy="55647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2800" dirty="0"/>
              <a:t>Pod pyjem je kožní vak </a:t>
            </a:r>
            <a:r>
              <a:rPr lang="cs-CZ" sz="2800" b="1" dirty="0"/>
              <a:t>ŠOUREK</a:t>
            </a:r>
            <a:r>
              <a:rPr lang="cs-CZ" sz="2800" dirty="0"/>
              <a:t> (</a:t>
            </a:r>
            <a:r>
              <a:rPr lang="cs-CZ" sz="2800" i="1" dirty="0" err="1"/>
              <a:t>scrotum</a:t>
            </a:r>
            <a:r>
              <a:rPr lang="cs-CZ" sz="2800" dirty="0"/>
              <a:t>) s párovou dutinou, kde je v každé uloženo varle, nadvarle a začátek chámovodu.</a:t>
            </a:r>
          </a:p>
          <a:p>
            <a:pPr>
              <a:buNone/>
            </a:pPr>
            <a:endParaRPr lang="cs-CZ" sz="2800" dirty="0"/>
          </a:p>
          <a:p>
            <a:pPr>
              <a:buNone/>
            </a:pPr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pPr>
              <a:buNone/>
            </a:pPr>
            <a:r>
              <a:rPr lang="cs-CZ" sz="1400" dirty="0"/>
              <a:t>Obr. 19 </a:t>
            </a:r>
            <a:r>
              <a:rPr lang="cs-CZ" sz="1400" dirty="0">
                <a:hlinkClick r:id="rId5"/>
              </a:rPr>
              <a:t>http://www.</a:t>
            </a:r>
            <a:r>
              <a:rPr lang="cs-CZ" sz="1400" dirty="0" err="1">
                <a:hlinkClick r:id="rId5"/>
              </a:rPr>
              <a:t>androgeos.cz</a:t>
            </a:r>
            <a:r>
              <a:rPr lang="cs-CZ" sz="1400" dirty="0">
                <a:hlinkClick r:id="rId5"/>
              </a:rPr>
              <a:t>/</a:t>
            </a:r>
            <a:r>
              <a:rPr lang="cs-CZ" sz="1400" dirty="0" err="1">
                <a:hlinkClick r:id="rId5"/>
              </a:rPr>
              <a:t>cs</a:t>
            </a:r>
            <a:r>
              <a:rPr lang="cs-CZ" sz="1400" dirty="0">
                <a:hlinkClick r:id="rId5"/>
              </a:rPr>
              <a:t>_CZ/</a:t>
            </a:r>
            <a:r>
              <a:rPr lang="cs-CZ" sz="1400" dirty="0" err="1">
                <a:hlinkClick r:id="rId5"/>
              </a:rPr>
              <a:t>sourek</a:t>
            </a:r>
            <a:r>
              <a:rPr lang="cs-CZ" sz="1400" dirty="0"/>
              <a:t>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28F55B1-C879-4113-9C95-DE92F261D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1"/>
    </mc:Choice>
    <mc:Fallback>
      <p:transition spd="slow" advTm="8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29431" y="268519"/>
            <a:ext cx="7729728" cy="1188720"/>
          </a:xfrm>
        </p:spPr>
        <p:txBody>
          <a:bodyPr/>
          <a:lstStyle/>
          <a:p>
            <a:r>
              <a:rPr lang="cs-CZ" dirty="0"/>
              <a:t>obřízka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8588" y="1790879"/>
            <a:ext cx="4674122" cy="5067121"/>
          </a:xfrm>
        </p:spPr>
        <p:txBody>
          <a:bodyPr>
            <a:normAutofit fontScale="92500"/>
          </a:bodyPr>
          <a:lstStyle/>
          <a:p>
            <a:pPr algn="ctr"/>
            <a:r>
              <a:rPr lang="cs-CZ" sz="3000" dirty="0"/>
              <a:t>když je okraj předkožky úzký tak, že žaludu neumožňuje jeho průchod (</a:t>
            </a:r>
            <a:r>
              <a:rPr lang="cs-CZ" sz="3000" dirty="0">
                <a:solidFill>
                  <a:srgbClr val="FF0000"/>
                </a:solidFill>
              </a:rPr>
              <a:t>č. 1</a:t>
            </a:r>
            <a:r>
              <a:rPr lang="cs-CZ" sz="3000" dirty="0"/>
              <a:t>) - může vzniknout zánět =&gt; znemožněná hygiena a nedochází k normálnímu ztopoření =&gt; chirurgický zákrok k odstranění zúžené části předkožky (</a:t>
            </a:r>
            <a:r>
              <a:rPr lang="cs-CZ" sz="3000" dirty="0">
                <a:solidFill>
                  <a:srgbClr val="FF0000"/>
                </a:solidFill>
              </a:rPr>
              <a:t>č.2</a:t>
            </a:r>
            <a:r>
              <a:rPr lang="cs-CZ" sz="3000" dirty="0"/>
              <a:t>) </a:t>
            </a:r>
          </a:p>
          <a:p>
            <a:pPr algn="ctr"/>
            <a:endParaRPr lang="cs-CZ" sz="2800" dirty="0"/>
          </a:p>
          <a:p>
            <a:pPr algn="ctr">
              <a:buNone/>
            </a:pPr>
            <a:r>
              <a:rPr lang="cs-CZ" sz="1200" dirty="0"/>
              <a:t>Obr. 20 VERDOUX, Christiane. Encyklopedie pohlavního života. [Sv. 3.], Dospívající, 1994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0117" y="1894114"/>
            <a:ext cx="5871952" cy="410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7FFF604-9378-418A-B7CB-91AC6FC8B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21"/>
    </mc:Choice>
    <mc:Fallback>
      <p:transition spd="slow" advTm="2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26079" y="207046"/>
            <a:ext cx="6381641" cy="903297"/>
          </a:xfrm>
        </p:spPr>
        <p:txBody>
          <a:bodyPr/>
          <a:lstStyle/>
          <a:p>
            <a:r>
              <a:rPr lang="cs-CZ" dirty="0"/>
              <a:t>Vývoj pohlavních žláz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7384" y="1240973"/>
            <a:ext cx="11521440" cy="5290456"/>
          </a:xfrm>
        </p:spPr>
        <p:txBody>
          <a:bodyPr>
            <a:noAutofit/>
          </a:bodyPr>
          <a:lstStyle/>
          <a:p>
            <a:r>
              <a:rPr lang="cs-CZ" sz="2400" dirty="0"/>
              <a:t>vaječníky i varlata – zakládání už v </a:t>
            </a:r>
            <a:r>
              <a:rPr lang="cs-CZ" sz="2400" b="1" dirty="0"/>
              <a:t>zárodečném</a:t>
            </a:r>
            <a:r>
              <a:rPr lang="cs-CZ" sz="2400" dirty="0"/>
              <a:t> období v dutině břišní</a:t>
            </a:r>
          </a:p>
          <a:p>
            <a:r>
              <a:rPr lang="cs-CZ" sz="2400" dirty="0"/>
              <a:t>v době nitroděložního vývoje sestoupí vaječníky do malé pánve</a:t>
            </a:r>
          </a:p>
          <a:p>
            <a:r>
              <a:rPr lang="cs-CZ" sz="2400" dirty="0"/>
              <a:t>varlata začínají sestupovat koncem 7. měsíce, procházejí tříselným kanálkem do šourku</a:t>
            </a:r>
          </a:p>
          <a:p>
            <a:endParaRPr lang="cs-CZ" sz="2400" dirty="0"/>
          </a:p>
          <a:p>
            <a:r>
              <a:rPr lang="cs-CZ" sz="2400" dirty="0"/>
              <a:t>od dětství do puberty – </a:t>
            </a:r>
            <a:r>
              <a:rPr lang="cs-CZ" sz="2400" b="1" dirty="0" err="1"/>
              <a:t>pohl</a:t>
            </a:r>
            <a:r>
              <a:rPr lang="cs-CZ" sz="2400" b="1" dirty="0"/>
              <a:t>. žlázy v růstovém i funkčním klidu</a:t>
            </a:r>
            <a:endParaRPr lang="cs-CZ" sz="2400" dirty="0"/>
          </a:p>
          <a:p>
            <a:r>
              <a:rPr lang="cs-CZ" sz="2400" dirty="0"/>
              <a:t>rychlý růst </a:t>
            </a:r>
            <a:r>
              <a:rPr lang="cs-CZ" sz="2400" dirty="0" err="1"/>
              <a:t>pohl</a:t>
            </a:r>
            <a:r>
              <a:rPr lang="cs-CZ" sz="2400" dirty="0"/>
              <a:t>. žláz a vstup do funkce - v </a:t>
            </a:r>
            <a:r>
              <a:rPr lang="cs-CZ" sz="2400" b="1" dirty="0"/>
              <a:t>pubertě</a:t>
            </a:r>
            <a:r>
              <a:rPr lang="cs-CZ" sz="2400" dirty="0"/>
              <a:t>, kdy se začínají tvořit </a:t>
            </a:r>
            <a:r>
              <a:rPr lang="cs-CZ" sz="2400" dirty="0" err="1"/>
              <a:t>pohl</a:t>
            </a:r>
            <a:r>
              <a:rPr lang="cs-CZ" sz="2400" dirty="0"/>
              <a:t>. hormony (pod vlivem </a:t>
            </a:r>
            <a:r>
              <a:rPr lang="cs-CZ" sz="2400" b="1" dirty="0"/>
              <a:t>LH, FH</a:t>
            </a:r>
            <a:r>
              <a:rPr lang="cs-CZ" sz="2400" dirty="0"/>
              <a:t>) a posléze i </a:t>
            </a:r>
            <a:r>
              <a:rPr lang="cs-CZ" sz="2400" dirty="0" err="1"/>
              <a:t>pohl</a:t>
            </a:r>
            <a:r>
              <a:rPr lang="cs-CZ" sz="2400" dirty="0"/>
              <a:t>. buňky</a:t>
            </a:r>
          </a:p>
          <a:p>
            <a:endParaRPr lang="cs-CZ" sz="2400" dirty="0"/>
          </a:p>
          <a:p>
            <a:r>
              <a:rPr lang="cs-CZ" sz="2400" dirty="0"/>
              <a:t>kolem 45. roku - u žen postupné vyhasínání činnosti vaječníků a přestává tvorba </a:t>
            </a:r>
            <a:r>
              <a:rPr lang="cs-CZ" sz="2400" dirty="0" err="1"/>
              <a:t>pohl</a:t>
            </a:r>
            <a:r>
              <a:rPr lang="cs-CZ" sz="2400" dirty="0"/>
              <a:t>. buněk a menstruace (</a:t>
            </a:r>
            <a:r>
              <a:rPr lang="cs-CZ" sz="2400" b="1" dirty="0"/>
              <a:t>klimakterium</a:t>
            </a:r>
            <a:r>
              <a:rPr lang="cs-CZ" sz="2400" dirty="0"/>
              <a:t>)</a:t>
            </a:r>
          </a:p>
          <a:p>
            <a:r>
              <a:rPr lang="cs-CZ" sz="2400" dirty="0"/>
              <a:t>u mužů dochází s věkem také k pozvolnému snížení hormonální činnosti a tvorby spermií,  ale tyto </a:t>
            </a:r>
            <a:r>
              <a:rPr lang="cs-CZ" sz="2400" b="1" dirty="0"/>
              <a:t>funkce nikdy zcela nezanikají</a:t>
            </a:r>
          </a:p>
          <a:p>
            <a:endParaRPr lang="cs-CZ" sz="24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F36F79F-C045-47AE-A9DC-272FDA0B2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91"/>
    </mc:Choice>
    <mc:Fallback>
      <p:transition spd="slow" advTm="67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1051" y="0"/>
            <a:ext cx="7727116" cy="1151489"/>
          </a:xfrm>
        </p:spPr>
        <p:txBody>
          <a:bodyPr>
            <a:noAutofit/>
          </a:bodyPr>
          <a:lstStyle/>
          <a:p>
            <a:br>
              <a:rPr lang="cs-CZ" dirty="0"/>
            </a:br>
            <a:r>
              <a:rPr lang="cs-CZ" dirty="0"/>
              <a:t>Nezralost ženských pohlavních orgánů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2069" y="1293224"/>
            <a:ext cx="11625942" cy="52904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cs-CZ" sz="2400" dirty="0"/>
              <a:t>Dosažení základní fyziologické zralosti pohlavních žláz (menarche) </a:t>
            </a:r>
            <a:r>
              <a:rPr lang="cs-CZ" sz="2400" b="1" dirty="0"/>
              <a:t>neznamená dosažení plné reprodukční schopnosti.</a:t>
            </a:r>
          </a:p>
          <a:p>
            <a:pPr algn="ctr">
              <a:buNone/>
            </a:pPr>
            <a:r>
              <a:rPr lang="cs-CZ" sz="2400" dirty="0"/>
              <a:t>Plné funkční zralosti dosahují vaječníky v </a:t>
            </a:r>
            <a:r>
              <a:rPr lang="cs-CZ" sz="2400" b="1" dirty="0"/>
              <a:t>18 - 20 </a:t>
            </a:r>
            <a:r>
              <a:rPr lang="cs-CZ" sz="2400" dirty="0"/>
              <a:t>letech a téměř všechny ovulační cykly jsou doprovázeny ovulací.</a:t>
            </a:r>
            <a:endParaRPr lang="cs-CZ" sz="2400" b="1" dirty="0"/>
          </a:p>
          <a:p>
            <a:pPr>
              <a:buNone/>
            </a:pPr>
            <a:r>
              <a:rPr lang="cs-CZ" sz="2400" b="1" dirty="0"/>
              <a:t>Anovulační cyklus </a:t>
            </a:r>
            <a:endParaRPr lang="cs-CZ" sz="2400" dirty="0"/>
          </a:p>
          <a:p>
            <a:pPr lvl="1"/>
            <a:r>
              <a:rPr lang="cs-CZ" sz="2400" dirty="0"/>
              <a:t>cyklus ve vaječníku, při němž </a:t>
            </a:r>
            <a:r>
              <a:rPr lang="cs-CZ" sz="2400" b="1" dirty="0"/>
              <a:t>nedojde</a:t>
            </a:r>
            <a:r>
              <a:rPr lang="cs-CZ" sz="2400" dirty="0"/>
              <a:t> k uvolnění vajíčka do vejcovodu (ovulaci) =&gt; ani k oplodnění</a:t>
            </a:r>
          </a:p>
          <a:p>
            <a:pPr lvl="1"/>
            <a:r>
              <a:rPr lang="cs-CZ" sz="2400" dirty="0"/>
              <a:t>běžný bývá v období </a:t>
            </a:r>
            <a:r>
              <a:rPr lang="cs-CZ" sz="2400" b="1" dirty="0"/>
              <a:t>dospívání</a:t>
            </a:r>
            <a:r>
              <a:rPr lang="cs-CZ" sz="2400" dirty="0"/>
              <a:t> a </a:t>
            </a:r>
            <a:r>
              <a:rPr lang="cs-CZ" sz="2400" b="1" dirty="0"/>
              <a:t>přechodu</a:t>
            </a:r>
          </a:p>
          <a:p>
            <a:pPr lvl="1"/>
            <a:r>
              <a:rPr lang="cs-CZ" sz="2400" dirty="0"/>
              <a:t>upozorní na něho různé </a:t>
            </a:r>
            <a:r>
              <a:rPr lang="cs-CZ" sz="2400" b="1" dirty="0"/>
              <a:t>odchylky od normálního </a:t>
            </a:r>
            <a:r>
              <a:rPr lang="cs-CZ" sz="2400" b="1" dirty="0" err="1"/>
              <a:t>menstr</a:t>
            </a:r>
            <a:r>
              <a:rPr lang="cs-CZ" sz="2400" b="1" dirty="0"/>
              <a:t>. cyklu </a:t>
            </a:r>
            <a:r>
              <a:rPr lang="cs-CZ" sz="2400" dirty="0"/>
              <a:t>– vynechání, úplná absence krvácení, prodloužené  cykly nebo slabá menstruace</a:t>
            </a:r>
          </a:p>
          <a:p>
            <a:pPr lvl="1"/>
            <a:r>
              <a:rPr lang="cs-CZ" sz="2400" dirty="0"/>
              <a:t>může být spojen s neplodností, se zánětem děložní sliznice nebo poruchami srážlivosti a krvácivosti</a:t>
            </a:r>
            <a:endParaRPr lang="cs-CZ" sz="2400" strike="sngStrike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C3F75E2-6FCD-47A6-A26A-B4D0BA6AC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37"/>
    </mc:Choice>
    <mc:Fallback>
      <p:transition spd="slow" advTm="55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8256" y="220110"/>
            <a:ext cx="7729728" cy="1188720"/>
          </a:xfrm>
        </p:spPr>
        <p:txBody>
          <a:bodyPr/>
          <a:lstStyle/>
          <a:p>
            <a:r>
              <a:rPr lang="cs-CZ" dirty="0"/>
              <a:t>NEZRALOST ŽENSKÝCH pohlavních ORGÁNŮ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7384" y="1881051"/>
            <a:ext cx="11416936" cy="478100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400" b="1" dirty="0"/>
              <a:t>Předčasný nástup menstruace</a:t>
            </a:r>
          </a:p>
          <a:p>
            <a:r>
              <a:rPr lang="cs-CZ" sz="2400" dirty="0"/>
              <a:t>jestliže se menarche </a:t>
            </a:r>
            <a:r>
              <a:rPr lang="cs-CZ" sz="2400" b="1" dirty="0"/>
              <a:t>DOSTAVÍ před 10 rokem</a:t>
            </a:r>
            <a:endParaRPr lang="cs-CZ" sz="2400" dirty="0"/>
          </a:p>
          <a:p>
            <a:r>
              <a:rPr lang="cs-CZ" sz="2400" dirty="0"/>
              <a:t>souvisí s předčasnou pubertou, kdy se pubertální změny objevují před 8 rokem</a:t>
            </a:r>
          </a:p>
          <a:p>
            <a:endParaRPr lang="cs-CZ" sz="2400" dirty="0"/>
          </a:p>
          <a:p>
            <a:pPr algn="ctr">
              <a:buNone/>
            </a:pPr>
            <a:r>
              <a:rPr lang="cs-CZ" sz="2400" b="1" dirty="0"/>
              <a:t>Poruchy puberty</a:t>
            </a:r>
            <a:r>
              <a:rPr lang="cs-CZ" sz="2400" dirty="0"/>
              <a:t> mohou být ve smyslu předčasného, opožděného či zcela chybějícího pohlavního vývoje. </a:t>
            </a:r>
          </a:p>
          <a:p>
            <a:pPr algn="ctr">
              <a:buNone/>
            </a:pPr>
            <a:endParaRPr lang="cs-CZ" sz="2400" dirty="0"/>
          </a:p>
          <a:p>
            <a:pPr>
              <a:buNone/>
            </a:pPr>
            <a:r>
              <a:rPr lang="cs-CZ" sz="2400" b="1" dirty="0"/>
              <a:t>Předčasná puberta</a:t>
            </a:r>
            <a:r>
              <a:rPr lang="cs-CZ" sz="2400" dirty="0"/>
              <a:t> </a:t>
            </a:r>
          </a:p>
          <a:p>
            <a:r>
              <a:rPr lang="cs-CZ" sz="2400" dirty="0"/>
              <a:t>vyvolávána hormonálně aktivními nádory vaječníků, poruchami řídicích center v mozku, cystami vaječníků (znemožňují uvolňování zralého vajíčka)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DB5CE09-B336-4E2D-931A-EBD3DE9FF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45"/>
    </mc:Choice>
    <mc:Fallback>
      <p:transition spd="slow" advTm="40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1319" y="259297"/>
            <a:ext cx="7729728" cy="118872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Nezralost ženských pohlavních orgánů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1703" y="1698171"/>
            <a:ext cx="10776857" cy="51598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/>
              <a:t>	</a:t>
            </a:r>
            <a:r>
              <a:rPr lang="cs-CZ" sz="2400" b="1" dirty="0"/>
              <a:t>Primární amenorea</a:t>
            </a:r>
          </a:p>
          <a:p>
            <a:pPr lvl="1"/>
            <a:r>
              <a:rPr lang="cs-CZ" sz="2400" dirty="0"/>
              <a:t>jestliže se </a:t>
            </a:r>
            <a:r>
              <a:rPr lang="cs-CZ" sz="2400" b="1" dirty="0"/>
              <a:t>do 15 let nedostaví </a:t>
            </a:r>
            <a:r>
              <a:rPr lang="cs-CZ" sz="2400" dirty="0"/>
              <a:t>menarche</a:t>
            </a:r>
          </a:p>
          <a:p>
            <a:pPr lvl="1"/>
            <a:r>
              <a:rPr lang="cs-CZ" sz="2400" dirty="0"/>
              <a:t>nutná návštěva lékaře – může jít o poruchy dospívání jako </a:t>
            </a:r>
            <a:r>
              <a:rPr lang="cs-CZ" sz="2400" b="1" dirty="0"/>
              <a:t>VVV ženských </a:t>
            </a:r>
            <a:r>
              <a:rPr lang="cs-CZ" sz="2400" b="1" dirty="0" err="1"/>
              <a:t>pohl</a:t>
            </a:r>
            <a:r>
              <a:rPr lang="cs-CZ" sz="2400" b="1" dirty="0"/>
              <a:t>. orgánů, </a:t>
            </a:r>
            <a:r>
              <a:rPr lang="cs-CZ" sz="2400" dirty="0"/>
              <a:t>nebo </a:t>
            </a:r>
            <a:r>
              <a:rPr lang="cs-CZ" sz="2400" b="1" dirty="0"/>
              <a:t>stavy s nadprodukcí mužských </a:t>
            </a:r>
            <a:r>
              <a:rPr lang="cs-CZ" sz="2400" b="1" dirty="0" err="1"/>
              <a:t>pohl</a:t>
            </a:r>
            <a:r>
              <a:rPr lang="cs-CZ" sz="2400" b="1" dirty="0"/>
              <a:t>. hormonů</a:t>
            </a:r>
          </a:p>
          <a:p>
            <a:pPr lvl="1">
              <a:buNone/>
            </a:pPr>
            <a:endParaRPr lang="cs-CZ" sz="2400" b="1" dirty="0"/>
          </a:p>
          <a:p>
            <a:pPr lvl="1">
              <a:buNone/>
            </a:pPr>
            <a:r>
              <a:rPr lang="cs-CZ" sz="2400" b="1" dirty="0"/>
              <a:t>Sekundární amenorea</a:t>
            </a:r>
          </a:p>
          <a:p>
            <a:pPr lvl="1"/>
            <a:r>
              <a:rPr lang="cs-CZ" sz="2400" b="1" dirty="0"/>
              <a:t>přerušení</a:t>
            </a:r>
            <a:r>
              <a:rPr lang="cs-CZ" sz="2400" dirty="0"/>
              <a:t> </a:t>
            </a:r>
            <a:r>
              <a:rPr lang="cs-CZ" sz="2400" dirty="0" err="1"/>
              <a:t>menstr</a:t>
            </a:r>
            <a:r>
              <a:rPr lang="cs-CZ" sz="2400" dirty="0"/>
              <a:t>. cyklů v různém odstupu od menarche </a:t>
            </a:r>
          </a:p>
          <a:p>
            <a:pPr lvl="1"/>
            <a:r>
              <a:rPr lang="cs-CZ" sz="2400" dirty="0"/>
              <a:t>cyklus v adolescenci je labilnější - reaguje na zevní vlivy více než u dospělých žen</a:t>
            </a:r>
          </a:p>
          <a:p>
            <a:pPr lvl="1"/>
            <a:r>
              <a:rPr lang="cs-CZ" sz="2400" dirty="0"/>
              <a:t>závažnou příčinou - </a:t>
            </a:r>
            <a:r>
              <a:rPr lang="cs-CZ" sz="2400" b="1" dirty="0"/>
              <a:t>mentální anorexie a PPP obecně </a:t>
            </a:r>
            <a:r>
              <a:rPr lang="cs-CZ" sz="2400" dirty="0"/>
              <a:t>- &gt; dochází k prodloužení cyklu až vymizení menstruace s atrofií genitálů, prsů a rozvojem osteoporózy  - léčení velmi náročné</a:t>
            </a:r>
          </a:p>
          <a:p>
            <a:pPr lvl="1"/>
            <a:endParaRPr lang="cs-CZ" sz="18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5F1CAC2-68F9-4E06-B395-66E9610B6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42"/>
    </mc:Choice>
    <mc:Fallback>
      <p:transition spd="slow" advTm="5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.quizlet.com/vcqSs0GboN9WLlkYXV2xK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7347" y="2723922"/>
            <a:ext cx="5741773" cy="413407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3570" y="324612"/>
            <a:ext cx="7729728" cy="118872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Nezralost ženských pohlavních orgánů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1885" y="1698172"/>
            <a:ext cx="11625943" cy="5159828"/>
          </a:xfrm>
        </p:spPr>
        <p:txBody>
          <a:bodyPr>
            <a:normAutofit fontScale="85000" lnSpcReduction="20000"/>
          </a:bodyPr>
          <a:lstStyle/>
          <a:p>
            <a:r>
              <a:rPr lang="cs-CZ" sz="2100" dirty="0"/>
              <a:t>DOSPÍVÁNÍ - </a:t>
            </a:r>
            <a:r>
              <a:rPr lang="cs-CZ" sz="2100" b="1" dirty="0"/>
              <a:t>dozrává</a:t>
            </a:r>
            <a:r>
              <a:rPr lang="cs-CZ" sz="2100" dirty="0"/>
              <a:t> a </a:t>
            </a:r>
            <a:r>
              <a:rPr lang="cs-CZ" sz="2100" b="1" dirty="0"/>
              <a:t>mění</a:t>
            </a:r>
            <a:r>
              <a:rPr lang="cs-CZ" sz="2100" dirty="0"/>
              <a:t> se imunitní obrana jedince</a:t>
            </a:r>
          </a:p>
          <a:p>
            <a:pPr algn="ctr">
              <a:buNone/>
            </a:pPr>
            <a:r>
              <a:rPr lang="cs-CZ" sz="2100" dirty="0"/>
              <a:t>Při dovršení celkového tělesného vývoje (kolem 18. roku), je žádoucí, aby </a:t>
            </a:r>
            <a:r>
              <a:rPr lang="cs-CZ" sz="2100" b="1" dirty="0"/>
              <a:t>vývoj pohlavních orgánů do té doby nebyl narušen škodlivými vlivy.</a:t>
            </a:r>
          </a:p>
          <a:p>
            <a:endParaRPr lang="cs-CZ" sz="1900" dirty="0"/>
          </a:p>
          <a:p>
            <a:r>
              <a:rPr lang="cs-CZ" sz="1900" dirty="0"/>
              <a:t>děložní čípek DOSPĚLÝCH ŽEN - </a:t>
            </a:r>
            <a:r>
              <a:rPr lang="cs-CZ" sz="1900" b="1" dirty="0"/>
              <a:t>dlaždicový krycí epitel</a:t>
            </a:r>
            <a:endParaRPr lang="cs-CZ" sz="1900" dirty="0"/>
          </a:p>
          <a:p>
            <a:r>
              <a:rPr lang="cs-CZ" sz="1900" dirty="0"/>
              <a:t>hranice mezi odolným </a:t>
            </a:r>
            <a:r>
              <a:rPr lang="cs-CZ" sz="1900" b="1" dirty="0"/>
              <a:t>mnohovrstevným dlaždicovým </a:t>
            </a:r>
          </a:p>
          <a:p>
            <a:pPr>
              <a:buNone/>
            </a:pPr>
            <a:r>
              <a:rPr lang="cs-CZ" sz="1900" b="1" dirty="0"/>
              <a:t>epitelem čípku</a:t>
            </a:r>
            <a:r>
              <a:rPr lang="cs-CZ" sz="1900" dirty="0"/>
              <a:t> a </a:t>
            </a:r>
            <a:r>
              <a:rPr lang="cs-CZ" sz="1900" b="1" dirty="0"/>
              <a:t>jednovrstevným cylindrickým epitelem </a:t>
            </a:r>
          </a:p>
          <a:p>
            <a:pPr>
              <a:buNone/>
            </a:pPr>
            <a:r>
              <a:rPr lang="cs-CZ" sz="1900" b="1" dirty="0"/>
              <a:t>děložního kanálu</a:t>
            </a:r>
            <a:r>
              <a:rPr lang="cs-CZ" sz="1900" dirty="0"/>
              <a:t> se během života ženy posunuje</a:t>
            </a:r>
          </a:p>
          <a:p>
            <a:pPr>
              <a:buNone/>
            </a:pPr>
            <a:endParaRPr lang="cs-CZ" sz="1900" dirty="0"/>
          </a:p>
          <a:p>
            <a:pPr>
              <a:buNone/>
            </a:pPr>
            <a:r>
              <a:rPr lang="cs-CZ" sz="1900" b="1" dirty="0"/>
              <a:t>V OBDOBÍ PUBERTY A DOSPÍVÁNÍ SE </a:t>
            </a:r>
          </a:p>
          <a:p>
            <a:pPr>
              <a:buNone/>
            </a:pPr>
            <a:r>
              <a:rPr lang="cs-CZ" sz="1900" b="1" dirty="0"/>
              <a:t>CYLINDRICKÝ EPITEL ČASTO DOSTÁVÁ  AŽ NA ČÍPEK</a:t>
            </a:r>
          </a:p>
          <a:p>
            <a:pPr>
              <a:buNone/>
            </a:pPr>
            <a:endParaRPr lang="cs-CZ" sz="1900" dirty="0"/>
          </a:p>
          <a:p>
            <a:pPr>
              <a:buNone/>
            </a:pPr>
            <a:r>
              <a:rPr lang="cs-CZ" sz="1900" dirty="0"/>
              <a:t>- snadnější průnik infekce z pochvy </a:t>
            </a:r>
          </a:p>
          <a:p>
            <a:pPr>
              <a:buNone/>
            </a:pPr>
            <a:r>
              <a:rPr lang="cs-CZ" sz="1900" dirty="0"/>
              <a:t>(</a:t>
            </a:r>
            <a:r>
              <a:rPr lang="cs-CZ" sz="1900" b="1" dirty="0"/>
              <a:t>kapavka, chlamydiové infekce, lidský </a:t>
            </a:r>
            <a:r>
              <a:rPr lang="cs-CZ" sz="1900" b="1" dirty="0" err="1"/>
              <a:t>papilomavirus</a:t>
            </a:r>
            <a:r>
              <a:rPr lang="cs-CZ" sz="1900" b="1" dirty="0"/>
              <a:t> …)</a:t>
            </a:r>
          </a:p>
          <a:p>
            <a:pPr>
              <a:buNone/>
            </a:pPr>
            <a:endParaRPr lang="cs-CZ" b="1" dirty="0"/>
          </a:p>
          <a:p>
            <a:pPr>
              <a:buNone/>
            </a:pPr>
            <a:r>
              <a:rPr lang="cs-CZ" sz="1400" b="1" dirty="0"/>
              <a:t>Obr. 21 </a:t>
            </a:r>
            <a:r>
              <a:rPr lang="cs-CZ" sz="1400" b="1" dirty="0">
                <a:hlinkClick r:id="rId5"/>
              </a:rPr>
              <a:t>https://quizlet.com/107078490/patho-gyn-breast-flash-cards/</a:t>
            </a:r>
            <a:r>
              <a:rPr lang="cs-CZ" sz="1400" b="1" dirty="0"/>
              <a:t> </a:t>
            </a:r>
            <a:endParaRPr lang="cs-CZ" sz="1400" dirty="0"/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1528354" y="5159829"/>
            <a:ext cx="0" cy="326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D5D4CE5-507C-4B0C-8A2A-2D59F0A43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53"/>
    </mc:Choice>
    <mc:Fallback>
      <p:transition spd="slow" advTm="51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9068" y="350737"/>
            <a:ext cx="7729728" cy="1073114"/>
          </a:xfrm>
        </p:spPr>
        <p:txBody>
          <a:bodyPr>
            <a:normAutofit/>
          </a:bodyPr>
          <a:lstStyle/>
          <a:p>
            <a:r>
              <a:rPr lang="cs-CZ" dirty="0"/>
              <a:t>TĚLESNÉ DOSPÍVÁNÍ DÍVEK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452" y="1554480"/>
            <a:ext cx="10855234" cy="5094514"/>
          </a:xfrm>
        </p:spPr>
        <p:txBody>
          <a:bodyPr numCol="2">
            <a:normAutofit lnSpcReduction="10000"/>
          </a:bodyPr>
          <a:lstStyle/>
          <a:p>
            <a:pPr algn="ctr">
              <a:buNone/>
            </a:pPr>
            <a:endParaRPr lang="cs-CZ" sz="1400" b="1" dirty="0"/>
          </a:p>
          <a:p>
            <a:pPr algn="ctr">
              <a:buNone/>
            </a:pPr>
            <a:endParaRPr lang="cs-CZ" sz="1400" b="1" dirty="0"/>
          </a:p>
          <a:p>
            <a:pPr algn="ctr">
              <a:buNone/>
            </a:pPr>
            <a:endParaRPr lang="cs-CZ" sz="2000" b="1" dirty="0"/>
          </a:p>
          <a:p>
            <a:pPr algn="ctr">
              <a:buNone/>
            </a:pPr>
            <a:endParaRPr lang="cs-CZ" sz="2000" b="1" dirty="0"/>
          </a:p>
          <a:p>
            <a:pPr algn="ctr">
              <a:buNone/>
            </a:pPr>
            <a:r>
              <a:rPr lang="cs-CZ" sz="2000" b="1" dirty="0"/>
              <a:t>TĚLESNÉ DOSPÍVÁNÍ DÍVEK</a:t>
            </a:r>
          </a:p>
          <a:p>
            <a:pPr lvl="1" algn="ctr"/>
            <a:r>
              <a:rPr lang="cs-CZ" sz="2000" dirty="0"/>
              <a:t>rozdělení dle přítomnosti nebo nepřítomnosti ženských </a:t>
            </a:r>
            <a:r>
              <a:rPr lang="cs-CZ" sz="2000" dirty="0" err="1"/>
              <a:t>pohl</a:t>
            </a:r>
            <a:r>
              <a:rPr lang="cs-CZ" sz="2000" dirty="0"/>
              <a:t>. hormonů v organismu:</a:t>
            </a:r>
          </a:p>
          <a:p>
            <a:pPr marL="800100" lvl="2" indent="-342900">
              <a:buNone/>
            </a:pPr>
            <a:endParaRPr lang="cs-CZ" sz="1400" b="1" dirty="0"/>
          </a:p>
          <a:p>
            <a:pPr marL="800100" lvl="2" indent="-342900">
              <a:buNone/>
            </a:pPr>
            <a:endParaRPr lang="cs-CZ" sz="1400" b="1" dirty="0"/>
          </a:p>
          <a:p>
            <a:pPr marL="800100" lvl="2" indent="-342900">
              <a:buNone/>
            </a:pPr>
            <a:endParaRPr lang="cs-CZ" sz="1400" b="1" dirty="0"/>
          </a:p>
          <a:p>
            <a:pPr marL="800100" lvl="2" indent="-342900">
              <a:buNone/>
            </a:pPr>
            <a:endParaRPr lang="cs-CZ" sz="1400" b="1" dirty="0"/>
          </a:p>
          <a:p>
            <a:pPr marL="800100" lvl="2" indent="-342900">
              <a:buNone/>
            </a:pPr>
            <a:endParaRPr lang="cs-CZ" sz="1400" b="1" dirty="0"/>
          </a:p>
          <a:p>
            <a:pPr marL="800100" lvl="2" indent="-342900">
              <a:buNone/>
            </a:pPr>
            <a:endParaRPr lang="cs-CZ" sz="1400" b="1" dirty="0"/>
          </a:p>
          <a:p>
            <a:pPr marL="800100" lvl="2" indent="-342900">
              <a:buNone/>
            </a:pPr>
            <a:endParaRPr lang="cs-CZ" sz="1400" b="1" dirty="0"/>
          </a:p>
          <a:p>
            <a:pPr marL="800100" lvl="2" indent="-342900">
              <a:buNone/>
            </a:pPr>
            <a:endParaRPr lang="cs-CZ" b="1" dirty="0"/>
          </a:p>
          <a:p>
            <a:pPr marL="800100" lvl="2" indent="-342900">
              <a:buNone/>
            </a:pPr>
            <a:endParaRPr lang="cs-CZ" sz="2000" b="1" dirty="0"/>
          </a:p>
          <a:p>
            <a:pPr marL="800100" lvl="2" indent="-342900">
              <a:buNone/>
            </a:pPr>
            <a:r>
              <a:rPr lang="cs-CZ" sz="2000" b="1" dirty="0"/>
              <a:t>1. období- NOVOROZENECKÉ</a:t>
            </a:r>
          </a:p>
          <a:p>
            <a:pPr marL="800100" lvl="2" indent="-342900">
              <a:buFontTx/>
              <a:buChar char="-"/>
            </a:pPr>
            <a:r>
              <a:rPr lang="cs-CZ" sz="2000" dirty="0"/>
              <a:t>všechny </a:t>
            </a:r>
            <a:r>
              <a:rPr lang="cs-CZ" sz="2000" dirty="0" err="1"/>
              <a:t>pohl</a:t>
            </a:r>
            <a:r>
              <a:rPr lang="cs-CZ" sz="2000" dirty="0"/>
              <a:t>. orgány již vytvořeny</a:t>
            </a:r>
          </a:p>
          <a:p>
            <a:pPr marL="800100" lvl="2" indent="-342900">
              <a:buFontTx/>
              <a:buChar char="-"/>
            </a:pPr>
            <a:r>
              <a:rPr lang="cs-CZ" sz="2000" dirty="0"/>
              <a:t>počátek správné péče o vnější </a:t>
            </a:r>
            <a:r>
              <a:rPr lang="cs-CZ" sz="2000" dirty="0" err="1"/>
              <a:t>pohl.org</a:t>
            </a:r>
            <a:r>
              <a:rPr lang="cs-CZ" sz="2000" dirty="0"/>
              <a:t>. - prevence přenosu infekce</a:t>
            </a:r>
            <a:endParaRPr lang="cs-CZ" sz="2000" b="1" dirty="0"/>
          </a:p>
          <a:p>
            <a:pPr marL="800100" lvl="2" indent="-342900">
              <a:buNone/>
            </a:pPr>
            <a:r>
              <a:rPr lang="cs-CZ" sz="2000" b="1" dirty="0"/>
              <a:t>2. období- KLIDOVÉ</a:t>
            </a:r>
          </a:p>
          <a:p>
            <a:pPr marL="800100" lvl="2" indent="-342900">
              <a:buFontTx/>
              <a:buChar char="-"/>
            </a:pPr>
            <a:r>
              <a:rPr lang="cs-CZ" sz="2000" dirty="0"/>
              <a:t>až do začátku puberty (8-13 let)</a:t>
            </a:r>
          </a:p>
          <a:p>
            <a:pPr marL="800100" lvl="2" indent="-342900">
              <a:buFontTx/>
              <a:buChar char="-"/>
            </a:pPr>
            <a:r>
              <a:rPr lang="cs-CZ" sz="2000" dirty="0"/>
              <a:t>organismus není pod vlivem </a:t>
            </a:r>
            <a:r>
              <a:rPr lang="cs-CZ" sz="2000" dirty="0" err="1"/>
              <a:t>pohl</a:t>
            </a:r>
            <a:r>
              <a:rPr lang="cs-CZ" sz="2000" dirty="0"/>
              <a:t>. hormonů </a:t>
            </a:r>
          </a:p>
          <a:p>
            <a:pPr marL="800100" lvl="2" indent="-342900">
              <a:buNone/>
            </a:pPr>
            <a:r>
              <a:rPr lang="cs-CZ" sz="2000" dirty="0"/>
              <a:t>= &gt; tkáně jimi ovlivňované jsou ve </a:t>
            </a:r>
            <a:r>
              <a:rPr lang="cs-CZ" sz="2000" b="1" dirty="0"/>
              <a:t>stádiu funkčního klidu</a:t>
            </a:r>
          </a:p>
          <a:p>
            <a:pPr lvl="1">
              <a:buNone/>
            </a:pPr>
            <a:r>
              <a:rPr lang="cs-CZ" sz="2000" b="1" dirty="0"/>
              <a:t>	3. období – POHLAVNÍHO DOSPÍVÁNÍ</a:t>
            </a:r>
          </a:p>
          <a:p>
            <a:pPr lvl="1">
              <a:buNone/>
            </a:pPr>
            <a:r>
              <a:rPr lang="cs-CZ" sz="2000" dirty="0"/>
              <a:t>	- rozvoj všech tkání a orgánů, které jsou citlivé a reagují na ženské </a:t>
            </a:r>
            <a:r>
              <a:rPr lang="cs-CZ" sz="2000" dirty="0" err="1"/>
              <a:t>pohl.hormony</a:t>
            </a:r>
            <a:endParaRPr lang="cs-CZ" sz="2000" dirty="0"/>
          </a:p>
        </p:txBody>
      </p:sp>
      <p:cxnSp>
        <p:nvCxnSpPr>
          <p:cNvPr id="5" name="Přímá spojovací šipka 4"/>
          <p:cNvCxnSpPr/>
          <p:nvPr/>
        </p:nvCxnSpPr>
        <p:spPr>
          <a:xfrm flipV="1">
            <a:off x="5525588" y="2651759"/>
            <a:ext cx="561703" cy="4963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5956663" y="3905795"/>
            <a:ext cx="30044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5394960" y="4389120"/>
            <a:ext cx="744583" cy="901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377FD25-3F21-4527-B1C9-DEB5581F3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20"/>
    </mc:Choice>
    <mc:Fallback>
      <p:transition spd="slow" advTm="50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87444" y="376863"/>
            <a:ext cx="7729728" cy="1188720"/>
          </a:xfrm>
        </p:spPr>
        <p:txBody>
          <a:bodyPr/>
          <a:lstStyle/>
          <a:p>
            <a:r>
              <a:rPr lang="cs-CZ" dirty="0"/>
              <a:t>Reprodukce a reprodukční orgány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0263" y="1515291"/>
            <a:ext cx="11260183" cy="4990013"/>
          </a:xfrm>
        </p:spPr>
        <p:txBody>
          <a:bodyPr>
            <a:normAutofit/>
          </a:bodyPr>
          <a:lstStyle/>
          <a:p>
            <a:r>
              <a:rPr lang="cs-CZ" sz="3600" dirty="0"/>
              <a:t>re- produkce</a:t>
            </a:r>
          </a:p>
          <a:p>
            <a:r>
              <a:rPr lang="cs-CZ" sz="3200" b="1" dirty="0"/>
              <a:t>GAMETY</a:t>
            </a:r>
            <a:r>
              <a:rPr lang="cs-CZ" sz="3200" dirty="0"/>
              <a:t> </a:t>
            </a:r>
          </a:p>
          <a:p>
            <a:pPr lvl="2"/>
            <a:r>
              <a:rPr lang="cs-CZ" sz="3200" dirty="0"/>
              <a:t>mužské (spermie) a ženské (vajíčka) pohlavní buňky</a:t>
            </a:r>
          </a:p>
          <a:p>
            <a:pPr lvl="2"/>
            <a:r>
              <a:rPr lang="cs-CZ" sz="3200" dirty="0"/>
              <a:t>dozrávají v </a:t>
            </a:r>
            <a:r>
              <a:rPr lang="cs-CZ" sz="3200" dirty="0" err="1"/>
              <a:t>pohl</a:t>
            </a:r>
            <a:r>
              <a:rPr lang="cs-CZ" sz="3200" dirty="0"/>
              <a:t>. žlázách (</a:t>
            </a:r>
            <a:r>
              <a:rPr lang="cs-CZ" sz="3200" b="1" dirty="0"/>
              <a:t>gonádách</a:t>
            </a:r>
            <a:r>
              <a:rPr lang="cs-CZ" sz="3200" dirty="0"/>
              <a:t>) – ve </a:t>
            </a:r>
            <a:r>
              <a:rPr lang="cs-CZ" sz="3200" b="1" dirty="0"/>
              <a:t>vaječníku</a:t>
            </a:r>
            <a:r>
              <a:rPr lang="cs-CZ" sz="3200" dirty="0"/>
              <a:t> ženy a ve </a:t>
            </a:r>
            <a:r>
              <a:rPr lang="cs-CZ" sz="3200" b="1" dirty="0"/>
              <a:t>varleti</a:t>
            </a:r>
            <a:r>
              <a:rPr lang="cs-CZ" sz="3200" dirty="0"/>
              <a:t> muže</a:t>
            </a:r>
          </a:p>
          <a:p>
            <a:pPr lvl="2">
              <a:buNone/>
            </a:pPr>
            <a:r>
              <a:rPr lang="cs-CZ" sz="2400" dirty="0"/>
              <a:t>										</a:t>
            </a:r>
          </a:p>
          <a:p>
            <a:pPr lvl="2">
              <a:buNone/>
            </a:pPr>
            <a:r>
              <a:rPr lang="cs-CZ" sz="2400" dirty="0"/>
              <a:t>	- zrání spermií začíná s nástupem pohlavní zralosti,		- vývoj vajíček začíná</a:t>
            </a:r>
          </a:p>
          <a:p>
            <a:pPr lvl="2">
              <a:buNone/>
            </a:pPr>
            <a:r>
              <a:rPr lang="cs-CZ" sz="2400" dirty="0"/>
              <a:t>		probíhá nepřetržitě až do vysokého věku			   už v embryonálním 											období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 flipH="1">
            <a:off x="9405257" y="3918857"/>
            <a:ext cx="78378" cy="8882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1724297" y="4389120"/>
            <a:ext cx="404949" cy="64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23586C8-B423-4856-BE7B-7FFE11246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0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70"/>
    </mc:Choice>
    <mc:Fallback>
      <p:transition spd="slow" advTm="4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70616" y="285424"/>
            <a:ext cx="4187082" cy="1713193"/>
          </a:xfrm>
        </p:spPr>
        <p:txBody>
          <a:bodyPr/>
          <a:lstStyle/>
          <a:p>
            <a:r>
              <a:rPr lang="cs-CZ" dirty="0"/>
              <a:t>TĚLESNÉ DOSPÍVÁNÍ DÍVEK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87828"/>
            <a:ext cx="6596743" cy="643998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b="1" dirty="0"/>
              <a:t>		MENARCHE</a:t>
            </a:r>
          </a:p>
          <a:p>
            <a:pPr lvl="2"/>
            <a:r>
              <a:rPr lang="cs-CZ" sz="1800" dirty="0"/>
              <a:t>vrcholný znak puberty</a:t>
            </a:r>
          </a:p>
          <a:p>
            <a:pPr lvl="2"/>
            <a:r>
              <a:rPr lang="cs-CZ" sz="1800" dirty="0"/>
              <a:t>nejvýznamnější ukazatel stupně sexuální zralosti</a:t>
            </a:r>
          </a:p>
          <a:p>
            <a:pPr lvl="2"/>
            <a:r>
              <a:rPr lang="cs-CZ" sz="1800" dirty="0"/>
              <a:t>přichází mezi </a:t>
            </a:r>
            <a:r>
              <a:rPr lang="cs-CZ" sz="1800" b="1" dirty="0"/>
              <a:t>10. -15. rokem</a:t>
            </a:r>
          </a:p>
          <a:p>
            <a:pPr lvl="2"/>
            <a:r>
              <a:rPr lang="cs-CZ" sz="1800" dirty="0"/>
              <a:t>významně koreluje s kostním věkem</a:t>
            </a:r>
          </a:p>
          <a:p>
            <a:pPr lvl="2"/>
            <a:endParaRPr lang="cs-CZ" sz="1800" dirty="0"/>
          </a:p>
          <a:p>
            <a:pPr lvl="2">
              <a:buNone/>
            </a:pPr>
            <a:r>
              <a:rPr lang="cs-CZ" sz="1800" b="1" dirty="0"/>
              <a:t>	MENSTRUACE</a:t>
            </a:r>
            <a:endParaRPr lang="cs-CZ" sz="1800" dirty="0"/>
          </a:p>
          <a:p>
            <a:pPr lvl="2"/>
            <a:r>
              <a:rPr lang="cs-CZ" sz="1800" dirty="0"/>
              <a:t>pozor na </a:t>
            </a:r>
            <a:r>
              <a:rPr lang="cs-CZ" sz="1800" b="1" dirty="0"/>
              <a:t>syndrom toxického šoku</a:t>
            </a:r>
            <a:r>
              <a:rPr lang="cs-CZ" sz="1800" dirty="0"/>
              <a:t>!</a:t>
            </a:r>
          </a:p>
          <a:p>
            <a:pPr lvl="2"/>
            <a:r>
              <a:rPr lang="cs-CZ" sz="1800" dirty="0"/>
              <a:t>dbát o něco více na zásady: čistota a vzdušnost</a:t>
            </a:r>
          </a:p>
          <a:p>
            <a:pPr lvl="2"/>
            <a:r>
              <a:rPr lang="cs-CZ" sz="1800" dirty="0" err="1"/>
              <a:t>chem</a:t>
            </a:r>
            <a:r>
              <a:rPr lang="cs-CZ" sz="1800" dirty="0"/>
              <a:t>. látky </a:t>
            </a:r>
            <a:r>
              <a:rPr lang="cs-CZ" sz="1800" b="1" dirty="0"/>
              <a:t>prostaglandiny</a:t>
            </a:r>
            <a:r>
              <a:rPr lang="cs-CZ" sz="1800" dirty="0"/>
              <a:t> způsobují bolestivou a nepříjemnou menstruaci – zmírnění cvičením, </a:t>
            </a:r>
            <a:r>
              <a:rPr lang="cs-CZ" sz="1800" dirty="0" err="1"/>
              <a:t>prohřátím</a:t>
            </a:r>
            <a:r>
              <a:rPr lang="cs-CZ" sz="1800" dirty="0"/>
              <a:t> nebo jemnou masáží břicha</a:t>
            </a:r>
          </a:p>
          <a:p>
            <a:pPr lvl="2"/>
            <a:r>
              <a:rPr lang="cs-CZ" sz="1800" b="1" dirty="0"/>
              <a:t>menstruační kalendář </a:t>
            </a:r>
            <a:r>
              <a:rPr lang="cs-CZ" sz="1800" dirty="0"/>
              <a:t>může zavčas upozornit na možnou vznikající poruchu</a:t>
            </a:r>
          </a:p>
          <a:p>
            <a:pPr lvl="2"/>
            <a:endParaRPr lang="cs-CZ" sz="1800" dirty="0"/>
          </a:p>
          <a:p>
            <a:pPr lvl="2"/>
            <a:endParaRPr lang="cs-CZ" sz="1800" dirty="0"/>
          </a:p>
          <a:p>
            <a:pPr lvl="2">
              <a:buNone/>
            </a:pPr>
            <a:r>
              <a:rPr lang="cs-CZ" sz="1400" dirty="0"/>
              <a:t>Obr. 22 </a:t>
            </a:r>
            <a:r>
              <a:rPr lang="cs-CZ" sz="1400" dirty="0">
                <a:hlinkClick r:id="rId4"/>
              </a:rPr>
              <a:t>http://www.</a:t>
            </a:r>
            <a:r>
              <a:rPr lang="cs-CZ" sz="1400" dirty="0" err="1">
                <a:hlinkClick r:id="rId4"/>
              </a:rPr>
              <a:t>androidtip.cz</a:t>
            </a:r>
            <a:r>
              <a:rPr lang="cs-CZ" sz="1400" dirty="0">
                <a:hlinkClick r:id="rId4"/>
              </a:rPr>
              <a:t>/</a:t>
            </a:r>
            <a:r>
              <a:rPr lang="cs-CZ" sz="1400" dirty="0" err="1">
                <a:hlinkClick r:id="rId4"/>
              </a:rPr>
              <a:t>denik</a:t>
            </a:r>
            <a:r>
              <a:rPr lang="cs-CZ" sz="1400" dirty="0">
                <a:hlinkClick r:id="rId4"/>
              </a:rPr>
              <a:t>-pacienta-android-aplikace-</a:t>
            </a:r>
            <a:r>
              <a:rPr lang="cs-CZ" sz="1400" dirty="0" err="1">
                <a:hlinkClick r:id="rId4"/>
              </a:rPr>
              <a:t>diky</a:t>
            </a:r>
            <a:r>
              <a:rPr lang="cs-CZ" sz="1400" dirty="0">
                <a:hlinkClick r:id="rId4"/>
              </a:rPr>
              <a:t>-</a:t>
            </a:r>
            <a:r>
              <a:rPr lang="cs-CZ" sz="1400" dirty="0" err="1">
                <a:hlinkClick r:id="rId4"/>
              </a:rPr>
              <a:t>ktere</a:t>
            </a:r>
            <a:r>
              <a:rPr lang="cs-CZ" sz="1400" dirty="0">
                <a:hlinkClick r:id="rId4"/>
              </a:rPr>
              <a:t>-budete-</a:t>
            </a:r>
            <a:r>
              <a:rPr lang="cs-CZ" sz="1400" dirty="0" err="1">
                <a:hlinkClick r:id="rId4"/>
              </a:rPr>
              <a:t>mit</a:t>
            </a:r>
            <a:r>
              <a:rPr lang="cs-CZ" sz="1400" dirty="0">
                <a:hlinkClick r:id="rId4"/>
              </a:rPr>
              <a:t>-</a:t>
            </a:r>
            <a:r>
              <a:rPr lang="cs-CZ" sz="1400" dirty="0" err="1">
                <a:hlinkClick r:id="rId4"/>
              </a:rPr>
              <a:t>prehled</a:t>
            </a:r>
            <a:r>
              <a:rPr lang="cs-CZ" sz="1400" dirty="0">
                <a:hlinkClick r:id="rId4"/>
              </a:rPr>
              <a:t>-o-</a:t>
            </a:r>
            <a:r>
              <a:rPr lang="cs-CZ" sz="1400" dirty="0" err="1">
                <a:hlinkClick r:id="rId4"/>
              </a:rPr>
              <a:t>zdravotnim</a:t>
            </a:r>
            <a:r>
              <a:rPr lang="cs-CZ" sz="1400" dirty="0">
                <a:hlinkClick r:id="rId4"/>
              </a:rPr>
              <a:t>-stavu-cele-rodiny/</a:t>
            </a:r>
            <a:r>
              <a:rPr lang="cs-CZ" sz="1400" dirty="0"/>
              <a:t> </a:t>
            </a:r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pic>
        <p:nvPicPr>
          <p:cNvPr id="44034" name="Picture 2" descr="Výsledek obrázku pro menstruační kalendář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5931" y="2478573"/>
            <a:ext cx="5332821" cy="2916387"/>
          </a:xfrm>
          <a:prstGeom prst="rect">
            <a:avLst/>
          </a:prstGeom>
          <a:noFill/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1381765-0423-4107-84E7-3A6A16992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36"/>
    </mc:Choice>
    <mc:Fallback>
      <p:transition spd="slow" advTm="7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507" y="298486"/>
            <a:ext cx="7729728" cy="1188720"/>
          </a:xfrm>
        </p:spPr>
        <p:txBody>
          <a:bodyPr>
            <a:normAutofit/>
          </a:bodyPr>
          <a:lstStyle/>
          <a:p>
            <a:r>
              <a:rPr lang="cs-CZ" dirty="0"/>
              <a:t>GYNEKOLOGIE U DOSPÍVAJÍCÍCH DÍVEK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24251" y="1619794"/>
            <a:ext cx="7145383" cy="500307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sz="2400" b="1" dirty="0"/>
              <a:t>Gynekologie</a:t>
            </a:r>
            <a:r>
              <a:rPr lang="cs-CZ" sz="2400" dirty="0"/>
              <a:t> = medicínský obor zabývající se prevencí a léčbou poruch ženských </a:t>
            </a:r>
            <a:r>
              <a:rPr lang="cs-CZ" sz="2400" dirty="0" err="1"/>
              <a:t>pohl</a:t>
            </a:r>
            <a:r>
              <a:rPr lang="cs-CZ" sz="2400" dirty="0"/>
              <a:t>. orgánů</a:t>
            </a:r>
          </a:p>
          <a:p>
            <a:pPr algn="ctr">
              <a:buNone/>
            </a:pPr>
            <a:r>
              <a:rPr lang="cs-CZ" sz="2400" b="1" dirty="0"/>
              <a:t>- PROČ? -</a:t>
            </a:r>
          </a:p>
          <a:p>
            <a:pPr algn="ctr">
              <a:buNone/>
            </a:pPr>
            <a:r>
              <a:rPr lang="cs-CZ" sz="2400" dirty="0"/>
              <a:t>Pohlavní styk přináší riziko zanesení infekce pohlavními přenosnými chorobami do vnitřních pohlavních orgánů, nemluvě o riziku nežádoucího těhotenství.</a:t>
            </a:r>
          </a:p>
          <a:p>
            <a:pPr algn="ctr">
              <a:buNone/>
            </a:pPr>
            <a:r>
              <a:rPr lang="cs-CZ" sz="2400" b="1" dirty="0"/>
              <a:t>- KDY ZAČÍT? -</a:t>
            </a:r>
          </a:p>
          <a:p>
            <a:pPr algn="ctr">
              <a:buNone/>
            </a:pPr>
            <a:r>
              <a:rPr lang="cs-CZ" sz="2400" dirty="0"/>
              <a:t>Nejlépe ve13. -15. letech z důvodu z pohledu poučení o antikoncepci, prevenci pohlavně přenosných chorob včetně možnosti očkování proti infekci lidskými </a:t>
            </a:r>
            <a:r>
              <a:rPr lang="cs-CZ" sz="2400" dirty="0" err="1"/>
              <a:t>papilomaviry</a:t>
            </a:r>
            <a:r>
              <a:rPr lang="cs-CZ" sz="2400" dirty="0"/>
              <a:t> .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400" dirty="0"/>
              <a:t>Obr. 23 </a:t>
            </a:r>
            <a:r>
              <a:rPr lang="cs-CZ" sz="1400" dirty="0">
                <a:hlinkClick r:id="rId4"/>
              </a:rPr>
              <a:t>http://www.</a:t>
            </a:r>
            <a:r>
              <a:rPr lang="cs-CZ" sz="1400" dirty="0" err="1">
                <a:hlinkClick r:id="rId4"/>
              </a:rPr>
              <a:t>gynekologienachod.cz</a:t>
            </a:r>
            <a:r>
              <a:rPr lang="cs-CZ" sz="1400" dirty="0">
                <a:hlinkClick r:id="rId4"/>
              </a:rPr>
              <a:t>/</a:t>
            </a:r>
            <a:r>
              <a:rPr lang="cs-CZ" sz="1400" dirty="0"/>
              <a:t> </a:t>
            </a:r>
          </a:p>
          <a:p>
            <a:endParaRPr lang="cs-CZ" dirty="0"/>
          </a:p>
        </p:txBody>
      </p:sp>
      <p:pic>
        <p:nvPicPr>
          <p:cNvPr id="46082" name="Picture 2" descr="Výsledek obrázku pro gynekolog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205" y="2697479"/>
            <a:ext cx="4314180" cy="2867298"/>
          </a:xfrm>
          <a:prstGeom prst="rect">
            <a:avLst/>
          </a:prstGeom>
          <a:noFill/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D0271A6B-85E6-411F-BB63-9036D9164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95"/>
    </mc:Choice>
    <mc:Fallback>
      <p:transition spd="slow" advTm="34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Výsledek obrázku pro menstru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564" y="2291761"/>
            <a:ext cx="5161730" cy="3442834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1319" y="311549"/>
            <a:ext cx="7729728" cy="1188720"/>
          </a:xfrm>
        </p:spPr>
        <p:txBody>
          <a:bodyPr/>
          <a:lstStyle/>
          <a:p>
            <a:r>
              <a:rPr lang="cs-CZ" dirty="0"/>
              <a:t>GYNEKOLOGIE U DOSPÍVAJÍCÍCH DÍVEK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6753" y="1528354"/>
            <a:ext cx="7419704" cy="5329646"/>
          </a:xfrm>
        </p:spPr>
        <p:txBody>
          <a:bodyPr>
            <a:normAutofit fontScale="92500"/>
          </a:bodyPr>
          <a:lstStyle/>
          <a:p>
            <a:r>
              <a:rPr lang="cs-CZ" sz="1900" b="1" dirty="0"/>
              <a:t>PREVENTIVNÍ ONKOGYNEKOLOGICKÉ VYŠETŘENÍ </a:t>
            </a:r>
            <a:r>
              <a:rPr lang="cs-CZ" sz="1900" dirty="0"/>
              <a:t>- cytologické a optické vyšetření děložního hrdla, pohmatové vyšetření malé pánve a případně prsů</a:t>
            </a:r>
          </a:p>
          <a:p>
            <a:r>
              <a:rPr lang="cs-CZ" sz="1900" dirty="0"/>
              <a:t>možnost řešení otázek  </a:t>
            </a:r>
            <a:r>
              <a:rPr lang="cs-CZ" sz="1900" b="1" dirty="0"/>
              <a:t>nepravidelnosti </a:t>
            </a:r>
            <a:r>
              <a:rPr lang="cs-CZ" sz="1900" b="1" dirty="0" err="1"/>
              <a:t>menstr</a:t>
            </a:r>
            <a:r>
              <a:rPr lang="cs-CZ" sz="1900" b="1" dirty="0"/>
              <a:t>. cyklu </a:t>
            </a:r>
            <a:r>
              <a:rPr lang="cs-CZ" sz="1900" dirty="0"/>
              <a:t>s doktorem</a:t>
            </a:r>
            <a:endParaRPr lang="cs-CZ" sz="1900" b="1" dirty="0"/>
          </a:p>
          <a:p>
            <a:r>
              <a:rPr lang="cs-CZ" dirty="0"/>
              <a:t>vyšetření vyžaduje dívka, která krvácí:</a:t>
            </a:r>
          </a:p>
          <a:p>
            <a:pPr lvl="1"/>
            <a:r>
              <a:rPr lang="cs-CZ" sz="1800" dirty="0"/>
              <a:t>ČASTO A SILNĚ</a:t>
            </a:r>
          </a:p>
          <a:p>
            <a:pPr lvl="1"/>
            <a:r>
              <a:rPr lang="cs-CZ" sz="1800" dirty="0"/>
              <a:t>SLABĚ,  ALE DLOUHODOBĚ</a:t>
            </a:r>
          </a:p>
          <a:p>
            <a:pPr lvl="1" algn="ctr">
              <a:buNone/>
            </a:pPr>
            <a:r>
              <a:rPr lang="cs-CZ" sz="2200" dirty="0"/>
              <a:t>V obou případech je ohroženo zdraví - krevní ztráty jsou příliš velké a vedou k nedostatku </a:t>
            </a:r>
            <a:r>
              <a:rPr lang="cs-CZ" sz="2200" dirty="0" err="1"/>
              <a:t>Fe</a:t>
            </a:r>
            <a:r>
              <a:rPr lang="cs-CZ" sz="2200" dirty="0"/>
              <a:t> v organismu.</a:t>
            </a:r>
          </a:p>
          <a:p>
            <a:pPr lvl="1" algn="ctr">
              <a:buNone/>
            </a:pPr>
            <a:endParaRPr lang="cs-CZ" sz="1800" dirty="0"/>
          </a:p>
          <a:p>
            <a:pPr lvl="1">
              <a:buNone/>
            </a:pPr>
            <a:r>
              <a:rPr lang="cs-CZ" sz="2400" dirty="0"/>
              <a:t>Otázka </a:t>
            </a:r>
            <a:r>
              <a:rPr lang="cs-CZ" sz="2400" b="1" dirty="0"/>
              <a:t>hormonální</a:t>
            </a:r>
            <a:r>
              <a:rPr lang="cs-CZ" sz="2400" dirty="0"/>
              <a:t> </a:t>
            </a:r>
            <a:r>
              <a:rPr lang="cs-CZ" sz="2400" b="1" dirty="0"/>
              <a:t>antikoncepce </a:t>
            </a:r>
            <a:r>
              <a:rPr lang="cs-CZ" sz="2400" dirty="0"/>
              <a:t>– předepisována i z důvodů </a:t>
            </a:r>
            <a:r>
              <a:rPr lang="cs-CZ" sz="2400" dirty="0" err="1"/>
              <a:t>gynek</a:t>
            </a:r>
            <a:r>
              <a:rPr lang="cs-CZ" sz="2400" dirty="0"/>
              <a:t>. potíží –  je potřeba uvážit nedokončený vývoj dělohy a neustálenou funkci vaječníků!</a:t>
            </a:r>
          </a:p>
          <a:p>
            <a:pPr lvl="1">
              <a:buNone/>
            </a:pPr>
            <a:endParaRPr lang="cs-CZ" sz="1200" b="1" dirty="0"/>
          </a:p>
          <a:p>
            <a:pPr lvl="1">
              <a:buNone/>
            </a:pPr>
            <a:r>
              <a:rPr lang="cs-CZ" sz="1200" b="1" dirty="0"/>
              <a:t>Obr.24 </a:t>
            </a:r>
            <a:r>
              <a:rPr lang="cs-CZ" sz="1200" b="1" dirty="0">
                <a:hlinkClick r:id="rId5"/>
              </a:rPr>
              <a:t>http://magazin.biooo.cz/zdravi/zdravotni-problemy/vratte-menstruacni-cyklus-do-rovnovahy/</a:t>
            </a:r>
            <a:r>
              <a:rPr lang="cs-CZ" sz="1200" b="1" dirty="0"/>
              <a:t>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D4A8343-02A1-472A-B8CF-1077667AB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64"/>
    </mc:Choice>
    <mc:Fallback>
      <p:transition spd="slow" advTm="45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8885" y="272360"/>
            <a:ext cx="7729728" cy="1188720"/>
          </a:xfrm>
        </p:spPr>
        <p:txBody>
          <a:bodyPr/>
          <a:lstStyle/>
          <a:p>
            <a:r>
              <a:rPr lang="cs-CZ" dirty="0"/>
              <a:t>GYNEKOLOGIE U DOSPÍVAJÍCÍCH DÍVEK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2513" y="1632858"/>
            <a:ext cx="10502538" cy="4950822"/>
          </a:xfrm>
        </p:spPr>
        <p:txBody>
          <a:bodyPr/>
          <a:lstStyle/>
          <a:p>
            <a:r>
              <a:rPr lang="cs-CZ" sz="2400" b="1" dirty="0"/>
              <a:t>Prevence gynekologických poruch v dospívání</a:t>
            </a:r>
          </a:p>
          <a:p>
            <a:pPr algn="ctr">
              <a:buNone/>
            </a:pPr>
            <a:r>
              <a:rPr lang="cs-CZ" sz="2400" dirty="0"/>
              <a:t>Nerušený vývoj pohlavních orgánů v dospívání je významným předpokladem pro dosažení dobrého reprodukčního zdraví v dospělosti.</a:t>
            </a:r>
          </a:p>
          <a:p>
            <a:pPr lvl="1"/>
            <a:r>
              <a:rPr lang="cs-CZ" sz="2400" dirty="0"/>
              <a:t>požadavek </a:t>
            </a:r>
            <a:r>
              <a:rPr lang="cs-CZ" sz="2400" dirty="0" err="1"/>
              <a:t>menstr</a:t>
            </a:r>
            <a:r>
              <a:rPr lang="cs-CZ" sz="2400" dirty="0"/>
              <a:t>. kalendáře</a:t>
            </a:r>
          </a:p>
          <a:p>
            <a:pPr lvl="1"/>
            <a:r>
              <a:rPr lang="cs-CZ" sz="2400" dirty="0"/>
              <a:t>zaměření na: </a:t>
            </a:r>
          </a:p>
          <a:p>
            <a:pPr lvl="2" algn="ctr">
              <a:buFont typeface="Gill Sans MT" pitchFamily="34" charset="-18"/>
              <a:buChar char="!"/>
            </a:pPr>
            <a:r>
              <a:rPr lang="cs-CZ" sz="2400" b="1" dirty="0"/>
              <a:t>úpravu poruch </a:t>
            </a:r>
            <a:r>
              <a:rPr lang="cs-CZ" sz="2400" b="1" dirty="0" err="1"/>
              <a:t>menstr</a:t>
            </a:r>
            <a:r>
              <a:rPr lang="cs-CZ" sz="2400" b="1" dirty="0"/>
              <a:t>. cyklu</a:t>
            </a:r>
          </a:p>
          <a:p>
            <a:pPr lvl="2" algn="ctr">
              <a:buFont typeface="Gill Sans MT" pitchFamily="34" charset="-18"/>
              <a:buChar char="!"/>
            </a:pPr>
            <a:r>
              <a:rPr lang="cs-CZ" sz="2400" b="1" dirty="0"/>
              <a:t>poučení o osobní hygieně při menstruaci</a:t>
            </a:r>
          </a:p>
          <a:p>
            <a:pPr lvl="2" algn="ctr">
              <a:buFont typeface="Gill Sans MT" pitchFamily="34" charset="-18"/>
              <a:buChar char="!"/>
            </a:pPr>
            <a:r>
              <a:rPr lang="cs-CZ" sz="2400" b="1" dirty="0"/>
              <a:t>výchovu dospívajících k pohlavní zdrženlivosti</a:t>
            </a:r>
          </a:p>
          <a:p>
            <a:pPr lvl="2" algn="ctr">
              <a:buFont typeface="Gill Sans MT" pitchFamily="34" charset="-18"/>
              <a:buChar char="!"/>
            </a:pPr>
            <a:r>
              <a:rPr lang="cs-CZ" sz="2400" b="1" dirty="0"/>
              <a:t>prevenci nežádoucího otěhotnění</a:t>
            </a:r>
          </a:p>
          <a:p>
            <a:pPr lvl="2" algn="ctr">
              <a:buFont typeface="Gill Sans MT" pitchFamily="34" charset="-18"/>
              <a:buChar char="!"/>
            </a:pPr>
            <a:r>
              <a:rPr lang="cs-CZ" sz="2400" b="1" dirty="0"/>
              <a:t>prevenci infekce pohlavně přenosnými chorobami</a:t>
            </a:r>
          </a:p>
          <a:p>
            <a:pPr lvl="2">
              <a:buNone/>
            </a:pPr>
            <a:endParaRPr lang="cs-CZ" dirty="0"/>
          </a:p>
          <a:p>
            <a:pPr lvl="1"/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1BD69DD-A9AE-41D0-BA34-3ADFB5FA2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95"/>
    </mc:Choice>
    <mc:Fallback>
      <p:transition spd="slow" advTm="3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Výsledek obrázku pro rakovina děložního čípk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756" y="1668780"/>
            <a:ext cx="5055325" cy="3791494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09513" y="193983"/>
            <a:ext cx="7729728" cy="1188720"/>
          </a:xfrm>
        </p:spPr>
        <p:txBody>
          <a:bodyPr/>
          <a:lstStyle/>
          <a:p>
            <a:r>
              <a:rPr lang="cs-CZ" dirty="0"/>
              <a:t>GYNEKOLOGIE U DOSPÍVAJÍCÍCH DÍVEK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446" y="1397727"/>
            <a:ext cx="6975565" cy="5460274"/>
          </a:xfrm>
        </p:spPr>
        <p:txBody>
          <a:bodyPr>
            <a:normAutofit fontScale="92500" lnSpcReduction="20000"/>
          </a:bodyPr>
          <a:lstStyle/>
          <a:p>
            <a:pPr marL="228600" lvl="2"/>
            <a:r>
              <a:rPr lang="cs-CZ" sz="2600" b="1" dirty="0"/>
              <a:t>Prevence karcinomu děložního čípku </a:t>
            </a:r>
            <a:r>
              <a:rPr lang="cs-CZ" sz="2600" dirty="0"/>
              <a:t>= OČKOVÁNÍ</a:t>
            </a:r>
          </a:p>
          <a:p>
            <a:pPr lvl="1"/>
            <a:r>
              <a:rPr lang="cs-CZ" sz="2200" dirty="0"/>
              <a:t>karcinom způsoben infekcí typy lidských </a:t>
            </a:r>
            <a:r>
              <a:rPr lang="cs-CZ" sz="2200" dirty="0" err="1"/>
              <a:t>papilomavirů</a:t>
            </a:r>
            <a:endParaRPr lang="cs-CZ" sz="2200" dirty="0"/>
          </a:p>
          <a:p>
            <a:pPr lvl="1"/>
            <a:r>
              <a:rPr lang="cs-CZ" sz="2200" b="1" dirty="0"/>
              <a:t>cytologické vyšetření</a:t>
            </a:r>
            <a:r>
              <a:rPr lang="cs-CZ" sz="2200" dirty="0"/>
              <a:t> = setření buněk z povrchu děložního hrdla a jeho kanálu (1x ročně)</a:t>
            </a:r>
          </a:p>
          <a:p>
            <a:pPr lvl="1"/>
            <a:r>
              <a:rPr lang="cs-CZ" sz="2200" dirty="0"/>
              <a:t>v případě karcinomu dochází v těchto místech k nekontrolovatelnému množení buněk změněných </a:t>
            </a:r>
            <a:r>
              <a:rPr lang="cs-CZ" sz="2200" b="1" dirty="0"/>
              <a:t>HPV infekcí</a:t>
            </a:r>
          </a:p>
          <a:p>
            <a:pPr lvl="1"/>
            <a:r>
              <a:rPr lang="cs-CZ" sz="2200" b="1" dirty="0"/>
              <a:t>očkování</a:t>
            </a:r>
            <a:r>
              <a:rPr lang="cs-CZ" sz="2200" dirty="0"/>
              <a:t> ideálně před zahájením pohlavního života dívky</a:t>
            </a:r>
          </a:p>
          <a:p>
            <a:pPr lvl="3">
              <a:buNone/>
            </a:pPr>
            <a:endParaRPr lang="cs-CZ" sz="1800" b="1" dirty="0"/>
          </a:p>
          <a:p>
            <a:pPr lvl="3">
              <a:buNone/>
            </a:pPr>
            <a:r>
              <a:rPr lang="cs-CZ" sz="1800" b="1" dirty="0"/>
              <a:t>- dostupné druhy vakcín</a:t>
            </a:r>
            <a:r>
              <a:rPr lang="cs-CZ" sz="1800" dirty="0"/>
              <a:t> (vždy ve 3 dávkách, vázány na lékařský předpis, nejsou hrazeny z veřejného zdravotního pojištění):</a:t>
            </a:r>
          </a:p>
          <a:p>
            <a:pPr lvl="3"/>
            <a:r>
              <a:rPr lang="cs-CZ" sz="1800" b="1" dirty="0"/>
              <a:t>GARDASIL 9</a:t>
            </a:r>
          </a:p>
          <a:p>
            <a:pPr lvl="3"/>
            <a:r>
              <a:rPr lang="cs-CZ" sz="1800" b="1" dirty="0"/>
              <a:t>SILGARD</a:t>
            </a:r>
          </a:p>
          <a:p>
            <a:pPr lvl="3"/>
            <a:r>
              <a:rPr lang="cs-CZ" sz="1800" b="1" dirty="0"/>
              <a:t>CERVARIX</a:t>
            </a:r>
          </a:p>
          <a:p>
            <a:pPr lvl="3">
              <a:buNone/>
            </a:pPr>
            <a:endParaRPr lang="cs-CZ" dirty="0"/>
          </a:p>
          <a:p>
            <a:pPr lvl="3">
              <a:buNone/>
            </a:pPr>
            <a:r>
              <a:rPr lang="cs-CZ" sz="1300" dirty="0"/>
              <a:t>Obr. 25 </a:t>
            </a:r>
            <a:r>
              <a:rPr lang="cs-CZ" sz="1300" dirty="0">
                <a:hlinkClick r:id="rId5"/>
              </a:rPr>
              <a:t>http://www.</a:t>
            </a:r>
            <a:r>
              <a:rPr lang="cs-CZ" sz="1300" dirty="0" err="1">
                <a:hlinkClick r:id="rId5"/>
              </a:rPr>
              <a:t>vecverejna</a:t>
            </a:r>
            <a:r>
              <a:rPr lang="cs-CZ" sz="1300" dirty="0">
                <a:hlinkClick r:id="rId5"/>
              </a:rPr>
              <a:t>-</a:t>
            </a:r>
            <a:r>
              <a:rPr lang="cs-CZ" sz="1300" dirty="0" err="1">
                <a:hlinkClick r:id="rId5"/>
              </a:rPr>
              <a:t>cz.eu</a:t>
            </a:r>
            <a:r>
              <a:rPr lang="cs-CZ" sz="1300" dirty="0">
                <a:hlinkClick r:id="rId5"/>
              </a:rPr>
              <a:t>/</a:t>
            </a:r>
            <a:r>
              <a:rPr lang="cs-CZ" sz="1300" dirty="0" err="1">
                <a:hlinkClick r:id="rId5"/>
              </a:rPr>
              <a:t>cs</a:t>
            </a:r>
            <a:r>
              <a:rPr lang="cs-CZ" sz="1300" dirty="0">
                <a:hlinkClick r:id="rId5"/>
              </a:rPr>
              <a:t>/o-</a:t>
            </a:r>
            <a:r>
              <a:rPr lang="cs-CZ" sz="1300" dirty="0" err="1">
                <a:hlinkClick r:id="rId5"/>
              </a:rPr>
              <a:t>rakovine</a:t>
            </a:r>
            <a:r>
              <a:rPr lang="cs-CZ" sz="1300" dirty="0">
                <a:hlinkClick r:id="rId5"/>
              </a:rPr>
              <a:t>-</a:t>
            </a:r>
            <a:r>
              <a:rPr lang="cs-CZ" sz="1300" dirty="0" err="1">
                <a:hlinkClick r:id="rId5"/>
              </a:rPr>
              <a:t>delozniho</a:t>
            </a:r>
            <a:r>
              <a:rPr lang="cs-CZ" sz="1300" dirty="0">
                <a:hlinkClick r:id="rId5"/>
              </a:rPr>
              <a:t>-</a:t>
            </a:r>
            <a:r>
              <a:rPr lang="cs-CZ" sz="1300" dirty="0" err="1">
                <a:hlinkClick r:id="rId5"/>
              </a:rPr>
              <a:t>cipku</a:t>
            </a:r>
            <a:r>
              <a:rPr lang="cs-CZ" sz="1300" dirty="0"/>
              <a:t> </a:t>
            </a:r>
          </a:p>
          <a:p>
            <a:pPr lvl="1"/>
            <a:endParaRPr lang="cs-CZ" dirty="0"/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1489166" y="4297680"/>
            <a:ext cx="274320" cy="326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7519F18-B543-4B9C-A286-20C1CC0C8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11"/>
    </mc:Choice>
    <mc:Fallback>
      <p:transition spd="slow" advTm="5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74382" y="402989"/>
            <a:ext cx="7729728" cy="1188720"/>
          </a:xfrm>
        </p:spPr>
        <p:txBody>
          <a:bodyPr/>
          <a:lstStyle/>
          <a:p>
            <a:r>
              <a:rPr lang="cs-CZ" dirty="0"/>
              <a:t>Karcinom </a:t>
            </a:r>
            <a:r>
              <a:rPr lang="cs-CZ" dirty="0" err="1"/>
              <a:t>dělož</a:t>
            </a:r>
            <a:r>
              <a:rPr lang="cs-CZ" dirty="0"/>
              <a:t>. čípku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0708" y="1946367"/>
            <a:ext cx="10593977" cy="4467496"/>
          </a:xfrm>
        </p:spPr>
        <p:txBody>
          <a:bodyPr>
            <a:normAutofit fontScale="92500" lnSpcReduction="20000"/>
          </a:bodyPr>
          <a:lstStyle/>
          <a:p>
            <a:r>
              <a:rPr lang="cs-CZ" sz="3200" dirty="0"/>
              <a:t>zodpovědný za vznik genitálních bradavic (tzv. </a:t>
            </a:r>
            <a:r>
              <a:rPr lang="cs-CZ" sz="3200" b="1" dirty="0"/>
              <a:t>kondylomů</a:t>
            </a:r>
            <a:r>
              <a:rPr lang="cs-CZ" sz="3200" dirty="0"/>
              <a:t>) a za těžké </a:t>
            </a:r>
            <a:r>
              <a:rPr lang="cs-CZ" sz="3200" dirty="0" err="1"/>
              <a:t>přednádorové</a:t>
            </a:r>
            <a:r>
              <a:rPr lang="cs-CZ" sz="3200" dirty="0"/>
              <a:t> změny</a:t>
            </a:r>
          </a:p>
          <a:p>
            <a:r>
              <a:rPr lang="cs-CZ" sz="3200" b="1" dirty="0"/>
              <a:t>kondom</a:t>
            </a:r>
            <a:r>
              <a:rPr lang="cs-CZ" sz="3200" dirty="0"/>
              <a:t> snižuje riziko přenosu, </a:t>
            </a:r>
            <a:r>
              <a:rPr lang="cs-CZ" sz="3200" b="1" dirty="0"/>
              <a:t>ale k infekci může dojít, </a:t>
            </a:r>
            <a:r>
              <a:rPr lang="cs-CZ" sz="3200" dirty="0"/>
              <a:t>protože HPV se přenáší především </a:t>
            </a:r>
            <a:r>
              <a:rPr lang="cs-CZ" sz="3200" dirty="0" err="1"/>
              <a:t>pohl</a:t>
            </a:r>
            <a:r>
              <a:rPr lang="cs-CZ" sz="3200" dirty="0"/>
              <a:t>. stykem nebo přenosem z rukou či úst na pohlavní orgány</a:t>
            </a:r>
          </a:p>
          <a:p>
            <a:r>
              <a:rPr lang="cs-CZ" sz="3200" dirty="0"/>
              <a:t>i u vakcinovaných žen nutno pokračovat ve </a:t>
            </a:r>
            <a:r>
              <a:rPr lang="cs-CZ" sz="3200" b="1" dirty="0" err="1"/>
              <a:t>screeningu</a:t>
            </a:r>
            <a:r>
              <a:rPr lang="cs-CZ" sz="3200" dirty="0"/>
              <a:t> tohoto karcinomu</a:t>
            </a:r>
          </a:p>
          <a:p>
            <a:r>
              <a:rPr lang="cs-CZ" sz="3200" dirty="0"/>
              <a:t>počáteční fáze onemocnění je víceméně bezpříznaková, výraznější symptomy až v pokročilejších stádiích nemoci </a:t>
            </a:r>
            <a:r>
              <a:rPr lang="cs-CZ" sz="2600" dirty="0"/>
              <a:t>(vodnatý až krvavý poševní výtok, kontaktní krvácení, bolesti podbřišku …)</a:t>
            </a:r>
          </a:p>
          <a:p>
            <a:endParaRPr lang="cs-CZ" sz="32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A9262BC-B0C1-47C5-ADEF-6662BEE36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54"/>
    </mc:Choice>
    <mc:Fallback>
      <p:transition spd="slow" advTm="52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0948" y="220109"/>
            <a:ext cx="6891093" cy="955547"/>
          </a:xfrm>
        </p:spPr>
        <p:txBody>
          <a:bodyPr>
            <a:normAutofit fontScale="90000"/>
          </a:bodyPr>
          <a:lstStyle/>
          <a:p>
            <a:r>
              <a:rPr lang="cs-CZ" dirty="0"/>
              <a:t>GYNEKOLOGIE U DOSPÍVAJÍCÍCH DÍVEK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1074" y="1254034"/>
            <a:ext cx="11051177" cy="5603966"/>
          </a:xfrm>
        </p:spPr>
        <p:txBody>
          <a:bodyPr>
            <a:noAutofit/>
          </a:bodyPr>
          <a:lstStyle/>
          <a:p>
            <a:r>
              <a:rPr lang="cs-CZ" b="1" dirty="0"/>
              <a:t>ZÁKLADNÍ GYNEKOLOGICKO-ONKOLOGICKÁ ONEMOCNĚNÍ</a:t>
            </a:r>
          </a:p>
          <a:p>
            <a:pPr lvl="1"/>
            <a:r>
              <a:rPr lang="cs-CZ" sz="1800" b="1" dirty="0"/>
              <a:t>Rakovina děložního čípku </a:t>
            </a:r>
            <a:endParaRPr lang="cs-CZ" sz="1800" dirty="0"/>
          </a:p>
          <a:p>
            <a:pPr lvl="1"/>
            <a:r>
              <a:rPr lang="cs-CZ" sz="1800" b="1" dirty="0"/>
              <a:t>Rakovina dělohy</a:t>
            </a:r>
            <a:r>
              <a:rPr lang="cs-CZ" sz="1800" dirty="0"/>
              <a:t> - nejčastěji postihuje ženy v </a:t>
            </a:r>
            <a:r>
              <a:rPr lang="cs-CZ" sz="1800" dirty="0" err="1"/>
              <a:t>postmenopauzálním</a:t>
            </a:r>
            <a:r>
              <a:rPr lang="cs-CZ" sz="1800" dirty="0"/>
              <a:t> věku, charakteristickým znakem je děložní krvácení.</a:t>
            </a:r>
          </a:p>
          <a:p>
            <a:pPr lvl="1"/>
            <a:r>
              <a:rPr lang="cs-CZ" sz="1800" b="1" dirty="0"/>
              <a:t>Rakovina vaječníků</a:t>
            </a:r>
            <a:r>
              <a:rPr lang="cs-CZ" sz="1800" dirty="0"/>
              <a:t> - většina způsobena HPV infekcí</a:t>
            </a:r>
          </a:p>
          <a:p>
            <a:pPr lvl="1"/>
            <a:r>
              <a:rPr lang="cs-CZ" sz="1800" b="1" dirty="0"/>
              <a:t>Rakovina vulvy</a:t>
            </a:r>
            <a:r>
              <a:rPr lang="cs-CZ" sz="1800" dirty="0"/>
              <a:t> - většina způsobena HPV infekcí</a:t>
            </a:r>
          </a:p>
          <a:p>
            <a:pPr lvl="1"/>
            <a:r>
              <a:rPr lang="cs-CZ" sz="1800" b="1" dirty="0"/>
              <a:t>Rakovina vagíny</a:t>
            </a:r>
            <a:r>
              <a:rPr lang="cs-CZ" sz="1800" dirty="0"/>
              <a:t> - většina způsobena HPV infekcí</a:t>
            </a:r>
          </a:p>
          <a:p>
            <a:pPr lvl="1"/>
            <a:r>
              <a:rPr lang="cs-CZ" sz="1800" b="1" dirty="0"/>
              <a:t>Rakovina prsu</a:t>
            </a:r>
          </a:p>
          <a:p>
            <a:pPr lvl="1"/>
            <a:endParaRPr lang="cs-CZ" sz="1800" dirty="0"/>
          </a:p>
          <a:p>
            <a:r>
              <a:rPr lang="cs-CZ" b="1" dirty="0"/>
              <a:t>NĚKTERÁ DALŠÍ GYNEKOLOGICKÁ ONEMOCNĚNÍ</a:t>
            </a:r>
          </a:p>
          <a:p>
            <a:pPr lvl="1"/>
            <a:r>
              <a:rPr lang="cs-CZ" sz="1800" b="1" dirty="0"/>
              <a:t>Zánět zevních rodidel a pochvy -</a:t>
            </a:r>
            <a:r>
              <a:rPr lang="cs-CZ" sz="1800" dirty="0"/>
              <a:t> nutná včasná léčba a zamezení přechodu zánětu na vnitřní </a:t>
            </a:r>
            <a:r>
              <a:rPr lang="cs-CZ" sz="1800" dirty="0" err="1"/>
              <a:t>pohl</a:t>
            </a:r>
            <a:r>
              <a:rPr lang="cs-CZ" sz="1800" dirty="0"/>
              <a:t>. orgány</a:t>
            </a:r>
          </a:p>
          <a:p>
            <a:pPr lvl="1"/>
            <a:r>
              <a:rPr lang="cs-CZ" sz="1800" b="1" dirty="0"/>
              <a:t>Zánět děložních přívěsků - </a:t>
            </a:r>
            <a:r>
              <a:rPr lang="cs-CZ" sz="1800" dirty="0"/>
              <a:t>projevuje se bolestí v podbřišku zhoršující se při pohybu, bolestivou menstruací, teplotou, výtokem – nutná včasná léčba</a:t>
            </a:r>
          </a:p>
          <a:p>
            <a:pPr lvl="1">
              <a:buNone/>
            </a:pPr>
            <a:r>
              <a:rPr lang="cs-CZ" sz="1800" dirty="0"/>
              <a:t>Závažným stavem V KAŽDÉM VĚKU je </a:t>
            </a:r>
            <a:r>
              <a:rPr lang="cs-CZ" sz="1800" b="1" dirty="0"/>
              <a:t>náhlá příhoda břišní a bolesti břicha</a:t>
            </a:r>
            <a:r>
              <a:rPr lang="cs-CZ" sz="1800" dirty="0"/>
              <a:t>, zejména opakující se.</a:t>
            </a:r>
            <a:endParaRPr lang="cs-CZ" sz="1800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308FA05-A1C7-46DB-BBCA-2893BC42D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65"/>
    </mc:Choice>
    <mc:Fallback>
      <p:transition spd="slow" advTm="6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7908" y="1789613"/>
            <a:ext cx="9117875" cy="35530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9600" dirty="0"/>
              <a:t>Děkuji za pozornost.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F55E537-5EE3-4C07-B76B-CF57B8E6C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7"/>
    </mc:Choice>
    <mc:Fallback>
      <p:transition spd="slow" advTm="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4640" y="429115"/>
            <a:ext cx="6303264" cy="1112302"/>
          </a:xfrm>
        </p:spPr>
        <p:txBody>
          <a:bodyPr/>
          <a:lstStyle/>
          <a:p>
            <a:r>
              <a:rPr lang="cs-CZ" dirty="0"/>
              <a:t>Použité 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4137" y="2076994"/>
            <a:ext cx="11038115" cy="3749039"/>
          </a:xfrm>
        </p:spPr>
        <p:txBody>
          <a:bodyPr/>
          <a:lstStyle/>
          <a:p>
            <a:r>
              <a:rPr lang="cs-CZ" dirty="0"/>
              <a:t>ŠULOVÁ, Lenka, Tomáš FAIT a Petr WEISS. Výchova k sexuálně reprodukčnímu zdraví. Praha: </a:t>
            </a:r>
            <a:r>
              <a:rPr lang="cs-CZ" dirty="0" err="1"/>
              <a:t>Maxdorf</a:t>
            </a:r>
            <a:r>
              <a:rPr lang="cs-CZ" dirty="0"/>
              <a:t>, 2011. 439 s. ISBN 9788073452384.</a:t>
            </a:r>
          </a:p>
          <a:p>
            <a:r>
              <a:rPr lang="cs-CZ" dirty="0"/>
              <a:t>MACHOVÁ, Jitka a Jana HAMANOVÁ. Reprodukční zdraví v dospívání. </a:t>
            </a:r>
            <a:r>
              <a:rPr lang="cs-CZ" dirty="0" err="1"/>
              <a:t>Vyd</a:t>
            </a:r>
            <a:r>
              <a:rPr lang="cs-CZ" dirty="0"/>
              <a:t>. 1. Praha: H &amp; </a:t>
            </a:r>
            <a:r>
              <a:rPr lang="cs-CZ" dirty="0" err="1"/>
              <a:t>H</a:t>
            </a:r>
            <a:r>
              <a:rPr lang="cs-CZ" dirty="0"/>
              <a:t>, 2002. 197 s. ISBN 80-86022-94-3.</a:t>
            </a:r>
          </a:p>
          <a:p>
            <a:r>
              <a:rPr lang="cs-CZ" dirty="0"/>
              <a:t>HAJNOVÁ, Růžena, Tomáš NOVÁK a Věra CAPPONI. Sexuologický slovník. </a:t>
            </a:r>
            <a:r>
              <a:rPr lang="cs-CZ" dirty="0" err="1"/>
              <a:t>Vyd</a:t>
            </a:r>
            <a:r>
              <a:rPr lang="cs-CZ" dirty="0"/>
              <a:t>. 1. Praha: </a:t>
            </a:r>
            <a:r>
              <a:rPr lang="cs-CZ" dirty="0" err="1"/>
              <a:t>Grada</a:t>
            </a:r>
            <a:r>
              <a:rPr lang="cs-CZ" dirty="0"/>
              <a:t>, 1994. 149 s. ISBN 80-7169-115-1.</a:t>
            </a:r>
          </a:p>
          <a:p>
            <a:r>
              <a:rPr lang="cs-CZ" dirty="0"/>
              <a:t>VERDOUX, Christiane. Encyklopedie pohlavního života. [Sv. 3.], Dospívající. Bratislava: </a:t>
            </a:r>
            <a:r>
              <a:rPr lang="cs-CZ" dirty="0" err="1"/>
              <a:t>Slovart</a:t>
            </a:r>
            <a:r>
              <a:rPr lang="cs-CZ" dirty="0"/>
              <a:t>, c1994.</a:t>
            </a:r>
          </a:p>
          <a:p>
            <a:r>
              <a:rPr lang="cs-CZ" dirty="0"/>
              <a:t>ZVĚŘINA, Jaroslav. </a:t>
            </a:r>
            <a:r>
              <a:rPr lang="cs-CZ" i="1" dirty="0"/>
              <a:t>Lékařská sexuologie [Zvěřina, 2012]</a:t>
            </a:r>
            <a:r>
              <a:rPr lang="cs-CZ" dirty="0"/>
              <a:t>. Praha: </a:t>
            </a:r>
            <a:r>
              <a:rPr lang="cs-CZ" dirty="0" err="1"/>
              <a:t>Schering</a:t>
            </a:r>
            <a:r>
              <a:rPr lang="cs-CZ" dirty="0"/>
              <a:t>, 2012.</a:t>
            </a:r>
          </a:p>
          <a:p>
            <a:r>
              <a:rPr lang="cs-CZ" dirty="0"/>
              <a:t>LAUDER, Silvie. Tajemství ženské sexuality. </a:t>
            </a:r>
            <a:r>
              <a:rPr lang="cs-CZ" i="1" dirty="0"/>
              <a:t>Respekt</a:t>
            </a:r>
            <a:r>
              <a:rPr lang="cs-CZ" dirty="0"/>
              <a:t>. 2016, XXVII(37), 6.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AE7171D-17E5-44A2-8B78-7D144E84C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7"/>
    </mc:Choice>
    <mc:Fallback>
      <p:transition spd="slow" advTm="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1136" y="468303"/>
            <a:ext cx="7729728" cy="1188720"/>
          </a:xfrm>
        </p:spPr>
        <p:txBody>
          <a:bodyPr/>
          <a:lstStyle/>
          <a:p>
            <a:r>
              <a:rPr lang="cs-CZ" dirty="0"/>
              <a:t>Použité 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8273" y="1907178"/>
            <a:ext cx="10646229" cy="44936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Neumírejme mladí - Ženská pohlavní soustava: </a:t>
            </a:r>
            <a:r>
              <a:rPr lang="cs-CZ" u="sng" dirty="0">
                <a:hlinkClick r:id="rId4"/>
              </a:rPr>
              <a:t>https://www.youtube.com/watch?v=Fe0ED2Oea8Y</a:t>
            </a:r>
            <a:endParaRPr lang="cs-CZ" dirty="0"/>
          </a:p>
          <a:p>
            <a:pPr>
              <a:buNone/>
            </a:pPr>
            <a:r>
              <a:rPr lang="cs-CZ" u="sng" dirty="0">
                <a:hlinkClick r:id="rId5"/>
              </a:rPr>
              <a:t>http://www.</a:t>
            </a:r>
            <a:r>
              <a:rPr lang="cs-CZ" u="sng" dirty="0" err="1">
                <a:hlinkClick r:id="rId5"/>
              </a:rPr>
              <a:t>forumzdravi.cz</a:t>
            </a:r>
            <a:r>
              <a:rPr lang="cs-CZ" u="sng" dirty="0">
                <a:hlinkClick r:id="rId5"/>
              </a:rPr>
              <a:t>/gynekologie/103-poruchy-</a:t>
            </a:r>
            <a:r>
              <a:rPr lang="cs-CZ" u="sng" dirty="0" err="1">
                <a:hlinkClick r:id="rId5"/>
              </a:rPr>
              <a:t>menstruacniho</a:t>
            </a:r>
            <a:r>
              <a:rPr lang="cs-CZ" u="sng" dirty="0">
                <a:hlinkClick r:id="rId5"/>
              </a:rPr>
              <a:t>-cyklu</a:t>
            </a:r>
            <a:endParaRPr lang="cs-CZ" dirty="0"/>
          </a:p>
          <a:p>
            <a:pPr>
              <a:buNone/>
            </a:pPr>
            <a:r>
              <a:rPr lang="cs-CZ" u="sng" dirty="0">
                <a:hlinkClick r:id="rId6"/>
              </a:rPr>
              <a:t>http://hpvinfo.cz/cipku-delozniho-ockovani-proti-rakovine</a:t>
            </a:r>
            <a:endParaRPr lang="cs-CZ" dirty="0"/>
          </a:p>
          <a:p>
            <a:pPr>
              <a:buNone/>
            </a:pPr>
            <a:r>
              <a:rPr lang="cs-CZ" u="sng" dirty="0">
                <a:hlinkClick r:id="rId7"/>
              </a:rPr>
              <a:t>http://lekarske.slovniky.cz/</a:t>
            </a:r>
            <a:endParaRPr lang="cs-CZ" dirty="0"/>
          </a:p>
          <a:p>
            <a:pPr>
              <a:buNone/>
            </a:pPr>
            <a:r>
              <a:rPr lang="cs-CZ" u="sng" dirty="0">
                <a:hlinkClick r:id="rId8"/>
              </a:rPr>
              <a:t>http://www.</a:t>
            </a:r>
            <a:r>
              <a:rPr lang="cs-CZ" u="sng" dirty="0" err="1">
                <a:hlinkClick r:id="rId8"/>
              </a:rPr>
              <a:t>vecverejna</a:t>
            </a:r>
            <a:r>
              <a:rPr lang="cs-CZ" u="sng" dirty="0">
                <a:hlinkClick r:id="rId8"/>
              </a:rPr>
              <a:t>-</a:t>
            </a:r>
            <a:r>
              <a:rPr lang="cs-CZ" u="sng" dirty="0" err="1">
                <a:hlinkClick r:id="rId8"/>
              </a:rPr>
              <a:t>cz.eu</a:t>
            </a:r>
            <a:r>
              <a:rPr lang="cs-CZ" u="sng" dirty="0">
                <a:hlinkClick r:id="rId8"/>
              </a:rPr>
              <a:t>/</a:t>
            </a:r>
            <a:r>
              <a:rPr lang="cs-CZ" u="sng" dirty="0" err="1">
                <a:hlinkClick r:id="rId8"/>
              </a:rPr>
              <a:t>cs</a:t>
            </a:r>
            <a:r>
              <a:rPr lang="cs-CZ" u="sng" dirty="0">
                <a:hlinkClick r:id="rId8"/>
              </a:rPr>
              <a:t>/o-</a:t>
            </a:r>
            <a:r>
              <a:rPr lang="cs-CZ" u="sng" dirty="0" err="1">
                <a:hlinkClick r:id="rId8"/>
              </a:rPr>
              <a:t>rakovine</a:t>
            </a:r>
            <a:r>
              <a:rPr lang="cs-CZ" u="sng" dirty="0">
                <a:hlinkClick r:id="rId8"/>
              </a:rPr>
              <a:t>-</a:t>
            </a:r>
            <a:r>
              <a:rPr lang="cs-CZ" u="sng" dirty="0" err="1">
                <a:hlinkClick r:id="rId8"/>
              </a:rPr>
              <a:t>delozniho</a:t>
            </a:r>
            <a:r>
              <a:rPr lang="cs-CZ" u="sng" dirty="0">
                <a:hlinkClick r:id="rId8"/>
              </a:rPr>
              <a:t>-</a:t>
            </a:r>
            <a:r>
              <a:rPr lang="cs-CZ" u="sng" dirty="0" err="1">
                <a:hlinkClick r:id="rId8"/>
              </a:rPr>
              <a:t>cipku</a:t>
            </a:r>
            <a:endParaRPr lang="cs-CZ" u="sng" dirty="0"/>
          </a:p>
          <a:p>
            <a:pPr>
              <a:buNone/>
            </a:pPr>
            <a:r>
              <a:rPr lang="cs-CZ" u="sng" dirty="0">
                <a:hlinkClick r:id="rId9"/>
              </a:rPr>
              <a:t>http://www.tribune.</a:t>
            </a:r>
            <a:r>
              <a:rPr lang="cs-CZ" u="sng" dirty="0" err="1">
                <a:hlinkClick r:id="rId9"/>
              </a:rPr>
              <a:t>cz</a:t>
            </a:r>
            <a:r>
              <a:rPr lang="cs-CZ" u="sng" dirty="0">
                <a:hlinkClick r:id="rId9"/>
              </a:rPr>
              <a:t>/</a:t>
            </a:r>
            <a:r>
              <a:rPr lang="cs-CZ" u="sng" dirty="0" err="1">
                <a:hlinkClick r:id="rId9"/>
              </a:rPr>
              <a:t>clanek</a:t>
            </a:r>
            <a:r>
              <a:rPr lang="cs-CZ" u="sng" dirty="0">
                <a:hlinkClick r:id="rId9"/>
              </a:rPr>
              <a:t>/25937-</a:t>
            </a:r>
            <a:r>
              <a:rPr lang="cs-CZ" u="sng" dirty="0" err="1">
                <a:hlinkClick r:id="rId9"/>
              </a:rPr>
              <a:t>zensky</a:t>
            </a:r>
            <a:r>
              <a:rPr lang="cs-CZ" u="sng" dirty="0">
                <a:hlinkClick r:id="rId9"/>
              </a:rPr>
              <a:t>-</a:t>
            </a:r>
            <a:r>
              <a:rPr lang="cs-CZ" u="sng" dirty="0" err="1">
                <a:hlinkClick r:id="rId9"/>
              </a:rPr>
              <a:t>reprodukcni</a:t>
            </a:r>
            <a:r>
              <a:rPr lang="cs-CZ" u="sng" dirty="0">
                <a:hlinkClick r:id="rId9"/>
              </a:rPr>
              <a:t>-</a:t>
            </a:r>
            <a:r>
              <a:rPr lang="cs-CZ" u="sng" dirty="0" err="1">
                <a:hlinkClick r:id="rId9"/>
              </a:rPr>
              <a:t>system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 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C9D6DFA-A703-4127-99CF-6A596AA8E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9"/>
    </mc:Choice>
    <mc:Fallback>
      <p:transition spd="slow" advTm="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5639" y="209005"/>
            <a:ext cx="7095744" cy="860190"/>
          </a:xfrm>
        </p:spPr>
        <p:txBody>
          <a:bodyPr/>
          <a:lstStyle/>
          <a:p>
            <a:r>
              <a:rPr lang="cs-CZ" dirty="0"/>
              <a:t>Pohlavní soustava ženy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9064" y="1266825"/>
            <a:ext cx="7354390" cy="53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4366F52-78B7-4D5A-BAFE-EE657C4BF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42"/>
    </mc:Choice>
    <mc:Fallback>
      <p:transition spd="slow" advTm="1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1325" y="259297"/>
            <a:ext cx="4558937" cy="1556439"/>
          </a:xfrm>
        </p:spPr>
        <p:txBody>
          <a:bodyPr/>
          <a:lstStyle/>
          <a:p>
            <a:r>
              <a:rPr lang="cs-CZ" dirty="0"/>
              <a:t>Pohlavní soustava ženy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080069" y="1972491"/>
            <a:ext cx="4415245" cy="488550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800" b="1" dirty="0"/>
              <a:t>POHLAVNÍ ORGÁNY</a:t>
            </a:r>
          </a:p>
          <a:p>
            <a:r>
              <a:rPr lang="cs-CZ" sz="2800" b="1" dirty="0"/>
              <a:t>vnitřní</a:t>
            </a:r>
            <a:r>
              <a:rPr lang="cs-CZ" sz="2800" dirty="0"/>
              <a:t> (vaječník, vejcovod, děloha a pochva)</a:t>
            </a:r>
          </a:p>
          <a:p>
            <a:r>
              <a:rPr lang="cs-CZ" sz="2800" b="1" dirty="0"/>
              <a:t>vnější</a:t>
            </a:r>
            <a:r>
              <a:rPr lang="cs-CZ" sz="2800" dirty="0"/>
              <a:t> (velké a malé stydké pysky, stydký pahorek, poštěváček, poševní předsíň a </a:t>
            </a:r>
            <a:r>
              <a:rPr lang="cs-CZ" sz="2800" dirty="0" err="1"/>
              <a:t>Bartholiniho</a:t>
            </a:r>
            <a:r>
              <a:rPr lang="cs-CZ" sz="2800" dirty="0"/>
              <a:t> žlázy)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400" dirty="0"/>
              <a:t>Obr. 1 MACHOVÁ, Jitka a Jana HAMANOVÁ. Reprodukční zdraví v dospívání, 2002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948" y="235131"/>
            <a:ext cx="6387736" cy="641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CA465A6-84D6-4798-B4AB-328FDF048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23"/>
    </mc:Choice>
    <mc:Fallback>
      <p:transition spd="slow" advTm="57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22130" y="193983"/>
            <a:ext cx="7729728" cy="1188720"/>
          </a:xfrm>
        </p:spPr>
        <p:txBody>
          <a:bodyPr/>
          <a:lstStyle/>
          <a:p>
            <a:r>
              <a:rPr lang="cs-CZ" dirty="0"/>
              <a:t>VNITŘNÍ POHLAVNÍ ORGÁNY ŽENY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2069" y="1593669"/>
            <a:ext cx="6021978" cy="52643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200" b="1" dirty="0"/>
              <a:t>VAJEČNÍK </a:t>
            </a:r>
            <a:r>
              <a:rPr lang="cs-CZ" sz="2200" i="1" dirty="0"/>
              <a:t>(ovarium)</a:t>
            </a:r>
            <a:r>
              <a:rPr lang="cs-CZ" sz="2200" dirty="0"/>
              <a:t> </a:t>
            </a:r>
          </a:p>
          <a:p>
            <a:pPr lvl="1"/>
            <a:r>
              <a:rPr lang="cs-CZ" sz="2200" dirty="0"/>
              <a:t>párová ženská pohlavní žláza </a:t>
            </a:r>
          </a:p>
          <a:p>
            <a:pPr lvl="1"/>
            <a:r>
              <a:rPr lang="cs-CZ" sz="2200" dirty="0"/>
              <a:t>v pubertě zde </a:t>
            </a:r>
            <a:r>
              <a:rPr lang="cs-CZ" sz="2200" b="1" dirty="0"/>
              <a:t>dozrávají</a:t>
            </a:r>
            <a:r>
              <a:rPr lang="cs-CZ" sz="2200" dirty="0"/>
              <a:t> vajíčka a produkují se ženské pohlavní hormony </a:t>
            </a:r>
          </a:p>
          <a:p>
            <a:pPr lvl="1"/>
            <a:r>
              <a:rPr lang="cs-CZ" sz="2200" dirty="0"/>
              <a:t>během jednoho cyklu se jeden z folikulů změní na </a:t>
            </a:r>
            <a:r>
              <a:rPr lang="cs-CZ" sz="2200" b="1" dirty="0"/>
              <a:t>Graafův folikul</a:t>
            </a:r>
            <a:r>
              <a:rPr lang="cs-CZ" sz="2200" dirty="0"/>
              <a:t>, ve kterém dozrává vajíčko</a:t>
            </a:r>
          </a:p>
          <a:p>
            <a:pPr lvl="1">
              <a:buNone/>
            </a:pPr>
            <a:endParaRPr lang="cs-CZ" sz="2200" dirty="0"/>
          </a:p>
          <a:p>
            <a:pPr lvl="1">
              <a:buFontTx/>
              <a:buChar char="-"/>
            </a:pPr>
            <a:endParaRPr lang="cs-CZ" sz="2200" dirty="0"/>
          </a:p>
          <a:p>
            <a:pPr lvl="1">
              <a:buFontTx/>
              <a:buChar char="-"/>
            </a:pPr>
            <a:r>
              <a:rPr lang="cs-CZ" sz="2200" dirty="0"/>
              <a:t>vytváří ESTROGENY a po přeměně na </a:t>
            </a:r>
            <a:r>
              <a:rPr lang="cs-CZ" sz="2200" b="1" dirty="0"/>
              <a:t>žluté tělísko </a:t>
            </a:r>
            <a:r>
              <a:rPr lang="cs-CZ" sz="2200" dirty="0"/>
              <a:t>produkuje PROGESTERON</a:t>
            </a:r>
            <a:endParaRPr lang="cs-CZ" sz="1700" dirty="0"/>
          </a:p>
          <a:p>
            <a:pPr lvl="1">
              <a:buNone/>
            </a:pPr>
            <a:endParaRPr lang="cs-CZ" sz="1700" dirty="0"/>
          </a:p>
          <a:p>
            <a:pPr lvl="1">
              <a:buNone/>
            </a:pPr>
            <a:r>
              <a:rPr lang="cs-CZ" sz="1200" dirty="0"/>
              <a:t>Obr. 2 </a:t>
            </a:r>
            <a:r>
              <a:rPr lang="cs-CZ" sz="1200" u="sng" dirty="0">
                <a:hlinkClick r:id="rId4"/>
              </a:rPr>
              <a:t>https://is.muni.cz/do/fsps/e-learning/zaklady_anatomie/zakl_anatomie_II/pages/zenske_organy.html</a:t>
            </a:r>
            <a:endParaRPr lang="cs-CZ" sz="1200" dirty="0"/>
          </a:p>
          <a:p>
            <a:pPr lvl="1">
              <a:buFontTx/>
              <a:buChar char="-"/>
            </a:pPr>
            <a:endParaRPr lang="cs-CZ" sz="1800" dirty="0"/>
          </a:p>
          <a:p>
            <a:pPr lvl="1"/>
            <a:endParaRPr lang="cs-CZ" sz="1800" dirty="0"/>
          </a:p>
        </p:txBody>
      </p:sp>
      <p:cxnSp>
        <p:nvCxnSpPr>
          <p:cNvPr id="5" name="Přímá spojovací šipka 4"/>
          <p:cNvCxnSpPr/>
          <p:nvPr/>
        </p:nvCxnSpPr>
        <p:spPr>
          <a:xfrm flipH="1">
            <a:off x="1554480" y="4088675"/>
            <a:ext cx="418015" cy="7315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0616" y="1639484"/>
            <a:ext cx="5274899" cy="498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3216CDA-9182-456E-B374-AEFA7B7A7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76"/>
    </mc:Choice>
    <mc:Fallback>
      <p:transition spd="slow" advTm="3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261" y="1632858"/>
            <a:ext cx="3793868" cy="482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577" y="220109"/>
            <a:ext cx="6917218" cy="1086176"/>
          </a:xfrm>
        </p:spPr>
        <p:txBody>
          <a:bodyPr/>
          <a:lstStyle/>
          <a:p>
            <a:r>
              <a:rPr lang="cs-CZ" dirty="0"/>
              <a:t>vaječník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4618" y="3866607"/>
            <a:ext cx="5042261" cy="2795451"/>
          </a:xfrm>
        </p:spPr>
        <p:txBody>
          <a:bodyPr>
            <a:normAutofit fontScale="77500" lnSpcReduction="20000"/>
          </a:bodyPr>
          <a:lstStyle/>
          <a:p>
            <a:pPr algn="ctr"/>
            <a:endParaRPr lang="cs-CZ" sz="2400" dirty="0"/>
          </a:p>
          <a:p>
            <a:pPr algn="r">
              <a:buNone/>
            </a:pPr>
            <a:endParaRPr lang="cs-CZ" sz="1600" dirty="0"/>
          </a:p>
          <a:p>
            <a:pPr algn="r">
              <a:buNone/>
            </a:pPr>
            <a:r>
              <a:rPr lang="cs-CZ" sz="1600" dirty="0"/>
              <a:t>			</a:t>
            </a:r>
          </a:p>
          <a:p>
            <a:pPr algn="r">
              <a:buNone/>
            </a:pPr>
            <a:r>
              <a:rPr lang="cs-CZ" sz="1600" dirty="0"/>
              <a:t>Obr. 4 </a:t>
            </a:r>
            <a:r>
              <a:rPr lang="cs-CZ" sz="1600" u="sng" dirty="0">
                <a:hlinkClick r:id="rId5"/>
              </a:rPr>
              <a:t>https://is.muni.cz/do/fsps/e-learning/zaklady_anatomie/zakl_anatomie_II/pages/zenske_organy.html</a:t>
            </a:r>
            <a:endParaRPr lang="cs-CZ" sz="1600" dirty="0"/>
          </a:p>
          <a:p>
            <a:pPr algn="ctr">
              <a:buNone/>
            </a:pPr>
            <a:endParaRPr lang="cs-CZ" sz="2400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r>
              <a:rPr lang="cs-CZ" sz="1600" dirty="0"/>
              <a:t>Obr. 5 </a:t>
            </a:r>
            <a:r>
              <a:rPr lang="cs-CZ" sz="1600" dirty="0">
                <a:hlinkClick r:id="rId6"/>
              </a:rPr>
              <a:t>https://www.youtube.com/watch?v=Fe0ED2Oea8Y</a:t>
            </a:r>
            <a:endParaRPr lang="cs-CZ" sz="1600" dirty="0"/>
          </a:p>
          <a:p>
            <a:pPr>
              <a:buNone/>
            </a:pPr>
            <a:endParaRPr lang="cs-CZ" sz="1600" dirty="0"/>
          </a:p>
          <a:p>
            <a:pPr algn="ctr"/>
            <a:endParaRPr lang="cs-CZ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8842" y="1595757"/>
            <a:ext cx="2322024" cy="214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53068" y="391886"/>
            <a:ext cx="2690737" cy="505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6547C5B-4054-405B-8E3D-E932E8DBD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03"/>
    </mc:Choice>
    <mc:Fallback>
      <p:transition spd="slow" advTm="18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4011" y="429115"/>
            <a:ext cx="6629835" cy="968611"/>
          </a:xfrm>
        </p:spPr>
        <p:txBody>
          <a:bodyPr>
            <a:normAutofit fontScale="90000"/>
          </a:bodyPr>
          <a:lstStyle/>
          <a:p>
            <a:r>
              <a:rPr lang="cs-CZ" dirty="0"/>
              <a:t>VNITŘNÍ POHLAVNÍ ORGÁNY ŽENY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326" y="1476103"/>
            <a:ext cx="5630091" cy="48855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b="1" dirty="0"/>
              <a:t>VEJCOVOD</a:t>
            </a:r>
            <a:r>
              <a:rPr lang="cs-CZ" sz="2400" dirty="0"/>
              <a:t> (</a:t>
            </a:r>
            <a:r>
              <a:rPr lang="cs-CZ" sz="2400" i="1" dirty="0" err="1"/>
              <a:t>salpinx</a:t>
            </a:r>
            <a:r>
              <a:rPr lang="cs-CZ" sz="2400" dirty="0"/>
              <a:t>) </a:t>
            </a:r>
          </a:p>
          <a:p>
            <a:pPr lvl="1"/>
            <a:r>
              <a:rPr lang="cs-CZ" sz="2400" dirty="0"/>
              <a:t>dvě trychtýřovité trubice vystlané </a:t>
            </a:r>
            <a:r>
              <a:rPr lang="cs-CZ" sz="2400" b="1" dirty="0"/>
              <a:t>řasinkovým</a:t>
            </a:r>
            <a:r>
              <a:rPr lang="cs-CZ" sz="2400" dirty="0"/>
              <a:t> povrchem</a:t>
            </a:r>
          </a:p>
          <a:p>
            <a:pPr lvl="1"/>
            <a:r>
              <a:rPr lang="cs-CZ" sz="2400" dirty="0"/>
              <a:t>zachycují </a:t>
            </a:r>
            <a:r>
              <a:rPr lang="cs-CZ" sz="2400" b="1" dirty="0"/>
              <a:t>vajíčko</a:t>
            </a:r>
            <a:r>
              <a:rPr lang="cs-CZ" sz="2400" dirty="0"/>
              <a:t> uvolněné z vaječníku a transportují jej peristaltickými pohyby svalstva a pohybem řasinek </a:t>
            </a:r>
            <a:r>
              <a:rPr lang="cs-CZ" sz="2400" b="1" dirty="0"/>
              <a:t>do dělohy</a:t>
            </a:r>
          </a:p>
          <a:p>
            <a:pPr lvl="1"/>
            <a:endParaRPr lang="cs-CZ" sz="2400" b="1" dirty="0"/>
          </a:p>
          <a:p>
            <a:pPr lvl="1">
              <a:buNone/>
            </a:pPr>
            <a:endParaRPr lang="cs-CZ" sz="1400" b="1" dirty="0"/>
          </a:p>
          <a:p>
            <a:pPr lvl="1">
              <a:buNone/>
            </a:pPr>
            <a:endParaRPr lang="cs-CZ" sz="1400" b="1" dirty="0"/>
          </a:p>
          <a:p>
            <a:pPr lvl="1">
              <a:buNone/>
            </a:pPr>
            <a:endParaRPr lang="cs-CZ" sz="1400" b="1" dirty="0"/>
          </a:p>
          <a:p>
            <a:pPr lvl="1">
              <a:buNone/>
            </a:pPr>
            <a:r>
              <a:rPr lang="cs-CZ" sz="1400" b="1" dirty="0"/>
              <a:t>Obr. 6 </a:t>
            </a:r>
            <a:r>
              <a:rPr lang="cs-CZ" sz="1400" dirty="0"/>
              <a:t>VERDOUX, Christiane. Encyklopedie pohlavního života. [Sv. 3.], Dospívající, 1994</a:t>
            </a:r>
            <a:endParaRPr lang="cs-CZ" sz="1400" b="1" dirty="0"/>
          </a:p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5303" y="1933303"/>
            <a:ext cx="5277393" cy="418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9DC673C-DF1D-4C3C-900B-DB92D28F9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69"/>
    </mc:Choice>
    <mc:Fallback>
      <p:transition spd="slow" advTm="25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003" y="1750695"/>
            <a:ext cx="4006487" cy="276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5821" y="324612"/>
            <a:ext cx="7729728" cy="1188720"/>
          </a:xfrm>
        </p:spPr>
        <p:txBody>
          <a:bodyPr/>
          <a:lstStyle/>
          <a:p>
            <a:r>
              <a:rPr lang="cs-CZ" dirty="0"/>
              <a:t>VNITŘNÍ POHLAVNÍ ORGÁNY ŽENY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5611" y="1711234"/>
            <a:ext cx="7550331" cy="514676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cs-CZ" b="1" dirty="0"/>
              <a:t>DĚLOHA </a:t>
            </a:r>
            <a:r>
              <a:rPr lang="cs-CZ" dirty="0"/>
              <a:t>(</a:t>
            </a:r>
            <a:r>
              <a:rPr lang="cs-CZ" i="1" dirty="0"/>
              <a:t>uterus</a:t>
            </a:r>
            <a:r>
              <a:rPr lang="cs-CZ" dirty="0"/>
              <a:t>) </a:t>
            </a:r>
          </a:p>
          <a:p>
            <a:pPr lvl="1"/>
            <a:r>
              <a:rPr lang="cs-CZ" sz="1800" dirty="0"/>
              <a:t>nepárový dutý svalový orgán</a:t>
            </a:r>
          </a:p>
          <a:p>
            <a:pPr lvl="1"/>
            <a:r>
              <a:rPr lang="cs-CZ" sz="1800" dirty="0"/>
              <a:t>slouží k uhnízdění oplozeného vajíčka a k vývoji zárodku a plodu</a:t>
            </a:r>
          </a:p>
          <a:p>
            <a:pPr lvl="1"/>
            <a:r>
              <a:rPr lang="cs-CZ" sz="1800" dirty="0"/>
              <a:t>horní část je </a:t>
            </a:r>
            <a:r>
              <a:rPr lang="cs-CZ" sz="1800" b="1" dirty="0"/>
              <a:t>tělo</a:t>
            </a:r>
            <a:r>
              <a:rPr lang="cs-CZ" sz="1800" dirty="0"/>
              <a:t> a dolní část je </a:t>
            </a:r>
            <a:r>
              <a:rPr lang="cs-CZ" sz="1800" b="1" dirty="0"/>
              <a:t>hrdlo</a:t>
            </a:r>
            <a:r>
              <a:rPr lang="cs-CZ" sz="1800" dirty="0"/>
              <a:t> zakončené </a:t>
            </a:r>
            <a:r>
              <a:rPr lang="cs-CZ" sz="1800" b="1" dirty="0"/>
              <a:t>čípkem/krčkem (cervix)</a:t>
            </a:r>
            <a:endParaRPr lang="cs-CZ" sz="1800" dirty="0"/>
          </a:p>
          <a:p>
            <a:pPr lvl="1"/>
            <a:endParaRPr lang="cs-CZ" sz="1800" dirty="0"/>
          </a:p>
          <a:p>
            <a:pPr lvl="1">
              <a:buNone/>
            </a:pPr>
            <a:r>
              <a:rPr lang="cs-CZ" sz="1800" dirty="0"/>
              <a:t>		</a:t>
            </a:r>
            <a:r>
              <a:rPr lang="cs-CZ" dirty="0"/>
              <a:t>- </a:t>
            </a:r>
            <a:r>
              <a:rPr lang="cs-CZ" sz="1900" dirty="0"/>
              <a:t>po oplodnění se tu vyvíjí plod</a:t>
            </a:r>
          </a:p>
          <a:p>
            <a:pPr lvl="8">
              <a:buNone/>
            </a:pPr>
            <a:r>
              <a:rPr lang="cs-CZ" sz="1800" dirty="0"/>
              <a:t>			</a:t>
            </a: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středem je čípkový kanál, ve kterém se 			tvoří výměšek napomáhající průniku spermií 				do dělohy</a:t>
            </a:r>
          </a:p>
          <a:p>
            <a:pPr lvl="8">
              <a:buNone/>
            </a:pPr>
            <a:r>
              <a:rPr lang="cs-CZ" sz="1700" dirty="0"/>
              <a:t>			- aktivují se tu žlázky, které tvoří 	hlen 				odtékající jako pubertální sekret</a:t>
            </a:r>
          </a:p>
          <a:p>
            <a:r>
              <a:rPr lang="cs-CZ" dirty="0"/>
              <a:t>dutina děložní je pokryta </a:t>
            </a:r>
            <a:r>
              <a:rPr lang="cs-CZ" b="1" dirty="0"/>
              <a:t>sliznicí</a:t>
            </a:r>
            <a:r>
              <a:rPr lang="cs-CZ" dirty="0"/>
              <a:t> (</a:t>
            </a:r>
            <a:r>
              <a:rPr lang="cs-CZ" i="1" dirty="0"/>
              <a:t>endometrium</a:t>
            </a:r>
            <a:r>
              <a:rPr lang="cs-CZ" dirty="0"/>
              <a:t>), na jejímž povrchu je cylindrický epitel</a:t>
            </a:r>
          </a:p>
          <a:p>
            <a:r>
              <a:rPr lang="cs-CZ" dirty="0"/>
              <a:t>v dospělosti je čípek kryt </a:t>
            </a:r>
            <a:r>
              <a:rPr lang="cs-CZ" dirty="0" err="1"/>
              <a:t>mnohvrstev</a:t>
            </a:r>
            <a:r>
              <a:rPr lang="cs-CZ" dirty="0"/>
              <a:t>. </a:t>
            </a:r>
            <a:r>
              <a:rPr lang="cs-CZ" dirty="0" err="1"/>
              <a:t>dláždic</a:t>
            </a:r>
            <a:r>
              <a:rPr lang="cs-CZ" dirty="0"/>
              <a:t>. epitelem, stejně jako pochva </a:t>
            </a:r>
          </a:p>
          <a:p>
            <a:pPr>
              <a:buNone/>
            </a:pPr>
            <a:r>
              <a:rPr lang="cs-CZ" sz="1200" dirty="0"/>
              <a:t>Obr. 7 http://www.</a:t>
            </a:r>
            <a:r>
              <a:rPr lang="cs-CZ" sz="1200" dirty="0" err="1"/>
              <a:t>linkos.cz</a:t>
            </a:r>
            <a:r>
              <a:rPr lang="cs-CZ" sz="1200" dirty="0"/>
              <a:t>/</a:t>
            </a:r>
            <a:r>
              <a:rPr lang="cs-CZ" sz="1200" dirty="0" err="1"/>
              <a:t>gynekologicke</a:t>
            </a:r>
            <a:r>
              <a:rPr lang="cs-CZ" sz="1200" dirty="0"/>
              <a:t>-</a:t>
            </a:r>
            <a:r>
              <a:rPr lang="cs-CZ" sz="1200" dirty="0" err="1"/>
              <a:t>nadory</a:t>
            </a:r>
            <a:r>
              <a:rPr lang="cs-CZ" sz="1200" dirty="0"/>
              <a:t>-c51-54-c56-57/</a:t>
            </a:r>
            <a:r>
              <a:rPr lang="cs-CZ" sz="1200" dirty="0" err="1"/>
              <a:t>nadorove</a:t>
            </a:r>
            <a:r>
              <a:rPr lang="cs-CZ" sz="1200" dirty="0"/>
              <a:t>-</a:t>
            </a:r>
            <a:r>
              <a:rPr lang="cs-CZ" sz="1200" dirty="0" err="1"/>
              <a:t>onemocneni</a:t>
            </a:r>
            <a:r>
              <a:rPr lang="cs-CZ" sz="1200" dirty="0"/>
              <a:t>-</a:t>
            </a:r>
            <a:r>
              <a:rPr lang="cs-CZ" sz="1200" dirty="0" err="1"/>
              <a:t>tela</a:t>
            </a:r>
            <a:r>
              <a:rPr lang="cs-CZ" sz="1200" dirty="0"/>
              <a:t>-</a:t>
            </a:r>
            <a:r>
              <a:rPr lang="cs-CZ" sz="1200" dirty="0" err="1"/>
              <a:t>delozniho</a:t>
            </a:r>
            <a:r>
              <a:rPr lang="cs-CZ" sz="1200" dirty="0"/>
              <a:t>/</a:t>
            </a:r>
          </a:p>
          <a:p>
            <a:endParaRPr lang="cs-CZ" dirty="0"/>
          </a:p>
        </p:txBody>
      </p:sp>
      <p:cxnSp>
        <p:nvCxnSpPr>
          <p:cNvPr id="8" name="Přímá spojovací šipka 7"/>
          <p:cNvCxnSpPr/>
          <p:nvPr/>
        </p:nvCxnSpPr>
        <p:spPr>
          <a:xfrm flipH="1">
            <a:off x="7328263" y="3213462"/>
            <a:ext cx="248195" cy="4571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9705703" y="3213462"/>
            <a:ext cx="26126" cy="7837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1C8EB60-902A-484F-B3CD-06B9D0C6C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44"/>
    </mc:Choice>
    <mc:Fallback>
      <p:transition spd="slow" advTm="48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3652</TotalTime>
  <Words>3068</Words>
  <Application>Microsoft Office PowerPoint</Application>
  <PresentationFormat>Širokoúhlá obrazovka</PresentationFormat>
  <Paragraphs>355</Paragraphs>
  <Slides>39</Slides>
  <Notes>0</Notes>
  <HiddenSlides>0</HiddenSlides>
  <MMClips>39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2" baseType="lpstr">
      <vt:lpstr>Arial</vt:lpstr>
      <vt:lpstr>Gill Sans MT</vt:lpstr>
      <vt:lpstr>Parcel</vt:lpstr>
      <vt:lpstr>Reprodukční orgány, nezralost ženských pohlavních orgánů, gynekologie u dospívajících</vt:lpstr>
      <vt:lpstr>obsah</vt:lpstr>
      <vt:lpstr>Reprodukce a reprodukční orgány</vt:lpstr>
      <vt:lpstr>Pohlavní soustava ženy</vt:lpstr>
      <vt:lpstr>Pohlavní soustava ženy</vt:lpstr>
      <vt:lpstr>VNITŘNÍ POHLAVNÍ ORGÁNY ŽENY</vt:lpstr>
      <vt:lpstr>vaječník</vt:lpstr>
      <vt:lpstr>VNITŘNÍ POHLAVNÍ ORGÁNY ŽENY</vt:lpstr>
      <vt:lpstr>VNITŘNÍ POHLAVNÍ ORGÁNY ŽENY</vt:lpstr>
      <vt:lpstr>DĚLOHA</vt:lpstr>
      <vt:lpstr>VNITŘNÍ POHLAVNÍ ORGÁNY ŽENY</vt:lpstr>
      <vt:lpstr>hymen</vt:lpstr>
      <vt:lpstr>Vnější pohlavní orgány</vt:lpstr>
      <vt:lpstr>clitoris</vt:lpstr>
      <vt:lpstr>POHLAVNÍ SOUSTAVA MUŽE</vt:lpstr>
      <vt:lpstr>POHLAVNÍ SOUSTAVA MUŽE</vt:lpstr>
      <vt:lpstr>Vnitřní pohlavní orgány</vt:lpstr>
      <vt:lpstr>Stavba varlete</vt:lpstr>
      <vt:lpstr>Vnitřní pohlavní orgány</vt:lpstr>
      <vt:lpstr>Vnitřní pohlavní orgány</vt:lpstr>
      <vt:lpstr>VNĚJŠÍ pohlavní orgány</vt:lpstr>
      <vt:lpstr>VNĚJŠÍ pohlavní orgány</vt:lpstr>
      <vt:lpstr>obřízka</vt:lpstr>
      <vt:lpstr>Vývoj pohlavních žláz</vt:lpstr>
      <vt:lpstr> Nezralost ženských pohlavních orgánů </vt:lpstr>
      <vt:lpstr>NEZRALOST ŽENSKÝCH pohlavních ORGÁNŮ</vt:lpstr>
      <vt:lpstr> Nezralost ženských pohlavních orgánů </vt:lpstr>
      <vt:lpstr> Nezralost ženských pohlavních orgánů </vt:lpstr>
      <vt:lpstr>TĚLESNÉ DOSPÍVÁNÍ DÍVEK</vt:lpstr>
      <vt:lpstr>TĚLESNÉ DOSPÍVÁNÍ DÍVEK</vt:lpstr>
      <vt:lpstr>GYNEKOLOGIE U DOSPÍVAJÍCÍCH DÍVEK</vt:lpstr>
      <vt:lpstr>GYNEKOLOGIE U DOSPÍVAJÍCÍCH DÍVEK</vt:lpstr>
      <vt:lpstr>GYNEKOLOGIE U DOSPÍVAJÍCÍCH DÍVEK</vt:lpstr>
      <vt:lpstr>GYNEKOLOGIE U DOSPÍVAJÍCÍCH DÍVEK</vt:lpstr>
      <vt:lpstr>Karcinom dělož. čípku</vt:lpstr>
      <vt:lpstr>GYNEKOLOGIE U DOSPÍVAJÍCÍCH DÍVEK</vt:lpstr>
      <vt:lpstr>Prezentace aplikace PowerPoint</vt:lpstr>
      <vt:lpstr>Použité zdroje</vt:lpstr>
      <vt:lpstr>Použité zdroje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Reprodukční orgány, nezralost ženských pohlavních orgánů, gynekologie u dospívajících</dc:title>
  <dc:creator>Monika Kvapilíková</dc:creator>
  <cp:lastModifiedBy>Hana</cp:lastModifiedBy>
  <cp:revision>42</cp:revision>
  <dcterms:created xsi:type="dcterms:W3CDTF">2016-09-23T08:01:33Z</dcterms:created>
  <dcterms:modified xsi:type="dcterms:W3CDTF">2020-12-07T17:03:18Z</dcterms:modified>
</cp:coreProperties>
</file>