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2" r:id="rId4"/>
    <p:sldId id="273" r:id="rId5"/>
    <p:sldId id="269" r:id="rId6"/>
    <p:sldId id="270" r:id="rId7"/>
    <p:sldId id="274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t>09.10.2020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rimped/pro-studenty/ucitelstvi-pro-materske-skol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book?id=10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Reflektivně pojaté přípravné vzdělávání učitelů mateřských škol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Reflektivně pojaté přípravné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obrat ke studentovi, zaměřené na rozvoj celé jeho osobnosti, nikoli jen kognitivní oblasti. V našem pojetí vychází </a:t>
            </a:r>
            <a:r>
              <a:rPr lang="cs-CZ"/>
              <a:t>ze socio-konstruktivistických </a:t>
            </a:r>
            <a:r>
              <a:rPr lang="cs-CZ" dirty="0"/>
              <a:t>teorií a je úzce svázáno s kooperativním učením.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6C81E121-0642-4FEC-B3F4-141505762382}"/>
              </a:ext>
            </a:extLst>
          </p:cNvPr>
          <p:cNvSpPr/>
          <p:nvPr/>
        </p:nvSpPr>
        <p:spPr>
          <a:xfrm>
            <a:off x="1489841" y="267225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90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B8108-E1DB-483E-8758-42C6CFC7A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Reflektivně pojaté přípravné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579DC-44A9-4B79-ADE3-38D3FFBB8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            </a:t>
            </a:r>
          </a:p>
          <a:p>
            <a:pPr marL="68580" indent="0">
              <a:buNone/>
            </a:pPr>
            <a:r>
              <a:rPr lang="cs-CZ" dirty="0"/>
              <a:t>             učitel jako reflektivní praktik, který jedná vědomě aktivně, samostatně, tvořivě a odpovědně v komplexních pedagogických situacích, na základě dostatečně hlubokého a širokého poznání edukačních jevů a souvislostí, zkušeností, </a:t>
            </a:r>
            <a:r>
              <a:rPr lang="cs-CZ" b="1" dirty="0">
                <a:solidFill>
                  <a:schemeClr val="tx1"/>
                </a:solidFill>
              </a:rPr>
              <a:t>kritické reflexe a sebereflexe.</a:t>
            </a:r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8A7B52B0-AD5F-44A3-8FD9-0565CEB62A3C}"/>
              </a:ext>
            </a:extLst>
          </p:cNvPr>
          <p:cNvSpPr/>
          <p:nvPr/>
        </p:nvSpPr>
        <p:spPr>
          <a:xfrm>
            <a:off x="1555828" y="275305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03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0BD63-9755-41FD-8709-F6776E93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597D4-5A77-4259-B578-B77D7AD93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            </a:t>
            </a:r>
          </a:p>
          <a:p>
            <a:pPr marL="68580" indent="0">
              <a:buNone/>
            </a:pPr>
            <a:r>
              <a:rPr lang="cs-CZ" dirty="0"/>
              <a:t>             reflexe cíleně integrována do vzdělávacího programu a pedagogických postupů prostřednictvím funkčních strategií, metod, technik a nástrojů tak, aby byli studenti postupně schopni </a:t>
            </a:r>
            <a:r>
              <a:rPr lang="cs-CZ" b="1" dirty="0">
                <a:solidFill>
                  <a:schemeClr val="tx1"/>
                </a:solidFill>
              </a:rPr>
              <a:t>autonomního hodnocení </a:t>
            </a:r>
            <a:r>
              <a:rPr lang="cs-CZ" dirty="0">
                <a:solidFill>
                  <a:schemeClr val="tx1"/>
                </a:solidFill>
              </a:rPr>
              <a:t>svých pokroků a výsledků v učení a byli schopni dál </a:t>
            </a:r>
            <a:r>
              <a:rPr lang="cs-CZ" b="1" dirty="0">
                <a:solidFill>
                  <a:schemeClr val="tx1"/>
                </a:solidFill>
              </a:rPr>
              <a:t>řídit své profesní učení a profesní rozvoj.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BCCBF589-4549-47D5-92F6-97A4F537E72E}"/>
              </a:ext>
            </a:extLst>
          </p:cNvPr>
          <p:cNvSpPr/>
          <p:nvPr/>
        </p:nvSpPr>
        <p:spPr>
          <a:xfrm>
            <a:off x="1555829" y="27290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00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VAŠE PROFESNÍ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CÍLE</a:t>
            </a:r>
          </a:p>
          <a:p>
            <a:r>
              <a:rPr lang="cs-CZ" dirty="0"/>
              <a:t>cílem práce s portfoliem je pomoci vám při </a:t>
            </a:r>
            <a:r>
              <a:rPr lang="cs-CZ" b="1" dirty="0" err="1"/>
              <a:t>seberozvoji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b="1" dirty="0"/>
              <a:t>sebehodnocení </a:t>
            </a:r>
          </a:p>
          <a:p>
            <a:r>
              <a:rPr lang="cs-CZ" dirty="0"/>
              <a:t>portfolio vám dává možnost uvědomovat si význam procesu učení a </a:t>
            </a:r>
            <a:r>
              <a:rPr lang="cs-CZ" b="1" dirty="0"/>
              <a:t>získat dovednost samostatně dokumentovat svůj vývoj </a:t>
            </a:r>
            <a:r>
              <a:rPr lang="cs-CZ" dirty="0"/>
              <a:t>ve znalostech, dovednostech a postojích v rámci učitelské přípravy</a:t>
            </a:r>
          </a:p>
          <a:p>
            <a:r>
              <a:rPr lang="cs-CZ" dirty="0"/>
              <a:t>současně umožňuje </a:t>
            </a:r>
            <a:r>
              <a:rPr lang="cs-CZ" b="1" dirty="0"/>
              <a:t>získat zkušenosti</a:t>
            </a:r>
            <a:r>
              <a:rPr lang="cs-CZ" dirty="0"/>
              <a:t>, které bude možné využít je při zpracování diagnostických a žákovských portfolií v budoucí profesi.</a:t>
            </a:r>
            <a:r>
              <a:rPr lang="cs-CZ" dirty="0">
                <a:effectLst/>
              </a:rPr>
              <a:t>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VAŠE PROFESNÍ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FUNKCE</a:t>
            </a:r>
          </a:p>
          <a:p>
            <a:r>
              <a:rPr lang="cs-CZ" b="1" dirty="0"/>
              <a:t>formativní </a:t>
            </a:r>
            <a:r>
              <a:rPr lang="mr-IN" dirty="0"/>
              <a:t>–</a:t>
            </a:r>
            <a:r>
              <a:rPr lang="cs-CZ" dirty="0"/>
              <a:t> v průběhu vašeho učení, profesního rozvoje a utváření profesního myšlení a uvažování</a:t>
            </a:r>
            <a:endParaRPr lang="cs-CZ" b="1" i="1" dirty="0"/>
          </a:p>
          <a:p>
            <a:pPr lvl="0"/>
            <a:r>
              <a:rPr lang="cs-CZ" b="1" dirty="0" err="1"/>
              <a:t>sumativní</a:t>
            </a:r>
            <a:r>
              <a:rPr lang="cs-CZ" b="1" dirty="0"/>
              <a:t> </a:t>
            </a:r>
            <a:r>
              <a:rPr lang="mr-IN" dirty="0"/>
              <a:t>–</a:t>
            </a:r>
            <a:r>
              <a:rPr lang="cs-CZ" b="1" dirty="0"/>
              <a:t> </a:t>
            </a:r>
            <a:r>
              <a:rPr lang="cs-CZ" dirty="0"/>
              <a:t>zejména při státní závěrečné zkoušce (SZZ), která je plánována jako zkouška profesní způsobilosti, nikoli jako zkouška teoretických znalostí. Státní závěrečná zkouška by měla ověřovat vaši způsobilost k výkonu profese učitele s využitím vašeho portfolia.</a:t>
            </a:r>
            <a:endParaRPr lang="cs-CZ" b="1" i="1" dirty="0"/>
          </a:p>
          <a:p>
            <a:r>
              <a:rPr lang="cs-CZ" b="1" dirty="0"/>
              <a:t>prezentační</a:t>
            </a:r>
            <a:r>
              <a:rPr lang="cs-CZ" dirty="0"/>
              <a:t> </a:t>
            </a:r>
            <a:r>
              <a:rPr lang="mr-IN" dirty="0"/>
              <a:t>–</a:t>
            </a:r>
            <a:r>
              <a:rPr lang="cs-CZ" dirty="0"/>
              <a:t> např. při vstupu do praxe, respektive při ucházení se o místo učitele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74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B250C3-B273-4593-9E88-20F4ADB87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závěrečná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62CCBD-3E20-45A7-B7AC-FBF82DAC5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>
                <a:hlinkClick r:id="rId2"/>
              </a:rPr>
              <a:t>https://www.ped.muni.cz/primped/pro-studenty/ucitelstvi-pro-materske-skoly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90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Skripta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Profesní portfolio v přípravném vzdělávání učitelů mateřských a 1. </a:t>
            </a:r>
            <a:r>
              <a:rPr lang="cs-CZ" b="1"/>
              <a:t>stupně základních škol</a:t>
            </a:r>
          </a:p>
          <a:p>
            <a:pPr marL="68580" indent="0">
              <a:buNone/>
            </a:pPr>
            <a:r>
              <a:rPr lang="cs-CZ">
                <a:hlinkClick r:id="rId2"/>
              </a:rPr>
              <a:t>https</a:t>
            </a:r>
            <a:r>
              <a:rPr lang="cs-CZ" dirty="0">
                <a:hlinkClick r:id="rId2"/>
              </a:rPr>
              <a:t>://munispace.muni.cz/book?id=1013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169</TotalTime>
  <Words>320</Words>
  <Application>Microsoft Office PowerPoint</Application>
  <PresentationFormat>Širokoúhlá obrazovka</PresentationFormat>
  <Paragraphs>26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Austin</vt:lpstr>
      <vt:lpstr>Reflektivně pojaté přípravné vzdělávání učitelů mateřských škol</vt:lpstr>
      <vt:lpstr>Reflektivně pojaté přípravné vzdělávání</vt:lpstr>
      <vt:lpstr>Reflektivně pojaté přípravné vzdělávání</vt:lpstr>
      <vt:lpstr>Reflexe</vt:lpstr>
      <vt:lpstr>VAŠE PROFESNÍ PORTFOLIO</vt:lpstr>
      <vt:lpstr>VAŠE PROFESNÍ PORTFOLIO</vt:lpstr>
      <vt:lpstr>Státní závěrečná zkouška</vt:lpstr>
      <vt:lpstr>Skripta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Syslová</cp:lastModifiedBy>
  <cp:revision>28</cp:revision>
  <dcterms:created xsi:type="dcterms:W3CDTF">2018-09-16T07:54:35Z</dcterms:created>
  <dcterms:modified xsi:type="dcterms:W3CDTF">2020-10-09T03:57:50Z</dcterms:modified>
</cp:coreProperties>
</file>