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6"/>
  </p:notesMasterIdLst>
  <p:sldIdLst>
    <p:sldId id="381" r:id="rId2"/>
    <p:sldId id="382" r:id="rId3"/>
    <p:sldId id="344" r:id="rId4"/>
    <p:sldId id="383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84" r:id="rId16"/>
    <p:sldId id="385" r:id="rId17"/>
    <p:sldId id="386" r:id="rId18"/>
    <p:sldId id="358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04C3-1218-4B91-889D-ABF9029CC024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8359-E0BE-45B5-A4E6-57914A28E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89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9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03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118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45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054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957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693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353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199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031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725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1287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75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68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72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03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68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62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15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616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34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393828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cs-CZ" altLang="cs-CZ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30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4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7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362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2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92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67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65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15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80" y="504053"/>
            <a:ext cx="7804800" cy="11434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72481" y="1906761"/>
            <a:ext cx="3833280" cy="431757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4001" y="1906761"/>
            <a:ext cx="3833280" cy="431757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2847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7E8D2-6CD2-45DD-8168-FF6A3B13E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E3766-215B-4D2C-87FB-F10A3D0A8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41AB0-5D78-4C05-BFEB-FFD6052AE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2023-DDC7-4BDA-A25E-AF479A6FC0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781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26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14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2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5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44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34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64E9-0819-4F3F-B60A-50E0AA668F12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F0F085-1A1B-47D0-9847-6AE0D7E43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53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IVBfzhtu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0QYhdhRUBU" TargetMode="External"/><Relationship Id="rId4" Type="http://schemas.openxmlformats.org/officeDocument/2006/relationships/hyperlink" Target="https://www.youtube.com/watch?v=q4s0ONMcNf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0cUOq7t1w" TargetMode="External"/><Relationship Id="rId2" Type="http://schemas.openxmlformats.org/officeDocument/2006/relationships/hyperlink" Target="https://www.youtube.com/watch?v=NbfxJpC6_F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WCAA6YSLk4" TargetMode="External"/><Relationship Id="rId4" Type="http://schemas.openxmlformats.org/officeDocument/2006/relationships/hyperlink" Target="https://www.ockovacicentrum.cz/cz/klistova-encefalitid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K0S9gvdLI0" TargetMode="External"/><Relationship Id="rId3" Type="http://schemas.openxmlformats.org/officeDocument/2006/relationships/hyperlink" Target="http://www.borelioza.cz/cs/prenaseci_boreliozy/?" TargetMode="External"/><Relationship Id="rId7" Type="http://schemas.openxmlformats.org/officeDocument/2006/relationships/hyperlink" Target="https://www.youtube.com/watch?v=PTPn98DRhII" TargetMode="External"/><Relationship Id="rId2" Type="http://schemas.openxmlformats.org/officeDocument/2006/relationships/hyperlink" Target="http://images.google.cz/images?hl=cs&amp;source=hp&amp;q=erythema+migrans&amp;btnG=Hledat+obr%C3%A1zky&amp;gbv=2&amp;aq=f&amp;oq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ZdWgkJQn60" TargetMode="External"/><Relationship Id="rId5" Type="http://schemas.openxmlformats.org/officeDocument/2006/relationships/hyperlink" Target="https://www.youtube.com/watch?v=rD2EHdZ-ZMg" TargetMode="External"/><Relationship Id="rId4" Type="http://schemas.openxmlformats.org/officeDocument/2006/relationships/hyperlink" Target="https://www.google.cz/search?q=borelioza&amp;dcr=0&amp;tbm=isch&amp;tbo=u&amp;source=univ&amp;sa=X&amp;ved=0ahUKEwi_qJDmsJ3XAhVQaVAKHUUdCiUQsAQIWw&amp;biw=1366&amp;bih=662" TargetMode="External"/><Relationship Id="rId9" Type="http://schemas.openxmlformats.org/officeDocument/2006/relationships/hyperlink" Target="https://www.youtube.com/watch?v=vF6lBnNoek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Předškolní věk</a:t>
            </a:r>
          </a:p>
        </p:txBody>
      </p:sp>
      <p:pic>
        <p:nvPicPr>
          <p:cNvPr id="3" name="Obrázek 2" descr="Obsah obrázku osoba, dítě, dívka, mladý&#10;&#10;Popis byl vytvořen automaticky">
            <a:extLst>
              <a:ext uri="{FF2B5EF4-FFF2-40B4-BE49-F238E27FC236}">
                <a16:creationId xmlns:a16="http://schemas.microsoft.com/office/drawing/2014/main" id="{1C1D6777-F7A3-4A74-AC4F-24F43F96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6866"/>
            <a:ext cx="684076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17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 anchor="t">
            <a:normAutofit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>
                <a:solidFill>
                  <a:srgbClr val="000000"/>
                </a:solidFill>
              </a:rPr>
              <a:t>Nemoci bakteriálního původu</a:t>
            </a:r>
            <a:r>
              <a:rPr lang="en-GB" altLang="cs-CZ" sz="2900" b="0">
                <a:solidFill>
                  <a:srgbClr val="000000"/>
                </a:solidFill>
              </a:rPr>
              <a:t> – mohou postihnout kteroukoli část těla, v podstatě každý orgán, mohou postihnout kůži, měkké tkáně, svaly, kosti, paranchymatózní orgány (plíce, játra, ledviny), tělní tekutiny a mohou proniknout do krve. Nejčastějším původcem jsou baktorie gram-pozitivní (streptokoky, stafylokoky, enterokoky), bakterie gr</a:t>
            </a:r>
            <a:r>
              <a:rPr lang="cs-CZ" altLang="cs-CZ" sz="2900" b="0">
                <a:solidFill>
                  <a:srgbClr val="000000"/>
                </a:solidFill>
              </a:rPr>
              <a:t>a</a:t>
            </a:r>
            <a:r>
              <a:rPr lang="en-GB" altLang="cs-CZ" sz="2900" b="0">
                <a:solidFill>
                  <a:srgbClr val="000000"/>
                </a:solidFill>
              </a:rPr>
              <a:t>m-negativní (Escherichia coli, Pseudomonas). Patří sem  např. angína, spála, růže.</a:t>
            </a:r>
          </a:p>
        </p:txBody>
      </p:sp>
    </p:spTree>
    <p:extLst>
      <p:ext uri="{BB962C8B-B14F-4D97-AF65-F5344CB8AC3E}">
        <p14:creationId xmlns:p14="http://schemas.microsoft.com/office/powerpoint/2010/main" val="2007713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>
                <a:solidFill>
                  <a:srgbClr val="000000"/>
                </a:solidFill>
              </a:rPr>
              <a:t>Alimentární infekce</a:t>
            </a:r>
            <a:r>
              <a:rPr lang="en-GB" altLang="cs-CZ" sz="2900" b="0">
                <a:solidFill>
                  <a:srgbClr val="000000"/>
                </a:solidFill>
              </a:rPr>
              <a:t> – infekce vstupující do organismu trávícím ústrojím, obvykle infikovanou potravou, bez ohledu na původce (bakterie, viry, parazity) </a:t>
            </a:r>
          </a:p>
        </p:txBody>
      </p:sp>
    </p:spTree>
    <p:extLst>
      <p:ext uri="{BB962C8B-B14F-4D97-AF65-F5344CB8AC3E}">
        <p14:creationId xmlns:p14="http://schemas.microsoft.com/office/powerpoint/2010/main" val="25142811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391680" y="358599"/>
            <a:ext cx="8752320" cy="6499402"/>
          </a:xfrm>
        </p:spPr>
        <p:txBody>
          <a:bodyPr anchor="t">
            <a:normAutofit fontScale="92500"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Dyspepsie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porucha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trávení</a:t>
            </a:r>
            <a:r>
              <a:rPr lang="cs-CZ" altLang="cs-CZ" sz="2200" b="0" dirty="0">
                <a:solidFill>
                  <a:srgbClr val="000000"/>
                </a:solidFill>
              </a:rPr>
              <a:t>, </a:t>
            </a:r>
            <a:r>
              <a:rPr lang="cs-CZ" altLang="cs-CZ" sz="2200" b="0" dirty="0">
                <a:solidFill>
                  <a:schemeClr val="tx1"/>
                </a:solidFill>
              </a:rPr>
              <a:t>soubor nepříjemných příznaků, které se dostavují po jídle, chronické nebo opakující se obtíže lokalizované v horní části břicha.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Celiakie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chronické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onemocnění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sliznice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tenkého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střeva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přecitlivělost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na</a:t>
            </a:r>
            <a:r>
              <a:rPr lang="en-GB" altLang="cs-CZ" sz="2200" b="0" dirty="0">
                <a:solidFill>
                  <a:srgbClr val="000000"/>
                </a:solidFill>
              </a:rPr>
              <a:t> gluten (</a:t>
            </a:r>
            <a:r>
              <a:rPr lang="en-GB" altLang="cs-CZ" sz="2200" b="0" dirty="0" err="1">
                <a:solidFill>
                  <a:srgbClr val="000000"/>
                </a:solidFill>
              </a:rPr>
              <a:t>lepek</a:t>
            </a:r>
            <a:r>
              <a:rPr lang="en-GB" altLang="cs-CZ" sz="2200" b="0" dirty="0">
                <a:solidFill>
                  <a:srgbClr val="000000"/>
                </a:solidFill>
              </a:rPr>
              <a:t>)</a:t>
            </a:r>
            <a:r>
              <a:rPr lang="ar-SA" altLang="cs-CZ" sz="22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Crohnova</a:t>
            </a:r>
            <a:r>
              <a:rPr lang="en-GB" altLang="cs-CZ" sz="2200" dirty="0">
                <a:solidFill>
                  <a:srgbClr val="000000"/>
                </a:solidFill>
              </a:rPr>
              <a:t> </a:t>
            </a:r>
            <a:r>
              <a:rPr lang="en-GB" altLang="cs-CZ" sz="2200" dirty="0" err="1">
                <a:solidFill>
                  <a:srgbClr val="000000"/>
                </a:solidFill>
              </a:rPr>
              <a:t>nemoc</a:t>
            </a:r>
            <a:r>
              <a:rPr lang="en-GB" altLang="cs-CZ" sz="2200" b="0" dirty="0">
                <a:solidFill>
                  <a:srgbClr val="000000"/>
                </a:solidFill>
              </a:rPr>
              <a:t> – </a:t>
            </a:r>
            <a:r>
              <a:rPr lang="en-GB" altLang="cs-CZ" sz="2200" b="0" dirty="0" err="1">
                <a:solidFill>
                  <a:srgbClr val="000000"/>
                </a:solidFill>
              </a:rPr>
              <a:t>bolest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břicha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nepřestávající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průjem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zvracení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kožní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výrůstky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krvavá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stolice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bolesti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břicha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křeče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3"/>
              </a:rPr>
              <a:t>https://www.youtube.com/watch?v=85IVBfzhtuY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200" dirty="0" err="1">
                <a:solidFill>
                  <a:srgbClr val="000000"/>
                </a:solidFill>
              </a:rPr>
              <a:t>Srdeční</a:t>
            </a:r>
            <a:r>
              <a:rPr lang="en-GB" altLang="cs-CZ" sz="2200" dirty="0">
                <a:solidFill>
                  <a:srgbClr val="000000"/>
                </a:solidFill>
              </a:rPr>
              <a:t> </a:t>
            </a:r>
            <a:r>
              <a:rPr lang="en-GB" altLang="cs-CZ" sz="2200" dirty="0" err="1">
                <a:solidFill>
                  <a:srgbClr val="000000"/>
                </a:solidFill>
              </a:rPr>
              <a:t>šelest</a:t>
            </a:r>
            <a:r>
              <a:rPr lang="en-GB" altLang="cs-CZ" sz="2200" b="0" dirty="0">
                <a:solidFill>
                  <a:srgbClr val="000000"/>
                </a:solidFill>
              </a:rPr>
              <a:t> – je </a:t>
            </a:r>
            <a:r>
              <a:rPr lang="en-GB" altLang="cs-CZ" sz="2200" b="0" dirty="0" err="1">
                <a:solidFill>
                  <a:srgbClr val="000000"/>
                </a:solidFill>
              </a:rPr>
              <a:t>znamením</a:t>
            </a:r>
            <a:r>
              <a:rPr lang="en-GB" altLang="cs-CZ" sz="2200" b="0" dirty="0">
                <a:solidFill>
                  <a:srgbClr val="000000"/>
                </a:solidFill>
              </a:rPr>
              <a:t>, </a:t>
            </a:r>
            <a:r>
              <a:rPr lang="en-GB" altLang="cs-CZ" sz="2200" b="0" dirty="0" err="1">
                <a:solidFill>
                  <a:srgbClr val="000000"/>
                </a:solidFill>
              </a:rPr>
              <a:t>že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krev</a:t>
            </a:r>
            <a:r>
              <a:rPr lang="en-GB" altLang="cs-CZ" sz="2200" b="0" dirty="0">
                <a:solidFill>
                  <a:srgbClr val="000000"/>
                </a:solidFill>
              </a:rPr>
              <a:t> v </a:t>
            </a:r>
            <a:r>
              <a:rPr lang="en-GB" altLang="cs-CZ" sz="2200" b="0" dirty="0" err="1">
                <a:solidFill>
                  <a:srgbClr val="000000"/>
                </a:solidFill>
              </a:rPr>
              <a:t>srdci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neteče</a:t>
            </a:r>
            <a:r>
              <a:rPr lang="en-GB" altLang="cs-CZ" sz="2200" b="0" dirty="0">
                <a:solidFill>
                  <a:srgbClr val="000000"/>
                </a:solidFill>
              </a:rPr>
              <a:t> </a:t>
            </a:r>
            <a:r>
              <a:rPr lang="en-GB" altLang="cs-CZ" sz="2200" b="0" dirty="0" err="1">
                <a:solidFill>
                  <a:srgbClr val="000000"/>
                </a:solidFill>
              </a:rPr>
              <a:t>normálně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4"/>
              </a:rPr>
              <a:t>https://www.youtube.com/watch?v=q4s0ONMcNfs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dirty="0">
                <a:solidFill>
                  <a:srgbClr val="000000"/>
                </a:solidFill>
              </a:rPr>
              <a:t>Diabetes </a:t>
            </a:r>
            <a:r>
              <a:rPr lang="cs-CZ" altLang="cs-CZ" sz="2200" dirty="0" err="1">
                <a:solidFill>
                  <a:srgbClr val="000000"/>
                </a:solidFill>
              </a:rPr>
              <a:t>mellitus</a:t>
            </a:r>
            <a:r>
              <a:rPr lang="cs-CZ" altLang="cs-CZ" sz="2200" dirty="0">
                <a:solidFill>
                  <a:srgbClr val="000000"/>
                </a:solidFill>
              </a:rPr>
              <a:t> 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200" b="0" dirty="0">
                <a:solidFill>
                  <a:srgbClr val="000000"/>
                </a:solidFill>
                <a:hlinkClick r:id="rId5"/>
              </a:rPr>
              <a:t>https://www.youtube.com/watch?v=U0QYhdhRUBU</a:t>
            </a: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591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1"/>
          <p:cNvSpPr txBox="1">
            <a:spLocks noChangeArrowheads="1"/>
          </p:cNvSpPr>
          <p:nvPr/>
        </p:nvSpPr>
        <p:spPr bwMode="auto">
          <a:xfrm>
            <a:off x="391680" y="293792"/>
            <a:ext cx="8491680" cy="638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marL="428625" indent="-32385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cs-CZ" altLang="cs-CZ" sz="2200" b="1">
                <a:solidFill>
                  <a:srgbClr val="000000"/>
                </a:solidFill>
              </a:rPr>
              <a:t>Struma</a:t>
            </a:r>
            <a:r>
              <a:rPr lang="cs-CZ" altLang="cs-CZ" sz="2200">
                <a:solidFill>
                  <a:srgbClr val="000000"/>
                </a:solidFill>
              </a:rPr>
              <a:t> - výrazné zvětšení objemu štítné žlázy, která se stává viditelnou.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Dyslálie</a:t>
            </a:r>
            <a:r>
              <a:rPr lang="en-GB" altLang="cs-CZ" sz="2200">
                <a:solidFill>
                  <a:srgbClr val="000000"/>
                </a:solidFill>
              </a:rPr>
              <a:t> – vadná výslovnost jedné či více hlásek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Breptavost</a:t>
            </a:r>
            <a:r>
              <a:rPr lang="en-GB" altLang="cs-CZ" sz="2200">
                <a:solidFill>
                  <a:srgbClr val="000000"/>
                </a:solidFill>
              </a:rPr>
              <a:t> – narušení plynulosti mluvení, extrémně zrychlené tempo řeči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Koktavost</a:t>
            </a:r>
            <a:r>
              <a:rPr lang="en-GB" altLang="cs-CZ" sz="2200">
                <a:solidFill>
                  <a:srgbClr val="000000"/>
                </a:solidFill>
              </a:rPr>
              <a:t> (zadrhávání) – porucha plynulosti mluvního projevu způsobená křečemi svalstva dechového, hlasového, artikulačního a diskoordinaci jejich činnosti při mluvení</a:t>
            </a:r>
            <a:r>
              <a:rPr lang="cs-CZ" altLang="cs-CZ" sz="2200">
                <a:solidFill>
                  <a:srgbClr val="000000"/>
                </a:solidFill>
              </a:rPr>
              <a:t>.</a:t>
            </a: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Afázie</a:t>
            </a:r>
            <a:r>
              <a:rPr lang="en-GB" altLang="cs-CZ" sz="2200">
                <a:solidFill>
                  <a:srgbClr val="000000"/>
                </a:solidFill>
              </a:rPr>
              <a:t> – ztráta již naučených schopností dorozumívat se řečí mluvenou, psanou, čtenou, příčinou je ložiskové poškození mozku</a:t>
            </a: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GB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altLang="cs-CZ" sz="2200" b="1">
                <a:solidFill>
                  <a:srgbClr val="000000"/>
                </a:solidFill>
              </a:rPr>
              <a:t>Astma</a:t>
            </a:r>
            <a:r>
              <a:rPr lang="en-GB" altLang="cs-CZ" sz="2200">
                <a:solidFill>
                  <a:srgbClr val="000000"/>
                </a:solidFill>
              </a:rPr>
              <a:t> – kašel, svíravý pocit na prsou, hlasité dýchání, sípot, silný záchvat – rychlé, povrchní dýchání, zrychlený puls, panika, neklid</a:t>
            </a:r>
            <a:endParaRPr lang="cs-CZ" altLang="cs-CZ" sz="2200">
              <a:solidFill>
                <a:srgbClr val="000000"/>
              </a:solidFill>
            </a:endParaRPr>
          </a:p>
          <a:p>
            <a:pPr defTabSz="407484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cs-CZ" alt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>
          <a:xfrm>
            <a:off x="195840" y="293792"/>
            <a:ext cx="8948160" cy="8197341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Plané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neštovice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svědivá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zpočátku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malé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tečky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později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puchýře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naplněné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tekutinou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které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praskají</a:t>
            </a:r>
            <a:r>
              <a:rPr lang="en-GB" altLang="cs-CZ" sz="2000" b="0" dirty="0">
                <a:solidFill>
                  <a:srgbClr val="000000"/>
                </a:solidFill>
              </a:rPr>
              <a:t> a </a:t>
            </a:r>
            <a:r>
              <a:rPr lang="en-GB" altLang="cs-CZ" sz="2000" b="0" dirty="0" err="1">
                <a:solidFill>
                  <a:srgbClr val="000000"/>
                </a:solidFill>
              </a:rPr>
              <a:t>pokrývají</a:t>
            </a:r>
            <a:r>
              <a:rPr lang="en-GB" altLang="cs-CZ" sz="2000" b="0" dirty="0">
                <a:solidFill>
                  <a:srgbClr val="000000"/>
                </a:solidFill>
              </a:rPr>
              <a:t> se </a:t>
            </a:r>
            <a:r>
              <a:rPr lang="en-GB" altLang="cs-CZ" sz="2000" b="0" dirty="0" err="1">
                <a:solidFill>
                  <a:srgbClr val="000000"/>
                </a:solidFill>
              </a:rPr>
              <a:t>strupy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Zarděnky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rubeola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vyrážka</a:t>
            </a:r>
            <a:r>
              <a:rPr lang="en-GB" altLang="cs-CZ" sz="2000" b="0" dirty="0">
                <a:solidFill>
                  <a:srgbClr val="000000"/>
                </a:solidFill>
              </a:rPr>
              <a:t> (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růžové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tečky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skvrny</a:t>
            </a:r>
            <a:r>
              <a:rPr lang="en-GB" altLang="cs-CZ" sz="2000" b="0" dirty="0">
                <a:solidFill>
                  <a:srgbClr val="000000"/>
                </a:solidFill>
              </a:rPr>
              <a:t>),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bolesti</a:t>
            </a:r>
            <a:r>
              <a:rPr lang="en-GB" altLang="cs-CZ" sz="2000" b="0" dirty="0">
                <a:solidFill>
                  <a:srgbClr val="000000"/>
                </a:solidFill>
              </a:rPr>
              <a:t> v </a:t>
            </a:r>
            <a:r>
              <a:rPr lang="en-GB" altLang="cs-CZ" sz="2000" b="0" dirty="0" err="1">
                <a:solidFill>
                  <a:srgbClr val="000000"/>
                </a:solidFill>
              </a:rPr>
              <a:t>kloubech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Příušnice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zvýšená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teplota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nechutenství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únava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zvětšené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krční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 a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slinné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žlázy</a:t>
            </a:r>
            <a:r>
              <a:rPr lang="en-GB" altLang="cs-CZ" sz="2000" b="0" dirty="0">
                <a:solidFill>
                  <a:srgbClr val="000000"/>
                </a:solidFill>
              </a:rPr>
              <a:t> pod </a:t>
            </a:r>
            <a:r>
              <a:rPr lang="en-GB" altLang="cs-CZ" sz="2000" b="0" dirty="0" err="1">
                <a:solidFill>
                  <a:srgbClr val="000000"/>
                </a:solidFill>
              </a:rPr>
              <a:t>uchem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blízko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čelisti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jedné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nebo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obou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stranách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Spalničky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horečka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příznaky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podobné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nachlazení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zduřelé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oči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pupínky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celém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těle</a:t>
            </a:r>
            <a:r>
              <a:rPr lang="en-GB" altLang="cs-CZ" sz="2000" b="0" dirty="0">
                <a:solidFill>
                  <a:srgbClr val="000000"/>
                </a:solidFill>
              </a:rPr>
              <a:t> se </a:t>
            </a:r>
            <a:r>
              <a:rPr lang="en-GB" altLang="cs-CZ" sz="2000" b="0" dirty="0" err="1">
                <a:solidFill>
                  <a:srgbClr val="000000"/>
                </a:solidFill>
              </a:rPr>
              <a:t>slévají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velké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skvrny</a:t>
            </a:r>
            <a:endParaRPr lang="cs-CZ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Spála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červená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sliznice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</a:t>
            </a:r>
            <a:r>
              <a:rPr lang="en-GB" altLang="cs-CZ" sz="2000" b="0" dirty="0">
                <a:solidFill>
                  <a:srgbClr val="000000"/>
                </a:solidFill>
              </a:rPr>
              <a:t> v </a:t>
            </a:r>
            <a:r>
              <a:rPr lang="en-GB" altLang="cs-CZ" sz="2000" b="0" dirty="0" err="1">
                <a:solidFill>
                  <a:srgbClr val="000000"/>
                </a:solidFill>
              </a:rPr>
              <a:t>krku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bílý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povlak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na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mandlích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oteklé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krční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uzliny</a:t>
            </a:r>
            <a:r>
              <a:rPr lang="en-GB" altLang="cs-CZ" sz="2000" b="0" dirty="0">
                <a:solidFill>
                  <a:srgbClr val="000000"/>
                </a:solidFill>
              </a:rPr>
              <a:t>, </a:t>
            </a:r>
            <a:r>
              <a:rPr lang="en-GB" altLang="cs-CZ" sz="2000" b="0" dirty="0" err="1">
                <a:solidFill>
                  <a:srgbClr val="000000"/>
                </a:solidFill>
              </a:rPr>
              <a:t>červené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vyrážky</a:t>
            </a:r>
            <a:endParaRPr lang="cs-CZ" altLang="cs-CZ" sz="2000" b="0">
              <a:solidFill>
                <a:srgbClr val="000000"/>
              </a:solidFill>
            </a:endParaRPr>
          </a:p>
          <a:p>
            <a:pPr marL="95033" indent="0" algn="l" eaLnBrk="1">
              <a:lnSpc>
                <a:spcPct val="93000"/>
              </a:lnSpc>
              <a:buClr>
                <a:srgbClr val="0E594D"/>
              </a:buClr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Enterobióza</a:t>
            </a:r>
            <a:r>
              <a:rPr lang="en-GB" altLang="cs-CZ" sz="2000" b="0" dirty="0">
                <a:solidFill>
                  <a:srgbClr val="000000"/>
                </a:solidFill>
              </a:rPr>
              <a:t> – </a:t>
            </a:r>
            <a:r>
              <a:rPr lang="en-GB" altLang="cs-CZ" sz="2000" b="0" dirty="0" err="1">
                <a:solidFill>
                  <a:srgbClr val="000000"/>
                </a:solidFill>
              </a:rPr>
              <a:t>původce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roupi</a:t>
            </a:r>
            <a:r>
              <a:rPr lang="en-GB" altLang="cs-CZ" sz="2000" b="0" dirty="0">
                <a:solidFill>
                  <a:srgbClr val="000000"/>
                </a:solidFill>
              </a:rPr>
              <a:t> (</a:t>
            </a:r>
            <a:r>
              <a:rPr lang="en-GB" altLang="cs-CZ" sz="2000" b="0" dirty="0" err="1">
                <a:solidFill>
                  <a:srgbClr val="000000"/>
                </a:solidFill>
              </a:rPr>
              <a:t>běžní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střevní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cizopasníci</a:t>
            </a:r>
            <a:r>
              <a:rPr lang="en-GB" altLang="cs-CZ" sz="2000" b="0" dirty="0">
                <a:solidFill>
                  <a:srgbClr val="000000"/>
                </a:solidFill>
              </a:rPr>
              <a:t>), </a:t>
            </a:r>
            <a:r>
              <a:rPr lang="en-GB" altLang="cs-CZ" sz="2000" b="0" dirty="0" err="1">
                <a:solidFill>
                  <a:srgbClr val="000000"/>
                </a:solidFill>
              </a:rPr>
              <a:t>bolestivé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svědění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kolem</a:t>
            </a:r>
            <a:r>
              <a:rPr lang="en-GB" altLang="cs-CZ" sz="2000" b="0" dirty="0">
                <a:solidFill>
                  <a:srgbClr val="000000"/>
                </a:solidFill>
              </a:rPr>
              <a:t> </a:t>
            </a:r>
            <a:r>
              <a:rPr lang="en-GB" altLang="cs-CZ" sz="2000" b="0" dirty="0" err="1">
                <a:solidFill>
                  <a:srgbClr val="000000"/>
                </a:solidFill>
              </a:rPr>
              <a:t>řit</a:t>
            </a:r>
            <a:r>
              <a:rPr lang="cs-CZ" altLang="cs-CZ" sz="2000" b="0" dirty="0" err="1">
                <a:solidFill>
                  <a:srgbClr val="000000"/>
                </a:solidFill>
              </a:rPr>
              <a:t>ního</a:t>
            </a:r>
            <a:r>
              <a:rPr lang="cs-CZ" altLang="cs-CZ" sz="2000" b="0" dirty="0">
                <a:solidFill>
                  <a:srgbClr val="000000"/>
                </a:solidFill>
              </a:rPr>
              <a:t> otvoru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45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/>
          </a:bodyPr>
          <a:lstStyle/>
          <a:p>
            <a:pPr marL="437933" indent="-342900" eaLnBrk="1">
              <a:lnSpc>
                <a:spcPct val="93000"/>
              </a:lnSpc>
              <a:buFont typeface="Arial" panose="020B0604020202020204" pitchFamily="34" charset="0"/>
              <a:buChar char="•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/>
              <a:t>Zánět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mozkových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blan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meningitida</a:t>
            </a:r>
            <a:r>
              <a:rPr lang="en-GB" altLang="cs-CZ" sz="2400" dirty="0"/>
              <a:t>) – </a:t>
            </a:r>
            <a:r>
              <a:rPr lang="en-GB" altLang="cs-CZ" sz="2400" dirty="0" err="1"/>
              <a:t>ztuhlost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šíje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zvracení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vyrážka</a:t>
            </a: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sz="2400" dirty="0">
                <a:hlinkClick r:id="rId2"/>
              </a:rPr>
              <a:t>https://www.youtube.com/watch?v=NbfxJpC6_Fs</a:t>
            </a:r>
            <a:endParaRPr 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>
                <a:hlinkClick r:id="rId3"/>
              </a:rPr>
              <a:t>https://www.youtube.com/watch?v=R50cUOq7t1w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/>
              <a:t>Zánět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mozku</a:t>
            </a:r>
            <a:r>
              <a:rPr lang="en-GB" altLang="cs-CZ" sz="2400" dirty="0"/>
              <a:t> (</a:t>
            </a:r>
            <a:r>
              <a:rPr lang="en-GB" altLang="cs-CZ" sz="2400" dirty="0" err="1"/>
              <a:t>encefalitida</a:t>
            </a:r>
            <a:r>
              <a:rPr lang="en-GB" altLang="cs-CZ" sz="2400" dirty="0"/>
              <a:t>) – </a:t>
            </a:r>
            <a:r>
              <a:rPr lang="en-GB" altLang="cs-CZ" sz="2400" dirty="0" err="1"/>
              <a:t>virového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původu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přenáší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komáři</a:t>
            </a:r>
            <a:r>
              <a:rPr lang="en-GB" altLang="cs-CZ" sz="2400" dirty="0"/>
              <a:t>, </a:t>
            </a:r>
            <a:r>
              <a:rPr lang="en-GB" altLang="cs-CZ" sz="2400" dirty="0" err="1"/>
              <a:t>klíšťata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sz="2400" dirty="0"/>
              <a:t>Klíšťová encefalitida neboli klíšťový zánět mozku je infekční virové onemocnění napadající nervový systém. U dětí má tendenci způsobovat spíše záněty mozkových obalů (meningitidu)</a:t>
            </a:r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>
                <a:hlinkClick r:id="rId4"/>
              </a:rPr>
              <a:t>https://www.ockovacicentrum.cz/cz/klistova-encefalitida</a:t>
            </a:r>
            <a:endParaRPr lang="cs-CZ" altLang="cs-CZ" sz="2400" dirty="0"/>
          </a:p>
          <a:p>
            <a:pPr marL="437933" indent="-342900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sz="2400" dirty="0"/>
              <a:t>Video:</a:t>
            </a:r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hlinkClick r:id="rId5"/>
              </a:rPr>
              <a:t>https://www.youtube.com/watch?v=iWCAA6YSLk4</a:t>
            </a: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  <a:p>
            <a:pPr marL="95033" indent="0"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  <a:p>
            <a:pPr marL="388766" indent="-293733"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2296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446" y="834501"/>
            <a:ext cx="6959121" cy="494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766" indent="-293733" algn="just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/>
              <a:t>Borelióza - j</a:t>
            </a:r>
            <a:r>
              <a:rPr lang="cs-CZ" dirty="0"/>
              <a:t>ediným  typickým a nezaměnitelným projevem </a:t>
            </a:r>
            <a:r>
              <a:rPr lang="cs-CZ" dirty="0" err="1"/>
              <a:t>boreliozy</a:t>
            </a:r>
            <a:r>
              <a:rPr lang="cs-CZ" dirty="0"/>
              <a:t> je </a:t>
            </a:r>
            <a:r>
              <a:rPr lang="cs-CZ" u="sng" dirty="0" err="1">
                <a:hlinkClick r:id="rId2"/>
              </a:rPr>
              <a:t>erythema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migrans</a:t>
            </a:r>
            <a:r>
              <a:rPr lang="cs-CZ" dirty="0"/>
              <a:t> - červená skvrna, která je buď homogenní nebo od prostředka bledne. Vytvoří se několik dnů/týdnů po nákaze na místě, kde jste měli </a:t>
            </a:r>
            <a:r>
              <a:rPr lang="cs-CZ" u="sng" dirty="0">
                <a:hlinkClick r:id="rId3" tooltip="Klíště"/>
              </a:rPr>
              <a:t>klíště</a:t>
            </a:r>
            <a:r>
              <a:rPr lang="cs-CZ" dirty="0"/>
              <a:t> (případně štípanec od hmyzu apod.).</a:t>
            </a:r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>
                <a:hlinkClick r:id="rId4"/>
              </a:rPr>
              <a:t>https://www.google.cz/search?q=borelioza&amp;dcr=0&amp;tbm=isch&amp;tbo=u&amp;source=univ&amp;sa=X&amp;ved=0ahUKEwi_qJDmsJ3XAhVQaVAKHUUdCiUQsAQIWw&amp;biw=1366&amp;bih=662</a:t>
            </a: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 dirty="0"/>
              <a:t>Epilepsie</a:t>
            </a:r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dirty="0">
                <a:hlinkClick r:id="rId5"/>
              </a:rPr>
              <a:t>https://www.youtube.com/watch?v=rD2EHdZ-ZMg</a:t>
            </a:r>
            <a:endParaRPr 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dirty="0">
                <a:hlinkClick r:id="rId6"/>
              </a:rPr>
              <a:t>https://www.youtube.com/watch?v=eZdWgkJQn60</a:t>
            </a:r>
            <a:endParaRPr lang="cs-CZ" altLang="cs-CZ" dirty="0"/>
          </a:p>
          <a:p>
            <a:pPr marL="388766" indent="-293733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dirty="0"/>
          </a:p>
          <a:p>
            <a:r>
              <a:rPr lang="cs-CZ" sz="1400" b="1" dirty="0"/>
              <a:t>Dětský autismus</a:t>
            </a:r>
          </a:p>
          <a:p>
            <a:r>
              <a:rPr lang="cs-CZ" sz="1400" b="1" dirty="0">
                <a:hlinkClick r:id="rId7"/>
              </a:rPr>
              <a:t>https://www.youtube.com/watch?v=PTPn98DRhII</a:t>
            </a:r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Svalová atrofie</a:t>
            </a:r>
          </a:p>
          <a:p>
            <a:r>
              <a:rPr lang="cs-CZ" sz="1400" dirty="0">
                <a:hlinkClick r:id="rId8"/>
              </a:rPr>
              <a:t>https://www.youtube.com/watch?v=4K0S9gvdLI0</a:t>
            </a:r>
            <a:endParaRPr lang="cs-CZ" sz="1400" dirty="0"/>
          </a:p>
          <a:p>
            <a:r>
              <a:rPr lang="cs-CZ" sz="1400" dirty="0">
                <a:hlinkClick r:id="rId9"/>
              </a:rPr>
              <a:t>https://www.youtube.com/watch?v=vF6lBnNoek0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551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Hernie (kýla)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49699"/>
            <a:ext cx="3461760" cy="36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022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2" y="2796775"/>
            <a:ext cx="3810240" cy="253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Zarděnky (rubeola)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918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0" y="1906760"/>
            <a:ext cx="2892960" cy="43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  <a:defRPr/>
            </a:pPr>
            <a:r>
              <a:rPr lang="en-GB" sz="2900" b="0">
                <a:solidFill>
                  <a:srgbClr val="000000"/>
                </a:solidFill>
                <a:ea typeface="+mj-ea"/>
              </a:rPr>
              <a:t>Spála</a:t>
            </a:r>
          </a:p>
        </p:txBody>
      </p:sp>
    </p:spTree>
    <p:extLst>
      <p:ext uri="{BB962C8B-B14F-4D97-AF65-F5344CB8AC3E}">
        <p14:creationId xmlns:p14="http://schemas.microsoft.com/office/powerpoint/2010/main" val="22227685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>
          <a:xfrm>
            <a:off x="667440" y="1267333"/>
            <a:ext cx="7809120" cy="4323334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Charakteristika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Růst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vývoj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Nejčastější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patologie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Výživa</a:t>
            </a:r>
            <a:r>
              <a:rPr lang="en-GB" altLang="cs-CZ" sz="2900" b="0" dirty="0">
                <a:solidFill>
                  <a:srgbClr val="000000"/>
                </a:solidFill>
              </a:rPr>
              <a:t> u </a:t>
            </a:r>
            <a:r>
              <a:rPr lang="en-GB" altLang="cs-CZ" sz="2900" b="0" dirty="0" err="1">
                <a:solidFill>
                  <a:srgbClr val="000000"/>
                </a:solidFill>
              </a:rPr>
              <a:t>dětí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187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Poruchy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výživy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77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734478"/>
            <a:ext cx="3810240" cy="28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72802" y="1906760"/>
            <a:ext cx="381024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Zánět mozku (encefalitida)</a:t>
            </a:r>
            <a:r>
              <a:rPr lang="ar-SA" altLang="cs-CZ" sz="2900" b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>
              <a:solidFill>
                <a:srgbClr val="00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2939350"/>
            <a:ext cx="5876640" cy="35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450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Výživa u dětí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653762" y="1883718"/>
            <a:ext cx="7809120" cy="4321894"/>
          </a:xfrm>
        </p:spPr>
        <p:txBody>
          <a:bodyPr>
            <a:normAutofit fontScale="925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Příjem energie za den je velmi stálý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Závislost na jednom druhu potravy může způsobit nerovnováhu v jídelníčku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Předškolní děti mají menší chuť k jídlu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Dítě by mělo jíst 5x denně, svačiny jsou velmi důležité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Při výběru potravin se řídíme dle potravinové pyramidy, vybíráme z následujících potravinových skupin (cereálie, ovoce, zelenina, maso, ryby, drůbež, vajíčka, luštěniny, mléko a mléčné výrobky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Omezeně by měla být konzumována sůl, sladkosti, neměla by chybět vláknina</a:t>
            </a:r>
          </a:p>
        </p:txBody>
      </p:sp>
    </p:spTree>
    <p:extLst>
      <p:ext uri="{BB962C8B-B14F-4D97-AF65-F5344CB8AC3E}">
        <p14:creationId xmlns:p14="http://schemas.microsoft.com/office/powerpoint/2010/main" val="29154688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293791"/>
            <a:ext cx="8275680" cy="6310743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>
                <a:solidFill>
                  <a:srgbClr val="000000"/>
                </a:solidFill>
              </a:rPr>
              <a:t>Neofobie</a:t>
            </a:r>
            <a:r>
              <a:rPr lang="en-GB" altLang="cs-CZ" sz="2500" b="0">
                <a:solidFill>
                  <a:srgbClr val="000000"/>
                </a:solidFill>
              </a:rPr>
              <a:t> chrání dítě před možnými škodlivými látkami, jedovatými rostlinami, zkaženými potravinami, objevují se při podání nezvykle vypadajícího pokrmu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b="0">
                <a:solidFill>
                  <a:srgbClr val="000000"/>
                </a:solidFill>
              </a:rPr>
              <a:t>Dítěti trvá poměrně dlouho než se naučí vypovídat o tom, co jedlo</a:t>
            </a:r>
            <a:r>
              <a:rPr lang="cs-CZ" altLang="cs-CZ" sz="2500" b="0">
                <a:solidFill>
                  <a:srgbClr val="000000"/>
                </a:solidFill>
              </a:rPr>
              <a:t>.</a:t>
            </a: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500" b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b="0">
                <a:solidFill>
                  <a:srgbClr val="000000"/>
                </a:solidFill>
              </a:rPr>
              <a:t>Dětská strava by </a:t>
            </a:r>
            <a:r>
              <a:rPr lang="en-GB" altLang="cs-CZ" sz="2500">
                <a:solidFill>
                  <a:srgbClr val="000000"/>
                </a:solidFill>
              </a:rPr>
              <a:t>měla obsahovat</a:t>
            </a:r>
            <a:r>
              <a:rPr lang="en-GB" altLang="cs-CZ" sz="2500" b="0">
                <a:solidFill>
                  <a:srgbClr val="000000"/>
                </a:solidFill>
              </a:rPr>
              <a:t> libová masa (bílkoviny, Fe, Zn, vitamíny B1, B2), ryby (I, F, vit. A, D), polotučné mléko, nízkotučné mléčné výrobky (Ca), obilniny (vláknina, Fe, Ca, vit. B1, B6), luštěniny, ovoce, zelenina</a:t>
            </a:r>
            <a:r>
              <a:rPr lang="cs-CZ" altLang="cs-CZ" sz="2500" b="0">
                <a:solidFill>
                  <a:srgbClr val="000000"/>
                </a:solidFill>
              </a:rPr>
              <a:t>.</a:t>
            </a:r>
            <a:endParaRPr lang="en-GB" altLang="cs-CZ" sz="25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04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>
                <a:solidFill>
                  <a:srgbClr val="000000"/>
                </a:solidFill>
              </a:rPr>
              <a:t>Dětská strava by </a:t>
            </a:r>
            <a:r>
              <a:rPr lang="en-GB" altLang="cs-CZ" sz="2900">
                <a:solidFill>
                  <a:srgbClr val="000000"/>
                </a:solidFill>
              </a:rPr>
              <a:t>neměla obsahovat</a:t>
            </a:r>
            <a:r>
              <a:rPr lang="en-GB" altLang="cs-CZ" sz="2900" b="0">
                <a:solidFill>
                  <a:srgbClr val="000000"/>
                </a:solidFill>
              </a:rPr>
              <a:t> tučná a smažená jídla, potraviny s vysokým obsahem živočišných tuků, uzeniny, dráždivá koření, vysoce slazená jídla, lahůdky obsahující majonézu</a:t>
            </a:r>
          </a:p>
        </p:txBody>
      </p:sp>
    </p:spTree>
    <p:extLst>
      <p:ext uri="{BB962C8B-B14F-4D97-AF65-F5344CB8AC3E}">
        <p14:creationId xmlns:p14="http://schemas.microsoft.com/office/powerpoint/2010/main" val="26505364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7"/>
            <a:ext cx="780912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Poruchy výživy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/>
              <a:t>Závažné jsou obtíže, mající úzký vztah k dlouhodobým nevhodným nutričním návykům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/>
              <a:t>Obezita</a:t>
            </a:r>
            <a:r>
              <a:rPr lang="en-GB" altLang="cs-CZ"/>
              <a:t> (nadměrný příjem potravy přesahující fyziologické potřeby organismů)</a:t>
            </a:r>
            <a:r>
              <a:rPr lang="ar-SA" altLang="cs-CZ">
                <a:cs typeface="Arial" charset="0"/>
              </a:rPr>
              <a:t>‏</a:t>
            </a:r>
            <a:endParaRPr lang="en-GB" altLang="cs-CZ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cs-CZ" altLang="cs-CZ"/>
              <a:t>ř</a:t>
            </a:r>
            <a:r>
              <a:rPr lang="en-GB" altLang="cs-CZ"/>
              <a:t>ada chorob, projevujících se v dospělosti, má svůj počátek v dětství (v ČR má nadváhu 9% dětí, obézních 6%, asi 80% jich zůstává obézní i v dospělosti)</a:t>
            </a:r>
            <a:r>
              <a:rPr lang="ar-SA" altLang="cs-CZ">
                <a:cs typeface="Arial" charset="0"/>
              </a:rPr>
              <a:t>‏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105026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04054"/>
            <a:ext cx="7809120" cy="1147801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Charakteristika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72482" y="1906761"/>
            <a:ext cx="3810240" cy="4323334"/>
          </a:xfrm>
        </p:spPr>
        <p:txBody>
          <a:bodyPr>
            <a:normAutofit lnSpcReduction="100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Předškolní období – období od 3 do 6 let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Dítě zpravidla navštěvuje mateřskou školu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Začínají se vyvíjet individuální psychické vlastnosti a osobnost dítěte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/>
              <a:t>Zdokonaluje se motorika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22" y="1906760"/>
            <a:ext cx="3240000" cy="43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5830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663602" y="1158058"/>
            <a:ext cx="5746075" cy="4277249"/>
          </a:xfrm>
        </p:spPr>
        <p:txBody>
          <a:bodyPr anchor="t"/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řeči</a:t>
            </a:r>
            <a:r>
              <a:rPr lang="en-GB" altLang="cs-CZ" sz="2900" b="0" dirty="0">
                <a:solidFill>
                  <a:srgbClr val="000000"/>
                </a:solidFill>
              </a:rPr>
              <a:t> (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 je </a:t>
            </a:r>
            <a:r>
              <a:rPr lang="en-GB" altLang="cs-CZ" sz="2900" b="0" dirty="0" err="1">
                <a:solidFill>
                  <a:srgbClr val="000000"/>
                </a:solidFill>
              </a:rPr>
              <a:t>konkrétně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názorné</a:t>
            </a:r>
            <a:r>
              <a:rPr lang="en-GB" altLang="cs-CZ" sz="2900" b="0" dirty="0">
                <a:solidFill>
                  <a:srgbClr val="000000"/>
                </a:solidFill>
              </a:rPr>
              <a:t>)</a:t>
            </a:r>
            <a:r>
              <a:rPr lang="ar-SA" altLang="cs-CZ" sz="29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>
                <a:solidFill>
                  <a:srgbClr val="000000"/>
                </a:solidFill>
              </a:rPr>
              <a:t>„</a:t>
            </a:r>
            <a:r>
              <a:rPr lang="en-GB" altLang="cs-CZ" sz="2900" b="0" dirty="0" err="1">
                <a:solidFill>
                  <a:srgbClr val="000000"/>
                </a:solidFill>
              </a:rPr>
              <a:t>Věk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otázek</a:t>
            </a:r>
            <a:r>
              <a:rPr lang="en-GB" altLang="cs-CZ" sz="2900" b="0" dirty="0">
                <a:solidFill>
                  <a:srgbClr val="000000"/>
                </a:solidFill>
              </a:rPr>
              <a:t>“ (</a:t>
            </a:r>
            <a:r>
              <a:rPr lang="en-GB" altLang="cs-CZ" sz="2900" b="0" dirty="0" err="1">
                <a:solidFill>
                  <a:srgbClr val="000000"/>
                </a:solidFill>
              </a:rPr>
              <a:t>odpovědi</a:t>
            </a:r>
            <a:r>
              <a:rPr lang="en-GB" altLang="cs-CZ" sz="2900" b="0" dirty="0">
                <a:solidFill>
                  <a:srgbClr val="000000"/>
                </a:solidFill>
              </a:rPr>
              <a:t> by </a:t>
            </a:r>
            <a:r>
              <a:rPr lang="en-GB" altLang="cs-CZ" sz="2900" b="0" dirty="0" err="1">
                <a:solidFill>
                  <a:srgbClr val="000000"/>
                </a:solidFill>
              </a:rPr>
              <a:t>měly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být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obrazné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názorné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živě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vyprávěné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charakter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pohádek</a:t>
            </a:r>
            <a:r>
              <a:rPr lang="en-GB" altLang="cs-CZ" sz="2900" b="0" dirty="0">
                <a:solidFill>
                  <a:srgbClr val="000000"/>
                </a:solidFill>
              </a:rPr>
              <a:t>)</a:t>
            </a:r>
            <a:r>
              <a:rPr lang="ar-SA" altLang="cs-CZ" sz="2900" b="0" dirty="0">
                <a:solidFill>
                  <a:srgbClr val="000000"/>
                </a:solidFill>
                <a:cs typeface="Arial" charset="0"/>
              </a:rPr>
              <a:t>‏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Rodiče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mohou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udělat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mnoho</a:t>
            </a:r>
            <a:r>
              <a:rPr lang="en-GB" altLang="cs-CZ" sz="2900" b="0" dirty="0">
                <a:solidFill>
                  <a:srgbClr val="000000"/>
                </a:solidFill>
              </a:rPr>
              <a:t> pro </a:t>
            </a:r>
            <a:r>
              <a:rPr lang="en-GB" altLang="cs-CZ" sz="2900" b="0" dirty="0" err="1">
                <a:solidFill>
                  <a:srgbClr val="000000"/>
                </a:solidFill>
              </a:rPr>
              <a:t>tělesnou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rozumovou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citovou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výchovu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053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544377"/>
            <a:ext cx="780912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/>
              <a:t>Růst a vývoj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8220000" cy="4627206"/>
          </a:xfrm>
        </p:spPr>
        <p:txBody>
          <a:bodyPr>
            <a:normAutofit fontScale="92500" lnSpcReduction="10000"/>
          </a:bodyPr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Rychlost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růstu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zpomaluje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Každý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rok</a:t>
            </a:r>
            <a:r>
              <a:rPr lang="en-GB" altLang="cs-CZ" sz="2500" dirty="0"/>
              <a:t>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 </a:t>
            </a:r>
            <a:r>
              <a:rPr lang="en-GB" altLang="cs-CZ" sz="2500" dirty="0" err="1"/>
              <a:t>vyroste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přibližně</a:t>
            </a:r>
            <a:r>
              <a:rPr lang="en-GB" altLang="cs-CZ" sz="2500" dirty="0"/>
              <a:t> o 7cm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Baculatost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mění</a:t>
            </a:r>
            <a:r>
              <a:rPr lang="en-GB" altLang="cs-CZ" sz="2500" dirty="0"/>
              <a:t> </a:t>
            </a:r>
            <a:r>
              <a:rPr lang="en-GB" altLang="cs-CZ" sz="2500" dirty="0" err="1"/>
              <a:t>ve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štíhlost</a:t>
            </a:r>
            <a:r>
              <a:rPr lang="en-GB" altLang="cs-CZ" sz="2500" dirty="0"/>
              <a:t> – </a:t>
            </a:r>
            <a:r>
              <a:rPr lang="en-GB" altLang="cs-CZ" sz="2500" dirty="0" err="1"/>
              <a:t>období</a:t>
            </a:r>
            <a:r>
              <a:rPr lang="en-GB" altLang="cs-CZ" sz="2500" dirty="0"/>
              <a:t> „</a:t>
            </a:r>
            <a:r>
              <a:rPr lang="en-GB" altLang="cs-CZ" sz="2500" dirty="0" err="1"/>
              <a:t>vytáhlosti</a:t>
            </a:r>
            <a:r>
              <a:rPr lang="en-GB" altLang="cs-CZ" sz="2500" dirty="0"/>
              <a:t>“</a:t>
            </a:r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Pokračuje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osifikace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kostry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/>
              <a:t>V </a:t>
            </a:r>
            <a:r>
              <a:rPr lang="en-GB" altLang="cs-CZ" sz="2500" dirty="0" err="1"/>
              <a:t>obličeji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projevují</a:t>
            </a:r>
            <a:r>
              <a:rPr lang="en-GB" altLang="cs-CZ" sz="2500" dirty="0"/>
              <a:t> </a:t>
            </a:r>
            <a:r>
              <a:rPr lang="en-GB" altLang="cs-CZ" sz="2500" dirty="0" err="1"/>
              <a:t>charakteristické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rysy</a:t>
            </a:r>
            <a:r>
              <a:rPr lang="en-GB" altLang="cs-CZ" sz="2500" dirty="0"/>
              <a:t> </a:t>
            </a:r>
            <a:r>
              <a:rPr lang="en-GB" altLang="cs-CZ" sz="2500" dirty="0" err="1"/>
              <a:t>zděděné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po</a:t>
            </a:r>
            <a:r>
              <a:rPr lang="en-GB" altLang="cs-CZ" sz="2500" dirty="0"/>
              <a:t> </a:t>
            </a:r>
            <a:r>
              <a:rPr lang="en-GB" altLang="cs-CZ" sz="2500" dirty="0" err="1"/>
              <a:t>předcích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/>
              <a:t>V 5 </a:t>
            </a:r>
            <a:r>
              <a:rPr lang="en-GB" altLang="cs-CZ" sz="2500" dirty="0" err="1"/>
              <a:t>letech</a:t>
            </a:r>
            <a:r>
              <a:rPr lang="en-GB" altLang="cs-CZ" sz="2500" dirty="0"/>
              <a:t> je </a:t>
            </a:r>
            <a:r>
              <a:rPr lang="en-GB" altLang="cs-CZ" sz="2500" dirty="0" err="1"/>
              <a:t>objem</a:t>
            </a:r>
            <a:r>
              <a:rPr lang="en-GB" altLang="cs-CZ" sz="2500" dirty="0"/>
              <a:t> </a:t>
            </a:r>
            <a:r>
              <a:rPr lang="en-GB" altLang="cs-CZ" sz="2500" dirty="0" err="1"/>
              <a:t>mozkové</a:t>
            </a:r>
            <a:r>
              <a:rPr lang="en-GB" altLang="cs-CZ" sz="2500" dirty="0"/>
              <a:t> </a:t>
            </a:r>
            <a:r>
              <a:rPr lang="en-GB" altLang="cs-CZ" sz="2500" dirty="0" err="1"/>
              <a:t>tkáně</a:t>
            </a:r>
            <a:r>
              <a:rPr lang="en-GB" altLang="cs-CZ" sz="2500" dirty="0"/>
              <a:t> </a:t>
            </a:r>
            <a:r>
              <a:rPr lang="en-GB" altLang="cs-CZ" sz="2500" dirty="0" err="1"/>
              <a:t>úplný</a:t>
            </a: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Začíná</a:t>
            </a:r>
            <a:r>
              <a:rPr lang="en-GB" altLang="cs-CZ" sz="2500" dirty="0"/>
              <a:t> se </a:t>
            </a:r>
            <a:r>
              <a:rPr lang="en-GB" altLang="cs-CZ" sz="2500" dirty="0" err="1"/>
              <a:t>vyhraňovat</a:t>
            </a:r>
            <a:r>
              <a:rPr lang="en-GB" altLang="cs-CZ" sz="2500" dirty="0"/>
              <a:t> </a:t>
            </a:r>
            <a:r>
              <a:rPr lang="en-GB" altLang="cs-CZ" sz="2500" dirty="0" err="1"/>
              <a:t>stranová</a:t>
            </a:r>
            <a:r>
              <a:rPr lang="en-GB" altLang="cs-CZ" sz="2500" dirty="0"/>
              <a:t> </a:t>
            </a:r>
            <a:r>
              <a:rPr lang="en-GB" altLang="cs-CZ" sz="2500" dirty="0" err="1"/>
              <a:t>orientace</a:t>
            </a:r>
            <a:r>
              <a:rPr lang="en-GB" altLang="cs-CZ" sz="2500" dirty="0"/>
              <a:t> = </a:t>
            </a:r>
            <a:r>
              <a:rPr lang="en-GB" altLang="cs-CZ" sz="2500" dirty="0" err="1"/>
              <a:t>lateralita</a:t>
            </a:r>
            <a:endParaRPr lang="cs-CZ" altLang="cs-CZ" sz="2500" dirty="0"/>
          </a:p>
          <a:p>
            <a:pPr marL="95042" indent="0"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500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500" dirty="0" err="1"/>
              <a:t>Řeč</a:t>
            </a:r>
            <a:r>
              <a:rPr lang="en-GB" altLang="cs-CZ" sz="2500" dirty="0"/>
              <a:t> je </a:t>
            </a:r>
            <a:r>
              <a:rPr lang="en-GB" altLang="cs-CZ" sz="2500" dirty="0" err="1"/>
              <a:t>stále</a:t>
            </a:r>
            <a:r>
              <a:rPr lang="en-GB" altLang="cs-CZ" sz="2500" dirty="0"/>
              <a:t> </a:t>
            </a:r>
            <a:r>
              <a:rPr lang="en-GB" altLang="cs-CZ" sz="2500" dirty="0" err="1"/>
              <a:t>složitější</a:t>
            </a:r>
            <a:r>
              <a:rPr lang="en-GB" altLang="cs-CZ" sz="2500" dirty="0"/>
              <a:t> – 3leté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: </a:t>
            </a:r>
            <a:r>
              <a:rPr lang="en-GB" altLang="cs-CZ" sz="2500" dirty="0" err="1"/>
              <a:t>kolem</a:t>
            </a:r>
            <a:r>
              <a:rPr lang="en-GB" altLang="cs-CZ" sz="2500" dirty="0"/>
              <a:t> 1000 </a:t>
            </a:r>
            <a:r>
              <a:rPr lang="en-GB" altLang="cs-CZ" sz="2500" dirty="0" err="1"/>
              <a:t>slov</a:t>
            </a:r>
            <a:r>
              <a:rPr lang="en-GB" altLang="cs-CZ" sz="2500" dirty="0"/>
              <a:t>, 6leté </a:t>
            </a:r>
            <a:r>
              <a:rPr lang="en-GB" altLang="cs-CZ" sz="2500" dirty="0" err="1"/>
              <a:t>dítě</a:t>
            </a:r>
            <a:r>
              <a:rPr lang="en-GB" altLang="cs-CZ" sz="2500" dirty="0"/>
              <a:t>: </a:t>
            </a:r>
            <a:r>
              <a:rPr lang="en-GB" altLang="cs-CZ" sz="2500" dirty="0" err="1"/>
              <a:t>kolem</a:t>
            </a:r>
            <a:r>
              <a:rPr lang="en-GB" altLang="cs-CZ" sz="2500" dirty="0"/>
              <a:t> 2500 </a:t>
            </a:r>
            <a:r>
              <a:rPr lang="en-GB" altLang="cs-CZ" sz="2500" dirty="0" err="1"/>
              <a:t>slov</a:t>
            </a:r>
            <a:r>
              <a:rPr lang="en-GB" altLang="cs-CZ" sz="2500" dirty="0"/>
              <a:t>	</a:t>
            </a:r>
            <a:r>
              <a:rPr lang="en-GB" altLang="cs-CZ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026836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xfrm>
            <a:off x="653762" y="293791"/>
            <a:ext cx="7809120" cy="6513804"/>
          </a:xfrm>
        </p:spPr>
        <p:txBody>
          <a:bodyPr anchor="t">
            <a:normAutofit fontScale="92500" lnSpcReduction="2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fantazie</a:t>
            </a: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Rozvoj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pohybové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aktivity</a:t>
            </a: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b="0" dirty="0" err="1">
                <a:solidFill>
                  <a:srgbClr val="000000"/>
                </a:solidFill>
              </a:rPr>
              <a:t>Zrychluje</a:t>
            </a:r>
            <a:r>
              <a:rPr lang="en-GB" altLang="cs-CZ" sz="2400" b="0" dirty="0">
                <a:solidFill>
                  <a:srgbClr val="000000"/>
                </a:solidFill>
              </a:rPr>
              <a:t> se </a:t>
            </a:r>
            <a:r>
              <a:rPr lang="en-GB" altLang="cs-CZ" sz="2400" b="0" dirty="0" err="1">
                <a:solidFill>
                  <a:srgbClr val="000000"/>
                </a:solidFill>
              </a:rPr>
              <a:t>proces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osamostatňování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950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	– </a:t>
            </a:r>
            <a:r>
              <a:rPr lang="en-GB" altLang="cs-CZ" sz="2400" b="0" dirty="0" err="1">
                <a:solidFill>
                  <a:srgbClr val="000000"/>
                </a:solidFill>
              </a:rPr>
              <a:t>transparence</a:t>
            </a:r>
            <a:r>
              <a:rPr lang="en-GB" altLang="cs-CZ" sz="2400" b="0" dirty="0">
                <a:solidFill>
                  <a:srgbClr val="000000"/>
                </a:solidFill>
              </a:rPr>
              <a:t> (</a:t>
            </a:r>
            <a:r>
              <a:rPr lang="en-GB" altLang="cs-CZ" sz="2400" b="0" dirty="0" err="1">
                <a:solidFill>
                  <a:srgbClr val="000000"/>
                </a:solidFill>
              </a:rPr>
              <a:t>na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obrázku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vidíme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předměty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které</a:t>
            </a:r>
            <a:r>
              <a:rPr lang="en-GB" altLang="cs-CZ" sz="2400" b="0" dirty="0">
                <a:solidFill>
                  <a:srgbClr val="000000"/>
                </a:solidFill>
              </a:rPr>
              <a:t> by </a:t>
            </a:r>
            <a:r>
              <a:rPr lang="en-GB" altLang="cs-CZ" sz="2400" b="0" dirty="0" err="1">
                <a:solidFill>
                  <a:srgbClr val="000000"/>
                </a:solidFill>
              </a:rPr>
              <a:t>jinak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vidět</a:t>
            </a:r>
            <a:r>
              <a:rPr lang="cs-CZ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nebyly</a:t>
            </a:r>
            <a:r>
              <a:rPr lang="en-GB" altLang="cs-CZ" sz="2400" b="0" dirty="0">
                <a:solidFill>
                  <a:srgbClr val="000000"/>
                </a:solidFill>
              </a:rPr>
              <a:t>)	– </a:t>
            </a:r>
            <a:r>
              <a:rPr lang="en-GB" altLang="cs-CZ" sz="2400" b="0" dirty="0" err="1">
                <a:solidFill>
                  <a:srgbClr val="000000"/>
                </a:solidFill>
              </a:rPr>
              <a:t>často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pomůcka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při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rozpoznání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vývojové</a:t>
            </a:r>
            <a:r>
              <a:rPr lang="en-GB" altLang="cs-CZ" sz="2400" b="0" dirty="0">
                <a:solidFill>
                  <a:srgbClr val="000000"/>
                </a:solidFill>
              </a:rPr>
              <a:t> 	</a:t>
            </a:r>
            <a:r>
              <a:rPr lang="en-GB" altLang="cs-CZ" sz="2400" b="0" dirty="0" err="1">
                <a:solidFill>
                  <a:srgbClr val="000000"/>
                </a:solidFill>
              </a:rPr>
              <a:t>problematiky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95033" algn="l" eaLnBrk="1">
              <a:lnSpc>
                <a:spcPct val="93000"/>
              </a:lnSpc>
              <a:buClr>
                <a:srgbClr val="0E594D"/>
              </a:buClr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3leté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různý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směr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čáry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výtvor</a:t>
            </a:r>
            <a:r>
              <a:rPr lang="en-GB" altLang="cs-CZ" sz="2400" b="0" dirty="0">
                <a:solidFill>
                  <a:srgbClr val="000000"/>
                </a:solidFill>
              </a:rPr>
              <a:t> se </a:t>
            </a:r>
            <a:r>
              <a:rPr lang="en-GB" altLang="cs-CZ" sz="2400" b="0" dirty="0" err="1">
                <a:solidFill>
                  <a:srgbClr val="000000"/>
                </a:solidFill>
              </a:rPr>
              <a:t>předmětu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nepodobá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4leté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hlavonožce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5leté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schopno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napodobit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čtverec</a:t>
            </a:r>
            <a:r>
              <a:rPr lang="en-GB" altLang="cs-CZ" sz="2400" b="0" dirty="0">
                <a:solidFill>
                  <a:srgbClr val="000000"/>
                </a:solidFill>
              </a:rPr>
              <a:t>,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je </a:t>
            </a:r>
            <a:r>
              <a:rPr lang="en-GB" altLang="cs-CZ" sz="2400" b="0" dirty="0" err="1">
                <a:solidFill>
                  <a:srgbClr val="000000"/>
                </a:solidFill>
              </a:rPr>
              <a:t>detailnější</a:t>
            </a:r>
            <a:endParaRPr lang="cs-CZ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sz="24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400" dirty="0">
                <a:solidFill>
                  <a:srgbClr val="000000"/>
                </a:solidFill>
              </a:rPr>
              <a:t>6leté </a:t>
            </a:r>
            <a:r>
              <a:rPr lang="en-GB" altLang="cs-CZ" sz="2400" dirty="0" err="1">
                <a:solidFill>
                  <a:srgbClr val="000000"/>
                </a:solidFill>
              </a:rPr>
              <a:t>dítě</a:t>
            </a:r>
            <a:r>
              <a:rPr lang="en-GB" altLang="cs-CZ" sz="2400" b="0" dirty="0">
                <a:solidFill>
                  <a:srgbClr val="000000"/>
                </a:solidFill>
              </a:rPr>
              <a:t>: </a:t>
            </a:r>
            <a:r>
              <a:rPr lang="en-GB" altLang="cs-CZ" sz="2400" b="0" dirty="0" err="1">
                <a:solidFill>
                  <a:srgbClr val="000000"/>
                </a:solidFill>
              </a:rPr>
              <a:t>kresba</a:t>
            </a:r>
            <a:r>
              <a:rPr lang="en-GB" altLang="cs-CZ" sz="2400" b="0" dirty="0">
                <a:solidFill>
                  <a:srgbClr val="000000"/>
                </a:solidFill>
              </a:rPr>
              <a:t> by </a:t>
            </a:r>
            <a:r>
              <a:rPr lang="en-GB" altLang="cs-CZ" sz="2400" b="0" dirty="0" err="1">
                <a:solidFill>
                  <a:srgbClr val="000000"/>
                </a:solidFill>
              </a:rPr>
              <a:t>měla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odpovídat</a:t>
            </a:r>
            <a:r>
              <a:rPr lang="en-GB" altLang="cs-CZ" sz="2400" b="0" dirty="0">
                <a:solidFill>
                  <a:srgbClr val="000000"/>
                </a:solidFill>
              </a:rPr>
              <a:t> </a:t>
            </a:r>
            <a:r>
              <a:rPr lang="en-GB" altLang="cs-CZ" sz="2400" b="0" dirty="0" err="1">
                <a:solidFill>
                  <a:srgbClr val="000000"/>
                </a:solidFill>
              </a:rPr>
              <a:t>požadavkům</a:t>
            </a:r>
            <a:r>
              <a:rPr lang="en-GB" altLang="cs-CZ" sz="2400" b="0" dirty="0">
                <a:solidFill>
                  <a:srgbClr val="000000"/>
                </a:solidFill>
              </a:rPr>
              <a:t> pro </a:t>
            </a:r>
            <a:r>
              <a:rPr lang="en-GB" altLang="cs-CZ" sz="2400" b="0" dirty="0" err="1">
                <a:solidFill>
                  <a:srgbClr val="000000"/>
                </a:solidFill>
              </a:rPr>
              <a:t>vstup</a:t>
            </a:r>
            <a:r>
              <a:rPr lang="en-GB" altLang="cs-CZ" sz="2400" b="0" dirty="0">
                <a:solidFill>
                  <a:srgbClr val="000000"/>
                </a:solidFill>
              </a:rPr>
              <a:t> do </a:t>
            </a:r>
            <a:r>
              <a:rPr lang="en-GB" altLang="cs-CZ" sz="2400" b="0" dirty="0" err="1">
                <a:solidFill>
                  <a:srgbClr val="000000"/>
                </a:solidFill>
              </a:rPr>
              <a:t>školy</a:t>
            </a:r>
            <a:endParaRPr lang="en-GB" altLang="cs-CZ" sz="2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41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1"/>
            <a:ext cx="7809120" cy="4323334"/>
          </a:xfrm>
        </p:spPr>
        <p:txBody>
          <a:bodyPr anchor="t">
            <a:normAutofit fontScale="925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dirty="0" err="1">
                <a:solidFill>
                  <a:srgbClr val="000000"/>
                </a:solidFill>
              </a:rPr>
              <a:t>Hra</a:t>
            </a:r>
            <a:r>
              <a:rPr lang="en-GB" altLang="cs-CZ" sz="2900" b="0" dirty="0">
                <a:solidFill>
                  <a:srgbClr val="000000"/>
                </a:solidFill>
              </a:rPr>
              <a:t> (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učí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získává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zkušenosti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napodobuje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svět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dospělých</a:t>
            </a:r>
            <a:r>
              <a:rPr lang="en-GB" altLang="cs-CZ" sz="2900" b="0" dirty="0">
                <a:solidFill>
                  <a:srgbClr val="000000"/>
                </a:solidFill>
              </a:rPr>
              <a:t>), </a:t>
            </a:r>
            <a:r>
              <a:rPr lang="en-GB" altLang="cs-CZ" sz="2900" b="0" dirty="0" err="1">
                <a:solidFill>
                  <a:srgbClr val="000000"/>
                </a:solidFill>
              </a:rPr>
              <a:t>základní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formování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volních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mravních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kvalit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osobnosti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rozumový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vývoj</a:t>
            </a:r>
            <a:r>
              <a:rPr lang="en-GB" altLang="cs-CZ" sz="2900" b="0" dirty="0">
                <a:solidFill>
                  <a:srgbClr val="000000"/>
                </a:solidFill>
              </a:rPr>
              <a:t> – </a:t>
            </a:r>
            <a:r>
              <a:rPr lang="en-GB" altLang="cs-CZ" sz="2900" b="0" dirty="0" err="1">
                <a:solidFill>
                  <a:srgbClr val="000000"/>
                </a:solidFill>
              </a:rPr>
              <a:t>vnímání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představivost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myšlení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řeč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paměť</a:t>
            </a:r>
            <a:r>
              <a:rPr lang="en-GB" altLang="cs-CZ" sz="2900" b="0" dirty="0">
                <a:solidFill>
                  <a:srgbClr val="000000"/>
                </a:solidFill>
              </a:rPr>
              <a:t>, </a:t>
            </a:r>
            <a:r>
              <a:rPr lang="en-GB" altLang="cs-CZ" sz="2900" b="0" dirty="0" err="1">
                <a:solidFill>
                  <a:srgbClr val="000000"/>
                </a:solidFill>
              </a:rPr>
              <a:t>pozornost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Skupinová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hra</a:t>
            </a:r>
            <a:r>
              <a:rPr lang="en-GB" altLang="cs-CZ" sz="2900" b="0" dirty="0">
                <a:solidFill>
                  <a:srgbClr val="000000"/>
                </a:solidFill>
              </a:rPr>
              <a:t> je </a:t>
            </a:r>
            <a:r>
              <a:rPr lang="en-GB" altLang="cs-CZ" sz="2900" b="0" dirty="0" err="1">
                <a:solidFill>
                  <a:srgbClr val="000000"/>
                </a:solidFill>
              </a:rPr>
              <a:t>velmi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důležitým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faktorem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socializace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Děti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postupně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přestávají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hrát</a:t>
            </a:r>
            <a:r>
              <a:rPr lang="en-GB" altLang="cs-CZ" sz="2900" b="0" dirty="0">
                <a:solidFill>
                  <a:srgbClr val="000000"/>
                </a:solidFill>
              </a:rPr>
              <a:t> „</a:t>
            </a:r>
            <a:r>
              <a:rPr lang="en-GB" altLang="cs-CZ" sz="2900" b="0" dirty="0" err="1">
                <a:solidFill>
                  <a:srgbClr val="000000"/>
                </a:solidFill>
              </a:rPr>
              <a:t>jedno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vedle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druhého</a:t>
            </a:r>
            <a:r>
              <a:rPr lang="en-GB" altLang="cs-CZ" sz="2900" b="0" dirty="0">
                <a:solidFill>
                  <a:srgbClr val="000000"/>
                </a:solidFill>
              </a:rPr>
              <a:t>“ a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začínají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hrát</a:t>
            </a:r>
            <a:r>
              <a:rPr lang="en-GB" altLang="cs-CZ" sz="2900" b="0" dirty="0">
                <a:solidFill>
                  <a:srgbClr val="000000"/>
                </a:solidFill>
              </a:rPr>
              <a:t> „</a:t>
            </a:r>
            <a:r>
              <a:rPr lang="en-GB" altLang="cs-CZ" sz="2900" b="0" dirty="0" err="1">
                <a:solidFill>
                  <a:srgbClr val="000000"/>
                </a:solidFill>
              </a:rPr>
              <a:t>jedno</a:t>
            </a:r>
            <a:r>
              <a:rPr lang="en-GB" altLang="cs-CZ" sz="2900" b="0" dirty="0">
                <a:solidFill>
                  <a:srgbClr val="000000"/>
                </a:solidFill>
              </a:rPr>
              <a:t> s </a:t>
            </a:r>
            <a:r>
              <a:rPr lang="en-GB" altLang="cs-CZ" sz="2900" b="0" dirty="0" err="1">
                <a:solidFill>
                  <a:srgbClr val="000000"/>
                </a:solidFill>
              </a:rPr>
              <a:t>druhým</a:t>
            </a:r>
            <a:r>
              <a:rPr lang="en-GB" altLang="cs-CZ" sz="2900" b="0" dirty="0">
                <a:solidFill>
                  <a:srgbClr val="00000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256337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809120" cy="4241246"/>
          </a:xfrm>
        </p:spPr>
        <p:txBody>
          <a:bodyPr anchor="t">
            <a:normAutofit lnSpcReduction="10000"/>
          </a:bodyPr>
          <a:lstStyle/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Měli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bychom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seznamovat</a:t>
            </a:r>
            <a:r>
              <a:rPr lang="en-GB" altLang="cs-CZ" sz="2900" b="0" dirty="0">
                <a:solidFill>
                  <a:srgbClr val="000000"/>
                </a:solidFill>
              </a:rPr>
              <a:t> s </a:t>
            </a:r>
            <a:r>
              <a:rPr lang="en-GB" altLang="cs-CZ" sz="2900" b="0" dirty="0" err="1">
                <a:solidFill>
                  <a:srgbClr val="000000"/>
                </a:solidFill>
              </a:rPr>
              <a:t>prvními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pohádkami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Mezi</a:t>
            </a:r>
            <a:r>
              <a:rPr lang="en-GB" altLang="cs-CZ" sz="2900" b="0" dirty="0">
                <a:solidFill>
                  <a:srgbClr val="000000"/>
                </a:solidFill>
              </a:rPr>
              <a:t> 4. a 5. </a:t>
            </a:r>
            <a:r>
              <a:rPr lang="en-GB" altLang="cs-CZ" sz="2900" b="0" dirty="0" err="1">
                <a:solidFill>
                  <a:srgbClr val="000000"/>
                </a:solidFill>
              </a:rPr>
              <a:t>rokem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vyvíjejí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tzv</a:t>
            </a:r>
            <a:r>
              <a:rPr lang="en-GB" altLang="cs-CZ" sz="2900" b="0" dirty="0">
                <a:solidFill>
                  <a:srgbClr val="000000"/>
                </a:solidFill>
              </a:rPr>
              <a:t>. </a:t>
            </a:r>
            <a:r>
              <a:rPr lang="en-GB" altLang="cs-CZ" sz="2900" b="0" dirty="0" err="1">
                <a:solidFill>
                  <a:srgbClr val="000000"/>
                </a:solidFill>
              </a:rPr>
              <a:t>vyšší</a:t>
            </a:r>
            <a:r>
              <a:rPr lang="en-GB" altLang="cs-CZ" sz="2900" b="0" dirty="0">
                <a:solidFill>
                  <a:srgbClr val="000000"/>
                </a:solidFill>
              </a:rPr>
              <a:t> city – </a:t>
            </a: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postupně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odlišuj</a:t>
            </a:r>
            <a:r>
              <a:rPr lang="cs-CZ" altLang="cs-CZ" sz="2900" b="0" dirty="0">
                <a:solidFill>
                  <a:srgbClr val="000000"/>
                </a:solidFill>
              </a:rPr>
              <a:t>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srávné</a:t>
            </a:r>
            <a:r>
              <a:rPr lang="en-GB" altLang="cs-CZ" sz="2900" b="0" dirty="0">
                <a:solidFill>
                  <a:srgbClr val="000000"/>
                </a:solidFill>
              </a:rPr>
              <a:t> od </a:t>
            </a:r>
            <a:r>
              <a:rPr lang="en-GB" altLang="cs-CZ" sz="2900" b="0" dirty="0" err="1">
                <a:solidFill>
                  <a:srgbClr val="000000"/>
                </a:solidFill>
              </a:rPr>
              <a:t>nesprávného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Rozvíjejí</a:t>
            </a:r>
            <a:r>
              <a:rPr lang="en-GB" altLang="cs-CZ" sz="2900" b="0" dirty="0">
                <a:solidFill>
                  <a:srgbClr val="000000"/>
                </a:solidFill>
              </a:rPr>
              <a:t> se </a:t>
            </a:r>
            <a:r>
              <a:rPr lang="en-GB" altLang="cs-CZ" sz="2900" b="0" dirty="0" err="1">
                <a:solidFill>
                  <a:srgbClr val="000000"/>
                </a:solidFill>
              </a:rPr>
              <a:t>prvky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estetického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cítění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Dítě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si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začíná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osvojovat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sociální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roli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Považuje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za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správné</a:t>
            </a:r>
            <a:r>
              <a:rPr lang="en-GB" altLang="cs-CZ" sz="2900" b="0" dirty="0">
                <a:solidFill>
                  <a:srgbClr val="000000"/>
                </a:solidFill>
              </a:rPr>
              <a:t> to, co </a:t>
            </a:r>
            <a:r>
              <a:rPr lang="en-GB" altLang="cs-CZ" sz="2900" b="0" dirty="0" err="1">
                <a:solidFill>
                  <a:srgbClr val="000000"/>
                </a:solidFill>
              </a:rPr>
              <a:t>určí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dospělí</a:t>
            </a:r>
            <a:endParaRPr lang="en-GB" altLang="cs-CZ" sz="2900" b="0" dirty="0">
              <a:solidFill>
                <a:srgbClr val="000000"/>
              </a:solidFill>
            </a:endParaRPr>
          </a:p>
          <a:p>
            <a:pPr marL="388766" indent="-293733" algn="l" eaLnBrk="1">
              <a:lnSpc>
                <a:spcPct val="93000"/>
              </a:lnSpc>
              <a:buClr>
                <a:srgbClr val="0E594D"/>
              </a:buClr>
              <a:buFont typeface="Wingdings" charset="2"/>
              <a:buChar char=""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sz="2900" b="0" dirty="0" err="1">
                <a:solidFill>
                  <a:srgbClr val="000000"/>
                </a:solidFill>
              </a:rPr>
              <a:t>Systém</a:t>
            </a:r>
            <a:r>
              <a:rPr lang="en-GB" altLang="cs-CZ" sz="2900" b="0" dirty="0">
                <a:solidFill>
                  <a:srgbClr val="000000"/>
                </a:solidFill>
              </a:rPr>
              <a:t> </a:t>
            </a:r>
            <a:r>
              <a:rPr lang="en-GB" altLang="cs-CZ" sz="2900" b="0" dirty="0" err="1">
                <a:solidFill>
                  <a:srgbClr val="000000"/>
                </a:solidFill>
              </a:rPr>
              <a:t>odměn</a:t>
            </a:r>
            <a:r>
              <a:rPr lang="en-GB" altLang="cs-CZ" sz="2900" b="0" dirty="0">
                <a:solidFill>
                  <a:srgbClr val="000000"/>
                </a:solidFill>
              </a:rPr>
              <a:t> a </a:t>
            </a:r>
            <a:r>
              <a:rPr lang="en-GB" altLang="cs-CZ" sz="2900" b="0" dirty="0" err="1">
                <a:solidFill>
                  <a:srgbClr val="000000"/>
                </a:solidFill>
              </a:rPr>
              <a:t>trestů</a:t>
            </a:r>
            <a:endParaRPr lang="en-GB" altLang="cs-CZ" sz="2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108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2" y="544377"/>
            <a:ext cx="7807680" cy="1065712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en-GB" altLang="cs-CZ" sz="3300"/>
              <a:t>Příčiny nemocí</a:t>
            </a:r>
            <a:r>
              <a:rPr lang="cs-CZ" altLang="cs-CZ" sz="3300"/>
              <a:t> a nejčastější patologie</a:t>
            </a:r>
            <a:endParaRPr lang="en-GB" altLang="cs-CZ" sz="33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72482" y="1906762"/>
            <a:ext cx="7807680" cy="4238365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 dirty="0" err="1"/>
              <a:t>Patologie</a:t>
            </a:r>
            <a:r>
              <a:rPr lang="en-GB" altLang="cs-CZ" dirty="0"/>
              <a:t> – </a:t>
            </a:r>
            <a:r>
              <a:rPr lang="en-GB" altLang="cs-CZ" dirty="0" err="1"/>
              <a:t>věda</a:t>
            </a:r>
            <a:r>
              <a:rPr lang="en-GB" altLang="cs-CZ" dirty="0"/>
              <a:t> </a:t>
            </a:r>
            <a:r>
              <a:rPr lang="en-GB" altLang="cs-CZ" dirty="0" err="1"/>
              <a:t>zabývající</a:t>
            </a:r>
            <a:r>
              <a:rPr lang="en-GB" altLang="cs-CZ" dirty="0"/>
              <a:t> se </a:t>
            </a:r>
            <a:r>
              <a:rPr lang="en-GB" altLang="cs-CZ" dirty="0" err="1"/>
              <a:t>studiem</a:t>
            </a:r>
            <a:r>
              <a:rPr lang="en-GB" altLang="cs-CZ" dirty="0"/>
              <a:t> a </a:t>
            </a:r>
            <a:r>
              <a:rPr lang="en-GB" altLang="cs-CZ" dirty="0" err="1"/>
              <a:t>diagnostikou</a:t>
            </a:r>
            <a:r>
              <a:rPr lang="en-GB" altLang="cs-CZ" dirty="0"/>
              <a:t> </a:t>
            </a:r>
            <a:r>
              <a:rPr lang="en-GB" altLang="cs-CZ" dirty="0" err="1"/>
              <a:t>nemocí</a:t>
            </a:r>
            <a:r>
              <a:rPr lang="en-GB" altLang="cs-CZ" dirty="0"/>
              <a:t> a </a:t>
            </a:r>
            <a:r>
              <a:rPr lang="en-GB" altLang="cs-CZ" dirty="0" err="1"/>
              <a:t>abnormálních</a:t>
            </a:r>
            <a:r>
              <a:rPr lang="en-GB" altLang="cs-CZ" dirty="0"/>
              <a:t> </a:t>
            </a:r>
            <a:r>
              <a:rPr lang="en-GB" altLang="cs-CZ" dirty="0" err="1"/>
              <a:t>reakcí</a:t>
            </a:r>
            <a:r>
              <a:rPr lang="en-GB" altLang="cs-CZ" dirty="0"/>
              <a:t> </a:t>
            </a:r>
            <a:r>
              <a:rPr lang="en-GB" altLang="cs-CZ" dirty="0" err="1"/>
              <a:t>organismu</a:t>
            </a:r>
            <a:endParaRPr lang="cs-CZ" altLang="cs-CZ" dirty="0"/>
          </a:p>
          <a:p>
            <a:pPr eaLnBrk="1">
              <a:lnSpc>
                <a:spcPct val="93000"/>
              </a:lnSpc>
              <a:buNone/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endParaRPr lang="en-GB" altLang="cs-CZ" dirty="0"/>
          </a:p>
          <a:p>
            <a:pPr eaLnBrk="1">
              <a:lnSpc>
                <a:spcPct val="93000"/>
              </a:lnSpc>
              <a:tabLst>
                <a:tab pos="404604" algn="l"/>
                <a:tab pos="812088" algn="l"/>
                <a:tab pos="1219571" algn="l"/>
                <a:tab pos="1627055" algn="l"/>
                <a:tab pos="2034539" algn="l"/>
                <a:tab pos="2442023" algn="l"/>
                <a:tab pos="2849508" algn="l"/>
                <a:tab pos="3256991" algn="l"/>
                <a:tab pos="3664475" algn="l"/>
                <a:tab pos="4071957" algn="l"/>
                <a:tab pos="4479442" algn="l"/>
                <a:tab pos="4886925" algn="l"/>
                <a:tab pos="5294410" algn="l"/>
                <a:tab pos="5701893" algn="l"/>
                <a:tab pos="6109377" algn="l"/>
                <a:tab pos="6516860" algn="l"/>
                <a:tab pos="6924345" algn="l"/>
                <a:tab pos="7331828" algn="l"/>
                <a:tab pos="7739313" algn="l"/>
                <a:tab pos="8146796" algn="l"/>
              </a:tabLst>
            </a:pPr>
            <a:r>
              <a:rPr lang="en-GB" altLang="cs-CZ" b="1" dirty="0" err="1"/>
              <a:t>Nemoci</a:t>
            </a:r>
            <a:r>
              <a:rPr lang="en-GB" altLang="cs-CZ" b="1" dirty="0"/>
              <a:t> </a:t>
            </a:r>
            <a:r>
              <a:rPr lang="en-GB" altLang="cs-CZ" b="1" dirty="0" err="1"/>
              <a:t>virového</a:t>
            </a:r>
            <a:r>
              <a:rPr lang="en-GB" altLang="cs-CZ" b="1" dirty="0"/>
              <a:t> </a:t>
            </a:r>
            <a:r>
              <a:rPr lang="en-GB" altLang="cs-CZ" b="1" dirty="0" err="1"/>
              <a:t>původu</a:t>
            </a:r>
            <a:r>
              <a:rPr lang="en-GB" altLang="cs-CZ" dirty="0"/>
              <a:t> – </a:t>
            </a:r>
            <a:r>
              <a:rPr lang="en-GB" altLang="cs-CZ" dirty="0" err="1"/>
              <a:t>všechna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způsobují</a:t>
            </a:r>
            <a:r>
              <a:rPr lang="en-GB" altLang="cs-CZ" dirty="0"/>
              <a:t> </a:t>
            </a:r>
            <a:r>
              <a:rPr lang="en-GB" altLang="cs-CZ" dirty="0" err="1"/>
              <a:t>viry</a:t>
            </a:r>
            <a:r>
              <a:rPr lang="en-GB" altLang="cs-CZ" dirty="0"/>
              <a:t> (</a:t>
            </a:r>
            <a:r>
              <a:rPr lang="en-GB" altLang="cs-CZ" dirty="0" err="1"/>
              <a:t>spalničky</a:t>
            </a:r>
            <a:r>
              <a:rPr lang="en-GB" altLang="cs-CZ" dirty="0"/>
              <a:t>, </a:t>
            </a:r>
            <a:r>
              <a:rPr lang="en-GB" altLang="cs-CZ" dirty="0" err="1"/>
              <a:t>příušnice</a:t>
            </a:r>
            <a:r>
              <a:rPr lang="en-GB" altLang="cs-CZ" dirty="0"/>
              <a:t>, </a:t>
            </a:r>
            <a:r>
              <a:rPr lang="en-GB" altLang="cs-CZ" dirty="0" err="1"/>
              <a:t>zarděnky</a:t>
            </a:r>
            <a:r>
              <a:rPr lang="en-GB" altLang="cs-CZ" dirty="0"/>
              <a:t>, </a:t>
            </a:r>
            <a:r>
              <a:rPr lang="en-GB" altLang="cs-CZ" dirty="0" err="1"/>
              <a:t>chřipková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r>
              <a:rPr lang="en-GB" altLang="cs-CZ" dirty="0" err="1"/>
              <a:t>obrna</a:t>
            </a:r>
            <a:r>
              <a:rPr lang="en-GB" altLang="cs-CZ" dirty="0"/>
              <a:t>, </a:t>
            </a:r>
            <a:r>
              <a:rPr lang="en-GB" altLang="cs-CZ" dirty="0" err="1"/>
              <a:t>vzteklina</a:t>
            </a:r>
            <a:r>
              <a:rPr lang="en-GB" altLang="cs-CZ" dirty="0"/>
              <a:t>, </a:t>
            </a:r>
            <a:r>
              <a:rPr lang="en-GB" altLang="cs-CZ" dirty="0" err="1"/>
              <a:t>plané</a:t>
            </a:r>
            <a:r>
              <a:rPr lang="en-GB" altLang="cs-CZ" dirty="0"/>
              <a:t> </a:t>
            </a:r>
            <a:r>
              <a:rPr lang="en-GB" altLang="cs-CZ" dirty="0" err="1"/>
              <a:t>neštovice</a:t>
            </a:r>
            <a:r>
              <a:rPr lang="en-GB" altLang="cs-CZ" dirty="0"/>
              <a:t>, </a:t>
            </a:r>
            <a:r>
              <a:rPr lang="en-GB" altLang="cs-CZ" dirty="0" err="1"/>
              <a:t>pásový</a:t>
            </a:r>
            <a:r>
              <a:rPr lang="en-GB" altLang="cs-CZ" dirty="0"/>
              <a:t> </a:t>
            </a:r>
            <a:r>
              <a:rPr lang="en-GB" altLang="cs-CZ" dirty="0" err="1"/>
              <a:t>opar</a:t>
            </a:r>
            <a:r>
              <a:rPr lang="en-GB" altLang="cs-CZ" dirty="0"/>
              <a:t>, </a:t>
            </a:r>
            <a:r>
              <a:rPr lang="en-GB" altLang="cs-CZ" dirty="0" err="1"/>
              <a:t>opar</a:t>
            </a:r>
            <a:r>
              <a:rPr lang="en-GB" altLang="cs-CZ" dirty="0"/>
              <a:t>, </a:t>
            </a:r>
            <a:r>
              <a:rPr lang="en-GB" altLang="cs-CZ" dirty="0" err="1"/>
              <a:t>infekční</a:t>
            </a:r>
            <a:r>
              <a:rPr lang="en-GB" altLang="cs-CZ" dirty="0"/>
              <a:t> </a:t>
            </a:r>
            <a:r>
              <a:rPr lang="en-GB" altLang="cs-CZ" dirty="0" err="1"/>
              <a:t>mononukleóza</a:t>
            </a:r>
            <a:r>
              <a:rPr lang="en-GB" altLang="cs-CZ" dirty="0"/>
              <a:t>, </a:t>
            </a:r>
            <a:r>
              <a:rPr lang="en-GB" altLang="cs-CZ" dirty="0" err="1"/>
              <a:t>záněty</a:t>
            </a:r>
            <a:r>
              <a:rPr lang="en-GB" altLang="cs-CZ" dirty="0"/>
              <a:t> </a:t>
            </a:r>
            <a:r>
              <a:rPr lang="en-GB" altLang="cs-CZ" dirty="0" err="1"/>
              <a:t>jater</a:t>
            </a:r>
            <a:r>
              <a:rPr lang="en-GB" altLang="cs-CZ" dirty="0"/>
              <a:t>)</a:t>
            </a:r>
            <a:r>
              <a:rPr lang="ar-SA" altLang="cs-CZ" dirty="0">
                <a:cs typeface="Arial" charset="0"/>
              </a:rPr>
              <a:t>‏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4047340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1397</Words>
  <Application>Microsoft Office PowerPoint</Application>
  <PresentationFormat>Předvádění na obrazovce (4:3)</PresentationFormat>
  <Paragraphs>131</Paragraphs>
  <Slides>24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Fazeta</vt:lpstr>
      <vt:lpstr>Předškolní věk</vt:lpstr>
      <vt:lpstr>Prezentace aplikace PowerPoint</vt:lpstr>
      <vt:lpstr>Charakteristika</vt:lpstr>
      <vt:lpstr>Prezentace aplikace PowerPoint</vt:lpstr>
      <vt:lpstr>Růst a vývoj</vt:lpstr>
      <vt:lpstr>Prezentace aplikace PowerPoint</vt:lpstr>
      <vt:lpstr>Prezentace aplikace PowerPoint</vt:lpstr>
      <vt:lpstr>Prezentace aplikace PowerPoint</vt:lpstr>
      <vt:lpstr>Příčiny nemocí a nejčastější patologie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Výživa u dětí</vt:lpstr>
      <vt:lpstr>Prezentace aplikace PowerPoint</vt:lpstr>
      <vt:lpstr>Prezentace aplikace PowerPoint</vt:lpstr>
      <vt:lpstr>Poruchy výživy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Předškolní věk</dc:title>
  <dc:creator>Hana</dc:creator>
  <cp:lastModifiedBy>Hana Janošková</cp:lastModifiedBy>
  <cp:revision>4</cp:revision>
  <dcterms:created xsi:type="dcterms:W3CDTF">2020-10-15T14:56:50Z</dcterms:created>
  <dcterms:modified xsi:type="dcterms:W3CDTF">2021-11-07T06:42:01Z</dcterms:modified>
</cp:coreProperties>
</file>