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2" name="Shape 2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úrovně 1…"/>
          <p:cNvSpPr txBox="1"/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Autor a datum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Název prezentace"/>
          <p:cNvSpPr txBox="1"/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lIns="50800" tIns="50800" rIns="50800" bIns="50800" anchor="b"/>
          <a:lstStyle>
            <a:lvl1pPr defTabSz="2438337">
              <a:lnSpc>
                <a:spcPct val="80000"/>
              </a:lnSpc>
              <a:defRPr b="1" spc="-232" sz="11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prezentace</a:t>
            </a:r>
          </a:p>
        </p:txBody>
      </p:sp>
      <p:sp>
        <p:nvSpPr>
          <p:cNvPr id="13" name="Text úrovně 1…"/>
          <p:cNvSpPr txBox="1"/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Podtitul prezentace</a:t>
            </a:r>
          </a:p>
        </p:txBody>
      </p:sp>
      <p:sp>
        <p:nvSpPr>
          <p:cNvPr id="14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 úrovně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Výpis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ů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 úrovně 1…"/>
          <p:cNvSpPr txBox="1"/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1pPr>
            <a:lvl2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2pPr>
            <a:lvl3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3pPr>
            <a:lvl4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4pPr>
            <a:lvl5pPr marL="0" indent="0" algn="ctr" defTabSz="2438337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Více o faktu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Více o faktu</a:t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 úrovně 1…"/>
          <p:cNvSpPr txBox="1"/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Zdroj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Text úrovně 1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lIns="50800" tIns="50800" rIns="50800" bIns="50800"/>
          <a:lstStyle>
            <a:lvl1pPr marL="469900" indent="-300876" defTabSz="2438337">
              <a:spcBef>
                <a:spcPts val="0"/>
              </a:spcBef>
              <a:buSzTx/>
              <a:buFontTx/>
              <a:buNone/>
              <a:defRPr spc="-20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„Význačný citát“</a:t>
            </a:r>
          </a:p>
        </p:txBody>
      </p:sp>
      <p:sp>
        <p:nvSpPr>
          <p:cNvPr id="117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Miska salátu se smaženou rýží, vařenými vejci a jídelními hůlkami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Mísa s lososovými koláčky, salátem a humusem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Mísa těstovin pappardelle s petrželovým máslem, praženými lískovými oříšky a strouhaným parmazánem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ska salátu se smaženou rýží, vařenými vejci a jídelními hůlkami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 názvu"/>
          <p:cNvSpPr txBox="1"/>
          <p:nvPr>
            <p:ph type="title"/>
          </p:nvPr>
        </p:nvSpPr>
        <p:spPr>
          <a:xfrm>
            <a:off x="3962400" y="549276"/>
            <a:ext cx="16459200" cy="2286002"/>
          </a:xfrm>
          <a:prstGeom prst="rect">
            <a:avLst/>
          </a:prstGeom>
        </p:spPr>
        <p:txBody>
          <a:bodyPr lIns="91436" tIns="91436" rIns="91436" bIns="91436"/>
          <a:lstStyle>
            <a:lvl1pPr algn="ctr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50" name="Text úrovně 1…"/>
          <p:cNvSpPr txBox="1"/>
          <p:nvPr>
            <p:ph type="body" idx="1"/>
          </p:nvPr>
        </p:nvSpPr>
        <p:spPr>
          <a:xfrm>
            <a:off x="3962400" y="3200400"/>
            <a:ext cx="16459200" cy="9051926"/>
          </a:xfrm>
          <a:prstGeom prst="rect">
            <a:avLst/>
          </a:prstGeom>
        </p:spPr>
        <p:txBody>
          <a:bodyPr lIns="91436" tIns="91436" rIns="91436" bIns="91436"/>
          <a:lstStyle>
            <a:lvl1pPr marL="685800" indent="-685800">
              <a:lnSpc>
                <a:spcPct val="100000"/>
              </a:lnSpc>
              <a:spcBef>
                <a:spcPts val="1400"/>
              </a:spcBef>
              <a:defRPr sz="6400"/>
            </a:lvl1pPr>
            <a:lvl2pPr marL="1110342" indent="-653142">
              <a:lnSpc>
                <a:spcPct val="100000"/>
              </a:lnSpc>
              <a:spcBef>
                <a:spcPts val="1400"/>
              </a:spcBef>
              <a:buChar char="–"/>
              <a:defRPr sz="6400"/>
            </a:lvl2pPr>
            <a:lvl3pPr marL="1524000" indent="-609600">
              <a:lnSpc>
                <a:spcPct val="100000"/>
              </a:lnSpc>
              <a:spcBef>
                <a:spcPts val="1400"/>
              </a:spcBef>
              <a:defRPr sz="6400"/>
            </a:lvl3pPr>
            <a:lvl4pPr marL="2103120" indent="-731519">
              <a:lnSpc>
                <a:spcPct val="100000"/>
              </a:lnSpc>
              <a:spcBef>
                <a:spcPts val="1400"/>
              </a:spcBef>
              <a:buChar char="–"/>
              <a:defRPr sz="6400"/>
            </a:lvl4pPr>
            <a:lvl5pPr marL="2560320" indent="-731520">
              <a:lnSpc>
                <a:spcPct val="100000"/>
              </a:lnSpc>
              <a:spcBef>
                <a:spcPts val="1400"/>
              </a:spcBef>
              <a:buChar char="»"/>
              <a:defRPr sz="6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1" name="Číslo snímku"/>
          <p:cNvSpPr txBox="1"/>
          <p:nvPr>
            <p:ph type="sldNum" sz="quarter" idx="2"/>
          </p:nvPr>
        </p:nvSpPr>
        <p:spPr>
          <a:xfrm>
            <a:off x="19917065" y="12835874"/>
            <a:ext cx="504540" cy="483902"/>
          </a:xfrm>
          <a:prstGeom prst="rect">
            <a:avLst/>
          </a:prstGeom>
        </p:spPr>
        <p:txBody>
          <a:bodyPr lIns="91436" tIns="91436" rIns="91436" bIns="91436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 názvu"/>
          <p:cNvSpPr txBox="1"/>
          <p:nvPr>
            <p:ph type="title"/>
          </p:nvPr>
        </p:nvSpPr>
        <p:spPr>
          <a:xfrm>
            <a:off x="1679574" y="914400"/>
            <a:ext cx="7864479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Text názvu</a:t>
            </a:r>
          </a:p>
        </p:txBody>
      </p:sp>
      <p:sp>
        <p:nvSpPr>
          <p:cNvPr id="159" name="Text úrovně 1…"/>
          <p:cNvSpPr txBox="1"/>
          <p:nvPr>
            <p:ph type="body" sz="half" idx="1"/>
          </p:nvPr>
        </p:nvSpPr>
        <p:spPr>
          <a:xfrm>
            <a:off x="10366374" y="1974850"/>
            <a:ext cx="12344404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 marL="979714" indent="-522513">
              <a:defRPr sz="6400"/>
            </a:lvl2pPr>
            <a:lvl3pPr marL="1524000" indent="-609600">
              <a:defRPr sz="6400"/>
            </a:lvl3pPr>
            <a:lvl4pPr marL="2103120" indent="-731519">
              <a:defRPr sz="6400"/>
            </a:lvl4pPr>
            <a:lvl5pPr marL="2560320" indent="-731520">
              <a:defRPr sz="6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0" name="Zástupný symbol pro text 3"/>
          <p:cNvSpPr/>
          <p:nvPr>
            <p:ph type="body" sz="quarter" idx="21"/>
          </p:nvPr>
        </p:nvSpPr>
        <p:spPr>
          <a:xfrm>
            <a:off x="1679574" y="4114800"/>
            <a:ext cx="7864476" cy="7623176"/>
          </a:xfrm>
          <a:prstGeom prst="rect">
            <a:avLst/>
          </a:prstGeom>
        </p:spPr>
        <p:txBody>
          <a:bodyPr/>
          <a:lstStyle/>
          <a:p>
            <a:pPr marL="6096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  <p:sp>
        <p:nvSpPr>
          <p:cNvPr id="16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6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káda a limetky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Název prezentac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lIns="50800" tIns="50800" rIns="50800" bIns="50800" anchor="b"/>
          <a:lstStyle>
            <a:lvl1pPr defTabSz="2438337">
              <a:lnSpc>
                <a:spcPct val="80000"/>
              </a:lnSpc>
              <a:defRPr b="1" spc="-232" sz="11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prezentace</a:t>
            </a:r>
          </a:p>
        </p:txBody>
      </p:sp>
      <p:sp>
        <p:nvSpPr>
          <p:cNvPr id="23" name="Text úrovně 1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Autor a datum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Text úrovně 1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Podtitul prezentace</a:t>
            </a:r>
          </a:p>
        </p:txBody>
      </p:sp>
      <p:sp>
        <p:nvSpPr>
          <p:cNvPr id="25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86" name="Text úrovně 1…"/>
          <p:cNvSpPr txBox="1"/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Název snímku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2438337">
              <a:lnSpc>
                <a:spcPct val="80000"/>
              </a:lnSpc>
              <a:defRPr b="1" spc="-168" sz="84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195" name="Text úrovně 1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200">
                <a:latin typeface="+mn-lt"/>
                <a:ea typeface="+mn-ea"/>
                <a:cs typeface="+mn-cs"/>
                <a:sym typeface="Helvetica Neue"/>
              </a:defRPr>
            </a:lvl1pPr>
            <a:lvl2pPr marL="1270000" indent="-6604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200">
                <a:latin typeface="+mn-lt"/>
                <a:ea typeface="+mn-ea"/>
                <a:cs typeface="+mn-cs"/>
                <a:sym typeface="Helvetica Neue"/>
              </a:defRPr>
            </a:lvl2pPr>
            <a:lvl3pPr marL="1879600" indent="-6604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200">
                <a:latin typeface="+mn-lt"/>
                <a:ea typeface="+mn-ea"/>
                <a:cs typeface="+mn-cs"/>
                <a:sym typeface="Helvetica Neue"/>
              </a:defRPr>
            </a:lvl3pPr>
            <a:lvl4pPr marL="2489200" indent="-6604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200">
                <a:latin typeface="+mn-lt"/>
                <a:ea typeface="+mn-ea"/>
                <a:cs typeface="+mn-cs"/>
                <a:sym typeface="Helvetica Neue"/>
              </a:defRPr>
            </a:lvl4pPr>
            <a:lvl5pPr marL="3098800" indent="-6604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2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96" name="Text úrovně 1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6096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Text s odrážkami na snímku</a:t>
            </a:r>
          </a:p>
        </p:txBody>
      </p:sp>
      <p:sp>
        <p:nvSpPr>
          <p:cNvPr id="197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91437" tIns="91437" rIns="91437" bIns="91437"/>
          <a:lstStyle/>
          <a:p>
            <a:pPr/>
            <a:r>
              <a:t>Text názvu</a:t>
            </a:r>
          </a:p>
        </p:txBody>
      </p:sp>
      <p:sp>
        <p:nvSpPr>
          <p:cNvPr id="205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3pPr marL="1554477" indent="-640077"/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6" name="Číslo snímku"/>
          <p:cNvSpPr txBox="1"/>
          <p:nvPr>
            <p:ph type="sldNum" sz="quarter" idx="2"/>
          </p:nvPr>
        </p:nvSpPr>
        <p:spPr>
          <a:xfrm>
            <a:off x="22203056" y="12835872"/>
            <a:ext cx="504544" cy="483906"/>
          </a:xfrm>
          <a:prstGeom prst="rect">
            <a:avLst/>
          </a:prstGeom>
        </p:spPr>
        <p:txBody>
          <a:bodyPr lIns="91437" tIns="91437" rIns="91437" bIns="91437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 úrovně 1…"/>
          <p:cNvSpPr txBox="1"/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36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Zdroj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14" name="Text úrovně 1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lIns="50800" tIns="50800" rIns="50800" bIns="50800"/>
          <a:lstStyle>
            <a:lvl1pPr marL="469900" indent="-300876" defTabSz="2438337">
              <a:spcBef>
                <a:spcPts val="0"/>
              </a:spcBef>
              <a:buSzTx/>
              <a:buFontTx/>
              <a:buNone/>
              <a:defRPr spc="-197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„Význačný citát“</a:t>
            </a:r>
          </a:p>
        </p:txBody>
      </p:sp>
      <p:sp>
        <p:nvSpPr>
          <p:cNvPr id="215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ísa s lososovými koláčky, salátem a humusem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Název snímku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lIns="50800" tIns="50800" rIns="50800" bIns="50800" anchor="b"/>
          <a:lstStyle>
            <a:lvl1pPr defTabSz="2438337">
              <a:lnSpc>
                <a:spcPct val="80000"/>
              </a:lnSpc>
              <a:defRPr b="1" spc="-170" sz="8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34" name="Text úrovně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ev snímku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2438337">
              <a:lnSpc>
                <a:spcPct val="80000"/>
              </a:lnSpc>
              <a:defRPr b="1" spc="-170" sz="8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43" name="Text úrovně 1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Text úrovně 1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6096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Text s odrážkami na snímku</a:t>
            </a:r>
          </a:p>
        </p:txBody>
      </p:sp>
      <p:sp>
        <p:nvSpPr>
          <p:cNvPr id="45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úrovně 1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 numCol="2" spcCol="1098550"/>
          <a:lstStyle>
            <a:lvl1pPr marL="6096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1pPr>
            <a:lvl2pPr marL="12192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2pPr>
            <a:lvl3pPr marL="18288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3pPr>
            <a:lvl4pPr marL="24384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4pPr>
            <a:lvl5pPr marL="30480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úrovně 1…"/>
          <p:cNvSpPr txBox="1"/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Text úrovně 1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lIns="50800" tIns="50800" rIns="50800" bIns="50800"/>
          <a:lstStyle>
            <a:lvl1pPr marL="609600" indent="-609600" defTabSz="2438337">
              <a:spcBef>
                <a:spcPts val="4500"/>
              </a:spcBef>
              <a:buSzPct val="123000"/>
              <a:buFontTx/>
              <a:defRPr sz="4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Text s odrážkami na snímku</a:t>
            </a:r>
          </a:p>
        </p:txBody>
      </p:sp>
      <p:sp>
        <p:nvSpPr>
          <p:cNvPr id="62" name="Mísa těstovin pappardelle s petrželovým máslem, praženými lískovými oříšky a strouhaným parmazánem"/>
          <p:cNvSpPr/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Název snímku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2438337">
              <a:lnSpc>
                <a:spcPct val="80000"/>
              </a:lnSpc>
              <a:defRPr b="1" spc="-170" sz="8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64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ázev oddílu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lIns="50800" tIns="50800" rIns="50800" bIns="50800"/>
          <a:lstStyle>
            <a:lvl1pPr defTabSz="2438337">
              <a:lnSpc>
                <a:spcPct val="80000"/>
              </a:lnSpc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Název oddílu</a:t>
            </a:r>
          </a:p>
        </p:txBody>
      </p:sp>
      <p:sp>
        <p:nvSpPr>
          <p:cNvPr id="72" name="Číslo snímku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ázev snímku"/>
          <p:cNvSpPr txBox="1"/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2438337">
              <a:lnSpc>
                <a:spcPct val="80000"/>
              </a:lnSpc>
              <a:defRPr b="1" spc="-170" sz="8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80" name="Text úrovně 1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ázev programu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 lIns="50800" tIns="50800" rIns="50800" bIns="50800" anchor="t"/>
          <a:lstStyle>
            <a:lvl1pPr defTabSz="2438337">
              <a:lnSpc>
                <a:spcPct val="80000"/>
              </a:lnSpc>
              <a:defRPr b="1" spc="-170" sz="8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Název programu</a:t>
            </a:r>
          </a:p>
        </p:txBody>
      </p:sp>
      <p:sp>
        <p:nvSpPr>
          <p:cNvPr id="89" name="Text úrovně 1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buSzPct val="123000"/>
              <a:buFontTx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Program – podtitul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Text úrovně 1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FontTx/>
              <a:buNone/>
              <a:defRPr spc="-99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Body programu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6" tIns="91436" rIns="91436" bIns="91436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6" tIns="91436" rIns="91436" bIns="91436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22203058" y="12835873"/>
            <a:ext cx="504543" cy="483904"/>
          </a:xfrm>
          <a:prstGeom prst="rect">
            <a:avLst/>
          </a:prstGeom>
          <a:ln w="12700">
            <a:miter lim="400000"/>
          </a:ln>
        </p:spPr>
        <p:txBody>
          <a:bodyPr wrap="none" lIns="91436" tIns="91436" rIns="91436" bIns="91436" anchor="ctr">
            <a:spAutoFit/>
          </a:bodyPr>
          <a:lstStyle>
            <a:lvl1pPr algn="r" defTabSz="18288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54477" marR="0" indent="-640077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3759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4978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5588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ikisofia.cz/wiki/Projektivn%C3%AD_metody" TargetMode="External"/><Relationship Id="rId3" Type="http://schemas.openxmlformats.org/officeDocument/2006/relationships/hyperlink" Target="https://is.muni.cz/el/1441/podzim2015/SC4MK_PPD/um/Luscheruv_barvovy_test.pdf" TargetMode="Externa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s.wikipedia.org/wiki/28._duben" TargetMode="External"/><Relationship Id="rId3" Type="http://schemas.openxmlformats.org/officeDocument/2006/relationships/hyperlink" Target="https://cs.wikipedia.org/wiki/1928" TargetMode="External"/><Relationship Id="rId4" Type="http://schemas.openxmlformats.org/officeDocument/2006/relationships/hyperlink" Target="https://cs.wikipedia.org/wiki/Nice" TargetMode="External"/><Relationship Id="rId5" Type="http://schemas.openxmlformats.org/officeDocument/2006/relationships/hyperlink" Target="https://cs.wikipedia.org/wiki/Francie" TargetMode="External"/><Relationship Id="rId6" Type="http://schemas.openxmlformats.org/officeDocument/2006/relationships/hyperlink" Target="https://cs.wikipedia.org/wiki/6._%C4%8Derven" TargetMode="External"/><Relationship Id="rId7" Type="http://schemas.openxmlformats.org/officeDocument/2006/relationships/hyperlink" Target="https://cs.wikipedia.org/wiki/1962" TargetMode="External"/><Relationship Id="rId8" Type="http://schemas.openxmlformats.org/officeDocument/2006/relationships/hyperlink" Target="https://cs.wikipedia.org/wiki/Pa%C5%99%C3%AD%C5%BE" TargetMode="External"/><Relationship Id="rId9" Type="http://schemas.openxmlformats.org/officeDocument/2006/relationships/hyperlink" Target="https://cs.wikipedia.org/wiki/Konceptu%C3%A1ln%C3%AD_um%C4%9Bn%C3%AD" TargetMode="External"/><Relationship Id="rId10" Type="http://schemas.openxmlformats.org/officeDocument/2006/relationships/hyperlink" Target="https://cs.wikipedia.org/wiki/Happening" TargetMode="External"/><Relationship Id="rId11" Type="http://schemas.openxmlformats.org/officeDocument/2006/relationships/hyperlink" Target="https://cs.wikipedia.org/wiki/Grisaille" TargetMode="External"/><Relationship Id="rId12" Type="http://schemas.openxmlformats.org/officeDocument/2006/relationships/hyperlink" Target="https://www.youtube.com/watch?v=_dZ14kux-IA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s.wikipedia.org/wiki/25._z%C3%A1%C5%99%C3%AD" TargetMode="External"/><Relationship Id="rId3" Type="http://schemas.openxmlformats.org/officeDocument/2006/relationships/hyperlink" Target="https://cs.wikipedia.org/wiki/1903" TargetMode="External"/><Relationship Id="rId4" Type="http://schemas.openxmlformats.org/officeDocument/2006/relationships/hyperlink" Target="https://cs.wikipedia.org/wiki/Daugavpils" TargetMode="External"/><Relationship Id="rId5" Type="http://schemas.openxmlformats.org/officeDocument/2006/relationships/hyperlink" Target="https://cs.wikipedia.org/wiki/25._%C3%BAnor" TargetMode="External"/><Relationship Id="rId6" Type="http://schemas.openxmlformats.org/officeDocument/2006/relationships/hyperlink" Target="https://cs.wikipedia.org/wiki/1970" TargetMode="External"/><Relationship Id="rId7" Type="http://schemas.openxmlformats.org/officeDocument/2006/relationships/hyperlink" Target="https://cs.wikipedia.org/wiki/New_York" TargetMode="External"/><Relationship Id="rId8" Type="http://schemas.openxmlformats.org/officeDocument/2006/relationships/hyperlink" Target="https://cs.wikipedia.org/wiki/Loty%C5%A1sko" TargetMode="External"/><Relationship Id="rId9" Type="http://schemas.openxmlformats.org/officeDocument/2006/relationships/hyperlink" Target="https://cs.wikipedia.org/wiki/Abstraktn%C3%AD_um%C4%9Bn%C3%AD" TargetMode="External"/><Relationship Id="rId10" Type="http://schemas.openxmlformats.org/officeDocument/2006/relationships/hyperlink" Target="https://cs.wikipedia.org/wiki/Abstraktn%C3%AD_expresionismus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kuv.upol.cz/index.php?seo_url=aktualni-cislo&amp;casopis=3&amp;clanek=21" TargetMode="Externa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s.wikipedia.org/wiki/%C5%98e%C4%8Dtina" TargetMode="External"/><Relationship Id="rId3" Type="http://schemas.openxmlformats.org/officeDocument/2006/relationships/hyperlink" Target="https://cs.wikipedia.org/wiki/Latina" TargetMode="External"/><Relationship Id="rId4" Type="http://schemas.openxmlformats.org/officeDocument/2006/relationships/hyperlink" Target="https://cs.wikipedia.org/wiki/Embl%C3%A9m" TargetMode="External"/><Relationship Id="rId5" Type="http://schemas.openxmlformats.org/officeDocument/2006/relationships/hyperlink" Target="https://cs.wikipedia.org/wiki/Dopravn%C3%AD_zna%C4%8Dka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avla Novotná"/>
          <p:cNvSpPr txBox="1"/>
          <p:nvPr>
            <p:ph type="body" sz="quarter" idx="1"/>
          </p:nvPr>
        </p:nvSpPr>
        <p:spPr>
          <a:xfrm>
            <a:off x="1201341" y="11859862"/>
            <a:ext cx="21971002" cy="636980"/>
          </a:xfrm>
          <a:prstGeom prst="rect">
            <a:avLst/>
          </a:prstGeom>
        </p:spPr>
        <p:txBody>
          <a:bodyPr/>
          <a:lstStyle/>
          <a:p>
            <a:pPr/>
            <a:r>
              <a:t>Pavla Novotná</a:t>
            </a:r>
          </a:p>
        </p:txBody>
      </p:sp>
      <p:sp>
        <p:nvSpPr>
          <p:cNvPr id="225" name="Barva a její vnímání u malých dětí…"/>
          <p:cNvSpPr txBox="1"/>
          <p:nvPr>
            <p:ph type="title"/>
          </p:nvPr>
        </p:nvSpPr>
        <p:spPr>
          <a:xfrm>
            <a:off x="1206495" y="2574991"/>
            <a:ext cx="21971006" cy="4648202"/>
          </a:xfrm>
          <a:prstGeom prst="rect">
            <a:avLst/>
          </a:prstGeom>
        </p:spPr>
        <p:txBody>
          <a:bodyPr/>
          <a:lstStyle/>
          <a:p>
            <a:pPr defTabSz="2365187">
              <a:defRPr spc="-300" sz="11200"/>
            </a:pPr>
            <a:r>
              <a:t>Barva a její vnímání u malých dětí</a:t>
            </a:r>
            <a:endParaRPr spc="-225"/>
          </a:p>
          <a:p>
            <a:pPr defTabSz="2365187">
              <a:defRPr spc="-225" sz="11200"/>
            </a:pPr>
          </a:p>
          <a:p>
            <a:pPr defTabSz="2365187">
              <a:defRPr spc="-99" sz="4700"/>
            </a:pPr>
            <a:r>
              <a:t>Symbolický význam barvy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rojektivní testy barev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Projektivní testy barev (příklady)</a:t>
            </a:r>
          </a:p>
        </p:txBody>
      </p:sp>
      <p:sp>
        <p:nvSpPr>
          <p:cNvPr id="248" name="https://wikisofia.cz/wiki/Projektivn%C3%AD_metody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https://wikisofia.cz/wiki/Projektivn%C3%AD_metody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https://is.muni.cz/el/1441/podzim2015/SC4MK_PPD/um/Luscheruv_barvovy_test.pdf</a:t>
            </a:r>
            <a:r>
              <a:rPr u="none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Yves Klein - mistr modré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Yves Klein - mistr modré</a:t>
            </a:r>
          </a:p>
        </p:txBody>
      </p:sp>
      <p:sp>
        <p:nvSpPr>
          <p:cNvPr id="251" name="Zemřel 34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300"/>
            </a:pPr>
            <a:r>
              <a:t>Zemřel 34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300"/>
            </a:pPr>
            <a:r>
              <a:t>YKB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300"/>
            </a:pPr>
            <a:r>
              <a:t>Judo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3100"/>
            </a:pPr>
          </a:p>
          <a:p>
            <a:pPr defTabSz="457200">
              <a:spcBef>
                <a:spcPts val="700"/>
              </a:spcBef>
              <a:defRPr sz="3100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Yves Klein</a:t>
            </a:r>
            <a:r>
              <a:rPr b="0"/>
              <a:t> (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28. dubna</a:t>
            </a:r>
            <a:r>
              <a:rPr b="0"/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1928</a:t>
            </a:r>
            <a:r>
              <a:rPr b="0"/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Nice</a:t>
            </a:r>
            <a:r>
              <a:rPr b="0"/>
              <a:t>,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Francie</a:t>
            </a:r>
            <a:r>
              <a:rPr b="0"/>
              <a:t> –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6. června</a:t>
            </a:r>
            <a:r>
              <a:rPr b="0"/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1962</a:t>
            </a:r>
            <a:r>
              <a:rPr b="0"/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Paříž</a:t>
            </a:r>
            <a:r>
              <a:rPr b="0"/>
              <a:t>, Francie) byl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francouzský</a:t>
            </a:r>
            <a:r>
              <a:rPr b="0"/>
              <a:t> výtvarník, jehož dílo se stalo podnětem pro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konceptuální umění</a:t>
            </a:r>
            <a:r>
              <a:rPr b="0"/>
              <a:t> a umění používající jako svůj výrazový prostředek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happening</a:t>
            </a:r>
            <a:r>
              <a:rPr b="0"/>
              <a:t>. Známý se stal především svými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1" invalidUrl="" action="" tgtFrame="" tooltip="" history="1" highlightClick="0" endSnd="0"/>
              </a:rPr>
              <a:t>monochromními</a:t>
            </a:r>
            <a:r>
              <a:rPr b="0"/>
              <a:t> obrazy, na nichž aplikoval temně zářivou ultramarínovou barvu.</a:t>
            </a:r>
            <a:endParaRPr b="0"/>
          </a:p>
          <a:p>
            <a:pPr defTabSz="457200">
              <a:spcBef>
                <a:spcPts val="700"/>
              </a:spcBef>
              <a:defRPr b="0" sz="3100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 defTabSz="457200">
              <a:spcBef>
                <a:spcPts val="700"/>
              </a:spcBef>
              <a:defRPr b="0" sz="3100" u="sng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2" invalidUrl="" action="" tgtFrame="" tooltip="" history="1" highlightClick="0" endSnd="0"/>
              </a:rPr>
              <a:t>https://www.youtube.com/watch?v=_dZ14kux-IA</a:t>
            </a:r>
            <a:r>
              <a:rPr u="none"/>
              <a:t>  (sekvence 5:07, 10:56)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Mark Rothk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Mark Rothko</a:t>
            </a:r>
          </a:p>
        </p:txBody>
      </p:sp>
      <p:sp>
        <p:nvSpPr>
          <p:cNvPr id="254" name="Podtitul snímku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5" name="Mark Rothko (25. září 1903 v Daugavpilsu – 25. února 1970 v New Yorku) byl americký malíř lotyšského původu. Narodil se v dnešním Lotyšsku v židovské rodině jako Marcus Rothkowitz. Jeho malby jsou převážně abstraktní, Rothko byl průkopník tzv. malířství 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700"/>
              </a:spcBef>
              <a:buSzTx/>
              <a:buNone/>
              <a:defRPr b="1" sz="3400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Mark Rothko</a:t>
            </a:r>
            <a:r>
              <a:rPr b="0"/>
              <a:t> (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25. září</a:t>
            </a:r>
            <a:r>
              <a:rPr b="0"/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1903</a:t>
            </a:r>
            <a:r>
              <a:rPr b="0"/>
              <a:t> v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Daugavpilsu</a:t>
            </a:r>
            <a:r>
              <a:rPr b="0"/>
              <a:t> –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25. února</a:t>
            </a:r>
            <a:r>
              <a:rPr b="0"/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1970</a:t>
            </a:r>
            <a:r>
              <a:rPr b="0"/>
              <a:t> v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New Yorku</a:t>
            </a:r>
            <a:r>
              <a:rPr b="0"/>
              <a:t>) byl americký malíř lotyšského původu. Narodil se v dnešním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Lotyšsku</a:t>
            </a:r>
            <a:r>
              <a:rPr b="0"/>
              <a:t> v židovské rodině jako Marcus Rothkowitz. Jeho malby jsou převážně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abstraktní</a:t>
            </a:r>
            <a:r>
              <a:rPr b="0"/>
              <a:t>, Rothko byl průkopník tzv. malířství barevných ploch. Je jedním z představitelů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abstraktního expresionismu</a:t>
            </a:r>
            <a:r>
              <a:rPr b="0"/>
              <a:t>.</a:t>
            </a:r>
          </a:p>
          <a:p>
            <a:pPr marL="0" indent="0" defTabSz="457200">
              <a:lnSpc>
                <a:spcPct val="100000"/>
              </a:lnSpc>
              <a:spcBef>
                <a:spcPts val="700"/>
              </a:spcBef>
              <a:buSzTx/>
              <a:buNone/>
              <a:defRPr sz="3400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700"/>
              </a:spcBef>
              <a:buSzTx/>
              <a:buNone/>
              <a:defRPr sz="3400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BBC Síla umění: Simon Schama : Mark Rothko</a:t>
            </a:r>
          </a:p>
          <a:p>
            <a:pPr marL="0" indent="0" defTabSz="457200">
              <a:lnSpc>
                <a:spcPct val="100000"/>
              </a:lnSpc>
              <a:spcBef>
                <a:spcPts val="700"/>
              </a:spcBef>
              <a:buSzTx/>
              <a:buNone/>
              <a:defRPr sz="3400">
                <a:solidFill>
                  <a:srgbClr val="202122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(Sekvence 0:0 a </a:t>
            </a:r>
            <a:r>
              <a:t>20:05)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o je to vlastně spontánní dětský výtvarný projev?"/>
          <p:cNvSpPr txBox="1"/>
          <p:nvPr/>
        </p:nvSpPr>
        <p:spPr>
          <a:xfrm>
            <a:off x="2534360" y="5005947"/>
            <a:ext cx="21031202" cy="2651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6" tIns="91436" rIns="91436" bIns="91436" anchor="ctr">
            <a:normAutofit fontScale="100000" lnSpcReduction="0"/>
          </a:bodyPr>
          <a:lstStyle>
            <a:lvl1pPr algn="l" defTabSz="1828800">
              <a:spcBef>
                <a:spcPts val="1600"/>
              </a:spcBef>
              <a:defRPr b="1" sz="7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 je to vlastně spontánní dětský výtvarný projev?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Jaký je typický výtvarné projev předškoláka? Z hlediska zobrazování prostoru v ploše, zacházení s barvami a zobrazování postav a jiných objektů?"/>
          <p:cNvSpPr txBox="1"/>
          <p:nvPr/>
        </p:nvSpPr>
        <p:spPr>
          <a:xfrm>
            <a:off x="3100254" y="4821008"/>
            <a:ext cx="21031204" cy="2651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6" tIns="91436" rIns="91436" bIns="91436" anchor="ctr">
            <a:normAutofit fontScale="100000" lnSpcReduction="0"/>
          </a:bodyPr>
          <a:lstStyle>
            <a:lvl1pPr algn="l" defTabSz="1444752">
              <a:spcBef>
                <a:spcPts val="1200"/>
              </a:spcBef>
              <a:defRPr b="1" sz="5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Jaký je typický výtvarné projev předškoláka? Z hlediska zobrazování prostoru v ploše, zacházení s barvami a zobrazování postav a jiných objektů?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roč každé dítě začne kreslit či tvořit?…"/>
          <p:cNvSpPr txBox="1"/>
          <p:nvPr/>
        </p:nvSpPr>
        <p:spPr>
          <a:xfrm>
            <a:off x="3824548" y="5048248"/>
            <a:ext cx="21031202" cy="2651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7" tIns="91437" rIns="91437" bIns="91437" anchor="ctr">
            <a:normAutofit fontScale="100000" lnSpcReduction="0"/>
          </a:bodyPr>
          <a:lstStyle/>
          <a:p>
            <a:pPr algn="l" defTabSz="1828800">
              <a:spcBef>
                <a:spcPts val="1600"/>
              </a:spcBef>
              <a:defRPr b="1" sz="7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Co bylo dřív? Čáry nebo skvrny?</a:t>
            </a:r>
          </a:p>
          <a:p>
            <a:pPr algn="l" defTabSz="1828800">
              <a:spcBef>
                <a:spcPts val="1600"/>
              </a:spcBef>
              <a:defRPr b="1" sz="7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Proč některé děti nerady kreslí a nekreslí obrysy?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MALÍŘSKÝ - HAPTICKÝ ty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197"/>
            </a:lvl1pPr>
          </a:lstStyle>
          <a:p>
            <a:pPr/>
            <a:r>
              <a:t>MALÍŘSKÝ - HAPTICKÝ typ</a:t>
            </a:r>
          </a:p>
        </p:txBody>
      </p:sp>
      <p:sp>
        <p:nvSpPr>
          <p:cNvPr id="264" name="Tíhnutí ke ztvárnění - přepisu viděného/vnímaného pomocí barevných či strukturovaných ploch…"/>
          <p:cNvSpPr txBox="1"/>
          <p:nvPr>
            <p:ph type="body" sz="quarter" idx="1"/>
          </p:nvPr>
        </p:nvSpPr>
        <p:spPr>
          <a:xfrm>
            <a:off x="1206500" y="2589541"/>
            <a:ext cx="22514026" cy="1328382"/>
          </a:xfrm>
          <a:prstGeom prst="rect">
            <a:avLst/>
          </a:prstGeom>
        </p:spPr>
        <p:txBody>
          <a:bodyPr/>
          <a:lstStyle/>
          <a:p>
            <a:pPr defTabSz="452627">
              <a:spcBef>
                <a:spcPts val="11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pPr>
            <a:r>
              <a:t>Tíhnutí ke ztvárnění - přepisu viděného/vnímaného pomocí barevných či strukturovaných ploch</a:t>
            </a:r>
          </a:p>
          <a:p>
            <a:pPr defTabSz="452627">
              <a:spcBef>
                <a:spcPts val="11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pPr>
            <a:r>
              <a:t>t</a:t>
            </a:r>
            <a:r>
              <a:rPr b="0"/>
              <a:t>ypem „introvertním“ (J. Uždil), „malířským či plastickým“ (R. Trojan), „imaginativním“ (V. Roeselová), „haptickým“ (V. Löwenfeld) apod. </a:t>
            </a:r>
          </a:p>
        </p:txBody>
      </p:sp>
      <p:sp>
        <p:nvSpPr>
          <p:cNvPr id="265" name="“Nezapadají” svojí tvorbou mezi ostatní  - mnohdy zažívají pocity nepochopení…"/>
          <p:cNvSpPr txBox="1"/>
          <p:nvPr>
            <p:ph type="body" idx="21"/>
          </p:nvPr>
        </p:nvSpPr>
        <p:spPr>
          <a:xfrm>
            <a:off x="1206500" y="3994801"/>
            <a:ext cx="21971000" cy="908379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 “Nezapadají” svojí tvorbou mezi ostatní  - mnohdy zažívají pocity nepochopení</a:t>
            </a: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- jejich díla se vymykají většinové produkci - bývají nuceny do nápodoby</a:t>
            </a: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- výrazná práce s barevnou plochou, strukturou a kompozicí obrazu (aspekty se objevují v celé šíři výtvarných projevů)</a:t>
            </a: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- projev je matoucí - někdy velmi dlouho nevytvářejí klasické „grafické typy“ (nekreslí)</a:t>
            </a: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baseline="8286" sz="3600">
                <a:latin typeface="Georgia"/>
                <a:ea typeface="Georgia"/>
                <a:cs typeface="Georgia"/>
                <a:sym typeface="Georgia"/>
              </a:defRPr>
            </a:pPr>
            <a:r>
              <a:t>- o</a:t>
            </a:r>
            <a:r>
              <a:rPr baseline="0"/>
              <a:t>brysy a detaily jsou druhořadé, barva, plocha a struktura mají významnou funkci i hodnotu</a:t>
            </a: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b="1" i="1" sz="2800">
                <a:solidFill>
                  <a:srgbClr val="531B93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„... k podobě obrazu skutečnosti se dopracovává jiným způsobem. Využívá k tomu rané kinestetické zkušenosti, dojmy z dotyků, pocity svalového napětí a uvolnění, uplatňují se u něj výrazněji vjemy chutí, vůní, váhy, rozdílných teplot povrchů předmětů. Při výtvarných aktivitách se takto vnímající tvůrce přímo stává součástí obrazu. Z toho důvodu je volba barvy ovlivněna subjektivním pocitem a méně koresponduje s lokální barevností a věcnou konstantou zobrazovaných objektů.”</a:t>
            </a:r>
            <a:r>
              <a:rPr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(Perout, 2005). </a:t>
            </a: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i="1" sz="2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0" indent="0" defTabSz="420623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- budoucí umělecké předpoklady - SOCHAŘI, MALÍŘI,…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HLAPEC (4-6 let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spcBef>
                <a:spcPts val="1200"/>
              </a:spcBef>
              <a:defRPr b="0" spc="0" sz="48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pPr/>
            <a:r>
              <a:t>CHLAPEC (4-6 let)</a:t>
            </a:r>
          </a:p>
        </p:txBody>
      </p:sp>
      <p:sp>
        <p:nvSpPr>
          <p:cNvPr id="268" name="Malířský - haptický výtvarně projevový typ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/>
            <a:r>
              <a:t>Malířský - haptický výtvarně projevový typ</a:t>
            </a:r>
          </a:p>
        </p:txBody>
      </p:sp>
      <p:sp>
        <p:nvSpPr>
          <p:cNvPr id="269" name="- záliba v komponování ploch a malířský až haptický způsob práce s barvou převažují v celé šíři jeho spontánní výtvarné tvorby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Times Roman"/>
                <a:ea typeface="Times Roman"/>
                <a:cs typeface="Times Roman"/>
                <a:sym typeface="Times Roman"/>
              </a:defRPr>
            </a:pPr>
            <a:r>
              <a:t>- </a:t>
            </a:r>
            <a:r>
              <a:rPr>
                <a:latin typeface="Georgia"/>
                <a:ea typeface="Georgia"/>
                <a:cs typeface="Georgia"/>
                <a:sym typeface="Georgia"/>
              </a:rPr>
              <a:t>záliba v </a:t>
            </a:r>
            <a:r>
              <a:rPr b="1">
                <a:latin typeface="Georgia"/>
                <a:ea typeface="Georgia"/>
                <a:cs typeface="Georgia"/>
                <a:sym typeface="Georgia"/>
              </a:rPr>
              <a:t>komponování ploch a malířský až haptický způsob </a:t>
            </a:r>
            <a:r>
              <a:rPr>
                <a:latin typeface="Georgia"/>
                <a:ea typeface="Georgia"/>
                <a:cs typeface="Georgia"/>
                <a:sym typeface="Georgia"/>
              </a:rPr>
              <a:t>práce s barvou převažují v celé šíři jeho spontánní výtvarné tvorby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- v  době nástupu do první třídy základní školy došlo k proměnám výtvarného projevu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- tvůrčí charakter přesto „vyvěral“ z produkce i v tomto období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- „čisté“ výtvarné typy se vyskytují vzácně…"/>
          <p:cNvSpPr txBox="1"/>
          <p:nvPr>
            <p:ph type="body" idx="1"/>
          </p:nvPr>
        </p:nvSpPr>
        <p:spPr>
          <a:xfrm>
            <a:off x="1744726" y="1211484"/>
            <a:ext cx="21971002" cy="11293032"/>
          </a:xfrm>
          <a:prstGeom prst="rect">
            <a:avLst/>
          </a:prstGeom>
        </p:spPr>
        <p:txBody>
          <a:bodyPr spcCol="1098550"/>
          <a:lstStyle/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- „čisté“ výtvarné typy se vyskytují vzácně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- učitel se s nimi v praxi může potkat a měl by být připraven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- </a:t>
            </a:r>
            <a:r>
              <a:rPr b="1"/>
              <a:t>nemusí nutně umět určovat výtvarnou typologie dítěte, neboť většina dětí je přeci jenom typem smíšeným a výtvarné preference se v tomto věku stále formují a rozvíjejí</a:t>
            </a:r>
            <a:r>
              <a:t> 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- zpracování stejného námětu dětmi stejného věku  - </a:t>
            </a:r>
            <a:r>
              <a:rPr b="1"/>
              <a:t>se bude lišit </a:t>
            </a:r>
            <a:r>
              <a:t>nejen kvůli rozličným vývojovým hlediskům, ale také kvůli výtvarným typologickým rozdílnostem (osobnosti)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“Pokud dítě spontánně nevytváří dostatečně rozpoznatelná zvířata, postavy, objekty a podobně - není vhodné jej do tohoto způsobu zobrazování nijak nu-tit ani nevědomě či záměrně před ostatními dětmi některý ze způsobů zobrazování chválit"/>
          <p:cNvSpPr txBox="1"/>
          <p:nvPr>
            <p:ph type="body" idx="1"/>
          </p:nvPr>
        </p:nvSpPr>
        <p:spPr>
          <a:xfrm>
            <a:off x="1753923" y="1022054"/>
            <a:ext cx="20876154" cy="11658635"/>
          </a:xfrm>
          <a:prstGeom prst="rect">
            <a:avLst/>
          </a:prstGeom>
        </p:spPr>
        <p:txBody>
          <a:bodyPr lIns="50800" tIns="50800" rIns="50800" bIns="50800"/>
          <a:lstStyle/>
          <a:p>
            <a:pPr defTabSz="452627">
              <a:spcBef>
                <a:spcPts val="1100"/>
              </a:spcBef>
              <a:defRPr b="0" sz="4400">
                <a:latin typeface="Georgia"/>
                <a:ea typeface="Georgia"/>
                <a:cs typeface="Georgia"/>
                <a:sym typeface="Georgia"/>
              </a:defRPr>
            </a:pPr>
            <a:r>
              <a:t>“Pokud dítě spontánně nevytváří dostatečně rozpoznatelná zvířata, postavy, objekty a podobně - </a:t>
            </a:r>
            <a:r>
              <a:rPr b="1"/>
              <a:t>není vhodné </a:t>
            </a:r>
            <a:r>
              <a:t>jej do tohoto způsobu zobrazování nijak nutit ani nevědomě či záměrně před ostatními dětmi některý ze způsobů zobrazování chválit či vyzdvihovat.”</a:t>
            </a:r>
          </a:p>
          <a:p>
            <a:pPr defTabSz="452627">
              <a:spcBef>
                <a:spcPts val="1100"/>
              </a:spcBef>
              <a:defRPr b="0" sz="4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2627">
              <a:spcBef>
                <a:spcPts val="1100"/>
              </a:spcBef>
              <a:defRPr b="0" sz="4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2627">
              <a:spcBef>
                <a:spcPts val="1100"/>
              </a:spcBef>
              <a:defRPr sz="4400">
                <a:latin typeface="Georgia"/>
                <a:ea typeface="Georgia"/>
                <a:cs typeface="Georgia"/>
                <a:sym typeface="Georgia"/>
              </a:defRPr>
            </a:pPr>
            <a:r>
              <a:t>Chybou</a:t>
            </a:r>
            <a:r>
              <a:rPr b="0"/>
              <a:t> by také bylo učit dítě kreslit nebo jakkoliv opravovat jeho „nedokonalé“ tvary a nabízet mu „dospělá“, často velmi stereotypní a schema- tizující řešení kresby postavy či jiných objektů nebo mu nabízet jakékoliv cizí vzory (Babyrádová, 2014, s. 60). </a:t>
            </a:r>
            <a:endParaRPr b="0"/>
          </a:p>
          <a:p>
            <a:pPr defTabSz="452627">
              <a:spcBef>
                <a:spcPts val="1100"/>
              </a:spcBef>
              <a:defRPr b="0" sz="4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2627">
              <a:spcBef>
                <a:spcPts val="1100"/>
              </a:spcBef>
              <a:defRPr b="0" sz="4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2627">
              <a:spcBef>
                <a:spcPts val="1100"/>
              </a:spcBef>
              <a:defRPr b="0" sz="4400">
                <a:latin typeface="Georgia"/>
                <a:ea typeface="Georgia"/>
                <a:cs typeface="Georgia"/>
                <a:sym typeface="Georgia"/>
              </a:defRPr>
            </a:pPr>
            <a:r>
              <a:t>Je žádoucí </a:t>
            </a:r>
            <a:r>
              <a:rPr b="1"/>
              <a:t>vždy podporovat autentický výtvarný projev </a:t>
            </a:r>
            <a:r>
              <a:t>dětí, ač se nám dospělým může zdát nesrozumitelný či „nehezký”.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řečíst a přemýšlet o obsahu tohoto článku: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Přečíst a přemýšlet o obsahu tohoto článku:</a:t>
            </a:r>
          </a:p>
        </p:txBody>
      </p:sp>
      <p:sp>
        <p:nvSpPr>
          <p:cNvPr id="228" name="ŠTĚPÁNKOVÁ, Kateřina. (2013). Jak „zabít“ tvořivost ve výtvarné výchově. Kultura, umění a výchova, 1(1) [cit. 2013-10-03]. ISSN 2336-1824. Dostupné z: http://www.kuv.upol.cz/index.php?seo_url=aktualni-cislo&amp;casopis=3&amp;clanek=21.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defTabSz="411479">
              <a:lnSpc>
                <a:spcPct val="100000"/>
              </a:lnSpc>
              <a:spcBef>
                <a:spcPts val="0"/>
              </a:spcBef>
              <a:buSzTx/>
              <a:buNone/>
              <a:defRPr sz="3700">
                <a:solidFill>
                  <a:srgbClr val="0A0A0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ŠTĚPÁNKOVÁ, Kateřina. (2013). Jak „zabít“ tvořivost ve výtvarné výchově. Kultura, umění a výchova, 1(1) [cit. 2013-10-03]. ISSN 2336-1824. Dostupné z:</a:t>
            </a:r>
            <a:r>
              <a:rPr>
                <a:solidFill>
                  <a:srgbClr val="A8A9AD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ea typeface="Georgia"/>
                <a:cs typeface="Georgia"/>
                <a:sym typeface="Georgia"/>
                <a:hlinkClick r:id="rId2" invalidUrl="" action="" tgtFrame="" tooltip="" history="1" highlightClick="0" endSnd="0"/>
              </a:rPr>
              <a:t>http://www.kuv.upol.cz/index.php?seo_url=aktualni-cislo&amp;casopis=3&amp;clanek=21</a:t>
            </a:r>
            <a:r>
              <a:rPr>
                <a:solidFill>
                  <a:srgbClr val="A8A9AD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Dítě není odkázáno na vnější vzory, tvoří převážně samo ze sebe na základě synestetických zkušeností……"/>
          <p:cNvSpPr txBox="1"/>
          <p:nvPr>
            <p:ph type="body" idx="4294967295"/>
          </p:nvPr>
        </p:nvSpPr>
        <p:spPr>
          <a:xfrm>
            <a:off x="3962400" y="3200400"/>
            <a:ext cx="16459200" cy="9051926"/>
          </a:xfrm>
          <a:prstGeom prst="rect">
            <a:avLst/>
          </a:prstGeom>
        </p:spPr>
        <p:txBody>
          <a:bodyPr lIns="91437" tIns="91437" rIns="91437" bIns="91437"/>
          <a:lstStyle/>
          <a:p>
            <a:pPr marL="685800" indent="-685800">
              <a:lnSpc>
                <a:spcPct val="100000"/>
              </a:lnSpc>
              <a:spcBef>
                <a:spcPts val="1400"/>
              </a:spcBef>
              <a:buFontTx/>
              <a:defRPr sz="6400">
                <a:latin typeface="Arial"/>
                <a:ea typeface="Arial"/>
                <a:cs typeface="Arial"/>
                <a:sym typeface="Arial"/>
              </a:defRPr>
            </a:pPr>
            <a:r>
              <a:t>Dítě není odkázáno na vnější vzory, tvoří převážně samo ze sebe na základě synestetických zkušeností…</a:t>
            </a:r>
          </a:p>
          <a:p>
            <a:pPr marL="685800" indent="-685800">
              <a:lnSpc>
                <a:spcPct val="100000"/>
              </a:lnSpc>
              <a:spcBef>
                <a:spcPts val="1400"/>
              </a:spcBef>
              <a:buFontTx/>
              <a:defRPr sz="6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Není nikdy </a:t>
            </a:r>
            <a:r>
              <a:rPr>
                <a:solidFill>
                  <a:srgbClr val="000000"/>
                </a:solidFill>
              </a:rPr>
              <a:t>třeba korigovat pro dospělé nesprávné zobrazování ani nabízet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DVP by neměl být z pozice dospělého hodnocen pouze podle toho, jaké dosahuje estetické kvality, nebo dokonce podle toho, jak se výtvor podobá viděné realitě.…"/>
          <p:cNvSpPr txBox="1"/>
          <p:nvPr>
            <p:ph type="body" idx="4294967295"/>
          </p:nvPr>
        </p:nvSpPr>
        <p:spPr>
          <a:xfrm>
            <a:off x="3962400" y="3200400"/>
            <a:ext cx="16459200" cy="9051926"/>
          </a:xfrm>
          <a:prstGeom prst="rect">
            <a:avLst/>
          </a:prstGeom>
        </p:spPr>
        <p:txBody>
          <a:bodyPr lIns="91437" tIns="91437" rIns="91437" bIns="91437"/>
          <a:lstStyle/>
          <a:p>
            <a:pPr marL="685800" indent="-685800">
              <a:spcBef>
                <a:spcPts val="1400"/>
              </a:spcBef>
              <a:buFontTx/>
              <a:defRPr sz="6400">
                <a:latin typeface="Arial"/>
                <a:ea typeface="Arial"/>
                <a:cs typeface="Arial"/>
                <a:sym typeface="Arial"/>
              </a:defRPr>
            </a:pPr>
            <a:r>
              <a:t>DVP by neměl být z pozice dospělého hodnocen pouze podle toho, jaké dosahuje estetické kvality, nebo dokonce podle toho, jak se výtvor podobá viděné realitě. </a:t>
            </a:r>
          </a:p>
          <a:p>
            <a:pPr marL="685800" indent="-685800">
              <a:spcBef>
                <a:spcPts val="1400"/>
              </a:spcBef>
              <a:buFontTx/>
              <a:defRPr sz="6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měl by být vnímán jako vyprávění o vnitřním světě dítěte, který se skrze výtvarný projev propojuje se světem vnějším.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„Někteří rodiče a učitelé v domnění, že je třeba dítě naučit kreslit opravují dle jejich přesvědčení nemotorně vyvedené nedokonalé tvary a nabízejí mu vlastní schémata kresby domu, postavy, krajiny a předmětů, která jsou odvozena z proporčních pravidel r"/>
          <p:cNvSpPr txBox="1"/>
          <p:nvPr>
            <p:ph type="body" idx="4294967295"/>
          </p:nvPr>
        </p:nvSpPr>
        <p:spPr>
          <a:xfrm>
            <a:off x="3962400" y="3200400"/>
            <a:ext cx="16459200" cy="9051926"/>
          </a:xfrm>
          <a:prstGeom prst="rect">
            <a:avLst/>
          </a:prstGeom>
        </p:spPr>
        <p:txBody>
          <a:bodyPr lIns="91437" tIns="91437" rIns="91437" bIns="91437"/>
          <a:lstStyle/>
          <a:p>
            <a:pPr marL="685800" indent="-685800">
              <a:spcBef>
                <a:spcPts val="1400"/>
              </a:spcBef>
              <a:buSzTx/>
              <a:buNone/>
              <a:defRPr i="1" sz="6400">
                <a:latin typeface="Arial"/>
                <a:ea typeface="Arial"/>
                <a:cs typeface="Arial"/>
                <a:sym typeface="Arial"/>
              </a:defRPr>
            </a:pPr>
            <a:r>
              <a:t>„Někteří rodiče a učitelé v domnění, že je třeba dítě naučit kreslit opravují dle jejich přesvědčení nemotorně vyvedené nedokonalé tvary a nabízejí mu vlastní schémata kresby domu, postavy, krajiny a předmětů, která jsou odvozena z proporčních pravidel renesančního kánonu zobrazování …“ </a:t>
            </a:r>
          </a:p>
          <a:p>
            <a:pPr marL="685800" indent="-685800">
              <a:spcBef>
                <a:spcPts val="1400"/>
              </a:spcBef>
              <a:buSzTx/>
              <a:buNone/>
              <a:defRPr i="1" sz="4400">
                <a:latin typeface="Arial"/>
                <a:ea typeface="Arial"/>
                <a:cs typeface="Arial"/>
                <a:sym typeface="Arial"/>
              </a:defRPr>
            </a:pPr>
          </a:p>
          <a:p>
            <a:pPr marL="685800" indent="-685800">
              <a:spcBef>
                <a:spcPts val="1000"/>
              </a:spcBef>
              <a:buSzTx/>
              <a:buNone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t>H.Babyradová-Stehlíková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estrost a rozmanitost ve výtvarném ztvárnění je zcela přirozená a žádoucí, je dokladem zdraví a vitality dětí.…"/>
          <p:cNvSpPr txBox="1"/>
          <p:nvPr>
            <p:ph type="body" idx="1"/>
          </p:nvPr>
        </p:nvSpPr>
        <p:spPr>
          <a:xfrm>
            <a:off x="1206500" y="1744946"/>
            <a:ext cx="21971000" cy="10759570"/>
          </a:xfrm>
          <a:prstGeom prst="rect">
            <a:avLst/>
          </a:prstGeom>
        </p:spPr>
        <p:txBody>
          <a:bodyPr lIns="50800" tIns="50800" rIns="50800" bIns="50800"/>
          <a:lstStyle/>
          <a:p>
            <a:pPr defTabSz="457200">
              <a:spcBef>
                <a:spcPts val="1200"/>
              </a:spcBef>
              <a:defRPr sz="6800">
                <a:solidFill>
                  <a:srgbClr val="009051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Pestrost</a:t>
            </a:r>
            <a:r>
              <a:rPr>
                <a:solidFill>
                  <a:srgbClr val="000000"/>
                </a:solidFill>
              </a:rPr>
              <a:t> a </a:t>
            </a:r>
            <a:r>
              <a:rPr>
                <a:solidFill>
                  <a:srgbClr val="FF2600"/>
                </a:solidFill>
              </a:rPr>
              <a:t>rozmanitost </a:t>
            </a:r>
            <a:r>
              <a:rPr>
                <a:solidFill>
                  <a:srgbClr val="000000"/>
                </a:solidFill>
              </a:rPr>
              <a:t>ve </a:t>
            </a:r>
            <a:r>
              <a:rPr>
                <a:solidFill>
                  <a:srgbClr val="0433FF"/>
                </a:solidFill>
              </a:rPr>
              <a:t>výtvarném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FF2F92"/>
                </a:solidFill>
              </a:rPr>
              <a:t>ztvárnění</a:t>
            </a:r>
            <a:r>
              <a:rPr>
                <a:solidFill>
                  <a:srgbClr val="000000"/>
                </a:solidFill>
              </a:rPr>
              <a:t> je </a:t>
            </a:r>
            <a:r>
              <a:rPr>
                <a:solidFill>
                  <a:srgbClr val="4F8F00"/>
                </a:solidFill>
              </a:rPr>
              <a:t>zcela </a:t>
            </a:r>
            <a:r>
              <a:rPr>
                <a:solidFill>
                  <a:srgbClr val="FF7E79"/>
                </a:solidFill>
              </a:rPr>
              <a:t>přirozená </a:t>
            </a:r>
            <a:r>
              <a:rPr>
                <a:solidFill>
                  <a:srgbClr val="000000"/>
                </a:solidFill>
              </a:rPr>
              <a:t>a </a:t>
            </a:r>
            <a:r>
              <a:rPr>
                <a:solidFill>
                  <a:srgbClr val="7A81FF"/>
                </a:solidFill>
              </a:rPr>
              <a:t>žádoucí</a:t>
            </a:r>
            <a:r>
              <a:rPr>
                <a:solidFill>
                  <a:srgbClr val="000000"/>
                </a:solidFill>
              </a:rPr>
              <a:t>, je </a:t>
            </a:r>
            <a:r>
              <a:rPr>
                <a:solidFill>
                  <a:srgbClr val="FF40FF"/>
                </a:solidFill>
              </a:rPr>
              <a:t>dokladem </a:t>
            </a:r>
            <a:r>
              <a:rPr>
                <a:solidFill>
                  <a:srgbClr val="941100"/>
                </a:solidFill>
              </a:rPr>
              <a:t>zdraví </a:t>
            </a:r>
            <a:r>
              <a:rPr>
                <a:solidFill>
                  <a:srgbClr val="000000"/>
                </a:solidFill>
              </a:rPr>
              <a:t>a </a:t>
            </a:r>
            <a:r>
              <a:rPr>
                <a:solidFill>
                  <a:srgbClr val="005493"/>
                </a:solidFill>
              </a:rPr>
              <a:t>vitality </a:t>
            </a:r>
            <a:r>
              <a:rPr>
                <a:solidFill>
                  <a:srgbClr val="FF9300"/>
                </a:solidFill>
              </a:rPr>
              <a:t>dětí</a:t>
            </a:r>
            <a:r>
              <a:rPr>
                <a:solidFill>
                  <a:srgbClr val="000000"/>
                </a:solidFill>
              </a:rPr>
              <a:t>.</a:t>
            </a:r>
          </a:p>
          <a:p>
            <a:pPr defTabSz="457200">
              <a:spcBef>
                <a:spcPts val="1200"/>
              </a:spcBef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7200">
              <a:spcBef>
                <a:spcPts val="1200"/>
              </a:spcBef>
              <a:defRPr b="0" sz="32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7200">
              <a:spcBef>
                <a:spcPts val="1200"/>
              </a:spcBef>
              <a:defRPr b="0" sz="32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57200">
              <a:spcBef>
                <a:spcPts val="1200"/>
              </a:spcBef>
              <a:defRPr sz="6400">
                <a:solidFill>
                  <a:srgbClr val="424242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Konformita, </a:t>
            </a:r>
            <a:r>
              <a:rPr>
                <a:solidFill>
                  <a:srgbClr val="797979"/>
                </a:solidFill>
              </a:rPr>
              <a:t>vzájemná podobnost</a:t>
            </a:r>
            <a:r>
              <a:t>, </a:t>
            </a:r>
            <a:r>
              <a:rPr>
                <a:solidFill>
                  <a:srgbClr val="929292"/>
                </a:solidFill>
              </a:rPr>
              <a:t>opakující se bezradnost</a:t>
            </a:r>
            <a:r>
              <a:t>, </a:t>
            </a:r>
            <a:r>
              <a:rPr>
                <a:solidFill>
                  <a:srgbClr val="000000"/>
                </a:solidFill>
              </a:rPr>
              <a:t>nezájem </a:t>
            </a:r>
            <a:r>
              <a:t>a </a:t>
            </a:r>
            <a:r>
              <a:rPr>
                <a:solidFill>
                  <a:srgbClr val="919191"/>
                </a:solidFill>
              </a:rPr>
              <a:t>obavy z vlastního vyjádření poukazují na to, že se děti pohybují v prostředí s převahou činností potlačujících </a:t>
            </a:r>
            <a:r>
              <a:t>kreativitu, </a:t>
            </a:r>
            <a:r>
              <a:rPr>
                <a:solidFill>
                  <a:srgbClr val="C0C0C0"/>
                </a:solidFill>
              </a:rPr>
              <a:t>kde nemohou plně rozvinout svůj potenciál.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 Kolorit (barevná nadsázka) – Potřeba rozlišit jednu barvu od druhé, nezájem o lomené tóny a využití barvy jako kontury vede k tomu, že reálná barevnost věcí je transponována do nové polohy. Tato barevná nadsázka v sobě obsahuje také emocionální vztah k"/>
          <p:cNvSpPr txBox="1"/>
          <p:nvPr>
            <p:ph type="body" idx="4294967295"/>
          </p:nvPr>
        </p:nvSpPr>
        <p:spPr>
          <a:xfrm>
            <a:off x="3962400" y="3200400"/>
            <a:ext cx="16459200" cy="9051926"/>
          </a:xfrm>
          <a:prstGeom prst="rect">
            <a:avLst/>
          </a:prstGeom>
        </p:spPr>
        <p:txBody>
          <a:bodyPr lIns="91437" tIns="91437" rIns="91437" bIns="91437"/>
          <a:lstStyle/>
          <a:p>
            <a:pPr marL="685800" indent="-685800">
              <a:lnSpc>
                <a:spcPct val="100000"/>
              </a:lnSpc>
              <a:spcBef>
                <a:spcPts val="1400"/>
              </a:spcBef>
              <a:buSzTx/>
              <a:buNone/>
              <a:defRPr sz="6400"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 Kolorit (barevná nadsázka) </a:t>
            </a:r>
            <a:r>
              <a:rPr>
                <a:latin typeface="Arial"/>
                <a:ea typeface="Arial"/>
                <a:cs typeface="Arial"/>
                <a:sym typeface="Arial"/>
              </a:rPr>
              <a:t>– Potřeba rozlišit jednu barvu od druhé, nezájem o lomené tóny a využití barvy jako kontury vede k tomu, že reálná barevnost věcí je transponována do nové polohy. Tato barevná nadsázka v sobě obsahuje také emocionální vztah k zobrazeným prvkům.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Výtvarně projevová typologi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389852">
              <a:defRPr spc="-112" sz="4788"/>
            </a:pPr>
            <a:r>
              <a:t>Výtvarně projevová typologie…co to je</a:t>
            </a:r>
          </a:p>
          <a:p>
            <a:pPr defTabSz="1389852">
              <a:defRPr spc="-112" sz="4788"/>
            </a:pPr>
            <a:r>
              <a:t>Co jsem já za typ?</a:t>
            </a:r>
          </a:p>
        </p:txBody>
      </p:sp>
      <p:sp>
        <p:nvSpPr>
          <p:cNvPr id="286" name="Charakteristický výtvarný projev poukazující na odlišnosti ve způsobu smyslově vnímané skutečnosti či prožívání a přepisu do výtvarného jazyka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Charakteristický výtvarný projev poukazující na odlišnosti ve způsobu smyslově vnímané skutečnosti či prožívání a přepisu do výtvarného jazyka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Přirozené tíhnutí k určitým výtvarném projevům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Škála svébytných znaků a způsobů zobrazování = originální a rozpoznatelný autorský </a:t>
            </a:r>
            <a:r>
              <a:rPr b="1">
                <a:solidFill>
                  <a:srgbClr val="941751"/>
                </a:solidFill>
              </a:rPr>
              <a:t>„rukopis“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Většina dětí je smíšeným typem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- dětská tvorba „spoluurčena jedinečnou strukturou osobnosti dítěte“ (Uždil, 1976, s. 122 a další teoretici od 60. let 20. stol.: např. Herbert Read ve Výchově uměním (1958) v kapitole věnované souvislostem lidského temperamentu a výtvarného proj"/>
          <p:cNvSpPr txBox="1"/>
          <p:nvPr>
            <p:ph type="body" idx="1"/>
          </p:nvPr>
        </p:nvSpPr>
        <p:spPr>
          <a:xfrm>
            <a:off x="1206500" y="1211484"/>
            <a:ext cx="21971000" cy="11293032"/>
          </a:xfrm>
          <a:prstGeom prst="rect">
            <a:avLst/>
          </a:prstGeom>
        </p:spPr>
        <p:txBody>
          <a:bodyPr lIns="50800" tIns="50800" rIns="50800" bIns="50800"/>
          <a:lstStyle/>
          <a:p>
            <a:pPr defTabSz="443483">
              <a:spcBef>
                <a:spcPts val="1100"/>
              </a:spcBef>
              <a:defRPr sz="4000">
                <a:solidFill>
                  <a:srgbClr val="941751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43483">
              <a:spcBef>
                <a:spcPts val="1100"/>
              </a:spcBef>
              <a:defRPr b="0" sz="40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43483">
              <a:spcBef>
                <a:spcPts val="1100"/>
              </a:spcBef>
              <a:defRPr b="0" sz="4000">
                <a:latin typeface="Georgia"/>
                <a:ea typeface="Georgia"/>
                <a:cs typeface="Georgia"/>
                <a:sym typeface="Georgia"/>
              </a:defRPr>
            </a:pPr>
            <a:r>
              <a:t> -</a:t>
            </a:r>
            <a:r>
              <a:rPr b="1"/>
              <a:t> dětská tvorba „spoluurčena jedinečnou strukturou osobnosti dítěte“ </a:t>
            </a:r>
            <a:r>
              <a:t>(Uždil, 1976, s. 122 a další teoretici od 60. let 20. stol.: např. Herbert Read ve </a:t>
            </a:r>
            <a:r>
              <a:rPr i="1"/>
              <a:t>Výchově uměním </a:t>
            </a:r>
            <a:r>
              <a:t>(1958) v kapitole věnované souvislostem lidského temperamentu a výtvarného projevu. Zkušenost s tvorbou zrakově postižených dětí ovlivnila významného autora Viktora Löwenfelda k vypracování systému typologické diferenciace zahrnující vizuální, haptický a smíšený typ. Dále např. Jaromír Uždil (extravertní, introvertní, smíšený typ), Roeselová (typ vizuální, imaginativní, deko- rativní, syntetizující) či Trojan (grafický, malířský, plastický, výtvarně-konstruktivní typ). </a:t>
            </a:r>
          </a:p>
          <a:p>
            <a:pPr defTabSz="443483">
              <a:spcBef>
                <a:spcPts val="1100"/>
              </a:spcBef>
              <a:defRPr b="0" sz="4000"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defTabSz="443483">
              <a:spcBef>
                <a:spcPts val="1100"/>
              </a:spcBef>
              <a:defRPr b="0" baseline="8240" sz="4000">
                <a:latin typeface="Georgia"/>
                <a:ea typeface="Georgia"/>
                <a:cs typeface="Georgia"/>
                <a:sym typeface="Georgia"/>
              </a:defRPr>
            </a:pPr>
            <a:r>
              <a:t>- </a:t>
            </a:r>
            <a:r>
              <a:rPr baseline="0"/>
              <a:t>orientace umožňuje</a:t>
            </a:r>
            <a:r>
              <a:rPr b="1" baseline="0">
                <a:solidFill>
                  <a:srgbClr val="942193"/>
                </a:solidFill>
              </a:rPr>
              <a:t> individualizovat a diferencovat </a:t>
            </a:r>
            <a:r>
              <a:rPr baseline="0"/>
              <a:t>didaktický přístup a předkládání přiměřené vzdělávací nabídky. </a:t>
            </a:r>
          </a:p>
          <a:p>
            <a:pPr defTabSz="443483">
              <a:spcBef>
                <a:spcPts val="1100"/>
              </a:spcBef>
              <a:defRPr b="0" sz="40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defTabSz="443483">
              <a:spcBef>
                <a:spcPts val="1100"/>
              </a:spcBef>
              <a:defRPr b="0" sz="4000">
                <a:latin typeface="Georgia"/>
                <a:ea typeface="Georgia"/>
                <a:cs typeface="Georgia"/>
                <a:sym typeface="Georgia"/>
              </a:defRPr>
            </a:pPr>
            <a:r>
              <a:t>- nejen respekt vývojovým, ale výtvarně projevovat typologii - </a:t>
            </a:r>
            <a:r>
              <a:rPr b="1"/>
              <a:t>součást přiměřeného hodnocení</a:t>
            </a:r>
            <a:r>
              <a:t> i interpretace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RAFICKÝ - VIZUÁLNÍ ty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spcBef>
                <a:spcPts val="1200"/>
              </a:spcBef>
              <a:defRPr spc="0" sz="72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GRAFICKÝ - VIZUÁLNÍ typ</a:t>
            </a:r>
          </a:p>
        </p:txBody>
      </p:sp>
      <p:sp>
        <p:nvSpPr>
          <p:cNvPr id="291" name="Tíhnutí ke ztvárnění - přepisu viděného/vnímaného pomocí linií nebo ploch…"/>
          <p:cNvSpPr txBox="1"/>
          <p:nvPr>
            <p:ph type="body" sz="quarter" idx="1"/>
          </p:nvPr>
        </p:nvSpPr>
        <p:spPr>
          <a:xfrm>
            <a:off x="1206500" y="2559166"/>
            <a:ext cx="21971000" cy="1894045"/>
          </a:xfrm>
          <a:prstGeom prst="rect">
            <a:avLst/>
          </a:prstGeom>
        </p:spPr>
        <p:txBody>
          <a:bodyPr/>
          <a:lstStyle/>
          <a:p>
            <a:pPr defTabSz="452627">
              <a:spcBef>
                <a:spcPts val="1100"/>
              </a:spcBef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Tíhnutí ke ztvárnění - přepisu viděného/vnímaného pomocí linií nebo ploch</a:t>
            </a:r>
          </a:p>
          <a:p>
            <a:pPr defTabSz="452627">
              <a:spcBef>
                <a:spcPts val="1100"/>
              </a:spcBef>
              <a:defRPr b="0" sz="3600">
                <a:latin typeface="Georgia"/>
                <a:ea typeface="Georgia"/>
                <a:cs typeface="Georgia"/>
                <a:sym typeface="Georgia"/>
              </a:defRPr>
            </a:pPr>
            <a:r>
              <a:t>(„extravertní“ (J. Uždil), „grafický či možná i výtvarně konstruktivní“ (R. Trojan), „vizuální“ (V. Löwenfeld, V. Roeselová))</a:t>
            </a:r>
          </a:p>
        </p:txBody>
      </p:sp>
      <p:sp>
        <p:nvSpPr>
          <p:cNvPr id="292" name="- výtvarné tvarosloví vytvářené hlavně pomocí čar a linií a doplňované barvou je poměrně běžnou výbavou mnoha předškolních dětí.…"/>
          <p:cNvSpPr txBox="1"/>
          <p:nvPr>
            <p:ph type="body" idx="21"/>
          </p:nvPr>
        </p:nvSpPr>
        <p:spPr>
          <a:xfrm>
            <a:off x="1206500" y="5466917"/>
            <a:ext cx="21971000" cy="7037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defTabSz="448055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Georgia"/>
                <a:ea typeface="Georgia"/>
                <a:cs typeface="Georgia"/>
                <a:sym typeface="Georgia"/>
              </a:defRPr>
            </a:pPr>
            <a:r>
              <a:t>- výtvarné tvarosloví vytvářené </a:t>
            </a:r>
            <a:r>
              <a:rPr b="1"/>
              <a:t>hlavně pomocí čar a linií a doplňované barvou</a:t>
            </a:r>
            <a:r>
              <a:t> je poměrně běžnou výbavou mnoha předškolních dětí. </a:t>
            </a:r>
            <a:endParaRPr>
              <a:latin typeface="Times Roman"/>
              <a:ea typeface="Times Roman"/>
              <a:cs typeface="Times Roman"/>
              <a:sym typeface="Times Roman"/>
            </a:endParaRPr>
          </a:p>
          <a:p>
            <a:pPr marL="0" indent="0" defTabSz="448055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marL="0" indent="0" defTabSz="448055">
              <a:lnSpc>
                <a:spcPct val="100000"/>
              </a:lnSpc>
              <a:spcBef>
                <a:spcPts val="1100"/>
              </a:spcBef>
              <a:buSzTx/>
              <a:buNone/>
              <a:defRPr sz="3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- </a:t>
            </a:r>
            <a:r>
              <a:rPr>
                <a:latin typeface="Georgia"/>
                <a:ea typeface="Georgia"/>
                <a:cs typeface="Georgia"/>
                <a:sym typeface="Georgia"/>
              </a:rPr>
              <a:t>inklinují k zachycování tvarů </a:t>
            </a:r>
            <a:r>
              <a:rPr b="1">
                <a:latin typeface="Georgia"/>
                <a:ea typeface="Georgia"/>
                <a:cs typeface="Georgia"/>
                <a:sym typeface="Georgia"/>
              </a:rPr>
              <a:t>pomocí vodicí obrysové linie</a:t>
            </a:r>
            <a:r>
              <a:rPr>
                <a:latin typeface="Georgia"/>
                <a:ea typeface="Georgia"/>
                <a:cs typeface="Georgia"/>
                <a:sym typeface="Georgia"/>
              </a:rPr>
              <a:t>, při práci s barvou štětcem spíše kreslí, rády obtahují, používají kontrastní barvy podtrhující jednotlivé linky apod.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indent="0" defTabSz="448055">
              <a:lnSpc>
                <a:spcPct val="100000"/>
              </a:lnSpc>
              <a:spcBef>
                <a:spcPts val="1100"/>
              </a:spcBef>
              <a:buSzTx/>
              <a:buNone/>
              <a:defRPr sz="4000">
                <a:solidFill>
                  <a:srgbClr val="009051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0" indent="0" defTabSz="448055">
              <a:lnSpc>
                <a:spcPct val="100000"/>
              </a:lnSpc>
              <a:spcBef>
                <a:spcPts val="1100"/>
              </a:spcBef>
              <a:buSzTx/>
              <a:buNone/>
              <a:defRPr sz="4000">
                <a:solidFill>
                  <a:srgbClr val="009051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CHLAPEC (4) - schopen představu zachytit pomocí jednoduchých tahů, lineárních detailů a bravurně ztvárnit hlavní rysy podoby jednotlivých zvířat. Kresba obrysů hraje stěžejní roli. Typologické tíhnutí se promítá i do výběrovosti výtvarných vyjadřovacích prostředků.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roč se spontánní výtvarné projev dětí využívá k diagnostice či v terapii?"/>
          <p:cNvSpPr txBox="1"/>
          <p:nvPr/>
        </p:nvSpPr>
        <p:spPr>
          <a:xfrm>
            <a:off x="2703565" y="5048248"/>
            <a:ext cx="21031202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6" tIns="91436" rIns="91436" bIns="91436" anchor="ctr">
            <a:normAutofit fontScale="100000" lnSpcReduction="0"/>
          </a:bodyPr>
          <a:lstStyle>
            <a:lvl1pPr algn="l" defTabSz="1792222">
              <a:spcBef>
                <a:spcPts val="1500"/>
              </a:spcBef>
              <a:defRPr b="1" sz="70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Proč se spontánní výtvarný projev dětí využívá k diagnostice či v terapii?  Co nám mohou prozradit barvy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  <a:defRPr i="1"/>
            </a:pPr>
            <a:r>
              <a:t>Mrtvý králíček</a:t>
            </a:r>
            <a:r>
              <a:rPr i="0"/>
              <a:t> (6 r.); bezprostřední zpracování smrti domácího zvířete; dítěti je barva prostředkem sdílení emocí, pomocí kterého je schopno expresivně zachytit prožitek smrti. </a:t>
            </a:r>
            <a:endParaRPr i="0"/>
          </a:p>
          <a:p>
            <a:pPr/>
            <a:r>
              <a:t>Naléhavost situace je zdůrazněna geometrickými symboly, kříži, sluncem v naprosto nepřirozené poloze s křížem. Linie je roztřesená, nespojitá, tenzní, vedená silným tlakem s bloky.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  <a:defRPr i="1"/>
            </a:pPr>
            <a:r>
              <a:t>Můj nový králíček</a:t>
            </a:r>
            <a:r>
              <a:rPr i="0"/>
              <a:t> (6 r.); obraz od stejné autorky, který vznikl asi v týdenním odstupu. Kresba je o poznání klidnější, barevně vyrovnaná, tlak se ustálil, linie jsou realizovány dlouhými spojitými tahy bez tenzí. Zajímavé je znázornění tématu: dítě drží králíčkovo vodítko v obou rukou, „protože má strach, aby jí králíček neutekl. Srdíčka jsou pro králíčka, aby věděl, že ho mám ráda.“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o všechno nám může dětská kresba prozradit?"/>
          <p:cNvSpPr txBox="1"/>
          <p:nvPr/>
        </p:nvSpPr>
        <p:spPr>
          <a:xfrm>
            <a:off x="1284548" y="4972048"/>
            <a:ext cx="21031202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6" tIns="91436" rIns="91436" bIns="91436" anchor="ctr">
            <a:normAutofit fontScale="100000" lnSpcReduction="0"/>
          </a:bodyPr>
          <a:lstStyle/>
          <a:p>
            <a:pPr algn="l" defTabSz="1426463">
              <a:spcBef>
                <a:spcPts val="1200"/>
              </a:spcBef>
              <a:defRPr b="1" sz="5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Co všechno nám může dětská kresba prozradit?</a:t>
            </a:r>
          </a:p>
          <a:p>
            <a:pPr algn="l" defTabSz="1426463">
              <a:spcBef>
                <a:spcPts val="1200"/>
              </a:spcBef>
              <a:defRPr b="1" sz="5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Z hlediska výstavby prostoru, barevnosti, kompozice a stavby objektů?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Rectangle 3"/>
          <p:cNvSpPr txBox="1"/>
          <p:nvPr>
            <p:ph type="body" idx="1"/>
          </p:nvPr>
        </p:nvSpPr>
        <p:spPr>
          <a:xfrm>
            <a:off x="3962400" y="666749"/>
            <a:ext cx="16459200" cy="12528554"/>
          </a:xfrm>
          <a:prstGeom prst="rect">
            <a:avLst/>
          </a:prstGeom>
        </p:spPr>
        <p:txBody>
          <a:bodyPr/>
          <a:lstStyle/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  <a:r>
              <a:t>někdy se motorika a psychika nevyvíjí rovnoměrně, grafický projev neadekvátní intelektuálním schopnostem může ukazovat na problém v motorice, např. opoždění motorického vývoje, výtvarný projev tělesně postižených (např. po obrně apod.)</a:t>
            </a: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  <a:r>
              <a:t>kresbu nutno brát pouze jako doplňkovou metodu ve zkoumání inteligence</a:t>
            </a: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  <a:r>
              <a:t>kolísání kvality výkonu je běžný jev. nelze diagnostikovat podle jednoho výtvoru, je nutné pozorovat DVP v delším procesu a všímat si odchylek</a:t>
            </a: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  <a:r>
              <a:t>osobnost nelze posuzovat pouze na základě jedné psychologické metody např. jen podle kresby či malby. Ta je jen jednou z metod, kterou má psycholog pro poznání dítěte k dispozici. Může tak doplnit ostatní psychologické metody a testy </a:t>
            </a: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buSzTx/>
              <a:buNone/>
              <a:defRPr sz="3800"/>
            </a:pP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  <a:r>
              <a:t>vztahy s okolím, v rodině, ve škole, komunikativnost x uzavřenost; sociální situace rodiny ve společnosti</a:t>
            </a: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buSzTx/>
              <a:buNone/>
              <a:defRPr sz="3800"/>
            </a:pPr>
          </a:p>
          <a:p>
            <a:pPr marL="443483" indent="-443483" defTabSz="1773934">
              <a:lnSpc>
                <a:spcPct val="72000"/>
              </a:lnSpc>
              <a:spcBef>
                <a:spcPts val="1800"/>
              </a:spcBef>
              <a:defRPr sz="3800"/>
            </a:pPr>
            <a:r>
              <a:t>kresba dítěte může odhalit i týrání, sexuální zneužívání, depresívní sklony, neurózy, zpomalení vývoje, mozkové dysfunkce a vážné psychické onemocnění nebo postižení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000" u="sng"/>
            </a:pPr>
            <a:r>
              <a:t>Postup při interpretaci spontánního dětského výtvarného projevu</a:t>
            </a:r>
            <a:r>
              <a:rPr u="none"/>
              <a:t> </a:t>
            </a:r>
          </a:p>
        </p:txBody>
      </p:sp>
      <p:sp>
        <p:nvSpPr>
          <p:cNvPr id="241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t>Dětský výtvarný projev obsahuje četné znakové geometrické, lineární, prostorové a barvové komponenty, které mohou být vykládány jako symboly a lze na ně nahlížet a vykládat je v tomto kontextu. </a:t>
            </a:r>
          </a:p>
          <a:p>
            <a:pPr>
              <a:buSzTx/>
              <a:buNone/>
            </a:pPr>
          </a:p>
          <a:p>
            <a:pPr>
              <a:buSzTx/>
              <a:buNone/>
            </a:pPr>
            <a:r>
              <a:t>S těmito symboly dítě tvořivě zachází a naplňuje je tak individuálním obsahem, přičemž tyto spolu s dalšími neopomenutelnými prvky tvoří autentickou výpověď o světě dítěte.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YMBO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SYMBOL</a:t>
            </a:r>
          </a:p>
        </p:txBody>
      </p:sp>
      <p:sp>
        <p:nvSpPr>
          <p:cNvPr id="244" name="Podtitul snímku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5" name="Symbol (z řec. σύμβολον, lat. symbolum) je obvykle vizuální znak, znamení, emblém nebo značka, která odkazuje na určitý konvenční nebo tradiční význam. Tak písmeno znamená hlásku, $ je symbol pro dolar a dopravní značka znamená zákaz nebo příkaz.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defRPr b="1"/>
            </a:pPr>
            <a:r>
              <a:t>Symbol</a:t>
            </a:r>
            <a:r>
              <a:rPr b="0"/>
              <a:t> (z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řec.</a:t>
            </a:r>
            <a:r>
              <a:rPr b="0"/>
              <a:t> σύμβολον,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lat.</a:t>
            </a:r>
            <a:r>
              <a:rPr b="0"/>
              <a:t> </a:t>
            </a:r>
            <a:r>
              <a:rPr b="0" i="1"/>
              <a:t>symbolum</a:t>
            </a:r>
            <a:r>
              <a:rPr b="0"/>
              <a:t>) je obvykle vizuální znak, znamení,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emblém</a:t>
            </a:r>
            <a:r>
              <a:rPr b="0"/>
              <a:t> nebo značka, která odkazuje na určitý konvenční nebo tradiční význam. Tak písmeno znamená hlásku, $ je symbol pro dolar a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dopravní značka</a:t>
            </a:r>
            <a:r>
              <a:rPr b="0"/>
              <a:t> znamená zákaz nebo příkaz.</a:t>
            </a:r>
            <a:endParaRPr b="0"/>
          </a:p>
          <a:p>
            <a:pPr/>
            <a:r>
              <a:t>Symbol tak může znamenat či shrnovat i velmi bohaté obsahy: tři roviny (obec lidská, národní, osobní)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