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8"/>
  </p:notesMasterIdLst>
  <p:sldIdLst>
    <p:sldId id="284" r:id="rId2"/>
    <p:sldId id="425" r:id="rId3"/>
    <p:sldId id="420" r:id="rId4"/>
    <p:sldId id="419" r:id="rId5"/>
    <p:sldId id="327" r:id="rId6"/>
    <p:sldId id="317" r:id="rId7"/>
    <p:sldId id="428" r:id="rId8"/>
    <p:sldId id="325" r:id="rId9"/>
    <p:sldId id="326" r:id="rId10"/>
    <p:sldId id="350" r:id="rId11"/>
    <p:sldId id="349" r:id="rId12"/>
    <p:sldId id="426" r:id="rId13"/>
    <p:sldId id="427" r:id="rId14"/>
    <p:sldId id="367" r:id="rId15"/>
    <p:sldId id="339" r:id="rId16"/>
    <p:sldId id="422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192"/>
    </p:cViewPr>
  </p:sorterViewPr>
  <p:notesViewPr>
    <p:cSldViewPr>
      <p:cViewPr varScale="1">
        <p:scale>
          <a:sx n="83" d="100"/>
          <a:sy n="83" d="100"/>
        </p:scale>
        <p:origin x="201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A5B8C-720F-4EA5-B8CF-DE8AB40F7343}" type="datetimeFigureOut">
              <a:rPr lang="cs-CZ" smtClean="0"/>
              <a:t>20. 9. 2021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21FEA-7BD9-41C9-A607-CFFC7B1C9A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890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21FEA-7BD9-41C9-A607-CFFC7B1C9AA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863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Přímá spojovací čára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Přímá spojovací čára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Elipsa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Elipsa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Elipsa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2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92EE9-5B9F-46A6-8438-3F4A3FB2467E}" type="datetimeFigureOut">
              <a:rPr lang="cs-CZ"/>
              <a:pPr>
                <a:defRPr/>
              </a:pPr>
              <a:t>20. 9. 2021</a:t>
            </a:fld>
            <a:endParaRPr lang="cs-CZ"/>
          </a:p>
        </p:txBody>
      </p:sp>
      <p:sp>
        <p:nvSpPr>
          <p:cNvPr id="23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C8FD1-F8FA-447D-824B-1E34A77D8E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423E8-B669-4C47-88E9-7C314E9B9CFF}" type="datetimeFigureOut">
              <a:rPr lang="cs-CZ"/>
              <a:pPr>
                <a:defRPr/>
              </a:pPr>
              <a:t>20. 9. 2021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71CAB-1F5D-43B2-8E78-D0AE5A8F41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01C7C-C19F-4901-9E69-CB4A500996B7}" type="datetimeFigureOut">
              <a:rPr lang="cs-CZ"/>
              <a:pPr>
                <a:defRPr/>
              </a:pPr>
              <a:t>20. 9. 2021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71896-24BD-456D-9BEA-240D3D3C3E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CF15941-572F-4EEF-ADFC-19D70CB27DB4}" type="datetimeFigureOut">
              <a:rPr lang="cs-CZ"/>
              <a:pPr>
                <a:defRPr/>
              </a:pPr>
              <a:t>20. 9. 2021</a:t>
            </a:fld>
            <a:endParaRPr lang="cs-CZ"/>
          </a:p>
        </p:txBody>
      </p:sp>
      <p:sp>
        <p:nvSpPr>
          <p:cNvPr id="5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056A515-B4F2-4A54-9C8E-50A72D0110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Přímá spojovací čára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římá spojovací čára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Elipsa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Elipsa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Přímá spojovací čára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2D654-F943-441C-B808-E805245E1F7F}" type="datetimeFigureOut">
              <a:rPr lang="cs-CZ"/>
              <a:pPr>
                <a:defRPr/>
              </a:pPr>
              <a:t>20. 9. 2021</a:t>
            </a:fld>
            <a:endParaRPr lang="cs-CZ"/>
          </a:p>
        </p:txBody>
      </p:sp>
      <p:sp>
        <p:nvSpPr>
          <p:cNvPr id="21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97049-A987-4E8B-8C59-14AEE34796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46B84-3DD2-4A74-B590-7D327087947D}" type="datetimeFigureOut">
              <a:rPr lang="cs-CZ"/>
              <a:pPr>
                <a:defRPr/>
              </a:pPr>
              <a:t>20. 9. 2021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10752-29FB-4AEA-9C0E-AB9D444FBD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49C80-563C-4CDD-BC9E-CFE32D976A62}" type="datetimeFigureOut">
              <a:rPr lang="cs-CZ"/>
              <a:pPr>
                <a:defRPr/>
              </a:pPr>
              <a:t>20. 9. 2021</a:t>
            </a:fld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1BB85-5015-46E8-BE47-E2D4F7CDDD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FEDC907-6CED-483D-9F15-AB4C199F8D80}" type="datetimeFigureOut">
              <a:rPr lang="cs-CZ"/>
              <a:pPr>
                <a:defRPr/>
              </a:pPr>
              <a:t>20. 9. 2021</a:t>
            </a:fld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5341846-4137-41D5-9DBB-F8E2EA7A7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38511-24C1-4C3E-8C11-DF1B01B54334}" type="datetimeFigureOut">
              <a:rPr lang="cs-CZ"/>
              <a:pPr>
                <a:defRPr/>
              </a:pPr>
              <a:t>20. 9. 2021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F3460-B0E0-4A58-B8B0-71434CB288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Přímá spojovací čára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Elipsa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58B0E11-261B-41AA-9EEB-ECA93578937A}" type="datetimeFigureOut">
              <a:rPr lang="cs-CZ"/>
              <a:pPr>
                <a:defRPr/>
              </a:pPr>
              <a:t>20. 9. 2021</a:t>
            </a:fld>
            <a:endParaRPr lang="cs-CZ"/>
          </a:p>
        </p:txBody>
      </p:sp>
      <p:sp>
        <p:nvSpPr>
          <p:cNvPr id="13" name="Zástupný symbol pro číslo snímku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943C237-0B52-4032-9655-C05C0E8BB5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Elipsa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Přímá spojovací čára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0208B93-899A-4A4D-8036-3FD45767C42E}" type="datetimeFigureOut">
              <a:rPr lang="cs-CZ"/>
              <a:pPr>
                <a:defRPr/>
              </a:pPr>
              <a:t>20. 9. 2021</a:t>
            </a:fld>
            <a:endParaRPr lang="cs-CZ"/>
          </a:p>
        </p:txBody>
      </p:sp>
      <p:sp>
        <p:nvSpPr>
          <p:cNvPr id="13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89E51BA-FD36-4C53-8320-6F9C605A1D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2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0E16415E-19BA-4A5C-96A3-3A8D3154DFAF}" type="datetimeFigureOut">
              <a:rPr lang="cs-CZ"/>
              <a:pPr>
                <a:defRPr/>
              </a:pPr>
              <a:t>20. 9. 2021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07A0C2E0-411E-459C-821A-D3A32D90DB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1" r:id="rId4"/>
    <p:sldLayoutId id="2147483790" r:id="rId5"/>
    <p:sldLayoutId id="2147483795" r:id="rId6"/>
    <p:sldLayoutId id="2147483789" r:id="rId7"/>
    <p:sldLayoutId id="2147483796" r:id="rId8"/>
    <p:sldLayoutId id="2147483797" r:id="rId9"/>
    <p:sldLayoutId id="2147483788" r:id="rId10"/>
    <p:sldLayoutId id="214748378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dirty="0" smtClean="0"/>
              <a:t>PSYCHODIDAKTIKA</a:t>
            </a:r>
            <a:endParaRPr lang="cs-CZ" sz="4000" dirty="0"/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2483768" y="5018088"/>
            <a:ext cx="6172200" cy="1371600"/>
          </a:xfrm>
        </p:spPr>
        <p:txBody>
          <a:bodyPr/>
          <a:lstStyle/>
          <a:p>
            <a:r>
              <a:rPr lang="cs-CZ" sz="3200" dirty="0" smtClean="0"/>
              <a:t>Dětská pojetí světa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7467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b="1" cap="none" dirty="0" smtClean="0">
                <a:solidFill>
                  <a:schemeClr val="accent3">
                    <a:lumMod val="75000"/>
                  </a:schemeClr>
                </a:solidFill>
              </a:rPr>
              <a:t>DĚTSKÁ POJETÍ</a:t>
            </a:r>
            <a:r>
              <a:rPr lang="cs-CZ" b="1" cap="none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 - STRUKTURA</a:t>
            </a:r>
            <a:br>
              <a:rPr lang="cs-CZ" b="1" cap="none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</a:br>
            <a:r>
              <a:rPr lang="cs-CZ" sz="1600" cap="none" dirty="0" smtClean="0">
                <a:solidFill>
                  <a:schemeClr val="accent3">
                    <a:lumMod val="75000"/>
                  </a:schemeClr>
                </a:solidFill>
              </a:rPr>
              <a:t>(Škoda, </a:t>
            </a:r>
            <a:r>
              <a:rPr lang="cs-CZ" sz="1600" cap="none" dirty="0" err="1" smtClean="0">
                <a:solidFill>
                  <a:schemeClr val="accent3">
                    <a:lumMod val="75000"/>
                  </a:schemeClr>
                </a:solidFill>
              </a:rPr>
              <a:t>Doulík</a:t>
            </a:r>
            <a:r>
              <a:rPr lang="cs-CZ" sz="1600" cap="none" dirty="0" smtClean="0">
                <a:solidFill>
                  <a:schemeClr val="accent3">
                    <a:lumMod val="75000"/>
                  </a:schemeClr>
                </a:solidFill>
              </a:rPr>
              <a:t> 2011</a:t>
            </a:r>
            <a:r>
              <a:rPr lang="cs-CZ" sz="1600" cap="none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, Čáp, Mareš 2001)</a:t>
            </a:r>
          </a:p>
        </p:txBody>
      </p:sp>
      <p:sp>
        <p:nvSpPr>
          <p:cNvPr id="1638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32859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200" b="1" dirty="0" smtClean="0"/>
              <a:t>Kognitivní dimenze  </a:t>
            </a:r>
            <a:r>
              <a:rPr lang="cs-CZ" sz="2200" dirty="0" smtClean="0"/>
              <a:t>- 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smtClean="0"/>
              <a:t> obsah a rozsah pojmů, vztahů, znalostí, vědomostí, vzniká záměrně i spontánně, je především předmětem cílené výuky </a:t>
            </a:r>
            <a:r>
              <a:rPr lang="cs-CZ" sz="2200" i="1" dirty="0" smtClean="0"/>
              <a:t>(porozumění jevu).</a:t>
            </a:r>
          </a:p>
          <a:p>
            <a:pPr eaLnBrk="1" hangingPunct="1">
              <a:lnSpc>
                <a:spcPct val="90000"/>
              </a:lnSpc>
            </a:pPr>
            <a:r>
              <a:rPr lang="cs-CZ" sz="2200" b="1" dirty="0" smtClean="0"/>
              <a:t>Afektivní dimenze  </a:t>
            </a:r>
            <a:r>
              <a:rPr lang="cs-CZ" sz="2200" dirty="0" smtClean="0"/>
              <a:t>- postoj, hodnoty, přesvědčení, emoce, individuální zkušenost</a:t>
            </a:r>
            <a:r>
              <a:rPr lang="cs-CZ" sz="2200" dirty="0"/>
              <a:t> </a:t>
            </a:r>
            <a:r>
              <a:rPr lang="cs-CZ" sz="2200" i="1" dirty="0" smtClean="0"/>
              <a:t>(hodnoty, postoje, přesvědčení, emoce,..).</a:t>
            </a:r>
            <a:endParaRPr lang="cs-CZ" sz="2200" dirty="0" smtClean="0"/>
          </a:p>
          <a:p>
            <a:pPr eaLnBrk="1" hangingPunct="1">
              <a:lnSpc>
                <a:spcPct val="90000"/>
              </a:lnSpc>
            </a:pPr>
            <a:r>
              <a:rPr lang="cs-CZ" sz="2200" b="1" dirty="0" smtClean="0"/>
              <a:t>Konativní </a:t>
            </a:r>
            <a:r>
              <a:rPr lang="cs-CZ" sz="2200" dirty="0" smtClean="0"/>
              <a:t>– žákovy snahy jednat určitým způsobem při práci s daným učivem (</a:t>
            </a:r>
            <a:r>
              <a:rPr lang="cs-CZ" sz="2200" i="1" dirty="0" smtClean="0"/>
              <a:t>co s tím já mohu udělat, co s tím dělají ostatní děti, dospělí).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dirty="0" err="1" smtClean="0"/>
              <a:t>Zastrukturování</a:t>
            </a:r>
            <a:r>
              <a:rPr lang="cs-CZ" dirty="0" smtClean="0"/>
              <a:t> pojmu -  v kognitivní mapě, vztahy, hierarchie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dirty="0" smtClean="0"/>
              <a:t>Plasticita -  schopnost reagovat na další informace</a:t>
            </a:r>
            <a:endParaRPr lang="cs-CZ" i="1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300" i="1" dirty="0" err="1" smtClean="0"/>
              <a:t>Doulík</a:t>
            </a:r>
            <a:r>
              <a:rPr lang="cs-CZ" sz="1300" i="1" dirty="0" smtClean="0"/>
              <a:t>, </a:t>
            </a:r>
            <a:r>
              <a:rPr lang="cs-CZ" sz="1300" i="1" dirty="0" err="1" smtClean="0"/>
              <a:t>Pavel.Geneze</a:t>
            </a:r>
            <a:r>
              <a:rPr lang="cs-CZ" sz="1300" i="1" dirty="0" smtClean="0"/>
              <a:t> dětských pojetí vybraných </a:t>
            </a:r>
            <a:r>
              <a:rPr lang="cs-CZ" sz="1300" i="1" dirty="0" err="1" smtClean="0"/>
              <a:t>fenoménů.Studia</a:t>
            </a:r>
            <a:r>
              <a:rPr lang="cs-CZ" sz="1300" i="1" dirty="0" smtClean="0"/>
              <a:t> </a:t>
            </a:r>
            <a:r>
              <a:rPr lang="cs-CZ" sz="1300" i="1" dirty="0" err="1" smtClean="0"/>
              <a:t>Paedagogika</a:t>
            </a:r>
            <a:r>
              <a:rPr lang="cs-CZ" sz="1300" i="1" dirty="0" smtClean="0"/>
              <a:t>, Ústí </a:t>
            </a:r>
            <a:r>
              <a:rPr lang="cs-CZ" sz="1300" i="1" dirty="0" err="1" smtClean="0"/>
              <a:t>n.L.</a:t>
            </a:r>
            <a:r>
              <a:rPr lang="cs-CZ" sz="1300" i="1" dirty="0" smtClean="0"/>
              <a:t>, 2005. ISBN 80-7044-697-8.</a:t>
            </a:r>
            <a:endParaRPr lang="cs-CZ" sz="1300" i="1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300" i="1" dirty="0" smtClean="0"/>
              <a:t>Čáp, J., Mareš J. Psychologie pro učitele. Praha: Portál, 2001</a:t>
            </a:r>
            <a:r>
              <a:rPr lang="cs-CZ" sz="1300" i="1" dirty="0" smtClean="0">
                <a:latin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658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Dětské pojetí různých fenoménů - výzkumy</a:t>
            </a: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536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35318" y="1417638"/>
            <a:ext cx="7467600" cy="517971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Život  (</a:t>
            </a:r>
            <a:r>
              <a:rPr lang="cs-CZ" sz="2000" dirty="0" err="1" smtClean="0"/>
              <a:t>Doulík</a:t>
            </a:r>
            <a:r>
              <a:rPr lang="cs-CZ" sz="2000" dirty="0" smtClean="0"/>
              <a:t>, Škoda, </a:t>
            </a:r>
            <a:r>
              <a:rPr lang="cs-CZ" sz="2000" dirty="0" err="1" smtClean="0"/>
              <a:t>Hajer</a:t>
            </a:r>
            <a:r>
              <a:rPr lang="cs-CZ" sz="2000" dirty="0" smtClean="0"/>
              <a:t>-Mullerová, 2005)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Fotosyntéza ( Osuská, </a:t>
            </a:r>
            <a:r>
              <a:rPr lang="cs-CZ" sz="2000" dirty="0" err="1" smtClean="0"/>
              <a:t>Pupala</a:t>
            </a:r>
            <a:r>
              <a:rPr lang="cs-CZ" sz="2000" dirty="0" smtClean="0"/>
              <a:t>, 1997)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Ekosystém (</a:t>
            </a:r>
            <a:r>
              <a:rPr lang="cs-CZ" sz="2000" dirty="0" err="1" smtClean="0"/>
              <a:t>Jelemenská</a:t>
            </a:r>
            <a:r>
              <a:rPr lang="cs-CZ" sz="2000" dirty="0" smtClean="0"/>
              <a:t>, 2007)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Zeměkoule (</a:t>
            </a:r>
            <a:r>
              <a:rPr lang="cs-CZ" sz="2000" dirty="0" err="1" smtClean="0"/>
              <a:t>Vosniadou</a:t>
            </a:r>
            <a:r>
              <a:rPr lang="cs-CZ" sz="2000" dirty="0" smtClean="0"/>
              <a:t>, 1992)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Mapa Evropy (</a:t>
            </a:r>
            <a:r>
              <a:rPr lang="cs-CZ" sz="2000" dirty="0" err="1" smtClean="0"/>
              <a:t>Gavora</a:t>
            </a:r>
            <a:r>
              <a:rPr lang="cs-CZ" sz="2000" dirty="0" smtClean="0"/>
              <a:t>, 1992)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Zdraví a nemoc (Mareš, 1993, Mareš 2003, Dvořáková 2007, Librová 2007,)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Zdraví a nemoc</a:t>
            </a:r>
            <a:r>
              <a:rPr lang="cs-CZ" sz="2000" dirty="0"/>
              <a:t>, r</a:t>
            </a:r>
            <a:r>
              <a:rPr lang="cs-CZ" sz="2000" dirty="0" smtClean="0"/>
              <a:t>akovina, </a:t>
            </a:r>
            <a:r>
              <a:rPr lang="cs-CZ" sz="2000" dirty="0"/>
              <a:t>smrt </a:t>
            </a:r>
            <a:r>
              <a:rPr lang="cs-CZ" sz="2000" dirty="0" smtClean="0"/>
              <a:t>(</a:t>
            </a:r>
            <a:r>
              <a:rPr lang="cs-CZ" sz="2000" dirty="0" err="1" smtClean="0"/>
              <a:t>Žaloudíková</a:t>
            </a:r>
            <a:r>
              <a:rPr lang="cs-CZ" sz="2000" dirty="0" smtClean="0"/>
              <a:t>, 2013, 2014, 2015)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Pacientovo pojetí zdraví (Vachková, Mareš, 2009, 2010)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Energie, hoření, hustota, jed, droga, plast  (Škoda, </a:t>
            </a:r>
            <a:r>
              <a:rPr lang="cs-CZ" sz="2000" dirty="0" err="1" smtClean="0"/>
              <a:t>Doulík</a:t>
            </a:r>
            <a:r>
              <a:rPr lang="cs-CZ" sz="2000" dirty="0" smtClean="0"/>
              <a:t>, 2005)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Tělesné postižení (Hladíková, 2012)</a:t>
            </a:r>
            <a:endParaRPr lang="cs-CZ" sz="2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Žákovské </a:t>
            </a:r>
            <a:r>
              <a:rPr lang="cs-CZ" sz="2000" dirty="0" err="1" smtClean="0"/>
              <a:t>miskoncepce</a:t>
            </a:r>
            <a:r>
              <a:rPr lang="cs-CZ" sz="2000" dirty="0" smtClean="0"/>
              <a:t> přírodovědného učiva (</a:t>
            </a:r>
            <a:r>
              <a:rPr lang="cs-CZ" sz="2000" dirty="0" err="1" smtClean="0"/>
              <a:t>Kubiatko</a:t>
            </a:r>
            <a:r>
              <a:rPr lang="cs-CZ" sz="2000" dirty="0" smtClean="0"/>
              <a:t> et al, 2007) Ptáci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A další</a:t>
            </a:r>
          </a:p>
        </p:txBody>
      </p:sp>
    </p:spTree>
    <p:extLst>
      <p:ext uri="{BB962C8B-B14F-4D97-AF65-F5344CB8AC3E}">
        <p14:creationId xmlns:p14="http://schemas.microsoft.com/office/powerpoint/2010/main" val="47342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Diagnostika</a:t>
            </a:r>
            <a:b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246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dirty="0" smtClean="0"/>
              <a:t>Kresba</a:t>
            </a:r>
          </a:p>
          <a:p>
            <a:r>
              <a:rPr lang="cs-CZ" dirty="0" smtClean="0"/>
              <a:t>Rozhovor </a:t>
            </a:r>
            <a:r>
              <a:rPr lang="cs-CZ" dirty="0" err="1" smtClean="0"/>
              <a:t>polostrukturovaný</a:t>
            </a:r>
            <a:endParaRPr lang="cs-CZ" dirty="0" smtClean="0"/>
          </a:p>
          <a:p>
            <a:r>
              <a:rPr lang="cs-CZ" dirty="0" err="1" smtClean="0"/>
              <a:t>Fenomenografické</a:t>
            </a:r>
            <a:r>
              <a:rPr lang="cs-CZ" dirty="0" smtClean="0"/>
              <a:t> interview</a:t>
            </a:r>
          </a:p>
          <a:p>
            <a:r>
              <a:rPr lang="cs-CZ" dirty="0" err="1" smtClean="0"/>
              <a:t>Fenomenografická</a:t>
            </a:r>
            <a:r>
              <a:rPr lang="cs-CZ" dirty="0" smtClean="0"/>
              <a:t> analýzy textu a kreseb</a:t>
            </a:r>
          </a:p>
          <a:p>
            <a:r>
              <a:rPr lang="cs-CZ" dirty="0" smtClean="0"/>
              <a:t>Pojmové mapování (strukturální složky pojetí)</a:t>
            </a:r>
          </a:p>
          <a:p>
            <a:r>
              <a:rPr lang="cs-CZ" dirty="0" smtClean="0"/>
              <a:t>Vnitřní poznatkový systém žáka, znalostní struktura</a:t>
            </a:r>
          </a:p>
          <a:p>
            <a:r>
              <a:rPr lang="cs-CZ" dirty="0" smtClean="0"/>
              <a:t>Mentální mapy (T. </a:t>
            </a:r>
            <a:r>
              <a:rPr lang="cs-CZ" dirty="0" err="1" smtClean="0"/>
              <a:t>Buzan</a:t>
            </a:r>
            <a:r>
              <a:rPr lang="cs-CZ" dirty="0" smtClean="0"/>
              <a:t>, A. </a:t>
            </a:r>
            <a:r>
              <a:rPr lang="cs-CZ" dirty="0" err="1" smtClean="0"/>
              <a:t>Buzan</a:t>
            </a:r>
            <a:r>
              <a:rPr lang="cs-CZ" dirty="0" smtClean="0"/>
              <a:t>)</a:t>
            </a:r>
          </a:p>
          <a:p>
            <a:r>
              <a:rPr lang="cs-CZ" dirty="0" smtClean="0"/>
              <a:t>Dotazník – otevřené otázky</a:t>
            </a:r>
          </a:p>
          <a:p>
            <a:r>
              <a:rPr lang="cs-CZ" dirty="0" smtClean="0"/>
              <a:t>Didaktické testy kognitivní  hledisko – vědomosti</a:t>
            </a:r>
          </a:p>
          <a:p>
            <a:pPr marL="0" indent="0">
              <a:buNone/>
            </a:pPr>
            <a:r>
              <a:rPr lang="cs-CZ" dirty="0" smtClean="0"/>
              <a:t>(co si myslíš, popiš svou představu,…)</a:t>
            </a:r>
          </a:p>
        </p:txBody>
      </p:sp>
    </p:spTree>
    <p:extLst>
      <p:ext uri="{BB962C8B-B14F-4D97-AF65-F5344CB8AC3E}">
        <p14:creationId xmlns:p14="http://schemas.microsoft.com/office/powerpoint/2010/main" val="1205321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Využití dětských </a:t>
            </a:r>
            <a:r>
              <a:rPr lang="cs-CZ" b="1" dirty="0" err="1">
                <a:solidFill>
                  <a:schemeClr val="accent3">
                    <a:lumMod val="75000"/>
                  </a:schemeClr>
                </a:solidFill>
              </a:rPr>
              <a:t>prekonceptů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cs-CZ" b="1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cs-CZ" sz="2000" b="1" dirty="0">
                <a:solidFill>
                  <a:schemeClr val="accent3">
                    <a:lumMod val="75000"/>
                  </a:schemeClr>
                </a:solidFill>
              </a:rPr>
              <a:t>optimalizace a zefektivnění práce učitele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4640" y="1446238"/>
            <a:ext cx="7467600" cy="5295130"/>
          </a:xfrm>
        </p:spPr>
        <p:txBody>
          <a:bodyPr/>
          <a:lstStyle/>
          <a:p>
            <a:r>
              <a:rPr lang="cs-CZ" dirty="0"/>
              <a:t>Umožní </a:t>
            </a:r>
            <a:r>
              <a:rPr lang="cs-CZ" b="1" dirty="0"/>
              <a:t>efektivněji ovlivňovat postoje a hodnoty  </a:t>
            </a:r>
            <a:r>
              <a:rPr lang="cs-CZ" dirty="0"/>
              <a:t>žáků, když známe afektivní složky dětských </a:t>
            </a:r>
            <a:r>
              <a:rPr lang="cs-CZ" dirty="0" smtClean="0"/>
              <a:t>pojetí. </a:t>
            </a:r>
            <a:endParaRPr lang="cs-CZ" dirty="0"/>
          </a:p>
          <a:p>
            <a:r>
              <a:rPr lang="cs-CZ" dirty="0"/>
              <a:t>Pomůže </a:t>
            </a:r>
            <a:r>
              <a:rPr lang="cs-CZ" b="1" dirty="0"/>
              <a:t>zjistit příčinu neprospěchu žáka</a:t>
            </a:r>
            <a:r>
              <a:rPr lang="cs-CZ" dirty="0"/>
              <a:t>, když známe polohu fenoménů v mentálních mapách, má vysokou kvalitativní i kvantitativní hodnotu v systému poznání </a:t>
            </a:r>
            <a:r>
              <a:rPr lang="cs-CZ" dirty="0" smtClean="0"/>
              <a:t>žáka. </a:t>
            </a:r>
            <a:endParaRPr lang="cs-CZ" dirty="0"/>
          </a:p>
          <a:p>
            <a:r>
              <a:rPr lang="cs-CZ" dirty="0"/>
              <a:t>Zjistíme </a:t>
            </a:r>
            <a:r>
              <a:rPr lang="cs-CZ" b="1" dirty="0"/>
              <a:t>aktuální stav poznání žáků</a:t>
            </a:r>
            <a:r>
              <a:rPr lang="cs-CZ" dirty="0"/>
              <a:t>, jiné než před 10lety, důležitost práce učitele, flexibilnější než </a:t>
            </a:r>
            <a:r>
              <a:rPr lang="cs-CZ" dirty="0" smtClean="0"/>
              <a:t>učebnice.</a:t>
            </a:r>
            <a:endParaRPr lang="cs-CZ" dirty="0"/>
          </a:p>
          <a:p>
            <a:r>
              <a:rPr lang="cs-CZ" dirty="0"/>
              <a:t>Přiblíží </a:t>
            </a:r>
            <a:r>
              <a:rPr lang="cs-CZ" b="1" dirty="0"/>
              <a:t>školní vzdělávání běžnému životu</a:t>
            </a:r>
            <a:r>
              <a:rPr lang="cs-CZ" dirty="0"/>
              <a:t>, vnitřní motivace, pro žáka zajímavější, interiorizace </a:t>
            </a:r>
            <a:r>
              <a:rPr lang="cs-CZ" dirty="0" smtClean="0"/>
              <a:t>poznatků.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8354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Využití dětských </a:t>
            </a:r>
            <a:r>
              <a:rPr lang="cs-CZ" b="1" dirty="0" err="1" smtClean="0">
                <a:solidFill>
                  <a:schemeClr val="accent3">
                    <a:lumMod val="75000"/>
                  </a:schemeClr>
                </a:solidFill>
              </a:rPr>
              <a:t>prekonceptů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cs-CZ" sz="1800" b="1" dirty="0" smtClean="0">
                <a:solidFill>
                  <a:schemeClr val="accent3">
                    <a:lumMod val="75000"/>
                  </a:schemeClr>
                </a:solidFill>
              </a:rPr>
              <a:t>optimalizace a zefektivnění práce učitele</a:t>
            </a:r>
            <a:endParaRPr lang="cs-CZ" sz="18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801686"/>
            <a:ext cx="7467600" cy="5056314"/>
          </a:xfrm>
        </p:spPr>
        <p:txBody>
          <a:bodyPr>
            <a:normAutofit/>
          </a:bodyPr>
          <a:lstStyle/>
          <a:p>
            <a:r>
              <a:rPr lang="cs-CZ" dirty="0" smtClean="0"/>
              <a:t>Pomohou učiteli vymezit </a:t>
            </a:r>
            <a:r>
              <a:rPr lang="cs-CZ" b="1" dirty="0" smtClean="0"/>
              <a:t>opěrné pojmy jednotlivých tematických celků</a:t>
            </a:r>
            <a:r>
              <a:rPr lang="cs-CZ" dirty="0" smtClean="0"/>
              <a:t> (stěžejní).</a:t>
            </a:r>
          </a:p>
          <a:p>
            <a:r>
              <a:rPr lang="cs-CZ" dirty="0" smtClean="0"/>
              <a:t>Vymezí </a:t>
            </a:r>
            <a:r>
              <a:rPr lang="cs-CZ" b="1" dirty="0" smtClean="0"/>
              <a:t>klíčové pojmy a jejich vzájemné vztahy</a:t>
            </a:r>
            <a:r>
              <a:rPr lang="cs-CZ" dirty="0" smtClean="0"/>
              <a:t>, nutné pro pochopení </a:t>
            </a:r>
            <a:r>
              <a:rPr lang="cs-CZ" dirty="0"/>
              <a:t>učiva, </a:t>
            </a:r>
            <a:r>
              <a:rPr lang="cs-CZ" dirty="0" smtClean="0"/>
              <a:t>východisko </a:t>
            </a:r>
            <a:r>
              <a:rPr lang="cs-CZ" dirty="0"/>
              <a:t>při </a:t>
            </a:r>
            <a:r>
              <a:rPr lang="cs-CZ" b="1" dirty="0"/>
              <a:t>tvorbě učebnic</a:t>
            </a:r>
            <a:r>
              <a:rPr lang="cs-CZ" dirty="0"/>
              <a:t>, didaktická </a:t>
            </a:r>
            <a:r>
              <a:rPr lang="cs-CZ" dirty="0" smtClean="0"/>
              <a:t>stránka, metodika. </a:t>
            </a:r>
            <a:endParaRPr lang="cs-CZ" dirty="0"/>
          </a:p>
          <a:p>
            <a:r>
              <a:rPr lang="cs-CZ" dirty="0" smtClean="0"/>
              <a:t>Odhalí </a:t>
            </a:r>
            <a:r>
              <a:rPr lang="cs-CZ" b="1" dirty="0" err="1" smtClean="0"/>
              <a:t>miskoncepty</a:t>
            </a:r>
            <a:r>
              <a:rPr lang="cs-CZ" b="1" dirty="0" smtClean="0"/>
              <a:t>, paralelní koncepty.</a:t>
            </a:r>
          </a:p>
          <a:p>
            <a:r>
              <a:rPr lang="cs-CZ" dirty="0" smtClean="0"/>
              <a:t>Podpoří </a:t>
            </a:r>
            <a:r>
              <a:rPr lang="cs-CZ" b="1" dirty="0" smtClean="0"/>
              <a:t>individuální přístup k žákovi</a:t>
            </a:r>
            <a:r>
              <a:rPr lang="cs-CZ" dirty="0" smtClean="0"/>
              <a:t> ve výuce.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0766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3460" y="265212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     PRAKTICKÝ ÚKOL č. 1 : </a:t>
            </a:r>
            <a:b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cs-CZ" sz="2200" b="1" dirty="0" smtClean="0">
                <a:solidFill>
                  <a:schemeClr val="accent3">
                    <a:lumMod val="75000"/>
                  </a:schemeClr>
                </a:solidFill>
              </a:rPr>
              <a:t>Zjištění dětských pojetí různých fenoménů/učiva</a:t>
            </a:r>
            <a:endParaRPr lang="cs-CZ" sz="2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7467600" cy="5184576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 smtClean="0"/>
              <a:t>1) </a:t>
            </a:r>
            <a:r>
              <a:rPr lang="cs-CZ" sz="2000" b="1" dirty="0" smtClean="0"/>
              <a:t>Obrázek</a:t>
            </a:r>
          </a:p>
          <a:p>
            <a:r>
              <a:rPr lang="cs-CZ" sz="2000" dirty="0"/>
              <a:t>Instrukce: Namaluj </a:t>
            </a:r>
            <a:r>
              <a:rPr lang="cs-CZ" sz="2000" dirty="0" smtClean="0"/>
              <a:t>a popiš, co pro děti jako jsi ty, znamená </a:t>
            </a:r>
            <a:r>
              <a:rPr lang="cs-CZ" sz="2000" b="1" dirty="0" smtClean="0"/>
              <a:t>zdraví</a:t>
            </a:r>
            <a:r>
              <a:rPr lang="cs-CZ" sz="2000" dirty="0" smtClean="0"/>
              <a:t>/nemoc, pojem  </a:t>
            </a:r>
            <a:r>
              <a:rPr lang="cs-CZ" sz="2000" b="1" dirty="0" smtClean="0"/>
              <a:t>droga</a:t>
            </a:r>
            <a:r>
              <a:rPr lang="cs-CZ" sz="2000" dirty="0" smtClean="0"/>
              <a:t>(tabák, alkohol,..), </a:t>
            </a:r>
            <a:r>
              <a:rPr lang="cs-CZ" sz="2000" b="1" dirty="0" smtClean="0"/>
              <a:t>smrt</a:t>
            </a:r>
            <a:r>
              <a:rPr lang="cs-CZ" sz="2000" dirty="0" smtClean="0"/>
              <a:t>/</a:t>
            </a:r>
            <a:r>
              <a:rPr lang="cs-CZ" sz="2000" b="1" dirty="0" smtClean="0"/>
              <a:t>život, Co potřebuje rostlina k životu? Co je ekosystém? Jak funguje trávicí soustava v lidském těle? Co je imunita? Co je to plast?</a:t>
            </a:r>
          </a:p>
          <a:p>
            <a:pPr marL="0" indent="0">
              <a:buNone/>
            </a:pPr>
            <a:r>
              <a:rPr lang="cs-CZ" sz="2000" dirty="0"/>
              <a:t>(</a:t>
            </a:r>
            <a:r>
              <a:rPr lang="cs-CZ" sz="2000" dirty="0" smtClean="0"/>
              <a:t>Co děláš proto, abys byl zdravý? Co způsobuje, že jsi nemocný? Co děláš proto, abys nebyl nemocný? Jak dýchá rostlina? ……..)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2) </a:t>
            </a:r>
            <a:r>
              <a:rPr lang="cs-CZ" sz="2000" b="1" dirty="0" err="1" smtClean="0"/>
              <a:t>Polostrukturovaný</a:t>
            </a:r>
            <a:r>
              <a:rPr lang="cs-CZ" sz="2000" b="1" dirty="0" smtClean="0"/>
              <a:t> rozhovor</a:t>
            </a:r>
          </a:p>
          <a:p>
            <a:pPr marL="0" indent="0">
              <a:buNone/>
            </a:pPr>
            <a:r>
              <a:rPr lang="cs-CZ" sz="2000" dirty="0" smtClean="0"/>
              <a:t>Co jsi nakreslil/a? Můžeš to blíže vysvětlit? Co ještě bys nakreslil/a? Můžeš to více popsat? Co ještě můžeš k obrázku říct? Co dále bys k tomu dodal/a? Co bys tam určitě nenakreslil/a?</a:t>
            </a:r>
            <a:endParaRPr lang="cs-CZ" sz="2000" dirty="0"/>
          </a:p>
        </p:txBody>
      </p:sp>
      <p:sp>
        <p:nvSpPr>
          <p:cNvPr id="4" name="Pěticípá hvězda 3"/>
          <p:cNvSpPr/>
          <p:nvPr/>
        </p:nvSpPr>
        <p:spPr>
          <a:xfrm>
            <a:off x="467544" y="476672"/>
            <a:ext cx="457200" cy="457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87837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0"/>
            <a:ext cx="7467600" cy="1143000"/>
          </a:xfrm>
        </p:spPr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11261" y="1268760"/>
            <a:ext cx="7467600" cy="5328592"/>
          </a:xfrm>
        </p:spPr>
        <p:txBody>
          <a:bodyPr/>
          <a:lstStyle/>
          <a:p>
            <a:pPr lvl="0"/>
            <a:r>
              <a:rPr lang="cs-CZ" dirty="0"/>
              <a:t>ČÁP, </a:t>
            </a:r>
            <a:r>
              <a:rPr lang="cs-CZ" dirty="0" smtClean="0"/>
              <a:t>J., Mareš, J.</a:t>
            </a:r>
            <a:r>
              <a:rPr lang="cs-CZ" dirty="0"/>
              <a:t> </a:t>
            </a:r>
            <a:r>
              <a:rPr lang="cs-CZ" i="1" dirty="0"/>
              <a:t>Psychologie pro učitele</a:t>
            </a:r>
            <a:r>
              <a:rPr lang="cs-CZ" dirty="0"/>
              <a:t>. Vyd. 1. Praha: Portál, </a:t>
            </a:r>
            <a:r>
              <a:rPr lang="cs-CZ" dirty="0" smtClean="0"/>
              <a:t>2007, </a:t>
            </a:r>
            <a:r>
              <a:rPr lang="cs-CZ" b="1" dirty="0" smtClean="0"/>
              <a:t>s. 411-440</a:t>
            </a:r>
            <a:r>
              <a:rPr lang="cs-CZ" dirty="0" smtClean="0"/>
              <a:t>. </a:t>
            </a:r>
            <a:endParaRPr lang="cs-CZ" dirty="0"/>
          </a:p>
          <a:p>
            <a:pPr lvl="0"/>
            <a:endParaRPr lang="cs-CZ" dirty="0"/>
          </a:p>
          <a:p>
            <a:pPr lvl="0"/>
            <a:r>
              <a:rPr lang="cs-CZ" dirty="0"/>
              <a:t>ŠKODA, Jiří a Pavel DOULÍK. </a:t>
            </a:r>
            <a:r>
              <a:rPr lang="cs-CZ" i="1" dirty="0"/>
              <a:t>Psychodidaktika: metody efektivního a smysluplného učení a vyučování</a:t>
            </a:r>
            <a:r>
              <a:rPr lang="cs-CZ" dirty="0"/>
              <a:t>. Vyd. 1. Praha: </a:t>
            </a:r>
            <a:r>
              <a:rPr lang="cs-CZ" dirty="0" err="1"/>
              <a:t>Grada</a:t>
            </a:r>
            <a:r>
              <a:rPr lang="cs-CZ" dirty="0"/>
              <a:t>, </a:t>
            </a:r>
            <a:r>
              <a:rPr lang="cs-CZ" dirty="0" smtClean="0"/>
              <a:t>2011</a:t>
            </a:r>
            <a:r>
              <a:rPr lang="cs-CZ" b="1" dirty="0" smtClean="0"/>
              <a:t>. s. 87-121</a:t>
            </a:r>
            <a:r>
              <a:rPr lang="cs-CZ" dirty="0" smtClean="0"/>
              <a:t>.</a:t>
            </a:r>
          </a:p>
          <a:p>
            <a:pPr marL="0" lvl="0" indent="0">
              <a:buNone/>
            </a:pPr>
            <a:endParaRPr lang="cs-CZ" dirty="0"/>
          </a:p>
          <a:p>
            <a:r>
              <a:rPr lang="cs-CZ" dirty="0" smtClean="0"/>
              <a:t>Mareš, J. </a:t>
            </a:r>
            <a:r>
              <a:rPr lang="cs-CZ" i="1" dirty="0" smtClean="0"/>
              <a:t>Pedagogická psychologie. Praha: Portál, 2013. </a:t>
            </a:r>
            <a:r>
              <a:rPr lang="cs-CZ" b="1" i="1" dirty="0" smtClean="0"/>
              <a:t>s. 388-427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smtClean="0"/>
              <a:t> </a:t>
            </a:r>
          </a:p>
          <a:p>
            <a:r>
              <a:rPr lang="cs-CZ" dirty="0" err="1" smtClean="0"/>
              <a:t>Doulík</a:t>
            </a:r>
            <a:r>
              <a:rPr lang="cs-CZ" dirty="0"/>
              <a:t>, </a:t>
            </a:r>
            <a:r>
              <a:rPr lang="cs-CZ" dirty="0" smtClean="0"/>
              <a:t>P</a:t>
            </a:r>
            <a:r>
              <a:rPr lang="cs-CZ" i="1" dirty="0" smtClean="0"/>
              <a:t>. </a:t>
            </a:r>
            <a:r>
              <a:rPr lang="cs-CZ" dirty="0" smtClean="0"/>
              <a:t>Geneze </a:t>
            </a:r>
            <a:r>
              <a:rPr lang="cs-CZ" dirty="0"/>
              <a:t>dětských pojetí vybraných fenoménů</a:t>
            </a:r>
            <a:r>
              <a:rPr lang="cs-CZ" dirty="0" smtClean="0"/>
              <a:t>. </a:t>
            </a:r>
            <a:r>
              <a:rPr lang="cs-CZ" i="1" dirty="0" smtClean="0"/>
              <a:t>Studia </a:t>
            </a:r>
            <a:r>
              <a:rPr lang="cs-CZ" i="1" dirty="0" err="1"/>
              <a:t>Paedagogika</a:t>
            </a:r>
            <a:r>
              <a:rPr lang="cs-CZ" i="1" dirty="0"/>
              <a:t>, </a:t>
            </a:r>
            <a:r>
              <a:rPr lang="cs-CZ" dirty="0"/>
              <a:t>Ústí </a:t>
            </a:r>
            <a:r>
              <a:rPr lang="cs-CZ" dirty="0" err="1"/>
              <a:t>n.L.</a:t>
            </a:r>
            <a:r>
              <a:rPr lang="cs-CZ" dirty="0"/>
              <a:t>, 2005. ISBN 80-7044-697-8.</a:t>
            </a:r>
            <a:endParaRPr lang="cs-CZ" dirty="0">
              <a:latin typeface="Arial" charset="0"/>
            </a:endParaRP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777605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Dětská pojetí (učiva)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3200" dirty="0"/>
              <a:t>Souhrn subjektivních poznatků, osobních zkušeností, představ, přesvědčení, očekávání a emocí týkající se </a:t>
            </a:r>
            <a:r>
              <a:rPr lang="cs-CZ" sz="3200" dirty="0" smtClean="0"/>
              <a:t>určitého fenoménu/učiva</a:t>
            </a:r>
            <a:r>
              <a:rPr lang="cs-CZ" sz="3200" b="1" dirty="0" smtClean="0"/>
              <a:t>.</a:t>
            </a:r>
            <a:r>
              <a:rPr lang="cs-CZ" sz="3200" dirty="0" smtClean="0"/>
              <a:t> </a:t>
            </a:r>
          </a:p>
          <a:p>
            <a:pPr marL="0" indent="0">
              <a:buNone/>
            </a:pPr>
            <a:endParaRPr lang="cs-CZ" sz="3200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Čáp, Mareš, </a:t>
            </a:r>
            <a:r>
              <a:rPr lang="cs-CZ" dirty="0" smtClean="0"/>
              <a:t>2001, s. 419)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3322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0"/>
            <a:ext cx="7467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DĚTSKÁ 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POJETÍ 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světa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268760"/>
            <a:ext cx="7467600" cy="5256584"/>
          </a:xfrm>
        </p:spPr>
        <p:txBody>
          <a:bodyPr/>
          <a:lstStyle/>
          <a:p>
            <a:r>
              <a:rPr lang="cs-CZ" dirty="0" smtClean="0"/>
              <a:t>Jde o určitou dětskou koncepci světa, </a:t>
            </a:r>
            <a:r>
              <a:rPr lang="cs-CZ" b="1" dirty="0" smtClean="0"/>
              <a:t>představu o světě.</a:t>
            </a:r>
          </a:p>
          <a:p>
            <a:r>
              <a:rPr lang="cs-CZ" dirty="0" smtClean="0"/>
              <a:t>Soubor dětských názorů na svět.</a:t>
            </a:r>
          </a:p>
          <a:p>
            <a:r>
              <a:rPr lang="cs-CZ" dirty="0" smtClean="0"/>
              <a:t>Dětská interpretace světa, jevů s nimiž se dítě setkává.</a:t>
            </a:r>
          </a:p>
          <a:p>
            <a:r>
              <a:rPr lang="cs-CZ" b="1" dirty="0" smtClean="0"/>
              <a:t>Dětská pojetí (koncepce) nebo také teorie </a:t>
            </a:r>
            <a:r>
              <a:rPr lang="cs-CZ" dirty="0" smtClean="0"/>
              <a:t>plní zejména čtyři funkce: </a:t>
            </a:r>
          </a:p>
          <a:p>
            <a:pPr marL="457200" indent="-457200">
              <a:buAutoNum type="arabicParenR"/>
            </a:pPr>
            <a:r>
              <a:rPr lang="cs-CZ" dirty="0" smtClean="0"/>
              <a:t>dítě s jejich pomocí jev popisuje,</a:t>
            </a:r>
          </a:p>
          <a:p>
            <a:pPr marL="457200" indent="-457200">
              <a:buAutoNum type="arabicParenR"/>
            </a:pPr>
            <a:r>
              <a:rPr lang="cs-CZ" dirty="0" smtClean="0"/>
              <a:t>2) vysvětluje, </a:t>
            </a:r>
          </a:p>
          <a:p>
            <a:pPr marL="457200" indent="-457200">
              <a:buAutoNum type="arabicParenR"/>
            </a:pPr>
            <a:r>
              <a:rPr lang="cs-CZ" dirty="0" smtClean="0"/>
              <a:t>3) předpovídá, </a:t>
            </a:r>
          </a:p>
          <a:p>
            <a:pPr marL="457200" indent="-457200">
              <a:buAutoNum type="arabicParenR"/>
            </a:pPr>
            <a:r>
              <a:rPr lang="cs-CZ" dirty="0" smtClean="0"/>
              <a:t>4) získává návod, jak s jevem zacházet. </a:t>
            </a:r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sz="1600" dirty="0" smtClean="0"/>
              <a:t>Škoda, </a:t>
            </a:r>
            <a:r>
              <a:rPr lang="cs-CZ" sz="1600" dirty="0" err="1" smtClean="0"/>
              <a:t>Doulík</a:t>
            </a:r>
            <a:r>
              <a:rPr lang="cs-CZ" sz="1600" dirty="0" smtClean="0"/>
              <a:t>, 2011)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925012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0759" y="116632"/>
            <a:ext cx="7467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DĚTSKÁ 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POJETÍ 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1138" y="1412776"/>
            <a:ext cx="7999294" cy="5184576"/>
          </a:xfrm>
        </p:spPr>
        <p:txBody>
          <a:bodyPr/>
          <a:lstStyle/>
          <a:p>
            <a:r>
              <a:rPr lang="cs-CZ" dirty="0" smtClean="0"/>
              <a:t>Dítě si vytváří si svůj pohled na to, jaký je svět a jak funguje</a:t>
            </a:r>
            <a:r>
              <a:rPr lang="cs-CZ" dirty="0"/>
              <a:t>. </a:t>
            </a:r>
            <a:r>
              <a:rPr lang="cs-CZ" dirty="0" smtClean="0"/>
              <a:t>Dochází k němu na </a:t>
            </a:r>
            <a:r>
              <a:rPr lang="cs-CZ" b="1" dirty="0"/>
              <a:t>základě vlastních </a:t>
            </a:r>
            <a:r>
              <a:rPr lang="cs-CZ" b="1" dirty="0" smtClean="0"/>
              <a:t>zkušeností a prožitků.</a:t>
            </a:r>
          </a:p>
          <a:p>
            <a:r>
              <a:rPr lang="cs-CZ" dirty="0"/>
              <a:t>Dětská pojetí jsou svébytné představy o obsahu pojmů, které si dítě vytváří samo a které </a:t>
            </a:r>
            <a:r>
              <a:rPr lang="cs-CZ" b="1" dirty="0"/>
              <a:t>neodpovídají vědeckému </a:t>
            </a:r>
            <a:r>
              <a:rPr lang="cs-CZ" b="1" dirty="0" smtClean="0"/>
              <a:t>poznání.</a:t>
            </a:r>
          </a:p>
          <a:p>
            <a:r>
              <a:rPr lang="cs-CZ" dirty="0" smtClean="0"/>
              <a:t>Slouží </a:t>
            </a:r>
            <a:r>
              <a:rPr lang="cs-CZ" dirty="0"/>
              <a:t>dětem k vysvětlování a </a:t>
            </a:r>
            <a:r>
              <a:rPr lang="cs-CZ" dirty="0" smtClean="0"/>
              <a:t>předpovídání </a:t>
            </a:r>
            <a:r>
              <a:rPr lang="cs-CZ" dirty="0"/>
              <a:t>toho, co se kolem něj děje  (Mareš, 2013, s. 395</a:t>
            </a:r>
            <a:r>
              <a:rPr lang="cs-CZ" dirty="0" smtClean="0"/>
              <a:t>).</a:t>
            </a:r>
          </a:p>
          <a:p>
            <a:r>
              <a:rPr lang="cs-CZ" dirty="0" smtClean="0"/>
              <a:t>Dětská pojetí /</a:t>
            </a:r>
            <a:r>
              <a:rPr lang="cs-CZ" dirty="0" err="1" smtClean="0"/>
              <a:t>prekoncepty</a:t>
            </a:r>
            <a:r>
              <a:rPr lang="cs-CZ" dirty="0" smtClean="0"/>
              <a:t> nelze označit za chybné, jsou </a:t>
            </a:r>
            <a:r>
              <a:rPr lang="cs-CZ" b="1" dirty="0" smtClean="0"/>
              <a:t>předvědecké, je to </a:t>
            </a:r>
            <a:r>
              <a:rPr lang="cs-CZ" b="1" dirty="0" err="1" smtClean="0"/>
              <a:t>předpojmové</a:t>
            </a:r>
            <a:r>
              <a:rPr lang="cs-CZ" b="1" dirty="0" smtClean="0"/>
              <a:t> stadium.</a:t>
            </a:r>
          </a:p>
          <a:p>
            <a:r>
              <a:rPr lang="cs-CZ" b="1" dirty="0" smtClean="0"/>
              <a:t>Jsou to nepřesné, laické, naivní, subjektivní  představy o pojmu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91058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Terminologie </a:t>
            </a:r>
            <a:r>
              <a:rPr lang="cs-CZ" sz="1600" b="1" dirty="0" smtClean="0">
                <a:solidFill>
                  <a:schemeClr val="accent3">
                    <a:lumMod val="75000"/>
                  </a:schemeClr>
                </a:solidFill>
              </a:rPr>
              <a:t>(Mareš, </a:t>
            </a:r>
            <a:r>
              <a:rPr lang="cs-CZ" sz="1600" b="1" dirty="0" err="1" smtClean="0">
                <a:solidFill>
                  <a:schemeClr val="accent3">
                    <a:lumMod val="75000"/>
                  </a:schemeClr>
                </a:solidFill>
              </a:rPr>
              <a:t>Ouhrabka</a:t>
            </a:r>
            <a:r>
              <a:rPr lang="cs-CZ" sz="1600" b="1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cs-CZ" sz="1600" b="1" dirty="0" err="1" smtClean="0">
                <a:solidFill>
                  <a:schemeClr val="accent3">
                    <a:lumMod val="75000"/>
                  </a:schemeClr>
                </a:solidFill>
              </a:rPr>
              <a:t>Doulík</a:t>
            </a:r>
            <a:r>
              <a:rPr lang="cs-CZ" sz="1600" b="1" dirty="0" smtClean="0">
                <a:solidFill>
                  <a:schemeClr val="accent3">
                    <a:lumMod val="75000"/>
                  </a:schemeClr>
                </a:solidFill>
              </a:rPr>
              <a:t>)</a:t>
            </a:r>
            <a:endParaRPr lang="cs-CZ" sz="16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cs-CZ" b="1" dirty="0" smtClean="0"/>
              <a:t>Terminologie je nejasná, nejednotná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Dětská pojetí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Žákovo pojetí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Žákova interpretace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Dětské/žákovské </a:t>
            </a:r>
            <a:r>
              <a:rPr lang="cs-CZ" dirty="0" err="1" smtClean="0"/>
              <a:t>prekoncepty</a:t>
            </a: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Spontánní představy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Dětská porozumění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Naivní teorie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Mentální reprezentace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err="1" smtClean="0"/>
              <a:t>Miskoncepty</a:t>
            </a:r>
            <a:r>
              <a:rPr lang="cs-CZ" dirty="0" smtClean="0"/>
              <a:t>, paralelní koncepty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Dětské koncepty (mohou v sobě zahrnovat </a:t>
            </a:r>
            <a:r>
              <a:rPr lang="cs-CZ" dirty="0" err="1" smtClean="0"/>
              <a:t>prekoncepty</a:t>
            </a:r>
            <a:r>
              <a:rPr lang="cs-CZ" dirty="0" smtClean="0"/>
              <a:t>, </a:t>
            </a:r>
            <a:r>
              <a:rPr lang="cs-CZ" dirty="0" err="1" smtClean="0"/>
              <a:t>miskoncepty</a:t>
            </a:r>
            <a:r>
              <a:rPr lang="cs-CZ" dirty="0" smtClean="0"/>
              <a:t>, koncepty, mentální mapy, emocionální prožitky)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DĚTSKÁ POJETÍ a </a:t>
            </a:r>
            <a:b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</a:rPr>
              <a:t>vnitřní poznatkové systémy žáků</a:t>
            </a:r>
            <a:endParaRPr lang="cs-CZ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78305" y="1556792"/>
            <a:ext cx="7467600" cy="48736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Dětská pojetí - je souhrn žákových subjektivních  poznatků, představ, přesvědčení, emocí a očekávání týkající se nějakého pojmu.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Získává je vlastní zkušeností je intuitivní, trvalé, ale také rigidní (těžko se ho dítě vzdává).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Ukládá se do dlouhodobé paměti</a:t>
            </a:r>
            <a:r>
              <a:rPr lang="cs-CZ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Vytváří vnitřní poznatkový systém dítěte</a:t>
            </a:r>
            <a:r>
              <a:rPr lang="cs-CZ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Je jedinečnou, individuální charakteristikou žáka</a:t>
            </a:r>
            <a:r>
              <a:rPr lang="cs-CZ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V současné době stále častěji ovlivňována informacemi, co žáci nacházejí na internetu a často nekriticky přijímají.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accent3">
                    <a:lumMod val="75000"/>
                  </a:schemeClr>
                </a:solidFill>
              </a:rPr>
              <a:t>různé názvy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256584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Naivní teorie dítěte       </a:t>
            </a:r>
            <a:r>
              <a:rPr lang="cs-CZ" sz="2000" dirty="0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cs-CZ" sz="2000" dirty="0" err="1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children´s</a:t>
            </a:r>
            <a:r>
              <a:rPr lang="cs-CZ" sz="2000" dirty="0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naive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theories</a:t>
            </a:r>
            <a:endParaRPr lang="cs-CZ" sz="2000" dirty="0" smtClean="0"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sz="2000" dirty="0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Dětské 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naivní koncepce        </a:t>
            </a:r>
            <a:r>
              <a:rPr lang="cs-CZ" sz="2000" dirty="0" err="1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children´s</a:t>
            </a:r>
            <a:r>
              <a:rPr lang="cs-CZ" sz="2000" dirty="0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naive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conceptions</a:t>
            </a:r>
            <a:endParaRPr lang="cs-CZ" sz="2000" dirty="0" smtClean="0"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sz="2000" dirty="0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Implicitní 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teorie dítěte             </a:t>
            </a:r>
            <a:r>
              <a:rPr lang="cs-CZ" sz="2000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children´s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implicit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theories</a:t>
            </a:r>
            <a:endParaRPr lang="cs-CZ" sz="2000" dirty="0"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sz="2000" dirty="0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Dětské 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dosavadní koncepce   </a:t>
            </a:r>
            <a:r>
              <a:rPr lang="cs-CZ" sz="2000" dirty="0" err="1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chidren´s</a:t>
            </a:r>
            <a:r>
              <a:rPr lang="cs-CZ" sz="2000" dirty="0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prior </a:t>
            </a:r>
            <a:r>
              <a:rPr lang="cs-CZ" sz="2000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conceptions</a:t>
            </a:r>
            <a:endParaRPr lang="cs-CZ" sz="2000" dirty="0"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sz="2000" dirty="0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Dětské 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prekoncepce                 </a:t>
            </a:r>
            <a:r>
              <a:rPr lang="cs-CZ" sz="2000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children´s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preconceptions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sz="2000" dirty="0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Dětské 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subjektivní pojetí         </a:t>
            </a:r>
            <a:r>
              <a:rPr lang="cs-CZ" sz="2000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children´s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conception</a:t>
            </a:r>
            <a:endParaRPr lang="cs-CZ" sz="2000" dirty="0"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sz="2000" dirty="0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Dětské 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představy                      </a:t>
            </a:r>
            <a:r>
              <a:rPr lang="cs-CZ" sz="2000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children´s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beliefs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cs-CZ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402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vnitřní poznatkový systém</a:t>
            </a: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Je rigidní, založený na zkušenosti a prožitku dítěte.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Obsahuje dětská pojetí, naivní dětské představy/ </a:t>
            </a:r>
            <a:r>
              <a:rPr lang="cs-CZ" dirty="0" err="1" smtClean="0"/>
              <a:t>prekoncepty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smtClean="0"/>
              <a:t>jsou součástí myšlenkových procesů dítěte).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Z pohledu dospělých mohou být naivní, nesmyslné, chybné. Z pohledu dítěte jsou smysluplné, začleněné do systému, vnitřně logické.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Spontánní učení </a:t>
            </a:r>
            <a:b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196752"/>
            <a:ext cx="7467600" cy="4873625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cs-CZ" b="1" dirty="0" smtClean="0"/>
              <a:t>Děti poznávají svět spontánně, </a:t>
            </a:r>
            <a:r>
              <a:rPr lang="cs-CZ" dirty="0" smtClean="0"/>
              <a:t>spontánní učení dětí je efektivní protože: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Objevování něčeho nového je radostí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Je přiměřené individuálním schopnostem dítěte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Dítě zažívá úspěch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Informace jsou přijímány více smysly současně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 Je spojeno s individuálním prožitkem a zkušeností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Přijímané informace vytvářejí asociační vazby s již osvojenými poznatky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Není spojeno a nadměrným stresem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rkýř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6016</TotalTime>
  <Words>1082</Words>
  <Application>Microsoft Office PowerPoint</Application>
  <PresentationFormat>Předvádění na obrazovce (4:3)</PresentationFormat>
  <Paragraphs>122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Calibri</vt:lpstr>
      <vt:lpstr>Century Schoolbook</vt:lpstr>
      <vt:lpstr>Times New Roman</vt:lpstr>
      <vt:lpstr>Wingdings</vt:lpstr>
      <vt:lpstr>Wingdings 2</vt:lpstr>
      <vt:lpstr>Arkýř</vt:lpstr>
      <vt:lpstr>PSYCHODIDAKTIKA</vt:lpstr>
      <vt:lpstr>Dětská pojetí (učiva)</vt:lpstr>
      <vt:lpstr>DĚTSKÁ POJETÍ světa</vt:lpstr>
      <vt:lpstr>DĚTSKÁ POJETÍ  </vt:lpstr>
      <vt:lpstr>Terminologie (Mareš, Ouhrabka, Doulík)</vt:lpstr>
      <vt:lpstr>DĚTSKÁ POJETÍ a  vnitřní poznatkové systémy žáků</vt:lpstr>
      <vt:lpstr>různé názvy</vt:lpstr>
      <vt:lpstr>vnitřní poznatkový systém</vt:lpstr>
      <vt:lpstr>Spontánní učení  </vt:lpstr>
      <vt:lpstr>DĚTSKÁ POJETÍ - STRUKTURA (Škoda, Doulík 2011, Čáp, Mareš 2001)</vt:lpstr>
      <vt:lpstr>Dětské pojetí různých fenoménů - výzkumy</vt:lpstr>
      <vt:lpstr>Diagnostika </vt:lpstr>
      <vt:lpstr>Využití dětských prekonceptů optimalizace a zefektivnění práce učitele</vt:lpstr>
      <vt:lpstr>Využití dětských prekonceptů optimalizace a zefektivnění práce učitele</vt:lpstr>
      <vt:lpstr>     PRAKTICKÝ ÚKOL č. 1 :  Zjištění dětských pojetí různých fenoménů/učiva</vt:lpstr>
      <vt:lpstr>literatura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Kognitivní a učební styl žáka</dc:title>
  <dc:creator>Iva Žaloudíková</dc:creator>
  <cp:keywords>Dětská pojetí</cp:keywords>
  <cp:lastModifiedBy>Zaloudikova</cp:lastModifiedBy>
  <cp:revision>233</cp:revision>
  <dcterms:created xsi:type="dcterms:W3CDTF">2010-10-29T12:24:12Z</dcterms:created>
  <dcterms:modified xsi:type="dcterms:W3CDTF">2021-09-20T12:36:23Z</dcterms:modified>
</cp:coreProperties>
</file>