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5"/>
  </p:notesMasterIdLst>
  <p:sldIdLst>
    <p:sldId id="284" r:id="rId2"/>
    <p:sldId id="419" r:id="rId3"/>
    <p:sldId id="429" r:id="rId4"/>
    <p:sldId id="418" r:id="rId5"/>
    <p:sldId id="432" r:id="rId6"/>
    <p:sldId id="433" r:id="rId7"/>
    <p:sldId id="434" r:id="rId8"/>
    <p:sldId id="437" r:id="rId9"/>
    <p:sldId id="430" r:id="rId10"/>
    <p:sldId id="431" r:id="rId11"/>
    <p:sldId id="436" r:id="rId12"/>
    <p:sldId id="425" r:id="rId13"/>
    <p:sldId id="357" r:id="rId14"/>
    <p:sldId id="345" r:id="rId15"/>
    <p:sldId id="329" r:id="rId16"/>
    <p:sldId id="352" r:id="rId17"/>
    <p:sldId id="426" r:id="rId18"/>
    <p:sldId id="392" r:id="rId19"/>
    <p:sldId id="424" r:id="rId20"/>
    <p:sldId id="427" r:id="rId21"/>
    <p:sldId id="367" r:id="rId22"/>
    <p:sldId id="331" r:id="rId23"/>
    <p:sldId id="422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05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879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Psychologie ve </a:t>
            </a:r>
            <a:r>
              <a:rPr lang="cs-CZ" sz="4000" smtClean="0"/>
              <a:t>školní praxi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483768" y="5018088"/>
            <a:ext cx="6172200" cy="1371600"/>
          </a:xfrm>
        </p:spPr>
        <p:txBody>
          <a:bodyPr/>
          <a:lstStyle/>
          <a:p>
            <a:r>
              <a:rPr lang="cs-CZ" sz="3200" dirty="0" smtClean="0"/>
              <a:t>Dětská pojetí a jejich změna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cs-CZ" b="1" dirty="0" smtClean="0"/>
              <a:t>Jak řídit učební činnost žáků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46840"/>
            <a:ext cx="7467600" cy="5589240"/>
          </a:xfrm>
        </p:spPr>
        <p:txBody>
          <a:bodyPr/>
          <a:lstStyle/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Dětská pojetí učiva/</a:t>
            </a:r>
            <a:r>
              <a:rPr lang="cs-CZ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prekoncepty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možno nejlépe pojímat jako stavební materiál, který musí 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být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 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procesu učení, v jehož průběhu dochází k redefinici, restrukturaci pojmu a vzniku nové struktury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třeba k tomu trpělivosti učitele a aktivity žáka.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Porozumět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pohledu a pojetí žáka na daný pojem, fenomén.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 </a:t>
            </a:r>
            <a:r>
              <a:rPr lang="cs-CZ" b="1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zjištování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prekonceptů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práce s nimi je považován za základní faktor výuky a </a:t>
            </a:r>
            <a:r>
              <a:rPr lang="cs-CZ" b="1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psycho/didaktiky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Zkoumání prekoncepcí se většinou zaměřuje jen na složku poznávací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48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řídit učební činnost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Výstavba </a:t>
            </a:r>
            <a:r>
              <a:rPr lang="cs-CZ" dirty="0"/>
              <a:t>poznání je zásadním způsobem ovlivněna dosavadními znalostmi, dovednostmi a zkušenostmi, které již dítě má. Výstavba poznání je </a:t>
            </a:r>
            <a:r>
              <a:rPr lang="cs-CZ" b="1" dirty="0"/>
              <a:t>procesem aktivním - činnostním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Dítě </a:t>
            </a:r>
            <a:r>
              <a:rPr lang="cs-CZ" dirty="0"/>
              <a:t>musí dostat příležitost s učivem pracovat. Aktivity bývají </a:t>
            </a:r>
            <a:r>
              <a:rPr lang="cs-CZ" b="1" dirty="0"/>
              <a:t>zpočátku fyzické (manipulace s objekty), později, když už dítě má představu, probíhají více v mysli (mentální operace).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962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Výstavba poznání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Kognitivní konflikt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539552" y="199783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každodenním životě se učíme z podnětů v našem okolí a to jak na ně budeme reagovat, záleží na našich dosavadních zkušenostech. Ty jsou uloženy v poznávacích strukturách. </a:t>
            </a:r>
            <a:endParaRPr lang="cs-CZ" sz="2400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b="1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Akomodace </a:t>
            </a:r>
            <a:r>
              <a:rPr lang="cs-CZ" sz="24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asimilace </a:t>
            </a:r>
            <a:r>
              <a:rPr lang="cs-CZ" sz="24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součástí procesu spontánního učení, přitom oba procesy jsou </a:t>
            </a:r>
            <a:r>
              <a:rPr lang="cs-CZ" sz="24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rovnováze</a:t>
            </a:r>
            <a:r>
              <a:rPr lang="cs-CZ" sz="24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 běžném životě konstruujeme tak, že </a:t>
            </a:r>
            <a:r>
              <a:rPr lang="cs-CZ" sz="24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porovnáváme nové se starým a přitom promýšlíme nesrovnalosti</a:t>
            </a:r>
            <a:r>
              <a:rPr lang="cs-CZ" sz="24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Tyto nesrovnalosti můžeme označit jako </a:t>
            </a:r>
            <a:r>
              <a:rPr lang="cs-CZ" sz="2400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kognitivní konflikt</a:t>
            </a:r>
            <a:r>
              <a:rPr lang="cs-CZ" sz="24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2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výstavba poznání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sz="2400" b="1" dirty="0" smtClean="0"/>
              <a:t>Asimilace</a:t>
            </a:r>
            <a:r>
              <a:rPr lang="cs-CZ" sz="2400" dirty="0" smtClean="0"/>
              <a:t>- nově přicházející poznatek je v souladu s dosavadním vnitřním poznatkovým systémem žáka, nenarušuje vnitřní spojitost, je zapojen do již stávajících struktur.</a:t>
            </a:r>
          </a:p>
          <a:p>
            <a:pPr marL="366713" lvl="1" indent="0">
              <a:buNone/>
            </a:pPr>
            <a:endParaRPr lang="cs-CZ" sz="2400" dirty="0" smtClean="0"/>
          </a:p>
          <a:p>
            <a:pPr lvl="1"/>
            <a:r>
              <a:rPr lang="cs-CZ" sz="2400" b="1" dirty="0" smtClean="0"/>
              <a:t>Akomodace </a:t>
            </a:r>
            <a:r>
              <a:rPr lang="cs-CZ" sz="2400" dirty="0" smtClean="0"/>
              <a:t>– nový poznatek </a:t>
            </a:r>
            <a:r>
              <a:rPr lang="cs-CZ" sz="2400" b="1" dirty="0" smtClean="0"/>
              <a:t>je v rozporu s vnitřním poznatkovým systémem  </a:t>
            </a:r>
            <a:r>
              <a:rPr lang="en-US" sz="2400" dirty="0" smtClean="0">
                <a:sym typeface="Wingdings"/>
              </a:rPr>
              <a:t></a:t>
            </a:r>
            <a:r>
              <a:rPr lang="cs-CZ" sz="2400" dirty="0" smtClean="0"/>
              <a:t> vnitřní poznatkový systém je pozměněn, přizpůsoben tak, aby byl v souladu s novým poznatkem.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95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ZÁSADY A POSTUPY pro změnu POJETÍ UČIVA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31640"/>
            <a:ext cx="8280920" cy="4873752"/>
          </a:xfrm>
        </p:spPr>
        <p:txBody>
          <a:bodyPr>
            <a:noAutofit/>
          </a:bodyPr>
          <a:lstStyle/>
          <a:p>
            <a:r>
              <a:rPr lang="cs-CZ" dirty="0" smtClean="0"/>
              <a:t>Pro </a:t>
            </a:r>
            <a:r>
              <a:rPr lang="cs-CZ" dirty="0"/>
              <a:t>účinné působení na žáka by měl učitel navodit:</a:t>
            </a:r>
          </a:p>
          <a:p>
            <a:pPr lvl="1"/>
            <a:r>
              <a:rPr lang="cs-CZ" sz="2400" b="1" dirty="0" smtClean="0"/>
              <a:t>nespokojenost žáka s</a:t>
            </a:r>
            <a:r>
              <a:rPr lang="cs-CZ" sz="2400" b="1" dirty="0"/>
              <a:t> dosavadním pojetím </a:t>
            </a:r>
            <a:r>
              <a:rPr lang="cs-CZ" sz="2400" b="1" dirty="0" smtClean="0"/>
              <a:t>učiva - motivace. </a:t>
            </a:r>
            <a:r>
              <a:rPr lang="cs-CZ" sz="2400" dirty="0"/>
              <a:t>(</a:t>
            </a:r>
            <a:r>
              <a:rPr lang="cs-CZ" sz="2400" dirty="0" smtClean="0"/>
              <a:t>Dítě </a:t>
            </a:r>
            <a:r>
              <a:rPr lang="cs-CZ" sz="2400" dirty="0"/>
              <a:t>musí nenásilně dospět k </a:t>
            </a:r>
            <a:r>
              <a:rPr lang="cs-CZ" sz="2400" dirty="0" smtClean="0"/>
              <a:t>přesvědčení</a:t>
            </a:r>
            <a:r>
              <a:rPr lang="cs-CZ" sz="2400" dirty="0"/>
              <a:t>, že </a:t>
            </a:r>
            <a:r>
              <a:rPr lang="cs-CZ" sz="2400" dirty="0" smtClean="0"/>
              <a:t>je jeho </a:t>
            </a:r>
            <a:r>
              <a:rPr lang="cs-CZ" sz="2400" dirty="0"/>
              <a:t>pojetí </a:t>
            </a:r>
            <a:r>
              <a:rPr lang="cs-CZ" sz="2400" dirty="0" smtClean="0"/>
              <a:t>v</a:t>
            </a:r>
            <a:r>
              <a:rPr lang="cs-CZ" sz="2400" dirty="0"/>
              <a:t> rozporu se </a:t>
            </a:r>
            <a:r>
              <a:rPr lang="cs-CZ" sz="2400" dirty="0" smtClean="0"/>
              <a:t>skutečností)</a:t>
            </a:r>
            <a:endParaRPr lang="cs-CZ" sz="2400" dirty="0"/>
          </a:p>
          <a:p>
            <a:pPr lvl="1"/>
            <a:r>
              <a:rPr lang="cs-CZ" sz="2400" dirty="0"/>
              <a:t>nové pojetí musí být podáno </a:t>
            </a:r>
            <a:r>
              <a:rPr lang="cs-CZ" sz="2400" b="1" dirty="0"/>
              <a:t>srozumitelně</a:t>
            </a:r>
          </a:p>
          <a:p>
            <a:pPr lvl="1"/>
            <a:r>
              <a:rPr lang="cs-CZ" sz="2400" dirty="0"/>
              <a:t>nové pojetí musí být </a:t>
            </a:r>
            <a:r>
              <a:rPr lang="cs-CZ" sz="2400" b="1" dirty="0"/>
              <a:t>přesvědčivé </a:t>
            </a:r>
            <a:r>
              <a:rPr lang="cs-CZ" sz="2400" dirty="0"/>
              <a:t>a pro </a:t>
            </a:r>
            <a:r>
              <a:rPr lang="cs-CZ" sz="2400" dirty="0" smtClean="0"/>
              <a:t>žáka </a:t>
            </a:r>
            <a:r>
              <a:rPr lang="cs-CZ" sz="2400" b="1" dirty="0"/>
              <a:t>přijatelné</a:t>
            </a:r>
          </a:p>
          <a:p>
            <a:pPr lvl="1"/>
            <a:r>
              <a:rPr lang="cs-CZ" sz="2400" dirty="0"/>
              <a:t>nové pojetí musí být pro žáka </a:t>
            </a:r>
            <a:r>
              <a:rPr lang="cs-CZ" sz="2400" b="1" dirty="0"/>
              <a:t>užitečné, </a:t>
            </a:r>
            <a:r>
              <a:rPr lang="cs-CZ" sz="2400" b="1" dirty="0" smtClean="0"/>
              <a:t>použitelné</a:t>
            </a:r>
          </a:p>
          <a:p>
            <a:pPr lvl="1"/>
            <a:r>
              <a:rPr lang="cs-CZ" sz="2400" b="1" dirty="0" smtClean="0"/>
              <a:t>Ověřitelné vlastní experimentací, činností, aktivitou žáka.</a:t>
            </a:r>
            <a:endParaRPr lang="cs-CZ" sz="2400" b="1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472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pojetí a jejich změna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4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Vědecké pojmy si dítě neosvojuje v hotové podobě, ale přepracovává je ve svém vnitřním poznatkovém systému.</a:t>
            </a:r>
          </a:p>
          <a:p>
            <a:r>
              <a:rPr lang="cs-CZ" b="1" dirty="0" smtClean="0"/>
              <a:t>Konceptuální změna </a:t>
            </a:r>
            <a:r>
              <a:rPr lang="cs-CZ" dirty="0" smtClean="0"/>
              <a:t>(</a:t>
            </a:r>
            <a:r>
              <a:rPr lang="cs-CZ" dirty="0" err="1" smtClean="0"/>
              <a:t>conceptual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Dětské </a:t>
            </a:r>
            <a:r>
              <a:rPr lang="cs-CZ" dirty="0" err="1" smtClean="0"/>
              <a:t>prekoncepty</a:t>
            </a:r>
            <a:r>
              <a:rPr lang="cs-CZ" dirty="0" smtClean="0"/>
              <a:t> determinují efektivitu vzdělávání (</a:t>
            </a:r>
            <a:r>
              <a:rPr lang="cs-CZ" dirty="0" err="1" smtClean="0"/>
              <a:t>children</a:t>
            </a:r>
            <a:r>
              <a:rPr lang="cs-CZ" dirty="0" smtClean="0"/>
              <a:t> s </a:t>
            </a:r>
            <a:r>
              <a:rPr lang="cs-CZ" dirty="0" err="1" smtClean="0"/>
              <a:t>naive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, </a:t>
            </a:r>
            <a:r>
              <a:rPr lang="cs-CZ" dirty="0" err="1" smtClean="0"/>
              <a:t>believes</a:t>
            </a:r>
            <a:r>
              <a:rPr lang="cs-CZ" dirty="0" smtClean="0"/>
              <a:t>, </a:t>
            </a:r>
            <a:r>
              <a:rPr lang="cs-CZ" dirty="0" err="1" smtClean="0"/>
              <a:t>understanding</a:t>
            </a:r>
            <a:r>
              <a:rPr lang="cs-CZ" dirty="0" smtClean="0"/>
              <a:t>,...) </a:t>
            </a:r>
          </a:p>
          <a:p>
            <a:r>
              <a:rPr lang="cs-CZ" dirty="0" smtClean="0"/>
              <a:t>Jsou formovány mimoškolními vlivy, médii, internetem, vlastní zkušeností, četbou, spontánním učením, atd.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cap="none" dirty="0" smtClean="0">
                <a:solidFill>
                  <a:schemeClr val="accent3">
                    <a:lumMod val="75000"/>
                  </a:schemeClr>
                </a:solidFill>
              </a:rPr>
              <a:t>KONCEPTUÁLNÍ ZMĚNA   -    Oborová didaktika  </a:t>
            </a:r>
            <a:r>
              <a:rPr lang="cs-CZ" sz="1400" b="1" cap="none" dirty="0" smtClean="0">
                <a:solidFill>
                  <a:schemeClr val="accent3">
                    <a:lumMod val="75000"/>
                  </a:schemeClr>
                </a:solidFill>
              </a:rPr>
              <a:t>(CONCEPTUAL CHANGE)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625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Kognitivní konflikt – </a:t>
            </a:r>
            <a:r>
              <a:rPr lang="cs-CZ" b="1" dirty="0" smtClean="0"/>
              <a:t>pociťuje nespokojenost se svým pojetím </a:t>
            </a:r>
            <a:r>
              <a:rPr lang="cs-CZ" dirty="0" smtClean="0"/>
              <a:t> </a:t>
            </a:r>
          </a:p>
          <a:p>
            <a:pPr marL="0" indent="0" eaLnBrk="1" hangingPunct="1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  Konceptuální změna – </a:t>
            </a:r>
            <a:r>
              <a:rPr lang="cs-CZ" b="1" dirty="0" smtClean="0"/>
              <a:t>přijetí nové informace a</a:t>
            </a:r>
          </a:p>
          <a:p>
            <a:pPr marL="0" indent="0" eaLnBrk="1" hangingPunct="1">
              <a:buNone/>
            </a:pPr>
            <a:r>
              <a:rPr lang="cs-CZ" b="1" dirty="0"/>
              <a:t> </a:t>
            </a:r>
            <a:r>
              <a:rPr lang="cs-CZ" b="1" dirty="0" smtClean="0"/>
              <a:t>  změna laického, nevědeckého pojetí žáka na</a:t>
            </a:r>
          </a:p>
          <a:p>
            <a:pPr marL="0" indent="0" eaLnBrk="1" hangingPunct="1">
              <a:buNone/>
            </a:pPr>
            <a:r>
              <a:rPr lang="cs-CZ" b="1" dirty="0"/>
              <a:t> </a:t>
            </a:r>
            <a:r>
              <a:rPr lang="cs-CZ" b="1" dirty="0" smtClean="0"/>
              <a:t>  vědecké pojetí učiva.</a:t>
            </a:r>
          </a:p>
          <a:p>
            <a:pPr eaLnBrk="1" hangingPunct="1"/>
            <a:endParaRPr lang="cs-CZ" dirty="0" smtClean="0"/>
          </a:p>
          <a:p>
            <a:r>
              <a:rPr lang="cs-CZ" dirty="0" smtClean="0"/>
              <a:t>Dítě si konstruuje pojmy postupně a do své představy světa přijímá vědecké pojmy. </a:t>
            </a:r>
            <a:r>
              <a:rPr lang="cs-CZ" dirty="0"/>
              <a:t>Vytvoří se nové poznávací schéma, jde tedy o </a:t>
            </a:r>
            <a:r>
              <a:rPr lang="cs-CZ" b="1" dirty="0"/>
              <a:t>proces postupné strukturace a restrukturace poznávacích schémat.</a:t>
            </a:r>
            <a:endParaRPr 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 Konstruktivistická výuka  x    </a:t>
            </a:r>
            <a:r>
              <a:rPr lang="cs-CZ" dirty="0" err="1" smtClean="0"/>
              <a:t>Transmisivní</a:t>
            </a:r>
            <a:r>
              <a:rPr lang="cs-CZ" dirty="0" smtClean="0"/>
              <a:t>  výuka</a:t>
            </a:r>
          </a:p>
        </p:txBody>
      </p:sp>
    </p:spTree>
    <p:extLst>
      <p:ext uri="{BB962C8B-B14F-4D97-AF65-F5344CB8AC3E}">
        <p14:creationId xmlns:p14="http://schemas.microsoft.com/office/powerpoint/2010/main" val="23354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Spontánní učení  x  školní výuka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>
                <a:latin typeface="Century Schoolbook" panose="02040604050505020304" pitchFamily="18" charset="0"/>
              </a:rPr>
              <a:t>Největší rozdíl mezi </a:t>
            </a:r>
            <a:r>
              <a:rPr lang="cs-CZ" sz="2800" b="1" dirty="0">
                <a:latin typeface="Century Schoolbook" panose="02040604050505020304" pitchFamily="18" charset="0"/>
              </a:rPr>
              <a:t>spontánním učením a tradiční výukou </a:t>
            </a:r>
            <a:r>
              <a:rPr lang="cs-CZ" sz="2800" dirty="0">
                <a:latin typeface="Century Schoolbook" panose="02040604050505020304" pitchFamily="18" charset="0"/>
              </a:rPr>
              <a:t>je ve způsobu, kterým jsou nové poznatky začleňovány do již existujících struktur</a:t>
            </a:r>
            <a:r>
              <a:rPr lang="en-US" sz="2800" dirty="0">
                <a:latin typeface="Century Schoolbook" panose="02040604050505020304" pitchFamily="18" charset="0"/>
                <a:sym typeface="Wingdings"/>
              </a:rPr>
              <a:t></a:t>
            </a:r>
            <a:r>
              <a:rPr lang="cs-CZ" sz="2800" dirty="0">
                <a:latin typeface="Century Schoolbook" panose="02040604050505020304" pitchFamily="18" charset="0"/>
              </a:rPr>
              <a:t> u spontánního učení dochází k dynamické modifikaci ve smyslu asimilace a akomodace</a:t>
            </a:r>
          </a:p>
        </p:txBody>
      </p:sp>
    </p:spTree>
    <p:extLst>
      <p:ext uri="{BB962C8B-B14F-4D97-AF65-F5344CB8AC3E}">
        <p14:creationId xmlns:p14="http://schemas.microsoft.com/office/powerpoint/2010/main" val="94063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5027"/>
              </p:ext>
            </p:extLst>
          </p:nvPr>
        </p:nvGraphicFramePr>
        <p:xfrm>
          <a:off x="683568" y="476672"/>
          <a:ext cx="6912768" cy="605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250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SPONTÁNNÍ UČENÍ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ŠKOLNÍ VÝUKA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Emocionálně podbarvené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Nudné,</a:t>
                      </a:r>
                      <a:r>
                        <a:rPr lang="cs-CZ" baseline="0" dirty="0" smtClean="0">
                          <a:solidFill>
                            <a:srgbClr val="7030A0"/>
                          </a:solidFill>
                        </a:rPr>
                        <a:t> nezajímavé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Experimenty, zkoušení,</a:t>
                      </a:r>
                      <a:r>
                        <a:rPr lang="cs-CZ" baseline="0" dirty="0" smtClean="0">
                          <a:solidFill>
                            <a:srgbClr val="7030A0"/>
                          </a:solidFill>
                        </a:rPr>
                        <a:t> učení z chyb a nezdarů, pozorování 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Zprostředkované, minimalizovaná vlastní zkušenost, předávání</a:t>
                      </a:r>
                      <a:r>
                        <a:rPr lang="cs-CZ" baseline="0" dirty="0" smtClean="0">
                          <a:solidFill>
                            <a:srgbClr val="7030A0"/>
                          </a:solidFill>
                        </a:rPr>
                        <a:t> hotových poznatků 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Praktické zkušenosti </a:t>
                      </a:r>
                    </a:p>
                    <a:p>
                      <a:endParaRPr lang="cs-CZ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Radost z úspěchu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Slovní metody</a:t>
                      </a:r>
                    </a:p>
                    <a:p>
                      <a:endParaRPr lang="cs-CZ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Strach z neúspěchu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Bez stresu z nedostatku času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Stres </a:t>
                      </a:r>
                      <a:r>
                        <a:rPr lang="cs-CZ" dirty="0" smtClean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 horší paměť, koncentrace,</a:t>
                      </a:r>
                      <a:r>
                        <a:rPr lang="cs-CZ" baseline="0" dirty="0" smtClean="0">
                          <a:solidFill>
                            <a:srgbClr val="7030A0"/>
                          </a:solidFill>
                          <a:sym typeface="Wingdings" panose="05000000000000000000" pitchFamily="2" charset="2"/>
                        </a:rPr>
                        <a:t> výsledky,…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Kooperace žádoucí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Kooperace mezi žáky je nežádoucí či sankciovaná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Individuální tempo 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Tempo průměru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Zapojení co nejvíce smyslů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Chudá na smyslové podněty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Poznatky využívané v každodenním životě</a:t>
                      </a:r>
                    </a:p>
                    <a:p>
                      <a:endParaRPr lang="cs-CZ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Epizodická paměť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Poznatky příliš teoretické (žáci nevidí uplatnění), akademické</a:t>
                      </a:r>
                    </a:p>
                    <a:p>
                      <a:endParaRPr lang="cs-CZ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Sémantická paměť 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1143000"/>
          </a:xfrm>
        </p:spPr>
        <p:txBody>
          <a:bodyPr/>
          <a:lstStyle/>
          <a:p>
            <a:r>
              <a:rPr lang="cs-CZ" b="1" dirty="0" smtClean="0"/>
              <a:t>změna dětských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6526" y="1556792"/>
            <a:ext cx="7467600" cy="5616624"/>
          </a:xfrm>
        </p:spPr>
        <p:txBody>
          <a:bodyPr/>
          <a:lstStyle/>
          <a:p>
            <a:r>
              <a:rPr lang="cs-CZ" sz="2000" dirty="0"/>
              <a:t>Učební školní činnost často pomíjí, ignoruje předchozí poznatky dítěte, jeho vlastní poznatkový systém</a:t>
            </a:r>
          </a:p>
          <a:p>
            <a:r>
              <a:rPr lang="cs-CZ" sz="2000" dirty="0" smtClean="0"/>
              <a:t>Vznikají tak dětské </a:t>
            </a:r>
            <a:r>
              <a:rPr lang="cs-CZ" sz="2000" b="1" dirty="0" err="1" smtClean="0"/>
              <a:t>miskoncepty</a:t>
            </a:r>
            <a:r>
              <a:rPr lang="cs-CZ" sz="2000" b="1" dirty="0" smtClean="0"/>
              <a:t> </a:t>
            </a:r>
            <a:r>
              <a:rPr lang="cs-CZ" sz="2000" dirty="0" smtClean="0"/>
              <a:t>(mylné koncepty), </a:t>
            </a:r>
            <a:r>
              <a:rPr lang="cs-CZ" sz="2000" b="1" dirty="0" smtClean="0"/>
              <a:t>paralelní koncepty </a:t>
            </a:r>
            <a:r>
              <a:rPr lang="cs-CZ" sz="2000" dirty="0" smtClean="0"/>
              <a:t>(jedno vysvětlení má pro paní učitelku, jedno pro sebe)</a:t>
            </a:r>
          </a:p>
          <a:p>
            <a:r>
              <a:rPr lang="cs-CZ" sz="2000" dirty="0" smtClean="0"/>
              <a:t>Žáci nezabudují nový poznatek do svého poznatkového systému, neučí se s porozuměním, proto zapomínají</a:t>
            </a:r>
          </a:p>
          <a:p>
            <a:r>
              <a:rPr lang="cs-CZ" sz="2000" dirty="0" smtClean="0"/>
              <a:t>Nespojí si učivo ve smysluplný celek </a:t>
            </a:r>
          </a:p>
          <a:p>
            <a:r>
              <a:rPr lang="cs-CZ" sz="2000" dirty="0" smtClean="0"/>
              <a:t>Nechápou význam, vazby, vztahy</a:t>
            </a:r>
          </a:p>
          <a:p>
            <a:r>
              <a:rPr lang="cs-CZ" sz="2000" dirty="0" smtClean="0"/>
              <a:t>Důsledkem je </a:t>
            </a:r>
            <a:r>
              <a:rPr lang="cs-CZ" sz="2000" b="1" dirty="0" smtClean="0"/>
              <a:t>neschopnost tvůrčího používání poznatků, </a:t>
            </a:r>
            <a:r>
              <a:rPr lang="cs-CZ" sz="2000" dirty="0" smtClean="0"/>
              <a:t>zvládají jen faktografické informace</a:t>
            </a:r>
          </a:p>
          <a:p>
            <a:r>
              <a:rPr lang="cs-CZ" sz="2000" dirty="0" smtClean="0"/>
              <a:t>Veškeré </a:t>
            </a:r>
            <a:r>
              <a:rPr lang="cs-CZ" sz="2000" dirty="0"/>
              <a:t>efektivní učení je modifikací a zdokonalováním </a:t>
            </a:r>
            <a:r>
              <a:rPr lang="cs-CZ" sz="2000" dirty="0" smtClean="0"/>
              <a:t>prvotní </a:t>
            </a:r>
            <a:r>
              <a:rPr lang="cs-CZ" sz="2000" dirty="0"/>
              <a:t>představy -  prekoncepce. </a:t>
            </a:r>
          </a:p>
          <a:p>
            <a:endParaRPr lang="cs-CZ" sz="2000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62798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759" y="116632"/>
            <a:ext cx="7467600" cy="1143000"/>
          </a:xfrm>
        </p:spPr>
        <p:txBody>
          <a:bodyPr/>
          <a:lstStyle/>
          <a:p>
            <a:r>
              <a:rPr lang="cs-CZ" dirty="0" smtClean="0"/>
              <a:t>DĚTSKÁ POJETÍ učiva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138" y="1412776"/>
            <a:ext cx="7467600" cy="5328592"/>
          </a:xfrm>
        </p:spPr>
        <p:txBody>
          <a:bodyPr/>
          <a:lstStyle/>
          <a:p>
            <a:r>
              <a:rPr lang="cs-CZ" dirty="0" smtClean="0"/>
              <a:t>Dětská pojetí učiva/žákovské </a:t>
            </a:r>
            <a:r>
              <a:rPr lang="cs-CZ" dirty="0" err="1" smtClean="0"/>
              <a:t>prekoncepty</a:t>
            </a:r>
            <a:r>
              <a:rPr lang="cs-CZ" dirty="0" smtClean="0"/>
              <a:t> jsou svébytné představy o obsahu pojmů, které si dítě vytváří samo a které </a:t>
            </a:r>
            <a:r>
              <a:rPr lang="cs-CZ" b="1" dirty="0" smtClean="0"/>
              <a:t>neodpovídají vědeckému poznání (</a:t>
            </a:r>
            <a:r>
              <a:rPr lang="cs-CZ" b="1" dirty="0"/>
              <a:t>p</a:t>
            </a:r>
            <a:r>
              <a:rPr lang="cs-CZ" b="1" dirty="0" smtClean="0"/>
              <a:t>ředvědecké, </a:t>
            </a:r>
            <a:r>
              <a:rPr lang="cs-CZ" b="1" dirty="0" err="1" smtClean="0"/>
              <a:t>předpojmy</a:t>
            </a:r>
            <a:r>
              <a:rPr lang="cs-CZ" b="1" dirty="0" smtClean="0"/>
              <a:t>)</a:t>
            </a:r>
            <a:r>
              <a:rPr lang="cs-CZ" dirty="0" smtClean="0"/>
              <a:t>.</a:t>
            </a:r>
          </a:p>
          <a:p>
            <a:r>
              <a:rPr lang="cs-CZ" dirty="0" smtClean="0"/>
              <a:t>Dítě k němu dochází na základě vlastních zkušeností. Vytváří si svůj pohled na to, jaký je svět a jak funguje.</a:t>
            </a:r>
          </a:p>
          <a:p>
            <a:r>
              <a:rPr lang="cs-CZ" dirty="0" smtClean="0"/>
              <a:t>Slouží dětem k vysvětlování a předpovídání toho, co se kolem něj děje  (Mareš, 2013, s. 395)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058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změna dětských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Výzkum ukazuje, že proces, kterým se žák snaží změnit své dosavadní, neúplné, nepřesné nebo nesprávné představy tak, aby odpovídaly školou předkládaným poznatkům o světě je značně obtížný a často vede k přechodnému zmatku, takže může být prožíván jako nepříjemný. </a:t>
            </a:r>
            <a:endParaRPr lang="cs-CZ" dirty="0" smtClean="0"/>
          </a:p>
          <a:p>
            <a:r>
              <a:rPr lang="cs-CZ" dirty="0" smtClean="0"/>
              <a:t>Klíčové </a:t>
            </a:r>
            <a:r>
              <a:rPr lang="cs-CZ" dirty="0"/>
              <a:t>pojmy a konstruování nových poznatků probíhá </a:t>
            </a:r>
            <a:r>
              <a:rPr lang="cs-CZ" dirty="0" smtClean="0"/>
              <a:t>nejlépe na </a:t>
            </a:r>
            <a:r>
              <a:rPr lang="cs-CZ" dirty="0"/>
              <a:t>základě </a:t>
            </a:r>
            <a:r>
              <a:rPr lang="cs-CZ" b="1" dirty="0"/>
              <a:t>vlastních činností a zkušeností a v interakci s učitelem a </a:t>
            </a:r>
            <a:r>
              <a:rPr lang="cs-CZ" b="1" dirty="0" smtClean="0"/>
              <a:t>spolužáky (skupinová práce), podpořena je aktivita žáka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0027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05631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Vymezení klíčových pojmů a jejich vzájemných vztahů, nutné pro pochopení učiva</a:t>
            </a:r>
          </a:p>
          <a:p>
            <a:r>
              <a:rPr lang="cs-CZ" dirty="0" smtClean="0"/>
              <a:t>Odhalí </a:t>
            </a:r>
            <a:r>
              <a:rPr lang="cs-CZ" dirty="0" err="1" smtClean="0"/>
              <a:t>miskoncepty</a:t>
            </a:r>
            <a:r>
              <a:rPr lang="cs-CZ" dirty="0" smtClean="0"/>
              <a:t>, paralelní koncepty</a:t>
            </a:r>
          </a:p>
          <a:p>
            <a:r>
              <a:rPr lang="cs-CZ" dirty="0" smtClean="0"/>
              <a:t>Vytvoření standartního pojetí, východisko při tvorbě učebnic, didaktická stránka </a:t>
            </a:r>
          </a:p>
          <a:p>
            <a:r>
              <a:rPr lang="cs-CZ" dirty="0" smtClean="0"/>
              <a:t>Zjištění afektivní složky dětských pojetí umožnuje efektivněji ovlivňovat postoje a hodnoty  žáků </a:t>
            </a:r>
          </a:p>
          <a:p>
            <a:r>
              <a:rPr lang="cs-CZ" dirty="0" smtClean="0"/>
              <a:t>Aktuální stav poznání žáků, jiné než před 10lety, důležitost práce učitele, flexibilnější než učebnice</a:t>
            </a:r>
          </a:p>
          <a:p>
            <a:r>
              <a:rPr lang="cs-CZ" dirty="0" smtClean="0"/>
              <a:t>Přiblížit školní vzdělávání běžnému životu, vnitřní motivace, pro žáka zajímavější, interiorizace poznatků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766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Aplikace v praxi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pojetí stěžejních fenoménů tematických celků, klíčové fenomény,  v centru  kognitivních map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Podporuje individuální přístup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Práce v homogenních skupinách podle úrovně  pojetí určitého fenoménu, projektová výuka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Mapování poloha fenoménů v kognitivní mapě, vizualizace, </a:t>
            </a:r>
            <a:r>
              <a:rPr lang="cs-CZ" dirty="0" err="1" smtClean="0"/>
              <a:t>zjištování</a:t>
            </a:r>
            <a:r>
              <a:rPr lang="cs-CZ" dirty="0" smtClean="0"/>
              <a:t> příčin neprospěchu, implicitní vztahy v systému žáka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Pedagogický konstruktivismus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ČÁP, </a:t>
            </a:r>
            <a:r>
              <a:rPr lang="cs-CZ" dirty="0" smtClean="0"/>
              <a:t>J., Mareš, J.</a:t>
            </a:r>
            <a:r>
              <a:rPr lang="cs-CZ" dirty="0"/>
              <a:t> </a:t>
            </a:r>
            <a:r>
              <a:rPr lang="cs-CZ" i="1" dirty="0"/>
              <a:t>Psychologie pro učitele</a:t>
            </a:r>
            <a:r>
              <a:rPr lang="cs-CZ" dirty="0"/>
              <a:t>. Vyd. 1. Praha: Portál, </a:t>
            </a:r>
            <a:r>
              <a:rPr lang="cs-CZ" dirty="0" smtClean="0"/>
              <a:t>2007, </a:t>
            </a:r>
            <a:r>
              <a:rPr lang="cs-CZ" b="1" dirty="0" smtClean="0"/>
              <a:t>s. 411-440</a:t>
            </a:r>
            <a:r>
              <a:rPr lang="cs-CZ" dirty="0" smtClean="0"/>
              <a:t>. 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ŠKODA, Jiří a Pavel DOULÍK. </a:t>
            </a:r>
            <a:r>
              <a:rPr lang="cs-CZ" i="1" dirty="0"/>
              <a:t>Psychodidaktika: metody efektivního a smysluplného učení a vyučování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2011</a:t>
            </a:r>
            <a:r>
              <a:rPr lang="cs-CZ" b="1" dirty="0" smtClean="0"/>
              <a:t>. s. 87-121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smtClean="0"/>
              <a:t>Mareš, J. </a:t>
            </a:r>
            <a:r>
              <a:rPr lang="cs-CZ" i="1" dirty="0" smtClean="0"/>
              <a:t>Pedagogická psychologie. Praha: Portál, 2013. </a:t>
            </a:r>
            <a:r>
              <a:rPr lang="cs-CZ" b="1" i="1" dirty="0" smtClean="0"/>
              <a:t>s. 388-427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760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Dětská pojetí/</a:t>
            </a:r>
            <a:r>
              <a:rPr lang="cs-CZ" b="1" dirty="0" err="1" smtClean="0"/>
              <a:t>prekoncepty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Prekoncepty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organizují a zobecňují minulou zkušenost a vztahují ji k současnosti. Umožňují interpretovat současnost na základě minulých zážitků, zároveň umožňují predikci budoucnosti. Tak nám pomáhají orientovat se v každodenním 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životě.</a:t>
            </a:r>
          </a:p>
          <a:p>
            <a:r>
              <a:rPr lang="cs-CZ" b="1" dirty="0">
                <a:latin typeface="Century Schoolbook" panose="02040604050505020304" pitchFamily="18" charset="0"/>
              </a:rPr>
              <a:t>Poznání </a:t>
            </a:r>
            <a:r>
              <a:rPr lang="cs-CZ" b="1" dirty="0" err="1" smtClean="0">
                <a:latin typeface="Century Schoolbook" panose="02040604050505020304" pitchFamily="18" charset="0"/>
              </a:rPr>
              <a:t>prekonceptu</a:t>
            </a:r>
            <a:r>
              <a:rPr lang="cs-CZ" b="1" dirty="0" smtClean="0">
                <a:latin typeface="Century Schoolbook" panose="02040604050505020304" pitchFamily="18" charset="0"/>
              </a:rPr>
              <a:t> </a:t>
            </a:r>
            <a:r>
              <a:rPr lang="cs-CZ" b="1" dirty="0">
                <a:latin typeface="Century Schoolbook" panose="02040604050505020304" pitchFamily="18" charset="0"/>
              </a:rPr>
              <a:t>žáka je významná také pro učitele jako východisko pro vyučování,</a:t>
            </a:r>
            <a:r>
              <a:rPr lang="cs-CZ" dirty="0">
                <a:latin typeface="Century Schoolbook" panose="02040604050505020304" pitchFamily="18" charset="0"/>
              </a:rPr>
              <a:t> jako iniciování konceptuální změny</a:t>
            </a:r>
            <a:r>
              <a:rPr lang="cs-CZ" dirty="0" smtClean="0">
                <a:latin typeface="Century Schoolbook" panose="02040604050505020304" pitchFamily="18" charset="0"/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3568" y="2136339"/>
            <a:ext cx="617443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50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1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848" y="125760"/>
            <a:ext cx="7467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Dětská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pojetí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/>
          <a:lstStyle/>
          <a:p>
            <a:r>
              <a:rPr lang="cs-CZ" b="1" dirty="0" smtClean="0"/>
              <a:t>Před systematickou výukou </a:t>
            </a:r>
            <a:r>
              <a:rPr lang="cs-CZ" dirty="0" smtClean="0"/>
              <a:t>- nejdříve </a:t>
            </a:r>
            <a:r>
              <a:rPr lang="cs-CZ" dirty="0"/>
              <a:t>je provedena vstupní </a:t>
            </a:r>
            <a:r>
              <a:rPr lang="cs-CZ" dirty="0" smtClean="0"/>
              <a:t>diagnostika, zjištění dětského pojetí učiva/</a:t>
            </a:r>
            <a:r>
              <a:rPr lang="cs-CZ" dirty="0" err="1" smtClean="0"/>
              <a:t>prekonceptu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V průběhu výuky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z toho vychází výuková intervence, </a:t>
            </a:r>
            <a:r>
              <a:rPr lang="cs-CZ" dirty="0"/>
              <a:t>projektování výuky konkrétního tématu, stanovení cílů a konkrétních úkolů, v obsahu učiva a </a:t>
            </a:r>
            <a:r>
              <a:rPr lang="cs-CZ" dirty="0" smtClean="0"/>
              <a:t>výběr metod.  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Na konci výuky </a:t>
            </a:r>
            <a:r>
              <a:rPr lang="cs-CZ" dirty="0" smtClean="0"/>
              <a:t>- nakonec </a:t>
            </a:r>
            <a:r>
              <a:rPr lang="cs-CZ" dirty="0"/>
              <a:t>je ověřeno, zda došlo k proměně </a:t>
            </a:r>
            <a:r>
              <a:rPr lang="cs-CZ" dirty="0" smtClean="0"/>
              <a:t>dětského pojetí učiva/</a:t>
            </a:r>
            <a:r>
              <a:rPr lang="cs-CZ" dirty="0" err="1" smtClean="0"/>
              <a:t>prekonceptu</a:t>
            </a:r>
            <a:r>
              <a:rPr lang="cs-CZ" dirty="0" smtClean="0"/>
              <a:t> </a:t>
            </a:r>
            <a:r>
              <a:rPr lang="cs-CZ" dirty="0"/>
              <a:t>výstupní </a:t>
            </a:r>
            <a:r>
              <a:rPr lang="cs-CZ" dirty="0" smtClean="0"/>
              <a:t>diagnostikou, </a:t>
            </a:r>
            <a:r>
              <a:rPr lang="cs-CZ" dirty="0"/>
              <a:t>zda došlo ke konceptuální změně </a:t>
            </a:r>
            <a:r>
              <a:rPr lang="cs-CZ" dirty="0" err="1" smtClean="0"/>
              <a:t>prekonceptu</a:t>
            </a:r>
            <a:r>
              <a:rPr lang="cs-CZ" dirty="0" smtClean="0"/>
              <a:t> na vědecký koncept.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70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Rozdíl mezi vědeckými a dětskými teoriemi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Děti mohou vytvořit velmi působivé teorie vnějšího světa.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konstruování světa využívají stejného zdůvodňování a myšlení jako dospělí.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Děti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využívají racionální přístup ke konstruování teorie, ale nemají dostatek vědomostí a znalostí o fyzickém světě a příslušnou metodologii. V tom se liší od dospělého vědeckého přístupu.  </a:t>
            </a:r>
          </a:p>
          <a:p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9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Rozdíl mezi vědeckými a dětskými teoriemi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Vědecké teorie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Abstraktní</a:t>
            </a:r>
          </a:p>
          <a:p>
            <a:r>
              <a:rPr lang="cs-CZ" dirty="0" smtClean="0"/>
              <a:t>Globální</a:t>
            </a:r>
          </a:p>
          <a:p>
            <a:r>
              <a:rPr lang="cs-CZ" dirty="0" smtClean="0"/>
              <a:t>Vnitřně konzistentní</a:t>
            </a:r>
          </a:p>
          <a:p>
            <a:r>
              <a:rPr lang="cs-CZ" dirty="0" smtClean="0"/>
              <a:t>Univerzální</a:t>
            </a:r>
          </a:p>
          <a:p>
            <a:r>
              <a:rPr lang="cs-CZ" dirty="0" smtClean="0"/>
              <a:t>Vysvětlující</a:t>
            </a:r>
          </a:p>
          <a:p>
            <a:r>
              <a:rPr lang="cs-CZ" dirty="0" err="1" smtClean="0"/>
              <a:t>Extrapersonální</a:t>
            </a:r>
            <a:endParaRPr lang="cs-CZ" dirty="0" smtClean="0"/>
          </a:p>
          <a:p>
            <a:r>
              <a:rPr lang="cs-CZ" dirty="0" smtClean="0"/>
              <a:t>Přesné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Dětské teorie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Konkrétní</a:t>
            </a:r>
          </a:p>
          <a:p>
            <a:r>
              <a:rPr lang="cs-CZ" dirty="0" smtClean="0"/>
              <a:t>Částečné</a:t>
            </a:r>
          </a:p>
          <a:p>
            <a:r>
              <a:rPr lang="cs-CZ" dirty="0" smtClean="0"/>
              <a:t>Nekonzistentní</a:t>
            </a:r>
          </a:p>
          <a:p>
            <a:r>
              <a:rPr lang="cs-CZ" dirty="0" smtClean="0"/>
              <a:t>Vázané na kontext</a:t>
            </a:r>
          </a:p>
          <a:p>
            <a:r>
              <a:rPr lang="cs-CZ" dirty="0" smtClean="0"/>
              <a:t>Nevysvětlující</a:t>
            </a:r>
          </a:p>
          <a:p>
            <a:r>
              <a:rPr lang="cs-CZ" dirty="0" smtClean="0"/>
              <a:t>Osobní</a:t>
            </a:r>
          </a:p>
          <a:p>
            <a:r>
              <a:rPr lang="cs-CZ" dirty="0" smtClean="0"/>
              <a:t>Nepřesné, difuzní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29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Rozdíl mezi vědeckými a dětskými teoriemi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Vědecké teorie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Logické</a:t>
            </a:r>
          </a:p>
          <a:p>
            <a:r>
              <a:rPr lang="cs-CZ" dirty="0" smtClean="0"/>
              <a:t>Flexibilní</a:t>
            </a:r>
          </a:p>
          <a:p>
            <a:r>
              <a:rPr lang="cs-CZ" dirty="0" smtClean="0"/>
              <a:t>Otevřené</a:t>
            </a:r>
          </a:p>
          <a:p>
            <a:r>
              <a:rPr lang="cs-CZ" dirty="0"/>
              <a:t>Objektivní</a:t>
            </a:r>
          </a:p>
          <a:p>
            <a:r>
              <a:rPr lang="cs-CZ" dirty="0"/>
              <a:t>Axiomatické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Dětské teorie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Nelogické</a:t>
            </a:r>
          </a:p>
          <a:p>
            <a:r>
              <a:rPr lang="cs-CZ" dirty="0" smtClean="0"/>
              <a:t>Rigidní</a:t>
            </a:r>
          </a:p>
          <a:p>
            <a:r>
              <a:rPr lang="cs-CZ" dirty="0" smtClean="0"/>
              <a:t>Dogmatické</a:t>
            </a:r>
          </a:p>
          <a:p>
            <a:r>
              <a:rPr lang="cs-CZ" dirty="0"/>
              <a:t>Subjektivní</a:t>
            </a:r>
          </a:p>
          <a:p>
            <a:r>
              <a:rPr lang="cs-CZ" dirty="0"/>
              <a:t>Kvalitativní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4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128" y="0"/>
            <a:ext cx="7467600" cy="1143000"/>
          </a:xfrm>
        </p:spPr>
        <p:txBody>
          <a:bodyPr/>
          <a:lstStyle/>
          <a:p>
            <a:r>
              <a:rPr lang="cs-CZ" b="1" dirty="0"/>
              <a:t>Jak řídit učební činnost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6128" y="1143000"/>
            <a:ext cx="7467600" cy="5517232"/>
          </a:xfrm>
        </p:spPr>
        <p:txBody>
          <a:bodyPr/>
          <a:lstStyle/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výuce jde pak vlastně o vzájemné 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sbližování a prolínání světa dětských představ a vědeckého poznání objektivních faktů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reprezentované nejčastěji školou.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mělo být přiblížení  žákovských pojetí v maximální míře objektivnímu světu  „vědeckých pojmů“. </a:t>
            </a:r>
            <a:endParaRPr lang="cs-CZ" b="1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b="1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obecný cíl výchovně vzdělávacího procesu v současné škole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orientovaný jak na obsah učiva, tak individuálně s respektem na aktuální úroveň vlastností a schopností (zejména myšlenkových operací) učícího se 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jedince.</a:t>
            </a:r>
            <a:endParaRPr lang="cs-CZ" dirty="0">
              <a:latin typeface="Century Schoolbook" panose="020406040505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65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řídit učební činnost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323730"/>
          </a:xfrm>
        </p:spPr>
        <p:txBody>
          <a:bodyPr/>
          <a:lstStyle/>
          <a:p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Výuka je tedy projektovaná s ohledem na 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aktuální úroveň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poznání 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žáků. </a:t>
            </a: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Žák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 mnoho zkušeností, sleduje televizní pořady, pracuje s informacemi na internetu, čte knihy a časopisy, poslouchá názory druhých. </a:t>
            </a:r>
            <a:endParaRPr lang="cs-CZ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Toto </a:t>
            </a:r>
            <a:r>
              <a:rPr lang="cs-CZ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všechno v něm vytváří určité představy o problému, se kterými přichází do školy, ovšem tyto představy nebývají úplné, někdy bývají zcela mylné (</a:t>
            </a:r>
            <a:r>
              <a:rPr lang="cs-CZ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miskoncepty</a:t>
            </a:r>
            <a:r>
              <a:rPr lang="cs-CZ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354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5837</TotalTime>
  <Words>919</Words>
  <Application>Microsoft Office PowerPoint</Application>
  <PresentationFormat>Předvádění na obrazovce (4:3)</PresentationFormat>
  <Paragraphs>167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Psychologie ve školní praxi</vt:lpstr>
      <vt:lpstr>DĚTSKÁ POJETÍ učiva </vt:lpstr>
      <vt:lpstr>Dětská pojetí/prekoncepty</vt:lpstr>
      <vt:lpstr>Dětská pojetí učiva</vt:lpstr>
      <vt:lpstr>Rozdíl mezi vědeckými a dětskými teoriemi</vt:lpstr>
      <vt:lpstr>Rozdíl mezi vědeckými a dětskými teoriemi</vt:lpstr>
      <vt:lpstr>Rozdíl mezi vědeckými a dětskými teoriemi</vt:lpstr>
      <vt:lpstr>Jak řídit učební činnost žáků</vt:lpstr>
      <vt:lpstr>Jak řídit učební činnost žáků</vt:lpstr>
      <vt:lpstr>Jak řídit učební činnost žáků</vt:lpstr>
      <vt:lpstr>Jak řídit učební činnost žáků</vt:lpstr>
      <vt:lpstr>Výstavba poznání</vt:lpstr>
      <vt:lpstr>výstavba poznání</vt:lpstr>
      <vt:lpstr>ZÁSADY A POSTUPY pro změnu POJETÍ UČIVA</vt:lpstr>
      <vt:lpstr>Dětská pojetí a jejich změna</vt:lpstr>
      <vt:lpstr>KONCEPTUÁLNÍ ZMĚNA   -    Oborová didaktika  (CONCEPTUAL CHANGE)</vt:lpstr>
      <vt:lpstr>Spontánní učení  x  školní výuka</vt:lpstr>
      <vt:lpstr>Prezentace aplikace PowerPoint</vt:lpstr>
      <vt:lpstr>změna dětských pojetí</vt:lpstr>
      <vt:lpstr>změna dětských pojetí</vt:lpstr>
      <vt:lpstr>Využití dětských prekonceptů optimalizace a zefektivnění práce učitele</vt:lpstr>
      <vt:lpstr>Aplikace v praxi 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237</cp:revision>
  <dcterms:created xsi:type="dcterms:W3CDTF">2010-10-29T12:24:12Z</dcterms:created>
  <dcterms:modified xsi:type="dcterms:W3CDTF">2021-10-11T08:08:53Z</dcterms:modified>
</cp:coreProperties>
</file>