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34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707" autoAdjust="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98814E6-B436-4AAB-930B-822DB4CACB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981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D9A22A-EBEE-4447-BF5B-B69CB30FD6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187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76435-3448-44A4-BAEB-BCCBEC9FA4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81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94ACF4C6-693E-4F12-8E8D-F47CA87B50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6191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F8147-8B09-459A-815E-9919330657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306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3705BF5-3409-4E87-86C4-14029BA8877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999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73A355-360F-46F3-9FF3-20A5DB2D90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5A77B2-16D3-436B-B3AF-3B61335BA9F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7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3E8D3-09EB-4C9E-8A94-CEE77574BB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781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325D72-CEE9-47D7-BC80-44A3904CEF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97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BB81B-13D2-43A4-A824-062AD10C1F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503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A6228E4E-10FA-4222-86BF-2228F35BB02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E9257BDA-E611-4481-B032-C83085BDFBD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0" r:id="rId2"/>
    <p:sldLayoutId id="2147483755" r:id="rId3"/>
    <p:sldLayoutId id="2147483756" r:id="rId4"/>
    <p:sldLayoutId id="2147483757" r:id="rId5"/>
    <p:sldLayoutId id="2147483751" r:id="rId6"/>
    <p:sldLayoutId id="2147483758" r:id="rId7"/>
    <p:sldLayoutId id="2147483752" r:id="rId8"/>
    <p:sldLayoutId id="2147483759" r:id="rId9"/>
    <p:sldLayoutId id="2147483753" r:id="rId10"/>
    <p:sldLayoutId id="21474837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euromancersivy.wordpress.com/2017/08/07/the-educated-mind/" TargetMode="External"/><Relationship Id="rId2" Type="http://schemas.openxmlformats.org/officeDocument/2006/relationships/hyperlink" Target="https://resources.eln.io/coffield-critique-of-learning-sty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Styly učení jako mýtus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Navzdory značné popularitě je fenomén stylů učení i </a:t>
            </a:r>
            <a:r>
              <a:rPr lang="cs-CZ" b="1" dirty="0"/>
              <a:t>terčem oprávněné kritiky</a:t>
            </a:r>
            <a:r>
              <a:rPr lang="cs-CZ" dirty="0"/>
              <a:t>:</a:t>
            </a:r>
          </a:p>
          <a:p>
            <a:endParaRPr lang="cs-CZ" dirty="0"/>
          </a:p>
          <a:p>
            <a:pPr lvl="1"/>
            <a:r>
              <a:rPr lang="cs-CZ" dirty="0"/>
              <a:t>Pro slabé teoretické zázemí a problematické psychometrické parametry metod (</a:t>
            </a:r>
            <a:r>
              <a:rPr lang="cs-CZ" dirty="0" err="1"/>
              <a:t>Coffield</a:t>
            </a:r>
            <a:r>
              <a:rPr lang="cs-CZ" dirty="0"/>
              <a:t> a kol. 2004) - </a:t>
            </a:r>
            <a:r>
              <a:rPr lang="cs-CZ" dirty="0">
                <a:hlinkClick r:id="rId2"/>
              </a:rPr>
              <a:t>https://resources.eln.io/coffield-critique-of-learning-styles/</a:t>
            </a:r>
            <a:endParaRPr lang="cs-CZ" dirty="0"/>
          </a:p>
          <a:p>
            <a:pPr lvl="2"/>
            <a:r>
              <a:rPr lang="en-US" dirty="0"/>
              <a:t>Curry (1987) </a:t>
            </a:r>
            <a:r>
              <a:rPr lang="cs-CZ" dirty="0"/>
              <a:t>různé přístupy k operacionalizaci (</a:t>
            </a:r>
            <a:r>
              <a:rPr lang="en-US" dirty="0"/>
              <a:t>‘instructional preferences’, ‘information processing styles’ a ‘cognitive styles’</a:t>
            </a:r>
            <a:r>
              <a:rPr lang="cs-CZ" dirty="0"/>
              <a:t>)</a:t>
            </a:r>
            <a:r>
              <a:rPr lang="en-US" dirty="0"/>
              <a:t>.</a:t>
            </a:r>
            <a:endParaRPr lang="cs-CZ" dirty="0"/>
          </a:p>
          <a:p>
            <a:pPr lvl="2"/>
            <a:r>
              <a:rPr lang="cs-CZ" dirty="0"/>
              <a:t>Metody s empirickým potenciálem:</a:t>
            </a:r>
          </a:p>
          <a:p>
            <a:pPr lvl="3"/>
            <a:r>
              <a:rPr lang="en-US" dirty="0" err="1"/>
              <a:t>Allinson</a:t>
            </a:r>
            <a:r>
              <a:rPr lang="en-US" dirty="0"/>
              <a:t> a</a:t>
            </a:r>
            <a:r>
              <a:rPr lang="cs-CZ" dirty="0"/>
              <a:t> </a:t>
            </a:r>
            <a:r>
              <a:rPr lang="en-US" dirty="0"/>
              <a:t>Hayes</a:t>
            </a:r>
            <a:r>
              <a:rPr lang="cs-CZ" dirty="0"/>
              <a:t>: </a:t>
            </a:r>
            <a:r>
              <a:rPr lang="en-US" dirty="0"/>
              <a:t>Cognitive Style Index </a:t>
            </a:r>
            <a:r>
              <a:rPr lang="cs-CZ" dirty="0"/>
              <a:t>(nejlepší</a:t>
            </a:r>
            <a:r>
              <a:rPr lang="en-US" dirty="0"/>
              <a:t> psychometric</a:t>
            </a:r>
            <a:r>
              <a:rPr lang="cs-CZ" dirty="0" err="1"/>
              <a:t>ké</a:t>
            </a:r>
            <a:r>
              <a:rPr lang="cs-CZ" dirty="0"/>
              <a:t> parametry)</a:t>
            </a:r>
            <a:endParaRPr lang="en-US" dirty="0"/>
          </a:p>
          <a:p>
            <a:pPr lvl="3"/>
            <a:r>
              <a:rPr lang="en-US" dirty="0" err="1"/>
              <a:t>Entwistl</a:t>
            </a:r>
            <a:r>
              <a:rPr lang="cs-CZ" dirty="0"/>
              <a:t>e: </a:t>
            </a:r>
            <a:r>
              <a:rPr lang="en-US" dirty="0"/>
              <a:t>Approaches and Study Skills Inventory for Students (ASSIST) </a:t>
            </a:r>
            <a:r>
              <a:rPr lang="cs-CZ" dirty="0"/>
              <a:t>(dobrý základ pro debatu o efektivních a neefektivních přístupech studentů k učení)</a:t>
            </a:r>
            <a:endParaRPr lang="en-US" dirty="0"/>
          </a:p>
          <a:p>
            <a:pPr lvl="3"/>
            <a:r>
              <a:rPr lang="en-US" dirty="0"/>
              <a:t>Herrmann</a:t>
            </a:r>
            <a:r>
              <a:rPr lang="cs-CZ" dirty="0"/>
              <a:t>: </a:t>
            </a:r>
            <a:r>
              <a:rPr lang="en-US" dirty="0"/>
              <a:t>‘whole brain’ model </a:t>
            </a:r>
            <a:r>
              <a:rPr lang="cs-CZ" dirty="0"/>
              <a:t>může bát užitečný pro studenty a učitele i pro vedení škol (zahrnuje i skupinovou dynamiku, porozumění sobě i ostatním)</a:t>
            </a:r>
            <a:endParaRPr lang="en-US" dirty="0"/>
          </a:p>
          <a:p>
            <a:pPr lvl="3"/>
            <a:r>
              <a:rPr lang="en-US" dirty="0" err="1"/>
              <a:t>Vermunt</a:t>
            </a:r>
            <a:r>
              <a:rPr lang="en-US" dirty="0"/>
              <a:t>: Inventory of Learning Styles (ILS) </a:t>
            </a:r>
            <a:r>
              <a:rPr lang="cs-CZ" dirty="0"/>
              <a:t> přistupuje k procesu učení validně a </a:t>
            </a:r>
            <a:r>
              <a:rPr lang="cs-CZ" dirty="0" err="1"/>
              <a:t>reliabilně</a:t>
            </a:r>
            <a:r>
              <a:rPr lang="cs-CZ" dirty="0"/>
              <a:t> a zdá se být dobrým východiskem pro úvahy o případné změně</a:t>
            </a:r>
            <a:r>
              <a:rPr lang="en-US" dirty="0"/>
              <a:t>.</a:t>
            </a:r>
            <a:endParaRPr lang="cs-CZ" dirty="0"/>
          </a:p>
          <a:p>
            <a:pPr lvl="1"/>
            <a:r>
              <a:rPr lang="cs-CZ" dirty="0"/>
              <a:t>Pro odtržení od současných poznatků neurověd (např. </a:t>
            </a:r>
            <a:r>
              <a:rPr lang="cs-CZ" dirty="0" err="1"/>
              <a:t>Brammann</a:t>
            </a:r>
            <a:r>
              <a:rPr lang="cs-CZ" dirty="0"/>
              <a:t>, 2017 aj.) - </a:t>
            </a:r>
            <a:r>
              <a:rPr lang="cs-CZ" dirty="0">
                <a:hlinkClick r:id="rId3"/>
              </a:rPr>
              <a:t>https://theneuromancersivy.wordpress.com/2017/08/07/the-educated-mind/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Řada studií problematizuje vztah mezi „vhodnými“ styly učení a studijním úspěchem</a:t>
            </a:r>
          </a:p>
        </p:txBody>
      </p:sp>
      <p:pic>
        <p:nvPicPr>
          <p:cNvPr id="81922" name="Picture 2" descr="20170907_00001_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122" y="6896"/>
            <a:ext cx="3304432" cy="165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551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1037</TotalTime>
  <Words>196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Styly učení jako mýtus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učení žáků a studentů</dc:title>
  <dc:creator>Jan Mareš</dc:creator>
  <cp:lastModifiedBy>Zaloudikova</cp:lastModifiedBy>
  <cp:revision>108</cp:revision>
  <cp:lastPrinted>1601-01-01T00:00:00Z</cp:lastPrinted>
  <dcterms:created xsi:type="dcterms:W3CDTF">2005-04-10T05:20:56Z</dcterms:created>
  <dcterms:modified xsi:type="dcterms:W3CDTF">2021-10-11T08:23:38Z</dcterms:modified>
</cp:coreProperties>
</file>