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84" r:id="rId2"/>
    <p:sldId id="285" r:id="rId3"/>
    <p:sldId id="414" r:id="rId4"/>
    <p:sldId id="415" r:id="rId5"/>
    <p:sldId id="416" r:id="rId6"/>
    <p:sldId id="417" r:id="rId7"/>
    <p:sldId id="419" r:id="rId8"/>
    <p:sldId id="418" r:id="rId9"/>
    <p:sldId id="422" r:id="rId10"/>
    <p:sldId id="421" r:id="rId11"/>
    <p:sldId id="420" r:id="rId12"/>
    <p:sldId id="423" r:id="rId13"/>
    <p:sldId id="426" r:id="rId14"/>
    <p:sldId id="427" r:id="rId15"/>
    <p:sldId id="424" r:id="rId16"/>
    <p:sldId id="425" r:id="rId17"/>
    <p:sldId id="428" r:id="rId18"/>
    <p:sldId id="429" r:id="rId19"/>
    <p:sldId id="430" r:id="rId20"/>
    <p:sldId id="431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125" d="100"/>
          <a:sy n="125" d="100"/>
        </p:scale>
        <p:origin x="11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y%C5%A1lenkov%C3%A1_mapa#cite_note-Pam.C4.9B.C5.A5_jako_slon-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FreeMin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y%C5%A1lenkov%C3%A1_mapa#cite_note-My.C5.A1lenkov.C3.A9_mapy:_probu.C4.8Fte_svou_kreativitu-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err="1" smtClean="0"/>
              <a:t>PSYCHOlogie</a:t>
            </a:r>
            <a:r>
              <a:rPr lang="cs-CZ" sz="4000" dirty="0" smtClean="0"/>
              <a:t> ve </a:t>
            </a:r>
            <a:r>
              <a:rPr lang="cs-CZ" sz="4000" smtClean="0"/>
              <a:t>školní praxi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Strategie učení - Mentální mapy, myšlenkové mapy, pojmové mapování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tvoření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6238"/>
            <a:ext cx="7467600" cy="5223122"/>
          </a:xfrm>
        </p:spPr>
        <p:txBody>
          <a:bodyPr/>
          <a:lstStyle/>
          <a:p>
            <a:r>
              <a:rPr lang="cs-CZ" dirty="0"/>
              <a:t>Do středu mapy zakreslíme klíčový objekt, jedná se o centrum naší pozornosti – jádro myšlenkové mapy. </a:t>
            </a:r>
            <a:endParaRPr lang="cs-CZ" dirty="0" smtClean="0"/>
          </a:p>
          <a:p>
            <a:r>
              <a:rPr lang="cs-CZ" dirty="0" smtClean="0"/>
              <a:t>Začínáme </a:t>
            </a:r>
            <a:r>
              <a:rPr lang="cs-CZ" dirty="0"/>
              <a:t>hlavními tématy, jež s hlavním objektem přímo souvisí, a z nich pokračujeme dále vzdálenějšími motivy. </a:t>
            </a:r>
            <a:endParaRPr lang="cs-CZ" dirty="0" smtClean="0"/>
          </a:p>
          <a:p>
            <a:r>
              <a:rPr lang="cs-CZ" dirty="0" smtClean="0"/>
              <a:t>Větve </a:t>
            </a:r>
            <a:r>
              <a:rPr lang="cs-CZ" dirty="0"/>
              <a:t>mají svá klíčová slova, popřípadě </a:t>
            </a:r>
            <a:r>
              <a:rPr lang="cs-CZ" dirty="0" smtClean="0"/>
              <a:t>ilustrace, obrázky</a:t>
            </a:r>
          </a:p>
          <a:p>
            <a:r>
              <a:rPr lang="cs-CZ" dirty="0" smtClean="0"/>
              <a:t>Jednotlivé </a:t>
            </a:r>
            <a:r>
              <a:rPr lang="cs-CZ" dirty="0"/>
              <a:t>klíčové pojmy jsou asociačními podněty, které by nám měly umožnit vybavit si celkovou informaci.</a:t>
            </a:r>
            <a:r>
              <a:rPr lang="cs-CZ" u="sng" baseline="30000" dirty="0">
                <a:hlinkClick r:id="rId2"/>
              </a:rPr>
              <a:t>[2]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koncepci myšlenkových map je jasně patrná metoda řetězení.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9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Začněte ve středu papíru hlavním námětem.</a:t>
            </a:r>
          </a:p>
          <a:p>
            <a:pPr lvl="0"/>
            <a:r>
              <a:rPr lang="cs-CZ" dirty="0"/>
              <a:t>Využijte obrázků, symbolů, </a:t>
            </a:r>
            <a:r>
              <a:rPr lang="cs-CZ" dirty="0" smtClean="0"/>
              <a:t>kódů.</a:t>
            </a:r>
            <a:endParaRPr lang="cs-CZ" dirty="0"/>
          </a:p>
          <a:p>
            <a:pPr lvl="0"/>
            <a:r>
              <a:rPr lang="cs-CZ" dirty="0"/>
              <a:t>Vyberte hlavní témata a zdůrazněte jejich důležitost pomocí velkých, malých nebo tučných písmen.</a:t>
            </a:r>
          </a:p>
          <a:p>
            <a:pPr lvl="0"/>
            <a:r>
              <a:rPr lang="cs-CZ" dirty="0"/>
              <a:t>Využijte barev</a:t>
            </a:r>
            <a:r>
              <a:rPr lang="cs-CZ" dirty="0" smtClean="0"/>
              <a:t>.</a:t>
            </a:r>
          </a:p>
          <a:p>
            <a:r>
              <a:rPr lang="cs-CZ" dirty="0"/>
              <a:t>Vytvořte si svůj osobní styl tvorby myšlenkových map.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69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 lineárním zápisem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</a:t>
            </a:r>
            <a:r>
              <a:rPr lang="cs-CZ" dirty="0" err="1"/>
              <a:t>Buzana</a:t>
            </a:r>
            <a:r>
              <a:rPr lang="cs-CZ" dirty="0"/>
              <a:t> 95 % gramotné světové populace 21. století využívá tři základní nástroje zápisu poznámek. Mezi tyto nástroje patří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dirty="0"/>
              <a:t>Lineární záznamy (psáno rovně, chronologicky, hierarchicky, dodržování gramatické správnosti)</a:t>
            </a:r>
          </a:p>
          <a:p>
            <a:pPr lvl="0"/>
            <a:r>
              <a:rPr lang="cs-CZ" dirty="0"/>
              <a:t>Znaky (písmena, slova, čísla)</a:t>
            </a:r>
          </a:p>
          <a:p>
            <a:pPr lvl="0"/>
            <a:r>
              <a:rPr lang="cs-CZ" dirty="0"/>
              <a:t>Kritické přemýšlení (větší důraz na uspořádání než na </a:t>
            </a:r>
            <a:r>
              <a:rPr lang="cs-CZ" dirty="0" smtClean="0"/>
              <a:t>obsah).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Nejčastěji </a:t>
            </a:r>
            <a:r>
              <a:rPr lang="cs-CZ" dirty="0"/>
              <a:t>používáme slova, čísla, věty, řádky, seznamy, logiku, kritické myšlení a jedinou </a:t>
            </a:r>
            <a:r>
              <a:rPr lang="cs-CZ" dirty="0" smtClean="0"/>
              <a:t>barvu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61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lineárním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873752"/>
          </a:xfrm>
        </p:spPr>
        <p:txBody>
          <a:bodyPr/>
          <a:lstStyle/>
          <a:p>
            <a:r>
              <a:rPr lang="cs-CZ" dirty="0"/>
              <a:t>Mezi nevýhody lineárních zápisků patří to, že v kvantu textu před námi ukrývají klíčová slova nebo je rozdělují každé na jinou stránku, což brání proudu volných asociací a jejich vzájemnému propojování. 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edna </a:t>
            </a:r>
            <a:r>
              <a:rPr lang="cs-CZ" dirty="0"/>
              <a:t>stránka se podobá druhé.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velkého množství poznámek pramení frustrace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 Plýtvají </a:t>
            </a:r>
            <a:r>
              <a:rPr lang="cs-CZ" dirty="0"/>
              <a:t>naším časem, zbytečně se jimi prodíráme, vracíme a ztrácíme se v nich. </a:t>
            </a:r>
          </a:p>
        </p:txBody>
      </p:sp>
    </p:spTree>
    <p:extLst>
      <p:ext uri="{BB962C8B-B14F-4D97-AF65-F5344CB8AC3E}">
        <p14:creationId xmlns:p14="http://schemas.microsoft.com/office/powerpoint/2010/main" val="113641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lineárním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Kreativita a paměť zde dohromady nemají prostor. Jsou jednou z příčin ochladnutí lásky ke vzdělání. </a:t>
            </a:r>
            <a:endParaRPr lang="cs-CZ" dirty="0" smtClean="0"/>
          </a:p>
          <a:p>
            <a:r>
              <a:rPr lang="cs-CZ" dirty="0" smtClean="0"/>
              <a:t>Využívají </a:t>
            </a:r>
            <a:r>
              <a:rPr lang="cs-CZ" dirty="0"/>
              <a:t>jen některé části mozku. Většinou je potřeba je doma znovu předělat v případě, že se mluvčí nechal vést volnými asociacemi, čímž v našem lineárním textu způsobil pořádný zmatek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5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Mezi hlavní výhody myšlenkových map patří především fakt, že se díky nim lépe učíme a více si pamatujeme. </a:t>
            </a:r>
            <a:endParaRPr lang="cs-CZ" dirty="0" smtClean="0"/>
          </a:p>
          <a:p>
            <a:r>
              <a:rPr lang="cs-CZ" dirty="0" smtClean="0"/>
              <a:t>Jasně </a:t>
            </a:r>
            <a:r>
              <a:rPr lang="cs-CZ" dirty="0"/>
              <a:t>zachycují podrobnosti jako celek, tím umožní mozku vnímat danou problematiku komplexně, čímž předchází mentálnímu nepořádku. </a:t>
            </a:r>
            <a:endParaRPr lang="cs-CZ" dirty="0" smtClean="0"/>
          </a:p>
          <a:p>
            <a:r>
              <a:rPr lang="cs-CZ" dirty="0" smtClean="0"/>
              <a:t>Mozek </a:t>
            </a:r>
            <a:r>
              <a:rPr lang="cs-CZ" dirty="0"/>
              <a:t>vnímá souvislosti, které si může vzájemně asociovat. Šetří čas, ať už se jedná o jejich vytváření nebo učení.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to hlavní na závěr – myšlenkové mapy mozek jednoduše baví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5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cs-CZ" sz="2000" dirty="0"/>
              <a:t>Mezi hlavní nevýhody zpravidla řadíme skutečnost, že se stávají nevyhovujícími v případě, že je potřeba do mapy vložit delší text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Nejsou dostatečně rozšířeny mezi populací, z čehož pramení, že jim většina lidí nerozumí a někteří se jim ani porozumět nesnaží, jelikož příliš lpí na svých zvycích. </a:t>
            </a:r>
            <a:endParaRPr lang="cs-CZ" sz="2000" dirty="0" smtClean="0"/>
          </a:p>
          <a:p>
            <a:r>
              <a:rPr lang="cs-CZ" sz="2000" dirty="0" smtClean="0"/>
              <a:t>Není </a:t>
            </a:r>
            <a:r>
              <a:rPr lang="cs-CZ" sz="2000" dirty="0"/>
              <a:t>vždy úplně snadné plně porozumět cizí mapě. </a:t>
            </a:r>
            <a:endParaRPr lang="cs-CZ" sz="2000" dirty="0" smtClean="0"/>
          </a:p>
          <a:p>
            <a:r>
              <a:rPr lang="cs-CZ" sz="2000" dirty="0" smtClean="0"/>
              <a:t>Vyhovuje </a:t>
            </a:r>
            <a:r>
              <a:rPr lang="cs-CZ" sz="2000" dirty="0"/>
              <a:t>především lidem s vizuálním typem </a:t>
            </a:r>
            <a:r>
              <a:rPr lang="cs-CZ" sz="2000" dirty="0" smtClean="0"/>
              <a:t>paměti (90</a:t>
            </a:r>
            <a:r>
              <a:rPr lang="cs-CZ" sz="2000" dirty="0"/>
              <a:t> % populace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885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pro tvorbu myšlenkových map 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Bubbl.us</a:t>
            </a:r>
            <a:r>
              <a:rPr lang="cs-CZ" sz="2000" dirty="0"/>
              <a:t> – umožňuje také sdílet mapy online.</a:t>
            </a:r>
          </a:p>
          <a:p>
            <a:pPr lvl="0"/>
            <a:r>
              <a:rPr lang="cs-CZ" sz="2000" dirty="0" err="1"/>
              <a:t>Edraw</a:t>
            </a:r>
            <a:r>
              <a:rPr lang="cs-CZ" sz="2000" dirty="0"/>
              <a:t> Mind </a:t>
            </a:r>
            <a:r>
              <a:rPr lang="cs-CZ" sz="2000" dirty="0" smtClean="0"/>
              <a:t>Map</a:t>
            </a:r>
            <a:r>
              <a:rPr lang="cs-CZ" sz="2000" dirty="0"/>
              <a:t> – silný a propracovaný nástroj zdarma.</a:t>
            </a:r>
          </a:p>
          <a:p>
            <a:pPr lvl="0"/>
            <a:r>
              <a:rPr lang="cs-CZ" sz="2000" u="sng" dirty="0" err="1" smtClean="0">
                <a:hlinkClick r:id="rId2" tooltip="FreeMind"/>
              </a:rPr>
              <a:t>FreeMind</a:t>
            </a:r>
            <a:endParaRPr lang="cs-CZ" sz="2000" dirty="0"/>
          </a:p>
          <a:p>
            <a:pPr lvl="0"/>
            <a:r>
              <a:rPr lang="cs-CZ" sz="2000" dirty="0" err="1"/>
              <a:t>Freeplane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/>
              <a:t>Mind Map </a:t>
            </a:r>
            <a:r>
              <a:rPr lang="cs-CZ" sz="2000" dirty="0" err="1"/>
              <a:t>Architect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 err="1"/>
              <a:t>Pimki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 smtClean="0"/>
              <a:t>VUE</a:t>
            </a:r>
            <a:r>
              <a:rPr lang="cs-CZ" sz="2000" dirty="0"/>
              <a:t> – </a:t>
            </a:r>
            <a:r>
              <a:rPr lang="cs-CZ" sz="2000" dirty="0" err="1"/>
              <a:t>Visual</a:t>
            </a:r>
            <a:r>
              <a:rPr lang="cs-CZ" sz="2000" dirty="0"/>
              <a:t> </a:t>
            </a:r>
            <a:r>
              <a:rPr lang="cs-CZ" sz="2000" dirty="0" err="1"/>
              <a:t>Understanding</a:t>
            </a:r>
            <a:r>
              <a:rPr lang="cs-CZ" sz="2000" dirty="0"/>
              <a:t> </a:t>
            </a:r>
            <a:r>
              <a:rPr lang="cs-CZ" sz="2000" dirty="0" err="1"/>
              <a:t>Environment</a:t>
            </a:r>
            <a:r>
              <a:rPr lang="cs-CZ" sz="2000" dirty="0"/>
              <a:t> (česky </a:t>
            </a:r>
            <a:r>
              <a:rPr lang="cs-CZ" sz="2000" i="1" dirty="0"/>
              <a:t>vizuální prostředí k porozumění</a:t>
            </a:r>
            <a:r>
              <a:rPr lang="cs-CZ" sz="2000" dirty="0"/>
              <a:t>)</a:t>
            </a:r>
          </a:p>
          <a:p>
            <a:pPr lvl="0"/>
            <a:r>
              <a:rPr lang="cs-CZ" sz="2000" dirty="0" err="1" smtClean="0"/>
              <a:t>Wikimindmap</a:t>
            </a:r>
            <a:r>
              <a:rPr lang="cs-CZ" sz="2000" dirty="0"/>
              <a:t> – umožňuje automaticky generovat mapy ze vzájemně provázaných článků z Wikipedií.</a:t>
            </a:r>
          </a:p>
          <a:p>
            <a:pPr lvl="0"/>
            <a:r>
              <a:rPr lang="cs-CZ" sz="2000" dirty="0" err="1"/>
              <a:t>Wikka</a:t>
            </a:r>
            <a:r>
              <a:rPr lang="cs-CZ" sz="2000" dirty="0"/>
              <a:t> </a:t>
            </a:r>
            <a:r>
              <a:rPr lang="cs-CZ" sz="2000" dirty="0" smtClean="0"/>
              <a:t>Wiki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196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myšlenkových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err="1"/>
              <a:t>EasyMind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mapy v nástroji </a:t>
            </a:r>
            <a:r>
              <a:rPr lang="cs-CZ" dirty="0" err="1"/>
              <a:t>Confluence</a:t>
            </a:r>
            <a:endParaRPr lang="cs-CZ" dirty="0"/>
          </a:p>
          <a:p>
            <a:pPr lvl="0"/>
            <a:r>
              <a:rPr lang="cs-CZ" dirty="0" smtClean="0"/>
              <a:t>3D </a:t>
            </a:r>
            <a:r>
              <a:rPr lang="cs-CZ" dirty="0" err="1" smtClean="0"/>
              <a:t>Topicscape</a:t>
            </a:r>
            <a:r>
              <a:rPr lang="cs-CZ" dirty="0"/>
              <a:t> – podporuje 3D mapy</a:t>
            </a:r>
          </a:p>
          <a:p>
            <a:pPr lvl="0"/>
            <a:r>
              <a:rPr lang="cs-CZ" dirty="0" err="1"/>
              <a:t>SimpleMind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Comapping</a:t>
            </a:r>
            <a:r>
              <a:rPr lang="cs-CZ" dirty="0"/>
              <a:t>  – umožňuje sdílet mapy online.</a:t>
            </a:r>
          </a:p>
          <a:p>
            <a:pPr lvl="0"/>
            <a:r>
              <a:rPr lang="cs-CZ" dirty="0" err="1" smtClean="0"/>
              <a:t>iMindMap</a:t>
            </a:r>
            <a:endParaRPr lang="cs-CZ" dirty="0"/>
          </a:p>
          <a:p>
            <a:pPr lvl="0"/>
            <a:r>
              <a:rPr lang="cs-CZ" dirty="0" err="1"/>
              <a:t>Inspiration</a:t>
            </a:r>
            <a:r>
              <a:rPr lang="cs-CZ" dirty="0"/>
              <a:t> </a:t>
            </a:r>
            <a:r>
              <a:rPr lang="cs-CZ" dirty="0" smtClean="0"/>
              <a:t>Software</a:t>
            </a:r>
            <a:endParaRPr lang="cs-CZ" dirty="0"/>
          </a:p>
          <a:p>
            <a:pPr lvl="0"/>
            <a:r>
              <a:rPr lang="cs-CZ" dirty="0" err="1" smtClean="0"/>
              <a:t>MindManager</a:t>
            </a:r>
            <a:r>
              <a:rPr lang="cs-CZ" dirty="0"/>
              <a:t> – dříve </a:t>
            </a:r>
            <a:r>
              <a:rPr lang="cs-CZ" dirty="0" err="1"/>
              <a:t>MindMan</a:t>
            </a:r>
            <a:endParaRPr lang="cs-CZ" dirty="0"/>
          </a:p>
          <a:p>
            <a:pPr lvl="0"/>
            <a:r>
              <a:rPr lang="cs-CZ" dirty="0" err="1"/>
              <a:t>MindMapper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58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myšlenkových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err="1"/>
              <a:t>MindMeister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Mindomo</a:t>
            </a:r>
            <a:r>
              <a:rPr lang="cs-CZ" dirty="0"/>
              <a:t>  – umožňuje sdílet mapy online.</a:t>
            </a:r>
          </a:p>
          <a:p>
            <a:pPr lvl="0"/>
            <a:r>
              <a:rPr lang="cs-CZ" dirty="0" err="1"/>
              <a:t>NovaMind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OmniGraffle</a:t>
            </a:r>
            <a:r>
              <a:rPr lang="cs-CZ" dirty="0"/>
              <a:t> </a:t>
            </a:r>
          </a:p>
          <a:p>
            <a:pPr lvl="0"/>
            <a:r>
              <a:rPr lang="cs-CZ" dirty="0" err="1" smtClean="0"/>
              <a:t>OpenMind</a:t>
            </a:r>
            <a:endParaRPr lang="cs-CZ" dirty="0"/>
          </a:p>
          <a:p>
            <a:pPr lvl="0"/>
            <a:r>
              <a:rPr lang="cs-CZ" dirty="0" err="1"/>
              <a:t>SmartDraw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XMIND </a:t>
            </a:r>
            <a:endParaRPr lang="cs-CZ" u="sng" dirty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Creately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5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cs-CZ" dirty="0" smtClean="0"/>
              <a:t>Mareš, J. (2012)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lvl="0"/>
            <a:r>
              <a:rPr lang="cs-CZ" dirty="0" smtClean="0"/>
              <a:t>Čáp, J.</a:t>
            </a:r>
            <a:r>
              <a:rPr lang="cs-CZ" dirty="0"/>
              <a:t> (</a:t>
            </a:r>
            <a:r>
              <a:rPr lang="cs-CZ" dirty="0" smtClean="0"/>
              <a:t>2001). </a:t>
            </a:r>
            <a:r>
              <a:rPr lang="cs-CZ" b="1" dirty="0"/>
              <a:t>Psychologie pro učitele</a:t>
            </a:r>
            <a:r>
              <a:rPr lang="cs-CZ" dirty="0"/>
              <a:t>. Vyd. 1. Praha: </a:t>
            </a:r>
            <a:r>
              <a:rPr lang="cs-CZ" dirty="0" smtClean="0"/>
              <a:t>Portál.</a:t>
            </a:r>
          </a:p>
          <a:p>
            <a:pPr lvl="0"/>
            <a:r>
              <a:rPr lang="cs-CZ" dirty="0" err="1" smtClean="0"/>
              <a:t>Buzan</a:t>
            </a:r>
            <a:r>
              <a:rPr lang="cs-CZ" dirty="0" smtClean="0"/>
              <a:t>, T., </a:t>
            </a:r>
            <a:r>
              <a:rPr lang="cs-CZ" dirty="0" err="1" smtClean="0"/>
              <a:t>Buzan</a:t>
            </a:r>
            <a:r>
              <a:rPr lang="cs-CZ" dirty="0" smtClean="0"/>
              <a:t>, B. (2012). </a:t>
            </a:r>
            <a:r>
              <a:rPr lang="cs-CZ" b="1" dirty="0" smtClean="0"/>
              <a:t>Myšlenkové mapy. </a:t>
            </a:r>
          </a:p>
          <a:p>
            <a:pPr lvl="0"/>
            <a:r>
              <a:rPr lang="cs-CZ" dirty="0" smtClean="0"/>
              <a:t>Brno: </a:t>
            </a:r>
            <a:r>
              <a:rPr lang="cs-CZ" dirty="0" err="1" smtClean="0"/>
              <a:t>Bizbooks</a:t>
            </a:r>
            <a:r>
              <a:rPr lang="cs-CZ" dirty="0" smtClean="0"/>
              <a:t>.</a:t>
            </a:r>
          </a:p>
          <a:p>
            <a:r>
              <a:rPr lang="cs-CZ" dirty="0" err="1"/>
              <a:t>Fisher</a:t>
            </a:r>
            <a:r>
              <a:rPr lang="cs-CZ" dirty="0"/>
              <a:t>, R. (2011). </a:t>
            </a:r>
            <a:r>
              <a:rPr lang="cs-CZ" b="1" i="1" dirty="0"/>
              <a:t>Učíme děti myslet a učit se</a:t>
            </a:r>
            <a:r>
              <a:rPr lang="cs-CZ" b="1" dirty="0"/>
              <a:t>. </a:t>
            </a:r>
            <a:r>
              <a:rPr lang="cs-CZ" dirty="0"/>
              <a:t>Praha: Portál.</a:t>
            </a:r>
          </a:p>
          <a:p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 pro děti a jejich učitele</a:t>
            </a:r>
            <a:endParaRPr lang="cs-CZ" dirty="0"/>
          </a:p>
        </p:txBody>
      </p:sp>
      <p:pic>
        <p:nvPicPr>
          <p:cNvPr id="1026" name="Picture 2" descr="https://img-cloud.megaknihy.cz/162403-original/16fdfb781c423649fd97d8978c59e415/myslenkove-mapy-pro-det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17" y="1628800"/>
            <a:ext cx="3602165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64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učení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5616624"/>
          </a:xfrm>
        </p:spPr>
        <p:txBody>
          <a:bodyPr/>
          <a:lstStyle/>
          <a:p>
            <a:r>
              <a:rPr lang="cs-CZ" dirty="0" smtClean="0"/>
              <a:t>Procesy </a:t>
            </a:r>
            <a:r>
              <a:rPr lang="cs-CZ" b="1" dirty="0" smtClean="0"/>
              <a:t>učení a vyučování mají své zákonitosti</a:t>
            </a:r>
            <a:r>
              <a:rPr lang="cs-CZ" dirty="0" smtClean="0"/>
              <a:t>, které je nutné poznat a využívat, aby tyto procesy byly </a:t>
            </a:r>
            <a:r>
              <a:rPr lang="cs-CZ" b="1" dirty="0" smtClean="0"/>
              <a:t>dostatečně efektivní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Umět se učit </a:t>
            </a:r>
            <a:r>
              <a:rPr lang="cs-CZ" dirty="0" smtClean="0"/>
              <a:t>je základní </a:t>
            </a:r>
            <a:r>
              <a:rPr lang="cs-CZ" b="1" dirty="0" smtClean="0"/>
              <a:t>klíčová kompetence </a:t>
            </a:r>
            <a:r>
              <a:rPr lang="cs-CZ" dirty="0" smtClean="0"/>
              <a:t>obsažena v RVP ZV, ke které směřuje vzdělávání.</a:t>
            </a:r>
          </a:p>
          <a:p>
            <a:r>
              <a:rPr lang="cs-CZ" dirty="0" smtClean="0"/>
              <a:t>Důležité je poznat </a:t>
            </a:r>
            <a:r>
              <a:rPr lang="cs-CZ" b="1" dirty="0" smtClean="0"/>
              <a:t>individuální charakteristiky učících se studentů</a:t>
            </a:r>
            <a:r>
              <a:rPr lang="cs-CZ" dirty="0" smtClean="0"/>
              <a:t>, poznat proces utváření jejich vnitřních poznatkových systémů.</a:t>
            </a:r>
          </a:p>
          <a:p>
            <a:r>
              <a:rPr lang="cs-CZ" dirty="0" smtClean="0"/>
              <a:t>Učitel by měl znát principy </a:t>
            </a:r>
            <a:r>
              <a:rPr lang="cs-CZ" b="1" dirty="0" smtClean="0"/>
              <a:t>didaktické rekonstrukce </a:t>
            </a:r>
            <a:r>
              <a:rPr lang="cs-CZ" dirty="0" smtClean="0"/>
              <a:t>jako </a:t>
            </a:r>
            <a:r>
              <a:rPr lang="cs-CZ" b="1" dirty="0" smtClean="0"/>
              <a:t>přibližování vnitřních poznatkových systémů žáků k aktuálnímu stavu poznání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Konkrétní didaktické aplikace </a:t>
            </a:r>
            <a:r>
              <a:rPr lang="cs-CZ" dirty="0" smtClean="0"/>
              <a:t>ve vymezení efektivních metod učení a vyučování s využitím optimálních učebních a vyučovacích strategií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56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Myšlenkové mapy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544616"/>
          </a:xfrm>
        </p:spPr>
        <p:txBody>
          <a:bodyPr/>
          <a:lstStyle/>
          <a:p>
            <a:r>
              <a:rPr lang="cs-CZ" dirty="0" smtClean="0"/>
              <a:t>Jednou z </a:t>
            </a:r>
            <a:r>
              <a:rPr lang="cs-CZ" b="1" dirty="0" smtClean="0"/>
              <a:t>efektivních strategií učení </a:t>
            </a:r>
            <a:r>
              <a:rPr lang="cs-CZ" dirty="0" smtClean="0"/>
              <a:t>je myšlenkové mapování.</a:t>
            </a:r>
          </a:p>
          <a:p>
            <a:r>
              <a:rPr lang="cs-CZ" dirty="0" smtClean="0"/>
              <a:t>Zakladatel je Tony </a:t>
            </a:r>
            <a:r>
              <a:rPr lang="cs-CZ" dirty="0" err="1"/>
              <a:t>B</a:t>
            </a:r>
            <a:r>
              <a:rPr lang="cs-CZ" dirty="0" err="1" smtClean="0"/>
              <a:t>uzan</a:t>
            </a:r>
            <a:r>
              <a:rPr lang="cs-CZ" dirty="0" smtClean="0"/>
              <a:t>, který od 70. let minulého století uvedl tuto metodu efektivního  učení (Mind </a:t>
            </a:r>
            <a:r>
              <a:rPr lang="cs-CZ" dirty="0" err="1" smtClean="0"/>
              <a:t>maps</a:t>
            </a:r>
            <a:r>
              <a:rPr lang="cs-CZ" dirty="0" smtClean="0"/>
              <a:t>, mentální mapování Mind </a:t>
            </a:r>
            <a:r>
              <a:rPr lang="cs-CZ" dirty="0" err="1" smtClean="0"/>
              <a:t>mapping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Mentální mapy pomáhají </a:t>
            </a:r>
            <a:r>
              <a:rPr lang="cs-CZ" b="1" dirty="0" smtClean="0"/>
              <a:t>generovat nápady, koncepce a postupy myšlení</a:t>
            </a:r>
            <a:r>
              <a:rPr lang="cs-CZ" dirty="0" smtClean="0"/>
              <a:t>, výsledek našeho myšlení, nalézat podstatné prvky, pojmy, souvislosti mezi nimi.</a:t>
            </a:r>
          </a:p>
          <a:p>
            <a:r>
              <a:rPr lang="cs-CZ" dirty="0" smtClean="0"/>
              <a:t>Pomáhá </a:t>
            </a:r>
            <a:r>
              <a:rPr lang="cs-CZ" b="1" dirty="0" smtClean="0"/>
              <a:t>vizualizovat myšlenky</a:t>
            </a:r>
            <a:r>
              <a:rPr lang="cs-CZ" dirty="0" smtClean="0"/>
              <a:t>, eliminuje lineární myšlení, usnadňuje uložení do paměti, využívá paprskovité myšlení podobně jako systém nervové tkáně.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69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11624"/>
          </a:xfrm>
        </p:spPr>
        <p:txBody>
          <a:bodyPr/>
          <a:lstStyle/>
          <a:p>
            <a:r>
              <a:rPr lang="cs-CZ" b="1" dirty="0" smtClean="0"/>
              <a:t>Myšlenkové mapy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544616"/>
          </a:xfrm>
        </p:spPr>
        <p:txBody>
          <a:bodyPr/>
          <a:lstStyle/>
          <a:p>
            <a:r>
              <a:rPr lang="cs-CZ" dirty="0" smtClean="0"/>
              <a:t>Naše schopnost zpracovávat a uložit přijímané informace závisí na mnoha miliardách nervových buněk, které jsou propojeny synapsemi, nervovými vlákny, neurotransmitery.</a:t>
            </a:r>
          </a:p>
          <a:p>
            <a:r>
              <a:rPr lang="cs-CZ" dirty="0" smtClean="0"/>
              <a:t>Myšlenková mapa </a:t>
            </a:r>
            <a:r>
              <a:rPr lang="cs-CZ" b="1" dirty="0" smtClean="0"/>
              <a:t>spojuje obrazovou, zvukovou,  a pojmovou formu informací</a:t>
            </a:r>
            <a:r>
              <a:rPr lang="cs-CZ" dirty="0" smtClean="0"/>
              <a:t>, </a:t>
            </a:r>
            <a:r>
              <a:rPr lang="cs-CZ" b="1" dirty="0" smtClean="0"/>
              <a:t>oslovuje logickou a mechanickou paměť, vytváří vztah mezi senzorickou, krátkodobou a dlouhodobou pamětí.</a:t>
            </a:r>
          </a:p>
          <a:p>
            <a:r>
              <a:rPr lang="cs-CZ" dirty="0" smtClean="0"/>
              <a:t>Síla vizualizace tví v tom, že si </a:t>
            </a:r>
            <a:r>
              <a:rPr lang="cs-CZ" b="1" dirty="0" smtClean="0"/>
              <a:t>lépe zapamatujeme obraz mapy </a:t>
            </a:r>
            <a:r>
              <a:rPr lang="cs-CZ" dirty="0" smtClean="0"/>
              <a:t>než v případě lineárního vyjádření.</a:t>
            </a:r>
          </a:p>
          <a:p>
            <a:r>
              <a:rPr lang="cs-CZ" dirty="0" smtClean="0"/>
              <a:t>Myšlenková mapa nás </a:t>
            </a:r>
            <a:r>
              <a:rPr lang="cs-CZ" b="1" dirty="0" smtClean="0"/>
              <a:t>nutí využívat logickou paměť</a:t>
            </a:r>
            <a:r>
              <a:rPr lang="cs-CZ" dirty="0" smtClean="0"/>
              <a:t>, </a:t>
            </a:r>
            <a:r>
              <a:rPr lang="cs-CZ" b="1" dirty="0" smtClean="0"/>
              <a:t>usnadňuje pochopení </a:t>
            </a:r>
            <a:r>
              <a:rPr lang="cs-CZ" dirty="0" smtClean="0"/>
              <a:t>informace a </a:t>
            </a:r>
            <a:r>
              <a:rPr lang="cs-CZ" b="1" dirty="0" smtClean="0"/>
              <a:t>pomáhá k její paměťové fixaci.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40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Myšlenkové mapy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931224" cy="50563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Myšlenková mapa je </a:t>
            </a:r>
            <a:r>
              <a:rPr lang="cs-CZ" b="1" dirty="0"/>
              <a:t>prostředkem efektivního propojení jednotlivých úrovní </a:t>
            </a:r>
            <a:r>
              <a:rPr lang="cs-CZ" b="1" dirty="0" smtClean="0"/>
              <a:t>paměti </a:t>
            </a:r>
            <a:r>
              <a:rPr lang="cs-CZ" dirty="0" smtClean="0"/>
              <a:t>(senzorická, krátkodobá, dlouhodobá). </a:t>
            </a:r>
          </a:p>
          <a:p>
            <a:r>
              <a:rPr lang="cs-CZ" dirty="0" smtClean="0"/>
              <a:t>Mapa je jednoduchá, přehledná, logickým uspořádáním </a:t>
            </a:r>
            <a:r>
              <a:rPr lang="cs-CZ" b="1" dirty="0" smtClean="0"/>
              <a:t>zvyšuje úroveň aktuálního vnímání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</a:t>
            </a:r>
            <a:r>
              <a:rPr lang="cs-CZ" dirty="0"/>
              <a:t>toho plyne </a:t>
            </a:r>
            <a:r>
              <a:rPr lang="cs-CZ" b="1" dirty="0"/>
              <a:t>velké množství informací</a:t>
            </a:r>
            <a:r>
              <a:rPr lang="cs-CZ" dirty="0"/>
              <a:t>, které je zachyceno </a:t>
            </a:r>
            <a:r>
              <a:rPr lang="cs-CZ" b="1" dirty="0"/>
              <a:t>v senzorické paměti.</a:t>
            </a:r>
          </a:p>
          <a:p>
            <a:r>
              <a:rPr lang="cs-CZ" dirty="0" smtClean="0"/>
              <a:t>Díky tomu je </a:t>
            </a:r>
            <a:r>
              <a:rPr lang="cs-CZ" b="1" dirty="0" smtClean="0"/>
              <a:t>krátkodobá paměť schopna nalézt a vytřídit podstatné informace.</a:t>
            </a:r>
          </a:p>
          <a:p>
            <a:r>
              <a:rPr lang="cs-CZ" b="1" dirty="0" smtClean="0"/>
              <a:t>Celkové schéma </a:t>
            </a:r>
            <a:r>
              <a:rPr lang="cs-CZ" dirty="0" smtClean="0"/>
              <a:t>koncepce v myšlenkové mapě se </a:t>
            </a:r>
            <a:r>
              <a:rPr lang="cs-CZ" b="1" dirty="0" smtClean="0"/>
              <a:t>dobře ukládá do dlouhodobé paměti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27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 smtClean="0"/>
              <a:t>Naše myšlení je paprskovité, i myšlenkové mapy  vždy vychází z centrálního obrazu.</a:t>
            </a:r>
          </a:p>
          <a:p>
            <a:r>
              <a:rPr lang="cs-CZ" dirty="0" smtClean="0"/>
              <a:t>Myšlenková mapa je </a:t>
            </a:r>
            <a:r>
              <a:rPr lang="cs-CZ" b="1" dirty="0" smtClean="0"/>
              <a:t>obrazovým vyjádřením paprskovitého myšlení</a:t>
            </a:r>
            <a:r>
              <a:rPr lang="cs-CZ" dirty="0" smtClean="0"/>
              <a:t>. Jde o proces, jakým lidský mozek přemýšlí.</a:t>
            </a:r>
          </a:p>
          <a:p>
            <a:r>
              <a:rPr lang="cs-CZ" dirty="0" smtClean="0"/>
              <a:t>Myšlenková mapa je </a:t>
            </a:r>
            <a:r>
              <a:rPr lang="cs-CZ" b="1" dirty="0" smtClean="0"/>
              <a:t>vizuální nástroj pro holistické myšlení,</a:t>
            </a:r>
            <a:r>
              <a:rPr lang="cs-CZ" dirty="0" smtClean="0"/>
              <a:t> který podporuje všechny funkce mozku (</a:t>
            </a:r>
            <a:r>
              <a:rPr lang="cs-CZ" dirty="0" err="1" smtClean="0"/>
              <a:t>pamět</a:t>
            </a:r>
            <a:r>
              <a:rPr lang="cs-CZ" dirty="0" smtClean="0"/>
              <a:t>, kreativitu, přemýšlení, učení.</a:t>
            </a:r>
          </a:p>
          <a:p>
            <a:r>
              <a:rPr lang="cs-CZ" dirty="0"/>
              <a:t>Myšlenková mapa je </a:t>
            </a:r>
            <a:r>
              <a:rPr lang="cs-CZ" b="1" dirty="0"/>
              <a:t>záznam procesu myšlení</a:t>
            </a:r>
            <a:r>
              <a:rPr lang="cs-CZ" dirty="0"/>
              <a:t>, nejedná se o organizační diagram nebo schéma. Mapa zachycuje myšlenky, důvody, následky, podmínky, okolnosti, procesy. </a:t>
            </a:r>
          </a:p>
        </p:txBody>
      </p:sp>
    </p:spTree>
    <p:extLst>
      <p:ext uri="{BB962C8B-B14F-4D97-AF65-F5344CB8AC3E}">
        <p14:creationId xmlns:p14="http://schemas.microsoft.com/office/powerpoint/2010/main" val="253915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 dynamická, nekonečná a velká. Musí se vejít na jednu plochu, nelze ji stránkovat, rozdělovat nebo přerušovat. </a:t>
            </a:r>
            <a:r>
              <a:rPr lang="cs-CZ" b="1" dirty="0"/>
              <a:t>Mapa je organismus, ekosystém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Obsahuje </a:t>
            </a:r>
            <a:r>
              <a:rPr lang="cs-CZ" dirty="0"/>
              <a:t>množství prvků, grafik, obrázků, odkazů, množin a nápisů. Jako příroda, jako strom</a:t>
            </a:r>
            <a:r>
              <a:rPr lang="cs-CZ" dirty="0" smtClean="0"/>
              <a:t>.</a:t>
            </a:r>
          </a:p>
          <a:p>
            <a:r>
              <a:rPr lang="cs-CZ" dirty="0"/>
              <a:t>Myšlenkové mapy jsou graficky zpracovanou napodobeninou procesů probíhajících v mozku a jsou navrženy tak, aby mozek využíval maximum svých schopností. Opírají se o fakt, že lidský mozek myslí multilaterálně, nikoli lineárně.</a:t>
            </a:r>
            <a:r>
              <a:rPr lang="cs-CZ" u="sng" baseline="30000" dirty="0">
                <a:hlinkClick r:id="rId2"/>
              </a:rPr>
              <a:t>[1]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63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Myšlenkové mapy – </a:t>
            </a:r>
            <a:r>
              <a:rPr lang="cs-CZ" b="1" dirty="0" err="1" smtClean="0"/>
              <a:t>myšmapy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Mapy </a:t>
            </a:r>
            <a:r>
              <a:rPr lang="cs-CZ" dirty="0"/>
              <a:t>používal třeba Leonardo da Vinci. Nejsou tedy vynálezem 20. století. </a:t>
            </a:r>
            <a:r>
              <a:rPr lang="cs-CZ" dirty="0" smtClean="0"/>
              <a:t>Jsou ověřeným</a:t>
            </a:r>
            <a:r>
              <a:rPr lang="cs-CZ" dirty="0"/>
              <a:t> </a:t>
            </a:r>
            <a:r>
              <a:rPr lang="cs-CZ" b="1" dirty="0"/>
              <a:t>klíčem k vašemu </a:t>
            </a:r>
            <a:r>
              <a:rPr lang="cs-CZ" b="1" dirty="0" smtClean="0"/>
              <a:t>mozku</a:t>
            </a:r>
            <a:r>
              <a:rPr lang="cs-CZ" dirty="0" smtClean="0"/>
              <a:t>.</a:t>
            </a:r>
          </a:p>
          <a:p>
            <a:r>
              <a:rPr lang="cs-CZ" b="1" dirty="0"/>
              <a:t>Myšlenková mapa</a:t>
            </a:r>
            <a:r>
              <a:rPr lang="cs-CZ" dirty="0"/>
              <a:t> (někdy také </a:t>
            </a:r>
            <a:r>
              <a:rPr lang="cs-CZ" i="1" dirty="0"/>
              <a:t>mentální mapa</a:t>
            </a:r>
            <a:r>
              <a:rPr lang="cs-CZ" dirty="0"/>
              <a:t>) je grafické uspořádání klíčových slov, doplněné obrázky vyznačující vzájemné vztahy a souvislosti. Může být využívána například k </a:t>
            </a:r>
            <a:r>
              <a:rPr lang="cs-CZ" b="1" dirty="0"/>
              <a:t>učení, plánování nebo řešení problémů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Jde o znázornění pojmů v jejich souvislostech.</a:t>
            </a:r>
          </a:p>
          <a:p>
            <a:r>
              <a:rPr lang="cs-CZ" dirty="0" smtClean="0"/>
              <a:t>Převádí verbální projev do podoby obrázku.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69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5796</TotalTime>
  <Words>690</Words>
  <Application>Microsoft Office PowerPoint</Application>
  <PresentationFormat>Předvádění na obrazovce (4:3)</PresentationFormat>
  <Paragraphs>117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Schoolbook</vt:lpstr>
      <vt:lpstr>Wingdings</vt:lpstr>
      <vt:lpstr>Wingdings 2</vt:lpstr>
      <vt:lpstr>Arkýř</vt:lpstr>
      <vt:lpstr>PSYCHOlogie ve školní praxi</vt:lpstr>
      <vt:lpstr>literatura</vt:lpstr>
      <vt:lpstr>Strategie učení  </vt:lpstr>
      <vt:lpstr>Myšlenkové mapy </vt:lpstr>
      <vt:lpstr>Myšlenkové mapy </vt:lpstr>
      <vt:lpstr>Myšlenkové mapy</vt:lpstr>
      <vt:lpstr>Myšlenková mapa </vt:lpstr>
      <vt:lpstr>Myšlenkové mapy</vt:lpstr>
      <vt:lpstr>Myšlenkové mapy</vt:lpstr>
      <vt:lpstr>Princip tvoření</vt:lpstr>
      <vt:lpstr>postup</vt:lpstr>
      <vt:lpstr>Srovnání s lineárním zápisem</vt:lpstr>
      <vt:lpstr>Srovnání s lineárním zápisem</vt:lpstr>
      <vt:lpstr>Srovnání s lineárním zápisem</vt:lpstr>
      <vt:lpstr>výhody</vt:lpstr>
      <vt:lpstr>nevýhody</vt:lpstr>
      <vt:lpstr>Programy pro tvorbu myšlenkových map software</vt:lpstr>
      <vt:lpstr>Vytváření myšlenkových map</vt:lpstr>
      <vt:lpstr>Vytváření myšlenkových map</vt:lpstr>
      <vt:lpstr>Knihy pro děti a jejich učitele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218</cp:revision>
  <dcterms:created xsi:type="dcterms:W3CDTF">2010-10-29T12:24:12Z</dcterms:created>
  <dcterms:modified xsi:type="dcterms:W3CDTF">2021-10-11T08:38:39Z</dcterms:modified>
</cp:coreProperties>
</file>