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5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0" r:id="rId25"/>
    <p:sldId id="278" r:id="rId26"/>
    <p:sldId id="279" r:id="rId27"/>
    <p:sldId id="281" r:id="rId28"/>
    <p:sldId id="282" r:id="rId29"/>
    <p:sldId id="283" r:id="rId30"/>
    <p:sldId id="284" r:id="rId31"/>
    <p:sldId id="286" r:id="rId32"/>
    <p:sldId id="287" r:id="rId33"/>
    <p:sldId id="288" r:id="rId34"/>
    <p:sldId id="290" r:id="rId35"/>
    <p:sldId id="291" r:id="rId36"/>
    <p:sldId id="289" r:id="rId37"/>
    <p:sldId id="292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23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randosetbalades.canalblog.com/archives/2018/07/25/36801039.html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sicovky.cz/cs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konose.eu/velky-rybnik-maly-rybnik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fotoarchiv.geology.cz/cz/foto/14649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tikdnv.sk/devinske-aluvium-moravy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udyznudy.cz/aktivity/pisecny-presyp-u-pist-domov-polabskych-mravkolvu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usa.fishermap.org/depth-map/pacific-ocean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Geomorfologie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terminologie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0423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Jeseníky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17" y="391657"/>
            <a:ext cx="8508606" cy="6381455"/>
          </a:xfrm>
        </p:spPr>
      </p:pic>
      <p:cxnSp>
        <p:nvCxnSpPr>
          <p:cNvPr id="6" name="Přímá spojnice se šipkou 5"/>
          <p:cNvCxnSpPr/>
          <p:nvPr/>
        </p:nvCxnSpPr>
        <p:spPr>
          <a:xfrm>
            <a:off x="10585525" y="618518"/>
            <a:ext cx="21515" cy="1231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8498541" y="618518"/>
            <a:ext cx="43031" cy="13393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4722607" y="978946"/>
            <a:ext cx="32273" cy="1409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6895652" y="978946"/>
            <a:ext cx="53788" cy="1667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9176273" y="903642"/>
            <a:ext cx="32273" cy="2291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293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Klasifikace povrchových tvarů: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3 úrovně: </a:t>
            </a:r>
            <a:endParaRPr lang="cs-CZ" dirty="0" smtClean="0"/>
          </a:p>
          <a:p>
            <a:r>
              <a:rPr lang="cs-CZ" dirty="0" smtClean="0"/>
              <a:t>• </a:t>
            </a:r>
            <a:r>
              <a:rPr lang="cs-CZ" dirty="0"/>
              <a:t>GJP - geometricky jednoduchá </a:t>
            </a:r>
            <a:r>
              <a:rPr lang="cs-CZ" dirty="0" smtClean="0"/>
              <a:t>plocha</a:t>
            </a:r>
          </a:p>
          <a:p>
            <a:r>
              <a:rPr lang="cs-CZ" dirty="0" smtClean="0"/>
              <a:t> </a:t>
            </a:r>
            <a:r>
              <a:rPr lang="cs-CZ" dirty="0"/>
              <a:t>• tvar reliéfu </a:t>
            </a:r>
            <a:endParaRPr lang="cs-CZ" dirty="0" smtClean="0"/>
          </a:p>
          <a:p>
            <a:r>
              <a:rPr lang="cs-CZ" dirty="0"/>
              <a:t> </a:t>
            </a:r>
            <a:r>
              <a:rPr lang="cs-CZ" dirty="0" smtClean="0"/>
              <a:t>• </a:t>
            </a:r>
            <a:r>
              <a:rPr lang="cs-CZ" dirty="0"/>
              <a:t>typ reliéfu</a:t>
            </a:r>
          </a:p>
        </p:txBody>
      </p:sp>
    </p:spTree>
    <p:extLst>
      <p:ext uri="{BB962C8B-B14F-4D97-AF65-F5344CB8AC3E}">
        <p14:creationId xmlns:p14="http://schemas.microsoft.com/office/powerpoint/2010/main" val="794522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Geometricky jednoduchá plocha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Plochy navzájem odděleny lomy spádu - stýkají se v uzlech </a:t>
            </a:r>
            <a:endParaRPr lang="cs-CZ" dirty="0" smtClean="0"/>
          </a:p>
          <a:p>
            <a:r>
              <a:rPr lang="cs-CZ" dirty="0" smtClean="0"/>
              <a:t>Klasifikace </a:t>
            </a:r>
            <a:r>
              <a:rPr lang="cs-CZ" dirty="0"/>
              <a:t>ploch: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1</a:t>
            </a:r>
            <a:r>
              <a:rPr lang="cs-CZ" dirty="0"/>
              <a:t>. podle vzhledu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2</a:t>
            </a:r>
            <a:r>
              <a:rPr lang="cs-CZ" dirty="0"/>
              <a:t>. podle </a:t>
            </a:r>
            <a:r>
              <a:rPr lang="cs-CZ" dirty="0" smtClean="0"/>
              <a:t>sklonu</a:t>
            </a:r>
            <a:br>
              <a:rPr lang="cs-CZ" dirty="0" smtClean="0"/>
            </a:br>
            <a:r>
              <a:rPr lang="cs-CZ" dirty="0" smtClean="0"/>
              <a:t>3</a:t>
            </a:r>
            <a:r>
              <a:rPr lang="cs-CZ" dirty="0"/>
              <a:t>. podle </a:t>
            </a:r>
            <a:r>
              <a:rPr lang="cs-CZ" dirty="0" smtClean="0"/>
              <a:t>orientace</a:t>
            </a:r>
            <a:br>
              <a:rPr lang="cs-CZ" dirty="0" smtClean="0"/>
            </a:br>
            <a:r>
              <a:rPr lang="cs-CZ" dirty="0" smtClean="0"/>
              <a:t>4</a:t>
            </a:r>
            <a:r>
              <a:rPr lang="cs-CZ" dirty="0"/>
              <a:t>. podle geneze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5</a:t>
            </a:r>
            <a:r>
              <a:rPr lang="cs-CZ" dirty="0"/>
              <a:t>. podle expozice</a:t>
            </a:r>
          </a:p>
        </p:txBody>
      </p:sp>
    </p:spTree>
    <p:extLst>
      <p:ext uri="{BB962C8B-B14F-4D97-AF65-F5344CB8AC3E}">
        <p14:creationId xmlns:p14="http://schemas.microsoft.com/office/powerpoint/2010/main" val="129888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Podle vzhledu = podle tvaru spádnic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2" y="2249487"/>
            <a:ext cx="3817863" cy="3226155"/>
          </a:xfrm>
        </p:spPr>
        <p:txBody>
          <a:bodyPr/>
          <a:lstStyle/>
          <a:p>
            <a:r>
              <a:rPr lang="cs-CZ" dirty="0" smtClean="0"/>
              <a:t>plochy</a:t>
            </a:r>
            <a:r>
              <a:rPr lang="cs-CZ" dirty="0"/>
              <a:t>: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• </a:t>
            </a:r>
            <a:r>
              <a:rPr lang="cs-CZ" dirty="0"/>
              <a:t>přímé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• </a:t>
            </a:r>
            <a:r>
              <a:rPr lang="cs-CZ" dirty="0"/>
              <a:t>konvexní (vypouklé)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• </a:t>
            </a:r>
            <a:r>
              <a:rPr lang="cs-CZ" dirty="0"/>
              <a:t>konkávní (vhloubené)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67" y="2249487"/>
            <a:ext cx="2857443" cy="30009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53" y="4732691"/>
            <a:ext cx="2552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45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podle sklonu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- měřením v terénu - měřením na mapě pomocí sklonového </a:t>
            </a:r>
            <a:r>
              <a:rPr lang="cs-CZ" dirty="0" smtClean="0"/>
              <a:t>měřítka</a:t>
            </a:r>
          </a:p>
          <a:p>
            <a:r>
              <a:rPr lang="cs-CZ" dirty="0" smtClean="0"/>
              <a:t>90-55 stupňů – sruby</a:t>
            </a:r>
            <a:br>
              <a:rPr lang="cs-CZ" dirty="0" smtClean="0"/>
            </a:br>
            <a:r>
              <a:rPr lang="cs-CZ" dirty="0" smtClean="0"/>
              <a:t>55-35 </a:t>
            </a:r>
            <a:r>
              <a:rPr lang="cs-CZ" dirty="0"/>
              <a:t>stupňů – </a:t>
            </a:r>
            <a:r>
              <a:rPr lang="cs-CZ" dirty="0" smtClean="0"/>
              <a:t>srázy</a:t>
            </a:r>
            <a:br>
              <a:rPr lang="cs-CZ" dirty="0" smtClean="0"/>
            </a:br>
            <a:r>
              <a:rPr lang="cs-CZ" dirty="0" smtClean="0"/>
              <a:t>35-25 </a:t>
            </a:r>
            <a:r>
              <a:rPr lang="cs-CZ" dirty="0"/>
              <a:t>stupňů – </a:t>
            </a:r>
            <a:r>
              <a:rPr lang="cs-CZ" dirty="0" smtClean="0"/>
              <a:t>velmi příkře skloněné</a:t>
            </a:r>
            <a:br>
              <a:rPr lang="cs-CZ" dirty="0" smtClean="0"/>
            </a:br>
            <a:r>
              <a:rPr lang="cs-CZ" dirty="0" smtClean="0"/>
              <a:t>25-15 </a:t>
            </a:r>
            <a:r>
              <a:rPr lang="cs-CZ" dirty="0"/>
              <a:t>stupňů – </a:t>
            </a:r>
            <a:r>
              <a:rPr lang="cs-CZ" dirty="0" smtClean="0"/>
              <a:t>příkře skloněné</a:t>
            </a:r>
            <a:br>
              <a:rPr lang="cs-CZ" dirty="0" smtClean="0"/>
            </a:br>
            <a:r>
              <a:rPr lang="cs-CZ" dirty="0" smtClean="0"/>
              <a:t>15-5 </a:t>
            </a:r>
            <a:r>
              <a:rPr lang="cs-CZ" dirty="0"/>
              <a:t>stupňů – </a:t>
            </a:r>
            <a:r>
              <a:rPr lang="cs-CZ" dirty="0" smtClean="0"/>
              <a:t>značně skloněné</a:t>
            </a:r>
            <a:br>
              <a:rPr lang="cs-CZ" dirty="0" smtClean="0"/>
            </a:br>
            <a:r>
              <a:rPr lang="cs-CZ" dirty="0" smtClean="0"/>
              <a:t>5-2 stupně – mírně skloněné</a:t>
            </a:r>
            <a:br>
              <a:rPr lang="cs-CZ" dirty="0" smtClean="0"/>
            </a:br>
            <a:r>
              <a:rPr lang="cs-CZ" dirty="0" smtClean="0"/>
              <a:t>2-0 stupně – rovinné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6498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8751" y="1164517"/>
            <a:ext cx="6045799" cy="453434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4" y="408790"/>
            <a:ext cx="8061064" cy="6045798"/>
          </a:xfrm>
          <a:prstGeom prst="rect">
            <a:avLst/>
          </a:prstGeom>
        </p:spPr>
      </p:pic>
      <p:cxnSp>
        <p:nvCxnSpPr>
          <p:cNvPr id="11" name="Přímá spojnice se šipkou 10"/>
          <p:cNvCxnSpPr/>
          <p:nvPr/>
        </p:nvCxnSpPr>
        <p:spPr>
          <a:xfrm flipV="1">
            <a:off x="2872292" y="640080"/>
            <a:ext cx="946673" cy="231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2818503" y="871369"/>
            <a:ext cx="13354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681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plochy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podle orientace ploch - vůči světovým stranám • plochy orientované k S, J, V, Z, SZ, JZ, SV, SZ</a:t>
            </a:r>
            <a:br>
              <a:rPr lang="cs-CZ" dirty="0"/>
            </a:br>
            <a:r>
              <a:rPr lang="cs-CZ" dirty="0"/>
              <a:t>! severní svah = svah orientovaný k </a:t>
            </a:r>
            <a:r>
              <a:rPr lang="cs-CZ" dirty="0" smtClean="0"/>
              <a:t>severu</a:t>
            </a:r>
            <a:br>
              <a:rPr lang="cs-CZ" dirty="0" smtClean="0"/>
            </a:br>
            <a:endParaRPr lang="cs-CZ" dirty="0" smtClean="0"/>
          </a:p>
          <a:p>
            <a:r>
              <a:rPr lang="cs-CZ" dirty="0"/>
              <a:t>podle geneze • geneticky stejnorodé plochy • geneticky nestejnorodé (různorodé) plochy</a:t>
            </a:r>
          </a:p>
        </p:txBody>
      </p:sp>
    </p:spTree>
    <p:extLst>
      <p:ext uri="{BB962C8B-B14F-4D97-AF65-F5344CB8AC3E}">
        <p14:creationId xmlns:p14="http://schemas.microsoft.com/office/powerpoint/2010/main" val="342780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8445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Expozice plochy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• </a:t>
            </a:r>
            <a:r>
              <a:rPr lang="cs-CZ" dirty="0"/>
              <a:t>morfometrický parametr • vyjadřuje míru vystavení georeliéfu působení exogenním činitelům • definována jako úhel mezi normálou plochy a směrem, vůči němuž expozici uvažujeme (např. slunečnímu záření, větru nebo atmosférickým srážkám) expozice svahu je závislá na: • orientaci plochy • sklonu plochy - je velmi důležitá pro intenzitu a druh exogenních geomorfologických pochodů - u klimatických charakteristik: </a:t>
            </a:r>
            <a:r>
              <a:rPr lang="cs-CZ" dirty="0" err="1"/>
              <a:t>anemoorografickém</a:t>
            </a:r>
            <a:r>
              <a:rPr lang="cs-CZ" dirty="0"/>
              <a:t> efektu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0333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Tvar reliéfu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• Jednoduchá, zpravidla malá část reliéfu • složená z GJP Klasifikace tvarů reliéfu podle: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• </a:t>
            </a:r>
            <a:r>
              <a:rPr lang="cs-CZ" dirty="0"/>
              <a:t>velikosti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• </a:t>
            </a:r>
            <a:r>
              <a:rPr lang="cs-CZ" dirty="0"/>
              <a:t>vzhledu: konvexní konkávní </a:t>
            </a:r>
            <a:r>
              <a:rPr lang="cs-CZ" dirty="0" smtClean="0"/>
              <a:t>ploché</a:t>
            </a:r>
            <a:br>
              <a:rPr lang="cs-CZ" dirty="0" smtClean="0"/>
            </a:br>
            <a:r>
              <a:rPr lang="cs-CZ" dirty="0" smtClean="0"/>
              <a:t>• </a:t>
            </a:r>
            <a:r>
              <a:rPr lang="cs-CZ" dirty="0"/>
              <a:t>geneze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5027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Terminologie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speciální názvosloví - obecné (např. údolní niva, závrt, jeskyně) - oronyma = jména jednotlivých složek </a:t>
            </a:r>
            <a:r>
              <a:rPr lang="cs-CZ" dirty="0" smtClean="0"/>
              <a:t>reliéfu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/>
              <a:t>velkých </a:t>
            </a:r>
            <a:r>
              <a:rPr lang="cs-CZ" dirty="0" smtClean="0"/>
              <a:t>				jednotlivých </a:t>
            </a:r>
            <a:r>
              <a:rPr lang="cs-CZ" dirty="0"/>
              <a:t>tvarů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(</a:t>
            </a:r>
            <a:r>
              <a:rPr lang="cs-CZ" dirty="0"/>
              <a:t>vysočin, nížin) </a:t>
            </a:r>
            <a:r>
              <a:rPr lang="cs-CZ" dirty="0" smtClean="0"/>
              <a:t>			(</a:t>
            </a:r>
            <a:r>
              <a:rPr lang="cs-CZ" dirty="0"/>
              <a:t>údolí, propastí, jeskyní)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5217459" y="3259567"/>
            <a:ext cx="1570616" cy="1075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H="1">
            <a:off x="2721685" y="3259567"/>
            <a:ext cx="2495774" cy="1312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193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Formy reliéfu a jejich parametry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4129696"/>
              </p:ext>
            </p:extLst>
          </p:nvPr>
        </p:nvGraphicFramePr>
        <p:xfrm>
          <a:off x="1141413" y="2249488"/>
          <a:ext cx="99060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500"/>
                <a:gridCol w="2476500"/>
                <a:gridCol w="2476500"/>
                <a:gridCol w="2476500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typ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subtyp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velikost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příklad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mikroformy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efemerní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cm</a:t>
                      </a:r>
                      <a:r>
                        <a:rPr lang="cs-CZ" baseline="30000" dirty="0" smtClean="0"/>
                        <a:t>2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zemní pyramida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střední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</a:t>
                      </a:r>
                      <a:r>
                        <a:rPr lang="cs-CZ" baseline="30000" dirty="0" smtClean="0"/>
                        <a:t>2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záclona v jeskyni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mezoformy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malé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100 m</a:t>
                      </a:r>
                      <a:r>
                        <a:rPr lang="cs-CZ" baseline="30000" dirty="0" smtClean="0"/>
                        <a:t>2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závrt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střední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10 000 m</a:t>
                      </a:r>
                      <a:r>
                        <a:rPr lang="cs-CZ" baseline="30000" dirty="0" smtClean="0"/>
                        <a:t>2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suk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velké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0,1 – 10 km</a:t>
                      </a:r>
                      <a:r>
                        <a:rPr lang="cs-CZ" baseline="30000" dirty="0" smtClean="0"/>
                        <a:t>2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krasová plošina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makroformy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100 km</a:t>
                      </a:r>
                      <a:r>
                        <a:rPr lang="cs-CZ" baseline="30000" dirty="0" smtClean="0"/>
                        <a:t>2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pánev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velké </a:t>
                      </a:r>
                      <a:r>
                        <a:rPr lang="cs-CZ" dirty="0" err="1" smtClean="0"/>
                        <a:t>morfostruktury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</a:t>
                      </a:r>
                      <a:r>
                        <a:rPr lang="cs-CZ" baseline="30000" dirty="0" smtClean="0"/>
                        <a:t>4</a:t>
                      </a:r>
                      <a:r>
                        <a:rPr lang="cs-CZ" dirty="0" smtClean="0"/>
                        <a:t> km</a:t>
                      </a:r>
                      <a:r>
                        <a:rPr lang="cs-CZ" baseline="30000" dirty="0" smtClean="0"/>
                        <a:t>2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klenba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megaformy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</a:t>
                      </a:r>
                      <a:r>
                        <a:rPr lang="cs-CZ" baseline="30000" dirty="0" smtClean="0"/>
                        <a:t>6</a:t>
                      </a:r>
                      <a:r>
                        <a:rPr lang="cs-CZ" dirty="0" smtClean="0"/>
                        <a:t> km</a:t>
                      </a:r>
                      <a:r>
                        <a:rPr lang="cs-CZ" baseline="30000" dirty="0" smtClean="0"/>
                        <a:t>2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šelf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Planetární formy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</a:t>
                      </a:r>
                      <a:r>
                        <a:rPr lang="cs-CZ" baseline="30000" dirty="0" smtClean="0"/>
                        <a:t>7</a:t>
                      </a:r>
                      <a:r>
                        <a:rPr lang="cs-CZ" dirty="0" smtClean="0"/>
                        <a:t> km</a:t>
                      </a:r>
                      <a:r>
                        <a:rPr lang="cs-CZ" baseline="30000" dirty="0" smtClean="0"/>
                        <a:t>2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Oceánská pánev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6524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8350" y="161318"/>
            <a:ext cx="9905998" cy="1478570"/>
          </a:xfrm>
        </p:spPr>
        <p:txBody>
          <a:bodyPr/>
          <a:lstStyle/>
          <a:p>
            <a:r>
              <a:rPr lang="cs-CZ" dirty="0" smtClean="0"/>
              <a:t>Konvexní tvary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3406" y="1672046"/>
            <a:ext cx="9924005" cy="4767943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pahorek </a:t>
            </a:r>
            <a:r>
              <a:rPr lang="cs-CZ" dirty="0"/>
              <a:t>- vyvýšenina malých rozměrů; </a:t>
            </a:r>
            <a:r>
              <a:rPr lang="cs-CZ" dirty="0" smtClean="0"/>
              <a:t>RV &lt; </a:t>
            </a:r>
            <a:r>
              <a:rPr lang="cs-CZ" dirty="0"/>
              <a:t>150 </a:t>
            </a:r>
            <a:r>
              <a:rPr lang="cs-CZ" dirty="0" smtClean="0"/>
              <a:t>m</a:t>
            </a:r>
            <a:br>
              <a:rPr lang="cs-CZ" dirty="0" smtClean="0"/>
            </a:br>
            <a:r>
              <a:rPr lang="cs-CZ" dirty="0" smtClean="0"/>
              <a:t>kupa </a:t>
            </a:r>
            <a:r>
              <a:rPr lang="cs-CZ" dirty="0"/>
              <a:t>- ploše zaoblená vyvýšenina s </a:t>
            </a:r>
            <a:r>
              <a:rPr lang="cs-CZ" dirty="0" smtClean="0"/>
              <a:t>půdorysem</a:t>
            </a:r>
            <a:br>
              <a:rPr lang="cs-CZ" dirty="0" smtClean="0"/>
            </a:br>
            <a:r>
              <a:rPr lang="cs-CZ" dirty="0" smtClean="0"/>
              <a:t>           kruh </a:t>
            </a:r>
            <a:r>
              <a:rPr lang="cs-CZ" dirty="0"/>
              <a:t>nebo elipsa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kužel </a:t>
            </a:r>
            <a:r>
              <a:rPr lang="cs-CZ" dirty="0"/>
              <a:t>- ostrý </a:t>
            </a:r>
            <a:r>
              <a:rPr lang="cs-CZ" dirty="0" smtClean="0"/>
              <a:t>vrchol</a:t>
            </a:r>
          </a:p>
          <a:p>
            <a:r>
              <a:rPr lang="cs-CZ" dirty="0" smtClean="0"/>
              <a:t>vrch </a:t>
            </a:r>
            <a:r>
              <a:rPr lang="cs-CZ" dirty="0"/>
              <a:t>- RV 150 - 300 m </a:t>
            </a:r>
            <a:endParaRPr lang="cs-CZ" dirty="0" smtClean="0"/>
          </a:p>
          <a:p>
            <a:r>
              <a:rPr lang="cs-CZ" dirty="0" smtClean="0"/>
              <a:t>hora </a:t>
            </a:r>
            <a:r>
              <a:rPr lang="cs-CZ" dirty="0"/>
              <a:t>- RV 300 - 600 m </a:t>
            </a:r>
            <a:endParaRPr lang="cs-CZ" dirty="0" smtClean="0"/>
          </a:p>
          <a:p>
            <a:r>
              <a:rPr lang="cs-CZ" dirty="0" smtClean="0"/>
              <a:t>velehora </a:t>
            </a:r>
            <a:r>
              <a:rPr lang="cs-CZ" dirty="0"/>
              <a:t>- RV </a:t>
            </a:r>
            <a:r>
              <a:rPr lang="cs-CZ" dirty="0" smtClean="0"/>
              <a:t>&gt; </a:t>
            </a:r>
            <a:r>
              <a:rPr lang="cs-CZ" dirty="0"/>
              <a:t>600 m </a:t>
            </a:r>
            <a:endParaRPr lang="cs-CZ" dirty="0" smtClean="0"/>
          </a:p>
          <a:p>
            <a:r>
              <a:rPr lang="cs-CZ" dirty="0" smtClean="0"/>
              <a:t>hřbet </a:t>
            </a:r>
            <a:r>
              <a:rPr lang="cs-CZ" dirty="0"/>
              <a:t>x hřeben </a:t>
            </a:r>
            <a:endParaRPr lang="cs-CZ" dirty="0" smtClean="0"/>
          </a:p>
          <a:p>
            <a:r>
              <a:rPr lang="cs-CZ" dirty="0" smtClean="0"/>
              <a:t>temeno </a:t>
            </a:r>
            <a:r>
              <a:rPr lang="cs-CZ" dirty="0"/>
              <a:t>- nejvyšší část </a:t>
            </a:r>
            <a:r>
              <a:rPr lang="cs-CZ" dirty="0" smtClean="0"/>
              <a:t>hřbetu</a:t>
            </a:r>
          </a:p>
          <a:p>
            <a:r>
              <a:rPr lang="cs-CZ" dirty="0" smtClean="0"/>
              <a:t>rozsocha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6241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Kupa - Ralsko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6608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422576"/>
            <a:ext cx="9905998" cy="1478570"/>
          </a:xfrm>
        </p:spPr>
        <p:txBody>
          <a:bodyPr/>
          <a:lstStyle/>
          <a:p>
            <a:r>
              <a:rPr lang="cs-CZ" dirty="0" smtClean="0"/>
              <a:t>Hřeben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5286" y="1740035"/>
            <a:ext cx="9844451" cy="754970"/>
          </a:xfrm>
        </p:spPr>
        <p:txBody>
          <a:bodyPr/>
          <a:lstStyle/>
          <a:p>
            <a:r>
              <a:rPr lang="cs-CZ" dirty="0" smtClean="0"/>
              <a:t>protáhlá </a:t>
            </a:r>
            <a:r>
              <a:rPr lang="cs-CZ" dirty="0"/>
              <a:t>vyvýšenina - skalnatá vrcholová část</a:t>
            </a:r>
            <a:endParaRPr lang="cs-CZ" dirty="0"/>
          </a:p>
        </p:txBody>
      </p:sp>
      <p:pic>
        <p:nvPicPr>
          <p:cNvPr id="1026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32" y="2259087"/>
            <a:ext cx="6597922" cy="439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281852" y="6426926"/>
            <a:ext cx="160673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fotkyzcest.net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3001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70" y="391886"/>
            <a:ext cx="11304350" cy="624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859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Hřbet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03" y="466995"/>
            <a:ext cx="7615646" cy="5711736"/>
          </a:xfrm>
        </p:spPr>
      </p:pic>
      <p:sp>
        <p:nvSpPr>
          <p:cNvPr id="4" name="TextovéPole 3"/>
          <p:cNvSpPr txBox="1"/>
          <p:nvPr/>
        </p:nvSpPr>
        <p:spPr>
          <a:xfrm>
            <a:off x="5643155" y="6178731"/>
            <a:ext cx="5055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3" tooltip="Zobrazit stránku"/>
              </a:rPr>
              <a:t>Vysoké kolo    randosetbalades.canalblog.com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3326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hřbet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91" y="780789"/>
            <a:ext cx="8030309" cy="5332628"/>
          </a:xfrm>
        </p:spPr>
      </p:pic>
      <p:sp>
        <p:nvSpPr>
          <p:cNvPr id="5" name="TextovéPole 4"/>
          <p:cNvSpPr txBox="1"/>
          <p:nvPr/>
        </p:nvSpPr>
        <p:spPr>
          <a:xfrm>
            <a:off x="6923315" y="6387737"/>
            <a:ext cx="398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hlinkClick r:id="rId3" tooltip="Zobrazit stránku"/>
              </a:rPr>
              <a:t>Bridličná</a:t>
            </a:r>
            <a:r>
              <a:rPr lang="cs-CZ" dirty="0" smtClean="0">
                <a:hlinkClick r:id="rId3" tooltip="Zobrazit stránku"/>
              </a:rPr>
              <a:t> hora        tisicovky.cz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3507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Konkávní tvary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0343" y="1711234"/>
            <a:ext cx="9937069" cy="49900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• kotlina - ze všech stran vyšší reliéf, ploché dno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• </a:t>
            </a:r>
            <a:r>
              <a:rPr lang="cs-CZ" dirty="0"/>
              <a:t>brázda - výrazná, úzká, protáhlý tvar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• </a:t>
            </a:r>
            <a:r>
              <a:rPr lang="cs-CZ" dirty="0"/>
              <a:t>brána - spojuje sníženiny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• </a:t>
            </a:r>
            <a:r>
              <a:rPr lang="cs-CZ" dirty="0"/>
              <a:t>úval - otevřený; čelní předhlubeň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• </a:t>
            </a:r>
            <a:r>
              <a:rPr lang="cs-CZ" dirty="0"/>
              <a:t>pánev - strukturní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• </a:t>
            </a:r>
            <a:r>
              <a:rPr lang="cs-CZ" dirty="0"/>
              <a:t>prolom - tektonický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• </a:t>
            </a:r>
            <a:r>
              <a:rPr lang="cs-CZ" dirty="0"/>
              <a:t>rift - </a:t>
            </a:r>
            <a:r>
              <a:rPr lang="cs-CZ" dirty="0" err="1"/>
              <a:t>makroforma</a:t>
            </a:r>
            <a:r>
              <a:rPr lang="cs-CZ" dirty="0"/>
              <a:t>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• </a:t>
            </a:r>
            <a:r>
              <a:rPr lang="cs-CZ" dirty="0"/>
              <a:t>závrt - v krasu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• </a:t>
            </a:r>
            <a:r>
              <a:rPr lang="cs-CZ" dirty="0"/>
              <a:t>koryto vodního toku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5118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447" y="579330"/>
            <a:ext cx="9905998" cy="1478570"/>
          </a:xfrm>
        </p:spPr>
        <p:txBody>
          <a:bodyPr/>
          <a:lstStyle/>
          <a:p>
            <a:r>
              <a:rPr lang="cs-CZ" dirty="0" smtClean="0"/>
              <a:t>Malý stav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859" y="715835"/>
            <a:ext cx="8292317" cy="5528211"/>
          </a:xfrm>
        </p:spPr>
      </p:pic>
      <p:sp>
        <p:nvSpPr>
          <p:cNvPr id="5" name="TextovéPole 4"/>
          <p:cNvSpPr txBox="1"/>
          <p:nvPr/>
        </p:nvSpPr>
        <p:spPr>
          <a:xfrm>
            <a:off x="8530046" y="6361611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 tooltip="Zobrazit stránku"/>
              </a:rPr>
              <a:t>krkonose.eu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9920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Sokolovská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2540635"/>
            <a:ext cx="9906000" cy="2959417"/>
          </a:xfrm>
        </p:spPr>
      </p:pic>
      <p:sp>
        <p:nvSpPr>
          <p:cNvPr id="5" name="TextovéPole 4"/>
          <p:cNvSpPr txBox="1"/>
          <p:nvPr/>
        </p:nvSpPr>
        <p:spPr>
          <a:xfrm>
            <a:off x="7171509" y="5786846"/>
            <a:ext cx="3605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 tooltip="Zobrazit stránku"/>
              </a:rPr>
              <a:t>fotoarchiv.geology.cz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6916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Vrcholové body</a:t>
            </a:r>
          </a:p>
        </p:txBody>
      </p:sp>
      <p:pic>
        <p:nvPicPr>
          <p:cNvPr id="1028" name="Picture 4" descr="Cyklovýlet na vrchol Beskyd, aneb na kole kolem Lysé hory | Kraj mého srdc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699" y="1788660"/>
            <a:ext cx="7561609" cy="466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035962" y="6400800"/>
            <a:ext cx="189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Zkraje dosveta.cz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071807" y="494853"/>
            <a:ext cx="5976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jsou lokálními maximy nadmořských výšek • z vrcholových bodů vychází síť spádnic • některé vrcholové body bývají na topografických mapách označeny kótou s nadmořskou výškou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2417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Ploché tvary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• plošina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• </a:t>
            </a:r>
            <a:r>
              <a:rPr lang="cs-CZ" dirty="0"/>
              <a:t>planina (náhorní plošina)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• </a:t>
            </a:r>
            <a:r>
              <a:rPr lang="cs-CZ" dirty="0"/>
              <a:t>zarovnané povrchy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• </a:t>
            </a:r>
            <a:r>
              <a:rPr lang="cs-CZ" dirty="0"/>
              <a:t>údolní niva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65461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Morava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788" y="1688919"/>
            <a:ext cx="7041350" cy="4698817"/>
          </a:xfrm>
        </p:spPr>
      </p:pic>
      <p:sp>
        <p:nvSpPr>
          <p:cNvPr id="4" name="TextovéPole 3"/>
          <p:cNvSpPr txBox="1"/>
          <p:nvPr/>
        </p:nvSpPr>
        <p:spPr>
          <a:xfrm>
            <a:off x="6048103" y="6387737"/>
            <a:ext cx="5133703" cy="37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Chráněný areál </a:t>
            </a:r>
            <a:r>
              <a:rPr lang="cs-CZ" dirty="0" err="1" smtClean="0"/>
              <a:t>Devínske</a:t>
            </a:r>
            <a:r>
              <a:rPr lang="cs-CZ" dirty="0" smtClean="0"/>
              <a:t> aluvium </a:t>
            </a:r>
            <a:r>
              <a:rPr lang="cs-CZ" dirty="0" err="1" smtClean="0"/>
              <a:t>Mo</a:t>
            </a:r>
            <a:r>
              <a:rPr lang="cs-CZ" dirty="0" smtClean="0"/>
              <a:t>   </a:t>
            </a:r>
            <a:r>
              <a:rPr lang="cs-CZ" dirty="0">
                <a:hlinkClick r:id="rId3" tooltip="Zobrazit stránku"/>
              </a:rPr>
              <a:t>tikdnv.sk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9419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Tvary reliéfu podle geneze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podle geneze: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• </a:t>
            </a:r>
            <a:r>
              <a:rPr lang="cs-CZ" dirty="0"/>
              <a:t>akumulační tvary - fluviální, eolické, glaciální,….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• </a:t>
            </a:r>
            <a:r>
              <a:rPr lang="cs-CZ" dirty="0"/>
              <a:t>erozní (destrukční tvary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</a:t>
            </a:r>
            <a:r>
              <a:rPr lang="cs-CZ" dirty="0"/>
              <a:t>• strukturní </a:t>
            </a:r>
            <a:r>
              <a:rPr lang="cs-CZ" dirty="0" smtClean="0"/>
              <a:t>tvary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</a:t>
            </a:r>
            <a:r>
              <a:rPr lang="cs-CZ" dirty="0"/>
              <a:t>• antropogenní tvary </a:t>
            </a:r>
          </a:p>
        </p:txBody>
      </p:sp>
    </p:spTree>
    <p:extLst>
      <p:ext uri="{BB962C8B-B14F-4D97-AF65-F5344CB8AC3E}">
        <p14:creationId xmlns:p14="http://schemas.microsoft.com/office/powerpoint/2010/main" val="3505013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6389" y="618518"/>
            <a:ext cx="10551022" cy="1478570"/>
          </a:xfrm>
        </p:spPr>
        <p:txBody>
          <a:bodyPr/>
          <a:lstStyle/>
          <a:p>
            <a:r>
              <a:rPr lang="cs-CZ" dirty="0" smtClean="0"/>
              <a:t>Akumulační</a:t>
            </a:r>
            <a:br>
              <a:rPr lang="cs-CZ" dirty="0" smtClean="0"/>
            </a:br>
            <a:r>
              <a:rPr lang="cs-CZ" dirty="0" smtClean="0"/>
              <a:t>Tvar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52" y="714198"/>
            <a:ext cx="7671913" cy="5077002"/>
          </a:xfrm>
        </p:spPr>
      </p:pic>
      <p:sp>
        <p:nvSpPr>
          <p:cNvPr id="4" name="TextovéPole 3"/>
          <p:cNvSpPr txBox="1"/>
          <p:nvPr/>
        </p:nvSpPr>
        <p:spPr>
          <a:xfrm>
            <a:off x="5238206" y="6178731"/>
            <a:ext cx="561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Písečný přesyp u Píst  </a:t>
            </a:r>
            <a:r>
              <a:rPr lang="cs-CZ" dirty="0">
                <a:hlinkClick r:id="rId3" tooltip="Zobrazit stránku"/>
              </a:rPr>
              <a:t>kudyznudy.cz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5561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Typy reliéfu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soubor tvarů georeliéfu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• </a:t>
            </a:r>
            <a:r>
              <a:rPr lang="cs-CZ" dirty="0"/>
              <a:t>typologie: morfometrické typy reliéfu podle geneze podle absolutní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   nadmořské výšky a  </a:t>
            </a:r>
            <a:r>
              <a:rPr lang="cs-CZ" dirty="0"/>
              <a:t>podle relativní nadmořské výšky </a:t>
            </a:r>
            <a:r>
              <a:rPr lang="cs-CZ" dirty="0" smtClean="0"/>
              <a:t>– vztaženo</a:t>
            </a:r>
            <a:br>
              <a:rPr lang="cs-CZ" dirty="0" smtClean="0"/>
            </a:br>
            <a:r>
              <a:rPr lang="cs-CZ" dirty="0" smtClean="0"/>
              <a:t>    </a:t>
            </a:r>
            <a:r>
              <a:rPr lang="cs-CZ" dirty="0"/>
              <a:t>k jednotkové ploše (např. 1 km</a:t>
            </a:r>
            <a:r>
              <a:rPr lang="cs-CZ" baseline="30000" dirty="0"/>
              <a:t>2</a:t>
            </a:r>
            <a:r>
              <a:rPr lang="cs-CZ" dirty="0"/>
              <a:t> )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typy reliéfu podle absolutní nadmořské výšky: nížiny vysočiny</a:t>
            </a:r>
          </a:p>
        </p:txBody>
      </p:sp>
    </p:spTree>
    <p:extLst>
      <p:ext uri="{BB962C8B-B14F-4D97-AF65-F5344CB8AC3E}">
        <p14:creationId xmlns:p14="http://schemas.microsoft.com/office/powerpoint/2010/main" val="35711670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Typy reliéfu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typy reliéfu podle relativní výškové členitosti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roviny </a:t>
            </a:r>
            <a:r>
              <a:rPr lang="cs-CZ" dirty="0"/>
              <a:t>(0 - 30 m)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pahorkatiny </a:t>
            </a:r>
            <a:r>
              <a:rPr lang="cs-CZ" dirty="0"/>
              <a:t>(30 - 150 m) 30 - 75 - 150 m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vrchoviny </a:t>
            </a:r>
            <a:r>
              <a:rPr lang="cs-CZ" dirty="0"/>
              <a:t>(150 - 300 m) 150 - 225 - 300 m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hornatiny </a:t>
            </a:r>
            <a:r>
              <a:rPr lang="cs-CZ" dirty="0"/>
              <a:t>(300 - 600 m) 300 - 450 - 600 m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velehornatiny</a:t>
            </a:r>
            <a:r>
              <a:rPr lang="cs-CZ" dirty="0" smtClean="0"/>
              <a:t> </a:t>
            </a:r>
            <a:r>
              <a:rPr lang="cs-CZ" dirty="0"/>
              <a:t>(nad 600 m) </a:t>
            </a:r>
            <a:endParaRPr lang="cs-CZ" dirty="0" smtClean="0"/>
          </a:p>
          <a:p>
            <a:r>
              <a:rPr lang="cs-CZ" dirty="0"/>
              <a:t>Typ reliéfu : - na horizontálně uložených horninách - rozčleněné sedimentární tabule - pískovcového skalního města, </a:t>
            </a:r>
            <a:r>
              <a:rPr lang="cs-CZ" dirty="0" smtClean="0"/>
              <a:t>tvary </a:t>
            </a:r>
            <a:r>
              <a:rPr lang="cs-CZ" dirty="0"/>
              <a:t>reliéfu: - skalní věže - skalní brány</a:t>
            </a:r>
          </a:p>
        </p:txBody>
      </p:sp>
    </p:spTree>
    <p:extLst>
      <p:ext uri="{BB962C8B-B14F-4D97-AF65-F5344CB8AC3E}">
        <p14:creationId xmlns:p14="http://schemas.microsoft.com/office/powerpoint/2010/main" val="158006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reliéfu podle geneze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reliéf </a:t>
            </a:r>
            <a:r>
              <a:rPr lang="cs-CZ" dirty="0"/>
              <a:t>pevnin: strukturní typy reliéfu typ reliéfu podle převládajícího působení exogenních činitelů (fluviální, glaciální,…….) </a:t>
            </a:r>
            <a:endParaRPr lang="cs-CZ" dirty="0" smtClean="0"/>
          </a:p>
          <a:p>
            <a:r>
              <a:rPr lang="cs-CZ" dirty="0" smtClean="0"/>
              <a:t>reliéf </a:t>
            </a:r>
            <a:r>
              <a:rPr lang="cs-CZ" dirty="0"/>
              <a:t>oceánského dna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>
                <a:hlinkClick r:id="rId2"/>
              </a:rPr>
              <a:t>Pacific ocean water depth map - marine chart (fishermap.org)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7966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078792"/>
            <a:ext cx="1654038" cy="779208"/>
          </a:xfrm>
        </p:spPr>
        <p:txBody>
          <a:bodyPr>
            <a:normAutofit fontScale="90000"/>
          </a:bodyPr>
          <a:lstStyle/>
          <a:p>
            <a:r>
              <a:rPr lang="en-US" dirty="0"/>
              <a:t>Pacific </a:t>
            </a:r>
            <a:r>
              <a:rPr lang="en-US" dirty="0" smtClean="0"/>
              <a:t>ocean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27" y="243390"/>
            <a:ext cx="10032274" cy="6212588"/>
          </a:xfrm>
        </p:spPr>
      </p:pic>
    </p:spTree>
    <p:extLst>
      <p:ext uri="{BB962C8B-B14F-4D97-AF65-F5344CB8AC3E}">
        <p14:creationId xmlns:p14="http://schemas.microsoft.com/office/powerpoint/2010/main" val="1535748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morfometrické charakteristiky reliéfu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bodové, liniové a plošné Bodové morfometrické charakteristiky (uzly) • Vrcholové body • Depresní body</a:t>
            </a:r>
          </a:p>
        </p:txBody>
      </p:sp>
    </p:spTree>
    <p:extLst>
      <p:ext uri="{BB962C8B-B14F-4D97-AF65-F5344CB8AC3E}">
        <p14:creationId xmlns:p14="http://schemas.microsoft.com/office/powerpoint/2010/main" val="4000439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9" y="494852"/>
            <a:ext cx="11869097" cy="6207161"/>
          </a:xfrm>
        </p:spPr>
      </p:pic>
    </p:spTree>
    <p:extLst>
      <p:ext uri="{BB962C8B-B14F-4D97-AF65-F5344CB8AC3E}">
        <p14:creationId xmlns:p14="http://schemas.microsoft.com/office/powerpoint/2010/main" val="1069411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Depresní body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jsou lokálními minimy pole nadmořských výšek • v jejich bezprostředním okolí reliéf na všechny strany stoupá • spádnice směřují do depresních bodů, které tak vytváří uzly lokálních sítí spádnic</a:t>
            </a:r>
          </a:p>
        </p:txBody>
      </p:sp>
    </p:spTree>
    <p:extLst>
      <p:ext uri="{BB962C8B-B14F-4D97-AF65-F5344CB8AC3E}">
        <p14:creationId xmlns:p14="http://schemas.microsoft.com/office/powerpoint/2010/main" val="1889349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Spádová Křivka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0233" y="1668574"/>
            <a:ext cx="9788357" cy="1074626"/>
          </a:xfrm>
        </p:spPr>
        <p:txBody>
          <a:bodyPr/>
          <a:lstStyle/>
          <a:p>
            <a:r>
              <a:rPr lang="cs-CZ" dirty="0"/>
              <a:t>Spádová křivka (spádnice) spojující dva body, které leží ve směru jejího největšího spádu (protíná všechny vrstevnice v pravém úhlu</a:t>
            </a:r>
            <a:r>
              <a:rPr lang="cs-CZ" dirty="0" smtClean="0"/>
              <a:t>)</a:t>
            </a:r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383" y="2620627"/>
            <a:ext cx="8778744" cy="423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13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morfometrické </a:t>
            </a:r>
            <a:r>
              <a:rPr lang="cs-CZ" dirty="0"/>
              <a:t>charakteristiky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u="sng" dirty="0"/>
              <a:t>Úpatnice</a:t>
            </a:r>
            <a:r>
              <a:rPr lang="cs-CZ" dirty="0"/>
              <a:t> - čára styku dvou různě skloněných dílčích ploch na rozhraní úbočí a údolí, svírajících spolu zpravidla tupý úhel </a:t>
            </a:r>
            <a:endParaRPr lang="cs-CZ" dirty="0" smtClean="0"/>
          </a:p>
          <a:p>
            <a:r>
              <a:rPr lang="cs-CZ" u="sng" dirty="0" smtClean="0"/>
              <a:t>Údolnice</a:t>
            </a:r>
            <a:r>
              <a:rPr lang="cs-CZ" dirty="0" smtClean="0"/>
              <a:t> </a:t>
            </a:r>
            <a:r>
              <a:rPr lang="cs-CZ" dirty="0"/>
              <a:t>- čára spojující místa největšího vhloubení údolního terénního tvaru - má ze všech spádnic tohoto terénního tvaru nejmenší sklon spádnice - myšlená čára, orientovaná v každém bodě ve směru maximálního sklonu </a:t>
            </a:r>
            <a:r>
              <a:rPr lang="cs-CZ" dirty="0" smtClean="0"/>
              <a:t>povrchu</a:t>
            </a:r>
          </a:p>
          <a:p>
            <a:r>
              <a:rPr lang="cs-CZ" dirty="0" smtClean="0"/>
              <a:t> </a:t>
            </a:r>
            <a:r>
              <a:rPr lang="cs-CZ" u="sng" dirty="0"/>
              <a:t>Hřbetnice</a:t>
            </a:r>
            <a:r>
              <a:rPr lang="cs-CZ" dirty="0"/>
              <a:t> - čára styku dvou přilehlých svahů téhož hřbetu - spojuje relativně nejvyšší body terénního tvaru (je i rozvodnicí) - má ze všech spádnic na ploše hřbetu nejmenší sklon</a:t>
            </a:r>
          </a:p>
        </p:txBody>
      </p:sp>
    </p:spTree>
    <p:extLst>
      <p:ext uri="{BB962C8B-B14F-4D97-AF65-F5344CB8AC3E}">
        <p14:creationId xmlns:p14="http://schemas.microsoft.com/office/powerpoint/2010/main" val="1562179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morfometrické charakteristiky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Plošné, geometricky jednoduché plochy = morfologické jednotky, facety nebo elementární povrchy • jsou odděleny hranami (lomy spádu) • pokud vznikají jednosměrným působením jednoho geomorfologického procesu, označujeme tyto plochy jako geneticky stejnorodé</a:t>
            </a:r>
          </a:p>
        </p:txBody>
      </p:sp>
    </p:spTree>
    <p:extLst>
      <p:ext uri="{BB962C8B-B14F-4D97-AF65-F5344CB8AC3E}">
        <p14:creationId xmlns:p14="http://schemas.microsoft.com/office/powerpoint/2010/main" val="41038783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Circuit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14971C58-AB76-4A2A-B231-5F8CA03CF4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Obvod</Template>
  <TotalTime>263</TotalTime>
  <Words>695</Words>
  <Application>Microsoft Office PowerPoint</Application>
  <PresentationFormat>Vlastní</PresentationFormat>
  <Paragraphs>133</Paragraphs>
  <Slides>37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38" baseType="lpstr">
      <vt:lpstr>Obvod</vt:lpstr>
      <vt:lpstr>Geomorfologie</vt:lpstr>
      <vt:lpstr>Terminologie</vt:lpstr>
      <vt:lpstr>Vrcholové body</vt:lpstr>
      <vt:lpstr>Základní morfometrické charakteristiky reliéfu</vt:lpstr>
      <vt:lpstr>Prezentace aplikace PowerPoint</vt:lpstr>
      <vt:lpstr>Depresní body</vt:lpstr>
      <vt:lpstr>Spádová Křivka</vt:lpstr>
      <vt:lpstr>morfometrické charakteristiky</vt:lpstr>
      <vt:lpstr>morfometrické charakteristiky</vt:lpstr>
      <vt:lpstr>Jeseníky</vt:lpstr>
      <vt:lpstr>Klasifikace povrchových tvarů:</vt:lpstr>
      <vt:lpstr>Geometricky jednoduchá plocha</vt:lpstr>
      <vt:lpstr>Podle vzhledu = podle tvaru spádnic </vt:lpstr>
      <vt:lpstr>podle sklonu:</vt:lpstr>
      <vt:lpstr>Prezentace aplikace PowerPoint</vt:lpstr>
      <vt:lpstr>plochy</vt:lpstr>
      <vt:lpstr>Prezentace aplikace PowerPoint</vt:lpstr>
      <vt:lpstr>Expozice plochy</vt:lpstr>
      <vt:lpstr>Tvar reliéfu</vt:lpstr>
      <vt:lpstr>Formy reliéfu a jejich parametry</vt:lpstr>
      <vt:lpstr>Konvexní tvary</vt:lpstr>
      <vt:lpstr>Kupa - Ralsko</vt:lpstr>
      <vt:lpstr>Hřeben</vt:lpstr>
      <vt:lpstr>Prezentace aplikace PowerPoint</vt:lpstr>
      <vt:lpstr>Hřbet</vt:lpstr>
      <vt:lpstr>hřbet</vt:lpstr>
      <vt:lpstr>Konkávní tvary</vt:lpstr>
      <vt:lpstr>Malý stav</vt:lpstr>
      <vt:lpstr>Sokolovská</vt:lpstr>
      <vt:lpstr>Ploché tvary</vt:lpstr>
      <vt:lpstr>Morava</vt:lpstr>
      <vt:lpstr>Tvary reliéfu podle geneze</vt:lpstr>
      <vt:lpstr>Akumulační Tvar</vt:lpstr>
      <vt:lpstr>Typy reliéfu</vt:lpstr>
      <vt:lpstr>Typy reliéfu</vt:lpstr>
      <vt:lpstr>typy reliéfu podle geneze</vt:lpstr>
      <vt:lpstr>Pacific ocean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Geomorfologie</dc:title>
  <dc:creator>peter</dc:creator>
  <cp:lastModifiedBy>Peter</cp:lastModifiedBy>
  <cp:revision>15</cp:revision>
  <dcterms:created xsi:type="dcterms:W3CDTF">2021-09-18T12:59:05Z</dcterms:created>
  <dcterms:modified xsi:type="dcterms:W3CDTF">2021-09-19T09:42:42Z</dcterms:modified>
</cp:coreProperties>
</file>