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521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5" r:id="rId33"/>
    <p:sldId id="551" r:id="rId34"/>
    <p:sldId id="552" r:id="rId35"/>
    <p:sldId id="553" r:id="rId36"/>
    <p:sldId id="556" r:id="rId37"/>
    <p:sldId id="557" r:id="rId38"/>
    <p:sldId id="558" r:id="rId39"/>
    <p:sldId id="560" r:id="rId40"/>
    <p:sldId id="561" r:id="rId41"/>
    <p:sldId id="559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56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Exogenní procesy a </a:t>
            </a:r>
            <a:r>
              <a:rPr lang="cs-CZ" dirty="0" smtClean="0"/>
              <a:t>tvary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/>
              <a:t>Glaciální </a:t>
            </a:r>
            <a:r>
              <a:rPr lang="cs-CZ" dirty="0"/>
              <a:t>tvary</a:t>
            </a:r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Transport, akumulace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glaciální transport </a:t>
            </a:r>
            <a:r>
              <a:rPr lang="cs-CZ" dirty="0" err="1"/>
              <a:t>till</a:t>
            </a:r>
            <a:r>
              <a:rPr lang="cs-CZ" dirty="0"/>
              <a:t> = materiál transportovaný ledovcem; netříděný a nevrstvený místo transportu: na povrchu na okrajích vlečení pod ledovcem glaciální </a:t>
            </a:r>
            <a:r>
              <a:rPr lang="cs-CZ" dirty="0" smtClean="0"/>
              <a:t>akumulace</a:t>
            </a:r>
          </a:p>
          <a:p>
            <a:r>
              <a:rPr lang="cs-CZ" dirty="0" smtClean="0"/>
              <a:t> </a:t>
            </a:r>
            <a:r>
              <a:rPr lang="cs-CZ" dirty="0"/>
              <a:t>základní tvar: MORÉNY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81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Horské 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nerovný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povrchu: vrstva suti (svrchní moréna) </a:t>
            </a:r>
            <a:endParaRPr lang="cs-CZ" dirty="0" smtClean="0"/>
          </a:p>
          <a:p>
            <a:r>
              <a:rPr lang="cs-CZ" dirty="0" smtClean="0"/>
              <a:t>trhliny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příčné  mohou vést k ledopádu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okrajové (podélné)  ledové jeskyně  ledové mlýny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32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 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gravitační </a:t>
            </a:r>
            <a:endParaRPr lang="cs-CZ" dirty="0" smtClean="0"/>
          </a:p>
          <a:p>
            <a:r>
              <a:rPr lang="cs-CZ" dirty="0" smtClean="0"/>
              <a:t>průměrná</a:t>
            </a:r>
            <a:r>
              <a:rPr lang="cs-CZ" dirty="0"/>
              <a:t>: metry až desítky metrů/rok </a:t>
            </a:r>
            <a:endParaRPr lang="cs-CZ" dirty="0" smtClean="0"/>
          </a:p>
          <a:p>
            <a:r>
              <a:rPr lang="cs-CZ" dirty="0" smtClean="0"/>
              <a:t>extrém</a:t>
            </a:r>
            <a:r>
              <a:rPr lang="cs-CZ" dirty="0"/>
              <a:t>: 120 m/den (Himálaje)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Bilance ledovce (akumulační vs. ablační část)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60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ledovců podle 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chladnou bází - pohybuje se po smykové ploše uvnitř ledovce </a:t>
            </a:r>
            <a:r>
              <a:rPr lang="cs-CZ" dirty="0" smtClean="0"/>
              <a:t> </a:t>
            </a:r>
            <a:r>
              <a:rPr lang="cs-CZ" dirty="0"/>
              <a:t>nemodeluje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teplou bází - tání ledu vlivem tlaku - pohybuje se po hranici hornina </a:t>
            </a:r>
            <a:r>
              <a:rPr lang="cs-CZ" dirty="0" smtClean="0"/>
              <a:t>– led,  </a:t>
            </a:r>
            <a:r>
              <a:rPr lang="cs-CZ" dirty="0"/>
              <a:t>modeluje (podloží není zmrzlé, tzv. vlhká báze)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88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Modelace horskými ledovci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 od pevninských: koncentrace splazů do údolí </a:t>
            </a:r>
            <a:r>
              <a:rPr lang="cs-CZ" dirty="0" err="1"/>
              <a:t>předledovcové</a:t>
            </a:r>
            <a:r>
              <a:rPr lang="cs-CZ" dirty="0"/>
              <a:t> sítě (např. říční) </a:t>
            </a:r>
            <a:endParaRPr lang="cs-CZ" dirty="0" smtClean="0"/>
          </a:p>
          <a:p>
            <a:r>
              <a:rPr lang="cs-CZ" dirty="0" smtClean="0"/>
              <a:t> </a:t>
            </a:r>
            <a:r>
              <a:rPr lang="cs-CZ" dirty="0"/>
              <a:t>soustředěná modelace základní tvary: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KAR</a:t>
            </a:r>
            <a:br>
              <a:rPr lang="cs-CZ" dirty="0" smtClean="0"/>
            </a:br>
            <a:r>
              <a:rPr lang="cs-CZ" dirty="0" smtClean="0"/>
              <a:t>TROG</a:t>
            </a:r>
            <a:br>
              <a:rPr lang="cs-CZ" dirty="0" smtClean="0"/>
            </a:br>
            <a:r>
              <a:rPr lang="cs-CZ" dirty="0" smtClean="0"/>
              <a:t>FJORD </a:t>
            </a:r>
            <a:br>
              <a:rPr lang="cs-CZ" dirty="0" smtClean="0"/>
            </a:br>
            <a:r>
              <a:rPr lang="cs-CZ" dirty="0" smtClean="0"/>
              <a:t>DRUMLINY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30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stěna karu</a:t>
            </a:r>
          </a:p>
          <a:p>
            <a:r>
              <a:rPr lang="cs-CZ" dirty="0"/>
              <a:t>h</a:t>
            </a:r>
            <a:r>
              <a:rPr lang="cs-CZ" dirty="0" smtClean="0"/>
              <a:t>ranice </a:t>
            </a:r>
            <a:r>
              <a:rPr lang="cs-CZ" dirty="0"/>
              <a:t>akumulace sněhu (</a:t>
            </a:r>
            <a:r>
              <a:rPr lang="cs-CZ" dirty="0" err="1" smtClean="0"/>
              <a:t>bergschrund</a:t>
            </a:r>
            <a:r>
              <a:rPr lang="cs-CZ" dirty="0" smtClean="0"/>
              <a:t>)</a:t>
            </a:r>
          </a:p>
          <a:p>
            <a:r>
              <a:rPr lang="cs-CZ" dirty="0"/>
              <a:t>d</a:t>
            </a:r>
            <a:r>
              <a:rPr lang="cs-CZ" dirty="0" smtClean="0"/>
              <a:t>no karu (v případě </a:t>
            </a:r>
            <a:r>
              <a:rPr lang="cs-CZ" dirty="0" err="1" smtClean="0"/>
              <a:t>odtání</a:t>
            </a:r>
            <a:r>
              <a:rPr lang="cs-CZ" dirty="0" smtClean="0"/>
              <a:t>)</a:t>
            </a:r>
          </a:p>
          <a:p>
            <a:r>
              <a:rPr lang="cs-CZ" dirty="0"/>
              <a:t>s</a:t>
            </a:r>
            <a:r>
              <a:rPr lang="cs-CZ" dirty="0" smtClean="0"/>
              <a:t>tupeň karu z něho vytéká led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1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Trog</a:t>
            </a:r>
            <a:r>
              <a:rPr lang="cs-CZ" dirty="0" smtClean="0"/>
              <a:t>, údolí tvaru 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4" y="2024852"/>
            <a:ext cx="5801209" cy="4350907"/>
          </a:xfrm>
        </p:spPr>
      </p:pic>
    </p:spTree>
    <p:extLst>
      <p:ext uri="{BB962C8B-B14F-4D97-AF65-F5344CB8AC3E}">
        <p14:creationId xmlns:p14="http://schemas.microsoft.com/office/powerpoint/2010/main" val="426505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Údolní ledovec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466906"/>
            <a:ext cx="7443023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35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místa uložení: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boční, střední, vnitřní, spodní,</a:t>
            </a:r>
          </a:p>
          <a:p>
            <a:r>
              <a:rPr lang="cs-CZ" dirty="0" smtClean="0"/>
              <a:t> </a:t>
            </a:r>
            <a:r>
              <a:rPr lang="cs-CZ" dirty="0"/>
              <a:t> souvky </a:t>
            </a:r>
            <a:r>
              <a:rPr lang="cs-CZ" dirty="0" smtClean="0"/>
              <a:t>(</a:t>
            </a:r>
            <a:r>
              <a:rPr lang="cs-CZ" dirty="0"/>
              <a:t>Jedná se o obroušené těleso, které je vlivem tlaku ledovce tlačeno po podloží, kde se sráží s okolními </a:t>
            </a:r>
            <a:r>
              <a:rPr lang="cs-CZ" dirty="0" smtClean="0"/>
              <a:t>tělesy</a:t>
            </a:r>
            <a:r>
              <a:rPr lang="cs-CZ" dirty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čelní </a:t>
            </a:r>
            <a:r>
              <a:rPr lang="cs-CZ" dirty="0"/>
              <a:t>- výšky 5 - 250 m; často zahrazují jezera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ústupová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21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Akumulační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morény </a:t>
            </a:r>
            <a:r>
              <a:rPr lang="cs-CZ" dirty="0"/>
              <a:t>- špatně tříděný nebo netříděný úlomkovitý materiál, který se pohyboval činností ledovce (</a:t>
            </a:r>
            <a:r>
              <a:rPr lang="cs-CZ" dirty="0" err="1"/>
              <a:t>till</a:t>
            </a:r>
            <a:r>
              <a:rPr lang="cs-CZ" dirty="0"/>
              <a:t>) + byl ledovcem akumulován </a:t>
            </a:r>
            <a:endParaRPr lang="cs-CZ" dirty="0" smtClean="0"/>
          </a:p>
          <a:p>
            <a:r>
              <a:rPr lang="cs-CZ" dirty="0" err="1" smtClean="0"/>
              <a:t>kamy</a:t>
            </a:r>
            <a:r>
              <a:rPr lang="cs-CZ" dirty="0" smtClean="0"/>
              <a:t> </a:t>
            </a:r>
            <a:r>
              <a:rPr lang="cs-CZ" dirty="0"/>
              <a:t>- vyplněný prostor mezi ledovcem a údolní stěnou - po ústupu ledovce mají charakter teras na úpatí údolních svahů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4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Kryogenní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kryosféra </a:t>
            </a:r>
            <a:r>
              <a:rPr lang="cs-CZ" dirty="0" smtClean="0"/>
              <a:t>1923, </a:t>
            </a:r>
            <a:r>
              <a:rPr lang="cs-CZ" dirty="0" err="1"/>
              <a:t>Dobrowolski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nivace</a:t>
            </a:r>
            <a:r>
              <a:rPr lang="cs-CZ" dirty="0"/>
              <a:t> = destrukční působení sněhu sněžná čára - hranice, která omezuje plochu ZP se souvislou sněhovou pokrývkou sněžníky (trvalé, tzn. min 2 roky) </a:t>
            </a:r>
            <a:r>
              <a:rPr lang="cs-CZ" dirty="0" smtClean="0"/>
              <a:t>- </a:t>
            </a:r>
            <a:r>
              <a:rPr lang="cs-CZ" dirty="0" err="1"/>
              <a:t>nivační</a:t>
            </a:r>
            <a:r>
              <a:rPr lang="cs-CZ" dirty="0"/>
              <a:t> deprese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glaciální pochody = modelace ledovci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periglaciální</a:t>
            </a:r>
            <a:r>
              <a:rPr lang="cs-CZ" dirty="0"/>
              <a:t> pochody - v kryosféře - v nezaledněných oblastech - mrazové zvětrávání - tvary v permafrostu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1805" y="759786"/>
            <a:ext cx="3010580" cy="44506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Morena</a:t>
            </a:r>
            <a:r>
              <a:rPr lang="cs-CZ" dirty="0" smtClean="0"/>
              <a:t> (</a:t>
            </a:r>
            <a:r>
              <a:rPr lang="cs-CZ" dirty="0" err="1" smtClean="0"/>
              <a:t>morene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3" y="1608147"/>
            <a:ext cx="8048296" cy="476761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26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Fluvioglaciální sedimentace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eskery</a:t>
            </a:r>
            <a:r>
              <a:rPr lang="cs-CZ" dirty="0"/>
              <a:t> (</a:t>
            </a:r>
            <a:r>
              <a:rPr lang="cs-CZ" dirty="0" err="1"/>
              <a:t>osary</a:t>
            </a:r>
            <a:r>
              <a:rPr lang="cs-CZ" dirty="0"/>
              <a:t>) = valy (agradační) vzniklé sedimentací materiálu </a:t>
            </a:r>
            <a:r>
              <a:rPr lang="cs-CZ" dirty="0" err="1"/>
              <a:t>podledovcových</a:t>
            </a:r>
            <a:r>
              <a:rPr lang="cs-CZ" dirty="0"/>
              <a:t> vodních toků tvar: úzké vlnité valy (L až 30 km, výška i 30 m) na povrchu: hluboké trychtýře = </a:t>
            </a:r>
            <a:r>
              <a:rPr lang="cs-CZ" dirty="0" err="1"/>
              <a:t>osarové</a:t>
            </a:r>
            <a:r>
              <a:rPr lang="cs-CZ" dirty="0"/>
              <a:t> kotle (po </a:t>
            </a:r>
            <a:r>
              <a:rPr lang="cs-CZ" dirty="0" err="1"/>
              <a:t>odtání</a:t>
            </a:r>
            <a:r>
              <a:rPr lang="cs-CZ" dirty="0"/>
              <a:t> fosilního ledu</a:t>
            </a:r>
            <a:r>
              <a:rPr lang="cs-CZ" dirty="0" smtClean="0"/>
              <a:t>)</a:t>
            </a:r>
          </a:p>
          <a:p>
            <a:r>
              <a:rPr lang="cs-CZ" dirty="0" err="1"/>
              <a:t>sandr</a:t>
            </a:r>
            <a:r>
              <a:rPr lang="cs-CZ" dirty="0"/>
              <a:t> = výplavová rovina (kužel), divočící vodní toky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36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02" y="1999130"/>
            <a:ext cx="6916169" cy="432260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15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Sandr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0" y="2256259"/>
            <a:ext cx="8473498" cy="370345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08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939" y="864555"/>
            <a:ext cx="3233216" cy="41887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Pradoliny</a:t>
            </a:r>
            <a:r>
              <a:rPr lang="cs-CZ" dirty="0"/>
              <a:t> (praúdolí)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6582" y="1689411"/>
            <a:ext cx="7579299" cy="468605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velmi široká údolí – fluviální • vytvořené tavnými vodami z ledovce – v jeho předpolí • voda s mísila s vodu řek neledovcových • V důsledku postupu ledovce – nebylo možné odvodňování na S/SZ – do Baltu – výrazná změna systému </a:t>
            </a:r>
            <a:r>
              <a:rPr lang="cs-CZ" dirty="0" smtClean="0"/>
              <a:t>odvodňování</a:t>
            </a:r>
          </a:p>
          <a:p>
            <a:r>
              <a:rPr lang="cs-CZ" dirty="0" err="1"/>
              <a:t>Pradolina</a:t>
            </a:r>
            <a:r>
              <a:rPr lang="cs-CZ" dirty="0"/>
              <a:t> </a:t>
            </a:r>
            <a:r>
              <a:rPr lang="cs-CZ" dirty="0" err="1"/>
              <a:t>Pilicy</a:t>
            </a:r>
            <a:r>
              <a:rPr lang="cs-CZ" dirty="0"/>
              <a:t>-</a:t>
            </a:r>
            <a:r>
              <a:rPr lang="cs-CZ" dirty="0" err="1"/>
              <a:t>Wieprza</a:t>
            </a:r>
            <a:r>
              <a:rPr lang="cs-CZ" dirty="0"/>
              <a:t>-Krzny • Ve střední a východní části Polska • V době zalednění </a:t>
            </a:r>
            <a:r>
              <a:rPr lang="cs-CZ" dirty="0" err="1"/>
              <a:t>Warty</a:t>
            </a:r>
            <a:r>
              <a:rPr lang="cs-CZ" dirty="0"/>
              <a:t> (</a:t>
            </a:r>
            <a:r>
              <a:rPr lang="cs-CZ" dirty="0" err="1"/>
              <a:t>středopolské</a:t>
            </a:r>
            <a:r>
              <a:rPr lang="cs-CZ" dirty="0"/>
              <a:t> zalednění) • tavné vody – odtok k SV – do povodí </a:t>
            </a:r>
            <a:r>
              <a:rPr lang="cs-CZ" dirty="0" smtClean="0"/>
              <a:t>Dněpru</a:t>
            </a:r>
          </a:p>
          <a:p>
            <a:r>
              <a:rPr lang="cs-CZ" dirty="0" err="1"/>
              <a:t>Pradolina</a:t>
            </a:r>
            <a:r>
              <a:rPr lang="cs-CZ" dirty="0"/>
              <a:t> </a:t>
            </a:r>
            <a:r>
              <a:rPr lang="cs-CZ" dirty="0" err="1"/>
              <a:t>wrocławsko-magdeburska</a:t>
            </a:r>
            <a:r>
              <a:rPr lang="cs-CZ" dirty="0"/>
              <a:t> • V SZ Polsku • V době zalednění </a:t>
            </a:r>
            <a:r>
              <a:rPr lang="cs-CZ" dirty="0" err="1"/>
              <a:t>Warty</a:t>
            </a:r>
            <a:r>
              <a:rPr lang="cs-CZ" dirty="0"/>
              <a:t> • odvod vody do Severního moře </a:t>
            </a:r>
            <a:endParaRPr lang="cs-CZ" dirty="0" smtClean="0"/>
          </a:p>
          <a:p>
            <a:r>
              <a:rPr lang="cs-CZ" dirty="0" err="1" smtClean="0"/>
              <a:t>Pradolina</a:t>
            </a:r>
            <a:r>
              <a:rPr lang="cs-CZ" dirty="0" smtClean="0"/>
              <a:t> </a:t>
            </a:r>
            <a:r>
              <a:rPr lang="cs-CZ" dirty="0" err="1"/>
              <a:t>warszawsko-berlinská</a:t>
            </a:r>
            <a:r>
              <a:rPr lang="cs-CZ" dirty="0"/>
              <a:t> • V SZ Polsku • V době zalednění </a:t>
            </a:r>
            <a:r>
              <a:rPr lang="cs-CZ" dirty="0" err="1"/>
              <a:t>Wisly</a:t>
            </a:r>
            <a:r>
              <a:rPr lang="cs-CZ" dirty="0"/>
              <a:t> (fáze </a:t>
            </a:r>
            <a:r>
              <a:rPr lang="cs-CZ" dirty="0" err="1"/>
              <a:t>poznanská</a:t>
            </a:r>
            <a:r>
              <a:rPr lang="cs-CZ" dirty="0"/>
              <a:t>) • V linii </a:t>
            </a:r>
            <a:r>
              <a:rPr lang="cs-CZ" dirty="0" err="1"/>
              <a:t>Warsawa</a:t>
            </a:r>
            <a:r>
              <a:rPr lang="cs-CZ" dirty="0"/>
              <a:t> – Berlín • Odtok do Labe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06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400" y="746690"/>
            <a:ext cx="5251222" cy="733181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Pradolina</a:t>
            </a:r>
            <a:r>
              <a:rPr lang="cs-CZ" dirty="0"/>
              <a:t> </a:t>
            </a:r>
            <a:r>
              <a:rPr lang="cs-CZ" dirty="0" err="1"/>
              <a:t>wrocławsko-magdeburska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8" y="1534997"/>
            <a:ext cx="7438644" cy="493214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43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982" y="759787"/>
            <a:ext cx="3337676" cy="4450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Zalednění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2" y="1286811"/>
            <a:ext cx="7755999" cy="539688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88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Praúdolí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Některá praúdolí – vysoká vodnost • průtoky 300-400 tis. m</a:t>
            </a:r>
            <a:r>
              <a:rPr lang="cs-CZ" baseline="30000" dirty="0"/>
              <a:t>3</a:t>
            </a:r>
            <a:r>
              <a:rPr lang="cs-CZ" dirty="0"/>
              <a:t> </a:t>
            </a:r>
            <a:r>
              <a:rPr lang="cs-CZ" dirty="0" smtClean="0"/>
              <a:t>.s</a:t>
            </a:r>
            <a:r>
              <a:rPr lang="cs-CZ" baseline="30000" dirty="0"/>
              <a:t>-1</a:t>
            </a:r>
            <a:r>
              <a:rPr lang="cs-CZ" dirty="0" smtClean="0"/>
              <a:t> </a:t>
            </a:r>
            <a:r>
              <a:rPr lang="cs-CZ" dirty="0"/>
              <a:t>• Srovnání - </a:t>
            </a:r>
            <a:r>
              <a:rPr lang="cs-CZ" dirty="0" err="1"/>
              <a:t>Wisla</a:t>
            </a:r>
            <a:r>
              <a:rPr lang="cs-CZ" dirty="0"/>
              <a:t> (v ústí 1 080 m</a:t>
            </a:r>
            <a:r>
              <a:rPr lang="cs-CZ" baseline="30000" dirty="0"/>
              <a:t>3</a:t>
            </a:r>
            <a:r>
              <a:rPr lang="cs-CZ" dirty="0"/>
              <a:t> </a:t>
            </a:r>
            <a:r>
              <a:rPr lang="cs-CZ" dirty="0" smtClean="0"/>
              <a:t>.s</a:t>
            </a:r>
            <a:r>
              <a:rPr lang="cs-CZ" baseline="30000" dirty="0" smtClean="0"/>
              <a:t>-1</a:t>
            </a:r>
            <a:r>
              <a:rPr lang="cs-CZ" dirty="0" smtClean="0"/>
              <a:t>, </a:t>
            </a:r>
            <a:r>
              <a:rPr lang="cs-CZ" dirty="0"/>
              <a:t>Odra 575 m</a:t>
            </a:r>
            <a:r>
              <a:rPr lang="cs-CZ" baseline="30000" dirty="0"/>
              <a:t>3</a:t>
            </a:r>
            <a:r>
              <a:rPr lang="cs-CZ" dirty="0"/>
              <a:t> </a:t>
            </a:r>
            <a:r>
              <a:rPr lang="cs-CZ" dirty="0" smtClean="0"/>
              <a:t>.s</a:t>
            </a:r>
            <a:r>
              <a:rPr lang="cs-CZ" baseline="30000" dirty="0"/>
              <a:t>-1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30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Permafrost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• Permafrost /dlouhodobě zmrzlá půda/ jsou horniny a zeminy zemské kůry, jejichž teplota je více než 2 roky pod bodem mrazu • činná vrstva = povrchová vrstva permafrostu, kde během roku dochází aspoň jednou k vzestupu teploty nad 0ºC – vysoce dynamická s intenzivními </a:t>
            </a:r>
            <a:r>
              <a:rPr lang="cs-CZ" dirty="0" err="1"/>
              <a:t>periglaciálními</a:t>
            </a:r>
            <a:r>
              <a:rPr lang="cs-CZ" dirty="0"/>
              <a:t> procesy. - mocnost činné vrstvy závisí kromě teploty na charakteru substrátu a vegetace (rašeliniště 10-20 cm, tundra 30-50 cm, suché štěrky 2-3 m /max.10 m/).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Agradace permafrostu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Degradace permafrostu - </a:t>
            </a:r>
            <a:r>
              <a:rPr lang="cs-CZ" dirty="0" err="1"/>
              <a:t>termokras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74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Permafrost /dlouhodobě zmrzlá půda/ jsou horniny a zeminy zemské kůry, jejichž teplota je více než 2 roky pod bodem mrazu.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6582" y="2972839"/>
            <a:ext cx="7579299" cy="3402631"/>
          </a:xfrm>
        </p:spPr>
        <p:txBody>
          <a:bodyPr/>
          <a:lstStyle/>
          <a:p>
            <a:r>
              <a:rPr lang="cs-CZ" dirty="0"/>
              <a:t>Maximální mocnost permafrostu: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pohoří </a:t>
            </a:r>
            <a:r>
              <a:rPr lang="cs-CZ" dirty="0" err="1"/>
              <a:t>Udokan</a:t>
            </a:r>
            <a:r>
              <a:rPr lang="cs-CZ" dirty="0"/>
              <a:t> 1600 m, • Aljaška 400 – 500 m,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na území ČR v pleistocénu kolem 300 m (Moravská brána 220 m). V hloubce 15 m má permafrost nejnižší teplotu; je blízká průměrné roční teplotě a během roku se nemění – např. v hloubce 15 m: Aljaška: -10ºC, SV Sibiř u </a:t>
            </a:r>
            <a:r>
              <a:rPr lang="cs-CZ" dirty="0" err="1"/>
              <a:t>Sev</a:t>
            </a:r>
            <a:r>
              <a:rPr lang="cs-CZ" dirty="0"/>
              <a:t>. ledového oceánu: 13ºC.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91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Ledovcový 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vzniká </a:t>
            </a:r>
            <a:r>
              <a:rPr lang="cs-CZ" dirty="0"/>
              <a:t>ze sněhu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zvyšující </a:t>
            </a:r>
            <a:r>
              <a:rPr lang="cs-CZ" dirty="0"/>
              <a:t>se statický tlak vyvolaný vahou nadložních poloh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zvýšení </a:t>
            </a:r>
            <a:r>
              <a:rPr lang="cs-CZ" dirty="0"/>
              <a:t>objemové hmotnosti v hrubozrnný agregát: firn (0,55 - 0,84 g/cm</a:t>
            </a:r>
            <a:r>
              <a:rPr lang="cs-CZ" baseline="30000" dirty="0"/>
              <a:t>3</a:t>
            </a:r>
            <a:r>
              <a:rPr lang="cs-CZ" dirty="0"/>
              <a:t> 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diageneze </a:t>
            </a:r>
            <a:r>
              <a:rPr lang="cs-CZ" dirty="0"/>
              <a:t>(zhutňování)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regelace</a:t>
            </a:r>
            <a:r>
              <a:rPr lang="cs-CZ" dirty="0" smtClean="0"/>
              <a:t> </a:t>
            </a:r>
            <a:r>
              <a:rPr lang="cs-CZ" dirty="0"/>
              <a:t>(tání tlakem a mrznutí) objemová hmotnost: 0,85 g/cm</a:t>
            </a:r>
            <a:r>
              <a:rPr lang="cs-CZ" baseline="30000" dirty="0"/>
              <a:t>3</a:t>
            </a:r>
            <a:r>
              <a:rPr lang="cs-CZ" dirty="0"/>
              <a:t> = ledovcový led obvykle při mocnosti 35 - 75 m sněhové pokrývky ! průměrná roční teplota &lt; 0 °C + aktivní hydrologická bilance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4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Voda hraje, kromě vzniku zvětralin, důležitou roli při pohybu zvětralin.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Kryoturbace </a:t>
            </a:r>
            <a:r>
              <a:rPr lang="cs-CZ" dirty="0"/>
              <a:t>– pohyby vertikálního a horizontálního směru v činné vrstvě, typické jsou pro nehomogenní sedimenty, výsledkem jsou zvířené půdy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792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Mrazové klíny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velmi rozšířené pleistocenní kryogenní struktury • Typické: nížiny a pahorkatiny např. lokalita Bystřany u Teplic – ve sprašových hlínách 26 mrazových klínů (hloubka: 2,2 – 2,4 m) • výskyt: v nezpevněných pleistocenních, terciérních a křídových sedimentech • Na téměř rovných površích (do 5°) • První je u nás popsal Jahn (1896) SZ. od Pardubic • 1889 je zjistil Zahálka (1901) u Roudnice nad Labem a Loun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56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Ledové klíny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Význam: indikátory klimatických podmínek • Ledové klíny s primární výplní eolickým pískem se tvoří ve velmi suchém aridním podnebí při teplotě (průměrné roční) menší než -12 až – 20 °C • Roční úhrny srážek do 100 mm • Mrazové klíny v ČR: hloubka nejčastěji 2 – 3 m (ojediněle 4 metry); šířka: cm až 1,5 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656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Ledový klín u Němčan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v ČR: • Jeden z největších v Evropě • Objeven 1962 (T. </a:t>
            </a:r>
            <a:r>
              <a:rPr lang="cs-CZ" dirty="0" err="1"/>
              <a:t>Czudek</a:t>
            </a:r>
            <a:r>
              <a:rPr lang="cs-CZ" dirty="0"/>
              <a:t>) • 3,5 km SV od Slavkova u Brna • Severní okraj obce Němčany (v opuštěné pískovně) • Hloubka: 6,5 m; šířka v horní části 11,5 m • Klín tvoří trhlinu rovnoběžnou se směrem rozvodního hřbetu • Délka: 62 m (+30 m)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13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2894" y="550247"/>
            <a:ext cx="4608007" cy="6807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Ledový klín u Němčan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35" y="1518518"/>
            <a:ext cx="6063543" cy="50569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06583" y="6467141"/>
            <a:ext cx="1517613" cy="225018"/>
          </a:xfrm>
        </p:spPr>
        <p:txBody>
          <a:bodyPr/>
          <a:lstStyle/>
          <a:p>
            <a:r>
              <a:rPr lang="cs-CZ" dirty="0" smtClean="0"/>
              <a:t>Šířka -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167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3645" y="432381"/>
            <a:ext cx="4059824" cy="602219"/>
          </a:xfrm>
        </p:spPr>
        <p:txBody>
          <a:bodyPr/>
          <a:lstStyle/>
          <a:p>
            <a:r>
              <a:rPr lang="cs-CZ" dirty="0" smtClean="0"/>
              <a:t>Tání permafrostu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63" y="1373263"/>
            <a:ext cx="7954365" cy="520215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136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Pleistocenní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Vznikají </a:t>
            </a:r>
            <a:r>
              <a:rPr lang="cs-CZ" dirty="0"/>
              <a:t>různě velké úlomky • Jemnozrnný materiál - významná komponenta sprašových pokryvů, svahových sedimentů a eluvií • Podkrušnohorské pánve: příklady mrazového zvětrávání uhelných slojí uhlí v nejsvrchnější části přeměněné v mour (mourové uhlí) do hloubky 10 – 15 m (ojediněle až 20 m) • Pevné horniny: kryogenní eluvia na rozvodních částech terénu • Mocnost </a:t>
            </a:r>
            <a:r>
              <a:rPr lang="cs-CZ" dirty="0" err="1"/>
              <a:t>kryoeluvia</a:t>
            </a:r>
            <a:r>
              <a:rPr lang="cs-CZ" dirty="0"/>
              <a:t> max. 2 metry • Lokalita u Náměště na Hané – kulmské břidlice mrazově rozvolněné do hloubky 3,2 metrů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82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Mrazový srub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Skalní stupeň vzniklý ve svahu mrazovým zvětráváním a následným odnosem. </a:t>
            </a:r>
            <a:r>
              <a:rPr lang="cs-CZ" dirty="0" smtClean="0"/>
              <a:t> </a:t>
            </a:r>
            <a:r>
              <a:rPr lang="cs-CZ" dirty="0"/>
              <a:t>Stěny mrazových srubá jsou v závislosti na struktuře horniny (zejména puklinách a vrstevních plochách) svislé nebo téměř svislé, případně převislé. 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/>
              <a:t>mrazových srubů - vyvolán intenzivním mrazovým zvětráváním, jehož největší intenzita byla v chladných obdobích </a:t>
            </a:r>
            <a:r>
              <a:rPr lang="cs-CZ" dirty="0" err="1"/>
              <a:t>pleistocénních</a:t>
            </a:r>
            <a:r>
              <a:rPr lang="cs-CZ" dirty="0"/>
              <a:t> glaciálů </a:t>
            </a:r>
            <a:endParaRPr lang="cs-CZ" dirty="0" smtClean="0"/>
          </a:p>
          <a:p>
            <a:r>
              <a:rPr lang="cs-CZ" dirty="0" smtClean="0"/>
              <a:t>významný </a:t>
            </a:r>
            <a:r>
              <a:rPr lang="cs-CZ" dirty="0"/>
              <a:t>faktor: srážková nebo tavná voda, která vniká do puklin nebo mezivrstevních spár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6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624114"/>
            <a:ext cx="7908170" cy="58073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Kryoplanační</a:t>
            </a:r>
            <a:r>
              <a:rPr lang="cs-CZ" dirty="0" smtClean="0"/>
              <a:t> terasy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886" y="1422400"/>
            <a:ext cx="8985996" cy="49530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mírně </a:t>
            </a:r>
            <a:r>
              <a:rPr lang="cs-CZ" dirty="0"/>
              <a:t>ukloněný až téměř horizontální erozní tvar na svazích </a:t>
            </a:r>
            <a:endParaRPr lang="cs-CZ" dirty="0" smtClean="0"/>
          </a:p>
          <a:p>
            <a:r>
              <a:rPr lang="cs-CZ" dirty="0" smtClean="0"/>
              <a:t>vznikly </a:t>
            </a:r>
            <a:r>
              <a:rPr lang="cs-CZ" dirty="0"/>
              <a:t>v </a:t>
            </a:r>
            <a:r>
              <a:rPr lang="cs-CZ" dirty="0" err="1"/>
              <a:t>periglaciálním</a:t>
            </a:r>
            <a:r>
              <a:rPr lang="cs-CZ" dirty="0"/>
              <a:t> prostředí pleistocénu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typické pro středních a horní úseky svahů.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horních částech svahů a na úzkých </a:t>
            </a:r>
            <a:r>
              <a:rPr lang="cs-CZ" dirty="0" err="1"/>
              <a:t>meziúdolních</a:t>
            </a:r>
            <a:r>
              <a:rPr lang="cs-CZ" dirty="0"/>
              <a:t> rozsochách často postupně přecházejí v náhorní </a:t>
            </a:r>
            <a:r>
              <a:rPr lang="cs-CZ" dirty="0" err="1"/>
              <a:t>kryoplanační</a:t>
            </a:r>
            <a:r>
              <a:rPr lang="cs-CZ" dirty="0"/>
              <a:t> plošiny. </a:t>
            </a:r>
            <a:endParaRPr lang="cs-CZ" dirty="0" smtClean="0"/>
          </a:p>
          <a:p>
            <a:r>
              <a:rPr lang="cs-CZ" dirty="0" err="1" smtClean="0"/>
              <a:t>Kryoplanační</a:t>
            </a:r>
            <a:r>
              <a:rPr lang="cs-CZ" dirty="0" smtClean="0"/>
              <a:t> </a:t>
            </a:r>
            <a:r>
              <a:rPr lang="cs-CZ" dirty="0"/>
              <a:t>terasy sečou různě odolné horniny. Nejlépe jsou vyvinuté v masivních horninách s blokovým rozpadem, prostoupených hustou sítí puklin. </a:t>
            </a:r>
            <a:endParaRPr lang="cs-CZ" dirty="0" smtClean="0"/>
          </a:p>
          <a:p>
            <a:r>
              <a:rPr lang="cs-CZ" dirty="0" err="1" smtClean="0"/>
              <a:t>Kryoplanační</a:t>
            </a:r>
            <a:r>
              <a:rPr lang="cs-CZ" dirty="0" smtClean="0"/>
              <a:t> </a:t>
            </a:r>
            <a:r>
              <a:rPr lang="cs-CZ" dirty="0"/>
              <a:t>terasa je tvořena skalním výchozem a mírně skloněnou </a:t>
            </a:r>
            <a:r>
              <a:rPr lang="cs-CZ" dirty="0" err="1"/>
              <a:t>kryoplanační</a:t>
            </a:r>
            <a:r>
              <a:rPr lang="cs-CZ" dirty="0"/>
              <a:t> plošinou (sklon 1 - 12º), která je často překrytá sutí. Termín </a:t>
            </a:r>
            <a:r>
              <a:rPr lang="cs-CZ" dirty="0" err="1"/>
              <a:t>kryoplanace</a:t>
            </a:r>
            <a:r>
              <a:rPr lang="cs-CZ" dirty="0"/>
              <a:t> je převzat z řečtiny (</a:t>
            </a:r>
            <a:r>
              <a:rPr lang="cs-CZ" dirty="0" err="1"/>
              <a:t>kryos</a:t>
            </a:r>
            <a:r>
              <a:rPr lang="cs-CZ" dirty="0"/>
              <a:t> = chladný, mrazivý; </a:t>
            </a:r>
            <a:r>
              <a:rPr lang="cs-CZ" dirty="0" err="1"/>
              <a:t>planare</a:t>
            </a:r>
            <a:r>
              <a:rPr lang="cs-CZ" dirty="0"/>
              <a:t> = zarovnávati).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64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Kryoplanační</a:t>
            </a:r>
            <a:r>
              <a:rPr lang="cs-CZ" dirty="0" smtClean="0"/>
              <a:t> terasa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2" y="2300476"/>
            <a:ext cx="7421818" cy="433434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8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ledovců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• horské - jednosměrný pohyb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pevninské (kontinentální) - všesměrný pohyb (odstředivě se roztéká) - tvar klenby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štítový ledovec zaledněná území: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Antarktida </a:t>
            </a:r>
            <a:r>
              <a:rPr lang="cs-CZ" dirty="0"/>
              <a:t>……… 13 802 tis. km</a:t>
            </a:r>
            <a:r>
              <a:rPr lang="cs-CZ" baseline="30000" dirty="0"/>
              <a:t>2</a:t>
            </a:r>
            <a:r>
              <a:rPr lang="cs-CZ" dirty="0"/>
              <a:t> (97,5 % území)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Grónsko </a:t>
            </a:r>
            <a:r>
              <a:rPr lang="cs-CZ" dirty="0"/>
              <a:t>………… </a:t>
            </a:r>
            <a:r>
              <a:rPr lang="cs-CZ" dirty="0" smtClean="0"/>
              <a:t> 1 </a:t>
            </a:r>
            <a:r>
              <a:rPr lang="cs-CZ" dirty="0"/>
              <a:t>802 tis. km</a:t>
            </a:r>
            <a:r>
              <a:rPr lang="cs-CZ" baseline="30000" dirty="0"/>
              <a:t>2</a:t>
            </a:r>
            <a:r>
              <a:rPr lang="cs-CZ" dirty="0"/>
              <a:t> (82,9 % území)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Island </a:t>
            </a:r>
            <a:r>
              <a:rPr lang="cs-CZ" dirty="0"/>
              <a:t>…………… 11 tis. km</a:t>
            </a:r>
            <a:r>
              <a:rPr lang="cs-CZ" baseline="30000" dirty="0"/>
              <a:t>2</a:t>
            </a:r>
            <a:r>
              <a:rPr lang="cs-CZ" dirty="0"/>
              <a:t> </a:t>
            </a:r>
            <a:r>
              <a:rPr lang="cs-CZ" dirty="0" smtClean="0"/>
              <a:t>       (</a:t>
            </a:r>
            <a:r>
              <a:rPr lang="cs-CZ" dirty="0"/>
              <a:t>10,9 % území)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Himálaje</a:t>
            </a:r>
            <a:r>
              <a:rPr lang="cs-CZ" dirty="0"/>
              <a:t>………… 33 tis. km</a:t>
            </a:r>
            <a:r>
              <a:rPr lang="cs-CZ" baseline="30000" dirty="0"/>
              <a:t>2 </a:t>
            </a:r>
            <a:r>
              <a:rPr lang="cs-CZ" dirty="0" smtClean="0"/>
              <a:t>       (</a:t>
            </a:r>
            <a:r>
              <a:rPr lang="cs-CZ" dirty="0"/>
              <a:t>35,2 % území)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1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0989" y="768517"/>
            <a:ext cx="3281235" cy="48435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Kryoplanační</a:t>
            </a:r>
            <a:r>
              <a:rPr lang="cs-CZ" dirty="0" smtClean="0"/>
              <a:t> terasa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2" y="1347443"/>
            <a:ext cx="7137075" cy="53378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134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3943" y="369661"/>
            <a:ext cx="6533468" cy="172742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•Tor </a:t>
            </a:r>
            <a:r>
              <a:rPr lang="cs-CZ" dirty="0"/>
              <a:t>je izolovaná skála vyčnívající výrazně na všech stranách nad okolní terén. • Plošně je obvykle méně rozsáhlá a její výška většinou převažuje nad rozlohou, čímž se liší od skalní hradby.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" y="2363014"/>
            <a:ext cx="7221946" cy="44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2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Tor, skalní hradba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etapy vzniku: 1. zvětrání horniny chemicky do hloubky (mladší 3H) Odolnější partie odolaly zvětrávání a zůstaly v podobě skalních suků ve </a:t>
            </a:r>
            <a:r>
              <a:rPr lang="cs-CZ" dirty="0" smtClean="0"/>
              <a:t>zvětralině</a:t>
            </a:r>
          </a:p>
          <a:p>
            <a:r>
              <a:rPr lang="cs-CZ" dirty="0"/>
              <a:t>2. Erozní odnos zvětralin (starší 4H), skály se dostaly na </a:t>
            </a:r>
            <a:r>
              <a:rPr lang="cs-CZ" dirty="0" smtClean="0"/>
              <a:t>povrch</a:t>
            </a:r>
          </a:p>
          <a:p>
            <a:r>
              <a:rPr lang="cs-CZ" dirty="0"/>
              <a:t>3. Modelace mrazovým zvětráváním, někdy až destrukce, vznik balvanových moří a proudů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599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Skalní hradba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9" y="3116897"/>
            <a:ext cx="8020578" cy="24727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334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Kamenná, balvanová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pokryv </a:t>
            </a:r>
            <a:r>
              <a:rPr lang="cs-CZ" dirty="0"/>
              <a:t>(nahromadění) ostrohranných až slabě zaoblených úlomků hrubé velikosti na svazích a plochých vrcholových partiích terénu, pokrývající více než 50% plochy daného místa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znik </a:t>
            </a:r>
            <a:r>
              <a:rPr lang="cs-CZ" dirty="0"/>
              <a:t>- zpravidla mrazovým zvětráváním skalních výchozů, nebo podpovrchovým chemickým zvětráváním a následným odnosem jemných zvětralin. </a:t>
            </a:r>
            <a:endParaRPr lang="cs-CZ" dirty="0" smtClean="0"/>
          </a:p>
          <a:p>
            <a:r>
              <a:rPr lang="cs-CZ" dirty="0" smtClean="0"/>
              <a:t>plošné </a:t>
            </a:r>
            <a:r>
              <a:rPr lang="cs-CZ" dirty="0"/>
              <a:t>akumulace na temenech horských hřbetů a na mírných svazích; většinou zde dochází téměř k úplnému odstranění jemných částic vyvátím nebo splachem z prostorů mezi balvany.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13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Balvanové moře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32" y="403260"/>
            <a:ext cx="5210419" cy="595276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Břidličná hora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66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Kamenná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Většina kamenných moří vznikla v </a:t>
            </a:r>
            <a:r>
              <a:rPr lang="cs-CZ" dirty="0" err="1"/>
              <a:t>periglaciálním</a:t>
            </a:r>
            <a:r>
              <a:rPr lang="cs-CZ" dirty="0"/>
              <a:t> klimatu starších čtvrtohor • pomaleji se vytváří i v současné době • Jejich vznik závisí zejména na geologických podmínkách a sklonu svahu. • Za kamenná moře se označují takové akumulace skalních bloků, které pokrývají minimálně 50% celkové plochy svahu. • Podle velikosti </a:t>
            </a:r>
            <a:r>
              <a:rPr lang="cs-CZ" dirty="0" err="1"/>
              <a:t>sklaních</a:t>
            </a:r>
            <a:r>
              <a:rPr lang="cs-CZ" dirty="0"/>
              <a:t> úlomků se rozlišují: balvanová moře a suťová moře (pole) • Autochtonní kamenná moře se vyskytují víceméně na místě svého vzniku nebo v bezprostřední blízkosti a dosahují mocnosti až desítek metrů. • Alochtonní kamenná moře tvoří zvětraliny již přemístěné svahovými pochody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210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Kamenná moře – Čertova stěna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tvoří ji na kvádry rozpukané žulové skály nad hlubokým údolím Vltavy • pod vlastní stěnou najdeme rozsáhlá suťoviska a kamenné moře • balvanitý úsek pod Čertovou skálou = Čertovy proudy, v některých balvanech najdeme tzv. obří hrnce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470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5419" y="491754"/>
            <a:ext cx="3700492" cy="4555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Čertova stěna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6" y="1278541"/>
            <a:ext cx="7431104" cy="5579460"/>
          </a:xfrm>
        </p:spPr>
      </p:pic>
    </p:spTree>
    <p:extLst>
      <p:ext uri="{BB962C8B-B14F-4D97-AF65-F5344CB8AC3E}">
        <p14:creationId xmlns:p14="http://schemas.microsoft.com/office/powerpoint/2010/main" val="3705231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44" y="586717"/>
            <a:ext cx="3994463" cy="598870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9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Ledovce - pohyb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pevninské </a:t>
            </a:r>
            <a:r>
              <a:rPr lang="cs-CZ" dirty="0"/>
              <a:t>(kontinentální) - všesměrný pohyb (odstředivě se roztéká) </a:t>
            </a:r>
            <a:endParaRPr lang="cs-CZ" dirty="0" smtClean="0"/>
          </a:p>
          <a:p>
            <a:r>
              <a:rPr lang="cs-CZ" dirty="0" smtClean="0"/>
              <a:t>horské </a:t>
            </a:r>
            <a:r>
              <a:rPr lang="cs-CZ" dirty="0"/>
              <a:t>- jednosměrný pohyb </a:t>
            </a:r>
            <a:endParaRPr lang="cs-CZ" dirty="0" smtClean="0"/>
          </a:p>
          <a:p>
            <a:r>
              <a:rPr lang="cs-CZ" dirty="0" smtClean="0"/>
              <a:t>svahový </a:t>
            </a:r>
            <a:r>
              <a:rPr lang="cs-CZ" dirty="0"/>
              <a:t>• karový • </a:t>
            </a:r>
            <a:r>
              <a:rPr lang="cs-CZ" dirty="0" smtClean="0"/>
              <a:t>údolní</a:t>
            </a:r>
          </a:p>
          <a:p>
            <a:r>
              <a:rPr lang="cs-CZ" dirty="0"/>
              <a:t>– </a:t>
            </a:r>
            <a:r>
              <a:rPr lang="cs-CZ" dirty="0" smtClean="0"/>
              <a:t> </a:t>
            </a:r>
            <a:r>
              <a:rPr lang="cs-CZ" dirty="0"/>
              <a:t>alpského typu • údolní </a:t>
            </a:r>
            <a:endParaRPr lang="cs-CZ" dirty="0" smtClean="0"/>
          </a:p>
          <a:p>
            <a:r>
              <a:rPr lang="cs-CZ" dirty="0" smtClean="0"/>
              <a:t>– </a:t>
            </a:r>
            <a:r>
              <a:rPr lang="cs-CZ" dirty="0" err="1"/>
              <a:t>splazového</a:t>
            </a:r>
            <a:r>
              <a:rPr lang="cs-CZ" dirty="0"/>
              <a:t> typu • ledovcové čapky • radiální ledovce • </a:t>
            </a:r>
            <a:r>
              <a:rPr lang="cs-CZ" dirty="0" err="1"/>
              <a:t>piedmontní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40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Pohyby Ledovcových 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průměrná rychlost: 1 - 10 mm/rok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</a:t>
            </a:r>
            <a:r>
              <a:rPr lang="cs-CZ" dirty="0"/>
              <a:t>zatížení ZK ledovcem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odlehčení </a:t>
            </a:r>
            <a:r>
              <a:rPr lang="cs-CZ" dirty="0"/>
              <a:t>ZK při odtávání izolinie zdvihu - nejrychlejší v centru (př. na březích Botnického zálivu) - max.10 mm/rok S. Amerika - oblast Velkých jezer (</a:t>
            </a:r>
            <a:r>
              <a:rPr lang="cs-CZ" dirty="0" err="1"/>
              <a:t>max</a:t>
            </a:r>
            <a:r>
              <a:rPr lang="cs-CZ" dirty="0"/>
              <a:t> 5 mm/rok) - Kanadské arktické souostroví (1 - 10 mm/rok) Grónsko - západní pobřeží (extrémně 105 mm/rok)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06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Modelace - eroze, transport, akumulace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glaciální eroze - spočívá v abrazi </a:t>
            </a:r>
            <a:endParaRPr lang="cs-CZ" dirty="0" smtClean="0"/>
          </a:p>
          <a:p>
            <a:r>
              <a:rPr lang="cs-CZ" dirty="0" smtClean="0"/>
              <a:t>DETERZE </a:t>
            </a:r>
            <a:r>
              <a:rPr lang="cs-CZ" dirty="0"/>
              <a:t>= ohlazování </a:t>
            </a:r>
            <a:endParaRPr lang="cs-CZ" dirty="0" smtClean="0"/>
          </a:p>
          <a:p>
            <a:r>
              <a:rPr lang="cs-CZ" dirty="0" smtClean="0"/>
              <a:t>EXARACE </a:t>
            </a:r>
            <a:r>
              <a:rPr lang="cs-CZ" dirty="0"/>
              <a:t>= brázdění  souvky </a:t>
            </a:r>
            <a:endParaRPr lang="cs-CZ" dirty="0" smtClean="0"/>
          </a:p>
          <a:p>
            <a:r>
              <a:rPr lang="cs-CZ" dirty="0" smtClean="0"/>
              <a:t>DETRAKCE </a:t>
            </a:r>
            <a:r>
              <a:rPr lang="cs-CZ" dirty="0"/>
              <a:t>= odlamování </a:t>
            </a:r>
            <a:endParaRPr lang="cs-CZ" dirty="0" smtClean="0"/>
          </a:p>
          <a:p>
            <a:r>
              <a:rPr lang="cs-CZ" dirty="0" smtClean="0"/>
              <a:t>PLUCKING </a:t>
            </a:r>
            <a:r>
              <a:rPr lang="cs-CZ" dirty="0"/>
              <a:t>= rozvolňování - plošná </a:t>
            </a:r>
            <a:r>
              <a:rPr lang="cs-CZ" dirty="0" err="1"/>
              <a:t>detrakce</a:t>
            </a:r>
            <a:r>
              <a:rPr lang="cs-CZ" dirty="0"/>
              <a:t> a </a:t>
            </a:r>
            <a:r>
              <a:rPr lang="cs-CZ" dirty="0" err="1"/>
              <a:t>deterze</a:t>
            </a:r>
            <a:r>
              <a:rPr lang="cs-CZ" dirty="0"/>
              <a:t> pevninských ledovců  zcela odstraní zvětralinový plášť  typické tvary: oblíky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61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Oblíky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Asymetrické tvary</a:t>
            </a:r>
          </a:p>
          <a:p>
            <a:r>
              <a:rPr lang="cs-CZ" dirty="0" smtClean="0"/>
              <a:t>J</a:t>
            </a:r>
            <a:r>
              <a:rPr lang="cs-CZ" dirty="0"/>
              <a:t>: Finsko: sníženiny mezi oblíky jsou zaplaveny jezery nebo mělkým mořem - oblíky vyčnívající nad hladinu = </a:t>
            </a:r>
            <a:r>
              <a:rPr lang="cs-CZ" dirty="0" err="1"/>
              <a:t>skjäry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0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Oblíková</a:t>
            </a:r>
            <a:r>
              <a:rPr lang="cs-CZ" dirty="0"/>
              <a:t> krajina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/>
              <a:t>Žulovská</a:t>
            </a:r>
            <a:r>
              <a:rPr lang="cs-CZ" dirty="0"/>
              <a:t> pahorkatina - nízké exfoliační klenby (</a:t>
            </a:r>
            <a:r>
              <a:rPr lang="cs-CZ" dirty="0" err="1"/>
              <a:t>ruware</a:t>
            </a:r>
            <a:r>
              <a:rPr lang="cs-CZ" dirty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oblíky </a:t>
            </a:r>
            <a:r>
              <a:rPr lang="cs-CZ" dirty="0"/>
              <a:t>- vysoké exfoliační klenby (</a:t>
            </a:r>
            <a:r>
              <a:rPr lang="cs-CZ" dirty="0" err="1"/>
              <a:t>borndhardty</a:t>
            </a:r>
            <a:r>
              <a:rPr lang="cs-CZ" dirty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</a:t>
            </a:r>
            <a:r>
              <a:rPr lang="cs-CZ" dirty="0" err="1" smtClean="0"/>
              <a:t>nunataky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010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799</TotalTime>
  <Words>2513</Words>
  <Application>Microsoft Office PowerPoint</Application>
  <PresentationFormat>Širokoúhlá obrazovka</PresentationFormat>
  <Paragraphs>174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Trebuchet MS</vt:lpstr>
      <vt:lpstr>Tw Cen MT</vt:lpstr>
      <vt:lpstr>Obvod</vt:lpstr>
      <vt:lpstr>Exogenní procesy a tvary</vt:lpstr>
      <vt:lpstr>Kryogenní pochody</vt:lpstr>
      <vt:lpstr>Ledovcový led</vt:lpstr>
      <vt:lpstr>Typologie ledovců</vt:lpstr>
      <vt:lpstr>Ledovce - pohyb</vt:lpstr>
      <vt:lpstr>Pohyby Ledovcových mas</vt:lpstr>
      <vt:lpstr>Modelace - eroze, transport, akumulace</vt:lpstr>
      <vt:lpstr>Oblíky</vt:lpstr>
      <vt:lpstr>Oblíková krajina v ČR</vt:lpstr>
      <vt:lpstr>Transport, akumulace</vt:lpstr>
      <vt:lpstr>Horské ledovce</vt:lpstr>
      <vt:lpstr>Pohyb ledovce</vt:lpstr>
      <vt:lpstr>Typy ledovců podle báze</vt:lpstr>
      <vt:lpstr>Modelace horskými ledovci</vt:lpstr>
      <vt:lpstr>Kar</vt:lpstr>
      <vt:lpstr>Trog, údolí tvaru U</vt:lpstr>
      <vt:lpstr>Údolní ledovec</vt:lpstr>
      <vt:lpstr>Moréna</vt:lpstr>
      <vt:lpstr>Akumulační tvary</vt:lpstr>
      <vt:lpstr>Morena (morene)</vt:lpstr>
      <vt:lpstr>Fluvioglaciální sedimentace</vt:lpstr>
      <vt:lpstr>Esker</vt:lpstr>
      <vt:lpstr>Sandr</vt:lpstr>
      <vt:lpstr>Pradoliny (praúdolí)</vt:lpstr>
      <vt:lpstr>Pradolina wrocławsko-magdeburska</vt:lpstr>
      <vt:lpstr>Zalednění</vt:lpstr>
      <vt:lpstr>Praúdolí</vt:lpstr>
      <vt:lpstr>Permafrost</vt:lpstr>
      <vt:lpstr>Permafrost /dlouhodobě zmrzlá půda/ jsou horniny a zeminy zemské kůry, jejichž teplota je více než 2 roky pod bodem mrazu.</vt:lpstr>
      <vt:lpstr>Půdní led</vt:lpstr>
      <vt:lpstr>Mrazové klíny</vt:lpstr>
      <vt:lpstr>Ledové klíny</vt:lpstr>
      <vt:lpstr>Ledový klín u Němčan</vt:lpstr>
      <vt:lpstr>Ledový klín u Němčan</vt:lpstr>
      <vt:lpstr>Tání permafrostu</vt:lpstr>
      <vt:lpstr>Pleistocenní zvětrávání</vt:lpstr>
      <vt:lpstr>Mrazový srub</vt:lpstr>
      <vt:lpstr>Kryoplanační terasy</vt:lpstr>
      <vt:lpstr>Kryoplanační terasa</vt:lpstr>
      <vt:lpstr>Kryoplanační terasa</vt:lpstr>
      <vt:lpstr>Tor</vt:lpstr>
      <vt:lpstr>Tor, skalní hradba</vt:lpstr>
      <vt:lpstr>Skalní hradba</vt:lpstr>
      <vt:lpstr>Kamenná, balvanová moře</vt:lpstr>
      <vt:lpstr>Balvanové moře</vt:lpstr>
      <vt:lpstr>Kamenná moře</vt:lpstr>
      <vt:lpstr>Kamenná moře – Čertova stěna</vt:lpstr>
      <vt:lpstr>Čertova stěna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84</cp:revision>
  <dcterms:created xsi:type="dcterms:W3CDTF">2021-09-18T12:59:05Z</dcterms:created>
  <dcterms:modified xsi:type="dcterms:W3CDTF">2021-11-21T21:09:33Z</dcterms:modified>
</cp:coreProperties>
</file>