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7"/>
  </p:notesMasterIdLst>
  <p:sldIdLst>
    <p:sldId id="256" r:id="rId2"/>
    <p:sldId id="276" r:id="rId3"/>
    <p:sldId id="278"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313" r:id="rId38"/>
    <p:sldId id="314" r:id="rId39"/>
    <p:sldId id="315" r:id="rId40"/>
    <p:sldId id="316" r:id="rId41"/>
    <p:sldId id="317" r:id="rId42"/>
    <p:sldId id="318" r:id="rId43"/>
    <p:sldId id="319" r:id="rId44"/>
    <p:sldId id="320" r:id="rId45"/>
    <p:sldId id="277" r:id="rId4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12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D73109-5873-45CA-BCE7-FFF7B7F7D967}" type="datetimeFigureOut">
              <a:rPr lang="cs-CZ" smtClean="0"/>
              <a:t>07.10.2021</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40769-E458-4630-84D7-98634B357E06}" type="slidenum">
              <a:rPr lang="cs-CZ" smtClean="0"/>
              <a:t>‹#›</a:t>
            </a:fld>
            <a:endParaRPr lang="cs-CZ"/>
          </a:p>
        </p:txBody>
      </p:sp>
    </p:spTree>
    <p:extLst>
      <p:ext uri="{BB962C8B-B14F-4D97-AF65-F5344CB8AC3E}">
        <p14:creationId xmlns:p14="http://schemas.microsoft.com/office/powerpoint/2010/main" val="3662647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5</a:t>
            </a:fld>
            <a:endParaRPr lang="cs-CZ"/>
          </a:p>
        </p:txBody>
      </p:sp>
    </p:spTree>
    <p:extLst>
      <p:ext uri="{BB962C8B-B14F-4D97-AF65-F5344CB8AC3E}">
        <p14:creationId xmlns:p14="http://schemas.microsoft.com/office/powerpoint/2010/main" val="98384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7" name="Obdélník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dpis 7"/>
          <p:cNvSpPr>
            <a:spLocks noGrp="1"/>
          </p:cNvSpPr>
          <p:nvPr>
            <p:ph type="ctrTitle"/>
          </p:nvPr>
        </p:nvSpPr>
        <p:spPr>
          <a:xfrm>
            <a:off x="2362200" y="4038600"/>
            <a:ext cx="6477000" cy="1828800"/>
          </a:xfrm>
        </p:spPr>
        <p:txBody>
          <a:bodyPr anchor="b"/>
          <a:lstStyle>
            <a:lvl1pPr>
              <a:defRPr cap="all" baseline="0"/>
            </a:lvl1pPr>
          </a:lstStyle>
          <a:p>
            <a:r>
              <a:rPr kumimoji="0" lang="cs-CZ" smtClean="0"/>
              <a:t>Kliknutím lze upravit styl.</a:t>
            </a:r>
            <a:endParaRPr kumimoji="0" lang="en-US"/>
          </a:p>
        </p:txBody>
      </p:sp>
      <p:sp>
        <p:nvSpPr>
          <p:cNvPr id="9" name="Podnadpis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F6789AC-FE12-4EE3-B971-724331555998}" type="datetimeFigureOut">
              <a:rPr lang="cs-CZ" smtClean="0"/>
              <a:t>07.10.2021</a:t>
            </a:fld>
            <a:endParaRPr lang="cs-CZ"/>
          </a:p>
        </p:txBody>
      </p:sp>
      <p:sp>
        <p:nvSpPr>
          <p:cNvPr id="17" name="Zástupný symbol pro zápatí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cs-CZ"/>
          </a:p>
        </p:txBody>
      </p:sp>
      <p:sp>
        <p:nvSpPr>
          <p:cNvPr id="29" name="Zástupný symbol pro číslo snímku 28"/>
          <p:cNvSpPr>
            <a:spLocks noGrp="1"/>
          </p:cNvSpPr>
          <p:nvPr>
            <p:ph type="sldNum" sz="quarter" idx="12"/>
          </p:nvPr>
        </p:nvSpPr>
        <p:spPr>
          <a:xfrm>
            <a:off x="8001000" y="228600"/>
            <a:ext cx="838200" cy="381000"/>
          </a:xfrm>
        </p:spPr>
        <p:txBody>
          <a:bodyPr/>
          <a:lstStyle>
            <a:lvl1pPr>
              <a:defRPr>
                <a:solidFill>
                  <a:schemeClr val="tx2"/>
                </a:solidFill>
              </a:defRPr>
            </a:lvl1pPr>
          </a:lstStyle>
          <a:p>
            <a:fld id="{BE97CE5D-2BCC-4D50-84D2-78A754602235}" type="slidenum">
              <a:rPr lang="cs-CZ" smtClean="0"/>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BF6789AC-FE12-4EE3-B971-724331555998}" type="datetimeFigureOut">
              <a:rPr lang="cs-CZ" smtClean="0"/>
              <a:t>07.10.2021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97CE5D-2BCC-4D50-84D2-78A754602235}"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1"/>
      </p:bgRef>
    </p:bg>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53200" y="609600"/>
            <a:ext cx="2057400" cy="5516563"/>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609600"/>
            <a:ext cx="5562600" cy="5516564"/>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a:xfrm>
            <a:off x="6553200" y="6248402"/>
            <a:ext cx="2209800" cy="365125"/>
          </a:xfrm>
        </p:spPr>
        <p:txBody>
          <a:bodyPr/>
          <a:lstStyle/>
          <a:p>
            <a:fld id="{BF6789AC-FE12-4EE3-B971-724331555998}" type="datetimeFigureOut">
              <a:rPr lang="cs-CZ" smtClean="0"/>
              <a:t>07.10.2021</a:t>
            </a:fld>
            <a:endParaRPr lang="cs-CZ"/>
          </a:p>
        </p:txBody>
      </p:sp>
      <p:sp>
        <p:nvSpPr>
          <p:cNvPr id="5" name="Zástupný symbol pro zápatí 4"/>
          <p:cNvSpPr>
            <a:spLocks noGrp="1"/>
          </p:cNvSpPr>
          <p:nvPr>
            <p:ph type="ftr" sz="quarter" idx="11"/>
          </p:nvPr>
        </p:nvSpPr>
        <p:spPr>
          <a:xfrm>
            <a:off x="457201" y="6248207"/>
            <a:ext cx="5573483" cy="365125"/>
          </a:xfrm>
        </p:spPr>
        <p:txBody>
          <a:bodyPr/>
          <a:lstStyle/>
          <a:p>
            <a:endParaRPr lang="cs-CZ"/>
          </a:p>
        </p:txBody>
      </p:sp>
      <p:sp>
        <p:nvSpPr>
          <p:cNvPr id="7" name="Obdélník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Obdélník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Obdélník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rot="5400000">
            <a:off x="5989638" y="144462"/>
            <a:ext cx="533400" cy="244476"/>
          </a:xfrm>
        </p:spPr>
        <p:txBody>
          <a:bodyPr/>
          <a:lstStyle/>
          <a:p>
            <a:fld id="{BE97CE5D-2BCC-4D50-84D2-78A754602235}" type="slidenum">
              <a:rPr lang="cs-CZ" smtClean="0"/>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12648" y="228600"/>
            <a:ext cx="8153400" cy="990600"/>
          </a:xfrm>
        </p:spPr>
        <p:txBody>
          <a:bodyPr/>
          <a:lstStyle/>
          <a:p>
            <a:r>
              <a:rPr kumimoji="0" lang="cs-CZ" smtClean="0"/>
              <a:t>Kliknutím lze upravit styl.</a:t>
            </a:r>
            <a:endParaRPr kumimoji="0" lang="en-US"/>
          </a:p>
        </p:txBody>
      </p:sp>
      <p:sp>
        <p:nvSpPr>
          <p:cNvPr id="4" name="Zástupný symbol pro datum 3"/>
          <p:cNvSpPr>
            <a:spLocks noGrp="1"/>
          </p:cNvSpPr>
          <p:nvPr>
            <p:ph type="dt" sz="half" idx="10"/>
          </p:nvPr>
        </p:nvSpPr>
        <p:spPr/>
        <p:txBody>
          <a:bodyPr/>
          <a:lstStyle/>
          <a:p>
            <a:fld id="{BF6789AC-FE12-4EE3-B971-724331555998}" type="datetimeFigureOut">
              <a:rPr lang="cs-CZ" smtClean="0"/>
              <a:t>07.10.2021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lvl1pPr>
              <a:defRPr>
                <a:solidFill>
                  <a:srgbClr val="FFFFFF"/>
                </a:solidFill>
              </a:defRPr>
            </a:lvl1pPr>
          </a:lstStyle>
          <a:p>
            <a:fld id="{BE97CE5D-2BCC-4D50-84D2-78A754602235}" type="slidenum">
              <a:rPr lang="cs-CZ" smtClean="0"/>
              <a:t>‹#›</a:t>
            </a:fld>
            <a:endParaRPr lang="cs-CZ"/>
          </a:p>
        </p:txBody>
      </p:sp>
      <p:sp>
        <p:nvSpPr>
          <p:cNvPr id="8" name="Zástupný symbol pro obsah 7"/>
          <p:cNvSpPr>
            <a:spLocks noGrp="1"/>
          </p:cNvSpPr>
          <p:nvPr>
            <p:ph sz="quarter" idx="1"/>
          </p:nvPr>
        </p:nvSpPr>
        <p:spPr>
          <a:xfrm>
            <a:off x="612648" y="1600200"/>
            <a:ext cx="8153400" cy="44958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3">
        <a:schemeClr val="bg1"/>
      </p:bgRef>
    </p:bg>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7" name="Obdélník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Obdélník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cs-CZ" smtClean="0"/>
              <a:t>Kliknutím lze upravit styl.</a:t>
            </a:r>
            <a:endParaRPr kumimoji="0" lang="en-US"/>
          </a:p>
        </p:txBody>
      </p:sp>
      <p:sp>
        <p:nvSpPr>
          <p:cNvPr id="12" name="Zástupný symbol pro datum 11"/>
          <p:cNvSpPr>
            <a:spLocks noGrp="1"/>
          </p:cNvSpPr>
          <p:nvPr>
            <p:ph type="dt" sz="half" idx="10"/>
          </p:nvPr>
        </p:nvSpPr>
        <p:spPr/>
        <p:txBody>
          <a:bodyPr/>
          <a:lstStyle/>
          <a:p>
            <a:fld id="{BF6789AC-FE12-4EE3-B971-724331555998}" type="datetimeFigureOut">
              <a:rPr lang="cs-CZ" smtClean="0"/>
              <a:t>07.10.2021</a:t>
            </a:fld>
            <a:endParaRPr lang="cs-CZ"/>
          </a:p>
        </p:txBody>
      </p:sp>
      <p:sp>
        <p:nvSpPr>
          <p:cNvPr id="13" name="Zástupný symbol pro číslo snímku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E97CE5D-2BCC-4D50-84D2-78A754602235}" type="slidenum">
              <a:rPr lang="cs-CZ" smtClean="0"/>
              <a:t>‹#›</a:t>
            </a:fld>
            <a:endParaRPr lang="cs-CZ"/>
          </a:p>
        </p:txBody>
      </p:sp>
      <p:sp>
        <p:nvSpPr>
          <p:cNvPr id="14" name="Zástupný symbol pro zápatí 13"/>
          <p:cNvSpPr>
            <a:spLocks noGrp="1"/>
          </p:cNvSpPr>
          <p:nvPr>
            <p:ph type="ftr" sz="quarter" idx="12"/>
          </p:nvPr>
        </p:nvSpPr>
        <p:spPr/>
        <p:txBody>
          <a:bodyPr/>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9" name="Zástupný symbol pro obsah 8"/>
          <p:cNvSpPr>
            <a:spLocks noGrp="1"/>
          </p:cNvSpPr>
          <p:nvPr>
            <p:ph sz="quarter" idx="1"/>
          </p:nvPr>
        </p:nvSpPr>
        <p:spPr>
          <a:xfrm>
            <a:off x="609600" y="1589567"/>
            <a:ext cx="38862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844901" y="1589567"/>
            <a:ext cx="38862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8" name="Zástupný symbol pro datum 7"/>
          <p:cNvSpPr>
            <a:spLocks noGrp="1"/>
          </p:cNvSpPr>
          <p:nvPr>
            <p:ph type="dt" sz="half" idx="15"/>
          </p:nvPr>
        </p:nvSpPr>
        <p:spPr/>
        <p:txBody>
          <a:bodyPr rtlCol="0"/>
          <a:lstStyle/>
          <a:p>
            <a:fld id="{BF6789AC-FE12-4EE3-B971-724331555998}" type="datetimeFigureOut">
              <a:rPr lang="cs-CZ" smtClean="0"/>
              <a:t>07.10.2021</a:t>
            </a:fld>
            <a:endParaRPr lang="cs-CZ"/>
          </a:p>
        </p:txBody>
      </p:sp>
      <p:sp>
        <p:nvSpPr>
          <p:cNvPr id="10" name="Zástupný symbol pro číslo snímku 9"/>
          <p:cNvSpPr>
            <a:spLocks noGrp="1"/>
          </p:cNvSpPr>
          <p:nvPr>
            <p:ph type="sldNum" sz="quarter" idx="16"/>
          </p:nvPr>
        </p:nvSpPr>
        <p:spPr/>
        <p:txBody>
          <a:bodyPr rtlCol="0"/>
          <a:lstStyle/>
          <a:p>
            <a:fld id="{BE97CE5D-2BCC-4D50-84D2-78A754602235}" type="slidenum">
              <a:rPr lang="cs-CZ" smtClean="0"/>
              <a:t>‹#›</a:t>
            </a:fld>
            <a:endParaRPr lang="cs-CZ"/>
          </a:p>
        </p:txBody>
      </p:sp>
      <p:sp>
        <p:nvSpPr>
          <p:cNvPr id="12" name="Zástupný symbol pro zápatí 11"/>
          <p:cNvSpPr>
            <a:spLocks noGrp="1"/>
          </p:cNvSpPr>
          <p:nvPr>
            <p:ph type="ftr" sz="quarter" idx="17"/>
          </p:nvPr>
        </p:nvSpPr>
        <p:spPr/>
        <p:txBody>
          <a:bodyPr rtlCol="0"/>
          <a:lstStyle/>
          <a:p>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33400" y="273050"/>
            <a:ext cx="8153400" cy="869950"/>
          </a:xfrm>
        </p:spPr>
        <p:txBody>
          <a:bodyPr anchor="ctr"/>
          <a:lstStyle>
            <a:lvl1pPr>
              <a:defRPr/>
            </a:lvl1pPr>
          </a:lstStyle>
          <a:p>
            <a:r>
              <a:rPr kumimoji="0" lang="cs-CZ" smtClean="0"/>
              <a:t>Kliknutím lze upravit styl.</a:t>
            </a:r>
            <a:endParaRPr kumimoji="0" lang="en-US"/>
          </a:p>
        </p:txBody>
      </p:sp>
      <p:sp>
        <p:nvSpPr>
          <p:cNvPr id="11" name="Zástupný symbol pro obsah 10"/>
          <p:cNvSpPr>
            <a:spLocks noGrp="1"/>
          </p:cNvSpPr>
          <p:nvPr>
            <p:ph sz="quarter" idx="2"/>
          </p:nvPr>
        </p:nvSpPr>
        <p:spPr>
          <a:xfrm>
            <a:off x="609600" y="2438400"/>
            <a:ext cx="3886200" cy="35814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800600" y="2438400"/>
            <a:ext cx="3886200" cy="35814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0" name="Zástupný symbol pro datum 9"/>
          <p:cNvSpPr>
            <a:spLocks noGrp="1"/>
          </p:cNvSpPr>
          <p:nvPr>
            <p:ph type="dt" sz="half" idx="15"/>
          </p:nvPr>
        </p:nvSpPr>
        <p:spPr/>
        <p:txBody>
          <a:bodyPr rtlCol="0"/>
          <a:lstStyle/>
          <a:p>
            <a:fld id="{BF6789AC-FE12-4EE3-B971-724331555998}" type="datetimeFigureOut">
              <a:rPr lang="cs-CZ" smtClean="0"/>
              <a:t>07.10.2021</a:t>
            </a:fld>
            <a:endParaRPr lang="cs-CZ"/>
          </a:p>
        </p:txBody>
      </p:sp>
      <p:sp>
        <p:nvSpPr>
          <p:cNvPr id="12" name="Zástupný symbol pro číslo snímku 11"/>
          <p:cNvSpPr>
            <a:spLocks noGrp="1"/>
          </p:cNvSpPr>
          <p:nvPr>
            <p:ph type="sldNum" sz="quarter" idx="16"/>
          </p:nvPr>
        </p:nvSpPr>
        <p:spPr/>
        <p:txBody>
          <a:bodyPr rtlCol="0"/>
          <a:lstStyle/>
          <a:p>
            <a:fld id="{BE97CE5D-2BCC-4D50-84D2-78A754602235}" type="slidenum">
              <a:rPr lang="cs-CZ" smtClean="0"/>
              <a:t>‹#›</a:t>
            </a:fld>
            <a:endParaRPr lang="cs-CZ"/>
          </a:p>
        </p:txBody>
      </p:sp>
      <p:sp>
        <p:nvSpPr>
          <p:cNvPr id="14" name="Zástupný symbol pro zápatí 13"/>
          <p:cNvSpPr>
            <a:spLocks noGrp="1"/>
          </p:cNvSpPr>
          <p:nvPr>
            <p:ph type="ftr" sz="quarter" idx="17"/>
          </p:nvPr>
        </p:nvSpPr>
        <p:spPr/>
        <p:txBody>
          <a:bodyPr rtlCol="0"/>
          <a:lstStyle/>
          <a:p>
            <a:endParaRPr lang="cs-CZ"/>
          </a:p>
        </p:txBody>
      </p:sp>
      <p:sp>
        <p:nvSpPr>
          <p:cNvPr id="16" name="Zástupný symbol pro text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
        <p:nvSpPr>
          <p:cNvPr id="15" name="Zástupný symbol pro text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datum 2"/>
          <p:cNvSpPr>
            <a:spLocks noGrp="1"/>
          </p:cNvSpPr>
          <p:nvPr>
            <p:ph type="dt" sz="half" idx="10"/>
          </p:nvPr>
        </p:nvSpPr>
        <p:spPr/>
        <p:txBody>
          <a:bodyPr/>
          <a:lstStyle/>
          <a:p>
            <a:fld id="{BF6789AC-FE12-4EE3-B971-724331555998}" type="datetimeFigureOut">
              <a:rPr lang="cs-CZ" smtClean="0"/>
              <a:t>07.10.2021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lvl1pPr>
              <a:defRPr>
                <a:solidFill>
                  <a:srgbClr val="FFFFFF"/>
                </a:solidFill>
              </a:defRPr>
            </a:lvl1pPr>
          </a:lstStyle>
          <a:p>
            <a:fld id="{BE97CE5D-2BCC-4D50-84D2-78A754602235}"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F6789AC-FE12-4EE3-B971-724331555998}" type="datetimeFigureOut">
              <a:rPr lang="cs-CZ" smtClean="0"/>
              <a:t>07.10.2021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a:xfrm>
            <a:off x="0" y="6248400"/>
            <a:ext cx="533400" cy="381000"/>
          </a:xfrm>
        </p:spPr>
        <p:txBody>
          <a:bodyPr/>
          <a:lstStyle>
            <a:lvl1pPr>
              <a:defRPr>
                <a:solidFill>
                  <a:schemeClr val="tx2"/>
                </a:solidFill>
              </a:defRPr>
            </a:lvl1pPr>
          </a:lstStyle>
          <a:p>
            <a:fld id="{BE97CE5D-2BCC-4D50-84D2-78A754602235}"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8077200" cy="869950"/>
          </a:xfrm>
        </p:spPr>
        <p:txBody>
          <a:bodyPr anchor="ctr"/>
          <a:lstStyle>
            <a:lvl1pPr algn="l">
              <a:buNone/>
              <a:defRPr sz="4400" b="0"/>
            </a:lvl1pPr>
          </a:lstStyle>
          <a:p>
            <a:r>
              <a:rPr kumimoji="0" lang="cs-CZ" smtClean="0"/>
              <a:t>Kliknutím lze upravit styl.</a:t>
            </a:r>
            <a:endParaRPr kumimoji="0" lang="en-US"/>
          </a:p>
        </p:txBody>
      </p:sp>
      <p:sp>
        <p:nvSpPr>
          <p:cNvPr id="5" name="Zástupný symbol pro datum 4"/>
          <p:cNvSpPr>
            <a:spLocks noGrp="1"/>
          </p:cNvSpPr>
          <p:nvPr>
            <p:ph type="dt" sz="half" idx="10"/>
          </p:nvPr>
        </p:nvSpPr>
        <p:spPr/>
        <p:txBody>
          <a:bodyPr/>
          <a:lstStyle/>
          <a:p>
            <a:fld id="{BF6789AC-FE12-4EE3-B971-724331555998}" type="datetimeFigureOut">
              <a:rPr lang="cs-CZ" smtClean="0"/>
              <a:t>07.10.2021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lvl1pPr>
              <a:defRPr>
                <a:solidFill>
                  <a:srgbClr val="FFFFFF"/>
                </a:solidFill>
              </a:defRPr>
            </a:lvl1pPr>
          </a:lstStyle>
          <a:p>
            <a:fld id="{BE97CE5D-2BCC-4D50-84D2-78A754602235}" type="slidenum">
              <a:rPr lang="cs-CZ" smtClean="0"/>
              <a:t>‹#›</a:t>
            </a:fld>
            <a:endParaRPr lang="cs-CZ"/>
          </a:p>
        </p:txBody>
      </p:sp>
      <p:sp>
        <p:nvSpPr>
          <p:cNvPr id="3" name="Zástupný symbol pro text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9" name="Zástupný symbol pro obsah 8"/>
          <p:cNvSpPr>
            <a:spLocks noGrp="1"/>
          </p:cNvSpPr>
          <p:nvPr>
            <p:ph sz="quarter" idx="1"/>
          </p:nvPr>
        </p:nvSpPr>
        <p:spPr>
          <a:xfrm>
            <a:off x="2362200" y="1752600"/>
            <a:ext cx="6400800" cy="44196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3">
        <a:schemeClr val="bg2"/>
      </p:bgRef>
    </p:bg>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cs-CZ" smtClean="0"/>
              <a:t>Kliknutím lze upravit styly předlohy textu.</a:t>
            </a:r>
          </a:p>
        </p:txBody>
      </p:sp>
      <p:sp>
        <p:nvSpPr>
          <p:cNvPr id="8" name="Obdélník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Obdélník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cs-CZ" smtClean="0"/>
              <a:t>Kliknutím lze upravit styl.</a:t>
            </a:r>
            <a:endParaRPr kumimoji="0" lang="en-US"/>
          </a:p>
        </p:txBody>
      </p:sp>
      <p:sp>
        <p:nvSpPr>
          <p:cNvPr id="11" name="Obdélník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Zástupný symbol pro datum 11"/>
          <p:cNvSpPr>
            <a:spLocks noGrp="1"/>
          </p:cNvSpPr>
          <p:nvPr>
            <p:ph type="dt" sz="half" idx="10"/>
          </p:nvPr>
        </p:nvSpPr>
        <p:spPr>
          <a:xfrm>
            <a:off x="6248400" y="6248400"/>
            <a:ext cx="2667000" cy="365125"/>
          </a:xfrm>
        </p:spPr>
        <p:txBody>
          <a:bodyPr rtlCol="0"/>
          <a:lstStyle/>
          <a:p>
            <a:fld id="{BF6789AC-FE12-4EE3-B971-724331555998}" type="datetimeFigureOut">
              <a:rPr lang="cs-CZ" smtClean="0"/>
              <a:t>07.10.2021</a:t>
            </a:fld>
            <a:endParaRPr lang="cs-CZ"/>
          </a:p>
        </p:txBody>
      </p:sp>
      <p:sp>
        <p:nvSpPr>
          <p:cNvPr id="13" name="Zástupný symbol pro číslo snímku 12"/>
          <p:cNvSpPr>
            <a:spLocks noGrp="1"/>
          </p:cNvSpPr>
          <p:nvPr>
            <p:ph type="sldNum" sz="quarter" idx="11"/>
          </p:nvPr>
        </p:nvSpPr>
        <p:spPr>
          <a:xfrm>
            <a:off x="0" y="4667249"/>
            <a:ext cx="1447800" cy="663578"/>
          </a:xfrm>
        </p:spPr>
        <p:txBody>
          <a:bodyPr rtlCol="0"/>
          <a:lstStyle>
            <a:lvl1pPr>
              <a:defRPr sz="2800"/>
            </a:lvl1pPr>
          </a:lstStyle>
          <a:p>
            <a:fld id="{BE97CE5D-2BCC-4D50-84D2-78A754602235}" type="slidenum">
              <a:rPr lang="cs-CZ" smtClean="0"/>
              <a:t>‹#›</a:t>
            </a:fld>
            <a:endParaRPr lang="cs-CZ"/>
          </a:p>
        </p:txBody>
      </p:sp>
      <p:sp>
        <p:nvSpPr>
          <p:cNvPr id="14" name="Zástupný symbol pro zápatí 13"/>
          <p:cNvSpPr>
            <a:spLocks noGrp="1"/>
          </p:cNvSpPr>
          <p:nvPr>
            <p:ph type="ftr" sz="quarter" idx="12"/>
          </p:nvPr>
        </p:nvSpPr>
        <p:spPr>
          <a:xfrm>
            <a:off x="1600200" y="6248206"/>
            <a:ext cx="4572000" cy="365125"/>
          </a:xfrm>
        </p:spPr>
        <p:txBody>
          <a:bodyPr rtlCol="0"/>
          <a:lstStyle/>
          <a:p>
            <a:endParaRPr lang="cs-CZ"/>
          </a:p>
        </p:txBody>
      </p:sp>
      <p:sp>
        <p:nvSpPr>
          <p:cNvPr id="3" name="Zástupný symbol pro obrázek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cs-CZ" smtClean="0"/>
              <a:t>Kliknutím na ikonu přidáte obrázek.</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Zástupný symbol pro nadpis 21"/>
          <p:cNvSpPr>
            <a:spLocks noGrp="1"/>
          </p:cNvSpPr>
          <p:nvPr>
            <p:ph type="title"/>
          </p:nvPr>
        </p:nvSpPr>
        <p:spPr>
          <a:xfrm>
            <a:off x="609600" y="228600"/>
            <a:ext cx="8153400" cy="990600"/>
          </a:xfrm>
          <a:prstGeom prst="rect">
            <a:avLst/>
          </a:prstGeom>
        </p:spPr>
        <p:txBody>
          <a:bodyPr vert="horz" anchor="ctr">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F6789AC-FE12-4EE3-B971-724331555998}" type="datetimeFigureOut">
              <a:rPr lang="cs-CZ" smtClean="0"/>
              <a:t>07.10.2021</a:t>
            </a:fld>
            <a:endParaRPr lang="cs-CZ"/>
          </a:p>
        </p:txBody>
      </p:sp>
      <p:sp>
        <p:nvSpPr>
          <p:cNvPr id="3" name="Zástupný symbol pro zápatí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cs-CZ"/>
          </a:p>
        </p:txBody>
      </p:sp>
      <p:sp>
        <p:nvSpPr>
          <p:cNvPr id="7" name="Obdélník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Obdélník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E97CE5D-2BCC-4D50-84D2-78A754602235}"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Půda a Biota</a:t>
            </a:r>
            <a:endParaRPr lang="cs-CZ" dirty="0"/>
          </a:p>
        </p:txBody>
      </p:sp>
      <p:sp>
        <p:nvSpPr>
          <p:cNvPr id="3" name="Podnadpis 2"/>
          <p:cNvSpPr>
            <a:spLocks noGrp="1"/>
          </p:cNvSpPr>
          <p:nvPr>
            <p:ph type="subTitle" idx="1"/>
          </p:nvPr>
        </p:nvSpPr>
        <p:spPr/>
        <p:txBody>
          <a:bodyPr/>
          <a:lstStyle/>
          <a:p>
            <a:r>
              <a:rPr lang="cs-CZ" dirty="0" smtClean="0"/>
              <a:t>Biota úvod</a:t>
            </a:r>
            <a:endParaRPr lang="cs-CZ" dirty="0"/>
          </a:p>
        </p:txBody>
      </p:sp>
    </p:spTree>
    <p:extLst>
      <p:ext uri="{BB962C8B-B14F-4D97-AF65-F5344CB8AC3E}">
        <p14:creationId xmlns:p14="http://schemas.microsoft.com/office/powerpoint/2010/main" val="2601256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Trias – erupce sopek</a:t>
            </a:r>
            <a:endParaRPr lang="cs-CZ" dirty="0"/>
          </a:p>
        </p:txBody>
      </p:sp>
      <p:sp>
        <p:nvSpPr>
          <p:cNvPr id="4" name="Zástupný symbol pro zápatí 3"/>
          <p:cNvSpPr>
            <a:spLocks noGrp="1"/>
          </p:cNvSpPr>
          <p:nvPr>
            <p:ph type="ftr" sz="quarter" idx="11"/>
          </p:nvPr>
        </p:nvSpPr>
        <p:spPr/>
        <p:txBody>
          <a:bodyPr/>
          <a:lstStyle/>
          <a:p>
            <a:r>
              <a:rPr lang="cs-CZ" dirty="0" smtClean="0"/>
              <a:t>Etapa druhohor</a:t>
            </a:r>
            <a:endParaRPr lang="cs-CZ" dirty="0"/>
          </a:p>
        </p:txBody>
      </p:sp>
      <p:pic>
        <p:nvPicPr>
          <p:cNvPr id="1026" name="Picture 2" descr="Image al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1700808"/>
            <a:ext cx="6460417" cy="430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054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C63404-C259-41E2-8EFF-6FFF16AEB93B}"/>
              </a:ext>
            </a:extLst>
          </p:cNvPr>
          <p:cNvSpPr>
            <a:spLocks noGrp="1"/>
          </p:cNvSpPr>
          <p:nvPr>
            <p:ph type="title"/>
          </p:nvPr>
        </p:nvSpPr>
        <p:spPr/>
        <p:txBody>
          <a:bodyPr/>
          <a:lstStyle/>
          <a:p>
            <a:r>
              <a:rPr lang="cs-CZ" dirty="0" smtClean="0"/>
              <a:t>Trofické úrovně</a:t>
            </a:r>
            <a:endParaRPr lang="cs-CZ" dirty="0"/>
          </a:p>
        </p:txBody>
      </p:sp>
      <p:sp>
        <p:nvSpPr>
          <p:cNvPr id="3" name="Zástupný obsah 2">
            <a:extLst>
              <a:ext uri="{FF2B5EF4-FFF2-40B4-BE49-F238E27FC236}">
                <a16:creationId xmlns:a16="http://schemas.microsoft.com/office/drawing/2014/main" id="{5612A1E7-8E34-41DF-AC51-385BDE920D29}"/>
              </a:ext>
            </a:extLst>
          </p:cNvPr>
          <p:cNvSpPr>
            <a:spLocks noGrp="1"/>
          </p:cNvSpPr>
          <p:nvPr>
            <p:ph idx="1"/>
          </p:nvPr>
        </p:nvSpPr>
        <p:spPr/>
        <p:txBody>
          <a:bodyPr>
            <a:normAutofit fontScale="85000" lnSpcReduction="20000"/>
          </a:bodyPr>
          <a:lstStyle/>
          <a:p>
            <a:pPr marL="0" indent="0">
              <a:buNone/>
            </a:pPr>
            <a:r>
              <a:rPr lang="pl-PL" dirty="0"/>
              <a:t/>
            </a:r>
            <a:br>
              <a:rPr lang="pl-PL" dirty="0"/>
            </a:br>
            <a:r>
              <a:rPr lang="cs-CZ" dirty="0" smtClean="0"/>
              <a:t>Producenti </a:t>
            </a:r>
            <a:r>
              <a:rPr lang="cs-CZ" dirty="0"/>
              <a:t>- autotrofie - umějí vyrábět vlastní energii - syntetizují organické látky transformací sluneční energie do energie chemických vazeb (řasy, sinice, nižší a vyšší rostliny, bakterie) </a:t>
            </a:r>
            <a:endParaRPr lang="cs-CZ" dirty="0" smtClean="0"/>
          </a:p>
          <a:p>
            <a:pPr marL="0" indent="0">
              <a:buNone/>
            </a:pPr>
            <a:r>
              <a:rPr lang="cs-CZ" dirty="0" smtClean="0"/>
              <a:t>Konzumenti </a:t>
            </a:r>
            <a:r>
              <a:rPr lang="cs-CZ" dirty="0"/>
              <a:t>- heterotrofní - potrava organické látky vytvořené jinými </a:t>
            </a:r>
            <a:r>
              <a:rPr lang="cs-CZ" dirty="0" smtClean="0"/>
              <a:t>organismy</a:t>
            </a:r>
          </a:p>
          <a:p>
            <a:pPr marL="0" indent="0">
              <a:buNone/>
            </a:pPr>
            <a:r>
              <a:rPr lang="cs-CZ" dirty="0" smtClean="0"/>
              <a:t> </a:t>
            </a:r>
            <a:r>
              <a:rPr lang="cs-CZ" dirty="0"/>
              <a:t>- </a:t>
            </a:r>
            <a:r>
              <a:rPr lang="cs-CZ" dirty="0" err="1"/>
              <a:t>herbivoři</a:t>
            </a:r>
            <a:r>
              <a:rPr lang="cs-CZ" dirty="0"/>
              <a:t> (býložravci) - konzumenti I</a:t>
            </a:r>
            <a:r>
              <a:rPr lang="cs-CZ" dirty="0" smtClean="0"/>
              <a:t>. řádu </a:t>
            </a:r>
          </a:p>
          <a:p>
            <a:pPr marL="0" indent="0">
              <a:buNone/>
            </a:pPr>
            <a:r>
              <a:rPr lang="cs-CZ" dirty="0"/>
              <a:t> </a:t>
            </a:r>
            <a:r>
              <a:rPr lang="cs-CZ" dirty="0" smtClean="0"/>
              <a:t>- </a:t>
            </a:r>
            <a:r>
              <a:rPr lang="cs-CZ" dirty="0" err="1"/>
              <a:t>karnivoři</a:t>
            </a:r>
            <a:r>
              <a:rPr lang="cs-CZ" dirty="0"/>
              <a:t> (masožravci) - konzumenti II. řádu </a:t>
            </a:r>
            <a:endParaRPr lang="cs-CZ" dirty="0" smtClean="0"/>
          </a:p>
          <a:p>
            <a:pPr marL="0" indent="0">
              <a:buNone/>
            </a:pPr>
            <a:r>
              <a:rPr lang="cs-CZ" dirty="0"/>
              <a:t> </a:t>
            </a:r>
            <a:r>
              <a:rPr lang="cs-CZ" dirty="0" smtClean="0"/>
              <a:t>- </a:t>
            </a:r>
            <a:r>
              <a:rPr lang="cs-CZ" dirty="0"/>
              <a:t>omnivoři </a:t>
            </a:r>
            <a:r>
              <a:rPr lang="cs-CZ" dirty="0" smtClean="0"/>
              <a:t>(vše…..) </a:t>
            </a:r>
            <a:r>
              <a:rPr lang="cs-CZ" dirty="0"/>
              <a:t>- </a:t>
            </a:r>
            <a:r>
              <a:rPr lang="cs-CZ" dirty="0" smtClean="0"/>
              <a:t>konzumenti III. řádu</a:t>
            </a:r>
            <a:r>
              <a:rPr lang="cs-CZ" dirty="0"/>
              <a:t/>
            </a:r>
            <a:br>
              <a:rPr lang="cs-CZ" dirty="0"/>
            </a:br>
            <a:r>
              <a:rPr lang="pl-PL" dirty="0"/>
              <a:t/>
            </a:r>
            <a:br>
              <a:rPr lang="pl-PL" dirty="0"/>
            </a:br>
            <a:r>
              <a:rPr lang="pl-PL" dirty="0"/>
              <a:t/>
            </a:r>
            <a:br>
              <a:rPr lang="pl-PL" dirty="0"/>
            </a:br>
            <a:endParaRPr lang="cs-CZ" dirty="0"/>
          </a:p>
        </p:txBody>
      </p:sp>
    </p:spTree>
    <p:extLst>
      <p:ext uri="{BB962C8B-B14F-4D97-AF65-F5344CB8AC3E}">
        <p14:creationId xmlns:p14="http://schemas.microsoft.com/office/powerpoint/2010/main" val="1196191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7252" y="2564904"/>
            <a:ext cx="3101139" cy="1750227"/>
          </a:xfrm>
        </p:spPr>
        <p:txBody>
          <a:bodyPr>
            <a:normAutofit fontScale="90000"/>
          </a:bodyPr>
          <a:lstStyle/>
          <a:p>
            <a:r>
              <a:rPr lang="cs-CZ" dirty="0" smtClean="0"/>
              <a:t>Producenti (autotrofní) –</a:t>
            </a:r>
            <a:br>
              <a:rPr lang="cs-CZ" dirty="0" smtClean="0"/>
            </a:br>
            <a:r>
              <a:rPr lang="cs-CZ" dirty="0" smtClean="0"/>
              <a:t>zelené řasy</a:t>
            </a:r>
            <a:br>
              <a:rPr lang="cs-CZ" dirty="0" smtClean="0"/>
            </a:br>
            <a:endParaRPr lang="cs-CZ" dirty="0"/>
          </a:p>
        </p:txBody>
      </p:sp>
      <p:sp>
        <p:nvSpPr>
          <p:cNvPr id="4" name="Zástupný symbol pro zápatí 3"/>
          <p:cNvSpPr>
            <a:spLocks noGrp="1"/>
          </p:cNvSpPr>
          <p:nvPr>
            <p:ph type="ftr" sz="quarter" idx="11"/>
          </p:nvPr>
        </p:nvSpPr>
        <p:spPr>
          <a:xfrm>
            <a:off x="511923" y="6467142"/>
            <a:ext cx="3371799" cy="242574"/>
          </a:xfrm>
        </p:spPr>
        <p:txBody>
          <a:bodyPr/>
          <a:lstStyle/>
          <a:p>
            <a:r>
              <a:rPr lang="cs-CZ" sz="1404" i="1" dirty="0" err="1"/>
              <a:t>Siphoneacea</a:t>
            </a:r>
            <a:endParaRPr lang="cs-CZ" sz="1404" i="1" dirty="0"/>
          </a:p>
        </p:txBody>
      </p:sp>
      <p:pic>
        <p:nvPicPr>
          <p:cNvPr id="6" name="Zástupný symbol pro obsah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4187815" y="570445"/>
            <a:ext cx="4174066" cy="5896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083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404664"/>
            <a:ext cx="7579299" cy="749990"/>
          </a:xfrm>
        </p:spPr>
        <p:txBody>
          <a:bodyPr>
            <a:normAutofit fontScale="90000"/>
          </a:bodyPr>
          <a:lstStyle/>
          <a:p>
            <a:r>
              <a:rPr lang="cs-CZ" dirty="0" smtClean="0"/>
              <a:t>Producenti</a:t>
            </a:r>
            <a:endParaRPr lang="cs-CZ" dirty="0"/>
          </a:p>
        </p:txBody>
      </p:sp>
      <p:sp>
        <p:nvSpPr>
          <p:cNvPr id="4" name="Zástupný symbol pro zápatí 3"/>
          <p:cNvSpPr>
            <a:spLocks noGrp="1"/>
          </p:cNvSpPr>
          <p:nvPr>
            <p:ph type="ftr" sz="quarter" idx="11"/>
          </p:nvPr>
        </p:nvSpPr>
        <p:spPr/>
        <p:txBody>
          <a:bodyPr/>
          <a:lstStyle/>
          <a:p>
            <a:endParaRPr lang="cs-CZ" dirty="0"/>
          </a:p>
        </p:txBody>
      </p:sp>
      <p:pic>
        <p:nvPicPr>
          <p:cNvPr id="5" name="Picture 1037" descr="sous-troforeteze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2855" y="1804646"/>
            <a:ext cx="7568935" cy="493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543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Producenti – zelené rostliny</a:t>
            </a:r>
            <a:endParaRPr lang="cs-CZ" dirty="0"/>
          </a:p>
        </p:txBody>
      </p:sp>
      <p:sp>
        <p:nvSpPr>
          <p:cNvPr id="4" name="Zástupný symbol pro zápatí 3"/>
          <p:cNvSpPr>
            <a:spLocks noGrp="1"/>
          </p:cNvSpPr>
          <p:nvPr>
            <p:ph type="ftr" sz="quarter" idx="11"/>
          </p:nvPr>
        </p:nvSpPr>
        <p:spPr/>
        <p:txBody>
          <a:bodyPr/>
          <a:lstStyle/>
          <a:p>
            <a:r>
              <a:rPr lang="cs-CZ" dirty="0" smtClean="0"/>
              <a:t>autor prezentace, datum prezentace, univerzitní oddělení, fakulta, adresa</a:t>
            </a:r>
            <a:endParaRPr lang="cs-CZ" dirty="0"/>
          </a:p>
        </p:txBody>
      </p:sp>
      <p:pic>
        <p:nvPicPr>
          <p:cNvPr id="5" name="Zástupný symbol pro obsah 4">
            <a:extLst>
              <a:ext uri="{FF2B5EF4-FFF2-40B4-BE49-F238E27FC236}">
                <a16:creationId xmlns:a16="http://schemas.microsoft.com/office/drawing/2014/main" id="{7F95B027-478B-4108-B851-F8F276051879}"/>
              </a:ext>
            </a:extLst>
          </p:cNvPr>
          <p:cNvPicPr>
            <a:picLocks noGrp="1" noChangeAspect="1"/>
          </p:cNvPicPr>
          <p:nvPr>
            <p:ph idx="1"/>
          </p:nvPr>
        </p:nvPicPr>
        <p:blipFill>
          <a:blip r:embed="rId2" cstate="print"/>
          <a:stretch>
            <a:fillRect/>
          </a:stretch>
        </p:blipFill>
        <p:spPr>
          <a:xfrm>
            <a:off x="1649881" y="2466906"/>
            <a:ext cx="5845829" cy="3908853"/>
          </a:xfrm>
          <a:prstGeom prst="rect">
            <a:avLst/>
          </a:prstGeom>
        </p:spPr>
      </p:pic>
    </p:spTree>
    <p:extLst>
      <p:ext uri="{BB962C8B-B14F-4D97-AF65-F5344CB8AC3E}">
        <p14:creationId xmlns:p14="http://schemas.microsoft.com/office/powerpoint/2010/main" val="3505056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Herbivoři</a:t>
            </a:r>
            <a:r>
              <a:rPr lang="cs-CZ" dirty="0" smtClean="0"/>
              <a:t> (býložravci) – velryba jižní</a:t>
            </a:r>
            <a:endParaRPr lang="cs-CZ" dirty="0"/>
          </a:p>
        </p:txBody>
      </p:sp>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pic>
        <p:nvPicPr>
          <p:cNvPr id="7" name="Obrázek 3">
            <a:extLst>
              <a:ext uri="{FF2B5EF4-FFF2-40B4-BE49-F238E27FC236}">
                <a16:creationId xmlns:a16="http://schemas.microsoft.com/office/drawing/2014/main" id="{B78DE191-F5E6-4875-93CC-188DBAACFCBA}"/>
              </a:ext>
            </a:extLst>
          </p:cNvPr>
          <p:cNvPicPr>
            <a:picLocks noGrp="1" noChangeAspect="1"/>
          </p:cNvPicPr>
          <p:nvPr>
            <p:ph idx="1"/>
          </p:nvPr>
        </p:nvPicPr>
        <p:blipFill rotWithShape="1">
          <a:blip r:embed="rId2"/>
          <a:srcRect l="13655" r="24520"/>
          <a:stretch/>
        </p:blipFill>
        <p:spPr>
          <a:xfrm>
            <a:off x="2742599" y="2754977"/>
            <a:ext cx="3660395" cy="3332711"/>
          </a:xfrm>
          <a:prstGeom prst="rect">
            <a:avLst/>
          </a:prstGeom>
        </p:spPr>
      </p:pic>
    </p:spTree>
    <p:extLst>
      <p:ext uri="{BB962C8B-B14F-4D97-AF65-F5344CB8AC3E}">
        <p14:creationId xmlns:p14="http://schemas.microsoft.com/office/powerpoint/2010/main" val="3248795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476672"/>
            <a:ext cx="8856984" cy="501908"/>
          </a:xfrm>
        </p:spPr>
        <p:txBody>
          <a:bodyPr>
            <a:normAutofit fontScale="90000"/>
          </a:bodyPr>
          <a:lstStyle/>
          <a:p>
            <a:r>
              <a:rPr lang="cs-CZ" dirty="0" err="1" smtClean="0"/>
              <a:t>Herbivoři</a:t>
            </a:r>
            <a:r>
              <a:rPr lang="cs-CZ" dirty="0" smtClean="0"/>
              <a:t> (býložravci) </a:t>
            </a:r>
            <a:r>
              <a:rPr lang="cs-CZ" dirty="0"/>
              <a:t>– </a:t>
            </a:r>
            <a:r>
              <a:rPr lang="cs-CZ" dirty="0" smtClean="0"/>
              <a:t>kůň </a:t>
            </a:r>
            <a:r>
              <a:rPr lang="cs-CZ" dirty="0" err="1" smtClean="0"/>
              <a:t>Przewalského</a:t>
            </a:r>
            <a:endParaRPr lang="cs-CZ" dirty="0"/>
          </a:p>
        </p:txBody>
      </p:sp>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pic>
        <p:nvPicPr>
          <p:cNvPr id="5" name="Picture 4" descr="http://nd01.jxs.cz/420/290/5c3193839f_4722082_o2.jpg">
            <a:extLst>
              <a:ext uri="{FF2B5EF4-FFF2-40B4-BE49-F238E27FC236}">
                <a16:creationId xmlns:a16="http://schemas.microsoft.com/office/drawing/2014/main" id="{AB390CFB-9D39-4CC0-BE88-B40696486F3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66894" y="2202565"/>
            <a:ext cx="5564259" cy="4173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344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Herbivoři</a:t>
            </a:r>
            <a:r>
              <a:rPr lang="cs-CZ" dirty="0"/>
              <a:t> (býložravci) </a:t>
            </a:r>
            <a:r>
              <a:rPr lang="cs-CZ" dirty="0" smtClean="0"/>
              <a:t>– zebra</a:t>
            </a:r>
            <a:endParaRPr lang="cs-CZ" dirty="0"/>
          </a:p>
        </p:txBody>
      </p:sp>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9659" y="2466906"/>
            <a:ext cx="5886272" cy="3908853"/>
          </a:xfrm>
          <a:prstGeom prst="rect">
            <a:avLst/>
          </a:prstGeom>
        </p:spPr>
      </p:pic>
    </p:spTree>
    <p:extLst>
      <p:ext uri="{BB962C8B-B14F-4D97-AF65-F5344CB8AC3E}">
        <p14:creationId xmlns:p14="http://schemas.microsoft.com/office/powerpoint/2010/main" val="2035629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Herbivoři</a:t>
            </a:r>
            <a:r>
              <a:rPr lang="cs-CZ" dirty="0"/>
              <a:t> (býložravci)</a:t>
            </a:r>
            <a:r>
              <a:rPr lang="cs-CZ" dirty="0" smtClean="0"/>
              <a:t> – </a:t>
            </a:r>
            <a:r>
              <a:rPr lang="cs-CZ" dirty="0" smtClean="0"/>
              <a:t>bizon</a:t>
            </a:r>
            <a:endParaRPr lang="cs-CZ" dirty="0"/>
          </a:p>
        </p:txBody>
      </p:sp>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pic>
        <p:nvPicPr>
          <p:cNvPr id="5" name="Picture 2" descr="Výsledek obrázku pro bizon">
            <a:extLst>
              <a:ext uri="{FF2B5EF4-FFF2-40B4-BE49-F238E27FC236}">
                <a16:creationId xmlns:a16="http://schemas.microsoft.com/office/drawing/2014/main" id="{1DDC3BFF-EFC3-4B4B-861E-BA9C57A4E98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94480" y="2423088"/>
            <a:ext cx="6066082" cy="4044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37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Karnivoři</a:t>
            </a:r>
            <a:r>
              <a:rPr lang="cs-CZ" dirty="0" smtClean="0"/>
              <a:t> (masožravci) - gepard štíhlý</a:t>
            </a:r>
            <a:endParaRPr lang="cs-CZ" dirty="0"/>
          </a:p>
        </p:txBody>
      </p:sp>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3023" y="2415112"/>
            <a:ext cx="6436645" cy="4280369"/>
          </a:xfrm>
          <a:prstGeom prst="rect">
            <a:avLst/>
          </a:prstGeom>
        </p:spPr>
      </p:pic>
    </p:spTree>
    <p:extLst>
      <p:ext uri="{BB962C8B-B14F-4D97-AF65-F5344CB8AC3E}">
        <p14:creationId xmlns:p14="http://schemas.microsoft.com/office/powerpoint/2010/main" val="2652029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E6105B-B58B-46D3-A5AA-4C7C7D5B0EA7}"/>
              </a:ext>
            </a:extLst>
          </p:cNvPr>
          <p:cNvSpPr>
            <a:spLocks noGrp="1"/>
          </p:cNvSpPr>
          <p:nvPr>
            <p:ph type="title"/>
          </p:nvPr>
        </p:nvSpPr>
        <p:spPr/>
        <p:txBody>
          <a:bodyPr/>
          <a:lstStyle/>
          <a:p>
            <a:r>
              <a:rPr lang="cs-CZ" dirty="0" smtClean="0"/>
              <a:t>Biogenní prvky</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a:t>Podle </a:t>
            </a:r>
            <a:r>
              <a:rPr lang="cs-CZ" dirty="0" smtClean="0"/>
              <a:t>procentuálního </a:t>
            </a:r>
            <a:r>
              <a:rPr lang="cs-CZ" dirty="0"/>
              <a:t>zastoupení v živé hmotě se dělí na: </a:t>
            </a:r>
            <a:endParaRPr lang="cs-CZ" dirty="0" smtClean="0"/>
          </a:p>
          <a:p>
            <a:endParaRPr lang="cs-CZ" dirty="0"/>
          </a:p>
          <a:p>
            <a:r>
              <a:rPr lang="cs-CZ" dirty="0" smtClean="0"/>
              <a:t>1</a:t>
            </a:r>
            <a:r>
              <a:rPr lang="cs-CZ" dirty="0"/>
              <a:t>) </a:t>
            </a:r>
            <a:r>
              <a:rPr lang="cs-CZ" b="1" dirty="0" err="1"/>
              <a:t>Makrobiogenní</a:t>
            </a:r>
            <a:r>
              <a:rPr lang="cs-CZ" b="1" dirty="0"/>
              <a:t> prvky </a:t>
            </a:r>
            <a:r>
              <a:rPr lang="cs-CZ" dirty="0"/>
              <a:t>- více než 1% O, C, H, N, P, </a:t>
            </a:r>
            <a:r>
              <a:rPr lang="cs-CZ" dirty="0" smtClean="0"/>
              <a:t>Ca</a:t>
            </a:r>
          </a:p>
          <a:p>
            <a:r>
              <a:rPr lang="pl-PL" dirty="0" smtClean="0"/>
              <a:t>2</a:t>
            </a:r>
            <a:r>
              <a:rPr lang="pl-PL" dirty="0"/>
              <a:t>) </a:t>
            </a:r>
            <a:r>
              <a:rPr lang="pl-PL" b="1" dirty="0"/>
              <a:t>Oligobiogenní prvky </a:t>
            </a:r>
            <a:r>
              <a:rPr lang="pl-PL" dirty="0"/>
              <a:t>- od 0,05% do 1 % Mg, Cu, Mg, Cu, Na, K, Fe, S, </a:t>
            </a:r>
            <a:r>
              <a:rPr lang="pl-PL" dirty="0" smtClean="0"/>
              <a:t>Cl</a:t>
            </a:r>
          </a:p>
          <a:p>
            <a:r>
              <a:rPr lang="cs-CZ" dirty="0" smtClean="0"/>
              <a:t>3</a:t>
            </a:r>
            <a:r>
              <a:rPr lang="cs-CZ" dirty="0"/>
              <a:t>) Stopové=</a:t>
            </a:r>
            <a:r>
              <a:rPr lang="cs-CZ" dirty="0" err="1"/>
              <a:t>mikrobiogenní</a:t>
            </a:r>
            <a:r>
              <a:rPr lang="cs-CZ" dirty="0"/>
              <a:t> prvky - méně než 0,05% </a:t>
            </a:r>
            <a:r>
              <a:rPr lang="cs-CZ" dirty="0" err="1"/>
              <a:t>Zn</a:t>
            </a:r>
            <a:r>
              <a:rPr lang="cs-CZ" dirty="0"/>
              <a:t>, Co, </a:t>
            </a:r>
            <a:r>
              <a:rPr lang="cs-CZ" dirty="0" err="1"/>
              <a:t>Mo</a:t>
            </a:r>
            <a:r>
              <a:rPr lang="cs-CZ" dirty="0"/>
              <a:t>, Si, B, F, </a:t>
            </a:r>
            <a:r>
              <a:rPr lang="cs-CZ" dirty="0" err="1"/>
              <a:t>Cr</a:t>
            </a:r>
            <a:r>
              <a:rPr lang="cs-CZ" dirty="0"/>
              <a:t>, Al, </a:t>
            </a:r>
            <a:r>
              <a:rPr lang="cs-CZ" dirty="0" smtClean="0"/>
              <a:t>I</a:t>
            </a:r>
          </a:p>
          <a:p>
            <a:endParaRPr lang="cs-CZ" dirty="0"/>
          </a:p>
          <a:p>
            <a:endParaRPr lang="cs-CZ" dirty="0" smtClean="0"/>
          </a:p>
          <a:p>
            <a:r>
              <a:rPr lang="cs-CZ" dirty="0"/>
              <a:t>Odkaz: http://www.enviweb.cz/eslovnik</a:t>
            </a:r>
          </a:p>
        </p:txBody>
      </p:sp>
    </p:spTree>
    <p:extLst>
      <p:ext uri="{BB962C8B-B14F-4D97-AF65-F5344CB8AC3E}">
        <p14:creationId xmlns:p14="http://schemas.microsoft.com/office/powerpoint/2010/main" val="122630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Karnivoři</a:t>
            </a:r>
            <a:r>
              <a:rPr lang="cs-CZ" dirty="0"/>
              <a:t> (masožravci) </a:t>
            </a:r>
            <a:r>
              <a:rPr lang="cs-CZ" dirty="0" smtClean="0"/>
              <a:t>– lev africký</a:t>
            </a:r>
            <a:endParaRPr lang="cs-CZ" dirty="0"/>
          </a:p>
        </p:txBody>
      </p:sp>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0408" y="2136711"/>
            <a:ext cx="5869220" cy="4343223"/>
          </a:xfrm>
          <a:prstGeom prst="rect">
            <a:avLst/>
          </a:prstGeom>
        </p:spPr>
      </p:pic>
    </p:spTree>
    <p:extLst>
      <p:ext uri="{BB962C8B-B14F-4D97-AF65-F5344CB8AC3E}">
        <p14:creationId xmlns:p14="http://schemas.microsoft.com/office/powerpoint/2010/main" val="807735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Omnivoři </a:t>
            </a:r>
            <a:r>
              <a:rPr lang="cs-CZ" dirty="0" smtClean="0"/>
              <a:t>(vše…) – medvěd ledový</a:t>
            </a:r>
            <a:endParaRPr lang="cs-CZ" dirty="0"/>
          </a:p>
        </p:txBody>
      </p:sp>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pic>
        <p:nvPicPr>
          <p:cNvPr id="5" name="Zástupný symbol pro obsah 4">
            <a:extLst>
              <a:ext uri="{FF2B5EF4-FFF2-40B4-BE49-F238E27FC236}">
                <a16:creationId xmlns:a16="http://schemas.microsoft.com/office/drawing/2014/main" id="{1D36A172-4D1E-41E4-A939-351143B5F18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8075" y="2263452"/>
            <a:ext cx="6325727" cy="4278987"/>
          </a:xfrm>
          <a:prstGeom prst="rect">
            <a:avLst/>
          </a:prstGeom>
        </p:spPr>
      </p:pic>
    </p:spTree>
    <p:extLst>
      <p:ext uri="{BB962C8B-B14F-4D97-AF65-F5344CB8AC3E}">
        <p14:creationId xmlns:p14="http://schemas.microsoft.com/office/powerpoint/2010/main" val="901570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Omnivoři (</a:t>
            </a:r>
            <a:r>
              <a:rPr lang="cs-CZ" dirty="0" smtClean="0"/>
              <a:t>vše…) - liška polární</a:t>
            </a:r>
            <a:endParaRPr lang="cs-CZ" dirty="0"/>
          </a:p>
        </p:txBody>
      </p:sp>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pic>
        <p:nvPicPr>
          <p:cNvPr id="5" name="Zástupný symbol pro obsah 4">
            <a:extLst>
              <a:ext uri="{FF2B5EF4-FFF2-40B4-BE49-F238E27FC236}">
                <a16:creationId xmlns:a16="http://schemas.microsoft.com/office/drawing/2014/main" id="{070841A7-AF72-4B4F-9970-027A5DFE31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5598" y="2155090"/>
            <a:ext cx="6631694" cy="4288496"/>
          </a:xfrm>
          <a:prstGeom prst="rect">
            <a:avLst/>
          </a:prstGeom>
        </p:spPr>
      </p:pic>
    </p:spTree>
    <p:extLst>
      <p:ext uri="{BB962C8B-B14F-4D97-AF65-F5344CB8AC3E}">
        <p14:creationId xmlns:p14="http://schemas.microsoft.com/office/powerpoint/2010/main" val="1288611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Dekompozitoři</a:t>
            </a:r>
            <a:endParaRPr lang="cs-CZ" dirty="0"/>
          </a:p>
        </p:txBody>
      </p:sp>
      <p:sp>
        <p:nvSpPr>
          <p:cNvPr id="3" name="Zástupný symbol pro obsah 2"/>
          <p:cNvSpPr>
            <a:spLocks noGrp="1"/>
          </p:cNvSpPr>
          <p:nvPr>
            <p:ph idx="1"/>
          </p:nvPr>
        </p:nvSpPr>
        <p:spPr/>
        <p:txBody>
          <a:bodyPr>
            <a:normAutofit fontScale="92500"/>
          </a:bodyPr>
          <a:lstStyle/>
          <a:p>
            <a:r>
              <a:rPr lang="cs-CZ" dirty="0" smtClean="0"/>
              <a:t> </a:t>
            </a:r>
            <a:r>
              <a:rPr lang="cs-CZ" dirty="0"/>
              <a:t>dvě skupiny – </a:t>
            </a:r>
            <a:endParaRPr lang="cs-CZ" dirty="0" smtClean="0"/>
          </a:p>
          <a:p>
            <a:r>
              <a:rPr lang="cs-CZ" dirty="0" smtClean="0"/>
              <a:t>1</a:t>
            </a:r>
            <a:r>
              <a:rPr lang="cs-CZ" dirty="0"/>
              <a:t>) likvidátoři - supi, mravenci, termiti, krabi, žížaly, stonožky - tvorba humusu </a:t>
            </a:r>
            <a:endParaRPr lang="cs-CZ" dirty="0" smtClean="0"/>
          </a:p>
          <a:p>
            <a:r>
              <a:rPr lang="cs-CZ" dirty="0" smtClean="0"/>
              <a:t>2</a:t>
            </a:r>
            <a:r>
              <a:rPr lang="cs-CZ" dirty="0"/>
              <a:t>) rozkladači - </a:t>
            </a:r>
            <a:r>
              <a:rPr lang="cs-CZ" dirty="0" err="1"/>
              <a:t>decomposters</a:t>
            </a:r>
            <a:r>
              <a:rPr lang="cs-CZ" dirty="0"/>
              <a:t> - rozklad humusu - mineralizace - rozkládají složitější organické látky na anorganické jednoduché elementy (houby, bakterie</a:t>
            </a:r>
            <a:r>
              <a:rPr lang="cs-CZ" dirty="0" smtClean="0"/>
              <a:t>)</a:t>
            </a:r>
          </a:p>
          <a:p>
            <a:endParaRPr lang="cs-CZ" dirty="0"/>
          </a:p>
          <a:p>
            <a:endParaRPr lang="cs-CZ" dirty="0" smtClean="0"/>
          </a:p>
          <a:p>
            <a:r>
              <a:rPr lang="cs-CZ" dirty="0"/>
              <a:t>http://www.brouk.wz.cz/atlas.php</a:t>
            </a:r>
          </a:p>
        </p:txBody>
      </p:sp>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spTree>
    <p:extLst>
      <p:ext uri="{BB962C8B-B14F-4D97-AF65-F5344CB8AC3E}">
        <p14:creationId xmlns:p14="http://schemas.microsoft.com/office/powerpoint/2010/main" val="956351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592" y="178454"/>
            <a:ext cx="7950746" cy="850830"/>
          </a:xfrm>
        </p:spPr>
        <p:txBody>
          <a:bodyPr>
            <a:normAutofit/>
          </a:bodyPr>
          <a:lstStyle/>
          <a:p>
            <a:r>
              <a:rPr lang="cs-CZ" dirty="0" smtClean="0"/>
              <a:t>Schéma - potravní řetězec</a:t>
            </a:r>
            <a:endParaRPr lang="cs-CZ" dirty="0"/>
          </a:p>
        </p:txBody>
      </p:sp>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pic>
        <p:nvPicPr>
          <p:cNvPr id="5" name="Picture 8" descr="cyklushmotyaenergi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01074" y="1023813"/>
            <a:ext cx="6141295" cy="5659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2322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476672"/>
            <a:ext cx="5256584" cy="749990"/>
          </a:xfrm>
        </p:spPr>
        <p:txBody>
          <a:bodyPr>
            <a:normAutofit fontScale="90000"/>
          </a:bodyPr>
          <a:lstStyle/>
          <a:p>
            <a:r>
              <a:rPr lang="cs-CZ" dirty="0" err="1" smtClean="0"/>
              <a:t>Dekompozitoři</a:t>
            </a:r>
            <a:endParaRPr lang="cs-CZ" dirty="0"/>
          </a:p>
        </p:txBody>
      </p:sp>
      <p:sp>
        <p:nvSpPr>
          <p:cNvPr id="4" name="Zástupný symbol pro zápatí 3"/>
          <p:cNvSpPr>
            <a:spLocks noGrp="1"/>
          </p:cNvSpPr>
          <p:nvPr>
            <p:ph type="ftr" sz="quarter" idx="11"/>
          </p:nvPr>
        </p:nvSpPr>
        <p:spPr>
          <a:xfrm>
            <a:off x="1753176" y="6511164"/>
            <a:ext cx="6166481" cy="172529"/>
          </a:xfrm>
        </p:spPr>
        <p:txBody>
          <a:bodyPr/>
          <a:lstStyle/>
          <a:p>
            <a:r>
              <a:rPr lang="cs-CZ" dirty="0" smtClean="0"/>
              <a:t>autor prezentace, datum prezentace, univerzitní oddělení, fakulta, adresa</a:t>
            </a:r>
            <a:endParaRPr lang="cs-CZ" dirty="0"/>
          </a:p>
        </p:txBody>
      </p:sp>
      <p:pic>
        <p:nvPicPr>
          <p:cNvPr id="5" name="Picture 27" descr="dekompozitori-km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5926" y="1886041"/>
            <a:ext cx="7231522" cy="479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5217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Trofické řetězce</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a:t>Přenos hmoty a energie z potravy sérii organismů (následující konzumuje předchozí </a:t>
            </a:r>
            <a:endParaRPr lang="cs-CZ" dirty="0" smtClean="0"/>
          </a:p>
          <a:p>
            <a:r>
              <a:rPr lang="cs-CZ" dirty="0" smtClean="0"/>
              <a:t>• </a:t>
            </a:r>
            <a:r>
              <a:rPr lang="cs-CZ" dirty="0"/>
              <a:t>pastevně kořistnický - velikost těla se zvětšuje početnost zmenšuje </a:t>
            </a:r>
            <a:endParaRPr lang="cs-CZ" dirty="0" smtClean="0"/>
          </a:p>
          <a:p>
            <a:r>
              <a:rPr lang="cs-CZ" dirty="0" smtClean="0"/>
              <a:t>• </a:t>
            </a:r>
            <a:r>
              <a:rPr lang="cs-CZ" dirty="0"/>
              <a:t>parazitický - potrava = hostitel, tělo míň počet víc </a:t>
            </a:r>
            <a:endParaRPr lang="cs-CZ" dirty="0" smtClean="0"/>
          </a:p>
          <a:p>
            <a:r>
              <a:rPr lang="cs-CZ" dirty="0" smtClean="0"/>
              <a:t>• </a:t>
            </a:r>
            <a:r>
              <a:rPr lang="cs-CZ" dirty="0"/>
              <a:t>dekompoziční - stejně jako parazit tělo míň a počet víc </a:t>
            </a:r>
            <a:endParaRPr lang="cs-CZ" dirty="0" smtClean="0"/>
          </a:p>
          <a:p>
            <a:endParaRPr lang="cs-CZ" dirty="0"/>
          </a:p>
          <a:p>
            <a:r>
              <a:rPr lang="cs-CZ" dirty="0" smtClean="0"/>
              <a:t>Ve </a:t>
            </a:r>
            <a:r>
              <a:rPr lang="cs-CZ" dirty="0"/>
              <a:t>všech potravních řetězcích existuje potravní specializace</a:t>
            </a:r>
            <a:r>
              <a:rPr lang="cs-CZ" dirty="0" smtClean="0"/>
              <a:t>, funkční </a:t>
            </a:r>
            <a:r>
              <a:rPr lang="cs-CZ" dirty="0"/>
              <a:t>návaznost a posloupnost druhů, narušení může vést ke zhroucení ekosystému (</a:t>
            </a:r>
            <a:r>
              <a:rPr lang="cs-CZ" dirty="0" err="1" smtClean="0"/>
              <a:t>geobiocenu</a:t>
            </a:r>
            <a:r>
              <a:rPr lang="cs-CZ" dirty="0" smtClean="0"/>
              <a:t>)</a:t>
            </a:r>
            <a:endParaRPr lang="cs-CZ" dirty="0"/>
          </a:p>
        </p:txBody>
      </p:sp>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spTree>
    <p:extLst>
      <p:ext uri="{BB962C8B-B14F-4D97-AF65-F5344CB8AC3E}">
        <p14:creationId xmlns:p14="http://schemas.microsoft.com/office/powerpoint/2010/main" val="4093927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42809" y="476672"/>
            <a:ext cx="5154663" cy="489458"/>
          </a:xfrm>
        </p:spPr>
        <p:txBody>
          <a:bodyPr>
            <a:normAutofit fontScale="90000"/>
          </a:bodyPr>
          <a:lstStyle/>
          <a:p>
            <a:r>
              <a:rPr lang="cs-CZ" dirty="0" smtClean="0"/>
              <a:t>Trofické řady</a:t>
            </a:r>
            <a:endParaRPr lang="cs-CZ" dirty="0"/>
          </a:p>
        </p:txBody>
      </p:sp>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pic>
        <p:nvPicPr>
          <p:cNvPr id="5" name="Picture 12" descr="potravnireteze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9964" y="2113594"/>
            <a:ext cx="7435532" cy="45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725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404664"/>
            <a:ext cx="7579299" cy="749990"/>
          </a:xfrm>
        </p:spPr>
        <p:txBody>
          <a:bodyPr>
            <a:normAutofit fontScale="90000"/>
          </a:bodyPr>
          <a:lstStyle/>
          <a:p>
            <a:r>
              <a:rPr lang="cs-CZ" dirty="0"/>
              <a:t>Potravní pyramidy, </a:t>
            </a:r>
            <a:r>
              <a:rPr lang="cs-CZ" sz="2200" dirty="0"/>
              <a:t>grafické </a:t>
            </a:r>
            <a:r>
              <a:rPr lang="cs-CZ" sz="2200" dirty="0" smtClean="0"/>
              <a:t>znázornění přenosu </a:t>
            </a:r>
            <a:r>
              <a:rPr lang="cs-CZ" sz="2200" dirty="0"/>
              <a:t>hmoty a energie (pyramidy početnosti, biomasy, produkce) </a:t>
            </a:r>
          </a:p>
        </p:txBody>
      </p:sp>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pic>
        <p:nvPicPr>
          <p:cNvPr id="5" name="Picture 4" descr="potravnipyramid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2088" y="2310231"/>
            <a:ext cx="6052530" cy="452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7504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28600"/>
            <a:ext cx="8964488" cy="990600"/>
          </a:xfrm>
        </p:spPr>
        <p:txBody>
          <a:bodyPr>
            <a:normAutofit/>
          </a:bodyPr>
          <a:lstStyle/>
          <a:p>
            <a:r>
              <a:rPr lang="cs-CZ" sz="3600" dirty="0" smtClean="0"/>
              <a:t>Produkce </a:t>
            </a:r>
            <a:r>
              <a:rPr lang="cs-CZ" sz="3600" dirty="0"/>
              <a:t>hmoty a energie v živých systémech</a:t>
            </a:r>
          </a:p>
        </p:txBody>
      </p:sp>
      <p:sp>
        <p:nvSpPr>
          <p:cNvPr id="3" name="Zástupný symbol pro obsah 2"/>
          <p:cNvSpPr>
            <a:spLocks noGrp="1"/>
          </p:cNvSpPr>
          <p:nvPr>
            <p:ph idx="1"/>
          </p:nvPr>
        </p:nvSpPr>
        <p:spPr/>
        <p:txBody>
          <a:bodyPr>
            <a:normAutofit fontScale="92500" lnSpcReduction="20000"/>
          </a:bodyPr>
          <a:lstStyle/>
          <a:p>
            <a:r>
              <a:rPr lang="cs-CZ" dirty="0"/>
              <a:t>Produktivita - množství biomasy vytvořené živých systémem (jedinec, populace, ….) na jednotce plochy za jednotku času (patří sem i mrtvá hmota, která je součástí rostlin – suchá větev, list apod.) </a:t>
            </a:r>
            <a:endParaRPr lang="cs-CZ" dirty="0" smtClean="0"/>
          </a:p>
          <a:p>
            <a:r>
              <a:rPr lang="cs-CZ" dirty="0" smtClean="0"/>
              <a:t>Jednotky</a:t>
            </a:r>
            <a:r>
              <a:rPr lang="cs-CZ" dirty="0"/>
              <a:t>: hmotnost čerstvé biomasy, hm. sušiny (85°C nebo 105°C), hm. uhlíku, energetické jednotky (jouly, kcal) </a:t>
            </a:r>
            <a:endParaRPr lang="cs-CZ" dirty="0" smtClean="0"/>
          </a:p>
          <a:p>
            <a:r>
              <a:rPr lang="cs-CZ" dirty="0" smtClean="0"/>
              <a:t>čistá </a:t>
            </a:r>
            <a:r>
              <a:rPr lang="cs-CZ" dirty="0"/>
              <a:t>(netto) produkce - potrava pro další články řetězce </a:t>
            </a:r>
            <a:endParaRPr lang="cs-CZ" dirty="0" smtClean="0"/>
          </a:p>
          <a:p>
            <a:r>
              <a:rPr lang="cs-CZ" dirty="0" smtClean="0"/>
              <a:t>hrubá </a:t>
            </a:r>
            <a:r>
              <a:rPr lang="cs-CZ" dirty="0"/>
              <a:t>(brutto) produkce - veškerá biomasa vč. biomasy, která se </a:t>
            </a:r>
            <a:r>
              <a:rPr lang="cs-CZ" dirty="0" smtClean="0"/>
              <a:t>zpětně </a:t>
            </a:r>
            <a:r>
              <a:rPr lang="cs-CZ" dirty="0"/>
              <a:t>rozložila pro zisk látek a energie pro metabolismus</a:t>
            </a:r>
          </a:p>
        </p:txBody>
      </p:sp>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spTree>
    <p:extLst>
      <p:ext uri="{BB962C8B-B14F-4D97-AF65-F5344CB8AC3E}">
        <p14:creationId xmlns:p14="http://schemas.microsoft.com/office/powerpoint/2010/main" val="4238916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Organizace života - fotosyntéza </a:t>
            </a:r>
            <a:endParaRPr lang="cs-CZ" dirty="0"/>
          </a:p>
        </p:txBody>
      </p:sp>
      <p:sp>
        <p:nvSpPr>
          <p:cNvPr id="3" name="Podnadpis 2"/>
          <p:cNvSpPr>
            <a:spLocks noGrp="1"/>
          </p:cNvSpPr>
          <p:nvPr>
            <p:ph sz="quarter" idx="1"/>
          </p:nvPr>
        </p:nvSpPr>
        <p:spPr/>
        <p:txBody>
          <a:bodyPr/>
          <a:lstStyle/>
          <a:p>
            <a:r>
              <a:rPr lang="cs-CZ" dirty="0"/>
              <a:t>Život na Zemi má určitý řád, není to anarchie ale musí tu být nějaký systém, který umožňuje dlouhodobou existenci živých organismů. </a:t>
            </a:r>
          </a:p>
          <a:p>
            <a:pPr marL="343792" indent="-343792">
              <a:buFontTx/>
              <a:buChar char="-"/>
            </a:pPr>
            <a:r>
              <a:rPr lang="cs-CZ" dirty="0"/>
              <a:t>Základ je hmota a energie - základní motor (potrava</a:t>
            </a:r>
            <a:r>
              <a:rPr lang="cs-CZ" dirty="0" smtClean="0"/>
              <a:t>,…) </a:t>
            </a:r>
            <a:br>
              <a:rPr lang="cs-CZ" dirty="0" smtClean="0"/>
            </a:br>
            <a:r>
              <a:rPr lang="cs-CZ" dirty="0" smtClean="0"/>
              <a:t>6CO</a:t>
            </a:r>
            <a:r>
              <a:rPr lang="cs-CZ" sz="2005" dirty="0"/>
              <a:t>2</a:t>
            </a:r>
            <a:r>
              <a:rPr lang="cs-CZ" dirty="0" smtClean="0"/>
              <a:t>+6H</a:t>
            </a:r>
            <a:r>
              <a:rPr lang="cs-CZ" sz="2005" dirty="0"/>
              <a:t>2</a:t>
            </a:r>
            <a:r>
              <a:rPr lang="cs-CZ" dirty="0" smtClean="0"/>
              <a:t>O </a:t>
            </a:r>
            <a:r>
              <a:rPr lang="cs-CZ" dirty="0"/>
              <a:t>+ slunce ------ C</a:t>
            </a:r>
            <a:r>
              <a:rPr lang="cs-CZ" sz="2005" dirty="0"/>
              <a:t>6</a:t>
            </a:r>
            <a:r>
              <a:rPr lang="cs-CZ" dirty="0"/>
              <a:t>H</a:t>
            </a:r>
            <a:r>
              <a:rPr lang="cs-CZ" sz="2005" dirty="0"/>
              <a:t>12</a:t>
            </a:r>
            <a:r>
              <a:rPr lang="cs-CZ" dirty="0"/>
              <a:t>O</a:t>
            </a:r>
            <a:r>
              <a:rPr lang="cs-CZ" sz="2005" dirty="0"/>
              <a:t>6</a:t>
            </a:r>
            <a:r>
              <a:rPr lang="cs-CZ" dirty="0"/>
              <a:t> +6O</a:t>
            </a:r>
            <a:r>
              <a:rPr lang="cs-CZ" sz="2005" dirty="0"/>
              <a:t>2</a:t>
            </a:r>
            <a:r>
              <a:rPr lang="cs-CZ" dirty="0"/>
              <a:t> </a:t>
            </a:r>
            <a:r>
              <a:rPr lang="cs-CZ" dirty="0" smtClean="0"/>
              <a:t/>
            </a:r>
            <a:br>
              <a:rPr lang="cs-CZ" dirty="0" smtClean="0"/>
            </a:br>
            <a:r>
              <a:rPr lang="cs-CZ" dirty="0" smtClean="0"/>
              <a:t/>
            </a:r>
            <a:br>
              <a:rPr lang="cs-CZ" dirty="0" smtClean="0"/>
            </a:br>
            <a:r>
              <a:rPr lang="cs-CZ" dirty="0" smtClean="0"/>
              <a:t>C</a:t>
            </a:r>
            <a:r>
              <a:rPr lang="cs-CZ" sz="2005" dirty="0"/>
              <a:t>6</a:t>
            </a:r>
            <a:r>
              <a:rPr lang="cs-CZ" dirty="0" smtClean="0"/>
              <a:t>H</a:t>
            </a:r>
            <a:r>
              <a:rPr lang="cs-CZ" sz="2005" dirty="0"/>
              <a:t>12</a:t>
            </a:r>
            <a:r>
              <a:rPr lang="cs-CZ" dirty="0" smtClean="0"/>
              <a:t>O</a:t>
            </a:r>
            <a:r>
              <a:rPr lang="cs-CZ" sz="2005" dirty="0"/>
              <a:t>6</a:t>
            </a:r>
            <a:r>
              <a:rPr lang="cs-CZ" dirty="0" smtClean="0"/>
              <a:t> </a:t>
            </a:r>
            <a:r>
              <a:rPr lang="cs-CZ" dirty="0"/>
              <a:t>+</a:t>
            </a:r>
            <a:r>
              <a:rPr lang="cs-CZ" dirty="0" smtClean="0"/>
              <a:t>6O</a:t>
            </a:r>
            <a:r>
              <a:rPr lang="cs-CZ" sz="2005" dirty="0"/>
              <a:t>2</a:t>
            </a:r>
            <a:r>
              <a:rPr lang="cs-CZ" dirty="0"/>
              <a:t>----- 6CO</a:t>
            </a:r>
            <a:r>
              <a:rPr lang="cs-CZ" sz="2005" dirty="0"/>
              <a:t>2</a:t>
            </a:r>
            <a:r>
              <a:rPr lang="cs-CZ" dirty="0"/>
              <a:t> + 6H</a:t>
            </a:r>
            <a:r>
              <a:rPr lang="cs-CZ" sz="1805" dirty="0"/>
              <a:t>2</a:t>
            </a:r>
            <a:r>
              <a:rPr lang="cs-CZ" dirty="0"/>
              <a:t>O+ energie </a:t>
            </a:r>
          </a:p>
        </p:txBody>
      </p:sp>
    </p:spTree>
    <p:extLst>
      <p:ext uri="{BB962C8B-B14F-4D97-AF65-F5344CB8AC3E}">
        <p14:creationId xmlns:p14="http://schemas.microsoft.com/office/powerpoint/2010/main" val="2752765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228600"/>
            <a:ext cx="8658544" cy="990600"/>
          </a:xfrm>
        </p:spPr>
        <p:txBody>
          <a:bodyPr>
            <a:noAutofit/>
          </a:bodyPr>
          <a:lstStyle/>
          <a:p>
            <a:r>
              <a:rPr lang="cs-CZ" sz="3600" dirty="0"/>
              <a:t>Produkce hmoty a energie v živých systémech</a:t>
            </a:r>
          </a:p>
        </p:txBody>
      </p:sp>
      <p:sp>
        <p:nvSpPr>
          <p:cNvPr id="3" name="Zástupný symbol pro obsah 2"/>
          <p:cNvSpPr>
            <a:spLocks noGrp="1"/>
          </p:cNvSpPr>
          <p:nvPr>
            <p:ph idx="1"/>
          </p:nvPr>
        </p:nvSpPr>
        <p:spPr/>
        <p:txBody>
          <a:bodyPr>
            <a:normAutofit fontScale="85000" lnSpcReduction="20000"/>
          </a:bodyPr>
          <a:lstStyle/>
          <a:p>
            <a:pPr marL="0" indent="0">
              <a:buNone/>
            </a:pPr>
            <a:r>
              <a:rPr lang="pl-PL" b="1" dirty="0"/>
              <a:t>Primární</a:t>
            </a:r>
            <a:r>
              <a:rPr lang="pl-PL" dirty="0"/>
              <a:t> produktivita - producenti - odhad </a:t>
            </a:r>
            <a:r>
              <a:rPr lang="pl-PL" dirty="0" smtClean="0"/>
              <a:t>1 000kJ </a:t>
            </a:r>
            <a:r>
              <a:rPr lang="pl-PL" dirty="0"/>
              <a:t>na m</a:t>
            </a:r>
            <a:r>
              <a:rPr lang="pl-PL" sz="1805" u="sng" dirty="0"/>
              <a:t>2 </a:t>
            </a:r>
            <a:r>
              <a:rPr lang="pl-PL" dirty="0"/>
              <a:t>za rok </a:t>
            </a:r>
            <a:endParaRPr lang="pl-PL" dirty="0" smtClean="0"/>
          </a:p>
          <a:p>
            <a:r>
              <a:rPr lang="cs-CZ" dirty="0" smtClean="0"/>
              <a:t>méně než 2 : pouště, hluboký oceán</a:t>
            </a:r>
          </a:p>
          <a:p>
            <a:r>
              <a:rPr lang="cs-CZ" dirty="0" smtClean="0"/>
              <a:t>2-10: travinná společenstva, extenzivní zemědělství, šelf, horské lesy, hluboká jezera</a:t>
            </a:r>
          </a:p>
          <a:p>
            <a:r>
              <a:rPr lang="cs-CZ" dirty="0" smtClean="0"/>
              <a:t>10-40: vlhké travnaté plochy, vlhké lesy, mělká jezera, zemědělství bez dodatkové energie</a:t>
            </a:r>
          </a:p>
          <a:p>
            <a:r>
              <a:rPr lang="cs-CZ" dirty="0" smtClean="0"/>
              <a:t>40-100: nivy řek a jejich delty, lužní lesy, korálové útesy, zemědělství s dodatkem energie</a:t>
            </a:r>
          </a:p>
          <a:p>
            <a:endParaRPr lang="cs-CZ" dirty="0"/>
          </a:p>
          <a:p>
            <a:pPr marL="0" indent="0">
              <a:buNone/>
            </a:pPr>
            <a:r>
              <a:rPr lang="cs-CZ" b="1" dirty="0" smtClean="0"/>
              <a:t>Sekundární produktivita </a:t>
            </a:r>
            <a:r>
              <a:rPr lang="cs-CZ" dirty="0" smtClean="0"/>
              <a:t>- </a:t>
            </a:r>
            <a:r>
              <a:rPr lang="cs-CZ" dirty="0"/>
              <a:t>konzumenti - pouze přijímají hmotu a energii a transformují ji</a:t>
            </a:r>
            <a:endParaRPr lang="cs-CZ" dirty="0" smtClean="0"/>
          </a:p>
          <a:p>
            <a:endParaRPr lang="cs-CZ" dirty="0"/>
          </a:p>
        </p:txBody>
      </p:sp>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spTree>
    <p:extLst>
      <p:ext uri="{BB962C8B-B14F-4D97-AF65-F5344CB8AC3E}">
        <p14:creationId xmlns:p14="http://schemas.microsoft.com/office/powerpoint/2010/main" val="1523975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28600"/>
            <a:ext cx="8640960" cy="990600"/>
          </a:xfrm>
        </p:spPr>
        <p:txBody>
          <a:bodyPr>
            <a:noAutofit/>
          </a:bodyPr>
          <a:lstStyle/>
          <a:p>
            <a:r>
              <a:rPr lang="cs-CZ" sz="3600" dirty="0"/>
              <a:t>Produkce hmoty a energie v živých systémech</a:t>
            </a:r>
          </a:p>
        </p:txBody>
      </p:sp>
      <p:sp>
        <p:nvSpPr>
          <p:cNvPr id="3" name="Zástupný symbol pro obsah 2"/>
          <p:cNvSpPr>
            <a:spLocks noGrp="1"/>
          </p:cNvSpPr>
          <p:nvPr>
            <p:ph idx="1"/>
          </p:nvPr>
        </p:nvSpPr>
        <p:spPr/>
        <p:txBody>
          <a:bodyPr>
            <a:normAutofit fontScale="92500" lnSpcReduction="10000"/>
          </a:bodyPr>
          <a:lstStyle/>
          <a:p>
            <a:r>
              <a:rPr lang="cs-CZ" dirty="0"/>
              <a:t>Rostliny transformují energii slunce s účinností 0,1 – 1%, býložravci využijí z rostlin jen 10% energie, </a:t>
            </a:r>
            <a:endParaRPr lang="cs-CZ" dirty="0" smtClean="0"/>
          </a:p>
          <a:p>
            <a:r>
              <a:rPr lang="cs-CZ" dirty="0"/>
              <a:t>M</a:t>
            </a:r>
            <a:r>
              <a:rPr lang="cs-CZ" dirty="0" smtClean="0"/>
              <a:t>asožravci </a:t>
            </a:r>
            <a:r>
              <a:rPr lang="cs-CZ" dirty="0"/>
              <a:t>jen 10% z konzumace býložravců. </a:t>
            </a:r>
            <a:endParaRPr lang="cs-CZ" dirty="0" smtClean="0"/>
          </a:p>
          <a:p>
            <a:endParaRPr lang="cs-CZ" dirty="0" smtClean="0"/>
          </a:p>
          <a:p>
            <a:r>
              <a:rPr lang="cs-CZ" dirty="0" smtClean="0"/>
              <a:t>Optimální </a:t>
            </a:r>
            <a:r>
              <a:rPr lang="cs-CZ" dirty="0"/>
              <a:t>efektivnost masožravců při primární produkci 1% je 0,0005% sluneční energie. Celkově se tedy </a:t>
            </a:r>
            <a:r>
              <a:rPr lang="cs-CZ" dirty="0" smtClean="0"/>
              <a:t>velmi </a:t>
            </a:r>
            <a:r>
              <a:rPr lang="cs-CZ" dirty="0"/>
              <a:t>neefektivně hospodaří s energií v ekosystémech. </a:t>
            </a:r>
            <a:endParaRPr lang="cs-CZ" dirty="0" smtClean="0"/>
          </a:p>
          <a:p>
            <a:endParaRPr lang="cs-CZ" dirty="0"/>
          </a:p>
          <a:p>
            <a:r>
              <a:rPr lang="cs-CZ" dirty="0" smtClean="0"/>
              <a:t>Člověk </a:t>
            </a:r>
            <a:r>
              <a:rPr lang="cs-CZ" dirty="0"/>
              <a:t>pálí energii ve zvířatech místo, aby efektivněji využil potenciálu producentů. </a:t>
            </a:r>
          </a:p>
        </p:txBody>
      </p:sp>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spTree>
    <p:extLst>
      <p:ext uri="{BB962C8B-B14F-4D97-AF65-F5344CB8AC3E}">
        <p14:creationId xmlns:p14="http://schemas.microsoft.com/office/powerpoint/2010/main" val="501924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28600"/>
            <a:ext cx="8964488" cy="990600"/>
          </a:xfrm>
        </p:spPr>
        <p:txBody>
          <a:bodyPr>
            <a:normAutofit/>
          </a:bodyPr>
          <a:lstStyle/>
          <a:p>
            <a:r>
              <a:rPr lang="cs-CZ" sz="3600" dirty="0"/>
              <a:t>Produkce hmoty a energie v živých systémech</a:t>
            </a:r>
          </a:p>
        </p:txBody>
      </p:sp>
      <p:sp>
        <p:nvSpPr>
          <p:cNvPr id="3" name="Zástupný symbol pro obsah 2"/>
          <p:cNvSpPr>
            <a:spLocks noGrp="1"/>
          </p:cNvSpPr>
          <p:nvPr>
            <p:ph idx="1"/>
          </p:nvPr>
        </p:nvSpPr>
        <p:spPr/>
        <p:txBody>
          <a:bodyPr>
            <a:normAutofit fontScale="92500" lnSpcReduction="20000"/>
          </a:bodyPr>
          <a:lstStyle/>
          <a:p>
            <a:r>
              <a:rPr lang="cs-CZ" dirty="0"/>
              <a:t>Jen 20% energie použité při výkrmu prasete je schopen člověk využít. Prase je nejefektivnější zvíře. Z jednoho kusu dobytka 50 – 60% masa. </a:t>
            </a:r>
            <a:endParaRPr lang="cs-CZ" dirty="0" smtClean="0"/>
          </a:p>
          <a:p>
            <a:r>
              <a:rPr lang="cs-CZ" dirty="0" smtClean="0"/>
              <a:t>Pro </a:t>
            </a:r>
            <a:r>
              <a:rPr lang="cs-CZ" dirty="0"/>
              <a:t>srovnání: </a:t>
            </a:r>
            <a:endParaRPr lang="cs-CZ" dirty="0" smtClean="0"/>
          </a:p>
          <a:p>
            <a:pPr marL="0" indent="0">
              <a:buNone/>
            </a:pPr>
            <a:r>
              <a:rPr lang="cs-CZ" dirty="0" smtClean="0"/>
              <a:t>100 </a:t>
            </a:r>
            <a:r>
              <a:rPr lang="cs-CZ" dirty="0"/>
              <a:t>kg slámy – sušiny může dát 1,4 kg masa </a:t>
            </a:r>
            <a:r>
              <a:rPr lang="cs-CZ" dirty="0" smtClean="0"/>
              <a:t/>
            </a:r>
            <a:br>
              <a:rPr lang="cs-CZ" dirty="0" smtClean="0"/>
            </a:br>
            <a:r>
              <a:rPr lang="cs-CZ" dirty="0" smtClean="0"/>
              <a:t>100 </a:t>
            </a:r>
            <a:r>
              <a:rPr lang="cs-CZ" dirty="0"/>
              <a:t>kg sena – 6 kg </a:t>
            </a:r>
            <a:r>
              <a:rPr lang="cs-CZ" dirty="0" smtClean="0"/>
              <a:t/>
            </a:r>
            <a:br>
              <a:rPr lang="cs-CZ" dirty="0" smtClean="0"/>
            </a:br>
            <a:r>
              <a:rPr lang="cs-CZ" dirty="0" smtClean="0"/>
              <a:t>70 kg </a:t>
            </a:r>
            <a:r>
              <a:rPr lang="cs-CZ" dirty="0"/>
              <a:t>čerstvé trávy (</a:t>
            </a:r>
            <a:r>
              <a:rPr lang="cs-CZ" dirty="0" smtClean="0"/>
              <a:t>13 kg</a:t>
            </a:r>
            <a:r>
              <a:rPr lang="cs-CZ" dirty="0"/>
              <a:t>) sena – 1 kg masa = 2 kg živé hmotnosti </a:t>
            </a:r>
            <a:endParaRPr lang="cs-CZ" dirty="0" smtClean="0"/>
          </a:p>
          <a:p>
            <a:pPr marL="0" indent="0">
              <a:buNone/>
            </a:pPr>
            <a:endParaRPr lang="cs-CZ" dirty="0"/>
          </a:p>
          <a:p>
            <a:pPr marL="0" indent="0">
              <a:buNone/>
            </a:pPr>
            <a:r>
              <a:rPr lang="cs-CZ" dirty="0" smtClean="0"/>
              <a:t>Využití </a:t>
            </a:r>
            <a:r>
              <a:rPr lang="cs-CZ" dirty="0"/>
              <a:t>rostlinné potravy pro člověka: Celkově zkonzumuje jen 20% biomasy na poli, ztráty od sklizně ke spotřebě – 30%. </a:t>
            </a:r>
          </a:p>
        </p:txBody>
      </p:sp>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spTree>
    <p:extLst>
      <p:ext uri="{BB962C8B-B14F-4D97-AF65-F5344CB8AC3E}">
        <p14:creationId xmlns:p14="http://schemas.microsoft.com/office/powerpoint/2010/main" val="290244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Faktory a podmínky prostředí</a:t>
            </a:r>
          </a:p>
        </p:txBody>
      </p:sp>
      <p:sp>
        <p:nvSpPr>
          <p:cNvPr id="3" name="Zástupný symbol pro obsah 2"/>
          <p:cNvSpPr>
            <a:spLocks noGrp="1"/>
          </p:cNvSpPr>
          <p:nvPr>
            <p:ph idx="1"/>
          </p:nvPr>
        </p:nvSpPr>
        <p:spPr/>
        <p:txBody>
          <a:bodyPr>
            <a:normAutofit lnSpcReduction="10000"/>
          </a:bodyPr>
          <a:lstStyle/>
          <a:p>
            <a:r>
              <a:rPr lang="cs-CZ" dirty="0"/>
              <a:t>Prostředí = souhrn všech vnějších činitelů působících na organismy. Kromě laboratorních podmínek dochází ke změnám. </a:t>
            </a:r>
            <a:endParaRPr lang="cs-CZ" dirty="0" smtClean="0"/>
          </a:p>
          <a:p>
            <a:r>
              <a:rPr lang="cs-CZ" dirty="0" smtClean="0"/>
              <a:t>Organismy </a:t>
            </a:r>
            <a:r>
              <a:rPr lang="cs-CZ" dirty="0"/>
              <a:t>se musí přizpůsobit změnám </a:t>
            </a:r>
            <a:r>
              <a:rPr lang="cs-CZ" dirty="0" smtClean="0"/>
              <a:t>(hynou). </a:t>
            </a:r>
            <a:r>
              <a:rPr lang="cs-CZ" dirty="0"/>
              <a:t>Občasné změny lze přežít bez adaptace, dlouhodobé nikoliv. Probíhá neustálý vývoj </a:t>
            </a:r>
            <a:endParaRPr lang="cs-CZ" dirty="0" smtClean="0"/>
          </a:p>
          <a:p>
            <a:r>
              <a:rPr lang="cs-CZ" dirty="0" smtClean="0"/>
              <a:t>Faktor </a:t>
            </a:r>
            <a:r>
              <a:rPr lang="cs-CZ" dirty="0"/>
              <a:t>- činitel, vliv působící přímo na živé organismy (</a:t>
            </a:r>
            <a:r>
              <a:rPr lang="cs-CZ" dirty="0" smtClean="0"/>
              <a:t>vítr</a:t>
            </a:r>
            <a:r>
              <a:rPr lang="cs-CZ" dirty="0"/>
              <a:t>, teplota) </a:t>
            </a:r>
            <a:endParaRPr lang="cs-CZ" dirty="0" smtClean="0"/>
          </a:p>
          <a:p>
            <a:r>
              <a:rPr lang="cs-CZ" dirty="0" smtClean="0"/>
              <a:t>Podmínky </a:t>
            </a:r>
            <a:r>
              <a:rPr lang="cs-CZ" dirty="0"/>
              <a:t>- okolnost převažujícího statického charakteru. Působí na organismy nepřímo. </a:t>
            </a:r>
          </a:p>
        </p:txBody>
      </p:sp>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spTree>
    <p:extLst>
      <p:ext uri="{BB962C8B-B14F-4D97-AF65-F5344CB8AC3E}">
        <p14:creationId xmlns:p14="http://schemas.microsoft.com/office/powerpoint/2010/main" val="3493185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Polární pustina</a:t>
            </a:r>
            <a:endParaRPr lang="cs-CZ" dirty="0"/>
          </a:p>
        </p:txBody>
      </p:sp>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pic>
        <p:nvPicPr>
          <p:cNvPr id="5" name="Zástupný symbol pro obsah 4"/>
          <p:cNvPicPr>
            <a:picLocks noGrp="1" noChangeAspect="1"/>
          </p:cNvPicPr>
          <p:nvPr>
            <p:ph idx="1"/>
          </p:nvPr>
        </p:nvPicPr>
        <p:blipFill>
          <a:blip r:embed="rId2"/>
          <a:stretch>
            <a:fillRect/>
          </a:stretch>
        </p:blipFill>
        <p:spPr>
          <a:xfrm>
            <a:off x="941182" y="2286814"/>
            <a:ext cx="7420700" cy="4180327"/>
          </a:xfrm>
          <a:prstGeom prst="rect">
            <a:avLst/>
          </a:prstGeom>
        </p:spPr>
      </p:pic>
    </p:spTree>
    <p:extLst>
      <p:ext uri="{BB962C8B-B14F-4D97-AF65-F5344CB8AC3E}">
        <p14:creationId xmlns:p14="http://schemas.microsoft.com/office/powerpoint/2010/main" val="830261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Tundra</a:t>
            </a:r>
            <a:endParaRPr lang="cs-CZ" dirty="0"/>
          </a:p>
        </p:txBody>
      </p:sp>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pic>
        <p:nvPicPr>
          <p:cNvPr id="5" name="Zástupný symbol pro obsah 4">
            <a:extLst>
              <a:ext uri="{FF2B5EF4-FFF2-40B4-BE49-F238E27FC236}">
                <a16:creationId xmlns:a16="http://schemas.microsoft.com/office/drawing/2014/main" id="{766E5AAC-AAFF-4C02-A45F-D3C463F078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3250" y="1924260"/>
            <a:ext cx="5966407" cy="4451500"/>
          </a:xfrm>
          <a:prstGeom prst="rect">
            <a:avLst/>
          </a:prstGeom>
        </p:spPr>
      </p:pic>
    </p:spTree>
    <p:extLst>
      <p:ext uri="{BB962C8B-B14F-4D97-AF65-F5344CB8AC3E}">
        <p14:creationId xmlns:p14="http://schemas.microsoft.com/office/powerpoint/2010/main" val="1475170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Tajga</a:t>
            </a:r>
            <a:endParaRPr lang="cs-CZ" dirty="0"/>
          </a:p>
        </p:txBody>
      </p:sp>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pic>
        <p:nvPicPr>
          <p:cNvPr id="5" name="Zástupný symbol pro obsah 4">
            <a:extLst>
              <a:ext uri="{FF2B5EF4-FFF2-40B4-BE49-F238E27FC236}">
                <a16:creationId xmlns:a16="http://schemas.microsoft.com/office/drawing/2014/main" id="{C0AC82E1-9A92-4C56-9F81-3F8194B5AE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3177" y="2179234"/>
            <a:ext cx="7051801" cy="4287908"/>
          </a:xfrm>
          <a:prstGeom prst="rect">
            <a:avLst/>
          </a:prstGeom>
        </p:spPr>
      </p:pic>
    </p:spTree>
    <p:extLst>
      <p:ext uri="{BB962C8B-B14F-4D97-AF65-F5344CB8AC3E}">
        <p14:creationId xmlns:p14="http://schemas.microsoft.com/office/powerpoint/2010/main" val="2251758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Step</a:t>
            </a:r>
            <a:endParaRPr lang="cs-CZ" dirty="0"/>
          </a:p>
        </p:txBody>
      </p:sp>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pic>
        <p:nvPicPr>
          <p:cNvPr id="5" name="Picture 4" descr="Image result for eurasian stepp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5288" y="3319200"/>
            <a:ext cx="5082766" cy="33644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 herd of bison grazes on the prairie in the Wichita Mountains Wildlife Refuge, Oklahoma. Bison are native to the North American prairie and contribute to the maintenance of its ecosystem. Bison have small, pointed hooves that turn up soil, just like a plow. This aerates the soil and allows it to hold more wa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8725" y="188509"/>
            <a:ext cx="4780044" cy="3582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7347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Opadavé lesy mírného pásma</a:t>
            </a:r>
            <a:endParaRPr lang="cs-CZ" dirty="0"/>
          </a:p>
        </p:txBody>
      </p:sp>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pic>
        <p:nvPicPr>
          <p:cNvPr id="5" name="Picture 2" descr="https://is.muni.cz/do/rect/el/estud/prif/ps13/biogeogr_2/web/pages/book/list_les.jpg"/>
          <p:cNvPicPr>
            <a:picLocks noGrp="1" noChangeAspect="1" noChangeArrowheads="1"/>
          </p:cNvPicPr>
          <p:nvPr>
            <p:ph idx="1"/>
          </p:nvPr>
        </p:nvPicPr>
        <p:blipFill>
          <a:blip r:embed="rId2"/>
          <a:srcRect/>
          <a:stretch>
            <a:fillRect/>
          </a:stretch>
        </p:blipFill>
        <p:spPr bwMode="auto">
          <a:xfrm>
            <a:off x="1793845" y="2067495"/>
            <a:ext cx="6125812" cy="4308264"/>
          </a:xfrm>
          <a:prstGeom prst="rect">
            <a:avLst/>
          </a:prstGeom>
          <a:noFill/>
          <a:ln w="9525">
            <a:noFill/>
            <a:miter lim="800000"/>
            <a:headEnd/>
            <a:tailEnd/>
          </a:ln>
        </p:spPr>
      </p:pic>
    </p:spTree>
    <p:extLst>
      <p:ext uri="{BB962C8B-B14F-4D97-AF65-F5344CB8AC3E}">
        <p14:creationId xmlns:p14="http://schemas.microsoft.com/office/powerpoint/2010/main" val="15349380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Pouště</a:t>
            </a:r>
            <a:endParaRPr lang="cs-CZ" dirty="0"/>
          </a:p>
        </p:txBody>
      </p:sp>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pic>
        <p:nvPicPr>
          <p:cNvPr id="5" name="Zástupný symbol pro obsah 4"/>
          <p:cNvPicPr>
            <a:picLocks noGrp="1" noChangeAspect="1"/>
          </p:cNvPicPr>
          <p:nvPr>
            <p:ph idx="1"/>
          </p:nvPr>
        </p:nvPicPr>
        <p:blipFill>
          <a:blip r:embed="rId2"/>
          <a:stretch>
            <a:fillRect/>
          </a:stretch>
        </p:blipFill>
        <p:spPr>
          <a:xfrm>
            <a:off x="2723183" y="1624136"/>
            <a:ext cx="6138691" cy="4604018"/>
          </a:xfrm>
          <a:prstGeom prst="rect">
            <a:avLst/>
          </a:prstGeom>
        </p:spPr>
      </p:pic>
    </p:spTree>
    <p:extLst>
      <p:ext uri="{BB962C8B-B14F-4D97-AF65-F5344CB8AC3E}">
        <p14:creationId xmlns:p14="http://schemas.microsoft.com/office/powerpoint/2010/main" val="2994229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38E30C-5454-4CDB-B44B-6726DD2ECBCF}"/>
              </a:ext>
            </a:extLst>
          </p:cNvPr>
          <p:cNvSpPr>
            <a:spLocks noGrp="1"/>
          </p:cNvSpPr>
          <p:nvPr>
            <p:ph type="title"/>
          </p:nvPr>
        </p:nvSpPr>
        <p:spPr>
          <a:xfrm>
            <a:off x="770025" y="476672"/>
            <a:ext cx="7579299" cy="749990"/>
          </a:xfrm>
        </p:spPr>
        <p:txBody>
          <a:bodyPr>
            <a:normAutofit fontScale="90000"/>
          </a:bodyPr>
          <a:lstStyle/>
          <a:p>
            <a:r>
              <a:rPr lang="cs-CZ" dirty="0" smtClean="0"/>
              <a:t>Schéma fotosyntézy</a:t>
            </a:r>
            <a:endParaRPr lang="cs-CZ" dirty="0"/>
          </a:p>
        </p:txBody>
      </p:sp>
      <p:pic>
        <p:nvPicPr>
          <p:cNvPr id="1026" name="Picture 2" descr="https://www.datakabinet.cz/files/img/products/tab_fotosynteza_cz.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9757" y="1390075"/>
            <a:ext cx="6918618" cy="501599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782582" y="6144071"/>
            <a:ext cx="7821346" cy="649524"/>
          </a:xfrm>
          <a:prstGeom prst="rect">
            <a:avLst/>
          </a:prstGeom>
          <a:noFill/>
        </p:spPr>
        <p:txBody>
          <a:bodyPr wrap="square" rtlCol="0">
            <a:spAutoFit/>
          </a:bodyPr>
          <a:lstStyle/>
          <a:p>
            <a:r>
              <a:rPr lang="cs-CZ" sz="1805"/>
              <a:t>https://www.datakabinet.cz/cs/Vzdelavacie-materialy/isced-1/4-rocnik-zs/prirodoveda/rozmanitost-prirody/fotosynteza/Fotosynteza.html</a:t>
            </a:r>
            <a:endParaRPr lang="cs-CZ" sz="1805" dirty="0"/>
          </a:p>
        </p:txBody>
      </p:sp>
    </p:spTree>
    <p:extLst>
      <p:ext uri="{BB962C8B-B14F-4D97-AF65-F5344CB8AC3E}">
        <p14:creationId xmlns:p14="http://schemas.microsoft.com/office/powerpoint/2010/main" val="3210185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Savany</a:t>
            </a:r>
            <a:endParaRPr lang="cs-CZ" dirty="0"/>
          </a:p>
        </p:txBody>
      </p:sp>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pic>
        <p:nvPicPr>
          <p:cNvPr id="5" name="Zástupný symbol pro obsah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8261" y="2466906"/>
            <a:ext cx="6949071" cy="3908853"/>
          </a:xfrm>
          <a:prstGeom prst="rect">
            <a:avLst/>
          </a:prstGeom>
        </p:spPr>
      </p:pic>
    </p:spTree>
    <p:extLst>
      <p:ext uri="{BB962C8B-B14F-4D97-AF65-F5344CB8AC3E}">
        <p14:creationId xmlns:p14="http://schemas.microsoft.com/office/powerpoint/2010/main" val="16338216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Tropiscké</a:t>
            </a:r>
            <a:r>
              <a:rPr lang="cs-CZ" dirty="0" smtClean="0"/>
              <a:t> a subtropické lesy</a:t>
            </a:r>
            <a:endParaRPr lang="cs-CZ" dirty="0"/>
          </a:p>
        </p:txBody>
      </p:sp>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6894" y="2466906"/>
            <a:ext cx="5211804" cy="3908853"/>
          </a:xfrm>
        </p:spPr>
      </p:pic>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spTree>
    <p:extLst>
      <p:ext uri="{BB962C8B-B14F-4D97-AF65-F5344CB8AC3E}">
        <p14:creationId xmlns:p14="http://schemas.microsoft.com/office/powerpoint/2010/main" val="13405767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Faktory a podmínky prostředí</a:t>
            </a:r>
          </a:p>
        </p:txBody>
      </p:sp>
      <p:sp>
        <p:nvSpPr>
          <p:cNvPr id="3" name="Zástupný symbol pro obsah 2"/>
          <p:cNvSpPr>
            <a:spLocks noGrp="1"/>
          </p:cNvSpPr>
          <p:nvPr>
            <p:ph idx="1"/>
          </p:nvPr>
        </p:nvSpPr>
        <p:spPr/>
        <p:txBody>
          <a:bodyPr/>
          <a:lstStyle/>
          <a:p>
            <a:r>
              <a:rPr lang="cs-CZ" dirty="0" smtClean="0"/>
              <a:t>Faktory:  </a:t>
            </a:r>
          </a:p>
          <a:p>
            <a:r>
              <a:rPr lang="cs-CZ" dirty="0" smtClean="0"/>
              <a:t>abiotické (klimatické, horninové, orografické), </a:t>
            </a:r>
          </a:p>
          <a:p>
            <a:pPr marL="0" indent="0">
              <a:buNone/>
            </a:pPr>
            <a:r>
              <a:rPr lang="cs-CZ" dirty="0"/>
              <a:t>– </a:t>
            </a:r>
            <a:r>
              <a:rPr lang="cs-CZ" dirty="0" smtClean="0"/>
              <a:t> edafické</a:t>
            </a:r>
            <a:endParaRPr lang="cs-CZ" dirty="0"/>
          </a:p>
          <a:p>
            <a:r>
              <a:rPr lang="cs-CZ" dirty="0" smtClean="0"/>
              <a:t>biotické</a:t>
            </a:r>
            <a:r>
              <a:rPr lang="cs-CZ" dirty="0"/>
              <a:t>, antropogenní Uvedené faktory jsou komplexní a lze je rozložit na faktory jednodušší (teplo, voda,…)</a:t>
            </a:r>
          </a:p>
        </p:txBody>
      </p:sp>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spTree>
    <p:extLst>
      <p:ext uri="{BB962C8B-B14F-4D97-AF65-F5344CB8AC3E}">
        <p14:creationId xmlns:p14="http://schemas.microsoft.com/office/powerpoint/2010/main" val="2393343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Faktory a podmínky prostředí</a:t>
            </a:r>
          </a:p>
        </p:txBody>
      </p:sp>
      <p:sp>
        <p:nvSpPr>
          <p:cNvPr id="3" name="Zástupný symbol pro obsah 2"/>
          <p:cNvSpPr>
            <a:spLocks noGrp="1"/>
          </p:cNvSpPr>
          <p:nvPr>
            <p:ph idx="1"/>
          </p:nvPr>
        </p:nvSpPr>
        <p:spPr/>
        <p:txBody>
          <a:bodyPr/>
          <a:lstStyle/>
          <a:p>
            <a:r>
              <a:rPr lang="cs-CZ" dirty="0"/>
              <a:t>Základní potřeby organismů </a:t>
            </a:r>
            <a:endParaRPr lang="cs-CZ" dirty="0" smtClean="0"/>
          </a:p>
          <a:p>
            <a:pPr marL="0" indent="0">
              <a:buNone/>
            </a:pPr>
            <a:r>
              <a:rPr lang="cs-CZ" dirty="0" smtClean="0"/>
              <a:t>• </a:t>
            </a:r>
            <a:r>
              <a:rPr lang="cs-CZ" dirty="0"/>
              <a:t>Zajištění energetických a látkových </a:t>
            </a:r>
            <a:r>
              <a:rPr lang="cs-CZ" dirty="0" smtClean="0"/>
              <a:t>zdrojů</a:t>
            </a:r>
            <a:br>
              <a:rPr lang="cs-CZ" dirty="0" smtClean="0"/>
            </a:br>
            <a:r>
              <a:rPr lang="cs-CZ" dirty="0" smtClean="0"/>
              <a:t>• </a:t>
            </a:r>
            <a:r>
              <a:rPr lang="cs-CZ" dirty="0"/>
              <a:t>Odstranění metabolitů </a:t>
            </a:r>
            <a:r>
              <a:rPr lang="cs-CZ" dirty="0" smtClean="0"/>
              <a:t/>
            </a:r>
            <a:br>
              <a:rPr lang="cs-CZ" dirty="0" smtClean="0"/>
            </a:br>
            <a:r>
              <a:rPr lang="cs-CZ" dirty="0" smtClean="0"/>
              <a:t>• </a:t>
            </a:r>
            <a:r>
              <a:rPr lang="cs-CZ" dirty="0"/>
              <a:t>Zajištění rozmnožování a růst populace </a:t>
            </a:r>
            <a:r>
              <a:rPr lang="cs-CZ" dirty="0" smtClean="0"/>
              <a:t/>
            </a:r>
            <a:br>
              <a:rPr lang="cs-CZ" dirty="0" smtClean="0"/>
            </a:br>
            <a:r>
              <a:rPr lang="cs-CZ" dirty="0" smtClean="0"/>
              <a:t>• </a:t>
            </a:r>
            <a:r>
              <a:rPr lang="cs-CZ" dirty="0"/>
              <a:t>Zajištění vhodných podmínek pro životní děje </a:t>
            </a:r>
            <a:endParaRPr lang="cs-CZ" dirty="0" smtClean="0"/>
          </a:p>
          <a:p>
            <a:pPr marL="0" indent="0">
              <a:buNone/>
            </a:pPr>
            <a:endParaRPr lang="cs-CZ" dirty="0"/>
          </a:p>
          <a:p>
            <a:pPr marL="0" indent="0">
              <a:buNone/>
            </a:pPr>
            <a:r>
              <a:rPr lang="cs-CZ" dirty="0" smtClean="0"/>
              <a:t>Nezbytné </a:t>
            </a:r>
            <a:r>
              <a:rPr lang="cs-CZ" dirty="0"/>
              <a:t>faktory: - zdroje energie - zdroje hmoty - biogenní, voda, ….. - teplota, světlo, proudění vzduchu popř. vody</a:t>
            </a:r>
          </a:p>
        </p:txBody>
      </p:sp>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spTree>
    <p:extLst>
      <p:ext uri="{BB962C8B-B14F-4D97-AF65-F5344CB8AC3E}">
        <p14:creationId xmlns:p14="http://schemas.microsoft.com/office/powerpoint/2010/main" val="30700960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Faktory a podmínky prostředí</a:t>
            </a:r>
          </a:p>
        </p:txBody>
      </p:sp>
      <p:sp>
        <p:nvSpPr>
          <p:cNvPr id="3" name="Zástupný symbol pro obsah 2"/>
          <p:cNvSpPr>
            <a:spLocks noGrp="1"/>
          </p:cNvSpPr>
          <p:nvPr>
            <p:ph idx="1"/>
          </p:nvPr>
        </p:nvSpPr>
        <p:spPr/>
        <p:txBody>
          <a:bodyPr/>
          <a:lstStyle/>
          <a:p>
            <a:r>
              <a:rPr lang="cs-CZ" dirty="0"/>
              <a:t>Limitující činitel </a:t>
            </a:r>
            <a:endParaRPr lang="cs-CZ" dirty="0" smtClean="0"/>
          </a:p>
          <a:p>
            <a:pPr marL="0" indent="0">
              <a:buNone/>
            </a:pPr>
            <a:r>
              <a:rPr lang="cs-CZ" dirty="0" smtClean="0"/>
              <a:t>nadbytek </a:t>
            </a:r>
            <a:r>
              <a:rPr lang="cs-CZ" dirty="0"/>
              <a:t>nebo nedostatek určitého faktoru. Jejich odhalení je nezbytný pro fungování zemědělství, </a:t>
            </a:r>
            <a:r>
              <a:rPr lang="cs-CZ" dirty="0" smtClean="0"/>
              <a:t>lesnictví, ochranu </a:t>
            </a:r>
            <a:r>
              <a:rPr lang="cs-CZ" dirty="0"/>
              <a:t>přírody…. </a:t>
            </a:r>
            <a:endParaRPr lang="cs-CZ" dirty="0" smtClean="0"/>
          </a:p>
          <a:p>
            <a:r>
              <a:rPr lang="cs-CZ" dirty="0" smtClean="0"/>
              <a:t>Ekologická </a:t>
            </a:r>
            <a:r>
              <a:rPr lang="cs-CZ" dirty="0"/>
              <a:t>amplituda (ekologická valence faktoru) </a:t>
            </a:r>
            <a:endParaRPr lang="cs-CZ" dirty="0" smtClean="0"/>
          </a:p>
          <a:p>
            <a:r>
              <a:rPr lang="cs-CZ" dirty="0" smtClean="0"/>
              <a:t> </a:t>
            </a:r>
            <a:r>
              <a:rPr lang="cs-CZ" dirty="0"/>
              <a:t>I</a:t>
            </a:r>
            <a:r>
              <a:rPr lang="cs-CZ" dirty="0" smtClean="0"/>
              <a:t>ntenzita </a:t>
            </a:r>
            <a:r>
              <a:rPr lang="cs-CZ" dirty="0"/>
              <a:t>a rozsah působení faktoru event. podmínek na organismus (</a:t>
            </a:r>
            <a:r>
              <a:rPr lang="cs-CZ" dirty="0" err="1" smtClean="0"/>
              <a:t>stenoekní</a:t>
            </a:r>
            <a:r>
              <a:rPr lang="cs-CZ" dirty="0" smtClean="0"/>
              <a:t>, </a:t>
            </a:r>
            <a:r>
              <a:rPr lang="cs-CZ" dirty="0" err="1" smtClean="0"/>
              <a:t>euryekní</a:t>
            </a:r>
            <a:r>
              <a:rPr lang="cs-CZ" dirty="0" smtClean="0"/>
              <a:t>)</a:t>
            </a:r>
            <a:endParaRPr lang="cs-CZ" dirty="0"/>
          </a:p>
        </p:txBody>
      </p:sp>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spTree>
    <p:extLst>
      <p:ext uri="{BB962C8B-B14F-4D97-AF65-F5344CB8AC3E}">
        <p14:creationId xmlns:p14="http://schemas.microsoft.com/office/powerpoint/2010/main" val="14874741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Děkuji </a:t>
            </a:r>
            <a:r>
              <a:rPr lang="cs-CZ" smtClean="0"/>
              <a:t>za pozornost</a:t>
            </a:r>
            <a:endParaRPr lang="cs-CZ"/>
          </a:p>
        </p:txBody>
      </p:sp>
      <p:sp>
        <p:nvSpPr>
          <p:cNvPr id="3" name="Zástupný symbol pro obsah 2"/>
          <p:cNvSpPr>
            <a:spLocks noGrp="1"/>
          </p:cNvSpPr>
          <p:nvPr>
            <p:ph sz="quarter" idx="1"/>
          </p:nvPr>
        </p:nvSpPr>
        <p:spPr/>
        <p:txBody>
          <a:bodyPr/>
          <a:lstStyle/>
          <a:p>
            <a:endParaRPr lang="cs-CZ"/>
          </a:p>
        </p:txBody>
      </p:sp>
    </p:spTree>
    <p:extLst>
      <p:ext uri="{BB962C8B-B14F-4D97-AF65-F5344CB8AC3E}">
        <p14:creationId xmlns:p14="http://schemas.microsoft.com/office/powerpoint/2010/main" val="816721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Organizace života </a:t>
            </a:r>
            <a:endParaRPr lang="cs-CZ" dirty="0"/>
          </a:p>
        </p:txBody>
      </p:sp>
      <p:sp>
        <p:nvSpPr>
          <p:cNvPr id="3" name="Zástupný symbol pro obsah 2"/>
          <p:cNvSpPr>
            <a:spLocks noGrp="1"/>
          </p:cNvSpPr>
          <p:nvPr>
            <p:ph idx="1"/>
          </p:nvPr>
        </p:nvSpPr>
        <p:spPr/>
        <p:txBody>
          <a:bodyPr/>
          <a:lstStyle/>
          <a:p>
            <a:pPr>
              <a:buFontTx/>
              <a:buChar char="-"/>
            </a:pPr>
            <a:r>
              <a:rPr lang="cs-CZ" dirty="0"/>
              <a:t>Musí být cyklická (tzv. recyklace života), nevzniká odpad (pouze teplo</a:t>
            </a:r>
            <a:r>
              <a:rPr lang="cs-CZ" dirty="0" smtClean="0"/>
              <a:t>),</a:t>
            </a:r>
          </a:p>
          <a:p>
            <a:pPr>
              <a:buFontTx/>
              <a:buChar char="-"/>
            </a:pPr>
            <a:r>
              <a:rPr lang="cs-CZ" dirty="0" smtClean="0"/>
              <a:t>Potravní </a:t>
            </a:r>
            <a:r>
              <a:rPr lang="cs-CZ" dirty="0"/>
              <a:t>(trofická) organizace - článek (stupeň, úroveň), </a:t>
            </a:r>
            <a:r>
              <a:rPr lang="cs-CZ" dirty="0" smtClean="0"/>
              <a:t>řetězec</a:t>
            </a:r>
            <a:r>
              <a:rPr lang="cs-CZ" dirty="0"/>
              <a:t>, síť</a:t>
            </a:r>
          </a:p>
        </p:txBody>
      </p:sp>
    </p:spTree>
    <p:extLst>
      <p:ext uri="{BB962C8B-B14F-4D97-AF65-F5344CB8AC3E}">
        <p14:creationId xmlns:p14="http://schemas.microsoft.com/office/powerpoint/2010/main" val="881067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2CBAF6-6424-4F10-A638-818BD32FA4D4}"/>
              </a:ext>
            </a:extLst>
          </p:cNvPr>
          <p:cNvSpPr>
            <a:spLocks noGrp="1"/>
          </p:cNvSpPr>
          <p:nvPr>
            <p:ph type="title"/>
          </p:nvPr>
        </p:nvSpPr>
        <p:spPr>
          <a:xfrm>
            <a:off x="853108" y="405869"/>
            <a:ext cx="7579299" cy="749990"/>
          </a:xfrm>
        </p:spPr>
        <p:txBody>
          <a:bodyPr>
            <a:normAutofit fontScale="90000"/>
          </a:bodyPr>
          <a:lstStyle/>
          <a:p>
            <a:r>
              <a:rPr lang="cs-CZ" dirty="0" smtClean="0"/>
              <a:t>Chemosyntéza</a:t>
            </a:r>
            <a:endParaRPr lang="cs-CZ" dirty="0"/>
          </a:p>
        </p:txBody>
      </p:sp>
      <p:sp>
        <p:nvSpPr>
          <p:cNvPr id="7" name="Obdélník 6">
            <a:extLst>
              <a:ext uri="{FF2B5EF4-FFF2-40B4-BE49-F238E27FC236}">
                <a16:creationId xmlns:a16="http://schemas.microsoft.com/office/drawing/2014/main" id="{42EE7A94-984D-4AAB-927E-E5847E1F0AD7}"/>
              </a:ext>
            </a:extLst>
          </p:cNvPr>
          <p:cNvSpPr/>
          <p:nvPr/>
        </p:nvSpPr>
        <p:spPr>
          <a:xfrm>
            <a:off x="3921947" y="6375760"/>
            <a:ext cx="4510460" cy="246850"/>
          </a:xfrm>
          <a:prstGeom prst="rect">
            <a:avLst/>
          </a:prstGeom>
        </p:spPr>
        <p:txBody>
          <a:bodyPr>
            <a:spAutoFit/>
          </a:bodyPr>
          <a:lstStyle/>
          <a:p>
            <a:r>
              <a:rPr lang="cs-CZ" sz="1003" dirty="0"/>
              <a:t>(</a:t>
            </a:r>
            <a:r>
              <a:rPr lang="cs-CZ" sz="1003" dirty="0" err="1"/>
              <a:t>chemosyntetizující</a:t>
            </a:r>
            <a:r>
              <a:rPr lang="cs-CZ" sz="1003" dirty="0"/>
              <a:t> bakterie volně, nebo symbioticky v jiných organismech)</a:t>
            </a:r>
          </a:p>
        </p:txBody>
      </p:sp>
      <p:pic>
        <p:nvPicPr>
          <p:cNvPr id="8" name="Picture 2" descr="http://www.teara.govt.nz/files/di8960enz.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72786" y="1395937"/>
            <a:ext cx="5401108" cy="4979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500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9C1410-B2A8-4683-BD6A-E42FEB35665B}"/>
              </a:ext>
            </a:extLst>
          </p:cNvPr>
          <p:cNvSpPr>
            <a:spLocks noGrp="1"/>
          </p:cNvSpPr>
          <p:nvPr>
            <p:ph type="title"/>
          </p:nvPr>
        </p:nvSpPr>
        <p:spPr/>
        <p:txBody>
          <a:bodyPr/>
          <a:lstStyle/>
          <a:p>
            <a:r>
              <a:rPr lang="cs-CZ" dirty="0" smtClean="0"/>
              <a:t>Vývoj života na Zemi</a:t>
            </a:r>
            <a:endParaRPr lang="cs-CZ" dirty="0"/>
          </a:p>
        </p:txBody>
      </p:sp>
      <p:sp>
        <p:nvSpPr>
          <p:cNvPr id="3" name="Zástupný obsah 2">
            <a:extLst>
              <a:ext uri="{FF2B5EF4-FFF2-40B4-BE49-F238E27FC236}">
                <a16:creationId xmlns:a16="http://schemas.microsoft.com/office/drawing/2014/main" id="{B958D786-F4BC-4415-A2CB-D5B14CC449EE}"/>
              </a:ext>
            </a:extLst>
          </p:cNvPr>
          <p:cNvSpPr>
            <a:spLocks noGrp="1"/>
          </p:cNvSpPr>
          <p:nvPr>
            <p:ph idx="1"/>
          </p:nvPr>
        </p:nvSpPr>
        <p:spPr/>
        <p:txBody>
          <a:bodyPr>
            <a:normAutofit fontScale="92500"/>
          </a:bodyPr>
          <a:lstStyle/>
          <a:p>
            <a:r>
              <a:rPr lang="cs-CZ" dirty="0"/>
              <a:t>Jen naše Galaxie obsahuje přes 100 miliard planet. Podle odhadů existuje téměř 10 miliard planet velmi podobných Zemi. Pro výpočty pravděpodobnosti mimozemského života v naší Galaxii slouží takzvaná </a:t>
            </a:r>
            <a:r>
              <a:rPr lang="cs-CZ" dirty="0" err="1"/>
              <a:t>Drakeova</a:t>
            </a:r>
            <a:r>
              <a:rPr lang="cs-CZ" dirty="0"/>
              <a:t> rovnice. </a:t>
            </a:r>
            <a:endParaRPr lang="cs-CZ" dirty="0" smtClean="0"/>
          </a:p>
          <a:p>
            <a:r>
              <a:rPr lang="cs-CZ" dirty="0" smtClean="0"/>
              <a:t>Na </a:t>
            </a:r>
            <a:r>
              <a:rPr lang="cs-CZ" dirty="0"/>
              <a:t>základě fosilního materiálu lze odhadovat, že na </a:t>
            </a:r>
            <a:r>
              <a:rPr lang="cs-CZ" dirty="0" smtClean="0"/>
              <a:t/>
            </a:r>
            <a:br>
              <a:rPr lang="cs-CZ" dirty="0" smtClean="0"/>
            </a:br>
            <a:r>
              <a:rPr lang="cs-CZ" dirty="0" smtClean="0"/>
              <a:t>1 </a:t>
            </a:r>
            <a:r>
              <a:rPr lang="cs-CZ" dirty="0" smtClean="0"/>
              <a:t>000 </a:t>
            </a:r>
            <a:r>
              <a:rPr lang="cs-CZ" dirty="0"/>
              <a:t>vzniklých druhů připadá v průměru 999 druhů vymřelých (David </a:t>
            </a:r>
            <a:r>
              <a:rPr lang="cs-CZ" dirty="0" err="1"/>
              <a:t>Storch</a:t>
            </a:r>
            <a:r>
              <a:rPr lang="cs-CZ" dirty="0"/>
              <a:t>, Vesmír 77, 1998</a:t>
            </a:r>
            <a:r>
              <a:rPr lang="cs-CZ" dirty="0" smtClean="0"/>
              <a:t>).</a:t>
            </a:r>
          </a:p>
          <a:p>
            <a:r>
              <a:rPr lang="cs-CZ" dirty="0" smtClean="0"/>
              <a:t>Velká </a:t>
            </a:r>
            <a:r>
              <a:rPr lang="cs-CZ" dirty="0"/>
              <a:t>vymírání přibližně 1x za 100 miliónů let. Dopad vesmírných těles, sopečné erupce velkého rozsahu atd</a:t>
            </a:r>
            <a:r>
              <a:rPr lang="cs-CZ" dirty="0" smtClean="0"/>
              <a:t>.</a:t>
            </a:r>
            <a:endParaRPr lang="cs-CZ" dirty="0"/>
          </a:p>
        </p:txBody>
      </p:sp>
    </p:spTree>
    <p:extLst>
      <p:ext uri="{BB962C8B-B14F-4D97-AF65-F5344CB8AC3E}">
        <p14:creationId xmlns:p14="http://schemas.microsoft.com/office/powerpoint/2010/main" val="2730060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BF8618-89F7-442B-8C40-19196352331E}"/>
              </a:ext>
            </a:extLst>
          </p:cNvPr>
          <p:cNvSpPr>
            <a:spLocks noGrp="1"/>
          </p:cNvSpPr>
          <p:nvPr>
            <p:ph type="title"/>
          </p:nvPr>
        </p:nvSpPr>
        <p:spPr>
          <a:xfrm>
            <a:off x="812967" y="404664"/>
            <a:ext cx="7579299" cy="749990"/>
          </a:xfrm>
        </p:spPr>
        <p:txBody>
          <a:bodyPr>
            <a:normAutofit fontScale="90000"/>
          </a:bodyPr>
          <a:lstStyle/>
          <a:p>
            <a:r>
              <a:rPr lang="cs-CZ" dirty="0" smtClean="0"/>
              <a:t>Vývoj (zánik) života na Zemi</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295683460"/>
              </p:ext>
            </p:extLst>
          </p:nvPr>
        </p:nvGraphicFramePr>
        <p:xfrm>
          <a:off x="899593" y="1556791"/>
          <a:ext cx="7344816" cy="5213484"/>
        </p:xfrm>
        <a:graphic>
          <a:graphicData uri="http://schemas.openxmlformats.org/drawingml/2006/table">
            <a:tbl>
              <a:tblPr firstRow="1" bandRow="1">
                <a:tableStyleId>{5940675A-B579-460E-94D1-54222C63F5DA}</a:tableStyleId>
              </a:tblPr>
              <a:tblGrid>
                <a:gridCol w="1019875">
                  <a:extLst>
                    <a:ext uri="{9D8B030D-6E8A-4147-A177-3AD203B41FA5}">
                      <a16:colId xmlns:a16="http://schemas.microsoft.com/office/drawing/2014/main" val="2171860373"/>
                    </a:ext>
                  </a:extLst>
                </a:gridCol>
                <a:gridCol w="1436579">
                  <a:extLst>
                    <a:ext uri="{9D8B030D-6E8A-4147-A177-3AD203B41FA5}">
                      <a16:colId xmlns:a16="http://schemas.microsoft.com/office/drawing/2014/main" val="1431116111"/>
                    </a:ext>
                  </a:extLst>
                </a:gridCol>
                <a:gridCol w="1776822">
                  <a:extLst>
                    <a:ext uri="{9D8B030D-6E8A-4147-A177-3AD203B41FA5}">
                      <a16:colId xmlns:a16="http://schemas.microsoft.com/office/drawing/2014/main" val="3451990679"/>
                    </a:ext>
                  </a:extLst>
                </a:gridCol>
                <a:gridCol w="1642577">
                  <a:extLst>
                    <a:ext uri="{9D8B030D-6E8A-4147-A177-3AD203B41FA5}">
                      <a16:colId xmlns:a16="http://schemas.microsoft.com/office/drawing/2014/main" val="2780540201"/>
                    </a:ext>
                  </a:extLst>
                </a:gridCol>
                <a:gridCol w="1468963">
                  <a:extLst>
                    <a:ext uri="{9D8B030D-6E8A-4147-A177-3AD203B41FA5}">
                      <a16:colId xmlns:a16="http://schemas.microsoft.com/office/drawing/2014/main" val="2050706548"/>
                    </a:ext>
                  </a:extLst>
                </a:gridCol>
              </a:tblGrid>
              <a:tr h="909563">
                <a:tc>
                  <a:txBody>
                    <a:bodyPr/>
                    <a:lstStyle/>
                    <a:p>
                      <a:r>
                        <a:rPr lang="cs-CZ" sz="1800" dirty="0" smtClean="0"/>
                        <a:t>Stáří (let)</a:t>
                      </a:r>
                      <a:endParaRPr lang="cs-CZ" sz="1800" dirty="0"/>
                    </a:p>
                  </a:txBody>
                  <a:tcPr marL="91673" marR="91673" marT="45837" marB="45837"/>
                </a:tc>
                <a:tc>
                  <a:txBody>
                    <a:bodyPr/>
                    <a:lstStyle/>
                    <a:p>
                      <a:r>
                        <a:rPr lang="cs-CZ" sz="1800" dirty="0" smtClean="0"/>
                        <a:t>Geolog. etapa</a:t>
                      </a:r>
                      <a:endParaRPr lang="cs-CZ" sz="1800" dirty="0"/>
                    </a:p>
                  </a:txBody>
                  <a:tcPr marL="91673" marR="91673" marT="45837" marB="45837"/>
                </a:tc>
                <a:tc>
                  <a:txBody>
                    <a:bodyPr/>
                    <a:lstStyle/>
                    <a:p>
                      <a:r>
                        <a:rPr lang="cs-CZ" sz="1800" dirty="0" smtClean="0"/>
                        <a:t>Důvod</a:t>
                      </a:r>
                      <a:endParaRPr lang="cs-CZ" sz="1800" dirty="0"/>
                    </a:p>
                  </a:txBody>
                  <a:tcPr marL="91673" marR="91673" marT="45837" marB="45837"/>
                </a:tc>
                <a:tc>
                  <a:txBody>
                    <a:bodyPr/>
                    <a:lstStyle/>
                    <a:p>
                      <a:r>
                        <a:rPr lang="cs-CZ" sz="1800" dirty="0" smtClean="0"/>
                        <a:t>Lokalizace</a:t>
                      </a:r>
                      <a:endParaRPr lang="cs-CZ" sz="1800" dirty="0"/>
                    </a:p>
                  </a:txBody>
                  <a:tcPr marL="91673" marR="91673" marT="45837" marB="45837"/>
                </a:tc>
                <a:tc>
                  <a:txBody>
                    <a:bodyPr/>
                    <a:lstStyle/>
                    <a:p>
                      <a:r>
                        <a:rPr lang="cs-CZ" sz="1800" dirty="0" smtClean="0"/>
                        <a:t>Dopad na živé organizmy</a:t>
                      </a:r>
                      <a:endParaRPr lang="cs-CZ" sz="1800" dirty="0"/>
                    </a:p>
                  </a:txBody>
                  <a:tcPr marL="91673" marR="91673" marT="45837" marB="45837"/>
                </a:tc>
                <a:extLst>
                  <a:ext uri="{0D108BD9-81ED-4DB2-BD59-A6C34878D82A}">
                    <a16:rowId xmlns:a16="http://schemas.microsoft.com/office/drawing/2014/main" val="3875022244"/>
                  </a:ext>
                </a:extLst>
              </a:tr>
              <a:tr h="909563">
                <a:tc>
                  <a:txBody>
                    <a:bodyPr/>
                    <a:lstStyle/>
                    <a:p>
                      <a:r>
                        <a:rPr lang="cs-CZ" sz="1800" dirty="0" smtClean="0"/>
                        <a:t>440 mil</a:t>
                      </a:r>
                      <a:endParaRPr lang="cs-CZ" sz="1800" dirty="0"/>
                    </a:p>
                  </a:txBody>
                  <a:tcPr marL="91673" marR="91673" marT="45837" marB="45837"/>
                </a:tc>
                <a:tc>
                  <a:txBody>
                    <a:bodyPr/>
                    <a:lstStyle/>
                    <a:p>
                      <a:r>
                        <a:rPr lang="cs-CZ" sz="1800" dirty="0" smtClean="0"/>
                        <a:t>spodní ordovik</a:t>
                      </a:r>
                      <a:endParaRPr lang="cs-CZ" sz="1800" dirty="0"/>
                    </a:p>
                  </a:txBody>
                  <a:tcPr marL="91673" marR="91673" marT="45837" marB="45837"/>
                </a:tc>
                <a:tc>
                  <a:txBody>
                    <a:bodyPr/>
                    <a:lstStyle/>
                    <a:p>
                      <a:r>
                        <a:rPr lang="cs-CZ" sz="1800" dirty="0" smtClean="0"/>
                        <a:t>exploze blízké hvězdy (gama zář.)</a:t>
                      </a:r>
                      <a:endParaRPr lang="cs-CZ" sz="1800" dirty="0"/>
                    </a:p>
                  </a:txBody>
                  <a:tcPr marL="91673" marR="91673" marT="45837" marB="45837"/>
                </a:tc>
                <a:tc>
                  <a:txBody>
                    <a:bodyPr/>
                    <a:lstStyle/>
                    <a:p>
                      <a:r>
                        <a:rPr lang="cs-CZ" sz="1800" dirty="0" smtClean="0"/>
                        <a:t> nezjištěno</a:t>
                      </a:r>
                      <a:endParaRPr lang="cs-CZ" sz="1800" dirty="0"/>
                    </a:p>
                  </a:txBody>
                  <a:tcPr marL="91673" marR="91673" marT="45837" marB="45837"/>
                </a:tc>
                <a:tc>
                  <a:txBody>
                    <a:bodyPr/>
                    <a:lstStyle/>
                    <a:p>
                      <a:r>
                        <a:rPr lang="cs-CZ" sz="1800" dirty="0" smtClean="0"/>
                        <a:t>úhyn 85% života v mořích</a:t>
                      </a:r>
                      <a:endParaRPr lang="cs-CZ" sz="1800" dirty="0"/>
                    </a:p>
                  </a:txBody>
                  <a:tcPr marL="91673" marR="91673" marT="45837" marB="45837"/>
                </a:tc>
                <a:extLst>
                  <a:ext uri="{0D108BD9-81ED-4DB2-BD59-A6C34878D82A}">
                    <a16:rowId xmlns:a16="http://schemas.microsoft.com/office/drawing/2014/main" val="1802402734"/>
                  </a:ext>
                </a:extLst>
              </a:tr>
              <a:tr h="909563">
                <a:tc>
                  <a:txBody>
                    <a:bodyPr/>
                    <a:lstStyle/>
                    <a:p>
                      <a:r>
                        <a:rPr lang="cs-CZ" sz="1800" dirty="0" smtClean="0"/>
                        <a:t>370-360</a:t>
                      </a:r>
                      <a:endParaRPr lang="cs-CZ" sz="1800" dirty="0"/>
                    </a:p>
                  </a:txBody>
                  <a:tcPr marL="91673" marR="91673" marT="45837" marB="45837"/>
                </a:tc>
                <a:tc>
                  <a:txBody>
                    <a:bodyPr/>
                    <a:lstStyle/>
                    <a:p>
                      <a:r>
                        <a:rPr lang="cs-CZ" sz="1800" dirty="0" smtClean="0"/>
                        <a:t>spodní devon</a:t>
                      </a:r>
                      <a:endParaRPr lang="cs-CZ" sz="1800" dirty="0"/>
                    </a:p>
                  </a:txBody>
                  <a:tcPr marL="91673" marR="91673" marT="45837" marB="45837"/>
                </a:tc>
                <a:tc>
                  <a:txBody>
                    <a:bodyPr/>
                    <a:lstStyle/>
                    <a:p>
                      <a:r>
                        <a:rPr lang="cs-CZ" sz="1800" dirty="0" smtClean="0"/>
                        <a:t>nezjištěno</a:t>
                      </a:r>
                      <a:endParaRPr lang="cs-CZ" sz="1800" dirty="0"/>
                    </a:p>
                  </a:txBody>
                  <a:tcPr marL="91673" marR="91673" marT="45837" marB="45837"/>
                </a:tc>
                <a:tc>
                  <a:txBody>
                    <a:bodyPr/>
                    <a:lstStyle/>
                    <a:p>
                      <a:r>
                        <a:rPr lang="cs-CZ" sz="1800" dirty="0" smtClean="0"/>
                        <a:t>nezjištěno</a:t>
                      </a:r>
                      <a:endParaRPr lang="cs-CZ" sz="1800" dirty="0"/>
                    </a:p>
                  </a:txBody>
                  <a:tcPr marL="91673" marR="91673" marT="45837" marB="45837"/>
                </a:tc>
                <a:tc>
                  <a:txBody>
                    <a:bodyPr/>
                    <a:lstStyle/>
                    <a:p>
                      <a:r>
                        <a:rPr lang="cs-CZ" sz="1800" dirty="0" smtClean="0"/>
                        <a:t>úhyn 70% ryb</a:t>
                      </a:r>
                      <a:r>
                        <a:rPr lang="cs-CZ" sz="1800" baseline="0" dirty="0" smtClean="0"/>
                        <a:t> bezobratlí</a:t>
                      </a:r>
                      <a:endParaRPr lang="cs-CZ" sz="1800" dirty="0"/>
                    </a:p>
                  </a:txBody>
                  <a:tcPr marL="91673" marR="91673" marT="45837" marB="45837"/>
                </a:tc>
                <a:extLst>
                  <a:ext uri="{0D108BD9-81ED-4DB2-BD59-A6C34878D82A}">
                    <a16:rowId xmlns:a16="http://schemas.microsoft.com/office/drawing/2014/main" val="1461221543"/>
                  </a:ext>
                </a:extLst>
              </a:tr>
              <a:tr h="636764">
                <a:tc>
                  <a:txBody>
                    <a:bodyPr/>
                    <a:lstStyle/>
                    <a:p>
                      <a:r>
                        <a:rPr lang="cs-CZ" sz="1800" dirty="0" smtClean="0"/>
                        <a:t>250-240</a:t>
                      </a:r>
                      <a:endParaRPr lang="cs-CZ" sz="1800" dirty="0"/>
                    </a:p>
                  </a:txBody>
                  <a:tcPr marL="91673" marR="91673" marT="45837" marB="45837"/>
                </a:tc>
                <a:tc>
                  <a:txBody>
                    <a:bodyPr/>
                    <a:lstStyle/>
                    <a:p>
                      <a:r>
                        <a:rPr lang="cs-CZ" sz="1800" dirty="0" smtClean="0"/>
                        <a:t>perm/trias</a:t>
                      </a:r>
                      <a:endParaRPr lang="cs-CZ" sz="1800" dirty="0"/>
                    </a:p>
                  </a:txBody>
                  <a:tcPr marL="91673" marR="91673" marT="45837" marB="45837"/>
                </a:tc>
                <a:tc>
                  <a:txBody>
                    <a:bodyPr/>
                    <a:lstStyle/>
                    <a:p>
                      <a:r>
                        <a:rPr lang="cs-CZ" sz="1800" dirty="0" smtClean="0"/>
                        <a:t>srážka meteorit (Ø 10 km)</a:t>
                      </a:r>
                      <a:endParaRPr lang="cs-CZ" sz="1800" dirty="0"/>
                    </a:p>
                  </a:txBody>
                  <a:tcPr marL="91673" marR="91673" marT="45837" marB="45837"/>
                </a:tc>
                <a:tc>
                  <a:txBody>
                    <a:bodyPr/>
                    <a:lstStyle/>
                    <a:p>
                      <a:r>
                        <a:rPr lang="cs-CZ" sz="1800" dirty="0" smtClean="0"/>
                        <a:t>erupce sopek</a:t>
                      </a:r>
                      <a:endParaRPr lang="cs-CZ" sz="1800" dirty="0"/>
                    </a:p>
                  </a:txBody>
                  <a:tcPr marL="91673" marR="91673" marT="45837" marB="45837"/>
                </a:tc>
                <a:tc>
                  <a:txBody>
                    <a:bodyPr/>
                    <a:lstStyle/>
                    <a:p>
                      <a:r>
                        <a:rPr lang="cs-CZ" sz="1800" dirty="0" smtClean="0"/>
                        <a:t>úhyn 95% všeho živého</a:t>
                      </a:r>
                      <a:endParaRPr lang="cs-CZ" sz="1800" dirty="0"/>
                    </a:p>
                  </a:txBody>
                  <a:tcPr marL="91673" marR="91673" marT="45837" marB="45837"/>
                </a:tc>
                <a:extLst>
                  <a:ext uri="{0D108BD9-81ED-4DB2-BD59-A6C34878D82A}">
                    <a16:rowId xmlns:a16="http://schemas.microsoft.com/office/drawing/2014/main" val="3807836428"/>
                  </a:ext>
                </a:extLst>
              </a:tr>
              <a:tr h="909563">
                <a:tc>
                  <a:txBody>
                    <a:bodyPr/>
                    <a:lstStyle/>
                    <a:p>
                      <a:r>
                        <a:rPr lang="cs-CZ" sz="1800" dirty="0" smtClean="0"/>
                        <a:t>220-208</a:t>
                      </a:r>
                      <a:endParaRPr lang="cs-CZ" sz="1800" dirty="0"/>
                    </a:p>
                  </a:txBody>
                  <a:tcPr marL="91673" marR="91673" marT="45837" marB="45837"/>
                </a:tc>
                <a:tc>
                  <a:txBody>
                    <a:bodyPr/>
                    <a:lstStyle/>
                    <a:p>
                      <a:r>
                        <a:rPr lang="cs-CZ" sz="1800" dirty="0" smtClean="0"/>
                        <a:t>trias</a:t>
                      </a:r>
                      <a:endParaRPr lang="cs-CZ" sz="1800" dirty="0"/>
                    </a:p>
                  </a:txBody>
                  <a:tcPr marL="91673" marR="91673" marT="45837" marB="45837"/>
                </a:tc>
                <a:tc>
                  <a:txBody>
                    <a:bodyPr/>
                    <a:lstStyle/>
                    <a:p>
                      <a:r>
                        <a:rPr lang="cs-CZ" sz="1800" dirty="0" smtClean="0"/>
                        <a:t>nezjištěno</a:t>
                      </a:r>
                      <a:endParaRPr lang="cs-CZ" sz="1800" dirty="0"/>
                    </a:p>
                  </a:txBody>
                  <a:tcPr marL="91673" marR="91673" marT="45837" marB="45837"/>
                </a:tc>
                <a:tc>
                  <a:txBody>
                    <a:bodyPr/>
                    <a:lstStyle/>
                    <a:p>
                      <a:r>
                        <a:rPr lang="cs-CZ" sz="1800" dirty="0" smtClean="0"/>
                        <a:t>nezjištěno</a:t>
                      </a:r>
                      <a:endParaRPr lang="cs-CZ" sz="1800" dirty="0"/>
                    </a:p>
                  </a:txBody>
                  <a:tcPr marL="91673" marR="91673" marT="45837" marB="45837"/>
                </a:tc>
                <a:tc>
                  <a:txBody>
                    <a:bodyPr/>
                    <a:lstStyle/>
                    <a:p>
                      <a:r>
                        <a:rPr lang="cs-CZ" sz="1800" dirty="0" smtClean="0"/>
                        <a:t>úhyn řady mořských a </a:t>
                      </a:r>
                      <a:r>
                        <a:rPr lang="cs-CZ" sz="1800" dirty="0" err="1" smtClean="0"/>
                        <a:t>suchozem.or</a:t>
                      </a:r>
                      <a:r>
                        <a:rPr lang="cs-CZ" sz="1800" dirty="0" smtClean="0"/>
                        <a:t>.</a:t>
                      </a:r>
                      <a:endParaRPr lang="cs-CZ" sz="1800" dirty="0"/>
                    </a:p>
                  </a:txBody>
                  <a:tcPr marL="91673" marR="91673" marT="45837" marB="45837"/>
                </a:tc>
                <a:extLst>
                  <a:ext uri="{0D108BD9-81ED-4DB2-BD59-A6C34878D82A}">
                    <a16:rowId xmlns:a16="http://schemas.microsoft.com/office/drawing/2014/main" val="1838263603"/>
                  </a:ext>
                </a:extLst>
              </a:tr>
              <a:tr h="909563">
                <a:tc>
                  <a:txBody>
                    <a:bodyPr/>
                    <a:lstStyle/>
                    <a:p>
                      <a:r>
                        <a:rPr lang="cs-CZ" sz="1800" dirty="0" smtClean="0"/>
                        <a:t>65-60</a:t>
                      </a:r>
                      <a:endParaRPr lang="cs-CZ" sz="1800" dirty="0"/>
                    </a:p>
                  </a:txBody>
                  <a:tcPr marL="91673" marR="91673" marT="45837" marB="45837"/>
                </a:tc>
                <a:tc>
                  <a:txBody>
                    <a:bodyPr/>
                    <a:lstStyle/>
                    <a:p>
                      <a:r>
                        <a:rPr lang="cs-CZ" sz="1800" dirty="0" smtClean="0"/>
                        <a:t>spodní křída</a:t>
                      </a:r>
                      <a:endParaRPr lang="cs-CZ" sz="1800" dirty="0"/>
                    </a:p>
                  </a:txBody>
                  <a:tcPr marL="91673" marR="91673" marT="45837" marB="45837"/>
                </a:tc>
                <a:tc>
                  <a:txBody>
                    <a:bodyPr/>
                    <a:lstStyle/>
                    <a:p>
                      <a:r>
                        <a:rPr lang="cs-CZ" sz="1800" dirty="0" smtClean="0"/>
                        <a:t>srážka meteorit</a:t>
                      </a:r>
                      <a:endParaRPr lang="cs-CZ" sz="1800" dirty="0"/>
                    </a:p>
                  </a:txBody>
                  <a:tcPr marL="91673" marR="91673" marT="45837" marB="45837"/>
                </a:tc>
                <a:tc>
                  <a:txBody>
                    <a:bodyPr/>
                    <a:lstStyle/>
                    <a:p>
                      <a:r>
                        <a:rPr lang="cs-CZ" sz="1800" dirty="0" err="1" smtClean="0"/>
                        <a:t>Chixculub</a:t>
                      </a:r>
                      <a:r>
                        <a:rPr lang="cs-CZ" sz="1800" dirty="0" smtClean="0"/>
                        <a:t> (100 km kráter) Yucatan</a:t>
                      </a:r>
                      <a:endParaRPr lang="cs-CZ" sz="1800" dirty="0"/>
                    </a:p>
                  </a:txBody>
                  <a:tcPr marL="91673" marR="91673" marT="45837" marB="45837"/>
                </a:tc>
                <a:tc>
                  <a:txBody>
                    <a:bodyPr/>
                    <a:lstStyle/>
                    <a:p>
                      <a:r>
                        <a:rPr lang="cs-CZ" sz="1800" dirty="0" smtClean="0"/>
                        <a:t>úhyn 75% živočichů</a:t>
                      </a:r>
                      <a:endParaRPr lang="cs-CZ" sz="1800" dirty="0"/>
                    </a:p>
                  </a:txBody>
                  <a:tcPr marL="91673" marR="91673" marT="45837" marB="45837"/>
                </a:tc>
                <a:extLst>
                  <a:ext uri="{0D108BD9-81ED-4DB2-BD59-A6C34878D82A}">
                    <a16:rowId xmlns:a16="http://schemas.microsoft.com/office/drawing/2014/main" val="2195562347"/>
                  </a:ext>
                </a:extLst>
              </a:tr>
            </a:tbl>
          </a:graphicData>
        </a:graphic>
      </p:graphicFrame>
    </p:spTree>
    <p:extLst>
      <p:ext uri="{BB962C8B-B14F-4D97-AF65-F5344CB8AC3E}">
        <p14:creationId xmlns:p14="http://schemas.microsoft.com/office/powerpoint/2010/main" val="2424327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Vymírání v triasu</a:t>
            </a:r>
            <a:endParaRPr lang="cs-CZ" dirty="0"/>
          </a:p>
        </p:txBody>
      </p:sp>
      <p:sp>
        <p:nvSpPr>
          <p:cNvPr id="3" name="Zástupný symbol pro obsah 2"/>
          <p:cNvSpPr>
            <a:spLocks noGrp="1"/>
          </p:cNvSpPr>
          <p:nvPr>
            <p:ph idx="1"/>
          </p:nvPr>
        </p:nvSpPr>
        <p:spPr/>
        <p:txBody>
          <a:bodyPr/>
          <a:lstStyle/>
          <a:p>
            <a:r>
              <a:rPr lang="cs-CZ" dirty="0"/>
              <a:t>https://www.extrastory.cz/vedci-odhalili-spoustec-nejvetsiho-vymirani-zivota-v-historii-zeme?utm_source=www.seznam.cz&amp;utm_medium=sekce-z-internetu#dop_ab_variant=455501&amp;dop_req_id=bR1cqfh0ovV-202011152351&amp;dop_source_zone_name=hpfeed.sznhp.box</a:t>
            </a:r>
          </a:p>
        </p:txBody>
      </p:sp>
      <p:sp>
        <p:nvSpPr>
          <p:cNvPr id="4" name="Zástupný symbol pro zápatí 3"/>
          <p:cNvSpPr>
            <a:spLocks noGrp="1"/>
          </p:cNvSpPr>
          <p:nvPr>
            <p:ph type="ftr" sz="quarter" idx="11"/>
          </p:nvPr>
        </p:nvSpPr>
        <p:spPr/>
        <p:txBody>
          <a:bodyPr/>
          <a:lstStyle/>
          <a:p>
            <a:r>
              <a:rPr lang="cs-CZ" smtClean="0"/>
              <a:t>autor prezentace, datum prezentace, univerzitní oddělení, fakulta, adresa</a:t>
            </a:r>
            <a:endParaRPr lang="cs-CZ" dirty="0"/>
          </a:p>
        </p:txBody>
      </p:sp>
    </p:spTree>
    <p:extLst>
      <p:ext uri="{BB962C8B-B14F-4D97-AF65-F5344CB8AC3E}">
        <p14:creationId xmlns:p14="http://schemas.microsoft.com/office/powerpoint/2010/main" val="12903650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án">
  <a:themeElements>
    <a:clrScheme name="Mediá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á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á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65</TotalTime>
  <Words>1656</Words>
  <Application>Microsoft Office PowerPoint</Application>
  <PresentationFormat>Předvádění na obrazovce (4:3)</PresentationFormat>
  <Paragraphs>184</Paragraphs>
  <Slides>45</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45</vt:i4>
      </vt:variant>
    </vt:vector>
  </HeadingPairs>
  <TitlesOfParts>
    <vt:vector size="50" baseType="lpstr">
      <vt:lpstr>Calibri</vt:lpstr>
      <vt:lpstr>Tw Cen MT</vt:lpstr>
      <vt:lpstr>Wingdings</vt:lpstr>
      <vt:lpstr>Wingdings 2</vt:lpstr>
      <vt:lpstr>Medián</vt:lpstr>
      <vt:lpstr>Půda a Biota</vt:lpstr>
      <vt:lpstr>Biogenní prvky</vt:lpstr>
      <vt:lpstr>Organizace života - fotosyntéza </vt:lpstr>
      <vt:lpstr>Schéma fotosyntézy</vt:lpstr>
      <vt:lpstr>Organizace života </vt:lpstr>
      <vt:lpstr>Chemosyntéza</vt:lpstr>
      <vt:lpstr>Vývoj života na Zemi</vt:lpstr>
      <vt:lpstr>Vývoj (zánik) života na Zemi</vt:lpstr>
      <vt:lpstr>Vymírání v triasu</vt:lpstr>
      <vt:lpstr>Trias – erupce sopek</vt:lpstr>
      <vt:lpstr>Trofické úrovně</vt:lpstr>
      <vt:lpstr>Producenti (autotrofní) – zelené řasy </vt:lpstr>
      <vt:lpstr>Producenti</vt:lpstr>
      <vt:lpstr>Producenti – zelené rostliny</vt:lpstr>
      <vt:lpstr>Herbivoři (býložravci) – velryba jižní</vt:lpstr>
      <vt:lpstr>Herbivoři (býložravci) – kůň Przewalského</vt:lpstr>
      <vt:lpstr>Herbivoři (býložravci) – zebra</vt:lpstr>
      <vt:lpstr>Herbivoři (býložravci) – bizon</vt:lpstr>
      <vt:lpstr>Karnivoři (masožravci) - gepard štíhlý</vt:lpstr>
      <vt:lpstr>Karnivoři (masožravci) – lev africký</vt:lpstr>
      <vt:lpstr>Omnivoři (vše…) – medvěd ledový</vt:lpstr>
      <vt:lpstr>Omnivoři (vše…) - liška polární</vt:lpstr>
      <vt:lpstr>Dekompozitoři</vt:lpstr>
      <vt:lpstr>Schéma - potravní řetězec</vt:lpstr>
      <vt:lpstr>Dekompozitoři</vt:lpstr>
      <vt:lpstr>Trofické řetězce</vt:lpstr>
      <vt:lpstr>Trofické řady</vt:lpstr>
      <vt:lpstr>Potravní pyramidy, grafické znázornění přenosu hmoty a energie (pyramidy početnosti, biomasy, produkce) </vt:lpstr>
      <vt:lpstr>Produkce hmoty a energie v živých systémech</vt:lpstr>
      <vt:lpstr>Produkce hmoty a energie v živých systémech</vt:lpstr>
      <vt:lpstr>Produkce hmoty a energie v živých systémech</vt:lpstr>
      <vt:lpstr>Produkce hmoty a energie v živých systémech</vt:lpstr>
      <vt:lpstr>Faktory a podmínky prostředí</vt:lpstr>
      <vt:lpstr>Polární pustina</vt:lpstr>
      <vt:lpstr>Tundra</vt:lpstr>
      <vt:lpstr>Tajga</vt:lpstr>
      <vt:lpstr>Step</vt:lpstr>
      <vt:lpstr>Opadavé lesy mírného pásma</vt:lpstr>
      <vt:lpstr>Pouště</vt:lpstr>
      <vt:lpstr>Savany</vt:lpstr>
      <vt:lpstr>Tropiscké a subtropické lesy</vt:lpstr>
      <vt:lpstr>Faktory a podmínky prostředí</vt:lpstr>
      <vt:lpstr>Faktory a podmínky prostředí</vt:lpstr>
      <vt:lpstr>Faktory a podmínky prostředí</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Půda a Biota</dc:title>
  <dc:creator>Peter</dc:creator>
  <cp:lastModifiedBy>peter</cp:lastModifiedBy>
  <cp:revision>9</cp:revision>
  <dcterms:created xsi:type="dcterms:W3CDTF">2021-09-19T10:34:17Z</dcterms:created>
  <dcterms:modified xsi:type="dcterms:W3CDTF">2021-10-07T11:00:46Z</dcterms:modified>
</cp:coreProperties>
</file>