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6789AC-FE12-4EE3-B971-724331555998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Půda a Biota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Půda a její složky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25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Stupnice zrnitosti půd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1455041"/>
              </p:ext>
            </p:extLst>
          </p:nvPr>
        </p:nvGraphicFramePr>
        <p:xfrm>
          <a:off x="539552" y="2420888"/>
          <a:ext cx="8153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800200"/>
                <a:gridCol w="1224136"/>
                <a:gridCol w="2418264"/>
                <a:gridCol w="16306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půdní druh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zkratka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obsah&lt;0,01mm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Tech</a:t>
                      </a:r>
                      <a:r>
                        <a:rPr lang="cs-CZ" dirty="0" smtClean="0"/>
                        <a:t>. označení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písčitá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0-10 %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lehké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hlinitopísčitá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10-20 %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lehké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písčitohlinitá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20-30 %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hlinitá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30-45 %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jílovitohlinitá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45-60 %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těžké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jílovitá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60-75 %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těžké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jíl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nad 75 %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těžké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66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vlastnosti půd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Kvalita a obsah organické hmoty (obsah humusu v půdě se stanovuje oxidací uhlíku organických látek (žíhání vzorku v </a:t>
            </a:r>
            <a:r>
              <a:rPr lang="cs-CZ" dirty="0" err="1"/>
              <a:t>plameni</a:t>
            </a:r>
            <a:r>
              <a:rPr lang="cs-CZ" dirty="0"/>
              <a:t>/peci C t, rozklad </a:t>
            </a:r>
            <a:r>
              <a:rPr lang="cs-CZ" dirty="0" err="1"/>
              <a:t>org</a:t>
            </a:r>
            <a:r>
              <a:rPr lang="cs-CZ" dirty="0"/>
              <a:t>. C za pomoci oxid. Činidla v </a:t>
            </a:r>
            <a:r>
              <a:rPr lang="cs-CZ" dirty="0" err="1"/>
              <a:t>kyselinosírovém</a:t>
            </a:r>
            <a:r>
              <a:rPr lang="cs-CZ" dirty="0"/>
              <a:t> prostředí (nepřímé stanovení – </a:t>
            </a:r>
            <a:r>
              <a:rPr lang="cs-CZ" dirty="0" err="1"/>
              <a:t>Cox</a:t>
            </a:r>
            <a:r>
              <a:rPr lang="cs-CZ" dirty="0"/>
              <a:t>, </a:t>
            </a:r>
            <a:r>
              <a:rPr lang="cs-CZ" dirty="0" err="1"/>
              <a:t>Tjurinova</a:t>
            </a:r>
            <a:r>
              <a:rPr lang="cs-CZ" dirty="0"/>
              <a:t> metoda) nad 5% je vysoký podíl humusu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4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vlastnosti půd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Struktura půdy prostorové shluky-</a:t>
            </a:r>
            <a:r>
              <a:rPr lang="cs-CZ" dirty="0" err="1"/>
              <a:t>aregáty</a:t>
            </a:r>
            <a:r>
              <a:rPr lang="cs-CZ" dirty="0"/>
              <a:t>, které mezi sebou vytvářejí prostory-póry lišící se svojí velikostí, uspořádáním a vzájemným propojením– drobtovitá, polyedrická, hrudkovitá, prizmatická, zrnitá </a:t>
            </a:r>
          </a:p>
          <a:p>
            <a:pPr marL="0" indent="0">
              <a:buNone/>
            </a:pPr>
            <a:r>
              <a:rPr lang="cs-CZ" dirty="0"/>
              <a:t> Pórovitost 46-69% střední až těžší, 35-46% lehčí minerální, 50-67% luční a lesní svrchní vrstvy, 79-83% rašeliny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87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vlastnosti půd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1535733"/>
              </p:ext>
            </p:extLst>
          </p:nvPr>
        </p:nvGraphicFramePr>
        <p:xfrm>
          <a:off x="1547664" y="2708920"/>
          <a:ext cx="714650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168"/>
                <a:gridCol w="2382168"/>
                <a:gridCol w="2382168"/>
              </a:tblGrid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pH</a:t>
                      </a:r>
                      <a:r>
                        <a:rPr lang="cs-CZ" baseline="0" dirty="0" smtClean="0"/>
                        <a:t>  H20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KCl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označení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&lt;4,9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 4,5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silně kyselá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5,0-5,9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4,6,-5,5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kyselá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6,0-6,9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5,6-6,5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slabě kyselá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7,0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6,6-7,2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neutrální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7,1,-8,0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&gt;7,2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slabě alkalická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8,1-9,4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alkalická</a:t>
                      </a:r>
                      <a:endParaRPr lang="cs-CZ" dirty="0"/>
                    </a:p>
                  </a:txBody>
                  <a:tcPr/>
                </a:tc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 smtClean="0"/>
                        <a:t>&gt;9,4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silně alkalická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06084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Kritéria aktivní a výměnné půdní reakce</a:t>
            </a:r>
            <a:endParaRPr lang="it-I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601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Biologické vlastnosti půd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8415798"/>
              </p:ext>
            </p:extLst>
          </p:nvPr>
        </p:nvGraphicFramePr>
        <p:xfrm>
          <a:off x="467544" y="2996952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označení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J. Smrže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K. Rejška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mikroedafon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0,002-0,2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 0,2 mm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mezoedafon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0,2-2,0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0,2-2,00</a:t>
                      </a:r>
                      <a:r>
                        <a:rPr lang="cs-CZ" baseline="0" dirty="0" smtClean="0"/>
                        <a:t> mm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makroedafon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2,00 – 20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2,00-15 mm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megaedafon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&gt; 20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&gt; 15 mm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00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Půda a její 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Barva půdy (</a:t>
            </a:r>
            <a:r>
              <a:rPr lang="cs-CZ" dirty="0" err="1"/>
              <a:t>Munsellove</a:t>
            </a:r>
            <a:r>
              <a:rPr lang="cs-CZ" dirty="0"/>
              <a:t> tabulky)  Hloubka půdy – hluboká více než 60 cm, středně hluboká 30-60 cm, do 30 cm mělká půda  Obsah skeletu (méně 5% - </a:t>
            </a:r>
            <a:r>
              <a:rPr lang="cs-CZ" dirty="0" err="1"/>
              <a:t>skeletovanost</a:t>
            </a:r>
            <a:r>
              <a:rPr lang="cs-CZ" dirty="0"/>
              <a:t> žádná, 5-10%- příměs, 11-25%-slabá, 26-50%-střední, 51-75%-silná, 75% a víc velmi silná  Vlhkost zemin vyprahlá-beze známek vlhkosti, </a:t>
            </a:r>
            <a:r>
              <a:rPr lang="cs-CZ" dirty="0" err="1" smtClean="0"/>
              <a:t>suchá-nevyvolává</a:t>
            </a:r>
            <a:r>
              <a:rPr lang="cs-CZ" dirty="0" smtClean="0"/>
              <a:t> </a:t>
            </a:r>
            <a:r>
              <a:rPr lang="cs-CZ" dirty="0"/>
              <a:t>pocit chladu, </a:t>
            </a:r>
            <a:r>
              <a:rPr lang="cs-CZ" dirty="0" err="1" smtClean="0"/>
              <a:t>vlahá-vyvolává</a:t>
            </a:r>
            <a:r>
              <a:rPr lang="cs-CZ" dirty="0" smtClean="0"/>
              <a:t> </a:t>
            </a:r>
            <a:r>
              <a:rPr lang="cs-CZ" dirty="0"/>
              <a:t>pocit chladu, vlhká-ruku ovlhčuje, mokrá-voda odkapává</a:t>
            </a:r>
          </a:p>
        </p:txBody>
      </p:sp>
    </p:spTree>
    <p:extLst>
      <p:ext uri="{BB962C8B-B14F-4D97-AF65-F5344CB8AC3E}">
        <p14:creationId xmlns:p14="http://schemas.microsoft.com/office/powerpoint/2010/main" val="1241137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Munsellove</a:t>
            </a:r>
            <a:r>
              <a:rPr lang="cs-CZ" dirty="0" smtClean="0"/>
              <a:t> tabulky půd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275" y="1629212"/>
            <a:ext cx="5486400" cy="4437776"/>
          </a:xfrm>
        </p:spPr>
      </p:pic>
    </p:spTree>
    <p:extLst>
      <p:ext uri="{BB962C8B-B14F-4D97-AF65-F5344CB8AC3E}">
        <p14:creationId xmlns:p14="http://schemas.microsoft.com/office/powerpoint/2010/main" val="2408962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Biologická složka půd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1773167"/>
              </p:ext>
            </p:extLst>
          </p:nvPr>
        </p:nvGraphicFramePr>
        <p:xfrm>
          <a:off x="611560" y="3140968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 </a:t>
                      </a:r>
                      <a:r>
                        <a:rPr lang="cs-CZ" dirty="0" err="1" smtClean="0"/>
                        <a:t>mikeoedafonu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Množství v 1 g půdy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 v kg na 1 ha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baktérie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600 mil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Plísně a aktinomycety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 tis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řasy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tis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prvoci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1,1</a:t>
                      </a:r>
                      <a:r>
                        <a:rPr lang="cs-CZ" baseline="0" dirty="0" smtClean="0"/>
                        <a:t> mil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90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Řez zemědělskou půdou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Půdní horizonty</a:t>
            </a:r>
            <a:endParaRPr lang="cs-CZ" dirty="0"/>
          </a:p>
        </p:txBody>
      </p:sp>
      <p:pic>
        <p:nvPicPr>
          <p:cNvPr id="4" name="Zástupný symbol pro obsah 4" descr="&#10;">
            <a:extLst>
              <a:ext uri="{FF2B5EF4-FFF2-40B4-BE49-F238E27FC236}">
                <a16:creationId xmlns:a16="http://schemas.microsoft.com/office/drawing/2014/main" xmlns="" id="{0095BD8C-3AAA-48A3-828C-087D5DA601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56792"/>
            <a:ext cx="3800224" cy="464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04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Řez půdou</a:t>
            </a:r>
            <a:endParaRPr lang="cs-CZ" dirty="0"/>
          </a:p>
        </p:txBody>
      </p:sp>
      <p:pic>
        <p:nvPicPr>
          <p:cNvPr id="4" name="Picture 2" descr="11892.jpg (366×643)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3466301" cy="608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86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err="1"/>
              <a:t>Pedosféra</a:t>
            </a:r>
            <a:r>
              <a:rPr lang="cs-CZ" dirty="0"/>
              <a:t> (půdní kryt) – transformace svrchní části zemské kůry působením organismů na horniny za účasti vody, vzduchu a sl. záření </a:t>
            </a:r>
          </a:p>
          <a:p>
            <a:pPr marL="342900" indent="-342900">
              <a:buFontTx/>
              <a:buChar char="-"/>
            </a:pPr>
            <a:r>
              <a:rPr lang="cs-CZ" dirty="0"/>
              <a:t>Půda – směs minerálních látek, které vznikají rozkladem horniny vlivem chemických a fyzikálních faktorů, s organickými látkami vzniklými rozkladem zbytků rostlin biologickými činiteli</a:t>
            </a:r>
          </a:p>
        </p:txBody>
      </p:sp>
    </p:spTree>
    <p:extLst>
      <p:ext uri="{BB962C8B-B14F-4D97-AF65-F5344CB8AC3E}">
        <p14:creationId xmlns:p14="http://schemas.microsoft.com/office/powerpoint/2010/main" val="3729086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Půda jako zdroj obživy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73" y="1600200"/>
            <a:ext cx="6760204" cy="4495800"/>
          </a:xfrm>
        </p:spPr>
      </p:pic>
      <p:sp>
        <p:nvSpPr>
          <p:cNvPr id="5" name="TextovéPole 4"/>
          <p:cNvSpPr txBox="1"/>
          <p:nvPr/>
        </p:nvSpPr>
        <p:spPr>
          <a:xfrm>
            <a:off x="5364088" y="638132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Jan </a:t>
            </a:r>
            <a:r>
              <a:rPr lang="cs-CZ" dirty="0"/>
              <a:t>K</a:t>
            </a:r>
            <a:r>
              <a:rPr lang="cs-CZ" dirty="0" smtClean="0"/>
              <a:t>opřiva leslist.cz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95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Půdní složky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Neživá složka anorganická</a:t>
            </a:r>
          </a:p>
          <a:p>
            <a:pPr marL="0" indent="0">
              <a:buNone/>
            </a:pPr>
            <a:r>
              <a:rPr lang="cs-CZ" dirty="0" smtClean="0"/>
              <a:t>    - Pevná </a:t>
            </a:r>
            <a:r>
              <a:rPr lang="cs-CZ" dirty="0"/>
              <a:t>(horniny a minerály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   půdotvorné </a:t>
            </a:r>
            <a:r>
              <a:rPr lang="cs-CZ" dirty="0"/>
              <a:t>minerály: primární a sekundární</a:t>
            </a:r>
          </a:p>
          <a:p>
            <a:pPr marL="0" indent="0">
              <a:buNone/>
            </a:pPr>
            <a:r>
              <a:rPr lang="cs-CZ" dirty="0" smtClean="0"/>
              <a:t>    - Půdní voda: gravitační</a:t>
            </a:r>
            <a:r>
              <a:rPr lang="cs-CZ" dirty="0"/>
              <a:t>, vázaná, hygroskopická</a:t>
            </a:r>
          </a:p>
          <a:p>
            <a:pPr marL="0" indent="0">
              <a:buNone/>
            </a:pPr>
            <a:r>
              <a:rPr lang="cs-CZ" dirty="0" smtClean="0"/>
              <a:t>    - Půdní </a:t>
            </a:r>
            <a:r>
              <a:rPr lang="cs-CZ" dirty="0"/>
              <a:t>vzduch</a:t>
            </a:r>
          </a:p>
          <a:p>
            <a:r>
              <a:rPr lang="cs-CZ" dirty="0"/>
              <a:t>Neživá složka </a:t>
            </a:r>
            <a:r>
              <a:rPr lang="cs-CZ" dirty="0" smtClean="0"/>
              <a:t>organická - humus</a:t>
            </a:r>
            <a:endParaRPr lang="cs-CZ" dirty="0"/>
          </a:p>
          <a:p>
            <a:r>
              <a:rPr lang="cs-CZ" dirty="0"/>
              <a:t>Živá </a:t>
            </a:r>
            <a:r>
              <a:rPr lang="cs-CZ" dirty="0" smtClean="0"/>
              <a:t>složka - </a:t>
            </a:r>
            <a:r>
              <a:rPr lang="cs-CZ" dirty="0" err="1" smtClean="0"/>
              <a:t>edafon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95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Půdotvorné procesy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Základní skupiny: </a:t>
            </a:r>
          </a:p>
          <a:p>
            <a:pPr marL="0" indent="0">
              <a:buNone/>
            </a:pPr>
            <a:r>
              <a:rPr lang="cs-CZ" dirty="0" smtClean="0"/>
              <a:t>  1</a:t>
            </a:r>
            <a:r>
              <a:rPr lang="cs-CZ" dirty="0"/>
              <a:t>) nárůst hmoty v půdní matrici (akumulace) </a:t>
            </a:r>
          </a:p>
          <a:p>
            <a:pPr marL="0" indent="0">
              <a:buNone/>
            </a:pPr>
            <a:r>
              <a:rPr lang="cs-CZ" dirty="0" smtClean="0"/>
              <a:t>  2</a:t>
            </a:r>
            <a:r>
              <a:rPr lang="cs-CZ" dirty="0"/>
              <a:t>) ztráta hmoty v půdní matrici </a:t>
            </a:r>
          </a:p>
          <a:p>
            <a:pPr marL="0" indent="0">
              <a:buNone/>
            </a:pPr>
            <a:r>
              <a:rPr lang="cs-CZ" dirty="0" smtClean="0"/>
              <a:t>  3</a:t>
            </a:r>
            <a:r>
              <a:rPr lang="cs-CZ" dirty="0"/>
              <a:t>) translokace hmoty v půdní matrici </a:t>
            </a:r>
          </a:p>
          <a:p>
            <a:pPr marL="0" indent="0">
              <a:buNone/>
            </a:pPr>
            <a:r>
              <a:rPr lang="cs-CZ" dirty="0" smtClean="0"/>
              <a:t>  4</a:t>
            </a:r>
            <a:r>
              <a:rPr lang="cs-CZ" dirty="0"/>
              <a:t>) transformace látek v půdní matrici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39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Půdotvorný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1) nárůst hmoty v půdní matrici (akumulace) </a:t>
            </a:r>
          </a:p>
          <a:p>
            <a:pPr marL="0" indent="0">
              <a:buNone/>
            </a:pPr>
            <a:r>
              <a:rPr lang="cs-CZ" dirty="0" smtClean="0"/>
              <a:t>   Obohacování </a:t>
            </a:r>
            <a:r>
              <a:rPr lang="cs-CZ" dirty="0"/>
              <a:t>– o nový minerální nebo </a:t>
            </a:r>
            <a:r>
              <a:rPr lang="cs-CZ" dirty="0" smtClean="0"/>
              <a:t>organický</a:t>
            </a:r>
            <a:br>
              <a:rPr lang="cs-CZ" dirty="0" smtClean="0"/>
            </a:br>
            <a:r>
              <a:rPr lang="cs-CZ" dirty="0" smtClean="0"/>
              <a:t>   podíl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 smtClean="0"/>
              <a:t>  Salinizace </a:t>
            </a:r>
            <a:r>
              <a:rPr lang="cs-CZ" dirty="0"/>
              <a:t>– zasolování půdy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4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2) ztráta hmoty v půdní matrici </a:t>
            </a:r>
            <a:br>
              <a:rPr lang="cs-CZ" dirty="0"/>
            </a:br>
            <a:r>
              <a:rPr lang="cs-CZ" dirty="0"/>
              <a:t>Vyluhování – vymývání rozpustných látek z půdního profilu nebo jeho části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Eroze – (vodní, větrná, ledovcová) – odnos látek z povrchu půdy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Desalinizace – opak salinizace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Půdotvorný proces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3) Translokace hmoty v půdní matrici </a:t>
            </a:r>
            <a:br>
              <a:rPr lang="cs-CZ" dirty="0"/>
            </a:br>
            <a:r>
              <a:rPr lang="cs-CZ" dirty="0" err="1"/>
              <a:t>eluviace</a:t>
            </a:r>
            <a:r>
              <a:rPr lang="cs-CZ" dirty="0"/>
              <a:t> – pohyb látek z určité části půdního profilu – přemísťování půdních složek (roztoky) </a:t>
            </a:r>
            <a:br>
              <a:rPr lang="cs-CZ" dirty="0"/>
            </a:br>
            <a:r>
              <a:rPr lang="cs-CZ" dirty="0"/>
              <a:t>iluviace (</a:t>
            </a:r>
            <a:r>
              <a:rPr lang="cs-CZ" dirty="0" err="1"/>
              <a:t>diluviace</a:t>
            </a:r>
            <a:r>
              <a:rPr lang="cs-CZ" dirty="0"/>
              <a:t>) – pohyb látek do určité části profilu, kde se akumulují - opak </a:t>
            </a:r>
            <a:r>
              <a:rPr lang="cs-CZ" dirty="0" err="1"/>
              <a:t>eluviace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dekalcifikace </a:t>
            </a:r>
            <a:r>
              <a:rPr lang="cs-CZ" dirty="0"/>
              <a:t>a kalcifikace – odstraňování/obohacování půdního profilu o uhličitan vápenatý </a:t>
            </a:r>
            <a:br>
              <a:rPr lang="cs-CZ" dirty="0"/>
            </a:br>
            <a:r>
              <a:rPr lang="cs-CZ" dirty="0" err="1"/>
              <a:t>illimerizace</a:t>
            </a:r>
            <a:r>
              <a:rPr lang="cs-CZ" dirty="0"/>
              <a:t> – mechanická migrace malých minerálních částic ze svrchního horizontu do spodních vrstev půdy za vzniku o jílnaté částice obohaceného </a:t>
            </a:r>
            <a:r>
              <a:rPr lang="cs-CZ" dirty="0" err="1"/>
              <a:t>argilického</a:t>
            </a:r>
            <a:r>
              <a:rPr lang="cs-CZ" dirty="0"/>
              <a:t> horizontu (typické pro půdní typ hnědozem a </a:t>
            </a:r>
            <a:r>
              <a:rPr lang="cs-CZ" dirty="0" err="1"/>
              <a:t>luvizem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pedoturbace</a:t>
            </a:r>
            <a:r>
              <a:rPr lang="cs-CZ" dirty="0"/>
              <a:t> – biologické a fyzikální promísení půdní </a:t>
            </a:r>
            <a:r>
              <a:rPr lang="cs-CZ" dirty="0" smtClean="0"/>
              <a:t>hmoty </a:t>
            </a:r>
            <a:r>
              <a:rPr lang="cs-CZ" dirty="0"/>
              <a:t>(mráz/teplo, sucho/vlhko) </a:t>
            </a:r>
            <a:br>
              <a:rPr lang="cs-CZ" dirty="0"/>
            </a:br>
            <a:r>
              <a:rPr lang="cs-CZ" dirty="0"/>
              <a:t>podzolizace – chemická migrace sloučenin hliníku a železa (typické pro půdní typ podzol a </a:t>
            </a:r>
            <a:r>
              <a:rPr lang="cs-CZ" dirty="0" err="1"/>
              <a:t>kryptopodzol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lateritizace</a:t>
            </a:r>
            <a:r>
              <a:rPr lang="cs-CZ" dirty="0"/>
              <a:t> – migrace kyseliny křemičité z půdního profilu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Půdotvorný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4) transformace látek v půdní matrici </a:t>
            </a:r>
            <a:br>
              <a:rPr lang="cs-CZ" dirty="0"/>
            </a:br>
            <a:r>
              <a:rPr lang="cs-CZ" dirty="0"/>
              <a:t>syntéza/rozklad (dekompozice – tvorba/rozklad nových částic minerálního a organického původu </a:t>
            </a:r>
            <a:br>
              <a:rPr lang="cs-CZ" dirty="0"/>
            </a:br>
            <a:r>
              <a:rPr lang="cs-CZ" dirty="0"/>
              <a:t>humifikace – přeměna surových půdních látek na stabilní humus (typické pro půdní typ černozem) </a:t>
            </a:r>
            <a:br>
              <a:rPr lang="cs-CZ" dirty="0"/>
            </a:br>
            <a:r>
              <a:rPr lang="cs-CZ" dirty="0"/>
              <a:t>hnědnutí (</a:t>
            </a:r>
            <a:r>
              <a:rPr lang="cs-CZ" dirty="0" err="1"/>
              <a:t>braunifikace</a:t>
            </a:r>
            <a:r>
              <a:rPr lang="cs-CZ" dirty="0"/>
              <a:t>, </a:t>
            </a:r>
            <a:r>
              <a:rPr lang="cs-CZ" dirty="0" err="1"/>
              <a:t>rubifikace</a:t>
            </a:r>
            <a:r>
              <a:rPr lang="cs-CZ" dirty="0"/>
              <a:t>) – uvolňování železa z primárních minerálů a jeho disperze: tento proces je spojený s oxidací a hydratací sloučenin železa a zabarvením horizontu (typické pro </a:t>
            </a:r>
            <a:r>
              <a:rPr lang="cs-CZ" dirty="0" err="1"/>
              <a:t>kambizem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rašelinění</a:t>
            </a:r>
            <a:r>
              <a:rPr lang="cs-CZ" dirty="0"/>
              <a:t> – tvorba rašeliny </a:t>
            </a:r>
            <a:br>
              <a:rPr lang="cs-CZ" dirty="0"/>
            </a:br>
            <a:r>
              <a:rPr lang="cs-CZ" dirty="0" err="1"/>
              <a:t>oglejení</a:t>
            </a:r>
            <a:r>
              <a:rPr lang="cs-CZ" dirty="0"/>
              <a:t> – střídání period redukce a oxidace vedoucí k hromadění železa na stěnách </a:t>
            </a:r>
            <a:r>
              <a:rPr lang="cs-CZ" dirty="0" err="1"/>
              <a:t>makropórů</a:t>
            </a:r>
            <a:r>
              <a:rPr lang="cs-CZ" dirty="0"/>
              <a:t> a k rezivě skvrnitému zbarvení (výrazný pro PT </a:t>
            </a:r>
            <a:r>
              <a:rPr lang="cs-CZ" dirty="0" err="1"/>
              <a:t>pseudoglej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glejizace</a:t>
            </a:r>
            <a:r>
              <a:rPr lang="cs-CZ" dirty="0"/>
              <a:t> –redukce železa v anaerobních podmínkách spojená s charakter. zabarvením části profilu do modra nebo zelena (typické pro PT </a:t>
            </a:r>
            <a:r>
              <a:rPr lang="cs-CZ" dirty="0" err="1"/>
              <a:t>glej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01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Půda a její částice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Jemnozem a třídění podle částic: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střední </a:t>
            </a:r>
            <a:r>
              <a:rPr lang="cs-CZ" dirty="0"/>
              <a:t>písek (2-0,25 mm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/>
              <a:t>jemný písek </a:t>
            </a:r>
            <a:r>
              <a:rPr lang="cs-CZ" dirty="0" smtClean="0"/>
              <a:t>(0,25-0,05 </a:t>
            </a:r>
            <a:r>
              <a:rPr lang="cs-CZ" dirty="0"/>
              <a:t>mm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dirty="0"/>
              <a:t>hrubý prach (0,05-01 mm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dirty="0"/>
              <a:t>střední a jemný prach (</a:t>
            </a:r>
            <a:r>
              <a:rPr lang="cs-CZ" dirty="0" err="1"/>
              <a:t>silt</a:t>
            </a:r>
            <a:r>
              <a:rPr lang="cs-CZ" dirty="0"/>
              <a:t>) (0,01-0,001 mm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dirty="0"/>
              <a:t>jíl (méně než 0,001 mm)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609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</TotalTime>
  <Words>547</Words>
  <Application>Microsoft Office PowerPoint</Application>
  <PresentationFormat>Předvádění na obrazovce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Medián</vt:lpstr>
      <vt:lpstr>Půda a Biota</vt:lpstr>
      <vt:lpstr>Termíny</vt:lpstr>
      <vt:lpstr>Půdní složky</vt:lpstr>
      <vt:lpstr>Půdotvorné procesy</vt:lpstr>
      <vt:lpstr>Půdotvorný proces</vt:lpstr>
      <vt:lpstr>Půdotvorný proces</vt:lpstr>
      <vt:lpstr>Půdotvorný proces </vt:lpstr>
      <vt:lpstr>Půdotvorný proces</vt:lpstr>
      <vt:lpstr>Půda a její částice</vt:lpstr>
      <vt:lpstr>Stupnice zrnitosti půd</vt:lpstr>
      <vt:lpstr>Fyzikální vlastnosti půd</vt:lpstr>
      <vt:lpstr>Fyzikální vlastnosti půd</vt:lpstr>
      <vt:lpstr>Chemické vlastnosti půd</vt:lpstr>
      <vt:lpstr>Biologické vlastnosti půd</vt:lpstr>
      <vt:lpstr>Půda a její znaky</vt:lpstr>
      <vt:lpstr>Munsellove tabulky půd</vt:lpstr>
      <vt:lpstr>Biologická složka půd</vt:lpstr>
      <vt:lpstr>Řez zemědělskou půdou</vt:lpstr>
      <vt:lpstr>Řez půdou</vt:lpstr>
      <vt:lpstr>Půda jako zdroj obživy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Půda a Biota</dc:title>
  <dc:creator>Peter</dc:creator>
  <cp:lastModifiedBy>Peter</cp:lastModifiedBy>
  <cp:revision>4</cp:revision>
  <dcterms:created xsi:type="dcterms:W3CDTF">2021-09-19T10:34:17Z</dcterms:created>
  <dcterms:modified xsi:type="dcterms:W3CDTF">2021-09-19T11:15:31Z</dcterms:modified>
</cp:coreProperties>
</file>