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  <p:sldMasterId id="2147484044" r:id="rId2"/>
  </p:sldMasterIdLst>
  <p:notesMasterIdLst>
    <p:notesMasterId r:id="rId55"/>
  </p:notesMasterIdLst>
  <p:sldIdLst>
    <p:sldId id="367" r:id="rId3"/>
    <p:sldId id="414" r:id="rId4"/>
    <p:sldId id="371" r:id="rId5"/>
    <p:sldId id="326" r:id="rId6"/>
    <p:sldId id="415" r:id="rId7"/>
    <p:sldId id="370" r:id="rId8"/>
    <p:sldId id="372" r:id="rId9"/>
    <p:sldId id="373" r:id="rId10"/>
    <p:sldId id="375" r:id="rId11"/>
    <p:sldId id="377" r:id="rId12"/>
    <p:sldId id="376" r:id="rId13"/>
    <p:sldId id="378" r:id="rId14"/>
    <p:sldId id="389" r:id="rId15"/>
    <p:sldId id="379" r:id="rId16"/>
    <p:sldId id="381" r:id="rId17"/>
    <p:sldId id="419" r:id="rId18"/>
    <p:sldId id="384" r:id="rId19"/>
    <p:sldId id="383" r:id="rId20"/>
    <p:sldId id="385" r:id="rId21"/>
    <p:sldId id="382" r:id="rId22"/>
    <p:sldId id="387" r:id="rId23"/>
    <p:sldId id="417" r:id="rId24"/>
    <p:sldId id="388" r:id="rId25"/>
    <p:sldId id="386" r:id="rId26"/>
    <p:sldId id="368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99" r:id="rId37"/>
    <p:sldId id="400" r:id="rId38"/>
    <p:sldId id="401" r:id="rId39"/>
    <p:sldId id="402" r:id="rId40"/>
    <p:sldId id="403" r:id="rId41"/>
    <p:sldId id="404" r:id="rId42"/>
    <p:sldId id="416" r:id="rId43"/>
    <p:sldId id="405" r:id="rId44"/>
    <p:sldId id="363" r:id="rId45"/>
    <p:sldId id="407" r:id="rId46"/>
    <p:sldId id="408" r:id="rId47"/>
    <p:sldId id="409" r:id="rId48"/>
    <p:sldId id="418" r:id="rId49"/>
    <p:sldId id="410" r:id="rId50"/>
    <p:sldId id="411" r:id="rId51"/>
    <p:sldId id="412" r:id="rId52"/>
    <p:sldId id="413" r:id="rId53"/>
    <p:sldId id="30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28" autoAdjust="0"/>
  </p:normalViewPr>
  <p:slideViewPr>
    <p:cSldViewPr>
      <p:cViewPr varScale="1">
        <p:scale>
          <a:sx n="95" d="100"/>
          <a:sy n="95" d="100"/>
        </p:scale>
        <p:origin x="19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8EDCEB-2AE1-4191-8430-D7943A1E9041}" type="doc">
      <dgm:prSet loTypeId="urn:microsoft.com/office/officeart/2005/8/layout/pyramid3" loCatId="pyramid" qsTypeId="urn:microsoft.com/office/officeart/2005/8/quickstyle/simple1" qsCatId="simple" csTypeId="urn:microsoft.com/office/officeart/2005/8/colors/colorful1#1" csCatId="colorful" phldr="1"/>
      <dgm:spPr/>
    </dgm:pt>
    <dgm:pt modelId="{83FEDDE9-B569-4C9E-B1C5-C09895EF9511}">
      <dgm:prSet phldrT="[Text]"/>
      <dgm:spPr/>
      <dgm:t>
        <a:bodyPr/>
        <a:lstStyle/>
        <a:p>
          <a:r>
            <a:rPr lang="cs-CZ" dirty="0"/>
            <a:t>Globální</a:t>
          </a:r>
        </a:p>
      </dgm:t>
    </dgm:pt>
    <dgm:pt modelId="{5452642B-58B5-4256-95EC-76F36745063D}" type="parTrans" cxnId="{F96B317E-F0D6-40AA-A45E-1F54A1C82B00}">
      <dgm:prSet/>
      <dgm:spPr/>
      <dgm:t>
        <a:bodyPr/>
        <a:lstStyle/>
        <a:p>
          <a:endParaRPr lang="cs-CZ"/>
        </a:p>
      </dgm:t>
    </dgm:pt>
    <dgm:pt modelId="{E8D06170-5D1D-4CE7-85C2-637BC1C08410}" type="sibTrans" cxnId="{F96B317E-F0D6-40AA-A45E-1F54A1C82B00}">
      <dgm:prSet/>
      <dgm:spPr/>
      <dgm:t>
        <a:bodyPr/>
        <a:lstStyle/>
        <a:p>
          <a:endParaRPr lang="cs-CZ"/>
        </a:p>
      </dgm:t>
    </dgm:pt>
    <dgm:pt modelId="{A10F93F3-7AE5-46A0-80AF-35615A6FB879}">
      <dgm:prSet phldrT="[Text]"/>
      <dgm:spPr/>
      <dgm:t>
        <a:bodyPr/>
        <a:lstStyle/>
        <a:p>
          <a:r>
            <a:rPr lang="cs-CZ" dirty="0"/>
            <a:t>Regionální</a:t>
          </a:r>
        </a:p>
      </dgm:t>
    </dgm:pt>
    <dgm:pt modelId="{C3F9FDCD-8D87-48B6-AA52-94D7C90817FB}" type="parTrans" cxnId="{741FF2D1-9142-48A0-8FDF-A92096B5F12D}">
      <dgm:prSet/>
      <dgm:spPr/>
      <dgm:t>
        <a:bodyPr/>
        <a:lstStyle/>
        <a:p>
          <a:endParaRPr lang="cs-CZ"/>
        </a:p>
      </dgm:t>
    </dgm:pt>
    <dgm:pt modelId="{1A445830-E208-4046-B2E7-D33ABD1383F3}" type="sibTrans" cxnId="{741FF2D1-9142-48A0-8FDF-A92096B5F12D}">
      <dgm:prSet/>
      <dgm:spPr/>
      <dgm:t>
        <a:bodyPr/>
        <a:lstStyle/>
        <a:p>
          <a:endParaRPr lang="cs-CZ"/>
        </a:p>
      </dgm:t>
    </dgm:pt>
    <dgm:pt modelId="{5E899CAF-B5A1-445D-A496-D9E76ED9E68B}">
      <dgm:prSet phldrT="[Text]"/>
      <dgm:spPr/>
      <dgm:t>
        <a:bodyPr/>
        <a:lstStyle/>
        <a:p>
          <a:r>
            <a:rPr lang="cs-CZ" dirty="0"/>
            <a:t>Lokální</a:t>
          </a:r>
        </a:p>
      </dgm:t>
    </dgm:pt>
    <dgm:pt modelId="{322842BA-FA47-4690-857E-ED3411DFF37E}" type="parTrans" cxnId="{11969CFD-7406-4E1B-8C52-805BA21DB008}">
      <dgm:prSet/>
      <dgm:spPr/>
      <dgm:t>
        <a:bodyPr/>
        <a:lstStyle/>
        <a:p>
          <a:endParaRPr lang="cs-CZ"/>
        </a:p>
      </dgm:t>
    </dgm:pt>
    <dgm:pt modelId="{0EB10A03-FFDB-4F58-A6BC-1E11AB87160B}" type="sibTrans" cxnId="{11969CFD-7406-4E1B-8C52-805BA21DB008}">
      <dgm:prSet/>
      <dgm:spPr/>
      <dgm:t>
        <a:bodyPr/>
        <a:lstStyle/>
        <a:p>
          <a:endParaRPr lang="cs-CZ"/>
        </a:p>
      </dgm:t>
    </dgm:pt>
    <dgm:pt modelId="{37D7E92D-5891-457A-88A5-6F4257CD6885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dirty="0" err="1"/>
            <a:t>Mikroregionální</a:t>
          </a:r>
          <a:endParaRPr lang="cs-CZ" dirty="0"/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dirty="0"/>
        </a:p>
      </dgm:t>
    </dgm:pt>
    <dgm:pt modelId="{C3EE9999-E2CF-459D-9B2E-CA9D92ED209D}" type="parTrans" cxnId="{032A6D32-4821-4551-B268-E63C06465B77}">
      <dgm:prSet/>
      <dgm:spPr/>
      <dgm:t>
        <a:bodyPr/>
        <a:lstStyle/>
        <a:p>
          <a:endParaRPr lang="cs-CZ"/>
        </a:p>
      </dgm:t>
    </dgm:pt>
    <dgm:pt modelId="{F79255B0-0FA4-4266-9E42-7DFEC448E83A}" type="sibTrans" cxnId="{032A6D32-4821-4551-B268-E63C06465B77}">
      <dgm:prSet/>
      <dgm:spPr/>
      <dgm:t>
        <a:bodyPr/>
        <a:lstStyle/>
        <a:p>
          <a:endParaRPr lang="cs-CZ"/>
        </a:p>
      </dgm:t>
    </dgm:pt>
    <dgm:pt modelId="{BF7E0097-2875-4F6F-9C24-230B9A8A13A0}" type="pres">
      <dgm:prSet presAssocID="{778EDCEB-2AE1-4191-8430-D7943A1E9041}" presName="Name0" presStyleCnt="0">
        <dgm:presLayoutVars>
          <dgm:dir/>
          <dgm:animLvl val="lvl"/>
          <dgm:resizeHandles val="exact"/>
        </dgm:presLayoutVars>
      </dgm:prSet>
      <dgm:spPr/>
    </dgm:pt>
    <dgm:pt modelId="{00F515C0-491B-48DE-9E12-6641A121B1D8}" type="pres">
      <dgm:prSet presAssocID="{83FEDDE9-B569-4C9E-B1C5-C09895EF9511}" presName="Name8" presStyleCnt="0"/>
      <dgm:spPr/>
    </dgm:pt>
    <dgm:pt modelId="{868CD253-8BCD-4FC6-8B3E-F06591CDDA48}" type="pres">
      <dgm:prSet presAssocID="{83FEDDE9-B569-4C9E-B1C5-C09895EF9511}" presName="level" presStyleLbl="node1" presStyleIdx="0" presStyleCnt="4">
        <dgm:presLayoutVars>
          <dgm:chMax val="1"/>
          <dgm:bulletEnabled val="1"/>
        </dgm:presLayoutVars>
      </dgm:prSet>
      <dgm:spPr/>
    </dgm:pt>
    <dgm:pt modelId="{524E51F2-D023-4B20-9732-7022465AFF63}" type="pres">
      <dgm:prSet presAssocID="{83FEDDE9-B569-4C9E-B1C5-C09895EF951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225558B-1D78-4249-BE57-FB18866054C6}" type="pres">
      <dgm:prSet presAssocID="{A10F93F3-7AE5-46A0-80AF-35615A6FB879}" presName="Name8" presStyleCnt="0"/>
      <dgm:spPr/>
    </dgm:pt>
    <dgm:pt modelId="{D86DA8AC-508D-4DDF-A500-C0BB90A6A8AE}" type="pres">
      <dgm:prSet presAssocID="{A10F93F3-7AE5-46A0-80AF-35615A6FB879}" presName="level" presStyleLbl="node1" presStyleIdx="1" presStyleCnt="4">
        <dgm:presLayoutVars>
          <dgm:chMax val="1"/>
          <dgm:bulletEnabled val="1"/>
        </dgm:presLayoutVars>
      </dgm:prSet>
      <dgm:spPr/>
    </dgm:pt>
    <dgm:pt modelId="{A1CE179B-5BBD-4921-ADF5-03617672A08E}" type="pres">
      <dgm:prSet presAssocID="{A10F93F3-7AE5-46A0-80AF-35615A6FB87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3790023-CDBC-4DD2-92FA-B96DC3578671}" type="pres">
      <dgm:prSet presAssocID="{37D7E92D-5891-457A-88A5-6F4257CD6885}" presName="Name8" presStyleCnt="0"/>
      <dgm:spPr/>
    </dgm:pt>
    <dgm:pt modelId="{A115521B-958A-4275-A6A5-07D11D454556}" type="pres">
      <dgm:prSet presAssocID="{37D7E92D-5891-457A-88A5-6F4257CD6885}" presName="level" presStyleLbl="node1" presStyleIdx="2" presStyleCnt="4">
        <dgm:presLayoutVars>
          <dgm:chMax val="1"/>
          <dgm:bulletEnabled val="1"/>
        </dgm:presLayoutVars>
      </dgm:prSet>
      <dgm:spPr/>
    </dgm:pt>
    <dgm:pt modelId="{CD552CF8-8323-4DC7-92F3-6026F6C063A9}" type="pres">
      <dgm:prSet presAssocID="{37D7E92D-5891-457A-88A5-6F4257CD688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152D16A-5987-43FE-89DC-14868B8050EE}" type="pres">
      <dgm:prSet presAssocID="{5E899CAF-B5A1-445D-A496-D9E76ED9E68B}" presName="Name8" presStyleCnt="0"/>
      <dgm:spPr/>
    </dgm:pt>
    <dgm:pt modelId="{59C8571B-0F71-4C97-9014-33C6A54DF487}" type="pres">
      <dgm:prSet presAssocID="{5E899CAF-B5A1-445D-A496-D9E76ED9E68B}" presName="level" presStyleLbl="node1" presStyleIdx="3" presStyleCnt="4">
        <dgm:presLayoutVars>
          <dgm:chMax val="1"/>
          <dgm:bulletEnabled val="1"/>
        </dgm:presLayoutVars>
      </dgm:prSet>
      <dgm:spPr/>
    </dgm:pt>
    <dgm:pt modelId="{7C0C3C5B-B96F-4FB0-870A-F97FE3582EF1}" type="pres">
      <dgm:prSet presAssocID="{5E899CAF-B5A1-445D-A496-D9E76ED9E68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638191C-4011-42A7-8712-F7F6A975D134}" type="presOf" srcId="{5E899CAF-B5A1-445D-A496-D9E76ED9E68B}" destId="{59C8571B-0F71-4C97-9014-33C6A54DF487}" srcOrd="0" destOrd="0" presId="urn:microsoft.com/office/officeart/2005/8/layout/pyramid3"/>
    <dgm:cxn modelId="{032A6D32-4821-4551-B268-E63C06465B77}" srcId="{778EDCEB-2AE1-4191-8430-D7943A1E9041}" destId="{37D7E92D-5891-457A-88A5-6F4257CD6885}" srcOrd="2" destOrd="0" parTransId="{C3EE9999-E2CF-459D-9B2E-CA9D92ED209D}" sibTransId="{F79255B0-0FA4-4266-9E42-7DFEC448E83A}"/>
    <dgm:cxn modelId="{3BBBE733-6257-4783-9C66-844A06F1F4A3}" type="presOf" srcId="{83FEDDE9-B569-4C9E-B1C5-C09895EF9511}" destId="{524E51F2-D023-4B20-9732-7022465AFF63}" srcOrd="1" destOrd="0" presId="urn:microsoft.com/office/officeart/2005/8/layout/pyramid3"/>
    <dgm:cxn modelId="{1C93A241-F2DE-42F6-9CAF-80396E61CCCF}" type="presOf" srcId="{A10F93F3-7AE5-46A0-80AF-35615A6FB879}" destId="{D86DA8AC-508D-4DDF-A500-C0BB90A6A8AE}" srcOrd="0" destOrd="0" presId="urn:microsoft.com/office/officeart/2005/8/layout/pyramid3"/>
    <dgm:cxn modelId="{A6BFF468-7F92-4D38-A1A2-CD1D3B6BF5D0}" type="presOf" srcId="{37D7E92D-5891-457A-88A5-6F4257CD6885}" destId="{CD552CF8-8323-4DC7-92F3-6026F6C063A9}" srcOrd="1" destOrd="0" presId="urn:microsoft.com/office/officeart/2005/8/layout/pyramid3"/>
    <dgm:cxn modelId="{856EC84F-624F-466F-B99D-92FDA88DA43E}" type="presOf" srcId="{83FEDDE9-B569-4C9E-B1C5-C09895EF9511}" destId="{868CD253-8BCD-4FC6-8B3E-F06591CDDA48}" srcOrd="0" destOrd="0" presId="urn:microsoft.com/office/officeart/2005/8/layout/pyramid3"/>
    <dgm:cxn modelId="{2D6AF456-1321-4A53-AB08-099841920C5F}" type="presOf" srcId="{778EDCEB-2AE1-4191-8430-D7943A1E9041}" destId="{BF7E0097-2875-4F6F-9C24-230B9A8A13A0}" srcOrd="0" destOrd="0" presId="urn:microsoft.com/office/officeart/2005/8/layout/pyramid3"/>
    <dgm:cxn modelId="{C831B877-2C71-43FF-8868-F6A7822CDFD0}" type="presOf" srcId="{A10F93F3-7AE5-46A0-80AF-35615A6FB879}" destId="{A1CE179B-5BBD-4921-ADF5-03617672A08E}" srcOrd="1" destOrd="0" presId="urn:microsoft.com/office/officeart/2005/8/layout/pyramid3"/>
    <dgm:cxn modelId="{F96B317E-F0D6-40AA-A45E-1F54A1C82B00}" srcId="{778EDCEB-2AE1-4191-8430-D7943A1E9041}" destId="{83FEDDE9-B569-4C9E-B1C5-C09895EF9511}" srcOrd="0" destOrd="0" parTransId="{5452642B-58B5-4256-95EC-76F36745063D}" sibTransId="{E8D06170-5D1D-4CE7-85C2-637BC1C08410}"/>
    <dgm:cxn modelId="{EE8714AE-6B47-4697-B40F-9BE3B13FC07E}" type="presOf" srcId="{5E899CAF-B5A1-445D-A496-D9E76ED9E68B}" destId="{7C0C3C5B-B96F-4FB0-870A-F97FE3582EF1}" srcOrd="1" destOrd="0" presId="urn:microsoft.com/office/officeart/2005/8/layout/pyramid3"/>
    <dgm:cxn modelId="{741FF2D1-9142-48A0-8FDF-A92096B5F12D}" srcId="{778EDCEB-2AE1-4191-8430-D7943A1E9041}" destId="{A10F93F3-7AE5-46A0-80AF-35615A6FB879}" srcOrd="1" destOrd="0" parTransId="{C3F9FDCD-8D87-48B6-AA52-94D7C90817FB}" sibTransId="{1A445830-E208-4046-B2E7-D33ABD1383F3}"/>
    <dgm:cxn modelId="{5A2EBBE2-81B3-43FE-85F8-3B7D05638AD3}" type="presOf" srcId="{37D7E92D-5891-457A-88A5-6F4257CD6885}" destId="{A115521B-958A-4275-A6A5-07D11D454556}" srcOrd="0" destOrd="0" presId="urn:microsoft.com/office/officeart/2005/8/layout/pyramid3"/>
    <dgm:cxn modelId="{11969CFD-7406-4E1B-8C52-805BA21DB008}" srcId="{778EDCEB-2AE1-4191-8430-D7943A1E9041}" destId="{5E899CAF-B5A1-445D-A496-D9E76ED9E68B}" srcOrd="3" destOrd="0" parTransId="{322842BA-FA47-4690-857E-ED3411DFF37E}" sibTransId="{0EB10A03-FFDB-4F58-A6BC-1E11AB87160B}"/>
    <dgm:cxn modelId="{68B61EB9-DA70-40C1-A38A-114CF79DF289}" type="presParOf" srcId="{BF7E0097-2875-4F6F-9C24-230B9A8A13A0}" destId="{00F515C0-491B-48DE-9E12-6641A121B1D8}" srcOrd="0" destOrd="0" presId="urn:microsoft.com/office/officeart/2005/8/layout/pyramid3"/>
    <dgm:cxn modelId="{E6B7FD64-0001-4306-8AC4-A74FD1FAEC26}" type="presParOf" srcId="{00F515C0-491B-48DE-9E12-6641A121B1D8}" destId="{868CD253-8BCD-4FC6-8B3E-F06591CDDA48}" srcOrd="0" destOrd="0" presId="urn:microsoft.com/office/officeart/2005/8/layout/pyramid3"/>
    <dgm:cxn modelId="{03E0C2B2-92D4-4161-9E81-7BEF9F19D2F0}" type="presParOf" srcId="{00F515C0-491B-48DE-9E12-6641A121B1D8}" destId="{524E51F2-D023-4B20-9732-7022465AFF63}" srcOrd="1" destOrd="0" presId="urn:microsoft.com/office/officeart/2005/8/layout/pyramid3"/>
    <dgm:cxn modelId="{5B44A7DC-2DA3-4370-9873-93260C206B74}" type="presParOf" srcId="{BF7E0097-2875-4F6F-9C24-230B9A8A13A0}" destId="{A225558B-1D78-4249-BE57-FB18866054C6}" srcOrd="1" destOrd="0" presId="urn:microsoft.com/office/officeart/2005/8/layout/pyramid3"/>
    <dgm:cxn modelId="{26D3340F-3FFF-4357-B154-485D6A6C5444}" type="presParOf" srcId="{A225558B-1D78-4249-BE57-FB18866054C6}" destId="{D86DA8AC-508D-4DDF-A500-C0BB90A6A8AE}" srcOrd="0" destOrd="0" presId="urn:microsoft.com/office/officeart/2005/8/layout/pyramid3"/>
    <dgm:cxn modelId="{B58E9CB6-5E27-4B50-828C-825CEADDAB4F}" type="presParOf" srcId="{A225558B-1D78-4249-BE57-FB18866054C6}" destId="{A1CE179B-5BBD-4921-ADF5-03617672A08E}" srcOrd="1" destOrd="0" presId="urn:microsoft.com/office/officeart/2005/8/layout/pyramid3"/>
    <dgm:cxn modelId="{BE4AF4E6-68FC-4906-BF70-CB2BA02578AA}" type="presParOf" srcId="{BF7E0097-2875-4F6F-9C24-230B9A8A13A0}" destId="{83790023-CDBC-4DD2-92FA-B96DC3578671}" srcOrd="2" destOrd="0" presId="urn:microsoft.com/office/officeart/2005/8/layout/pyramid3"/>
    <dgm:cxn modelId="{F9426413-402C-41C7-AB24-8968E5334C7F}" type="presParOf" srcId="{83790023-CDBC-4DD2-92FA-B96DC3578671}" destId="{A115521B-958A-4275-A6A5-07D11D454556}" srcOrd="0" destOrd="0" presId="urn:microsoft.com/office/officeart/2005/8/layout/pyramid3"/>
    <dgm:cxn modelId="{84DE0FC0-35A8-4605-B2D9-9745DC4746C4}" type="presParOf" srcId="{83790023-CDBC-4DD2-92FA-B96DC3578671}" destId="{CD552CF8-8323-4DC7-92F3-6026F6C063A9}" srcOrd="1" destOrd="0" presId="urn:microsoft.com/office/officeart/2005/8/layout/pyramid3"/>
    <dgm:cxn modelId="{2F64874E-4792-464E-85ED-3BA2C1EA51A0}" type="presParOf" srcId="{BF7E0097-2875-4F6F-9C24-230B9A8A13A0}" destId="{5152D16A-5987-43FE-89DC-14868B8050EE}" srcOrd="3" destOrd="0" presId="urn:microsoft.com/office/officeart/2005/8/layout/pyramid3"/>
    <dgm:cxn modelId="{844779C1-2AA3-482D-8618-085D3A2F8DDB}" type="presParOf" srcId="{5152D16A-5987-43FE-89DC-14868B8050EE}" destId="{59C8571B-0F71-4C97-9014-33C6A54DF487}" srcOrd="0" destOrd="0" presId="urn:microsoft.com/office/officeart/2005/8/layout/pyramid3"/>
    <dgm:cxn modelId="{011FB2C1-0BD3-45F9-AD4C-8916C93F1B2E}" type="presParOf" srcId="{5152D16A-5987-43FE-89DC-14868B8050EE}" destId="{7C0C3C5B-B96F-4FB0-870A-F97FE3582EF1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CD253-8BCD-4FC6-8B3E-F06591CDDA48}">
      <dsp:nvSpPr>
        <dsp:cNvPr id="0" name=""/>
        <dsp:cNvSpPr/>
      </dsp:nvSpPr>
      <dsp:spPr>
        <a:xfrm rot="10800000">
          <a:off x="0" y="0"/>
          <a:ext cx="3672408" cy="586480"/>
        </a:xfrm>
        <a:prstGeom prst="trapezoid">
          <a:avLst>
            <a:gd name="adj" fmla="val 7827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Globální</a:t>
          </a:r>
        </a:p>
      </dsp:txBody>
      <dsp:txXfrm rot="-10800000">
        <a:off x="642671" y="0"/>
        <a:ext cx="2387065" cy="586480"/>
      </dsp:txXfrm>
    </dsp:sp>
    <dsp:sp modelId="{D86DA8AC-508D-4DDF-A500-C0BB90A6A8AE}">
      <dsp:nvSpPr>
        <dsp:cNvPr id="0" name=""/>
        <dsp:cNvSpPr/>
      </dsp:nvSpPr>
      <dsp:spPr>
        <a:xfrm rot="10800000">
          <a:off x="459050" y="586480"/>
          <a:ext cx="2754306" cy="586480"/>
        </a:xfrm>
        <a:prstGeom prst="trapezoid">
          <a:avLst>
            <a:gd name="adj" fmla="val 7827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Regionální</a:t>
          </a:r>
        </a:p>
      </dsp:txBody>
      <dsp:txXfrm rot="-10800000">
        <a:off x="941054" y="586480"/>
        <a:ext cx="1790298" cy="586480"/>
      </dsp:txXfrm>
    </dsp:sp>
    <dsp:sp modelId="{A115521B-958A-4275-A6A5-07D11D454556}">
      <dsp:nvSpPr>
        <dsp:cNvPr id="0" name=""/>
        <dsp:cNvSpPr/>
      </dsp:nvSpPr>
      <dsp:spPr>
        <a:xfrm rot="10800000">
          <a:off x="918102" y="1172961"/>
          <a:ext cx="1836204" cy="586480"/>
        </a:xfrm>
        <a:prstGeom prst="trapezoid">
          <a:avLst>
            <a:gd name="adj" fmla="val 7827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400" kern="1200" dirty="0" err="1"/>
            <a:t>Mikroregionální</a:t>
          </a:r>
          <a:endParaRPr lang="cs-CZ" sz="14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/>
        </a:p>
      </dsp:txBody>
      <dsp:txXfrm rot="-10800000">
        <a:off x="1239437" y="1172961"/>
        <a:ext cx="1193532" cy="586480"/>
      </dsp:txXfrm>
    </dsp:sp>
    <dsp:sp modelId="{59C8571B-0F71-4C97-9014-33C6A54DF487}">
      <dsp:nvSpPr>
        <dsp:cNvPr id="0" name=""/>
        <dsp:cNvSpPr/>
      </dsp:nvSpPr>
      <dsp:spPr>
        <a:xfrm rot="10800000">
          <a:off x="1377153" y="1759441"/>
          <a:ext cx="918102" cy="586480"/>
        </a:xfrm>
        <a:prstGeom prst="trapezoid">
          <a:avLst>
            <a:gd name="adj" fmla="val 7827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Lokální</a:t>
          </a:r>
        </a:p>
      </dsp:txBody>
      <dsp:txXfrm rot="-10800000">
        <a:off x="1377153" y="1759441"/>
        <a:ext cx="918102" cy="586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8E6BB-0CD9-4D68-9F6F-17AA8315F40B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81504-3BA4-41F7-BA36-0863D05E8F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87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První historicky známé určení velikosti Země učinil matematik </a:t>
            </a:r>
            <a:r>
              <a:rPr lang="cs-CZ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Eratosthenés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kolem roku 250 př. n. l. Zjistil, že v době letního slunovratu dopadají v pravé poledne sluneční paprsky v Asuánu (dříve </a:t>
            </a:r>
            <a:r>
              <a:rPr lang="cs-CZ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Syena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až na dno hluboké studně. Usoudil, že Slunce v té době stojí přímo nad studnou a jeho paprsky směřují do středu Země. </a:t>
            </a:r>
            <a:r>
              <a:rPr lang="cs-CZ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Eratosthenes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změřil, že v Alexandrii, která leží ve vzdálenosti 5000 stadií na sever od Asuánu, je Slunce vzdáleno od zenitu o ??=1/50 kruhu. Usoudil, že tento úhel se rovná středovému úhlu poledníkového oblouku mezi Alexandrií a Asuánem. Poloměr Země poté určil z délky s a velikosti středového úhlu . Podle </a:t>
            </a:r>
            <a:r>
              <a:rPr lang="cs-CZ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Eratosthenových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měření vyšel poloměr Země R = 7361 km, délka zemského kvadrantu Q =11562 km.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81504-3BA4-41F7-BA36-0863D05E8F8C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953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81504-3BA4-41F7-BA36-0863D05E8F8C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43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02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34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04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798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299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942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700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280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226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946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58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367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440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86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30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19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23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4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5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4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22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96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39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50E03B-F36E-4145-9092-69D0AD159718}" type="datetimeFigureOut">
              <a:rPr lang="cs-CZ" smtClean="0"/>
              <a:pPr/>
              <a:t>10. 10. 2021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17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D%C4%9Bjiny_geografie#/media/Soubor:PtolemyWorldMap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nla.gov.au/nla.obj-134301494/view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eography.cz/o-nas/historie/" TargetMode="External"/><Relationship Id="rId2" Type="http://schemas.openxmlformats.org/officeDocument/2006/relationships/hyperlink" Target="https://americangeo.org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geografie.cz/egeografie/metodika.pdf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est.mywonderfulworld.org/about_campaign.html" TargetMode="External"/><Relationship Id="rId2" Type="http://schemas.openxmlformats.org/officeDocument/2006/relationships/hyperlink" Target="https://www.youtube.com/watch?v=xS81A4E8-Yk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free-icons/place-map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tschaft.graz.at/cms/beitrag/10067822/5084389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ronicsresearch.com/insights/global-comparison-millennials-social-media-replacing-social-interaction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hyperlink" Target="http://en.wikipedia.org/wiki/File:Portrait_of_Eratosthenes.pn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ficke-rozhledy.cz/archiv/clanek/139/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graphy.cz/" TargetMode="External"/><Relationship Id="rId2" Type="http://schemas.openxmlformats.org/officeDocument/2006/relationships/hyperlink" Target="https://igu-online.org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zakovskyatlas.cz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nationalgeographic.org/education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olympiad.org/" TargetMode="External"/><Relationship Id="rId7" Type="http://schemas.openxmlformats.org/officeDocument/2006/relationships/image" Target="../media/image49.png"/><Relationship Id="rId2" Type="http://schemas.openxmlformats.org/officeDocument/2006/relationships/hyperlink" Target="http://www.zemepisnaolympiada.cz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ieso-info.org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mailto:67632@mail.muni.cz" TargetMode="Externa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eekydementia.wordpress.com/2014/11/27/babylonian-map-of-the-world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700809"/>
            <a:ext cx="7992888" cy="2088232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chemeClr val="tx1"/>
                </a:solidFill>
              </a:rPr>
              <a:t>Seminář</a:t>
            </a:r>
            <a:r>
              <a:rPr lang="cs-CZ" sz="3200" dirty="0"/>
              <a:t> č. 2: </a:t>
            </a:r>
            <a:br>
              <a:rPr lang="cs-CZ" sz="4400" dirty="0"/>
            </a:br>
            <a:r>
              <a:rPr lang="cs-CZ" sz="4400" b="1" dirty="0"/>
              <a:t>Historie geografie – od popisu ke geografickému myšlení</a:t>
            </a:r>
            <a:endParaRPr lang="cs-CZ" sz="1100" b="1" dirty="0"/>
          </a:p>
        </p:txBody>
      </p:sp>
      <p:sp>
        <p:nvSpPr>
          <p:cNvPr id="3" name="Obdélník 2"/>
          <p:cNvSpPr/>
          <p:nvPr/>
        </p:nvSpPr>
        <p:spPr>
          <a:xfrm>
            <a:off x="323528" y="332656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Ze0127 Úvod do studia geografie Hana Svobodová, UČO 67632</a:t>
            </a:r>
          </a:p>
          <a:p>
            <a:r>
              <a:rPr lang="cs-CZ"/>
              <a:t>67632@mail.muni.cz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873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EB707-1CFD-4EF3-A8DD-E23FB5643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Starověký Řím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8755A5-3511-4EC1-A1B7-7FF88B510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247562"/>
          </a:xfrm>
        </p:spPr>
        <p:txBody>
          <a:bodyPr>
            <a:normAutofit/>
          </a:bodyPr>
          <a:lstStyle/>
          <a:p>
            <a:r>
              <a:rPr lang="cs-CZ" b="1" dirty="0" err="1"/>
              <a:t>Strabón</a:t>
            </a:r>
            <a:endParaRPr lang="cs-CZ" b="1" dirty="0"/>
          </a:p>
          <a:p>
            <a:pPr lvl="1"/>
            <a:r>
              <a:rPr lang="cs-CZ" dirty="0"/>
              <a:t>je znám svým 17-svazkovým dílem </a:t>
            </a:r>
            <a:r>
              <a:rPr lang="cs-CZ" i="1" dirty="0" err="1"/>
              <a:t>Geographika</a:t>
            </a:r>
            <a:r>
              <a:rPr lang="cs-CZ" dirty="0"/>
              <a:t>, které obsahuje </a:t>
            </a:r>
            <a:r>
              <a:rPr lang="cs-CZ" b="1" dirty="0"/>
              <a:t>shrnutí tehdejšího poznání světa </a:t>
            </a:r>
            <a:r>
              <a:rPr lang="cs-CZ" dirty="0"/>
              <a:t>a je nejvýznamnějším dílem, ze kterého máme informace o starověké geografii</a:t>
            </a:r>
          </a:p>
          <a:p>
            <a:r>
              <a:rPr lang="cs-CZ" b="1" dirty="0"/>
              <a:t>Ptolemaios</a:t>
            </a:r>
          </a:p>
          <a:p>
            <a:pPr lvl="1"/>
            <a:r>
              <a:rPr lang="cs-CZ" i="1" dirty="0"/>
              <a:t>Dílo </a:t>
            </a:r>
            <a:r>
              <a:rPr lang="cs-CZ" i="1" dirty="0" err="1"/>
              <a:t>Geographia</a:t>
            </a:r>
            <a:r>
              <a:rPr lang="cs-CZ" dirty="0"/>
              <a:t>, kde </a:t>
            </a:r>
            <a:r>
              <a:rPr lang="cs-CZ" b="1" dirty="0"/>
              <a:t>popisuje velké množství starověkých míst </a:t>
            </a:r>
            <a:r>
              <a:rPr lang="cs-CZ" dirty="0"/>
              <a:t>a různých kmenů obývajících tehdejší známé oblasti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D07C1E-23B8-4A8C-AFD9-6929E4E3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135539"/>
            <a:ext cx="4046060" cy="196443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FC0E55A-E7ED-4803-9DB1-F2BA89BE948B}"/>
              </a:ext>
            </a:extLst>
          </p:cNvPr>
          <p:cNvSpPr/>
          <p:nvPr/>
        </p:nvSpPr>
        <p:spPr>
          <a:xfrm>
            <a:off x="938819" y="6084378"/>
            <a:ext cx="2060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222222"/>
                </a:solidFill>
                <a:latin typeface="Arial" panose="020B0604020202020204" pitchFamily="34" charset="0"/>
              </a:rPr>
              <a:t>Mapa světa podle </a:t>
            </a:r>
            <a:r>
              <a:rPr lang="cs-CZ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Strabóna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035572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FDC527-8DE1-484F-99AC-01C000A1A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620688"/>
            <a:ext cx="7920880" cy="532114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DD0F547-C472-4CFE-AF75-E9C858303DF4}"/>
              </a:ext>
            </a:extLst>
          </p:cNvPr>
          <p:cNvSpPr/>
          <p:nvPr/>
        </p:nvSpPr>
        <p:spPr>
          <a:xfrm>
            <a:off x="683568" y="5941829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Replika Ptolemaiovy mapy z 15. století, původně vytvořena přibližně okolo roku 150</a:t>
            </a:r>
          </a:p>
          <a:p>
            <a:r>
              <a:rPr lang="cs-CZ" sz="1200" dirty="0">
                <a:hlinkClick r:id="rId3"/>
              </a:rPr>
              <a:t>https://cs.wikipedia.org/wiki/D%C4%9Bjiny_geografie#/media/Soubor:PtolemyWorldMap.jpg</a:t>
            </a:r>
            <a:r>
              <a:rPr lang="cs-CZ" sz="1200" dirty="0"/>
              <a:t> 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36B83-D443-4FE4-8256-0B5B88F3A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Časný středověk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201750-CF09-4100-ACF4-560DB0C4E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247562"/>
          </a:xfrm>
        </p:spPr>
        <p:txBody>
          <a:bodyPr>
            <a:normAutofit/>
          </a:bodyPr>
          <a:lstStyle/>
          <a:p>
            <a:r>
              <a:rPr lang="cs-CZ" dirty="0"/>
              <a:t>V Evropě došlo ve středověku k značnému úpadku vědeckého poznání</a:t>
            </a:r>
          </a:p>
          <a:p>
            <a:r>
              <a:rPr lang="cs-CZ" dirty="0"/>
              <a:t>Geografické představy o Zemi byly primitivní – Země má formu desky, která plave na rozsáhlém oceánu</a:t>
            </a:r>
          </a:p>
          <a:p>
            <a:r>
              <a:rPr lang="cs-CZ" dirty="0"/>
              <a:t>Na řeckou tradici navázali </a:t>
            </a:r>
            <a:r>
              <a:rPr lang="cs-CZ" b="1" dirty="0"/>
              <a:t>Arabové</a:t>
            </a:r>
            <a:r>
              <a:rPr lang="cs-CZ" dirty="0"/>
              <a:t>. </a:t>
            </a:r>
          </a:p>
          <a:p>
            <a:pPr lvl="1"/>
            <a:r>
              <a:rPr lang="cs-CZ" b="1" dirty="0"/>
              <a:t>Al-</a:t>
            </a:r>
            <a:r>
              <a:rPr lang="cs-CZ" b="1" dirty="0" err="1"/>
              <a:t>Idrísí</a:t>
            </a:r>
            <a:endParaRPr lang="cs-CZ" b="1" dirty="0"/>
          </a:p>
          <a:p>
            <a:pPr lvl="2"/>
            <a:r>
              <a:rPr lang="cs-CZ" i="1" dirty="0"/>
              <a:t>Tabula </a:t>
            </a:r>
            <a:r>
              <a:rPr lang="cs-CZ" i="1" dirty="0" err="1"/>
              <a:t>Rogeriana</a:t>
            </a:r>
            <a:r>
              <a:rPr lang="cs-CZ" dirty="0"/>
              <a:t> je podrobný popis Evropy, Asie a Afriky doprovozený mapou světa na 70 obdélníkových mapových listech (patří mezi nejvyspělejší starověké mapy světa, má S-J směr)</a:t>
            </a:r>
          </a:p>
          <a:p>
            <a:r>
              <a:rPr lang="cs-CZ" b="1" dirty="0"/>
              <a:t>Čína</a:t>
            </a:r>
          </a:p>
          <a:p>
            <a:pPr lvl="1"/>
            <a:r>
              <a:rPr lang="cs-CZ" dirty="0"/>
              <a:t>vyspělá kartografie</a:t>
            </a:r>
          </a:p>
          <a:p>
            <a:pPr lvl="1"/>
            <a:r>
              <a:rPr lang="cs-CZ" dirty="0"/>
              <a:t>vynález kompasu v 11. století</a:t>
            </a:r>
          </a:p>
          <a:p>
            <a:pPr lvl="1"/>
            <a:r>
              <a:rPr lang="cs-CZ" dirty="0"/>
              <a:t>pálení kadidla k měření času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1656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4A3EEE-02DE-454B-9A29-D5A7E566C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20" y="1484784"/>
            <a:ext cx="9149720" cy="409781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B358F483-DE44-4D24-817D-6FCD241CA221}"/>
              </a:ext>
            </a:extLst>
          </p:cNvPr>
          <p:cNvSpPr/>
          <p:nvPr/>
        </p:nvSpPr>
        <p:spPr>
          <a:xfrm>
            <a:off x="107504" y="5604618"/>
            <a:ext cx="1812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Tabula </a:t>
            </a:r>
            <a:r>
              <a:rPr lang="cs-CZ" i="1" dirty="0" err="1"/>
              <a:t>Rogeriana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9641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F859F0-3E12-410E-A1B4-14723FAE3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Středověká Evropa </a:t>
            </a:r>
            <a:r>
              <a:rPr lang="cs-CZ" sz="3200" dirty="0"/>
              <a:t>(15.-17. století)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A3C1D5-F881-4275-B05E-B9875CD41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24756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Na zlepšení znalostí o Zemi v 15. a 16. stol. měly velký vliv objevitelské cesty a mořeplavby </a:t>
            </a:r>
            <a:r>
              <a:rPr lang="cs-CZ" b="1" dirty="0"/>
              <a:t>Kryštofa Kolumba</a:t>
            </a:r>
            <a:r>
              <a:rPr lang="cs-CZ" dirty="0"/>
              <a:t>, </a:t>
            </a:r>
            <a:r>
              <a:rPr lang="cs-CZ" b="1" dirty="0"/>
              <a:t>Fernanda </a:t>
            </a:r>
            <a:r>
              <a:rPr lang="cs-CZ" b="1" dirty="0" err="1"/>
              <a:t>Magalhaese</a:t>
            </a:r>
            <a:r>
              <a:rPr lang="cs-CZ" dirty="0"/>
              <a:t> a </a:t>
            </a:r>
            <a:r>
              <a:rPr lang="cs-CZ" b="1" dirty="0" err="1"/>
              <a:t>Vasco</a:t>
            </a:r>
            <a:r>
              <a:rPr lang="cs-CZ" b="1" dirty="0"/>
              <a:t> da Gamy</a:t>
            </a:r>
          </a:p>
          <a:p>
            <a:r>
              <a:rPr lang="cs-CZ" dirty="0"/>
              <a:t>Tyto cesty přinesly n</a:t>
            </a:r>
            <a:r>
              <a:rPr lang="cs-CZ" b="1" dirty="0"/>
              <a:t>ové poznatky o oceánech, vzdálených zemích a jejich přírodě</a:t>
            </a:r>
            <a:r>
              <a:rPr lang="cs-CZ" dirty="0"/>
              <a:t>, další plavby přinesly znalosti stálých pasátech a mořských proudech</a:t>
            </a:r>
          </a:p>
          <a:p>
            <a:r>
              <a:rPr lang="cs-CZ" dirty="0"/>
              <a:t>Vnitrozemí vzdálených kontinentů bylo v 16. stol. ještě neprozkoumané</a:t>
            </a:r>
          </a:p>
          <a:p>
            <a:r>
              <a:rPr lang="cs-CZ" dirty="0"/>
              <a:t>Byly sestaveny první geografické </a:t>
            </a:r>
            <a:r>
              <a:rPr lang="cs-CZ" b="1" dirty="0"/>
              <a:t>atlasy</a:t>
            </a:r>
          </a:p>
          <a:p>
            <a:r>
              <a:rPr lang="cs-CZ" dirty="0"/>
              <a:t>Od zmínek o „senzacích“ se pomalu začalo přecházet k systematickému pozorování přírody a kulturních odlišností</a:t>
            </a:r>
          </a:p>
          <a:p>
            <a:r>
              <a:rPr lang="cs-CZ" dirty="0"/>
              <a:t>Vědecké zpracování získaných geografických faktů začalo v 17. století</a:t>
            </a:r>
          </a:p>
          <a:p>
            <a:pPr lvl="1"/>
            <a:r>
              <a:rPr lang="cs-CZ" b="1" dirty="0" err="1"/>
              <a:t>Bernhardus</a:t>
            </a:r>
            <a:r>
              <a:rPr lang="cs-CZ" b="1" dirty="0"/>
              <a:t> </a:t>
            </a:r>
            <a:r>
              <a:rPr lang="cs-CZ" b="1" dirty="0" err="1"/>
              <a:t>Varenius</a:t>
            </a:r>
            <a:r>
              <a:rPr lang="cs-CZ" b="1" dirty="0"/>
              <a:t> </a:t>
            </a:r>
            <a:r>
              <a:rPr lang="cs-CZ" dirty="0"/>
              <a:t>- prvním větším geografickým dílem v 17. století byla </a:t>
            </a:r>
            <a:r>
              <a:rPr lang="cs-CZ" i="1" dirty="0" err="1"/>
              <a:t>Geographia</a:t>
            </a:r>
            <a:r>
              <a:rPr lang="cs-CZ" i="1" dirty="0"/>
              <a:t> </a:t>
            </a:r>
            <a:r>
              <a:rPr lang="cs-CZ" i="1" dirty="0" err="1"/>
              <a:t>genenalis</a:t>
            </a:r>
            <a:r>
              <a:rPr lang="cs-CZ" dirty="0"/>
              <a:t> (1650), v níž  popsal zvláštnosti pevniny, hydrosféry a atmosféry</a:t>
            </a:r>
          </a:p>
          <a:p>
            <a:pPr lvl="1"/>
            <a:r>
              <a:rPr lang="en-US" b="1" dirty="0"/>
              <a:t>Gerardus Mercator</a:t>
            </a:r>
            <a:r>
              <a:rPr lang="cs-CZ" b="1" dirty="0"/>
              <a:t> </a:t>
            </a:r>
            <a:r>
              <a:rPr lang="cs-CZ" dirty="0"/>
              <a:t>– mapa světa</a:t>
            </a:r>
          </a:p>
        </p:txBody>
      </p:sp>
    </p:spTree>
    <p:extLst>
      <p:ext uri="{BB962C8B-B14F-4D97-AF65-F5344CB8AC3E}">
        <p14:creationId xmlns:p14="http://schemas.microsoft.com/office/powerpoint/2010/main" val="4025678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19B676-4E29-4869-9FF0-C080C6238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CE0BA7-4884-43DC-8F9D-3FA150451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D4E627-F186-4DF1-B5E2-6B0A79BB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062"/>
            <a:ext cx="9144000" cy="58318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FB489AD-EE64-442B-A91E-B08BDCDAFB27}"/>
              </a:ext>
            </a:extLst>
          </p:cNvPr>
          <p:cNvSpPr/>
          <p:nvPr/>
        </p:nvSpPr>
        <p:spPr>
          <a:xfrm>
            <a:off x="5580112" y="6432198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1569 Mercator map of the world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2886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328F19F7-055E-44BC-872E-E82418592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9"/>
          <a:stretch/>
        </p:blipFill>
        <p:spPr>
          <a:xfrm>
            <a:off x="755576" y="-1"/>
            <a:ext cx="3583193" cy="6857999"/>
          </a:xfrm>
        </p:spPr>
      </p:pic>
      <p:pic>
        <p:nvPicPr>
          <p:cNvPr id="6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7ED1B1E-D49A-4782-9B12-53E55C64D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81"/>
          <a:stretch/>
        </p:blipFill>
        <p:spPr>
          <a:xfrm>
            <a:off x="5076056" y="926396"/>
            <a:ext cx="3312368" cy="500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79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EE4ED-89C8-447B-952D-F74E1DA26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Evropa 18.-19.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F333E8-1304-4CB4-B84D-9353B465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63586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Nové geografické objevy </a:t>
            </a:r>
            <a:r>
              <a:rPr lang="cs-CZ" dirty="0"/>
              <a:t>– objevení a přezkoumání Austrálie a Oceánie mořeplavci Jamesem </a:t>
            </a:r>
            <a:r>
              <a:rPr lang="cs-CZ" dirty="0" err="1"/>
              <a:t>Cookem</a:t>
            </a:r>
            <a:r>
              <a:rPr lang="cs-CZ" dirty="0"/>
              <a:t> a Ábelem </a:t>
            </a:r>
            <a:r>
              <a:rPr lang="cs-CZ" dirty="0" err="1"/>
              <a:t>Tasmanem</a:t>
            </a:r>
            <a:endParaRPr lang="cs-CZ" dirty="0"/>
          </a:p>
          <a:p>
            <a:r>
              <a:rPr lang="cs-CZ" b="1" dirty="0"/>
              <a:t>Za období ustavování geografie jako moderní vědy lze považovat 18. století a první polovinu 19. století</a:t>
            </a:r>
          </a:p>
          <a:p>
            <a:r>
              <a:rPr lang="cs-CZ" dirty="0"/>
              <a:t>Geografie se stává jedním ze základních předmětů tehdejšího univerzitního vzdělání.</a:t>
            </a:r>
          </a:p>
          <a:p>
            <a:r>
              <a:rPr lang="cs-CZ" dirty="0"/>
              <a:t>Na vývoj geografického myšlení měli v tomto období vliv dvě významné postavy, němečtí geografové:</a:t>
            </a:r>
          </a:p>
          <a:p>
            <a:r>
              <a:rPr lang="cs-CZ" b="1" dirty="0"/>
              <a:t>Alexander von Humboldt</a:t>
            </a:r>
            <a:r>
              <a:rPr lang="cs-CZ" dirty="0"/>
              <a:t> (1769–1859) </a:t>
            </a:r>
          </a:p>
          <a:p>
            <a:pPr lvl="1"/>
            <a:r>
              <a:rPr lang="cs-CZ" dirty="0"/>
              <a:t>díle </a:t>
            </a:r>
            <a:r>
              <a:rPr lang="cs-CZ" i="1" dirty="0"/>
              <a:t>Kosmos</a:t>
            </a:r>
            <a:r>
              <a:rPr lang="cs-CZ" dirty="0"/>
              <a:t> podal první </a:t>
            </a:r>
            <a:r>
              <a:rPr lang="cs-CZ" b="1" dirty="0"/>
              <a:t>syntézu nahromaděných poznatků o Zemi</a:t>
            </a:r>
            <a:r>
              <a:rPr lang="cs-CZ" dirty="0"/>
              <a:t>, zaměřenou zejména na fytogeograficko-klimatologickou část geografie </a:t>
            </a:r>
            <a:r>
              <a:rPr lang="cs-CZ" i="1" dirty="0"/>
              <a:t>(popis stavu = „zeměpis současných českých škol“)</a:t>
            </a:r>
          </a:p>
          <a:p>
            <a:r>
              <a:rPr lang="cs-CZ" b="1" dirty="0"/>
              <a:t>Carl Ritter</a:t>
            </a:r>
            <a:r>
              <a:rPr lang="cs-CZ" dirty="0"/>
              <a:t> (1789–1849)</a:t>
            </a:r>
          </a:p>
          <a:p>
            <a:pPr lvl="1"/>
            <a:r>
              <a:rPr lang="cs-CZ" b="1" dirty="0"/>
              <a:t>vliv přírodních podmínek na osídlení Země</a:t>
            </a:r>
          </a:p>
          <a:p>
            <a:pPr lvl="1"/>
            <a:r>
              <a:rPr lang="cs-CZ" dirty="0"/>
              <a:t>aspekty společnosti se připisovaly vlivům přírodního prostředí (= environmentální determinismus)</a:t>
            </a:r>
          </a:p>
          <a:p>
            <a:r>
              <a:rPr lang="cs-CZ" dirty="0"/>
              <a:t>Mezi geografií a vědami o geologii a botanice, ekonomií, sociologií a demografií existují </a:t>
            </a:r>
            <a:r>
              <a:rPr lang="cs-CZ" b="1" dirty="0"/>
              <a:t>silné vazby</a:t>
            </a:r>
            <a:r>
              <a:rPr lang="cs-CZ" dirty="0"/>
              <a:t>.</a:t>
            </a:r>
          </a:p>
          <a:p>
            <a:r>
              <a:rPr lang="cs-CZ" b="1" dirty="0"/>
              <a:t>V 19. století došlo i k rozdělení (fyzické) geografie na jednotlivé oblasti s vlastními metodikami, z nichž se pak vyvinuly samostatné vědy (např. geofyzika, meteorologie).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ADE6F0-5A89-430D-A670-0BC501CD8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805" y="0"/>
            <a:ext cx="2967835" cy="159864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0AABC9A-734D-4CBB-97EC-9AD26EB85D81}"/>
              </a:ext>
            </a:extLst>
          </p:cNvPr>
          <p:cNvSpPr/>
          <p:nvPr/>
        </p:nvSpPr>
        <p:spPr>
          <a:xfrm>
            <a:off x="3236253" y="55771"/>
            <a:ext cx="2967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Endeavour, leaving Whitby </a:t>
            </a:r>
            <a:r>
              <a:rPr lang="en-US" sz="1200" dirty="0" err="1"/>
              <a:t>Harbour</a:t>
            </a:r>
            <a:r>
              <a:rPr lang="en-US" sz="1200" dirty="0"/>
              <a:t> in 1768</a:t>
            </a:r>
            <a:r>
              <a:rPr lang="cs-CZ" sz="1200" dirty="0"/>
              <a:t>: </a:t>
            </a:r>
          </a:p>
          <a:p>
            <a:r>
              <a:rPr lang="cs-CZ" sz="1200" dirty="0">
                <a:hlinkClick r:id="rId3"/>
              </a:rPr>
              <a:t>http://nla.gov.au/nla.obj-134301494/view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546002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6BB98-1BBD-496D-8974-54BAED70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997512" cy="1450757"/>
          </a:xfrm>
        </p:spPr>
        <p:txBody>
          <a:bodyPr>
            <a:normAutofit fontScale="90000"/>
          </a:bodyPr>
          <a:lstStyle/>
          <a:p>
            <a:r>
              <a:rPr lang="cs-CZ" sz="5400" dirty="0"/>
              <a:t>Vznik geografických společností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BF260E-DA40-4244-BED7-71684B7C8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2060848"/>
            <a:ext cx="4829161" cy="4104456"/>
          </a:xfrm>
        </p:spPr>
        <p:txBody>
          <a:bodyPr>
            <a:noAutofit/>
          </a:bodyPr>
          <a:lstStyle/>
          <a:p>
            <a:r>
              <a:rPr lang="cs-CZ" sz="1800" dirty="0" err="1"/>
              <a:t>The</a:t>
            </a:r>
            <a:r>
              <a:rPr lang="cs-CZ" sz="1800" dirty="0"/>
              <a:t> </a:t>
            </a:r>
            <a:r>
              <a:rPr lang="cs-CZ" sz="1800" dirty="0" err="1"/>
              <a:t>Société</a:t>
            </a:r>
            <a:r>
              <a:rPr lang="cs-CZ" sz="1800" dirty="0"/>
              <a:t> de </a:t>
            </a:r>
            <a:r>
              <a:rPr lang="cs-CZ" sz="1800" dirty="0" err="1"/>
              <a:t>Géographie</a:t>
            </a:r>
            <a:r>
              <a:rPr lang="cs-CZ" sz="1800" dirty="0"/>
              <a:t>, Paříž – 1821</a:t>
            </a:r>
          </a:p>
          <a:p>
            <a:pPr lvl="1"/>
            <a:r>
              <a:rPr lang="cs-CZ" sz="1400" dirty="0"/>
              <a:t>Zde v r. 1879 – rozhodnuto o výstavbě Panamského průplavu</a:t>
            </a:r>
          </a:p>
          <a:p>
            <a:r>
              <a:rPr lang="cs-CZ" sz="1800" dirty="0" err="1"/>
              <a:t>Gesellschaft</a:t>
            </a:r>
            <a:r>
              <a:rPr lang="cs-CZ" sz="1800" dirty="0"/>
              <a:t> </a:t>
            </a:r>
            <a:r>
              <a:rPr lang="cs-CZ" sz="1800" dirty="0" err="1"/>
              <a:t>für</a:t>
            </a:r>
            <a:r>
              <a:rPr lang="cs-CZ" sz="1800" dirty="0"/>
              <a:t> </a:t>
            </a:r>
            <a:r>
              <a:rPr lang="cs-CZ" sz="1800" dirty="0" err="1"/>
              <a:t>Erdkunde</a:t>
            </a:r>
            <a:r>
              <a:rPr lang="cs-CZ" sz="1800" dirty="0"/>
              <a:t>, </a:t>
            </a:r>
            <a:r>
              <a:rPr lang="cs-CZ" sz="1800" dirty="0" err="1"/>
              <a:t>Berlin</a:t>
            </a:r>
            <a:r>
              <a:rPr lang="cs-CZ" sz="1800" dirty="0"/>
              <a:t> – 1828</a:t>
            </a:r>
          </a:p>
          <a:p>
            <a:r>
              <a:rPr lang="cs-CZ" sz="1800" dirty="0" err="1"/>
              <a:t>The</a:t>
            </a:r>
            <a:r>
              <a:rPr lang="cs-CZ" sz="1800" dirty="0"/>
              <a:t> </a:t>
            </a:r>
            <a:r>
              <a:rPr lang="cs-CZ" sz="1800" dirty="0" err="1"/>
              <a:t>Royal</a:t>
            </a:r>
            <a:r>
              <a:rPr lang="cs-CZ" sz="1800" dirty="0"/>
              <a:t> </a:t>
            </a:r>
            <a:r>
              <a:rPr lang="cs-CZ" sz="1800" dirty="0" err="1"/>
              <a:t>Geographical</a:t>
            </a:r>
            <a:r>
              <a:rPr lang="cs-CZ" sz="1800" dirty="0"/>
              <a:t> Society, Londýn – 1830 </a:t>
            </a:r>
          </a:p>
          <a:p>
            <a:r>
              <a:rPr lang="cs-CZ" sz="1800" dirty="0" err="1"/>
              <a:t>Russkoje</a:t>
            </a:r>
            <a:r>
              <a:rPr lang="cs-CZ" sz="1800" dirty="0"/>
              <a:t> </a:t>
            </a:r>
            <a:r>
              <a:rPr lang="cs-CZ" sz="1800" dirty="0" err="1"/>
              <a:t>Geografičeskoje</a:t>
            </a:r>
            <a:r>
              <a:rPr lang="cs-CZ" sz="1800" dirty="0"/>
              <a:t> ,  </a:t>
            </a:r>
            <a:r>
              <a:rPr lang="cs-CZ" sz="1800" dirty="0" err="1"/>
              <a:t>Petersburg</a:t>
            </a:r>
            <a:r>
              <a:rPr lang="cs-CZ" sz="1800" dirty="0"/>
              <a:t> – 1845</a:t>
            </a:r>
          </a:p>
          <a:p>
            <a:r>
              <a:rPr lang="cs-CZ" sz="1800" dirty="0" err="1"/>
              <a:t>Österreichische</a:t>
            </a:r>
            <a:r>
              <a:rPr lang="cs-CZ" sz="1800" dirty="0"/>
              <a:t> </a:t>
            </a:r>
            <a:r>
              <a:rPr lang="cs-CZ" sz="1800" dirty="0" err="1"/>
              <a:t>Geographische</a:t>
            </a:r>
            <a:r>
              <a:rPr lang="cs-CZ" sz="1800" dirty="0"/>
              <a:t> </a:t>
            </a:r>
            <a:r>
              <a:rPr lang="cs-CZ" sz="1800" dirty="0" err="1"/>
              <a:t>Gesellschaft</a:t>
            </a:r>
            <a:r>
              <a:rPr lang="cs-CZ" sz="1800" dirty="0"/>
              <a:t>, </a:t>
            </a:r>
            <a:r>
              <a:rPr lang="cs-CZ" sz="1800" dirty="0" err="1"/>
              <a:t>Vienna</a:t>
            </a:r>
            <a:r>
              <a:rPr lang="cs-CZ" sz="1800" dirty="0"/>
              <a:t> – 1856</a:t>
            </a:r>
          </a:p>
          <a:p>
            <a:r>
              <a:rPr lang="cs-CZ" sz="1800" dirty="0" err="1"/>
              <a:t>American</a:t>
            </a:r>
            <a:r>
              <a:rPr lang="cs-CZ" sz="1800" dirty="0"/>
              <a:t> </a:t>
            </a:r>
            <a:r>
              <a:rPr lang="cs-CZ" sz="1800" dirty="0" err="1"/>
              <a:t>Geographical</a:t>
            </a:r>
            <a:r>
              <a:rPr lang="cs-CZ" sz="1800" dirty="0"/>
              <a:t> Society, USA – 1851</a:t>
            </a:r>
            <a:endParaRPr lang="cs-CZ" sz="1800" dirty="0">
              <a:hlinkClick r:id="rId2"/>
            </a:endParaRPr>
          </a:p>
          <a:p>
            <a:r>
              <a:rPr lang="cs-CZ" sz="1800" b="1" dirty="0"/>
              <a:t>Česká geografická společnost – tehdy Česká společnost </a:t>
            </a:r>
            <a:r>
              <a:rPr lang="cs-CZ" sz="1800" b="1" dirty="0" err="1"/>
              <a:t>zeměvědná</a:t>
            </a:r>
            <a:r>
              <a:rPr lang="cs-CZ" sz="1800" b="1" dirty="0"/>
              <a:t>  – 1894</a:t>
            </a:r>
          </a:p>
          <a:p>
            <a:pPr lvl="1"/>
            <a:r>
              <a:rPr lang="cs-CZ" sz="1400" dirty="0"/>
              <a:t>Blíže viz: </a:t>
            </a:r>
            <a:r>
              <a:rPr lang="cs-CZ" sz="1400" dirty="0">
                <a:hlinkClick r:id="rId3"/>
              </a:rPr>
              <a:t>https://geography.cz/o-nas/historie/</a:t>
            </a:r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5F1FE5-96DA-4DDA-A3A0-579E4166C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492896"/>
            <a:ext cx="32766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83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912633-A0D8-4DBC-85AB-737F83CBA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19. a začátek 20.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F79B2-208C-4463-9C47-34E7F8526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Na „západě“ v druhé polovině 19. a počátkem 20. století procházela geografie čtyřmi hlavními fázemi: </a:t>
            </a:r>
          </a:p>
          <a:p>
            <a:pPr lvl="1"/>
            <a:r>
              <a:rPr lang="cs-CZ" sz="2400" dirty="0"/>
              <a:t>environmentální determinismus, </a:t>
            </a:r>
          </a:p>
          <a:p>
            <a:pPr lvl="1"/>
            <a:r>
              <a:rPr lang="cs-CZ" sz="2400" dirty="0"/>
              <a:t>regionální geografie, </a:t>
            </a:r>
          </a:p>
          <a:p>
            <a:pPr lvl="1"/>
            <a:r>
              <a:rPr lang="cs-CZ" sz="2400" dirty="0"/>
              <a:t>kvantitativní revoluce,</a:t>
            </a:r>
          </a:p>
          <a:p>
            <a:pPr lvl="1"/>
            <a:r>
              <a:rPr lang="cs-CZ" sz="2400" dirty="0"/>
              <a:t>kritická geografie.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7414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GERSMEHL, Phil. </a:t>
            </a:r>
            <a:r>
              <a:rPr lang="en-US" i="1" dirty="0"/>
              <a:t>Teaching geography</a:t>
            </a:r>
            <a:r>
              <a:rPr lang="en-US" dirty="0"/>
              <a:t>. Guilford Publications, 2014.</a:t>
            </a:r>
            <a:endParaRPr lang="cs-CZ" dirty="0"/>
          </a:p>
          <a:p>
            <a:r>
              <a:rPr lang="cs-CZ" dirty="0"/>
              <a:t>Koncepce geografického vzdělávání: </a:t>
            </a:r>
            <a:r>
              <a:rPr lang="cs-CZ" dirty="0">
                <a:hlinkClick r:id="rId2"/>
              </a:rPr>
              <a:t>https://www.egeografie.cz/egeografie/metodika.pdf</a:t>
            </a:r>
            <a:endParaRPr lang="cs-CZ" dirty="0"/>
          </a:p>
          <a:p>
            <a:r>
              <a:rPr lang="cs-CZ" dirty="0"/>
              <a:t>Geografické rozhledy.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2816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EE4ED-89C8-447B-952D-F74E1DA2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925504" cy="1450757"/>
          </a:xfrm>
        </p:spPr>
        <p:txBody>
          <a:bodyPr/>
          <a:lstStyle/>
          <a:p>
            <a:r>
              <a:rPr lang="cs-CZ" dirty="0"/>
              <a:t>Environmentální determinismus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F333E8-1304-4CB4-B84D-9353B4656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Carl Ritter</a:t>
            </a:r>
          </a:p>
          <a:p>
            <a:r>
              <a:rPr lang="cs-CZ" b="1" dirty="0"/>
              <a:t>Friedrich </a:t>
            </a:r>
            <a:r>
              <a:rPr lang="cs-CZ" b="1" dirty="0" err="1"/>
              <a:t>Rätzel</a:t>
            </a:r>
            <a:r>
              <a:rPr lang="cs-CZ" b="1" dirty="0"/>
              <a:t> </a:t>
            </a:r>
            <a:r>
              <a:rPr lang="cs-CZ" dirty="0"/>
              <a:t>(1844–1904)</a:t>
            </a:r>
          </a:p>
          <a:p>
            <a:pPr lvl="1"/>
            <a:r>
              <a:rPr lang="cs-CZ" dirty="0"/>
              <a:t>zakladatel oboru antropogeografie </a:t>
            </a:r>
          </a:p>
          <a:p>
            <a:pPr lvl="1"/>
            <a:r>
              <a:rPr lang="cs-CZ" dirty="0"/>
              <a:t>svým spisem Politická geografie (1897) patří mezi zakladatele politické geografie jako vědního oboru</a:t>
            </a:r>
          </a:p>
          <a:p>
            <a:pPr lvl="1"/>
            <a:r>
              <a:rPr lang="cs-CZ" b="1" i="0" dirty="0">
                <a:solidFill>
                  <a:srgbClr val="202122"/>
                </a:solidFill>
                <a:effectLst/>
              </a:rPr>
              <a:t>aspekty společnosti se připisovaly vlivům přírodního prostředí</a:t>
            </a:r>
            <a:endParaRPr lang="cs-CZ" b="1" dirty="0"/>
          </a:p>
          <a:p>
            <a:pPr lvl="1"/>
            <a:r>
              <a:rPr lang="cs-CZ" dirty="0"/>
              <a:t>stát jako živý organismus (rodí se, vyvíjí se, stárne a umírá) a řídí se zákonem silnějšího</a:t>
            </a:r>
          </a:p>
          <a:p>
            <a:pPr lvl="1"/>
            <a:r>
              <a:rPr lang="cs-CZ" dirty="0"/>
              <a:t>za určující faktory mezinárodní politiky považoval kromě velikosti států i množství a kvalitu půdy</a:t>
            </a:r>
          </a:p>
        </p:txBody>
      </p:sp>
    </p:spTree>
    <p:extLst>
      <p:ext uri="{BB962C8B-B14F-4D97-AF65-F5344CB8AC3E}">
        <p14:creationId xmlns:p14="http://schemas.microsoft.com/office/powerpoint/2010/main" val="836049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20AB0-D343-44A8-BF08-095921AB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Regionální geografie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B1EF80-3059-4FE7-81D9-70745A7C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844824"/>
            <a:ext cx="8352929" cy="453650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Regionální geografové se zaměřovali na sběr popisných informací o různých místech na Zemi i dělením </a:t>
            </a:r>
            <a:r>
              <a:rPr lang="cs-CZ" sz="2100" dirty="0"/>
              <a:t>povrchu Země na regiony, syntetická shrnutí geografických bádání</a:t>
            </a:r>
          </a:p>
          <a:p>
            <a:r>
              <a:rPr lang="cs-CZ" sz="2100" b="1" dirty="0"/>
              <a:t>Alfred </a:t>
            </a:r>
            <a:r>
              <a:rPr lang="cs-CZ" sz="2100" b="1" dirty="0" err="1"/>
              <a:t>Hettner</a:t>
            </a:r>
            <a:r>
              <a:rPr lang="cs-CZ" sz="2100" b="1" dirty="0"/>
              <a:t> </a:t>
            </a:r>
            <a:r>
              <a:rPr lang="cs-CZ" sz="2100" dirty="0"/>
              <a:t>(1859–1941)</a:t>
            </a:r>
            <a:endParaRPr lang="cs-CZ" sz="2100" b="1" dirty="0"/>
          </a:p>
          <a:p>
            <a:pPr lvl="1"/>
            <a:r>
              <a:rPr lang="cs-CZ" sz="2100" dirty="0"/>
              <a:t>Chorologické názory na geografii (popisy lokalit, regionů) </a:t>
            </a:r>
          </a:p>
          <a:p>
            <a:r>
              <a:rPr lang="cs-CZ" sz="2100" b="1" dirty="0"/>
              <a:t>Paul </a:t>
            </a:r>
            <a:r>
              <a:rPr lang="cs-CZ" sz="2100" b="1" dirty="0" err="1"/>
              <a:t>Vidal</a:t>
            </a:r>
            <a:r>
              <a:rPr lang="cs-CZ" sz="2100" b="1" dirty="0"/>
              <a:t> de la </a:t>
            </a:r>
            <a:r>
              <a:rPr lang="cs-CZ" sz="2100" b="1" dirty="0" err="1"/>
              <a:t>Blache</a:t>
            </a:r>
            <a:r>
              <a:rPr lang="cs-CZ" sz="2100" b="1" dirty="0"/>
              <a:t> </a:t>
            </a:r>
            <a:r>
              <a:rPr lang="cs-CZ" sz="2100" dirty="0"/>
              <a:t>(1845–1918)</a:t>
            </a:r>
          </a:p>
          <a:p>
            <a:pPr lvl="1"/>
            <a:r>
              <a:rPr lang="cs-CZ" sz="2100" dirty="0"/>
              <a:t>Charakteristiky regionů</a:t>
            </a:r>
          </a:p>
          <a:p>
            <a:r>
              <a:rPr lang="cs-CZ" sz="2100" dirty="0"/>
              <a:t>Silný vliv regionální geografie přetrval až do poloviny 20. století, kdy Američan R. </a:t>
            </a:r>
            <a:r>
              <a:rPr lang="cs-CZ" sz="2100" dirty="0" err="1"/>
              <a:t>Hartshorne</a:t>
            </a:r>
            <a:r>
              <a:rPr lang="cs-CZ" sz="2100" dirty="0"/>
              <a:t> ve své knize </a:t>
            </a:r>
            <a:r>
              <a:rPr lang="cs-CZ" sz="2100" i="1" dirty="0" err="1"/>
              <a:t>The</a:t>
            </a:r>
            <a:r>
              <a:rPr lang="cs-CZ" sz="2100" i="1" dirty="0"/>
              <a:t> </a:t>
            </a:r>
            <a:r>
              <a:rPr lang="cs-CZ" sz="2100" i="1" dirty="0" err="1"/>
              <a:t>nature</a:t>
            </a:r>
            <a:r>
              <a:rPr lang="cs-CZ" sz="2100" i="1" dirty="0"/>
              <a:t> </a:t>
            </a:r>
            <a:r>
              <a:rPr lang="cs-CZ" sz="2100" i="1" dirty="0" err="1"/>
              <a:t>of</a:t>
            </a:r>
            <a:r>
              <a:rPr lang="cs-CZ" sz="2100" i="1" dirty="0"/>
              <a:t> </a:t>
            </a:r>
            <a:r>
              <a:rPr lang="cs-CZ" sz="2100" i="1" dirty="0" err="1"/>
              <a:t>geography</a:t>
            </a:r>
            <a:r>
              <a:rPr lang="cs-CZ" sz="2100" dirty="0"/>
              <a:t> (1939) definoval </a:t>
            </a:r>
            <a:r>
              <a:rPr lang="cs-CZ" sz="2100" b="1" dirty="0"/>
              <a:t>geografii jako vědu, která se zabývá hledáním rozdílů mezi regiony, lokacemi nebo hledáním jedinečnost</a:t>
            </a:r>
            <a:endParaRPr lang="cs-CZ" sz="2100" dirty="0"/>
          </a:p>
          <a:p>
            <a:r>
              <a:rPr lang="cs-CZ" sz="2100" dirty="0"/>
              <a:t>Tento přístup byl kritizován jako nevědecký vzhledem k tomu, že </a:t>
            </a:r>
            <a:r>
              <a:rPr lang="cs-CZ" sz="2100" b="1" dirty="0"/>
              <a:t>věda by měla hledat a definovat zákony, ověřovat hypotézy a formulovat teorie, tedy hledat zákonitosti, které jsou obecně platné</a:t>
            </a:r>
            <a:r>
              <a:rPr lang="cs-CZ" sz="2100" dirty="0"/>
              <a:t>. </a:t>
            </a:r>
          </a:p>
          <a:p>
            <a:r>
              <a:rPr lang="cs-CZ" sz="2100" b="1" dirty="0"/>
              <a:t>Geografie byla téměř čistě popisnou vědou, s málo rozvinutým teoretickým a metodologickým aparátem</a:t>
            </a:r>
            <a:r>
              <a:rPr lang="cs-CZ" sz="2100" dirty="0"/>
              <a:t>.</a:t>
            </a:r>
          </a:p>
          <a:p>
            <a:r>
              <a:rPr lang="cs-CZ" sz="2100" dirty="0"/>
              <a:t>Také byla vědou </a:t>
            </a:r>
            <a:r>
              <a:rPr lang="cs-CZ" sz="2100" b="1" dirty="0"/>
              <a:t>bez výraznějšího praktického uplatnění</a:t>
            </a:r>
            <a:r>
              <a:rPr lang="cs-CZ" sz="2100" dirty="0"/>
              <a:t>, což ve srovnání s jinými vědeckými disciplínami bylo značným handicapem.</a:t>
            </a:r>
          </a:p>
          <a:p>
            <a:r>
              <a:rPr lang="cs-CZ" sz="2100" dirty="0"/>
              <a:t>Vyvrcholení krize v geografii nastává počátkem 50. let, kdy například v USA dochází k rušení studijních programů a kateder geografie na vysokých školách po celé zemi.</a:t>
            </a:r>
          </a:p>
        </p:txBody>
      </p:sp>
    </p:spTree>
    <p:extLst>
      <p:ext uri="{BB962C8B-B14F-4D97-AF65-F5344CB8AC3E}">
        <p14:creationId xmlns:p14="http://schemas.microsoft.com/office/powerpoint/2010/main" val="2007626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3669A3-B93B-4069-9B9D-3BD4E423F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496" y="701654"/>
            <a:ext cx="3852736" cy="54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66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AA43EE-C73B-40D9-8B7D-72F30D18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Kvantitativní revoluce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2AC966-40AB-4D31-89A0-D80933142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Lékem na tento vývoj bylo období tzv. kvantitativní revoluce (konec 50. a 60 léta 20. století)</a:t>
            </a:r>
          </a:p>
          <a:p>
            <a:r>
              <a:rPr lang="cs-CZ" dirty="0"/>
              <a:t>Dochází k rozvoji nových metodických postupů v oblasti prostorové analýzy a rozvoji teoretické geografie</a:t>
            </a:r>
          </a:p>
          <a:p>
            <a:r>
              <a:rPr lang="cs-CZ" dirty="0"/>
              <a:t>Rozvoj </a:t>
            </a:r>
            <a:r>
              <a:rPr lang="cs-CZ" b="1" dirty="0"/>
              <a:t>metody modelování </a:t>
            </a:r>
            <a:r>
              <a:rPr lang="cs-CZ" dirty="0"/>
              <a:t>a </a:t>
            </a:r>
            <a:r>
              <a:rPr lang="cs-CZ" b="1" dirty="0"/>
              <a:t>statistické analýzy </a:t>
            </a:r>
            <a:r>
              <a:rPr lang="cs-CZ" dirty="0"/>
              <a:t>v geografii</a:t>
            </a:r>
          </a:p>
          <a:p>
            <a:r>
              <a:rPr lang="cs-CZ" b="1" dirty="0"/>
              <a:t>Posunu od místa </a:t>
            </a:r>
            <a:r>
              <a:rPr lang="cs-CZ" dirty="0"/>
              <a:t>(území – regionu, vymezeného hranicemi) </a:t>
            </a:r>
            <a:r>
              <a:rPr lang="cs-CZ" b="1" dirty="0"/>
              <a:t>k prostoru </a:t>
            </a:r>
            <a:r>
              <a:rPr lang="cs-CZ" dirty="0"/>
              <a:t>(kontinuální prostor, P. </a:t>
            </a:r>
            <a:r>
              <a:rPr lang="cs-CZ" dirty="0" err="1"/>
              <a:t>Haggett</a:t>
            </a:r>
            <a:r>
              <a:rPr lang="cs-CZ" dirty="0"/>
              <a:t>, T. </a:t>
            </a:r>
            <a:r>
              <a:rPr lang="cs-CZ" dirty="0" err="1"/>
              <a:t>Hägerstrand</a:t>
            </a:r>
            <a:r>
              <a:rPr lang="cs-CZ" dirty="0"/>
              <a:t>)</a:t>
            </a:r>
          </a:p>
          <a:p>
            <a:r>
              <a:rPr lang="cs-CZ" dirty="0"/>
              <a:t>Rozvoj </a:t>
            </a:r>
            <a:r>
              <a:rPr lang="cs-CZ" b="1" dirty="0"/>
              <a:t>lokačních teorií </a:t>
            </a:r>
            <a:r>
              <a:rPr lang="cs-CZ" dirty="0"/>
              <a:t>(J. H. von </a:t>
            </a:r>
            <a:r>
              <a:rPr lang="cs-CZ" dirty="0" err="1"/>
              <a:t>Thünen</a:t>
            </a:r>
            <a:r>
              <a:rPr lang="cs-CZ" dirty="0"/>
              <a:t>, A. Weber, W. </a:t>
            </a:r>
            <a:r>
              <a:rPr lang="cs-CZ" dirty="0" err="1"/>
              <a:t>Christaller</a:t>
            </a:r>
            <a:r>
              <a:rPr lang="cs-CZ" dirty="0"/>
              <a:t>), které našly své uplatnění v plánovací praxi</a:t>
            </a:r>
          </a:p>
          <a:p>
            <a:r>
              <a:rPr lang="cs-CZ" dirty="0"/>
              <a:t>Základ pro pozdější vznik geoinformatiky a GIS, i DPZ a </a:t>
            </a:r>
            <a:r>
              <a:rPr lang="cs-CZ" dirty="0" err="1"/>
              <a:t>fotogrametrie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8677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C84B6-1E0D-442C-9A18-CAC9F7AC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 dirty="0"/>
              <a:t>Kritická geografie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5551C0-303E-494C-A8DB-A5C4F84C7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844824"/>
            <a:ext cx="8712968" cy="4464496"/>
          </a:xfrm>
        </p:spPr>
        <p:txBody>
          <a:bodyPr>
            <a:noAutofit/>
          </a:bodyPr>
          <a:lstStyle/>
          <a:p>
            <a:r>
              <a:rPr lang="cs-CZ" sz="1500" dirty="0"/>
              <a:t>V 70. letech 20. století se v (humánní) geografii objevila kritika přístupu, který počítá s člověkem jako ideální a maximálně rozumně se chovající bytostí (tzv. homo </a:t>
            </a:r>
            <a:r>
              <a:rPr lang="cs-CZ" sz="1500" dirty="0" err="1"/>
              <a:t>economicus</a:t>
            </a:r>
            <a:r>
              <a:rPr lang="cs-CZ" sz="1500" dirty="0"/>
              <a:t>)</a:t>
            </a:r>
          </a:p>
          <a:p>
            <a:r>
              <a:rPr lang="cs-CZ" sz="1500" dirty="0"/>
              <a:t>Vyzývá proto </a:t>
            </a:r>
            <a:r>
              <a:rPr lang="cs-CZ" sz="1500" b="1" dirty="0"/>
              <a:t>k zaměření se na společnost, jednotlivce a sociální vztahy</a:t>
            </a:r>
          </a:p>
          <a:p>
            <a:r>
              <a:rPr lang="cs-CZ" sz="1500" dirty="0"/>
              <a:t>Kromě kvantitativních metod výzkumu v geografii žádala i </a:t>
            </a:r>
            <a:r>
              <a:rPr lang="cs-CZ" sz="1500" b="1" dirty="0"/>
              <a:t>kvalitativní metody</a:t>
            </a:r>
            <a:endParaRPr lang="cs-CZ" sz="1500" dirty="0"/>
          </a:p>
          <a:p>
            <a:r>
              <a:rPr lang="cs-CZ" sz="1500" dirty="0"/>
              <a:t>Do centra výzkumu se také dostaly </a:t>
            </a:r>
            <a:r>
              <a:rPr lang="cs-CZ" sz="1500" b="1" dirty="0"/>
              <a:t>problémy životního prostředí </a:t>
            </a:r>
            <a:r>
              <a:rPr lang="cs-CZ" sz="1500" dirty="0"/>
              <a:t>a později </a:t>
            </a:r>
            <a:r>
              <a:rPr lang="cs-CZ" sz="1500" b="1" dirty="0"/>
              <a:t>globalizace</a:t>
            </a:r>
          </a:p>
          <a:p>
            <a:endParaRPr lang="cs-CZ" sz="500" dirty="0"/>
          </a:p>
          <a:p>
            <a:r>
              <a:rPr lang="cs-CZ" sz="1500" dirty="0"/>
              <a:t>Ačkoli pozitivistické přístupy zůstávají v geografii důležité, kritická geografie vznikla jako kritika pozitivismu</a:t>
            </a:r>
          </a:p>
          <a:p>
            <a:r>
              <a:rPr lang="cs-CZ" sz="1500" dirty="0"/>
              <a:t>První kmen kritické geografie, který se objevil, byla </a:t>
            </a:r>
            <a:r>
              <a:rPr lang="cs-CZ" sz="1500" b="1" dirty="0"/>
              <a:t>humanistická geografie</a:t>
            </a:r>
            <a:r>
              <a:rPr lang="cs-CZ" sz="1500" dirty="0"/>
              <a:t>. Humanistické geografy (</a:t>
            </a:r>
            <a:r>
              <a:rPr lang="cs-CZ" sz="1500" dirty="0" err="1"/>
              <a:t>Yi-Fu</a:t>
            </a:r>
            <a:r>
              <a:rPr lang="cs-CZ" sz="1500" dirty="0"/>
              <a:t> Tuan), čerpající z filozofie existencialismu a fenomenologie, se zaměřily na smysl a vztah lidí k místům</a:t>
            </a:r>
          </a:p>
          <a:p>
            <a:r>
              <a:rPr lang="cs-CZ" sz="1500" dirty="0"/>
              <a:t>Vlivnější byla </a:t>
            </a:r>
            <a:r>
              <a:rPr lang="cs-CZ" sz="1500" b="1" dirty="0"/>
              <a:t>marxistická geografie</a:t>
            </a:r>
            <a:r>
              <a:rPr lang="cs-CZ" sz="1500" dirty="0"/>
              <a:t>, která aplikovala sociální teorie Karla Marxe a jeho následovníků na geografické jevy (David Harvey, Richard </a:t>
            </a:r>
            <a:r>
              <a:rPr lang="cs-CZ" sz="1500" dirty="0" err="1"/>
              <a:t>Peet</a:t>
            </a:r>
            <a:r>
              <a:rPr lang="cs-CZ" sz="1500" dirty="0"/>
              <a:t>)</a:t>
            </a:r>
          </a:p>
          <a:p>
            <a:r>
              <a:rPr lang="cs-CZ" sz="1500" b="1" dirty="0"/>
              <a:t>Feministická geografie </a:t>
            </a:r>
            <a:r>
              <a:rPr lang="cs-CZ" sz="1500" dirty="0"/>
              <a:t>využívá myšlenek feminismu v geografických kontextech</a:t>
            </a:r>
          </a:p>
          <a:p>
            <a:r>
              <a:rPr lang="cs-CZ" sz="1500" dirty="0"/>
              <a:t>Nejnovějším kmenem kritické geografie je </a:t>
            </a:r>
            <a:r>
              <a:rPr lang="cs-CZ" sz="1500" b="1" dirty="0"/>
              <a:t>postmodernistická geografie</a:t>
            </a:r>
            <a:r>
              <a:rPr lang="cs-CZ" sz="1500" dirty="0"/>
              <a:t>, která využívá myšlenky postmodernistických a poststrukturalistických teoretiků k prozkoumání sociální konstrukce prostorových vztahů</a:t>
            </a:r>
          </a:p>
        </p:txBody>
      </p:sp>
    </p:spTree>
    <p:extLst>
      <p:ext uri="{BB962C8B-B14F-4D97-AF65-F5344CB8AC3E}">
        <p14:creationId xmlns:p14="http://schemas.microsoft.com/office/powerpoint/2010/main" val="690511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4C11C-D78D-499C-A2F5-997764F0C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Nové přístupy v geografii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E3B95F-B8D2-43FE-A9CB-285FF159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275" y="1845734"/>
            <a:ext cx="3671485" cy="44071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0AFC2EA-71A3-4F37-BD6A-FACA6B1D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855894"/>
            <a:ext cx="3441692" cy="43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9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8137F3-9219-47EB-86B2-795707CD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Geografie v Česku (r. 2019)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CBF5F7-96CC-480D-93A7-E050BB2C3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1957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Výzkumné pracoviště</a:t>
            </a:r>
            <a:r>
              <a:rPr lang="cs-CZ" dirty="0"/>
              <a:t>: Geografický ústav Československé akademie věd →  Oddělení environmentální geografie Ústavu </a:t>
            </a:r>
            <a:r>
              <a:rPr lang="cs-CZ" dirty="0" err="1"/>
              <a:t>geoniky</a:t>
            </a:r>
            <a:r>
              <a:rPr lang="cs-CZ" dirty="0"/>
              <a:t> Akademie věd České republiky</a:t>
            </a:r>
          </a:p>
          <a:p>
            <a:r>
              <a:rPr lang="cs-CZ" b="1" dirty="0"/>
              <a:t>Akademická pracoviště:</a:t>
            </a:r>
          </a:p>
          <a:p>
            <a:pPr lvl="1"/>
            <a:r>
              <a:rPr lang="cs-CZ" dirty="0" err="1"/>
              <a:t>PřF</a:t>
            </a:r>
            <a:r>
              <a:rPr lang="cs-CZ" dirty="0"/>
              <a:t> UK</a:t>
            </a:r>
          </a:p>
          <a:p>
            <a:pPr lvl="1"/>
            <a:r>
              <a:rPr lang="cs-CZ" dirty="0" err="1"/>
              <a:t>PřF</a:t>
            </a:r>
            <a:r>
              <a:rPr lang="cs-CZ" dirty="0"/>
              <a:t> MU, </a:t>
            </a:r>
            <a:r>
              <a:rPr lang="cs-CZ" dirty="0" err="1"/>
              <a:t>PdF</a:t>
            </a:r>
            <a:r>
              <a:rPr lang="cs-CZ" dirty="0"/>
              <a:t> MU</a:t>
            </a:r>
          </a:p>
          <a:p>
            <a:pPr lvl="1"/>
            <a:r>
              <a:rPr lang="cs-CZ" dirty="0" err="1"/>
              <a:t>PřF</a:t>
            </a:r>
            <a:r>
              <a:rPr lang="cs-CZ" dirty="0"/>
              <a:t> OSU</a:t>
            </a:r>
          </a:p>
          <a:p>
            <a:pPr lvl="1"/>
            <a:r>
              <a:rPr lang="cs-CZ" dirty="0" err="1"/>
              <a:t>PřF</a:t>
            </a:r>
            <a:r>
              <a:rPr lang="cs-CZ" dirty="0"/>
              <a:t> UPOL</a:t>
            </a:r>
          </a:p>
          <a:p>
            <a:pPr lvl="1"/>
            <a:r>
              <a:rPr lang="cs-CZ" dirty="0" err="1"/>
              <a:t>PdF</a:t>
            </a:r>
            <a:r>
              <a:rPr lang="cs-CZ" dirty="0"/>
              <a:t> JČU</a:t>
            </a:r>
          </a:p>
          <a:p>
            <a:pPr lvl="1"/>
            <a:r>
              <a:rPr lang="cs-CZ" dirty="0"/>
              <a:t>EF ZČU, </a:t>
            </a:r>
            <a:r>
              <a:rPr lang="cs-CZ" dirty="0" err="1"/>
              <a:t>PdF</a:t>
            </a:r>
            <a:r>
              <a:rPr lang="cs-CZ" dirty="0"/>
              <a:t> JČU</a:t>
            </a:r>
          </a:p>
          <a:p>
            <a:pPr lvl="1"/>
            <a:r>
              <a:rPr lang="cs-CZ" dirty="0" err="1"/>
              <a:t>PřF</a:t>
            </a:r>
            <a:r>
              <a:rPr lang="cs-CZ" dirty="0"/>
              <a:t> UJEP</a:t>
            </a:r>
          </a:p>
          <a:p>
            <a:pPr lvl="1"/>
            <a:r>
              <a:rPr lang="cs-CZ" dirty="0"/>
              <a:t>FPHP TUL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(ESF MU, UNOB, VŠE, FRRMS MENDELU, UTB…)</a:t>
            </a:r>
            <a:endParaRPr lang="cs-CZ" b="1" dirty="0"/>
          </a:p>
          <a:p>
            <a:pPr lvl="1"/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1356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Geografie ve škole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2132856"/>
            <a:ext cx="8568951" cy="4032448"/>
          </a:xfrm>
        </p:spPr>
        <p:txBody>
          <a:bodyPr>
            <a:normAutofit/>
          </a:bodyPr>
          <a:lstStyle/>
          <a:p>
            <a:r>
              <a:rPr lang="cs-CZ" dirty="0"/>
              <a:t>Geografie a s tím související i geografické vzdělávání už dávno </a:t>
            </a:r>
            <a:r>
              <a:rPr lang="cs-CZ" b="1" dirty="0"/>
              <a:t>ztratilo popisný charakter</a:t>
            </a:r>
            <a:r>
              <a:rPr lang="cs-CZ" dirty="0"/>
              <a:t> (ZATÍM NE ZCELA V ČR!). </a:t>
            </a:r>
          </a:p>
          <a:p>
            <a:r>
              <a:rPr lang="cs-CZ" dirty="0"/>
              <a:t>Geografické myšlení je v </a:t>
            </a:r>
            <a:r>
              <a:rPr lang="cs-CZ" dirty="0" err="1"/>
              <a:t>anglo</a:t>
            </a:r>
            <a:r>
              <a:rPr lang="cs-CZ" dirty="0"/>
              <a:t>-americkém geografickém vzdělávání motorem pro </a:t>
            </a:r>
            <a:r>
              <a:rPr lang="cs-CZ" b="1" dirty="0"/>
              <a:t>aktivní poznávání dnešního světa</a:t>
            </a:r>
            <a:r>
              <a:rPr lang="cs-CZ" dirty="0"/>
              <a:t>. </a:t>
            </a:r>
          </a:p>
          <a:p>
            <a:r>
              <a:rPr lang="cs-CZ" dirty="0"/>
              <a:t>Řada učitelů však stále jen těžce a pomalu opouští zažité výukové stereotypy, kdy jsou žáci postaveni do role pasivních konzumentů učebnicových a učitelem vybraných sdělení o světě, ve kterém žijeme. </a:t>
            </a:r>
          </a:p>
          <a:p>
            <a:r>
              <a:rPr lang="cs-CZ" dirty="0"/>
              <a:t>Cílem výuky geografie nemá být encyklopedická znalost geografických objektů a jejich prostorová lokalizace (jak je často prezentováno ve školské praxi), tj. ne jen KDE to je, ale i </a:t>
            </a:r>
            <a:r>
              <a:rPr lang="cs-CZ" b="1" dirty="0"/>
              <a:t>PROČ to tam je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939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Geografie ve škole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2060848"/>
            <a:ext cx="8568951" cy="424847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Cílem výuky geografie založené na geografickém myšlení je naučit žáky aplikovat nabyté znalosti do praxe s vědomím, že se svět neustále mění. Geografické myšlení umožňuje žákům uspořádat si informace o současném světě, které vedou k jeho porozumění, zejména o:</a:t>
            </a:r>
          </a:p>
          <a:p>
            <a:pPr lvl="1"/>
            <a:r>
              <a:rPr lang="cs-CZ" b="1" dirty="0"/>
              <a:t>Fyzicko-geografických systémech</a:t>
            </a:r>
            <a:r>
              <a:rPr lang="cs-CZ" dirty="0"/>
              <a:t>, které zahrnují zemskou kůru, vodu, vzduch, ekologické systémy, krajiny a procesy, které svět neustále udržují v pohybu.</a:t>
            </a:r>
          </a:p>
          <a:p>
            <a:pPr lvl="1"/>
            <a:r>
              <a:rPr lang="cs-CZ" b="1" dirty="0" err="1"/>
              <a:t>Socio</a:t>
            </a:r>
            <a:r>
              <a:rPr lang="cs-CZ" b="1" dirty="0"/>
              <a:t>-ekonomických systémech</a:t>
            </a:r>
            <a:r>
              <a:rPr lang="cs-CZ" dirty="0"/>
              <a:t>, které zahrnují obyvatelstvo a sídla, chování lidí v různém prostředí a ve využívání krajiny především k bydlení, práci a odpočinku. </a:t>
            </a:r>
          </a:p>
          <a:p>
            <a:pPr lvl="1"/>
            <a:r>
              <a:rPr lang="cs-CZ" b="1" dirty="0"/>
              <a:t>Vzájemné závislosti a propojenosti </a:t>
            </a:r>
            <a:r>
              <a:rPr lang="cs-CZ" dirty="0"/>
              <a:t>výše uvedených systémů, které by mělo vést k pochopení konceptu udržitelného rozvoje.</a:t>
            </a:r>
          </a:p>
          <a:p>
            <a:pPr lvl="1"/>
            <a:r>
              <a:rPr lang="cs-CZ" b="1" dirty="0"/>
              <a:t>Místech a prostoru, </a:t>
            </a:r>
            <a:r>
              <a:rPr lang="cs-CZ" dirty="0"/>
              <a:t>jejich poznávání, hledání podobností a rozdílů, rozvíjení znalostí spojených s porozuměním o jejich umístění, propojenosti a utváření prostorových modelů.</a:t>
            </a:r>
          </a:p>
          <a:p>
            <a:pPr lvl="1"/>
            <a:r>
              <a:rPr lang="cs-CZ" b="1" dirty="0"/>
              <a:t>Měřítku, </a:t>
            </a:r>
            <a:r>
              <a:rPr lang="cs-CZ" dirty="0"/>
              <a:t>kdy na svět nahlížíme z hlediska místní (lokální), regionální, národní, mezinárodní a globální perspektivy.</a:t>
            </a:r>
          </a:p>
          <a:p>
            <a:pPr lvl="1"/>
            <a:r>
              <a:rPr lang="cs-CZ" b="1" dirty="0"/>
              <a:t>Životě mladých lidí</a:t>
            </a:r>
            <a:r>
              <a:rPr lang="cs-CZ" dirty="0"/>
              <a:t>, kteří používají k pochopení obrazu okolního světa svoje vlastní myšlenkové koncepty, zážitky, významy a otázky, kterých se dá využít k dalšímu učení.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4490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Geografické myšlení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2060848"/>
            <a:ext cx="8568951" cy="4248471"/>
          </a:xfrm>
        </p:spPr>
        <p:txBody>
          <a:bodyPr>
            <a:normAutofit/>
          </a:bodyPr>
          <a:lstStyle/>
          <a:p>
            <a:r>
              <a:rPr lang="cs-CZ" sz="2600" dirty="0"/>
              <a:t>"</a:t>
            </a:r>
            <a:r>
              <a:rPr lang="cs-CZ" sz="2600" b="1" dirty="0"/>
              <a:t>Myslet geograficky je jedním ze zásadních konceptů, jak vidět a porozumět současnému světu</a:t>
            </a:r>
            <a:r>
              <a:rPr lang="cs-CZ" sz="2600" dirty="0"/>
              <a:t>. Geografické myšlení neposkytuje přesný návod, jak současný svět pochopit, ale předkládá řadu konceptů a myšlenek, které by nám měly pomoci pochopit rozmanitost současného světa a </a:t>
            </a:r>
            <a:r>
              <a:rPr lang="cs-CZ" sz="2600" b="1" dirty="0"/>
              <a:t>nalézat různé vztahy a vazby, propojenost a závislost jednotlivých míst od lokálního po globální měřítko</a:t>
            </a:r>
            <a:r>
              <a:rPr lang="cs-CZ" sz="2600" dirty="0"/>
              <a:t>. Geografické myšlení má svůj specifický jazyk, svoji gramatiku, ze které vychází slovní zásoba, jak porozumět současnému světu a jeho trendům k usměrnění dalšího vývoje.“ </a:t>
            </a:r>
          </a:p>
          <a:p>
            <a:pPr algn="r">
              <a:buNone/>
            </a:pPr>
            <a:r>
              <a:rPr lang="cs-CZ" sz="2600" i="1" dirty="0"/>
              <a:t>	</a:t>
            </a:r>
            <a:r>
              <a:rPr lang="cs-CZ" i="1" dirty="0"/>
              <a:t>(P. Jackson, </a:t>
            </a:r>
            <a:r>
              <a:rPr lang="cs-CZ" i="1" dirty="0" err="1"/>
              <a:t>Manifesto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Geography</a:t>
            </a:r>
            <a:r>
              <a:rPr lang="cs-CZ" i="1" dirty="0"/>
              <a:t> </a:t>
            </a:r>
            <a:r>
              <a:rPr lang="cs-CZ" i="1" dirty="0" err="1"/>
              <a:t>Association</a:t>
            </a:r>
            <a:r>
              <a:rPr lang="cs-CZ" i="1" dirty="0"/>
              <a:t>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558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253B0D-724C-4B8F-AFC6-F8922FA5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4B548F-DBC3-46AF-814B-1CD5D9A23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47E5A2-AD91-4E7A-B7ED-C05F18D4F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3599"/>
            <a:ext cx="9144000" cy="6230801"/>
          </a:xfrm>
          <a:prstGeom prst="rect">
            <a:avLst/>
          </a:prstGeom>
        </p:spPr>
      </p:pic>
      <p:sp>
        <p:nvSpPr>
          <p:cNvPr id="5" name="Zástupný symbol pro obsah 1">
            <a:extLst>
              <a:ext uri="{FF2B5EF4-FFF2-40B4-BE49-F238E27FC236}">
                <a16:creationId xmlns:a16="http://schemas.microsoft.com/office/drawing/2014/main" id="{388C5344-DF81-4E96-9C27-061975DA7628}"/>
              </a:ext>
            </a:extLst>
          </p:cNvPr>
          <p:cNvSpPr txBox="1">
            <a:spLocks/>
          </p:cNvSpPr>
          <p:nvPr/>
        </p:nvSpPr>
        <p:spPr>
          <a:xfrm>
            <a:off x="323528" y="1595974"/>
            <a:ext cx="8640960" cy="42804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3600" b="1" dirty="0">
                <a:solidFill>
                  <a:srgbClr val="FFFF00"/>
                </a:solidFill>
              </a:rPr>
              <a:t>GEOGRAFIE se odehrává teď a v budoucnosti.</a:t>
            </a:r>
          </a:p>
          <a:p>
            <a:pPr algn="ctr"/>
            <a:r>
              <a:rPr lang="cs-CZ" sz="3600" b="1" dirty="0">
                <a:solidFill>
                  <a:srgbClr val="FFFF00"/>
                </a:solidFill>
              </a:rPr>
              <a:t>Všechno, co už bylo je HISTORIE.</a:t>
            </a:r>
          </a:p>
          <a:p>
            <a:pPr algn="ctr"/>
            <a:endParaRPr lang="cs-CZ" sz="3600" b="1" dirty="0">
              <a:solidFill>
                <a:srgbClr val="FFFF00"/>
              </a:solidFill>
            </a:endParaRPr>
          </a:p>
          <a:p>
            <a:pPr algn="ctr"/>
            <a:r>
              <a:rPr lang="cs-CZ" sz="3600" b="1" dirty="0">
                <a:solidFill>
                  <a:srgbClr val="FFFF00"/>
                </a:solidFill>
              </a:rPr>
              <a:t>Historie je důležitým východiskem pro pochopení řady jevů v geografii.</a:t>
            </a:r>
          </a:p>
          <a:p>
            <a:pPr lvl="3"/>
            <a:endParaRPr lang="cs-CZ" b="1" dirty="0">
              <a:solidFill>
                <a:srgbClr val="FFFF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3999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Geografické myšlení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9" y="2060849"/>
            <a:ext cx="8496944" cy="864096"/>
          </a:xfrm>
        </p:spPr>
        <p:txBody>
          <a:bodyPr>
            <a:normAutofit/>
          </a:bodyPr>
          <a:lstStyle/>
          <a:p>
            <a:r>
              <a:rPr lang="cs-CZ" dirty="0"/>
              <a:t>Do geografického spadá především </a:t>
            </a:r>
            <a:r>
              <a:rPr lang="cs-CZ" b="1" dirty="0"/>
              <a:t>kladení geografických otázek</a:t>
            </a:r>
            <a:r>
              <a:rPr lang="cs-CZ" dirty="0"/>
              <a:t> a hledání odpovědí  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54400" y="2924945"/>
          <a:ext cx="8280920" cy="323693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63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7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/>
                        <a:t>JAK SE PTÁME?</a:t>
                      </a:r>
                      <a:endParaRPr lang="cs-CZ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/>
                        <a:t>CO ZJIŠŤUJEME?</a:t>
                      </a:r>
                      <a:endParaRPr lang="cs-CZ" sz="18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/>
                        <a:t>Kde to je?</a:t>
                      </a:r>
                      <a:endParaRPr lang="cs-CZ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/>
                        <a:t>Poloha / Místo</a:t>
                      </a:r>
                      <a:endParaRPr lang="cs-CZ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/>
                        <a:t>Jaké to tam je?</a:t>
                      </a:r>
                      <a:endParaRPr lang="cs-CZ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/>
                        <a:t>FG systémy / Humánní systémy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/>
                        <a:t>Popis / Prostor/ Měřítko</a:t>
                      </a:r>
                      <a:endParaRPr lang="cs-CZ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/>
                        <a:t>Proč je to tam?</a:t>
                      </a:r>
                      <a:endParaRPr lang="cs-CZ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/>
                        <a:t>Vzájemná propojenost, závislost</a:t>
                      </a:r>
                      <a:endParaRPr lang="cs-CZ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/>
                        <a:t>Jak to vzniklo?</a:t>
                      </a:r>
                      <a:endParaRPr lang="cs-CZ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/>
                        <a:t>Struktura</a:t>
                      </a:r>
                      <a:endParaRPr lang="cs-CZ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/>
                        <a:t>Mění se to v průběhu času?</a:t>
                      </a:r>
                      <a:endParaRPr lang="cs-CZ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/>
                        <a:t>Vývoj, trendy </a:t>
                      </a:r>
                      <a:endParaRPr lang="cs-CZ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/>
                        <a:t>Co by se stalo, kdyby…?</a:t>
                      </a:r>
                      <a:endParaRPr lang="cs-CZ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/>
                        <a:t>Prognóza, modelování</a:t>
                      </a:r>
                      <a:endParaRPr lang="cs-CZ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/>
                        <a:t>Jak by to mělo vypadat?</a:t>
                      </a:r>
                      <a:endParaRPr lang="cs-CZ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/>
                        <a:t>Kulturní porozumění, rozmanitost /udržitelný rozvoj</a:t>
                      </a:r>
                      <a:endParaRPr lang="cs-CZ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661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8C161A-3CA2-4661-9535-45D5E923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548129CE-FE4A-49EC-B902-28F457CAD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" y="0"/>
            <a:ext cx="4958310" cy="6858000"/>
          </a:xfrm>
        </p:spPr>
      </p:pic>
    </p:spTree>
    <p:extLst>
      <p:ext uri="{BB962C8B-B14F-4D97-AF65-F5344CB8AC3E}">
        <p14:creationId xmlns:p14="http://schemas.microsoft.com/office/powerpoint/2010/main" val="1180204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Geografické myšlení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22959" y="1845734"/>
            <a:ext cx="5189201" cy="402336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„ Geografie je multikulturní.“</a:t>
            </a:r>
          </a:p>
          <a:p>
            <a:r>
              <a:rPr lang="cs-CZ" sz="2800" dirty="0"/>
              <a:t>„Geografie je energie.“ </a:t>
            </a:r>
          </a:p>
          <a:p>
            <a:r>
              <a:rPr lang="cs-CZ" sz="2800" dirty="0"/>
              <a:t>„Geografie je barevná.“</a:t>
            </a:r>
          </a:p>
          <a:p>
            <a:r>
              <a:rPr lang="cs-CZ" sz="2800" dirty="0"/>
              <a:t>„Geografie jsou kontrasty.“</a:t>
            </a:r>
          </a:p>
          <a:p>
            <a:r>
              <a:rPr lang="cs-CZ" sz="2800" dirty="0"/>
              <a:t>…</a:t>
            </a:r>
          </a:p>
          <a:p>
            <a:r>
              <a:rPr lang="cs-CZ" sz="2800" dirty="0">
                <a:solidFill>
                  <a:srgbClr val="FF0000"/>
                </a:solidFill>
              </a:rPr>
              <a:t>Kolik geografie vidíte v následujícím videu?</a:t>
            </a:r>
            <a:r>
              <a:rPr lang="cs-CZ" sz="2800" dirty="0"/>
              <a:t> </a:t>
            </a:r>
            <a:r>
              <a:rPr lang="cs-CZ" sz="2800" dirty="0">
                <a:hlinkClick r:id="rId2"/>
              </a:rPr>
              <a:t>https://www.youtube.com/watch?v=xS81A4E8-Yk</a:t>
            </a:r>
            <a:r>
              <a:rPr lang="cs-CZ" sz="2800" dirty="0"/>
              <a:t> </a:t>
            </a:r>
            <a:endParaRPr lang="cs-CZ" i="1" dirty="0">
              <a:hlinkClick r:id="rId3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664" y="0"/>
            <a:ext cx="3024336" cy="334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531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A442D6-A81F-4DA4-A49A-B1F5A12B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844824"/>
            <a:ext cx="7543800" cy="4464496"/>
          </a:xfrm>
        </p:spPr>
        <p:txBody>
          <a:bodyPr>
            <a:normAutofit/>
          </a:bodyPr>
          <a:lstStyle/>
          <a:p>
            <a:r>
              <a:rPr lang="cs-CZ" sz="1900" dirty="0"/>
              <a:t>Vychází z Koncepce geografického vzdělávání (www.eGeografie.cz)</a:t>
            </a:r>
          </a:p>
          <a:p>
            <a:r>
              <a:rPr lang="cs-CZ" sz="1900" dirty="0"/>
              <a:t>Založené na </a:t>
            </a:r>
            <a:r>
              <a:rPr lang="cs-CZ" sz="1900" b="1" dirty="0"/>
              <a:t>konceptech</a:t>
            </a:r>
            <a:r>
              <a:rPr lang="cs-CZ" sz="1900" dirty="0"/>
              <a:t> - jsou širší obsahové struktury nežli jednotlivá úzká fakta (např. skleníkový efekt, migrace…)</a:t>
            </a:r>
          </a:p>
          <a:p>
            <a:r>
              <a:rPr lang="cs-CZ" sz="1900" dirty="0"/>
              <a:t>Důležité není zapamatování faktů, ale </a:t>
            </a:r>
            <a:r>
              <a:rPr lang="cs-CZ" sz="1900" b="1" dirty="0"/>
              <a:t>porozumění procesu</a:t>
            </a:r>
          </a:p>
          <a:p>
            <a:r>
              <a:rPr lang="cs-CZ" sz="1900" dirty="0"/>
              <a:t>Klíčové koncepty: </a:t>
            </a:r>
          </a:p>
          <a:p>
            <a:pPr lvl="1"/>
            <a:r>
              <a:rPr lang="cs-CZ" sz="1900" dirty="0"/>
              <a:t>Místo a region</a:t>
            </a:r>
          </a:p>
          <a:p>
            <a:pPr lvl="1"/>
            <a:r>
              <a:rPr lang="cs-CZ" sz="1900" dirty="0"/>
              <a:t>Poloha</a:t>
            </a:r>
          </a:p>
          <a:p>
            <a:pPr lvl="1"/>
            <a:r>
              <a:rPr lang="cs-CZ" sz="1900" dirty="0"/>
              <a:t>Vývoj interakce</a:t>
            </a:r>
          </a:p>
          <a:p>
            <a:pPr lvl="1"/>
            <a:r>
              <a:rPr lang="cs-CZ" sz="1900" dirty="0"/>
              <a:t>Řádovost</a:t>
            </a:r>
          </a:p>
          <a:p>
            <a:pPr lvl="1"/>
            <a:r>
              <a:rPr lang="cs-CZ" sz="1900" dirty="0"/>
              <a:t>Rozmístění</a:t>
            </a:r>
          </a:p>
          <a:p>
            <a:pPr lvl="1"/>
            <a:r>
              <a:rPr lang="cs-CZ" sz="1900" dirty="0"/>
              <a:t>Vzájemné vztahy</a:t>
            </a:r>
            <a:endParaRPr lang="cs-CZ" sz="1900" b="1" dirty="0"/>
          </a:p>
          <a:p>
            <a:endParaRPr lang="cs-CZ" sz="1350" dirty="0"/>
          </a:p>
        </p:txBody>
      </p:sp>
      <p:sp>
        <p:nvSpPr>
          <p:cNvPr id="5" name="Nadpis 2">
            <a:extLst>
              <a:ext uri="{FF2B5EF4-FFF2-40B4-BE49-F238E27FC236}">
                <a16:creationId xmlns:a16="http://schemas.microsoft.com/office/drawing/2014/main" id="{FFA12CB2-08A0-4A3D-A21C-3E659189B40B}"/>
              </a:ext>
            </a:extLst>
          </p:cNvPr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Aktuální pojetí geografie</a:t>
            </a:r>
          </a:p>
        </p:txBody>
      </p:sp>
    </p:spTree>
    <p:extLst>
      <p:ext uri="{BB962C8B-B14F-4D97-AF65-F5344CB8AC3E}">
        <p14:creationId xmlns:p14="http://schemas.microsoft.com/office/powerpoint/2010/main" val="3802018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A9A47-A7F9-42AE-B0D2-1EBD8A03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11" y="570265"/>
            <a:ext cx="3733482" cy="10905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Místo a region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D98CEC-016F-4DB6-9765-77BFEB09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12" y="2601622"/>
            <a:ext cx="2746373" cy="1669905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5C931A-6B1E-46DB-851F-00CF2E030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857" y="1772816"/>
            <a:ext cx="5546132" cy="4392487"/>
          </a:xfrm>
        </p:spPr>
        <p:txBody>
          <a:bodyPr anchor="ctr">
            <a:normAutofit/>
          </a:bodyPr>
          <a:lstStyle/>
          <a:p>
            <a:r>
              <a:rPr lang="cs-CZ" sz="1600" dirty="0">
                <a:solidFill>
                  <a:srgbClr val="000000"/>
                </a:solidFill>
              </a:rPr>
              <a:t>Místo a region jsou základními územními (prostorovými) jednotkami</a:t>
            </a:r>
          </a:p>
          <a:p>
            <a:r>
              <a:rPr lang="cs-CZ" sz="1600" b="1" dirty="0">
                <a:solidFill>
                  <a:srgbClr val="000000"/>
                </a:solidFill>
              </a:rPr>
              <a:t>Místo</a:t>
            </a:r>
            <a:r>
              <a:rPr lang="cs-CZ" sz="1600" dirty="0">
                <a:solidFill>
                  <a:srgbClr val="000000"/>
                </a:solidFill>
              </a:rPr>
              <a:t> - je určen vnímáním jednotlivce ovlivněným jeho unikátní zkušeností (dům, město, stát, sluneční soustava…)</a:t>
            </a:r>
          </a:p>
          <a:p>
            <a:r>
              <a:rPr lang="cs-CZ" sz="1600" b="1" dirty="0">
                <a:solidFill>
                  <a:srgbClr val="000000"/>
                </a:solidFill>
              </a:rPr>
              <a:t>Region</a:t>
            </a:r>
            <a:r>
              <a:rPr lang="cs-CZ" sz="1600" dirty="0">
                <a:solidFill>
                  <a:srgbClr val="000000"/>
                </a:solidFill>
              </a:rPr>
              <a:t> – výsledek vnímání určitého prostoru lidmi nebo území vymezené na základní věcných kritérií (homogenní x nodální)</a:t>
            </a:r>
          </a:p>
          <a:p>
            <a:r>
              <a:rPr lang="cs-CZ" sz="1600" dirty="0">
                <a:solidFill>
                  <a:srgbClr val="000000"/>
                </a:solidFill>
              </a:rPr>
              <a:t>Místo/region lze charakterizovat širokým souborem jevů a jejich vlastností</a:t>
            </a:r>
          </a:p>
          <a:p>
            <a:r>
              <a:rPr lang="cs-CZ" sz="1600" dirty="0">
                <a:solidFill>
                  <a:srgbClr val="000000"/>
                </a:solidFill>
              </a:rPr>
              <a:t>Ty mohou být v čase relativně stálé (např. expozice vůči světovým stranám, roční chod teplot, vzdálenost od velkého sídla) nebo proměnlivé (např. aktuální teplota vzduchu, hlučnost, počet pracovních příležitostí</a:t>
            </a:r>
          </a:p>
          <a:p>
            <a:r>
              <a:rPr lang="cs-CZ" sz="1600" dirty="0">
                <a:solidFill>
                  <a:srgbClr val="000000"/>
                </a:solidFill>
              </a:rPr>
              <a:t>Řada těchto vlastností není přírodního původu, ale místu je dal člověk svými aktivitami či svým poznáním a vnímáním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B2DDD55-7B80-46E4-8CC0-CDF0FE13F85B}"/>
              </a:ext>
            </a:extLst>
          </p:cNvPr>
          <p:cNvSpPr/>
          <p:nvPr/>
        </p:nvSpPr>
        <p:spPr>
          <a:xfrm>
            <a:off x="80086" y="5757615"/>
            <a:ext cx="269336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750" dirty="0"/>
              <a:t>Zdroj obrázku: </a:t>
            </a:r>
            <a:r>
              <a:rPr lang="cs-CZ" sz="750" dirty="0">
                <a:hlinkClick r:id="rId3"/>
              </a:rPr>
              <a:t>https://www.flaticon.com/free-icons/place-map</a:t>
            </a:r>
            <a:r>
              <a:rPr lang="cs-CZ" sz="7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4862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D19BF2-845E-462B-B553-9542D98D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232" y="620688"/>
            <a:ext cx="2016224" cy="10905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Poloha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6117E2-A1F1-4E43-B498-BBECD241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4685" r="7207" b="-3"/>
          <a:stretch/>
        </p:blipFill>
        <p:spPr>
          <a:xfrm>
            <a:off x="15" y="1537673"/>
            <a:ext cx="3628516" cy="3797804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EA8DF0-F56C-4D4F-8967-66355DC88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36" y="2011825"/>
            <a:ext cx="4928145" cy="3837007"/>
          </a:xfrm>
        </p:spPr>
        <p:txBody>
          <a:bodyPr anchor="ctr">
            <a:normAutofit/>
          </a:bodyPr>
          <a:lstStyle/>
          <a:p>
            <a:r>
              <a:rPr lang="cs-CZ" sz="1800" dirty="0">
                <a:solidFill>
                  <a:srgbClr val="000000"/>
                </a:solidFill>
              </a:rPr>
              <a:t>Poloha a vzdálenost jsou jedním ze základních geografických atributů míst a regionů</a:t>
            </a:r>
          </a:p>
          <a:p>
            <a:r>
              <a:rPr lang="cs-CZ" sz="1800" dirty="0">
                <a:solidFill>
                  <a:srgbClr val="000000"/>
                </a:solidFill>
              </a:rPr>
              <a:t>Ovlivňuje v mnoha ohledech jejich další charakteristiky</a:t>
            </a:r>
          </a:p>
          <a:p>
            <a:r>
              <a:rPr lang="cs-CZ" sz="1800" dirty="0">
                <a:solidFill>
                  <a:srgbClr val="000000"/>
                </a:solidFill>
              </a:rPr>
              <a:t>Absolutní x relativní geografická poloha (kde to je? x vztah k jiným místům)</a:t>
            </a:r>
          </a:p>
          <a:p>
            <a:r>
              <a:rPr lang="cs-CZ" sz="1800" dirty="0">
                <a:solidFill>
                  <a:srgbClr val="000000"/>
                </a:solidFill>
              </a:rPr>
              <a:t>Vnímání proměnlivosti a stálosti polohy míst tak je zásadní součástí geografického myšlení. Porozumění tomuto konceptu jedinci napomáhá vyhodnotit kvalitu polohy míst/regionů, odhadnout, jak se bude kvalita polohy měnit, a co tato kvalita místu umožňuje do budoucna.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485380B-ACDA-4F2B-8060-48ACB9078705}"/>
              </a:ext>
            </a:extLst>
          </p:cNvPr>
          <p:cNvSpPr/>
          <p:nvPr/>
        </p:nvSpPr>
        <p:spPr>
          <a:xfrm>
            <a:off x="46140" y="5756499"/>
            <a:ext cx="334511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50" dirty="0"/>
              <a:t>Zdroj obrázku: </a:t>
            </a:r>
            <a:r>
              <a:rPr lang="cs-CZ" sz="750" dirty="0">
                <a:hlinkClick r:id="rId3"/>
              </a:rPr>
              <a:t>http://www.wirtschaft.graz.at/cms/beitrag/10067822/5084389/</a:t>
            </a:r>
            <a:r>
              <a:rPr lang="cs-CZ" sz="7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8070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ACACD6-B8AC-48C6-8A5B-33B4E40A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41617B-08CD-463A-A3F0-4D14C64B2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je zásadním atributem stavu místa/regionu, protože se prošel určitým vývojem v minulosti, který ovlivňuje jeho současnost a budoucnost.</a:t>
            </a:r>
          </a:p>
          <a:p>
            <a:r>
              <a:rPr lang="cs-CZ" dirty="0"/>
              <a:t>Koncept vývoje je úzce spjat s ostatními klíčovými koncepty, neboť jim utváří časový rámec změn</a:t>
            </a:r>
          </a:p>
          <a:p>
            <a:pPr lvl="1"/>
            <a:r>
              <a:rPr lang="cs-CZ" dirty="0"/>
              <a:t>Poloha - mění se relativní časová dostupnost míst</a:t>
            </a:r>
          </a:p>
          <a:p>
            <a:pPr lvl="1"/>
            <a:r>
              <a:rPr lang="cs-CZ" dirty="0" err="1"/>
              <a:t>Řádovostní</a:t>
            </a:r>
            <a:r>
              <a:rPr lang="cs-CZ" dirty="0"/>
              <a:t> úroveň – změna měřítka z lokálního na globální</a:t>
            </a:r>
          </a:p>
          <a:p>
            <a:pPr lvl="1"/>
            <a:r>
              <a:rPr lang="cs-CZ" dirty="0"/>
              <a:t>…</a:t>
            </a:r>
          </a:p>
          <a:p>
            <a:r>
              <a:rPr lang="cs-CZ" dirty="0"/>
              <a:t>Vývoj může směřovat k určitému cíli, může být cyklický, nahodilý (chaotický), směřující k rovnováze a další.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83D990-AE21-41C6-8BED-DBE3E273F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78231"/>
            <a:ext cx="4292208" cy="138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48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E1905-DBE9-4F84-8C39-D21C3BB0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FAC5F9-CAE4-4724-A6C4-16BA783B6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Vzájemné (a obousměrné) působení/ovlivňování jevů a procesů, které mohou být různého charakteru: </a:t>
            </a:r>
          </a:p>
          <a:p>
            <a:pPr lvl="1"/>
            <a:r>
              <a:rPr lang="cs-CZ" dirty="0"/>
              <a:t>společnost – společnost, </a:t>
            </a:r>
          </a:p>
          <a:p>
            <a:pPr lvl="1"/>
            <a:r>
              <a:rPr lang="cs-CZ" dirty="0"/>
              <a:t>společnost – příroda, </a:t>
            </a:r>
          </a:p>
          <a:p>
            <a:pPr lvl="1"/>
            <a:r>
              <a:rPr lang="cs-CZ" dirty="0"/>
              <a:t>příroda – příroda.</a:t>
            </a:r>
          </a:p>
          <a:p>
            <a:r>
              <a:rPr lang="cs-CZ" dirty="0"/>
              <a:t>3 fáze vývoje vztahu společnost/člověk – příroda:</a:t>
            </a:r>
          </a:p>
          <a:p>
            <a:pPr lvl="1"/>
            <a:r>
              <a:rPr lang="cs-CZ" b="1" dirty="0"/>
              <a:t>1. fáze, determinace </a:t>
            </a:r>
            <a:r>
              <a:rPr lang="cs-CZ" dirty="0"/>
              <a:t>- člověk na přírodní prostředí zcela odkázán a veškeré jeho činnosti</a:t>
            </a:r>
          </a:p>
          <a:p>
            <a:pPr lvl="1"/>
            <a:r>
              <a:rPr lang="cs-CZ" b="1" dirty="0"/>
              <a:t>2. fáze, konkurence </a:t>
            </a:r>
            <a:r>
              <a:rPr lang="cs-CZ" dirty="0"/>
              <a:t>– člověk přírodní prostředí přizpůsoboval svým potřebám, postupně jej přetvářel, což mnohdy vedlo místy až k úplné devastaci přírody, nadměrnému využívání zdrojů apod. </a:t>
            </a:r>
          </a:p>
          <a:p>
            <a:pPr lvl="1"/>
            <a:r>
              <a:rPr lang="cs-CZ" b="1" dirty="0"/>
              <a:t>3. fáze, kooperace </a:t>
            </a:r>
            <a:r>
              <a:rPr lang="cs-CZ" dirty="0"/>
              <a:t>– člověk si začíná uvědomovat hodnotu a význam přírodního prostředí a sílí jeho snaha měnit své konání tak, aby přírodní prostředí alespoň v určité kvalitě udržel. Tento vývoj samozřejmě neprobíhá ve všech částech světa stejně a liší se i v různých oblastech lidského konání.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F563E5-3255-4DFC-A661-0A1B7544B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29" r="-2" b="-2"/>
          <a:stretch/>
        </p:blipFill>
        <p:spPr>
          <a:xfrm>
            <a:off x="7164288" y="21381"/>
            <a:ext cx="1594699" cy="1669099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A71F868-77EB-4824-8EAE-681EE6B04C9B}"/>
              </a:ext>
            </a:extLst>
          </p:cNvPr>
          <p:cNvSpPr/>
          <p:nvPr/>
        </p:nvSpPr>
        <p:spPr>
          <a:xfrm>
            <a:off x="5720286" y="6371341"/>
            <a:ext cx="3423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hlinkClick r:id="rId3"/>
              </a:rPr>
              <a:t>https://environicsresearch.com/insights/global-comparison-millennials-social-media-replacing-social-interaction/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435492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CE110C-7A6B-4974-947F-C892317A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Řádovost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E96188-F0E8-4708-9C5B-B7FD2B0FE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5311502" cy="326350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Jevy a procesy na Zemi často probíhají na různých regionálních úrovních – od lokální po globální</a:t>
            </a:r>
          </a:p>
          <a:p>
            <a:r>
              <a:rPr lang="cs-CZ" dirty="0"/>
              <a:t>Ale mohou mít dopady i na jinou úroveň, než v níž se odehrávají </a:t>
            </a:r>
            <a:r>
              <a:rPr lang="cs-CZ" i="1" dirty="0"/>
              <a:t>(např. průběh jevu El </a:t>
            </a:r>
            <a:r>
              <a:rPr lang="cs-CZ" i="1" dirty="0" err="1"/>
              <a:t>Niño</a:t>
            </a:r>
            <a:r>
              <a:rPr lang="cs-CZ" i="1" dirty="0"/>
              <a:t> lze vnímat jako regionální, avšak s dopady na globální úrovni i na úrovni </a:t>
            </a:r>
            <a:r>
              <a:rPr lang="cs-CZ" i="1" dirty="0" err="1"/>
              <a:t>mezoregionální</a:t>
            </a:r>
            <a:r>
              <a:rPr lang="cs-CZ" i="1" dirty="0"/>
              <a:t> a lokální)</a:t>
            </a:r>
          </a:p>
          <a:p>
            <a:r>
              <a:rPr lang="cs-CZ" dirty="0"/>
              <a:t>Procesy různých úrovní jsou vzájemně provázány, interagují a neustále se ovlivňují </a:t>
            </a:r>
          </a:p>
          <a:p>
            <a:r>
              <a:rPr lang="cs-CZ" dirty="0" err="1"/>
              <a:t>Řádovostní</a:t>
            </a:r>
            <a:r>
              <a:rPr lang="cs-CZ" dirty="0"/>
              <a:t> (hierarchické) uspořádání lze vysledovat jak v případě </a:t>
            </a:r>
            <a:r>
              <a:rPr lang="cs-CZ" dirty="0" err="1"/>
              <a:t>fyzickogeografických</a:t>
            </a:r>
            <a:r>
              <a:rPr lang="cs-CZ" dirty="0"/>
              <a:t> jevů (menší povodí skládají větší povodí), tak v případě jevů </a:t>
            </a:r>
            <a:r>
              <a:rPr lang="cs-CZ" dirty="0" err="1"/>
              <a:t>sociálněgeografických</a:t>
            </a:r>
            <a:r>
              <a:rPr lang="cs-CZ" dirty="0"/>
              <a:t> (např. sídelní hierarchie)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B8ABDFA-B861-4706-B999-93C299654DDF}"/>
              </a:ext>
            </a:extLst>
          </p:cNvPr>
          <p:cNvGraphicFramePr/>
          <p:nvPr/>
        </p:nvGraphicFramePr>
        <p:xfrm>
          <a:off x="5220072" y="286604"/>
          <a:ext cx="3672408" cy="2345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EF95B191-E2EC-4391-A637-F2CF666F5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7780" y="2924944"/>
            <a:ext cx="311359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9322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0C7D5F-E7D8-42AD-9194-7D1400709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Rozmístění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34CCFD-025F-4BFE-8934-BD3F5C228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Všechny regiony, jevy a procesy odehrávající se na Zemi mají kromě svého vývojového, </a:t>
            </a:r>
            <a:r>
              <a:rPr lang="cs-CZ" dirty="0" err="1"/>
              <a:t>řádovostního</a:t>
            </a:r>
            <a:r>
              <a:rPr lang="cs-CZ" dirty="0"/>
              <a:t> či interakčního aspektu také svůj aspekt prostorový</a:t>
            </a:r>
          </a:p>
          <a:p>
            <a:r>
              <a:rPr lang="cs-CZ" dirty="0"/>
              <a:t>Svojí distribucí v prostoru utvářejí rozmanité prostorové vzorce, jejichž odhalení a vyhodnocení je základem práce geografa</a:t>
            </a:r>
          </a:p>
          <a:p>
            <a:r>
              <a:rPr lang="cs-CZ" dirty="0"/>
              <a:t>Prostorové vzorce se neustále vyvíjejí (především prostřednictvím interakcí) a může docházet k jejich proměně v čase – </a:t>
            </a:r>
            <a:r>
              <a:rPr lang="cs-CZ" dirty="0" err="1"/>
              <a:t>sociálněgeografické</a:t>
            </a:r>
            <a:r>
              <a:rPr lang="cs-CZ" dirty="0"/>
              <a:t> </a:t>
            </a:r>
            <a:r>
              <a:rPr lang="cs-CZ" dirty="0" err="1"/>
              <a:t>charakterisky</a:t>
            </a:r>
            <a:r>
              <a:rPr lang="cs-CZ" dirty="0"/>
              <a:t> jsou mnohem proměnlivější, než </a:t>
            </a:r>
            <a:r>
              <a:rPr lang="cs-CZ" dirty="0" err="1"/>
              <a:t>charakterisky</a:t>
            </a:r>
            <a:r>
              <a:rPr lang="cs-CZ" dirty="0"/>
              <a:t> přírodní</a:t>
            </a:r>
          </a:p>
          <a:p>
            <a:r>
              <a:rPr lang="cs-CZ" dirty="0"/>
              <a:t>Rozložení může být rovnoměrné či nerovnoměrné</a:t>
            </a:r>
          </a:p>
          <a:p>
            <a:r>
              <a:rPr lang="cs-CZ" dirty="0"/>
              <a:t>Existují jevy s vysokou koncentrací (hustotou) a jevy s koncentrací nižší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18406E-FC77-43D6-AB6E-2C22B3542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62" y="0"/>
            <a:ext cx="24669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geografie 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988840"/>
            <a:ext cx="4978897" cy="413732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Jedna z nejstarších vědeckých disciplín</a:t>
            </a:r>
          </a:p>
          <a:p>
            <a:r>
              <a:rPr lang="cs-CZ" dirty="0" err="1"/>
              <a:t>Geográfika</a:t>
            </a:r>
            <a:r>
              <a:rPr lang="cs-CZ" dirty="0"/>
              <a:t> (</a:t>
            </a:r>
            <a:r>
              <a:rPr lang="cs-CZ" dirty="0" err="1"/>
              <a:t>gé</a:t>
            </a:r>
            <a:r>
              <a:rPr lang="cs-CZ" dirty="0"/>
              <a:t> = Země, </a:t>
            </a:r>
            <a:r>
              <a:rPr lang="cs-CZ" dirty="0" err="1"/>
              <a:t>grafein</a:t>
            </a:r>
            <a:r>
              <a:rPr lang="cs-CZ" dirty="0"/>
              <a:t> = psát)</a:t>
            </a:r>
          </a:p>
          <a:p>
            <a:r>
              <a:rPr lang="cs-CZ" dirty="0"/>
              <a:t>Za zakladatele je považován </a:t>
            </a:r>
            <a:r>
              <a:rPr lang="cs-CZ" b="1" dirty="0" err="1"/>
              <a:t>Erastothénes</a:t>
            </a:r>
            <a:r>
              <a:rPr lang="cs-CZ" b="1" dirty="0"/>
              <a:t> z </a:t>
            </a:r>
            <a:r>
              <a:rPr lang="cs-CZ" b="1" dirty="0" err="1"/>
              <a:t>Kyrény</a:t>
            </a:r>
            <a:r>
              <a:rPr lang="cs-CZ" dirty="0"/>
              <a:t> (2. stol. př. n. l.)</a:t>
            </a:r>
          </a:p>
          <a:p>
            <a:pPr lvl="1" fontAlgn="t"/>
            <a:r>
              <a:rPr lang="cs-CZ" dirty="0"/>
              <a:t>vynalezl disciplínu geografie, včetně terminologie používané dnes</a:t>
            </a:r>
          </a:p>
          <a:p>
            <a:pPr lvl="1" fontAlgn="t"/>
            <a:r>
              <a:rPr lang="cs-CZ" dirty="0"/>
              <a:t>první historicky známé určení velikosti Země</a:t>
            </a:r>
          </a:p>
          <a:p>
            <a:pPr lvl="1" fontAlgn="t"/>
            <a:r>
              <a:rPr lang="cs-CZ" dirty="0"/>
              <a:t>vytvořil první mapu světa, zahrnující rovnoběžky a poledníky na základě dostupných geografických znalostí své doby</a:t>
            </a:r>
          </a:p>
          <a:p>
            <a:pPr lvl="1"/>
            <a:endParaRPr lang="cs-CZ" dirty="0"/>
          </a:p>
          <a:p>
            <a:r>
              <a:rPr lang="cs-CZ" dirty="0"/>
              <a:t>Geografie vždy úzce souvisela s </a:t>
            </a:r>
            <a:r>
              <a:rPr lang="cs-CZ" b="1" dirty="0"/>
              <a:t>kartografií </a:t>
            </a:r>
            <a:r>
              <a:rPr lang="cs-CZ" dirty="0"/>
              <a:t>(nauka o mapách), jelikož byla snaha znázornit zemský povrch</a:t>
            </a:r>
          </a:p>
          <a:p>
            <a:r>
              <a:rPr lang="cs-CZ" dirty="0"/>
              <a:t>Kartografie je zmiňována dříve než geografie</a:t>
            </a:r>
          </a:p>
          <a:p>
            <a:pPr lvl="3"/>
            <a:endParaRPr lang="cs-CZ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5986" y="2204864"/>
            <a:ext cx="34575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ortrait of Eratosthenes">
            <a:hlinkClick r:id="rId4"/>
            <a:extLst>
              <a:ext uri="{FF2B5EF4-FFF2-40B4-BE49-F238E27FC236}">
                <a16:creationId xmlns:a16="http://schemas.microsoft.com/office/drawing/2014/main" id="{51788F88-6D9A-4E41-9BAF-9FDDE781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6604"/>
            <a:ext cx="1944216" cy="19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42014-4C37-40A1-83FC-F3DCB021E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Vzájemné vztahy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64E80F-0FE2-4D74-B83D-F21AE90C4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8" r="3768" b="1"/>
          <a:stretch/>
        </p:blipFill>
        <p:spPr>
          <a:xfrm>
            <a:off x="1331640" y="1844824"/>
            <a:ext cx="6480720" cy="444237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3EE920E-8165-42C0-9E65-CDED3BA71FBF}"/>
              </a:ext>
            </a:extLst>
          </p:cNvPr>
          <p:cNvSpPr txBox="1"/>
          <p:nvPr/>
        </p:nvSpPr>
        <p:spPr>
          <a:xfrm>
            <a:off x="7020272" y="5917870"/>
            <a:ext cx="201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www.eGeografie.cz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0510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C7F3173-C9D0-4122-9671-B9A073D7E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21"/>
          <a:stretch/>
        </p:blipFill>
        <p:spPr>
          <a:xfrm>
            <a:off x="0" y="1135586"/>
            <a:ext cx="9144000" cy="33015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FB8E256-CBC5-424C-B8B9-D80BF83D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1135586"/>
            <a:ext cx="1190625" cy="3905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7548078-BFE9-4953-9C53-269869393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2" t="8799"/>
          <a:stretch/>
        </p:blipFill>
        <p:spPr>
          <a:xfrm>
            <a:off x="6372200" y="1135586"/>
            <a:ext cx="2001524" cy="54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24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A79BF-08A8-4D0F-B8FA-4B79EAA1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Miskoncepty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9DCE6F-485C-4B24-86B6-5080EAFE0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71498"/>
          </a:xfrm>
        </p:spPr>
        <p:txBody>
          <a:bodyPr/>
          <a:lstStyle/>
          <a:p>
            <a:r>
              <a:rPr lang="cs-CZ" dirty="0"/>
              <a:t>= mylné představy</a:t>
            </a:r>
          </a:p>
          <a:p>
            <a:r>
              <a:rPr lang="cs-CZ" dirty="0"/>
              <a:t>Představte si, že jste se ocitli v poušti. Co vidíte? Co cítíte? Dokážete své současné místo lokalizovat na mapě? </a:t>
            </a:r>
          </a:p>
          <a:p>
            <a:r>
              <a:rPr lang="cs-CZ" dirty="0"/>
              <a:t>Zakreslete objekty sluneční soustavy?</a:t>
            </a:r>
          </a:p>
          <a:p>
            <a:r>
              <a:rPr lang="cs-CZ" dirty="0"/>
              <a:t>Co si představíte pod pojmem přirozený pohyb obyvatel?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A374643-3B61-497C-8418-6876B0E778C6}"/>
              </a:ext>
            </a:extLst>
          </p:cNvPr>
          <p:cNvSpPr/>
          <p:nvPr/>
        </p:nvSpPr>
        <p:spPr>
          <a:xfrm>
            <a:off x="19701" y="5654301"/>
            <a:ext cx="9022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Kocová, t. (2015): </a:t>
            </a:r>
            <a:r>
              <a:rPr lang="cs-CZ" dirty="0" err="1"/>
              <a:t>Miskoncepce</a:t>
            </a:r>
            <a:r>
              <a:rPr lang="cs-CZ" dirty="0"/>
              <a:t> ve výuce geografie II. Geografické rozhledy, 25(2), 12–13. URL: </a:t>
            </a:r>
            <a:r>
              <a:rPr lang="cs-CZ" dirty="0">
                <a:hlinkClick r:id="rId3"/>
              </a:rPr>
              <a:t>https://www.geograficke-rozhledy.cz/archiv/clanek/139/pdf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9058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A46FF-E8FE-4128-80E1-9FE1A9857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5344"/>
            <a:ext cx="7543800" cy="795411"/>
          </a:xfrm>
        </p:spPr>
        <p:txBody>
          <a:bodyPr>
            <a:normAutofit/>
          </a:bodyPr>
          <a:lstStyle/>
          <a:p>
            <a:r>
              <a:rPr lang="cs-CZ" dirty="0"/>
              <a:t>Pojetí geografie </a:t>
            </a:r>
            <a:r>
              <a:rPr lang="cs-CZ" sz="2400" dirty="0"/>
              <a:t>(podle </a:t>
            </a:r>
            <a:r>
              <a:rPr lang="cs-CZ" sz="2400" dirty="0" err="1"/>
              <a:t>Catling</a:t>
            </a:r>
            <a:r>
              <a:rPr lang="cs-CZ" sz="2400" dirty="0"/>
              <a:t> 2004)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9C346255-1C23-4F86-99CD-19F828F5CB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968104"/>
              </p:ext>
            </p:extLst>
          </p:nvPr>
        </p:nvGraphicFramePr>
        <p:xfrm>
          <a:off x="17747" y="784904"/>
          <a:ext cx="9108506" cy="605775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87624">
                  <a:extLst>
                    <a:ext uri="{9D8B030D-6E8A-4147-A177-3AD203B41FA5}">
                      <a16:colId xmlns:a16="http://schemas.microsoft.com/office/drawing/2014/main" val="1634534202"/>
                    </a:ext>
                  </a:extLst>
                </a:gridCol>
                <a:gridCol w="1401935">
                  <a:extLst>
                    <a:ext uri="{9D8B030D-6E8A-4147-A177-3AD203B41FA5}">
                      <a16:colId xmlns:a16="http://schemas.microsoft.com/office/drawing/2014/main" val="280370705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726959615"/>
                    </a:ext>
                  </a:extLst>
                </a:gridCol>
                <a:gridCol w="2198467">
                  <a:extLst>
                    <a:ext uri="{9D8B030D-6E8A-4147-A177-3AD203B41FA5}">
                      <a16:colId xmlns:a16="http://schemas.microsoft.com/office/drawing/2014/main" val="2920431427"/>
                    </a:ext>
                  </a:extLst>
                </a:gridCol>
              </a:tblGrid>
              <a:tr h="2097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Název</a:t>
                      </a:r>
                      <a:endParaRPr lang="cs-CZ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Chce</a:t>
                      </a:r>
                      <a:endParaRPr lang="cs-CZ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Zajímá se převážně o</a:t>
                      </a:r>
                      <a:endParaRPr lang="cs-CZ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 Odpovídá na otázky</a:t>
                      </a:r>
                      <a:endParaRPr lang="cs-CZ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extLst>
                  <a:ext uri="{0D108BD9-81ED-4DB2-BD59-A6C34878D82A}">
                    <a16:rowId xmlns:a16="http://schemas.microsoft.com/office/drawing/2014/main" val="917667768"/>
                  </a:ext>
                </a:extLst>
              </a:tr>
              <a:tr h="5113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Globalista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orientovat se ve světě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poznat svět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Fakta: obecná fyzická a sociální geografie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Složky krajinné sféry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Popisná regionální geografie států a větších regionů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Základy kartografie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Kde? Co? Kdy? </a:t>
                      </a:r>
                    </a:p>
                  </a:txBody>
                  <a:tcPr marL="39530" marR="39530" marT="39530" marB="39530"/>
                </a:tc>
                <a:extLst>
                  <a:ext uri="{0D108BD9-81ED-4DB2-BD59-A6C34878D82A}">
                    <a16:rowId xmlns:a16="http://schemas.microsoft.com/office/drawing/2014/main" val="2129948699"/>
                  </a:ext>
                </a:extLst>
              </a:tr>
              <a:tr h="646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 Earthista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Porozumět tomu, co se děje na zemi, jak věci fungují, jak Země funguje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Témata/tematické celky: vulkanismus, desertifikace, zemětřesení, povodně, zdroje/trasy zdrojů, biodiverzita, (sub)urbanizace, suverenita, chudoba, vodní hospodářství, migrace, kulturní diversita, cestovní ruch, vznik a vývoj průmyslu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Procesy a jejich příčiny: laviny, cirkulace vody + atmosféry, monzuny, globalizace, migrace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Proč? </a:t>
                      </a:r>
                    </a:p>
                  </a:txBody>
                  <a:tcPr marL="39530" marR="39530" marT="39530" marB="39530"/>
                </a:tc>
                <a:extLst>
                  <a:ext uri="{0D108BD9-81ED-4DB2-BD59-A6C34878D82A}">
                    <a16:rowId xmlns:a16="http://schemas.microsoft.com/office/drawing/2014/main" val="260395839"/>
                  </a:ext>
                </a:extLst>
              </a:tr>
              <a:tr h="328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Interakcionista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Rozkrýt vztahy mezi člověkem a přírodou/prostředím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Dopady a efekty činnosti lidí na přírodu, propojenost a vztahy mezi lidmi a prostředím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Znalost (vzájemného) působení sociálních a přírodních jevů a procesů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Jak to souvisí s činností člověka? </a:t>
                      </a:r>
                    </a:p>
                  </a:txBody>
                  <a:tcPr marL="39530" marR="39530" marT="39530" marB="39530"/>
                </a:tc>
                <a:extLst>
                  <a:ext uri="{0D108BD9-81ED-4DB2-BD59-A6C34878D82A}">
                    <a16:rowId xmlns:a16="http://schemas.microsoft.com/office/drawing/2014/main" val="1242322962"/>
                  </a:ext>
                </a:extLst>
              </a:tr>
              <a:tr h="566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 Placeista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Poznat rozmanitá místa a život lidí v nich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Jak a proč lidé někde žijí (maximálně národní úroveň)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Případové studie malých oblastí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Kultura na úrovni místa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Kontext komunity (aplikovaný </a:t>
                      </a:r>
                      <a:r>
                        <a:rPr lang="cs-CZ" sz="1000" dirty="0" err="1">
                          <a:effectLst/>
                        </a:rPr>
                        <a:t>earthista</a:t>
                      </a:r>
                      <a:r>
                        <a:rPr lang="cs-CZ" sz="1000" dirty="0">
                          <a:effectLst/>
                        </a:rPr>
                        <a:t> – zaměřený na konkrétní místa a příběhy lidí) 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Proč právě tady? </a:t>
                      </a:r>
                    </a:p>
                  </a:txBody>
                  <a:tcPr marL="39530" marR="39530" marT="39530" marB="39530"/>
                </a:tc>
                <a:extLst>
                  <a:ext uri="{0D108BD9-81ED-4DB2-BD59-A6C34878D82A}">
                    <a16:rowId xmlns:a16="http://schemas.microsoft.com/office/drawing/2014/main" val="3151222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Environmentalista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Varovat před krizí, hledá její možná řešení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Udržitelný rozvoj, environmentální problémy, budoucnost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Angažovanost v ochraně životního prostředí</a:t>
                      </a: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Jak zmírnit dopady? </a:t>
                      </a:r>
                    </a:p>
                  </a:txBody>
                  <a:tcPr marL="39530" marR="39530" marT="39530" marB="39530"/>
                </a:tc>
                <a:extLst>
                  <a:ext uri="{0D108BD9-81ED-4DB2-BD59-A6C34878D82A}">
                    <a16:rowId xmlns:a16="http://schemas.microsoft.com/office/drawing/2014/main" val="1453553158"/>
                  </a:ext>
                </a:extLst>
              </a:tr>
              <a:tr h="362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 Lokalista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 Orientovat se v nejbližším okolí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Místo, v němž žije.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Je možné najít to „naše“ někde jinde?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Jak se to projevuje v nejbližším okolí?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Je možné najít to stejné někde jinde? </a:t>
                      </a:r>
                    </a:p>
                  </a:txBody>
                  <a:tcPr marL="39530" marR="39530" marT="39530" marB="39530"/>
                </a:tc>
                <a:extLst>
                  <a:ext uri="{0D108BD9-81ED-4DB2-BD59-A6C34878D82A}">
                    <a16:rowId xmlns:a16="http://schemas.microsoft.com/office/drawing/2014/main" val="2398175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Locationalista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Určovat polohu, znát, co kde leží, kde se něco nachází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Slepé mapy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Polohopis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Čtení mapy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Kde leží? Kde se nachází? </a:t>
                      </a:r>
                    </a:p>
                  </a:txBody>
                  <a:tcPr marL="39530" marR="39530" marT="39530" marB="39530"/>
                </a:tc>
                <a:extLst>
                  <a:ext uri="{0D108BD9-81ED-4DB2-BD59-A6C34878D82A}">
                    <a16:rowId xmlns:a16="http://schemas.microsoft.com/office/drawing/2014/main" val="1268574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Map-lover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Analyzovat, interpretovat a tvořit mapy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Mapy, mapové dovednosti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Co a jak nejlépe znázornit?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Co vyplývá z mapy? 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extLst>
                  <a:ext uri="{0D108BD9-81ED-4DB2-BD59-A6C34878D82A}">
                    <a16:rowId xmlns:a16="http://schemas.microsoft.com/office/drawing/2014/main" val="3745879731"/>
                  </a:ext>
                </a:extLst>
              </a:tr>
              <a:tr h="447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Facilitátor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Vzdělávat zeměpisem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Všeobecný rozvoj žáků skrze výuku geografie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Přesahy geografického učiva do běžného života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Atraktivní témata pro žáky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Proč to musíme umět?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 čemu mi to je? </a:t>
                      </a:r>
                    </a:p>
                  </a:txBody>
                  <a:tcPr marL="39530" marR="39530" marT="39530" marB="39530"/>
                </a:tc>
                <a:extLst>
                  <a:ext uri="{0D108BD9-81ED-4DB2-BD59-A6C34878D82A}">
                    <a16:rowId xmlns:a16="http://schemas.microsoft.com/office/drawing/2014/main" val="953042438"/>
                  </a:ext>
                </a:extLst>
              </a:tr>
              <a:tr h="447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Syntetizátor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Propojovat učivo různých předmětů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Mezipředmětové vztahy, integrace obsahu, náročnější syntézy 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9530" marR="39530" marT="39530" marB="395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Jak a v čem se to prolíná?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 jakými dalšími obory to souvisí?</a:t>
                      </a:r>
                    </a:p>
                  </a:txBody>
                  <a:tcPr marL="39530" marR="39530" marT="39530" marB="39530"/>
                </a:tc>
                <a:extLst>
                  <a:ext uri="{0D108BD9-81ED-4DB2-BD59-A6C34878D82A}">
                    <a16:rowId xmlns:a16="http://schemas.microsoft.com/office/drawing/2014/main" val="1358443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535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22960" y="286604"/>
            <a:ext cx="3100968" cy="1414204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Geografie ve škole – ČR x zahraničí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11561" y="2675467"/>
            <a:ext cx="3240360" cy="3450696"/>
          </a:xfrm>
        </p:spPr>
        <p:txBody>
          <a:bodyPr/>
          <a:lstStyle/>
          <a:p>
            <a:r>
              <a:rPr lang="cs-CZ" dirty="0"/>
              <a:t>V ČR to ale jde ve školách pomalu…</a:t>
            </a:r>
          </a:p>
          <a:p>
            <a:r>
              <a:rPr lang="cs-CZ" dirty="0"/>
              <a:t>Učebnice Francie x ČR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1652" y="3501008"/>
            <a:ext cx="496234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173854" y="0"/>
            <a:ext cx="497014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1982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45F00-A3C0-4135-90E5-7989E91D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Geografické společnosti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4014E-EFC3-4F22-83C5-092619FA2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6197313" cy="402336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IGU</a:t>
            </a:r>
          </a:p>
          <a:p>
            <a:pPr lvl="1"/>
            <a:r>
              <a:rPr lang="cs-CZ" dirty="0">
                <a:hlinkClick r:id="rId2"/>
              </a:rPr>
              <a:t>https://igu-online.org/</a:t>
            </a:r>
            <a:endParaRPr lang="cs-CZ" dirty="0"/>
          </a:p>
          <a:p>
            <a:pPr lvl="1"/>
            <a:r>
              <a:rPr lang="cs-CZ" dirty="0"/>
              <a:t>ú</a:t>
            </a:r>
            <a:r>
              <a:rPr lang="en-US" dirty="0" err="1"/>
              <a:t>čelem</a:t>
            </a:r>
            <a:r>
              <a:rPr lang="en-US" dirty="0"/>
              <a:t> IGU je </a:t>
            </a:r>
            <a:r>
              <a:rPr lang="en-US" dirty="0" err="1"/>
              <a:t>především</a:t>
            </a:r>
            <a:r>
              <a:rPr lang="en-US" dirty="0"/>
              <a:t> </a:t>
            </a:r>
            <a:r>
              <a:rPr lang="en-US" dirty="0" err="1"/>
              <a:t>podpora</a:t>
            </a:r>
            <a:r>
              <a:rPr lang="en-US" dirty="0"/>
              <a:t> </a:t>
            </a:r>
            <a:r>
              <a:rPr lang="en-US" dirty="0" err="1"/>
              <a:t>geografie</a:t>
            </a:r>
            <a:r>
              <a:rPr lang="en-US" dirty="0"/>
              <a:t> </a:t>
            </a:r>
            <a:r>
              <a:rPr lang="en-US" dirty="0" err="1"/>
              <a:t>prostřednictvím</a:t>
            </a:r>
            <a:r>
              <a:rPr lang="en-US" dirty="0"/>
              <a:t> </a:t>
            </a:r>
            <a:r>
              <a:rPr lang="en-US" dirty="0" err="1"/>
              <a:t>iniciace</a:t>
            </a:r>
            <a:r>
              <a:rPr lang="en-US" dirty="0"/>
              <a:t> a </a:t>
            </a:r>
            <a:r>
              <a:rPr lang="en-US" dirty="0" err="1"/>
              <a:t>koordinace</a:t>
            </a:r>
            <a:r>
              <a:rPr lang="en-US" dirty="0"/>
              <a:t> </a:t>
            </a:r>
            <a:r>
              <a:rPr lang="en-US" dirty="0" err="1"/>
              <a:t>geografického</a:t>
            </a:r>
            <a:r>
              <a:rPr lang="en-US" dirty="0"/>
              <a:t> </a:t>
            </a:r>
            <a:r>
              <a:rPr lang="en-US" dirty="0" err="1"/>
              <a:t>výzkumu</a:t>
            </a:r>
            <a:r>
              <a:rPr lang="en-US" dirty="0"/>
              <a:t> a </a:t>
            </a:r>
            <a:r>
              <a:rPr lang="en-US" dirty="0" err="1"/>
              <a:t>výuky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všech</a:t>
            </a:r>
            <a:r>
              <a:rPr lang="en-US" dirty="0"/>
              <a:t> </a:t>
            </a:r>
            <a:r>
              <a:rPr lang="en-US" dirty="0" err="1"/>
              <a:t>zemích</a:t>
            </a:r>
            <a:r>
              <a:rPr lang="en-US" dirty="0"/>
              <a:t> </a:t>
            </a:r>
            <a:r>
              <a:rPr lang="en-US" dirty="0" err="1"/>
              <a:t>světa</a:t>
            </a:r>
            <a:endParaRPr lang="cs-CZ" dirty="0"/>
          </a:p>
          <a:p>
            <a:pPr lvl="1"/>
            <a:r>
              <a:rPr lang="cs-CZ" dirty="0"/>
              <a:t>j</a:t>
            </a:r>
            <a:r>
              <a:rPr lang="en-US" dirty="0" err="1"/>
              <a:t>eho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 je </a:t>
            </a:r>
            <a:r>
              <a:rPr lang="en-US" dirty="0" err="1"/>
              <a:t>prováděna</a:t>
            </a:r>
            <a:r>
              <a:rPr lang="en-US" dirty="0"/>
              <a:t> </a:t>
            </a:r>
            <a:r>
              <a:rPr lang="en-US" dirty="0" err="1"/>
              <a:t>prostřednictvím</a:t>
            </a:r>
            <a:r>
              <a:rPr lang="en-US" dirty="0"/>
              <a:t> </a:t>
            </a:r>
            <a:r>
              <a:rPr lang="en-US" dirty="0" err="1"/>
              <a:t>národních</a:t>
            </a:r>
            <a:r>
              <a:rPr lang="en-US" dirty="0"/>
              <a:t> </a:t>
            </a:r>
            <a:r>
              <a:rPr lang="en-US" dirty="0" err="1"/>
              <a:t>výborů</a:t>
            </a:r>
            <a:r>
              <a:rPr lang="en-US" dirty="0"/>
              <a:t>, </a:t>
            </a:r>
            <a:r>
              <a:rPr lang="en-US" dirty="0" err="1"/>
              <a:t>komisí</a:t>
            </a:r>
            <a:r>
              <a:rPr lang="en-US" dirty="0"/>
              <a:t> a </a:t>
            </a:r>
            <a:r>
              <a:rPr lang="en-US" dirty="0" err="1"/>
              <a:t>pracovních</a:t>
            </a:r>
            <a:r>
              <a:rPr lang="en-US" dirty="0"/>
              <a:t> </a:t>
            </a:r>
            <a:r>
              <a:rPr lang="en-US" dirty="0" err="1"/>
              <a:t>skupin</a:t>
            </a:r>
            <a:endParaRPr lang="cs-CZ" dirty="0"/>
          </a:p>
          <a:p>
            <a:r>
              <a:rPr lang="cs-CZ" dirty="0"/>
              <a:t>Česká geografická společnost (ČGS)</a:t>
            </a:r>
          </a:p>
          <a:p>
            <a:pPr lvl="1"/>
            <a:r>
              <a:rPr lang="cs-CZ" dirty="0">
                <a:hlinkClick r:id="rId3"/>
              </a:rPr>
              <a:t>https://geography.cz/</a:t>
            </a:r>
            <a:endParaRPr lang="cs-CZ" dirty="0"/>
          </a:p>
          <a:p>
            <a:pPr lvl="1"/>
            <a:r>
              <a:rPr lang="cs-CZ" dirty="0"/>
              <a:t>sdružuje vědecké, pedagogické a odborné pracovníky v geografii a příbuzných oborech</a:t>
            </a:r>
          </a:p>
          <a:p>
            <a:pPr lvl="1"/>
            <a:r>
              <a:rPr lang="cs-CZ" dirty="0"/>
              <a:t>usiluje o rozvoj a zvyšování úrovně geografie jako vědního oboru, o rozvoj geografického vzdělávání na základních a středních školách, jakož i o propagaci geografie a šíření výsledků geografického poznání směrem k široké veřejnosti.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5C1BDC-5443-40D1-B78F-16C0FE78D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3789040"/>
            <a:ext cx="1692597" cy="15682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4FA1EF4-6AAD-430D-8C8D-4E0AAFED3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435" y="2307220"/>
            <a:ext cx="169545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88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8580B-D536-42CD-8797-08617102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Geografické společnosti pro studenty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3FCEF7-0C5A-459A-929C-7E88B8260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4613137" cy="424756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EGEA</a:t>
            </a:r>
          </a:p>
          <a:p>
            <a:pPr lvl="1"/>
            <a:r>
              <a:rPr lang="cs-CZ" dirty="0"/>
              <a:t>EGEA je organizace sdružující studenty geografie a mladé geografy ve smyslu sdílení a vyměňování geografických znalostí a zkušeností</a:t>
            </a:r>
          </a:p>
          <a:p>
            <a:pPr lvl="1"/>
            <a:r>
              <a:rPr lang="cs-CZ" dirty="0"/>
              <a:t>založena v roce 1988 třemi původními entitami – Barcelonou, Varšavou a Utrechtem</a:t>
            </a:r>
          </a:p>
          <a:p>
            <a:pPr lvl="1"/>
            <a:r>
              <a:rPr lang="cs-CZ" dirty="0"/>
              <a:t>dnes působí EGEA na více než 90 univerzitách napříč Evropou</a:t>
            </a:r>
          </a:p>
          <a:p>
            <a:pPr lvl="1"/>
            <a:r>
              <a:rPr lang="cs-CZ" dirty="0"/>
              <a:t>jednotlivé skupiny které se podílejí na pořádání kongresů, seminářů, výměnných pobytů a dalších naučných a zábavných programů</a:t>
            </a:r>
          </a:p>
          <a:p>
            <a:pPr lvl="1"/>
            <a:r>
              <a:rPr lang="cs-CZ" dirty="0"/>
              <a:t>organizace funguje pouze na principu studenti studentům</a:t>
            </a:r>
          </a:p>
          <a:p>
            <a:pPr lvl="1"/>
            <a:r>
              <a:rPr lang="pl-PL" dirty="0"/>
              <a:t>V Brně byla založena v roce 2010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630D26-BA5A-46EF-A6E9-A2399ABA3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276872"/>
            <a:ext cx="31527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09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84559A7-79E5-4C98-B79D-2EE01E76E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0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8593E4-9F18-4133-8E6D-49F2BD5E1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2D7CB0-CBA7-460E-824A-FAAA7D33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9895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Geografické časopisy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72067" y="2675467"/>
            <a:ext cx="3555917" cy="3450696"/>
          </a:xfrm>
        </p:spPr>
        <p:txBody>
          <a:bodyPr/>
          <a:lstStyle/>
          <a:p>
            <a:r>
              <a:rPr lang="cs-CZ" dirty="0"/>
              <a:t>Geografické rozhledy</a:t>
            </a:r>
          </a:p>
          <a:p>
            <a:r>
              <a:rPr lang="cs-CZ" dirty="0"/>
              <a:t>Dnešní svět</a:t>
            </a:r>
          </a:p>
          <a:p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Geographic</a:t>
            </a:r>
            <a:endParaRPr lang="cs-CZ" dirty="0"/>
          </a:p>
          <a:p>
            <a:r>
              <a:rPr lang="cs-CZ" dirty="0"/>
              <a:t>Sborník ČGS + Informace ČGS</a:t>
            </a:r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340768"/>
            <a:ext cx="267637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780928"/>
            <a:ext cx="2537749" cy="381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4777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Atlasy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22959" y="1845734"/>
            <a:ext cx="3100969" cy="4023360"/>
          </a:xfrm>
        </p:spPr>
        <p:txBody>
          <a:bodyPr>
            <a:normAutofit/>
          </a:bodyPr>
          <a:lstStyle/>
          <a:p>
            <a:r>
              <a:rPr lang="cs-CZ" dirty="0"/>
              <a:t>České:</a:t>
            </a:r>
          </a:p>
          <a:p>
            <a:pPr lvl="1"/>
            <a:r>
              <a:rPr lang="cs-CZ" dirty="0"/>
              <a:t>Kartografie, </a:t>
            </a:r>
            <a:r>
              <a:rPr lang="cs-CZ" dirty="0">
                <a:hlinkClick r:id="rId2"/>
              </a:rPr>
              <a:t>www.zakovskyatlas.cz</a:t>
            </a:r>
            <a:endParaRPr lang="cs-CZ" dirty="0"/>
          </a:p>
          <a:p>
            <a:pPr lvl="1"/>
            <a:r>
              <a:rPr lang="cs-CZ" dirty="0" err="1"/>
              <a:t>Shocart</a:t>
            </a:r>
            <a:endParaRPr lang="cs-CZ" dirty="0"/>
          </a:p>
          <a:p>
            <a:pPr lvl="1"/>
            <a:r>
              <a:rPr lang="cs-CZ" dirty="0"/>
              <a:t>TERRA, TERRA-KLUB </a:t>
            </a:r>
          </a:p>
          <a:p>
            <a:pPr marL="201168" lvl="1" indent="0">
              <a:buNone/>
            </a:pPr>
            <a:endParaRPr lang="cs-CZ" dirty="0"/>
          </a:p>
          <a:p>
            <a:endParaRPr lang="cs-CZ" dirty="0"/>
          </a:p>
          <a:p>
            <a:r>
              <a:rPr lang="cs-CZ" dirty="0"/>
              <a:t>Zahraniční:</a:t>
            </a:r>
          </a:p>
          <a:p>
            <a:pPr lvl="1"/>
            <a:r>
              <a:rPr lang="cs-CZ" dirty="0" err="1"/>
              <a:t>Diercke</a:t>
            </a:r>
            <a:endParaRPr lang="cs-CZ" dirty="0"/>
          </a:p>
          <a:p>
            <a:pPr lvl="1"/>
            <a:r>
              <a:rPr lang="cs-CZ" dirty="0"/>
              <a:t>…</a:t>
            </a:r>
          </a:p>
          <a:p>
            <a:pPr lvl="1"/>
            <a:r>
              <a:rPr lang="cs-CZ" dirty="0"/>
              <a:t>Školní atlasy jednotlivých států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6BCD18-06A7-4F24-A041-0864F1C17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366" y="179012"/>
            <a:ext cx="2331912" cy="32499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2C39366-12D1-40EF-B4D0-96BEB1682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101" y="3551242"/>
            <a:ext cx="2244173" cy="32691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2FD6BE-9AEB-4D1C-BDE8-5EEB00D65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366" y="3493482"/>
            <a:ext cx="2441174" cy="32402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B6CA5C-91E8-4E22-B15B-31CDFB1CB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228175"/>
            <a:ext cx="2331912" cy="323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96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3BAE65-D215-4292-9498-D9610AC2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3E70B6-57E5-4137-9F32-F28FCA47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13" y="404664"/>
            <a:ext cx="2767693" cy="1681039"/>
          </a:xfrm>
        </p:spPr>
        <p:txBody>
          <a:bodyPr>
            <a:normAutofit fontScale="90000"/>
          </a:bodyPr>
          <a:lstStyle/>
          <a:p>
            <a:r>
              <a:rPr lang="cs-CZ" sz="4400" dirty="0"/>
              <a:t>Nejstarší mapa světa (?)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C2FF5D-C75F-405B-ACDA-B2CE0D2A2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99" y="1567674"/>
            <a:ext cx="5182351" cy="345921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99ACED-3F9B-471D-97BC-E5D2D2319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2085703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D12BF1-2053-4A99-BF72-2B75A1D22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613" y="2198914"/>
            <a:ext cx="2767693" cy="3670180"/>
          </a:xfrm>
        </p:spPr>
        <p:txBody>
          <a:bodyPr>
            <a:normAutofit/>
          </a:bodyPr>
          <a:lstStyle/>
          <a:p>
            <a:r>
              <a:rPr lang="cs-CZ" dirty="0"/>
              <a:t>Sloní kel nalezený v okolí Pavlova na Moravě</a:t>
            </a:r>
          </a:p>
          <a:p>
            <a:r>
              <a:rPr lang="cs-CZ" dirty="0"/>
              <a:t>Doba lovců mamutů  stáří cca 25 000 let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C05757-249C-4F2B-B326-B940FDD9C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22679-5189-4C5C-9FBB-6839F89C6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3D3C0A-41D4-48AD-B748-454D35323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20" y="4406255"/>
            <a:ext cx="35814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686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287208-873D-48D1-B5BF-C7964C86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Učebnice vs. online materiály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4798F7-0AEE-471C-852D-FF6FD94B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3100969" cy="4023360"/>
          </a:xfrm>
        </p:spPr>
        <p:txBody>
          <a:bodyPr/>
          <a:lstStyle/>
          <a:p>
            <a:r>
              <a:rPr lang="cs-CZ" dirty="0"/>
              <a:t>Kterou vybrat?			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DBC837-A8A8-431D-B400-DE22DBADC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" y="2419246"/>
            <a:ext cx="1248550" cy="17662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591F0B7-5C21-40EC-9524-ED630A066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746" y="2419245"/>
            <a:ext cx="1204255" cy="17662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137A4F4-4642-4E78-934C-DAA8D7B82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4437112"/>
            <a:ext cx="1248549" cy="17865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4AE3661-5799-41AA-B864-6A2F27D1E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256" y="4424261"/>
            <a:ext cx="1247233" cy="1799393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ED57B627-BE6C-4012-BDC1-26BFD2C46721}"/>
              </a:ext>
            </a:extLst>
          </p:cNvPr>
          <p:cNvSpPr txBox="1">
            <a:spLocks/>
          </p:cNvSpPr>
          <p:nvPr/>
        </p:nvSpPr>
        <p:spPr>
          <a:xfrm>
            <a:off x="3923929" y="1853746"/>
            <a:ext cx="5220072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geographic</a:t>
            </a:r>
            <a:r>
              <a:rPr lang="cs-CZ" dirty="0"/>
              <a:t>: </a:t>
            </a:r>
            <a:r>
              <a:rPr lang="cs-CZ" dirty="0">
                <a:hlinkClick r:id="rId6"/>
              </a:rPr>
              <a:t>https://www.nationalgeographic.org/education/</a:t>
            </a:r>
            <a:r>
              <a:rPr lang="cs-CZ" dirty="0"/>
              <a:t>				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EE40688-0964-4338-9A48-BC09DE475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2769245"/>
            <a:ext cx="1901745" cy="68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99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DCA54-514B-4635-9F57-384AE475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CBAD5E-44A5-4D50-994D-1F42F0A2B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4397113" cy="4247562"/>
          </a:xfrm>
        </p:spPr>
        <p:txBody>
          <a:bodyPr/>
          <a:lstStyle/>
          <a:p>
            <a:r>
              <a:rPr lang="cs-CZ" dirty="0"/>
              <a:t>Zeměpisná olympiáda</a:t>
            </a:r>
          </a:p>
          <a:p>
            <a:pPr lvl="1"/>
            <a:r>
              <a:rPr lang="cs-CZ" dirty="0"/>
              <a:t>Soutěž pro žáky/studenty ZŠ a SŠ (kategorie A–D)</a:t>
            </a:r>
          </a:p>
          <a:p>
            <a:pPr lvl="1"/>
            <a:r>
              <a:rPr lang="cs-CZ" dirty="0">
                <a:hlinkClick r:id="rId2"/>
              </a:rPr>
              <a:t>www.zemepisnaolympiada.cz</a:t>
            </a:r>
            <a:r>
              <a:rPr lang="cs-CZ" dirty="0"/>
              <a:t> </a:t>
            </a:r>
          </a:p>
          <a:p>
            <a:r>
              <a:rPr lang="cs-CZ" dirty="0"/>
              <a:t>Mezinárodní zeměpisná olympiáda (</a:t>
            </a:r>
            <a:r>
              <a:rPr lang="cs-CZ" dirty="0" err="1"/>
              <a:t>iGeo</a:t>
            </a:r>
            <a:r>
              <a:rPr lang="cs-CZ" dirty="0"/>
              <a:t>)</a:t>
            </a:r>
          </a:p>
          <a:p>
            <a:pPr lvl="1"/>
            <a:r>
              <a:rPr lang="cs-CZ" dirty="0">
                <a:hlinkClick r:id="rId3"/>
              </a:rPr>
              <a:t>http://www.geoolympiad.org/</a:t>
            </a:r>
            <a:endParaRPr lang="cs-CZ" dirty="0"/>
          </a:p>
          <a:p>
            <a:r>
              <a:rPr lang="cs-CZ" dirty="0"/>
              <a:t>Mezinárodní olympiáda věd o Zemi (IESO)</a:t>
            </a:r>
          </a:p>
          <a:p>
            <a:pPr lvl="1"/>
            <a:r>
              <a:rPr lang="cs-CZ" dirty="0">
                <a:hlinkClick r:id="rId4"/>
              </a:rPr>
              <a:t>https://www.ieso-info.org/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E0AE46-813F-4A95-B0AF-C994F598A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1988840"/>
            <a:ext cx="3379095" cy="11580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FE3B19F-31C8-4817-A4F9-50E27A054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4581128"/>
            <a:ext cx="1660565" cy="16561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A34FA6F-0C17-4DC2-903F-02583C3E57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69"/>
          <a:stretch/>
        </p:blipFill>
        <p:spPr>
          <a:xfrm>
            <a:off x="5724128" y="3484356"/>
            <a:ext cx="2907977" cy="9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40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067944" y="5661248"/>
            <a:ext cx="4860528" cy="896962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RNDr. Hana Svobodová, Ph.D.</a:t>
            </a:r>
          </a:p>
          <a:p>
            <a:pPr marL="0" indent="0" algn="ctr">
              <a:buNone/>
            </a:pPr>
            <a:r>
              <a:rPr lang="cs-CZ" dirty="0">
                <a:hlinkClick r:id="rId2"/>
              </a:rPr>
              <a:t>67632@mail.muni.cz</a:t>
            </a:r>
            <a:r>
              <a:rPr lang="cs-CZ" dirty="0"/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73D10B-80EB-426C-A433-E249DC28A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5887" y="1428750"/>
            <a:ext cx="63722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51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15B70-23EB-42E5-A97D-CD3D2C5EA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Babylon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02FC8B-36BD-4DF3-B721-9D2DFC2B7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853497" cy="4023360"/>
          </a:xfrm>
        </p:spPr>
        <p:txBody>
          <a:bodyPr/>
          <a:lstStyle/>
          <a:p>
            <a:r>
              <a:rPr lang="cs-CZ" dirty="0"/>
              <a:t>Nejstarší známé mapy světa se datují do starověkého Babylonu z            9. století před naším letopočtem</a:t>
            </a:r>
          </a:p>
          <a:p>
            <a:r>
              <a:rPr lang="cs-CZ" dirty="0"/>
              <a:t>Nejznámější babylónskou mapou světa je Imago </a:t>
            </a:r>
            <a:r>
              <a:rPr lang="cs-CZ" dirty="0" err="1"/>
              <a:t>Mundi</a:t>
            </a:r>
            <a:r>
              <a:rPr lang="cs-CZ" dirty="0"/>
              <a:t> z roku 600 př. n. l.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37DFED-251C-4C5E-BC15-57DF6DFE1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928693"/>
            <a:ext cx="4781657" cy="310475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5E47E06-DE29-4F2D-A2A8-0B4499C4DC1D}"/>
              </a:ext>
            </a:extLst>
          </p:cNvPr>
          <p:cNvSpPr/>
          <p:nvPr/>
        </p:nvSpPr>
        <p:spPr>
          <a:xfrm>
            <a:off x="3491880" y="5977467"/>
            <a:ext cx="5544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3"/>
              </a:rPr>
              <a:t>https://geekydementia.wordpress.com/2014/11/27/babylonian-map-of-the-world/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88174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D194A-2215-43DD-8B0B-2E37EC9BB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Starověké Řecko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F7203-4670-44D6-B677-18BE5684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953385"/>
            <a:ext cx="5189201" cy="1043567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Starověcí Řekové viděli básníka </a:t>
            </a:r>
            <a:r>
              <a:rPr lang="cs-CZ" sz="1800" b="1" dirty="0"/>
              <a:t>Homera jako zakladatele zeměpisu</a:t>
            </a:r>
            <a:r>
              <a:rPr lang="cs-CZ" sz="1800" dirty="0"/>
              <a:t>. Jeho díla Iliad a Odyssey jsou díla literatury, ale obě obsahují velké množství geografických informací.</a:t>
            </a:r>
          </a:p>
          <a:p>
            <a:pPr lvl="1" fontAlgn="t"/>
            <a:endParaRPr lang="cs-CZ" dirty="0"/>
          </a:p>
          <a:p>
            <a:pPr fontAlgn="t"/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C7794F-F7C7-4EEB-8F19-9BE090BC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16632"/>
            <a:ext cx="2822595" cy="2516235"/>
          </a:xfrm>
          <a:prstGeom prst="rect">
            <a:avLst/>
          </a:prstGeom>
        </p:spPr>
      </p:pic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86343017-A53E-49D0-9631-AFF9C4F0A000}"/>
              </a:ext>
            </a:extLst>
          </p:cNvPr>
          <p:cNvSpPr txBox="1">
            <a:spLocks/>
          </p:cNvSpPr>
          <p:nvPr/>
        </p:nvSpPr>
        <p:spPr>
          <a:xfrm>
            <a:off x="840327" y="3105325"/>
            <a:ext cx="7997513" cy="327600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cs-CZ" b="1" dirty="0"/>
              <a:t>Thales z </a:t>
            </a:r>
            <a:r>
              <a:rPr lang="cs-CZ" b="1" dirty="0" err="1"/>
              <a:t>Milétu</a:t>
            </a:r>
            <a:endParaRPr lang="cs-CZ" b="1" dirty="0"/>
          </a:p>
          <a:p>
            <a:pPr lvl="1" fontAlgn="t"/>
            <a:r>
              <a:rPr lang="cs-CZ" dirty="0"/>
              <a:t>je jedním z prvních známých filozofů, o nichž je známo, že </a:t>
            </a:r>
            <a:r>
              <a:rPr lang="cs-CZ" b="1" dirty="0"/>
              <a:t>přemýšleli o tvaru světa</a:t>
            </a:r>
            <a:r>
              <a:rPr lang="cs-CZ" dirty="0"/>
              <a:t>. Plochá země podle něho plave na vodách oceánu a zemětřesení pak vznikají z vlnobití</a:t>
            </a:r>
          </a:p>
          <a:p>
            <a:pPr fontAlgn="t"/>
            <a:r>
              <a:rPr lang="cs-CZ" b="1" dirty="0" err="1"/>
              <a:t>Anaximandros</a:t>
            </a:r>
            <a:r>
              <a:rPr lang="cs-CZ" b="1" dirty="0"/>
              <a:t> </a:t>
            </a:r>
          </a:p>
          <a:p>
            <a:pPr lvl="1" fontAlgn="t"/>
            <a:r>
              <a:rPr lang="cs-CZ" dirty="0"/>
              <a:t>je první osobou, o které je známo, že se pokusila vytvořit </a:t>
            </a:r>
            <a:r>
              <a:rPr lang="cs-CZ" b="1" dirty="0"/>
              <a:t>měřítkovou mapu </a:t>
            </a:r>
            <a:r>
              <a:rPr lang="cs-CZ" dirty="0"/>
              <a:t>známého světa a zavedla gnómon</a:t>
            </a:r>
          </a:p>
          <a:p>
            <a:pPr lvl="1" fontAlgn="t"/>
            <a:r>
              <a:rPr lang="cs-CZ" i="1" dirty="0"/>
              <a:t>„Svět nepochází z jedné materiální pralátky (voda či vzduch); nesčetné světy vznikají a zanikají vydělováním protikladů z božského neomezena (</a:t>
            </a:r>
            <a:r>
              <a:rPr lang="cs-CZ" i="1" dirty="0" err="1"/>
              <a:t>řec</a:t>
            </a:r>
            <a:r>
              <a:rPr lang="cs-CZ" i="1" dirty="0"/>
              <a:t>. </a:t>
            </a:r>
            <a:r>
              <a:rPr lang="cs-CZ" i="1" dirty="0" err="1"/>
              <a:t>apeiron</a:t>
            </a:r>
            <a:r>
              <a:rPr lang="cs-CZ" i="1" dirty="0"/>
              <a:t>); z této rovnováhy vychází teplo a chladno, vlhko a sucho, čímž vznikají čtyři živly a ustavují tak věci. Tato pralátka je nekonečná a věčná a je pořád v pohybu“</a:t>
            </a:r>
          </a:p>
          <a:p>
            <a:pPr lvl="1" fontAlgn="t"/>
            <a:endParaRPr lang="cs-CZ" dirty="0"/>
          </a:p>
          <a:p>
            <a:pPr fontAlgn="t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001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D194A-2215-43DD-8B0B-2E37EC9B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Starověké Řecko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F7203-4670-44D6-B677-18BE5684E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t"/>
            <a:r>
              <a:rPr lang="cs-CZ" b="1" dirty="0"/>
              <a:t>Aristoteles</a:t>
            </a:r>
          </a:p>
          <a:p>
            <a:pPr lvl="1" fontAlgn="t"/>
            <a:r>
              <a:rPr lang="cs-CZ" dirty="0"/>
              <a:t>položil základy soustavné filosofie jako snahy „</a:t>
            </a:r>
            <a:r>
              <a:rPr lang="cs-CZ" b="1" dirty="0"/>
              <a:t>porozumět tomu, co jest</a:t>
            </a:r>
            <a:r>
              <a:rPr lang="cs-CZ" dirty="0"/>
              <a:t>“, ale také různých věd vč. geografie</a:t>
            </a:r>
          </a:p>
          <a:p>
            <a:pPr lvl="1" fontAlgn="t"/>
            <a:r>
              <a:rPr lang="cs-CZ" dirty="0"/>
              <a:t>v jeho koncepcích se začínají objevovat vysvětlení oblačnosti, cirkulace vody a vzduchu</a:t>
            </a:r>
          </a:p>
          <a:p>
            <a:pPr fontAlgn="t"/>
            <a:r>
              <a:rPr lang="cs-CZ" b="1" dirty="0"/>
              <a:t>Herodotos</a:t>
            </a:r>
          </a:p>
          <a:p>
            <a:pPr lvl="1" fontAlgn="t"/>
            <a:r>
              <a:rPr lang="cs-CZ" dirty="0"/>
              <a:t>soudil, že k historii je třeba přistupovat geograficky a ke geografii historicky (známý je jeho výrok, že „</a:t>
            </a:r>
            <a:r>
              <a:rPr lang="cs-CZ" b="1" i="1" dirty="0"/>
              <a:t>geografie je reálná, lidskou rukou vytvořená historie</a:t>
            </a:r>
            <a:r>
              <a:rPr lang="cs-CZ" dirty="0"/>
              <a:t>“).</a:t>
            </a:r>
          </a:p>
          <a:p>
            <a:pPr lvl="1" fontAlgn="t"/>
            <a:r>
              <a:rPr lang="cs-CZ" dirty="0"/>
              <a:t>zanechal detailní </a:t>
            </a:r>
            <a:r>
              <a:rPr lang="cs-CZ" b="1" dirty="0"/>
              <a:t>obraz světa </a:t>
            </a:r>
            <a:r>
              <a:rPr lang="cs-CZ" dirty="0"/>
              <a:t>v 5. století př. n. l.</a:t>
            </a:r>
          </a:p>
          <a:p>
            <a:pPr lvl="1" fontAlgn="t"/>
            <a:r>
              <a:rPr lang="cs-CZ" dirty="0"/>
              <a:t>v jeho regionálně geografickém popisu dominují čistě </a:t>
            </a:r>
            <a:r>
              <a:rPr lang="cs-CZ" b="1" dirty="0"/>
              <a:t>topografické údaje </a:t>
            </a:r>
            <a:r>
              <a:rPr lang="cs-CZ" dirty="0"/>
              <a:t>(výčty řek, hor, měst, pamětihodností, chrámů apod.), pozornost věnoval i charakteru a zvyklostem různých kmenů a etnických skupin; z přírodních zvláštností zemí zaznamenává hlavně do rysy podnebí, vzácnosti flóry a fauny </a:t>
            </a:r>
          </a:p>
          <a:p>
            <a:pPr lvl="1" fontAlgn="t"/>
            <a:endParaRPr lang="cs-CZ" dirty="0"/>
          </a:p>
          <a:p>
            <a:pPr lvl="1" fontAlgn="t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3410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EB707-1CFD-4EF3-A8DD-E23FB5643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Starověký Řím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8755A5-3511-4EC1-A1B7-7FF88B510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19570"/>
          </a:xfrm>
        </p:spPr>
        <p:txBody>
          <a:bodyPr>
            <a:normAutofit/>
          </a:bodyPr>
          <a:lstStyle/>
          <a:p>
            <a:r>
              <a:rPr lang="cs-CZ" dirty="0"/>
              <a:t>Přibyly konkrétní znalosti o zemích</a:t>
            </a:r>
          </a:p>
          <a:p>
            <a:r>
              <a:rPr lang="cs-CZ" dirty="0"/>
              <a:t>Geografické znalosti byly rozvíjeny zejména čistě praktickými potřebami státu při </a:t>
            </a:r>
            <a:r>
              <a:rPr lang="cs-CZ" b="1" dirty="0"/>
              <a:t>objevování nových zemí</a:t>
            </a:r>
          </a:p>
          <a:p>
            <a:r>
              <a:rPr lang="cs-CZ" dirty="0"/>
              <a:t>Došlo k výraznějšímu </a:t>
            </a:r>
            <a:r>
              <a:rPr lang="cs-CZ" b="1" dirty="0"/>
              <a:t>rozvoji tvorby map</a:t>
            </a:r>
          </a:p>
          <a:p>
            <a:r>
              <a:rPr lang="cs-CZ" dirty="0"/>
              <a:t>Nejdůležitějšími geografy byli Řekové</a:t>
            </a:r>
          </a:p>
          <a:p>
            <a:r>
              <a:rPr lang="cs-CZ" dirty="0"/>
              <a:t>Nové vynálezy a objevy:</a:t>
            </a:r>
          </a:p>
          <a:p>
            <a:pPr lvl="1"/>
            <a:r>
              <a:rPr lang="cs-CZ" b="1" dirty="0"/>
              <a:t>Triangulace</a:t>
            </a:r>
            <a:r>
              <a:rPr lang="cs-CZ" dirty="0"/>
              <a:t> – umožnila rozvoj římské dopravní sítě díky použití geografického systému měření</a:t>
            </a:r>
          </a:p>
          <a:p>
            <a:pPr lvl="1"/>
            <a:r>
              <a:rPr lang="cs-CZ" b="1" dirty="0"/>
              <a:t>Sluneční hodiny</a:t>
            </a:r>
          </a:p>
          <a:p>
            <a:pPr lvl="1"/>
            <a:r>
              <a:rPr lang="cs-CZ" b="1" dirty="0"/>
              <a:t>Teodolit</a:t>
            </a:r>
            <a:r>
              <a:rPr lang="cs-CZ" dirty="0"/>
              <a:t> – měření vodorovných úhlů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798266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3994</Words>
  <Application>Microsoft Office PowerPoint</Application>
  <PresentationFormat>Předvádění na obrazovce (4:3)</PresentationFormat>
  <Paragraphs>388</Paragraphs>
  <Slides>52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Cambria</vt:lpstr>
      <vt:lpstr>Wingdings 2</vt:lpstr>
      <vt:lpstr>HDOfficeLightV0</vt:lpstr>
      <vt:lpstr>Retrospektiva</vt:lpstr>
      <vt:lpstr>Seminář č. 2:  Historie geografie – od popisu ke geografickému myšlení</vt:lpstr>
      <vt:lpstr>Literatura</vt:lpstr>
      <vt:lpstr>Prezentace aplikace PowerPoint</vt:lpstr>
      <vt:lpstr>Historie geografie </vt:lpstr>
      <vt:lpstr>Nejstarší mapa světa (?)</vt:lpstr>
      <vt:lpstr>Babylon</vt:lpstr>
      <vt:lpstr>Starověké Řecko</vt:lpstr>
      <vt:lpstr>Starověké Řecko</vt:lpstr>
      <vt:lpstr>Starověký Řím</vt:lpstr>
      <vt:lpstr>Starověký Řím</vt:lpstr>
      <vt:lpstr>Prezentace aplikace PowerPoint</vt:lpstr>
      <vt:lpstr>Časný středověk</vt:lpstr>
      <vt:lpstr>Prezentace aplikace PowerPoint</vt:lpstr>
      <vt:lpstr>Středověká Evropa (15.-17. století)</vt:lpstr>
      <vt:lpstr>Prezentace aplikace PowerPoint</vt:lpstr>
      <vt:lpstr>Prezentace aplikace PowerPoint</vt:lpstr>
      <vt:lpstr>Evropa 18.-19. století</vt:lpstr>
      <vt:lpstr>Vznik geografických společností</vt:lpstr>
      <vt:lpstr>Konec 19. a začátek 20. století</vt:lpstr>
      <vt:lpstr>Environmentální determinismus</vt:lpstr>
      <vt:lpstr>Regionální geografie</vt:lpstr>
      <vt:lpstr>Prezentace aplikace PowerPoint</vt:lpstr>
      <vt:lpstr>Kvantitativní revoluce</vt:lpstr>
      <vt:lpstr>Kritická geografie</vt:lpstr>
      <vt:lpstr>Nové přístupy v geografii</vt:lpstr>
      <vt:lpstr>Geografie v Česku (r. 2019)</vt:lpstr>
      <vt:lpstr>Geografie ve škole</vt:lpstr>
      <vt:lpstr>Geografie ve škole</vt:lpstr>
      <vt:lpstr>Geografické myšlení</vt:lpstr>
      <vt:lpstr>Geografické myšlení</vt:lpstr>
      <vt:lpstr>Prezentace aplikace PowerPoint</vt:lpstr>
      <vt:lpstr>Geografické myšlení</vt:lpstr>
      <vt:lpstr>Prezentace aplikace PowerPoint</vt:lpstr>
      <vt:lpstr>Místo a region</vt:lpstr>
      <vt:lpstr>Poloha</vt:lpstr>
      <vt:lpstr>Vývoj</vt:lpstr>
      <vt:lpstr>Interakce</vt:lpstr>
      <vt:lpstr>Řádovost</vt:lpstr>
      <vt:lpstr>Rozmístění</vt:lpstr>
      <vt:lpstr>Vzájemné vztahy</vt:lpstr>
      <vt:lpstr>Prezentace aplikace PowerPoint</vt:lpstr>
      <vt:lpstr>Miskoncepty</vt:lpstr>
      <vt:lpstr>Pojetí geografie (podle Catling 2004)</vt:lpstr>
      <vt:lpstr>Geografie ve škole – ČR x zahraničí</vt:lpstr>
      <vt:lpstr>Geografické společnosti</vt:lpstr>
      <vt:lpstr>Geografické společnosti pro studenty</vt:lpstr>
      <vt:lpstr>Prezentace aplikace PowerPoint</vt:lpstr>
      <vt:lpstr>Geografické časopisy</vt:lpstr>
      <vt:lpstr>Atlasy</vt:lpstr>
      <vt:lpstr>Učebnice vs. online materiály</vt:lpstr>
      <vt:lpstr>Soutěže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Seminář č. 2:  Historie geografie – od popisu ke geografickému myšlení</dc:title>
  <dc:creator>Rec1</dc:creator>
  <cp:lastModifiedBy>Rec1</cp:lastModifiedBy>
  <cp:revision>4</cp:revision>
  <dcterms:created xsi:type="dcterms:W3CDTF">2020-10-19T06:30:51Z</dcterms:created>
  <dcterms:modified xsi:type="dcterms:W3CDTF">2021-10-10T16:48:43Z</dcterms:modified>
</cp:coreProperties>
</file>