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61" r:id="rId5"/>
    <p:sldId id="262" r:id="rId6"/>
    <p:sldId id="269" r:id="rId7"/>
    <p:sldId id="263" r:id="rId8"/>
    <p:sldId id="264" r:id="rId9"/>
    <p:sldId id="266" r:id="rId10"/>
    <p:sldId id="265" r:id="rId11"/>
    <p:sldId id="267" r:id="rId12"/>
    <p:sldId id="268" r:id="rId13"/>
    <p:sldId id="258" r:id="rId14"/>
    <p:sldId id="259" r:id="rId1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66" d="100"/>
          <a:sy n="166" d="100"/>
        </p:scale>
        <p:origin x="9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2C7BBBD3-21E2-4D45-AD8F-1264CE262AD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 xmlns:a16="http://schemas.microsoft.com/office/drawing/2014/main" id="{82F2DECF-4AE8-4315-BD56-7D97A4B1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 xmlns:a16="http://schemas.microsoft.com/office/drawing/2014/main" id="{CC7317F6-7508-4334-8747-D7083E960055}"/>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7AB3118B-132D-46E8-BC61-B9E4762A45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623A6ADE-9A8E-4FAB-B079-BE720D3F98BC}"/>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93066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3A9BE71-3ADF-41B1-BF96-EE64F19A8D7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 xmlns:a16="http://schemas.microsoft.com/office/drawing/2014/main" id="{FBA42B4B-E0D1-4525-B1FA-BBF95060AFF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99CBC701-7E03-4564-881B-F953C345C937}"/>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D5549635-A501-470E-BFF0-74B846110A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E21ACA0A-DA78-43A0-81AB-2592ECE067C7}"/>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296603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 xmlns:a16="http://schemas.microsoft.com/office/drawing/2014/main" id="{AFA9B0F3-34A9-4E42-A023-34EB73A4519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 xmlns:a16="http://schemas.microsoft.com/office/drawing/2014/main" id="{85BD5B87-D9A3-4046-B6C9-F2C5674F077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F54C5759-829E-4ABB-8B61-D1CB7DE9FF8A}"/>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70707A77-2D84-4B54-A75A-B5783D5BE3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0E141AE1-42B8-4670-BE1C-77379ABB8F10}"/>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76159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8F6EC988-A672-47A7-9A8D-657AFAD833D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72C6F2D6-5437-4BDE-AF4B-9C2C34EED95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12F36338-5ACF-45E0-8D73-4F598710B99E}"/>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023D5206-B150-46AE-B082-2A6FDCDADC2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C321D136-5E5E-4DA0-ACF5-260361EA0E46}"/>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0142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495C6981-6D7B-42F9-A95D-F68AE3E802F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 xmlns:a16="http://schemas.microsoft.com/office/drawing/2014/main" id="{5825DE76-3A78-4A7A-B1A3-6A2B2B007B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 xmlns:a16="http://schemas.microsoft.com/office/drawing/2014/main" id="{4F73F227-3E3D-428B-B680-918881BBD84E}"/>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E3BD53E1-A98F-4820-808E-E603FB0849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 xmlns:a16="http://schemas.microsoft.com/office/drawing/2014/main" id="{F6FE5EB7-4D5A-470A-A487-148D355624ED}"/>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54914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9207B6E-9C49-40CD-88FE-19AE6BAC878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BB3F1960-364A-4377-9E48-25AD04AE59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 xmlns:a16="http://schemas.microsoft.com/office/drawing/2014/main" id="{5F630B6C-4777-45AA-80A9-B61ED86176C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 xmlns:a16="http://schemas.microsoft.com/office/drawing/2014/main" id="{6A275FB8-D029-40DF-90FF-E1B84D2DBF7E}"/>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6" name="Zástupný symbol pro zápatí 5">
            <a:extLst>
              <a:ext uri="{FF2B5EF4-FFF2-40B4-BE49-F238E27FC236}">
                <a16:creationId xmlns="" xmlns:a16="http://schemas.microsoft.com/office/drawing/2014/main" id="{D805D828-98E1-4891-9A31-8BA546F89E1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D9363038-B82E-4524-B241-DBB986913B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68996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5821D0A5-7219-45A2-8DE7-D3D4146462C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 xmlns:a16="http://schemas.microsoft.com/office/drawing/2014/main" id="{152C5B4E-6DC0-4144-95CF-973E47B59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 xmlns:a16="http://schemas.microsoft.com/office/drawing/2014/main" id="{4C604664-D76D-4FCC-914D-A6E549A53CA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 xmlns:a16="http://schemas.microsoft.com/office/drawing/2014/main" id="{BD323573-DD8D-4124-814D-F9A4F27AF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 xmlns:a16="http://schemas.microsoft.com/office/drawing/2014/main" id="{306C26EF-A2B0-4E17-9FC3-6207805DF99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 xmlns:a16="http://schemas.microsoft.com/office/drawing/2014/main" id="{A5DB1A22-148A-4C46-B654-23108BA82AB7}"/>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8" name="Zástupný symbol pro zápatí 7">
            <a:extLst>
              <a:ext uri="{FF2B5EF4-FFF2-40B4-BE49-F238E27FC236}">
                <a16:creationId xmlns="" xmlns:a16="http://schemas.microsoft.com/office/drawing/2014/main" id="{8F34E686-A3BE-4AAF-A33D-837A0C13813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 xmlns:a16="http://schemas.microsoft.com/office/drawing/2014/main" id="{DA60FEE6-AEB8-4E0D-8B16-D86F24DBF955}"/>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80464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B31F9988-88EB-4939-9BA7-FFF7DF66B7D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 xmlns:a16="http://schemas.microsoft.com/office/drawing/2014/main" id="{44F714BB-AE40-49E0-87E2-B9BE5245B7F1}"/>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4" name="Zástupný symbol pro zápatí 3">
            <a:extLst>
              <a:ext uri="{FF2B5EF4-FFF2-40B4-BE49-F238E27FC236}">
                <a16:creationId xmlns="" xmlns:a16="http://schemas.microsoft.com/office/drawing/2014/main" id="{4E07AE2F-E706-4B1B-8657-16B8807F9BE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 xmlns:a16="http://schemas.microsoft.com/office/drawing/2014/main" id="{50166531-EB20-4B17-95E2-19E216E684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9540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 xmlns:a16="http://schemas.microsoft.com/office/drawing/2014/main" id="{0C83E324-D266-4CBB-A424-1DD0892B29BD}"/>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3" name="Zástupný symbol pro zápatí 2">
            <a:extLst>
              <a:ext uri="{FF2B5EF4-FFF2-40B4-BE49-F238E27FC236}">
                <a16:creationId xmlns="" xmlns:a16="http://schemas.microsoft.com/office/drawing/2014/main" id="{00EBFDCC-6481-4AC8-B0D4-DCC4E5CB589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 xmlns:a16="http://schemas.microsoft.com/office/drawing/2014/main" id="{38218A0C-74D3-4696-A72B-3074CBFEF911}"/>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40528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A5B82C07-DC5F-4EF1-978A-5700E4C1E33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 xmlns:a16="http://schemas.microsoft.com/office/drawing/2014/main" id="{1557BE6F-9188-46C4-8C95-C4939176B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 xmlns:a16="http://schemas.microsoft.com/office/drawing/2014/main" id="{51A391A2-7ABD-4DB6-AE7F-021AB8C96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D260B429-67CF-4C4D-B2AA-8A5792C94236}"/>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6" name="Zástupný symbol pro zápatí 5">
            <a:extLst>
              <a:ext uri="{FF2B5EF4-FFF2-40B4-BE49-F238E27FC236}">
                <a16:creationId xmlns="" xmlns:a16="http://schemas.microsoft.com/office/drawing/2014/main" id="{C5FCD578-F425-4E0D-AC24-5CF05E8355C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D18E7F93-9CE6-4940-A0E6-C93C44AB66A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00749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49AC363A-45AA-4AA2-971E-9CBC04E8A23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 xmlns:a16="http://schemas.microsoft.com/office/drawing/2014/main" id="{4232AC22-3D66-447B-9D58-DB78140D8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 xmlns:a16="http://schemas.microsoft.com/office/drawing/2014/main" id="{7E628856-3E5C-4A7F-8F81-E1BF4CFA5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E2B4F9F1-A6FF-4B1F-87E4-4DAA818818B1}"/>
              </a:ext>
            </a:extLst>
          </p:cNvPr>
          <p:cNvSpPr>
            <a:spLocks noGrp="1"/>
          </p:cNvSpPr>
          <p:nvPr>
            <p:ph type="dt" sz="half" idx="10"/>
          </p:nvPr>
        </p:nvSpPr>
        <p:spPr/>
        <p:txBody>
          <a:bodyPr/>
          <a:lstStyle/>
          <a:p>
            <a:fld id="{E36BAF1A-E7B9-4697-9760-A9A52E338E4C}" type="datetimeFigureOut">
              <a:rPr lang="cs-CZ" smtClean="0"/>
              <a:t>19. 10. 2021</a:t>
            </a:fld>
            <a:endParaRPr lang="cs-CZ"/>
          </a:p>
        </p:txBody>
      </p:sp>
      <p:sp>
        <p:nvSpPr>
          <p:cNvPr id="6" name="Zástupný symbol pro zápatí 5">
            <a:extLst>
              <a:ext uri="{FF2B5EF4-FFF2-40B4-BE49-F238E27FC236}">
                <a16:creationId xmlns="" xmlns:a16="http://schemas.microsoft.com/office/drawing/2014/main" id="{59738AED-54F3-4F8B-9A37-337FE37E17A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 xmlns:a16="http://schemas.microsoft.com/office/drawing/2014/main" id="{781541F2-CFF2-489C-9A9A-5EDA525E3D6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411203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 xmlns:a16="http://schemas.microsoft.com/office/drawing/2014/main" id="{61503EB9-B6F6-48A0-9CFB-AEFFEF29F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 xmlns:a16="http://schemas.microsoft.com/office/drawing/2014/main" id="{AEB2285C-A8DF-4158-9C36-E591E256B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CAF612A8-1EFF-459F-BD1C-F9ACD4FCC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BAF1A-E7B9-4697-9760-A9A52E338E4C}" type="datetimeFigureOut">
              <a:rPr lang="cs-CZ" smtClean="0"/>
              <a:t>19. 10. 2021</a:t>
            </a:fld>
            <a:endParaRPr lang="cs-CZ"/>
          </a:p>
        </p:txBody>
      </p:sp>
      <p:sp>
        <p:nvSpPr>
          <p:cNvPr id="5" name="Zástupný symbol pro zápatí 4">
            <a:extLst>
              <a:ext uri="{FF2B5EF4-FFF2-40B4-BE49-F238E27FC236}">
                <a16:creationId xmlns="" xmlns:a16="http://schemas.microsoft.com/office/drawing/2014/main" id="{8F1BB724-93E3-498E-972F-310181EA5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 xmlns:a16="http://schemas.microsoft.com/office/drawing/2014/main" id="{52A525D5-D96F-417B-A3C5-650B1A537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D26E8-088C-4862-B7D7-B318713F1D29}" type="slidenum">
              <a:rPr lang="cs-CZ" smtClean="0"/>
              <a:t>‹#›</a:t>
            </a:fld>
            <a:endParaRPr lang="cs-CZ"/>
          </a:p>
        </p:txBody>
      </p:sp>
    </p:spTree>
    <p:extLst>
      <p:ext uri="{BB962C8B-B14F-4D97-AF65-F5344CB8AC3E}">
        <p14:creationId xmlns:p14="http://schemas.microsoft.com/office/powerpoint/2010/main" val="969150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5121E7B-ABEE-4423-B645-2616B6F6D74B}"/>
              </a:ext>
            </a:extLst>
          </p:cNvPr>
          <p:cNvSpPr>
            <a:spLocks noGrp="1"/>
          </p:cNvSpPr>
          <p:nvPr>
            <p:ph type="ctrTitle"/>
          </p:nvPr>
        </p:nvSpPr>
        <p:spPr>
          <a:xfrm>
            <a:off x="440737" y="1633658"/>
            <a:ext cx="11417968" cy="1479885"/>
          </a:xfrm>
        </p:spPr>
        <p:txBody>
          <a:bodyPr>
            <a:normAutofit/>
          </a:bodyPr>
          <a:lstStyle/>
          <a:p>
            <a:pPr algn="l"/>
            <a:r>
              <a:rPr lang="cs-CZ" sz="4800" dirty="0"/>
              <a:t>UČEBNICE REGIONÁLNÍ GEOGRAFIE PRO ZŠ</a:t>
            </a:r>
          </a:p>
        </p:txBody>
      </p:sp>
      <p:sp>
        <p:nvSpPr>
          <p:cNvPr id="3" name="Podnadpis 2">
            <a:extLst>
              <a:ext uri="{FF2B5EF4-FFF2-40B4-BE49-F238E27FC236}">
                <a16:creationId xmlns="" xmlns:a16="http://schemas.microsoft.com/office/drawing/2014/main" id="{9EE72FEB-EAD4-490D-BDD5-E5DEC0997E79}"/>
              </a:ext>
            </a:extLst>
          </p:cNvPr>
          <p:cNvSpPr>
            <a:spLocks noGrp="1"/>
          </p:cNvSpPr>
          <p:nvPr>
            <p:ph type="subTitle" idx="1"/>
          </p:nvPr>
        </p:nvSpPr>
        <p:spPr>
          <a:xfrm>
            <a:off x="1524000" y="3479762"/>
            <a:ext cx="9144000" cy="1203158"/>
          </a:xfrm>
        </p:spPr>
        <p:txBody>
          <a:bodyPr>
            <a:noAutofit/>
          </a:bodyPr>
          <a:lstStyle/>
          <a:p>
            <a:r>
              <a:rPr lang="cs-CZ" sz="2000" i="1" dirty="0"/>
              <a:t>CO OD NICH OČEKÁVAT A CO NE?</a:t>
            </a:r>
          </a:p>
          <a:p>
            <a:r>
              <a:rPr lang="cs-CZ" sz="2000" i="1" dirty="0"/>
              <a:t>E.H.</a:t>
            </a:r>
          </a:p>
          <a:p>
            <a:r>
              <a:rPr lang="cs-CZ" sz="2000" i="1" dirty="0"/>
              <a:t>CV_2</a:t>
            </a:r>
          </a:p>
        </p:txBody>
      </p:sp>
      <p:sp>
        <p:nvSpPr>
          <p:cNvPr id="8" name="Freeform 14">
            <a:extLst>
              <a:ext uri="{FF2B5EF4-FFF2-40B4-BE49-F238E27FC236}">
                <a16:creationId xmlns="" xmlns:a16="http://schemas.microsoft.com/office/drawing/2014/main" id="{C66F2F30-5DC0-44A0-BFA6-E12F46ED16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 xmlns:a16="http://schemas.microsoft.com/office/drawing/2014/main" id="{85872F57-7F42-4F97-8391-DDC8D0054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 xmlns:a16="http://schemas.microsoft.com/office/drawing/2014/main" id="{04DC2037-48A0-4F22-B9D4-8EAEBC780A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 xmlns:a16="http://schemas.microsoft.com/office/drawing/2014/main" id="{0006CBFD-ADA0-43D1-9332-9C34CA1C76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 xmlns:a16="http://schemas.microsoft.com/office/drawing/2014/main" id="{2B931666-F28F-45F3-A074-66D2272D58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57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7316481C-0A49-4796-812B-0D64F063B7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 xmlns:a16="http://schemas.microsoft.com/office/drawing/2014/main" id="{952FF7E3-8528-4A1B-B534-F2E987D81AA4}"/>
              </a:ext>
            </a:extLst>
          </p:cNvPr>
          <p:cNvSpPr txBox="1"/>
          <p:nvPr/>
        </p:nvSpPr>
        <p:spPr>
          <a:xfrm>
            <a:off x="1036684" y="1152144"/>
            <a:ext cx="3888999" cy="30723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mj-lt"/>
                <a:ea typeface="+mj-ea"/>
                <a:cs typeface="+mj-cs"/>
              </a:rPr>
              <a:t>K </a:t>
            </a:r>
            <a:r>
              <a:rPr lang="en-US" sz="3200" dirty="0" err="1">
                <a:latin typeface="+mj-lt"/>
                <a:ea typeface="+mj-ea"/>
                <a:cs typeface="+mj-cs"/>
              </a:rPr>
              <a:t>dokreslení</a:t>
            </a:r>
            <a:r>
              <a:rPr lang="en-US" sz="3200" dirty="0">
                <a:latin typeface="+mj-lt"/>
                <a:ea typeface="+mj-ea"/>
                <a:cs typeface="+mj-cs"/>
              </a:rPr>
              <a:t> </a:t>
            </a:r>
            <a:r>
              <a:rPr lang="en-US" sz="3200" dirty="0" err="1">
                <a:latin typeface="+mj-lt"/>
                <a:ea typeface="+mj-ea"/>
                <a:cs typeface="+mj-cs"/>
              </a:rPr>
              <a:t>můžeme</a:t>
            </a:r>
            <a:r>
              <a:rPr lang="en-US" sz="3200" dirty="0">
                <a:latin typeface="+mj-lt"/>
                <a:ea typeface="+mj-ea"/>
                <a:cs typeface="+mj-cs"/>
              </a:rPr>
              <a:t> </a:t>
            </a:r>
            <a:r>
              <a:rPr lang="en-US" sz="3200" dirty="0" err="1">
                <a:latin typeface="+mj-lt"/>
                <a:ea typeface="+mj-ea"/>
                <a:cs typeface="+mj-cs"/>
              </a:rPr>
              <a:t>přidat</a:t>
            </a:r>
            <a:r>
              <a:rPr lang="en-US" sz="3200" dirty="0">
                <a:latin typeface="+mj-lt"/>
                <a:ea typeface="+mj-ea"/>
                <a:cs typeface="+mj-cs"/>
              </a:rPr>
              <a:t> </a:t>
            </a:r>
            <a:r>
              <a:rPr lang="en-US" sz="3200" dirty="0" err="1">
                <a:latin typeface="+mj-lt"/>
                <a:ea typeface="+mj-ea"/>
                <a:cs typeface="+mj-cs"/>
              </a:rPr>
              <a:t>i</a:t>
            </a:r>
            <a:r>
              <a:rPr lang="en-US" sz="3200" dirty="0">
                <a:latin typeface="+mj-lt"/>
                <a:ea typeface="+mj-ea"/>
                <a:cs typeface="+mj-cs"/>
              </a:rPr>
              <a:t> </a:t>
            </a:r>
            <a:r>
              <a:rPr lang="en-US" sz="3200" dirty="0" err="1">
                <a:latin typeface="+mj-lt"/>
                <a:ea typeface="+mj-ea"/>
                <a:cs typeface="+mj-cs"/>
              </a:rPr>
              <a:t>následující</a:t>
            </a:r>
            <a:r>
              <a:rPr lang="en-US" sz="3200" dirty="0">
                <a:latin typeface="+mj-lt"/>
                <a:ea typeface="+mj-ea"/>
                <a:cs typeface="+mj-cs"/>
              </a:rPr>
              <a:t>. (</a:t>
            </a:r>
            <a:r>
              <a:rPr lang="en-US" sz="3200" dirty="0" err="1">
                <a:latin typeface="+mj-lt"/>
                <a:ea typeface="+mj-ea"/>
                <a:cs typeface="+mj-cs"/>
              </a:rPr>
              <a:t>Zdroj</a:t>
            </a:r>
            <a:r>
              <a:rPr lang="en-US" sz="3200" dirty="0">
                <a:latin typeface="+mj-lt"/>
                <a:ea typeface="+mj-ea"/>
                <a:cs typeface="+mj-cs"/>
              </a:rPr>
              <a:t>. Geography enguiry3)</a:t>
            </a:r>
          </a:p>
        </p:txBody>
      </p:sp>
      <p:sp>
        <p:nvSpPr>
          <p:cNvPr id="14" name="Rectangle 13">
            <a:extLst>
              <a:ext uri="{FF2B5EF4-FFF2-40B4-BE49-F238E27FC236}">
                <a16:creationId xmlns="" xmlns:a16="http://schemas.microsoft.com/office/drawing/2014/main" id="{A5271697-90F1-4A23-8EF2-0179F2EAF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 xmlns:a16="http://schemas.microsoft.com/office/drawing/2014/main" id="{0924561D-756D-410B-973A-E68C2552C20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 xmlns:a16="http://schemas.microsoft.com/office/drawing/2014/main" id="{77AF0971-0074-4E4E-9318-C1990C6FF2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 xmlns:a16="http://schemas.microsoft.com/office/drawing/2014/main" id="{0849707A-24B1-45E4-8493-5DC15C5782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 xmlns:a16="http://schemas.microsoft.com/office/drawing/2014/main" id="{E0FFD705-F03C-46B0-ABB9-3C24E09312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 xmlns:a16="http://schemas.microsoft.com/office/drawing/2014/main" id="{520B12C0-88D0-4F6F-9F29-38E4D1D610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 xmlns:a16="http://schemas.microsoft.com/office/drawing/2014/main" id="{DEDD5A45-3641-4FE7-8375-EECF2DC9D00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 xmlns:a16="http://schemas.microsoft.com/office/drawing/2014/main" id="{89BF55CA-60FC-479D-A85E-48626FC135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 xmlns:a16="http://schemas.microsoft.com/office/drawing/2014/main" id="{5AFBE5BF-E87A-408F-BBBD-44C3D04C04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 xmlns:a16="http://schemas.microsoft.com/office/drawing/2014/main" id="{1C27CF92-D148-45C8-88B6-F450B63DF1F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 xmlns:a16="http://schemas.microsoft.com/office/drawing/2014/main" id="{51CA2232-D147-480C-B1EE-665EE6ACC7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 xmlns:a16="http://schemas.microsoft.com/office/drawing/2014/main" id="{7E67D92D-1CA9-43CE-8150-DF504F2BF05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 xmlns:a16="http://schemas.microsoft.com/office/drawing/2014/main" id="{7B273169-B674-4C50-A14D-A943B99792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 xmlns:a16="http://schemas.microsoft.com/office/drawing/2014/main" id="{DF6183FA-653E-4533-9A0B-D249EC0B15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 xmlns:a16="http://schemas.microsoft.com/office/drawing/2014/main" id="{A82EFE58-AAB0-4925-A176-6FF36BF878A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 xmlns:a16="http://schemas.microsoft.com/office/drawing/2014/main" id="{3122AE75-4DBB-4E14-B0CA-DD1EAD89CE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 xmlns:a16="http://schemas.microsoft.com/office/drawing/2014/main" id="{4ED7E672-90FC-4E8C-9C43-3AAE391C6C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 xmlns:a16="http://schemas.microsoft.com/office/drawing/2014/main" id="{A5C0019E-5136-4C5E-A223-1E1717FD47C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 xmlns:a16="http://schemas.microsoft.com/office/drawing/2014/main" id="{29705F60-CFE6-47C5-96E5-05E7731FC84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 xmlns:a16="http://schemas.microsoft.com/office/drawing/2014/main" id="{090E047C-18BC-4180-8D10-9F18F517BA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 xmlns:a16="http://schemas.microsoft.com/office/drawing/2014/main" id="{A153194A-C8B1-46DB-9C6B-9847B06FAE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 xmlns:a16="http://schemas.microsoft.com/office/drawing/2014/main" id="{5C0235EA-4E98-43EA-9AAE-2BD893DEAF5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Obrázek 4">
            <a:extLst>
              <a:ext uri="{FF2B5EF4-FFF2-40B4-BE49-F238E27FC236}">
                <a16:creationId xmlns="" xmlns:a16="http://schemas.microsoft.com/office/drawing/2014/main" id="{3F819662-D631-4E6A-8F20-E07485B0D199}"/>
              </a:ext>
            </a:extLst>
          </p:cNvPr>
          <p:cNvPicPr>
            <a:picLocks noChangeAspect="1"/>
          </p:cNvPicPr>
          <p:nvPr/>
        </p:nvPicPr>
        <p:blipFill rotWithShape="1">
          <a:blip r:embed="rId2"/>
          <a:srcRect l="9868" t="18246" r="63784" b="22632"/>
          <a:stretch/>
        </p:blipFill>
        <p:spPr>
          <a:xfrm>
            <a:off x="7540638" y="248821"/>
            <a:ext cx="2364806" cy="2984829"/>
          </a:xfrm>
          <a:prstGeom prst="rect">
            <a:avLst/>
          </a:prstGeom>
        </p:spPr>
      </p:pic>
      <p:sp>
        <p:nvSpPr>
          <p:cNvPr id="38" name="Rectangle 37">
            <a:extLst>
              <a:ext uri="{FF2B5EF4-FFF2-40B4-BE49-F238E27FC236}">
                <a16:creationId xmlns="" xmlns:a16="http://schemas.microsoft.com/office/drawing/2014/main" id="{D9F5512A-48E1-4C07-B75E-3CCC517B68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23">
            <a:extLst>
              <a:ext uri="{FF2B5EF4-FFF2-40B4-BE49-F238E27FC236}">
                <a16:creationId xmlns="" xmlns:a16="http://schemas.microsoft.com/office/drawing/2014/main" id="{148E9214-80EC-4D18-B019-A24874B4B281}"/>
              </a:ext>
            </a:extLst>
          </p:cNvPr>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98" t="2143" r="3303" b="64046"/>
          <a:stretch/>
        </p:blipFill>
        <p:spPr bwMode="auto">
          <a:xfrm>
            <a:off x="5509008" y="3821696"/>
            <a:ext cx="6428068" cy="244825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02444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09E56C45-43E0-437B-ABD9-5CD0396432B4}"/>
              </a:ext>
            </a:extLst>
          </p:cNvPr>
          <p:cNvSpPr>
            <a:spLocks noGrp="1"/>
          </p:cNvSpPr>
          <p:nvPr>
            <p:ph type="title"/>
          </p:nvPr>
        </p:nvSpPr>
        <p:spPr/>
        <p:txBody>
          <a:bodyPr/>
          <a:lstStyle/>
          <a:p>
            <a:r>
              <a:rPr lang="cs-CZ" dirty="0"/>
              <a:t>Závěrem k učebnici ČGS</a:t>
            </a:r>
          </a:p>
        </p:txBody>
      </p:sp>
      <p:sp>
        <p:nvSpPr>
          <p:cNvPr id="3" name="Zástupný obsah 2">
            <a:extLst>
              <a:ext uri="{FF2B5EF4-FFF2-40B4-BE49-F238E27FC236}">
                <a16:creationId xmlns="" xmlns:a16="http://schemas.microsoft.com/office/drawing/2014/main" id="{F1B4BC7C-7FA9-472C-B8E5-4DFF165F7008}"/>
              </a:ext>
            </a:extLst>
          </p:cNvPr>
          <p:cNvSpPr>
            <a:spLocks noGrp="1"/>
          </p:cNvSpPr>
          <p:nvPr>
            <p:ph idx="1"/>
          </p:nvPr>
        </p:nvSpPr>
        <p:spPr/>
        <p:txBody>
          <a:bodyPr>
            <a:normAutofit fontScale="92500"/>
          </a:bodyPr>
          <a:lstStyle/>
          <a:p>
            <a:pPr marL="514350" indent="-514350">
              <a:buAutoNum type="arabicPeriod"/>
            </a:pPr>
            <a:r>
              <a:rPr lang="cs-CZ" dirty="0"/>
              <a:t>Není to rozhodně kritika autorského kolektivu i proto, že je z vybraných učebnic nejstarší a určitě se v dalším vydání zlepšila.</a:t>
            </a:r>
          </a:p>
          <a:p>
            <a:pPr marL="514350" indent="-514350">
              <a:buAutoNum type="arabicPeriod"/>
            </a:pPr>
            <a:r>
              <a:rPr lang="cs-CZ" dirty="0"/>
              <a:t>Ukazuje to rovněž na stav, že i učebnice stárnou a učitel si podle dobrého vzoru může a hlavně by měl svoje přípravy obměňovat podle aktuálního dění. </a:t>
            </a:r>
          </a:p>
          <a:p>
            <a:pPr marL="514350" indent="-514350">
              <a:buAutoNum type="arabicPeriod"/>
            </a:pPr>
            <a:r>
              <a:rPr lang="cs-CZ" dirty="0"/>
              <a:t>Na internetu najde dostatek vhodných materiálů, a které tam nejsou, může si je prostřednictvím informačních technologií dotvářet.</a:t>
            </a:r>
          </a:p>
          <a:p>
            <a:pPr marL="514350" indent="-514350">
              <a:buAutoNum type="arabicPeriod"/>
            </a:pPr>
            <a:r>
              <a:rPr lang="cs-CZ" dirty="0"/>
              <a:t>Základem je ovšem tvorba geografických otázek a hledání odpovědí.</a:t>
            </a:r>
          </a:p>
          <a:p>
            <a:pPr marL="514350" indent="-514350">
              <a:buAutoNum type="arabicPeriod"/>
            </a:pPr>
            <a:r>
              <a:rPr lang="cs-CZ" dirty="0"/>
              <a:t>Z hlediska dopadu na žáky a zejména pro zpětnou vazbu učitele je to pak tvorba učebních úloh.</a:t>
            </a:r>
          </a:p>
        </p:txBody>
      </p:sp>
    </p:spTree>
    <p:extLst>
      <p:ext uri="{BB962C8B-B14F-4D97-AF65-F5344CB8AC3E}">
        <p14:creationId xmlns:p14="http://schemas.microsoft.com/office/powerpoint/2010/main" val="1985110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3B7C2E2-EBC9-47BA-87EB-B1B2D90522A4}"/>
              </a:ext>
            </a:extLst>
          </p:cNvPr>
          <p:cNvSpPr>
            <a:spLocks noGrp="1"/>
          </p:cNvSpPr>
          <p:nvPr>
            <p:ph type="title"/>
          </p:nvPr>
        </p:nvSpPr>
        <p:spPr/>
        <p:txBody>
          <a:bodyPr/>
          <a:lstStyle/>
          <a:p>
            <a:r>
              <a:rPr lang="cs-CZ" dirty="0"/>
              <a:t>Závěrem</a:t>
            </a:r>
          </a:p>
        </p:txBody>
      </p:sp>
      <p:sp>
        <p:nvSpPr>
          <p:cNvPr id="3" name="Zástupný obsah 2">
            <a:extLst>
              <a:ext uri="{FF2B5EF4-FFF2-40B4-BE49-F238E27FC236}">
                <a16:creationId xmlns="" xmlns:a16="http://schemas.microsoft.com/office/drawing/2014/main" id="{75A064E4-AA28-4ACD-8C00-CC1F9943BE14}"/>
              </a:ext>
            </a:extLst>
          </p:cNvPr>
          <p:cNvSpPr>
            <a:spLocks noGrp="1"/>
          </p:cNvSpPr>
          <p:nvPr>
            <p:ph idx="1"/>
          </p:nvPr>
        </p:nvSpPr>
        <p:spPr/>
        <p:txBody>
          <a:bodyPr/>
          <a:lstStyle/>
          <a:p>
            <a:r>
              <a:rPr lang="cs-CZ" dirty="0"/>
              <a:t>To, že jsem vybral příklad Japonska není náhodou, protože se tímto regionem zabýváme už delší dobu.</a:t>
            </a:r>
          </a:p>
          <a:p>
            <a:r>
              <a:rPr lang="cs-CZ" dirty="0"/>
              <a:t>A pak je to určitá kompenzace Víťovi </a:t>
            </a:r>
            <a:r>
              <a:rPr lang="cs-CZ" dirty="0" err="1"/>
              <a:t>Malovcovi</a:t>
            </a:r>
            <a:r>
              <a:rPr lang="cs-CZ" dirty="0"/>
              <a:t>, který šel s „kůží na trh“ a vyprovokoval mně k přemýšlení, jak podat lépe to, co po Vás chceme.</a:t>
            </a:r>
          </a:p>
          <a:p>
            <a:r>
              <a:rPr lang="cs-CZ" dirty="0"/>
              <a:t>Další učebnice jsou trochu odlišnější a ty jsem neanalyzoval.</a:t>
            </a:r>
          </a:p>
          <a:p>
            <a:pPr marL="0" indent="0">
              <a:buNone/>
            </a:pPr>
            <a:endParaRPr lang="cs-CZ" dirty="0"/>
          </a:p>
          <a:p>
            <a:pPr marL="0" indent="0">
              <a:buNone/>
            </a:pPr>
            <a:r>
              <a:rPr lang="cs-CZ" dirty="0"/>
              <a:t>E.H.</a:t>
            </a:r>
          </a:p>
        </p:txBody>
      </p:sp>
    </p:spTree>
    <p:extLst>
      <p:ext uri="{BB962C8B-B14F-4D97-AF65-F5344CB8AC3E}">
        <p14:creationId xmlns:p14="http://schemas.microsoft.com/office/powerpoint/2010/main" val="436855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 xmlns:a16="http://schemas.microsoft.com/office/drawing/2014/main" id="{4FE205BF-7AEC-4AC1-9AAD-63725569EA31}"/>
              </a:ext>
            </a:extLst>
          </p:cNvPr>
          <p:cNvPicPr>
            <a:picLocks noChangeAspect="1"/>
          </p:cNvPicPr>
          <p:nvPr/>
        </p:nvPicPr>
        <p:blipFill rotWithShape="1">
          <a:blip r:embed="rId2"/>
          <a:srcRect l="47834" t="21481" r="23916" b="7259"/>
          <a:stretch/>
        </p:blipFill>
        <p:spPr>
          <a:xfrm>
            <a:off x="1543049" y="114103"/>
            <a:ext cx="4752975" cy="6743897"/>
          </a:xfrm>
          <a:prstGeom prst="rect">
            <a:avLst/>
          </a:prstGeom>
          <a:ln>
            <a:solidFill>
              <a:schemeClr val="tx1"/>
            </a:solidFill>
          </a:ln>
        </p:spPr>
      </p:pic>
      <p:pic>
        <p:nvPicPr>
          <p:cNvPr id="4" name="Obrázek 3">
            <a:extLst>
              <a:ext uri="{FF2B5EF4-FFF2-40B4-BE49-F238E27FC236}">
                <a16:creationId xmlns="" xmlns:a16="http://schemas.microsoft.com/office/drawing/2014/main" id="{2E2BD991-B245-453C-883E-5710FFB997D6}"/>
              </a:ext>
            </a:extLst>
          </p:cNvPr>
          <p:cNvPicPr>
            <a:picLocks noChangeAspect="1"/>
          </p:cNvPicPr>
          <p:nvPr/>
        </p:nvPicPr>
        <p:blipFill rotWithShape="1">
          <a:blip r:embed="rId3"/>
          <a:srcRect l="18084" t="18963" r="52333" b="5778"/>
          <a:stretch/>
        </p:blipFill>
        <p:spPr>
          <a:xfrm>
            <a:off x="6296023" y="114103"/>
            <a:ext cx="4712763" cy="6743897"/>
          </a:xfrm>
          <a:prstGeom prst="rect">
            <a:avLst/>
          </a:prstGeom>
          <a:ln>
            <a:solidFill>
              <a:schemeClr val="tx1"/>
            </a:solidFill>
          </a:ln>
        </p:spPr>
      </p:pic>
    </p:spTree>
    <p:extLst>
      <p:ext uri="{BB962C8B-B14F-4D97-AF65-F5344CB8AC3E}">
        <p14:creationId xmlns:p14="http://schemas.microsoft.com/office/powerpoint/2010/main" val="80603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 xmlns:a16="http://schemas.microsoft.com/office/drawing/2014/main" id="{38AC0395-729A-4D74-B7DB-1BB097812ECC}"/>
              </a:ext>
            </a:extLst>
          </p:cNvPr>
          <p:cNvPicPr>
            <a:picLocks noChangeAspect="1"/>
          </p:cNvPicPr>
          <p:nvPr/>
        </p:nvPicPr>
        <p:blipFill rotWithShape="1">
          <a:blip r:embed="rId2"/>
          <a:srcRect l="13916" t="17185" r="19834" b="5777"/>
          <a:stretch/>
        </p:blipFill>
        <p:spPr>
          <a:xfrm>
            <a:off x="1051731" y="0"/>
            <a:ext cx="10484827" cy="6858000"/>
          </a:xfrm>
          <a:prstGeom prst="rect">
            <a:avLst/>
          </a:prstGeom>
          <a:ln>
            <a:solidFill>
              <a:schemeClr val="tx1"/>
            </a:solidFill>
          </a:ln>
        </p:spPr>
      </p:pic>
    </p:spTree>
    <p:extLst>
      <p:ext uri="{BB962C8B-B14F-4D97-AF65-F5344CB8AC3E}">
        <p14:creationId xmlns:p14="http://schemas.microsoft.com/office/powerpoint/2010/main" val="255534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D77EDB16-9D7B-43EE-9946-C57D8B256D75}"/>
              </a:ext>
            </a:extLst>
          </p:cNvPr>
          <p:cNvSpPr>
            <a:spLocks noGrp="1"/>
          </p:cNvSpPr>
          <p:nvPr>
            <p:ph type="title"/>
          </p:nvPr>
        </p:nvSpPr>
        <p:spPr>
          <a:xfrm>
            <a:off x="1653363" y="365760"/>
            <a:ext cx="9367203" cy="1188720"/>
          </a:xfrm>
        </p:spPr>
        <p:txBody>
          <a:bodyPr>
            <a:normAutofit/>
          </a:bodyPr>
          <a:lstStyle/>
          <a:p>
            <a:r>
              <a:rPr lang="cs-CZ" sz="3700"/>
              <a:t>MODELOVÝ STÁT – JAPONSKO</a:t>
            </a:r>
            <a:br>
              <a:rPr lang="cs-CZ" sz="3700"/>
            </a:br>
            <a:r>
              <a:rPr lang="cs-CZ" sz="3700" i="1"/>
              <a:t>Příklad zpracování</a:t>
            </a:r>
            <a:endParaRPr lang="cs-CZ" sz="3700"/>
          </a:p>
        </p:txBody>
      </p:sp>
      <p:sp>
        <p:nvSpPr>
          <p:cNvPr id="8" name="Freeform: Shape 7">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 xmlns:a16="http://schemas.microsoft.com/office/drawing/2014/main" id="{A07C63D8-32A0-4B1A-BB75-B7B635D61D53}"/>
              </a:ext>
            </a:extLst>
          </p:cNvPr>
          <p:cNvSpPr>
            <a:spLocks noGrp="1"/>
          </p:cNvSpPr>
          <p:nvPr>
            <p:ph idx="1"/>
          </p:nvPr>
        </p:nvSpPr>
        <p:spPr>
          <a:xfrm>
            <a:off x="1653363" y="2176272"/>
            <a:ext cx="9367204" cy="4041648"/>
          </a:xfrm>
        </p:spPr>
        <p:txBody>
          <a:bodyPr anchor="t">
            <a:normAutofit/>
          </a:bodyPr>
          <a:lstStyle/>
          <a:p>
            <a:pPr marL="0" indent="0">
              <a:buNone/>
            </a:pPr>
            <a:r>
              <a:rPr lang="cs-CZ" sz="2400"/>
              <a:t>Postup </a:t>
            </a:r>
            <a:r>
              <a:rPr lang="cs-CZ" sz="2400" i="1"/>
              <a:t>(takto bychom postupovali i na učebně) :</a:t>
            </a:r>
            <a:r>
              <a:rPr lang="cs-CZ" sz="2400"/>
              <a:t> </a:t>
            </a:r>
          </a:p>
          <a:p>
            <a:pPr marL="514350" indent="-514350">
              <a:buAutoNum type="arabicPeriod"/>
            </a:pPr>
            <a:r>
              <a:rPr lang="cs-CZ" sz="2400"/>
              <a:t>Nejlépe je pracovat s formátem papíru A</a:t>
            </a:r>
            <a:r>
              <a:rPr lang="cs-CZ" sz="2400" baseline="-25000"/>
              <a:t>3</a:t>
            </a:r>
            <a:r>
              <a:rPr lang="cs-CZ" sz="2400"/>
              <a:t>. </a:t>
            </a:r>
          </a:p>
          <a:p>
            <a:pPr marL="514350" indent="-514350">
              <a:buAutoNum type="arabicPeriod"/>
            </a:pPr>
            <a:r>
              <a:rPr lang="cs-CZ" sz="2400"/>
              <a:t>Vytisknete si stránky učebnice a můžete texty, obrázky, úkoly číslovat nebo jinak označit, vzájemně propojovat, když se doplňují a vpisovat nebo vlepovat komentáře. </a:t>
            </a:r>
          </a:p>
          <a:p>
            <a:pPr marL="514350" indent="-514350">
              <a:buAutoNum type="arabicPeriod"/>
            </a:pPr>
            <a:r>
              <a:rPr lang="cs-CZ" sz="2400"/>
              <a:t>Zbývá naskenovat a vložit do studijních materiálů.</a:t>
            </a:r>
          </a:p>
          <a:p>
            <a:pPr marL="514350" indent="-514350">
              <a:buAutoNum type="arabicPeriod"/>
            </a:pPr>
            <a:r>
              <a:rPr lang="cs-CZ" sz="2400"/>
              <a:t>Nebo pracujte v elektronické podobě.</a:t>
            </a:r>
          </a:p>
        </p:txBody>
      </p:sp>
    </p:spTree>
    <p:extLst>
      <p:ext uri="{BB962C8B-B14F-4D97-AF65-F5344CB8AC3E}">
        <p14:creationId xmlns:p14="http://schemas.microsoft.com/office/powerpoint/2010/main" val="170199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91F45C64-91C0-4066-A474-2296CAA5C51D}"/>
              </a:ext>
            </a:extLst>
          </p:cNvPr>
          <p:cNvPicPr>
            <a:picLocks noChangeAspect="1"/>
          </p:cNvPicPr>
          <p:nvPr/>
        </p:nvPicPr>
        <p:blipFill rotWithShape="1">
          <a:blip r:embed="rId2"/>
          <a:srcRect l="34500" t="17334" r="38000" b="6815"/>
          <a:stretch/>
        </p:blipFill>
        <p:spPr>
          <a:xfrm>
            <a:off x="1742266" y="0"/>
            <a:ext cx="4378959" cy="6794021"/>
          </a:xfrm>
          <a:prstGeom prst="rect">
            <a:avLst/>
          </a:prstGeom>
          <a:ln>
            <a:solidFill>
              <a:schemeClr val="tx1"/>
            </a:solidFill>
          </a:ln>
        </p:spPr>
      </p:pic>
      <p:pic>
        <p:nvPicPr>
          <p:cNvPr id="5" name="Obrázek 4">
            <a:extLst>
              <a:ext uri="{FF2B5EF4-FFF2-40B4-BE49-F238E27FC236}">
                <a16:creationId xmlns="" xmlns:a16="http://schemas.microsoft.com/office/drawing/2014/main" id="{B5F5E6DB-BDD9-4811-B1C4-FC760F81DE40}"/>
              </a:ext>
            </a:extLst>
          </p:cNvPr>
          <p:cNvPicPr>
            <a:picLocks noChangeAspect="1"/>
          </p:cNvPicPr>
          <p:nvPr/>
        </p:nvPicPr>
        <p:blipFill rotWithShape="1">
          <a:blip r:embed="rId3"/>
          <a:srcRect l="33250" t="21630" r="38333" b="5778"/>
          <a:stretch/>
        </p:blipFill>
        <p:spPr>
          <a:xfrm>
            <a:off x="6002367" y="31530"/>
            <a:ext cx="4696844" cy="6749130"/>
          </a:xfrm>
          <a:prstGeom prst="rect">
            <a:avLst/>
          </a:prstGeom>
          <a:ln>
            <a:solidFill>
              <a:schemeClr val="tx1"/>
            </a:solidFill>
          </a:ln>
        </p:spPr>
      </p:pic>
      <p:sp>
        <p:nvSpPr>
          <p:cNvPr id="6" name="TextovéPole 5">
            <a:extLst>
              <a:ext uri="{FF2B5EF4-FFF2-40B4-BE49-F238E27FC236}">
                <a16:creationId xmlns="" xmlns:a16="http://schemas.microsoft.com/office/drawing/2014/main" id="{B81EF4DD-669A-44F1-9764-24C4D8486C61}"/>
              </a:ext>
            </a:extLst>
          </p:cNvPr>
          <p:cNvSpPr txBox="1"/>
          <p:nvPr/>
        </p:nvSpPr>
        <p:spPr>
          <a:xfrm>
            <a:off x="1752600" y="600075"/>
            <a:ext cx="190500" cy="369332"/>
          </a:xfrm>
          <a:prstGeom prst="rect">
            <a:avLst/>
          </a:prstGeom>
          <a:noFill/>
        </p:spPr>
        <p:txBody>
          <a:bodyPr wrap="square" rtlCol="0">
            <a:spAutoFit/>
          </a:bodyPr>
          <a:lstStyle/>
          <a:p>
            <a:r>
              <a:rPr lang="cs-CZ" dirty="0"/>
              <a:t>1</a:t>
            </a:r>
          </a:p>
        </p:txBody>
      </p:sp>
      <p:sp>
        <p:nvSpPr>
          <p:cNvPr id="7" name="Obdélník 6">
            <a:extLst>
              <a:ext uri="{FF2B5EF4-FFF2-40B4-BE49-F238E27FC236}">
                <a16:creationId xmlns="" xmlns:a16="http://schemas.microsoft.com/office/drawing/2014/main" id="{EAD96AE0-C68A-4312-BD6C-5F22AFBF2D58}"/>
              </a:ext>
            </a:extLst>
          </p:cNvPr>
          <p:cNvSpPr/>
          <p:nvPr/>
        </p:nvSpPr>
        <p:spPr>
          <a:xfrm>
            <a:off x="1752600" y="838200"/>
            <a:ext cx="1409700" cy="1762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 xmlns:a16="http://schemas.microsoft.com/office/drawing/2014/main" id="{BA80AF3C-36A3-449C-859A-304D1DCDF3AD}"/>
              </a:ext>
            </a:extLst>
          </p:cNvPr>
          <p:cNvSpPr/>
          <p:nvPr/>
        </p:nvSpPr>
        <p:spPr>
          <a:xfrm>
            <a:off x="1752600" y="2686050"/>
            <a:ext cx="1409700" cy="3819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 xmlns:a16="http://schemas.microsoft.com/office/drawing/2014/main" id="{E7D32C09-924F-4020-9955-2E106EFD1DF7}"/>
              </a:ext>
            </a:extLst>
          </p:cNvPr>
          <p:cNvSpPr/>
          <p:nvPr/>
        </p:nvSpPr>
        <p:spPr>
          <a:xfrm>
            <a:off x="4514850" y="3257550"/>
            <a:ext cx="1409700" cy="75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 xmlns:a16="http://schemas.microsoft.com/office/drawing/2014/main" id="{FBB53D8E-58B2-4AF8-97EB-936E3DE4B03B}"/>
              </a:ext>
            </a:extLst>
          </p:cNvPr>
          <p:cNvSpPr txBox="1"/>
          <p:nvPr/>
        </p:nvSpPr>
        <p:spPr>
          <a:xfrm>
            <a:off x="3571875" y="3067050"/>
            <a:ext cx="333375" cy="369332"/>
          </a:xfrm>
          <a:prstGeom prst="rect">
            <a:avLst/>
          </a:prstGeom>
          <a:noFill/>
        </p:spPr>
        <p:txBody>
          <a:bodyPr wrap="square" rtlCol="0">
            <a:spAutoFit/>
          </a:bodyPr>
          <a:lstStyle/>
          <a:p>
            <a:r>
              <a:rPr lang="cs-CZ" dirty="0"/>
              <a:t>2</a:t>
            </a:r>
          </a:p>
        </p:txBody>
      </p:sp>
      <p:cxnSp>
        <p:nvCxnSpPr>
          <p:cNvPr id="12" name="Přímá spojnice se šipkou 11">
            <a:extLst>
              <a:ext uri="{FF2B5EF4-FFF2-40B4-BE49-F238E27FC236}">
                <a16:creationId xmlns="" xmlns:a16="http://schemas.microsoft.com/office/drawing/2014/main" id="{023B3AA2-5A0D-4A9B-88D3-5B71B9520E6E}"/>
              </a:ext>
            </a:extLst>
          </p:cNvPr>
          <p:cNvCxnSpPr>
            <a:cxnSpLocks/>
            <a:stCxn id="10" idx="1"/>
          </p:cNvCxnSpPr>
          <p:nvPr/>
        </p:nvCxnSpPr>
        <p:spPr>
          <a:xfrm flipH="1">
            <a:off x="3240117" y="3251716"/>
            <a:ext cx="331758" cy="58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 xmlns:a16="http://schemas.microsoft.com/office/drawing/2014/main" id="{50186DFF-F36C-447A-AB64-DF7707B6188E}"/>
              </a:ext>
            </a:extLst>
          </p:cNvPr>
          <p:cNvCxnSpPr>
            <a:stCxn id="10" idx="3"/>
          </p:cNvCxnSpPr>
          <p:nvPr/>
        </p:nvCxnSpPr>
        <p:spPr>
          <a:xfrm>
            <a:off x="3905250" y="3251716"/>
            <a:ext cx="609600" cy="177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délník 15">
            <a:extLst>
              <a:ext uri="{FF2B5EF4-FFF2-40B4-BE49-F238E27FC236}">
                <a16:creationId xmlns="" xmlns:a16="http://schemas.microsoft.com/office/drawing/2014/main" id="{973A2BB7-7B59-4D6E-8560-21687CDE8AF1}"/>
              </a:ext>
            </a:extLst>
          </p:cNvPr>
          <p:cNvSpPr/>
          <p:nvPr/>
        </p:nvSpPr>
        <p:spPr>
          <a:xfrm>
            <a:off x="3162300" y="838200"/>
            <a:ext cx="2762250" cy="22346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 xmlns:a16="http://schemas.microsoft.com/office/drawing/2014/main" id="{4C581B82-2A27-4E1F-ADA6-BEEBFC0DE2CE}"/>
              </a:ext>
            </a:extLst>
          </p:cNvPr>
          <p:cNvSpPr txBox="1"/>
          <p:nvPr/>
        </p:nvSpPr>
        <p:spPr>
          <a:xfrm>
            <a:off x="3409950" y="969407"/>
            <a:ext cx="333375" cy="369332"/>
          </a:xfrm>
          <a:prstGeom prst="rect">
            <a:avLst/>
          </a:prstGeom>
          <a:noFill/>
        </p:spPr>
        <p:txBody>
          <a:bodyPr wrap="square" rtlCol="0">
            <a:spAutoFit/>
          </a:bodyPr>
          <a:lstStyle/>
          <a:p>
            <a:r>
              <a:rPr lang="cs-CZ" dirty="0"/>
              <a:t>3</a:t>
            </a:r>
          </a:p>
        </p:txBody>
      </p:sp>
      <p:sp>
        <p:nvSpPr>
          <p:cNvPr id="18" name="Obdélník 17">
            <a:extLst>
              <a:ext uri="{FF2B5EF4-FFF2-40B4-BE49-F238E27FC236}">
                <a16:creationId xmlns="" xmlns:a16="http://schemas.microsoft.com/office/drawing/2014/main" id="{DF3453A8-D61F-491D-A7E2-04B386D363F6}"/>
              </a:ext>
            </a:extLst>
          </p:cNvPr>
          <p:cNvSpPr/>
          <p:nvPr/>
        </p:nvSpPr>
        <p:spPr>
          <a:xfrm>
            <a:off x="3162300" y="6100936"/>
            <a:ext cx="1352550" cy="484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 xmlns:a16="http://schemas.microsoft.com/office/drawing/2014/main" id="{FE825E38-F669-47AF-81BA-C0AF84CB12AE}"/>
              </a:ext>
            </a:extLst>
          </p:cNvPr>
          <p:cNvSpPr/>
          <p:nvPr/>
        </p:nvSpPr>
        <p:spPr>
          <a:xfrm>
            <a:off x="3162300" y="3383650"/>
            <a:ext cx="1352550" cy="24816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 xmlns:a16="http://schemas.microsoft.com/office/drawing/2014/main" id="{A328E4AF-B173-474F-B663-544ABBB673EB}"/>
              </a:ext>
            </a:extLst>
          </p:cNvPr>
          <p:cNvSpPr txBox="1"/>
          <p:nvPr/>
        </p:nvSpPr>
        <p:spPr>
          <a:xfrm>
            <a:off x="3272589" y="3531731"/>
            <a:ext cx="137361" cy="369332"/>
          </a:xfrm>
          <a:prstGeom prst="rect">
            <a:avLst/>
          </a:prstGeom>
          <a:noFill/>
        </p:spPr>
        <p:txBody>
          <a:bodyPr wrap="square" rtlCol="0">
            <a:spAutoFit/>
          </a:bodyPr>
          <a:lstStyle/>
          <a:p>
            <a:r>
              <a:rPr lang="cs-CZ" dirty="0"/>
              <a:t>4</a:t>
            </a:r>
          </a:p>
        </p:txBody>
      </p:sp>
      <p:sp>
        <p:nvSpPr>
          <p:cNvPr id="21" name="Obdélník 20">
            <a:extLst>
              <a:ext uri="{FF2B5EF4-FFF2-40B4-BE49-F238E27FC236}">
                <a16:creationId xmlns="" xmlns:a16="http://schemas.microsoft.com/office/drawing/2014/main" id="{3B35631D-DB81-4B77-8CF4-0224D205A310}"/>
              </a:ext>
            </a:extLst>
          </p:cNvPr>
          <p:cNvSpPr/>
          <p:nvPr/>
        </p:nvSpPr>
        <p:spPr>
          <a:xfrm>
            <a:off x="7582137" y="136308"/>
            <a:ext cx="2777277" cy="2549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 xmlns:a16="http://schemas.microsoft.com/office/drawing/2014/main" id="{387B7A34-D696-43C9-BBF2-BB9278288E3B}"/>
              </a:ext>
            </a:extLst>
          </p:cNvPr>
          <p:cNvSpPr txBox="1"/>
          <p:nvPr/>
        </p:nvSpPr>
        <p:spPr>
          <a:xfrm>
            <a:off x="7894509" y="414604"/>
            <a:ext cx="298608" cy="369332"/>
          </a:xfrm>
          <a:prstGeom prst="rect">
            <a:avLst/>
          </a:prstGeom>
          <a:noFill/>
        </p:spPr>
        <p:txBody>
          <a:bodyPr wrap="square" rtlCol="0">
            <a:spAutoFit/>
          </a:bodyPr>
          <a:lstStyle/>
          <a:p>
            <a:r>
              <a:rPr lang="cs-CZ" dirty="0"/>
              <a:t>5</a:t>
            </a:r>
          </a:p>
        </p:txBody>
      </p:sp>
      <p:sp>
        <p:nvSpPr>
          <p:cNvPr id="23" name="Obdélník 22">
            <a:extLst>
              <a:ext uri="{FF2B5EF4-FFF2-40B4-BE49-F238E27FC236}">
                <a16:creationId xmlns="" xmlns:a16="http://schemas.microsoft.com/office/drawing/2014/main" id="{973610BF-521A-4BC1-BDB3-BDAF0F8285B9}"/>
              </a:ext>
            </a:extLst>
          </p:cNvPr>
          <p:cNvSpPr/>
          <p:nvPr/>
        </p:nvSpPr>
        <p:spPr>
          <a:xfrm>
            <a:off x="7541259" y="2726161"/>
            <a:ext cx="2777277" cy="1737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a:extLst>
              <a:ext uri="{FF2B5EF4-FFF2-40B4-BE49-F238E27FC236}">
                <a16:creationId xmlns="" xmlns:a16="http://schemas.microsoft.com/office/drawing/2014/main" id="{96144CBE-9388-4027-B736-50E8C3CC4B36}"/>
              </a:ext>
            </a:extLst>
          </p:cNvPr>
          <p:cNvSpPr txBox="1"/>
          <p:nvPr/>
        </p:nvSpPr>
        <p:spPr>
          <a:xfrm>
            <a:off x="7802592" y="2771598"/>
            <a:ext cx="219075" cy="369332"/>
          </a:xfrm>
          <a:prstGeom prst="rect">
            <a:avLst/>
          </a:prstGeom>
          <a:noFill/>
        </p:spPr>
        <p:txBody>
          <a:bodyPr wrap="square" rtlCol="0">
            <a:spAutoFit/>
          </a:bodyPr>
          <a:lstStyle/>
          <a:p>
            <a:r>
              <a:rPr lang="cs-CZ" dirty="0"/>
              <a:t>6</a:t>
            </a:r>
          </a:p>
        </p:txBody>
      </p:sp>
      <p:cxnSp>
        <p:nvCxnSpPr>
          <p:cNvPr id="26" name="Přímá spojnice se šipkou 25">
            <a:extLst>
              <a:ext uri="{FF2B5EF4-FFF2-40B4-BE49-F238E27FC236}">
                <a16:creationId xmlns="" xmlns:a16="http://schemas.microsoft.com/office/drawing/2014/main" id="{F50B64D0-A871-4B37-87A0-57660DFA590E}"/>
              </a:ext>
            </a:extLst>
          </p:cNvPr>
          <p:cNvCxnSpPr/>
          <p:nvPr/>
        </p:nvCxnSpPr>
        <p:spPr>
          <a:xfrm>
            <a:off x="2566930" y="1509311"/>
            <a:ext cx="1176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 xmlns:a16="http://schemas.microsoft.com/office/drawing/2014/main" id="{56E1A975-F315-4D4D-92EA-113E448625C2}"/>
              </a:ext>
            </a:extLst>
          </p:cNvPr>
          <p:cNvCxnSpPr/>
          <p:nvPr/>
        </p:nvCxnSpPr>
        <p:spPr>
          <a:xfrm flipH="1">
            <a:off x="5718875" y="1379349"/>
            <a:ext cx="7749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bdélník 28">
            <a:extLst>
              <a:ext uri="{FF2B5EF4-FFF2-40B4-BE49-F238E27FC236}">
                <a16:creationId xmlns="" xmlns:a16="http://schemas.microsoft.com/office/drawing/2014/main" id="{025F169A-5242-432B-96D7-B24F3B8337D9}"/>
              </a:ext>
            </a:extLst>
          </p:cNvPr>
          <p:cNvSpPr/>
          <p:nvPr/>
        </p:nvSpPr>
        <p:spPr>
          <a:xfrm>
            <a:off x="6186791" y="194552"/>
            <a:ext cx="1344134" cy="2577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 xmlns:a16="http://schemas.microsoft.com/office/drawing/2014/main" id="{8198FD91-FD13-4E04-86EF-94874CE723BB}"/>
              </a:ext>
            </a:extLst>
          </p:cNvPr>
          <p:cNvSpPr txBox="1"/>
          <p:nvPr/>
        </p:nvSpPr>
        <p:spPr>
          <a:xfrm>
            <a:off x="4649817" y="6343201"/>
            <a:ext cx="226338" cy="369332"/>
          </a:xfrm>
          <a:prstGeom prst="rect">
            <a:avLst/>
          </a:prstGeom>
          <a:noFill/>
        </p:spPr>
        <p:txBody>
          <a:bodyPr wrap="square" rtlCol="0">
            <a:spAutoFit/>
          </a:bodyPr>
          <a:lstStyle/>
          <a:p>
            <a:r>
              <a:rPr lang="cs-CZ" dirty="0"/>
              <a:t>7</a:t>
            </a:r>
          </a:p>
        </p:txBody>
      </p:sp>
      <p:sp>
        <p:nvSpPr>
          <p:cNvPr id="32" name="Obdélník 31">
            <a:extLst>
              <a:ext uri="{FF2B5EF4-FFF2-40B4-BE49-F238E27FC236}">
                <a16:creationId xmlns="" xmlns:a16="http://schemas.microsoft.com/office/drawing/2014/main" id="{CC5D5925-1FCB-4492-8AAC-239D19AFB776}"/>
              </a:ext>
            </a:extLst>
          </p:cNvPr>
          <p:cNvSpPr/>
          <p:nvPr/>
        </p:nvSpPr>
        <p:spPr>
          <a:xfrm>
            <a:off x="4649817" y="4105072"/>
            <a:ext cx="1274733" cy="2480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a:extLst>
              <a:ext uri="{FF2B5EF4-FFF2-40B4-BE49-F238E27FC236}">
                <a16:creationId xmlns="" xmlns:a16="http://schemas.microsoft.com/office/drawing/2014/main" id="{9985E944-1391-45BA-984E-BFD6CD996857}"/>
              </a:ext>
            </a:extLst>
          </p:cNvPr>
          <p:cNvSpPr txBox="1"/>
          <p:nvPr/>
        </p:nvSpPr>
        <p:spPr>
          <a:xfrm>
            <a:off x="6303523" y="2468971"/>
            <a:ext cx="311286" cy="369332"/>
          </a:xfrm>
          <a:prstGeom prst="rect">
            <a:avLst/>
          </a:prstGeom>
          <a:noFill/>
        </p:spPr>
        <p:txBody>
          <a:bodyPr wrap="square" rtlCol="0">
            <a:spAutoFit/>
          </a:bodyPr>
          <a:lstStyle/>
          <a:p>
            <a:r>
              <a:rPr lang="cs-CZ" dirty="0"/>
              <a:t>8</a:t>
            </a:r>
          </a:p>
        </p:txBody>
      </p:sp>
      <p:sp>
        <p:nvSpPr>
          <p:cNvPr id="34" name="Obdélník 33">
            <a:extLst>
              <a:ext uri="{FF2B5EF4-FFF2-40B4-BE49-F238E27FC236}">
                <a16:creationId xmlns="" xmlns:a16="http://schemas.microsoft.com/office/drawing/2014/main" id="{F0BC25A6-DE1F-4241-A930-12FD4201CF89}"/>
              </a:ext>
            </a:extLst>
          </p:cNvPr>
          <p:cNvSpPr/>
          <p:nvPr/>
        </p:nvSpPr>
        <p:spPr>
          <a:xfrm>
            <a:off x="6186791" y="3845667"/>
            <a:ext cx="1344134" cy="29483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a:extLst>
              <a:ext uri="{FF2B5EF4-FFF2-40B4-BE49-F238E27FC236}">
                <a16:creationId xmlns="" xmlns:a16="http://schemas.microsoft.com/office/drawing/2014/main" id="{F50786B6-B6A5-4F57-970C-ED6D9A6F4966}"/>
              </a:ext>
            </a:extLst>
          </p:cNvPr>
          <p:cNvSpPr txBox="1"/>
          <p:nvPr/>
        </p:nvSpPr>
        <p:spPr>
          <a:xfrm>
            <a:off x="6303523" y="6505575"/>
            <a:ext cx="308444" cy="369332"/>
          </a:xfrm>
          <a:prstGeom prst="rect">
            <a:avLst/>
          </a:prstGeom>
          <a:noFill/>
        </p:spPr>
        <p:txBody>
          <a:bodyPr wrap="square" rtlCol="0">
            <a:spAutoFit/>
          </a:bodyPr>
          <a:lstStyle/>
          <a:p>
            <a:r>
              <a:rPr lang="cs-CZ" dirty="0"/>
              <a:t>9</a:t>
            </a:r>
          </a:p>
        </p:txBody>
      </p:sp>
      <p:cxnSp>
        <p:nvCxnSpPr>
          <p:cNvPr id="37" name="Přímá spojnice se šipkou 36">
            <a:extLst>
              <a:ext uri="{FF2B5EF4-FFF2-40B4-BE49-F238E27FC236}">
                <a16:creationId xmlns="" xmlns:a16="http://schemas.microsoft.com/office/drawing/2014/main" id="{0A1B6C5D-6EF2-4D66-BA76-F56AAF97AC1C}"/>
              </a:ext>
            </a:extLst>
          </p:cNvPr>
          <p:cNvCxnSpPr/>
          <p:nvPr/>
        </p:nvCxnSpPr>
        <p:spPr>
          <a:xfrm flipH="1" flipV="1">
            <a:off x="4951708" y="2007031"/>
            <a:ext cx="294468" cy="2193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a:extLst>
              <a:ext uri="{FF2B5EF4-FFF2-40B4-BE49-F238E27FC236}">
                <a16:creationId xmlns="" xmlns:a16="http://schemas.microsoft.com/office/drawing/2014/main" id="{5445EE99-C6A8-428A-AC3F-57B650C8E132}"/>
              </a:ext>
            </a:extLst>
          </p:cNvPr>
          <p:cNvCxnSpPr/>
          <p:nvPr/>
        </p:nvCxnSpPr>
        <p:spPr>
          <a:xfrm flipH="1" flipV="1">
            <a:off x="5176434" y="1898542"/>
            <a:ext cx="1511085" cy="2111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52B8CF8-DF9A-440B-86B4-3D39E9215047}"/>
              </a:ext>
            </a:extLst>
          </p:cNvPr>
          <p:cNvSpPr>
            <a:spLocks noGrp="1"/>
          </p:cNvSpPr>
          <p:nvPr>
            <p:ph type="title"/>
          </p:nvPr>
        </p:nvSpPr>
        <p:spPr>
          <a:xfrm>
            <a:off x="1653363" y="365760"/>
            <a:ext cx="9367203" cy="1188720"/>
          </a:xfrm>
        </p:spPr>
        <p:txBody>
          <a:bodyPr>
            <a:normAutofit/>
          </a:bodyPr>
          <a:lstStyle/>
          <a:p>
            <a:r>
              <a:rPr lang="cs-CZ" dirty="0"/>
              <a:t>Japonsko a učebnice RG ČGS</a:t>
            </a:r>
          </a:p>
        </p:txBody>
      </p:sp>
      <p:sp>
        <p:nvSpPr>
          <p:cNvPr id="8" name="Freeform: Shape 7">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 xmlns:a16="http://schemas.microsoft.com/office/drawing/2014/main" id="{075CEE07-151B-4FCB-A625-F69BC7179BF7}"/>
              </a:ext>
            </a:extLst>
          </p:cNvPr>
          <p:cNvSpPr>
            <a:spLocks noGrp="1"/>
          </p:cNvSpPr>
          <p:nvPr>
            <p:ph idx="1"/>
          </p:nvPr>
        </p:nvSpPr>
        <p:spPr>
          <a:xfrm>
            <a:off x="1653363" y="2176272"/>
            <a:ext cx="9367204" cy="4041648"/>
          </a:xfrm>
        </p:spPr>
        <p:txBody>
          <a:bodyPr anchor="t">
            <a:normAutofit/>
          </a:bodyPr>
          <a:lstStyle/>
          <a:p>
            <a:pPr marL="0" indent="0">
              <a:buNone/>
            </a:pPr>
            <a:r>
              <a:rPr lang="cs-CZ" sz="1500"/>
              <a:t>Souhrnné hodnocení:</a:t>
            </a:r>
          </a:p>
          <a:p>
            <a:pPr marL="0" indent="0">
              <a:buNone/>
            </a:pPr>
            <a:r>
              <a:rPr lang="cs-CZ" sz="1500"/>
              <a:t>1. Všechny texty se týkají většinou toho, jak je v Japonsku rozmístěno obyvatelstvo a průmysl.</a:t>
            </a:r>
          </a:p>
          <a:p>
            <a:pPr marL="0" indent="0">
              <a:buNone/>
            </a:pPr>
            <a:r>
              <a:rPr lang="cs-CZ" sz="1500"/>
              <a:t>2. Txt č. 1 (rozšiřující) se týká problematiky nahuštění obyvatel na příkladu pořízení automobilu. Má určitou spojitost s obrázkem č. 3. Stejně tak působí charakter i dalších textů 7,8 a 9. Je však škoda, že v textech není na obrázek zařazený úkol a i popisek pod obrázkem nevysvětluje, proč je obyvatelstvo soustředěno do uvedených částí ostrovů.</a:t>
            </a:r>
          </a:p>
          <a:p>
            <a:pPr marL="0" indent="0">
              <a:buNone/>
            </a:pPr>
            <a:r>
              <a:rPr lang="cs-CZ" sz="1500"/>
              <a:t>3. Txt č. 2 – typický pro hettnerovo schema, které ovšem jednotlivé složky nedává do souvislostí.</a:t>
            </a:r>
          </a:p>
          <a:p>
            <a:pPr marL="0" indent="0">
              <a:buNone/>
            </a:pPr>
            <a:r>
              <a:rPr lang="cs-CZ" sz="1500"/>
              <a:t>4. Obrázek samuraje a japonské zahrady je vytržený z kontextu včetně popisku. Daly by se k tomu zařadit alespoň učební úlohy.</a:t>
            </a:r>
          </a:p>
          <a:p>
            <a:pPr marL="0" indent="0">
              <a:buNone/>
            </a:pPr>
            <a:r>
              <a:rPr lang="cs-CZ" sz="1500"/>
              <a:t>5. Obrázek Japonských Alp by mohl mít s patřičným popisem lepší vypovídací hodnotu a dalo by se na něm vysvětlit, co je to anekumena a jak velkou část ostrova pokrývají. Bylo by zdůvodněné to rozmístění obyvatelstva.</a:t>
            </a:r>
          </a:p>
          <a:p>
            <a:pPr marL="0" indent="0">
              <a:buNone/>
            </a:pPr>
            <a:r>
              <a:rPr lang="cs-CZ" sz="1500"/>
              <a:t>6. Pokud bych měl pracovat s touto učebnicí, určitě bych hledal obrázky, které odpovídají více textům a dodělával bych k nim otázky, které by žáci měli řešit.</a:t>
            </a:r>
          </a:p>
          <a:p>
            <a:pPr marL="0" indent="0">
              <a:buNone/>
            </a:pPr>
            <a:r>
              <a:rPr lang="cs-CZ" sz="1500"/>
              <a:t>7. Učební úlohy za textem jsou rovněž úplně mimo to, co bychom mohli na příkladu této země žákům sdělit. Na tomto místě nám mohou pomoci právě očekávané výstupy nebo koncepty geografického vzdělávání.</a:t>
            </a:r>
          </a:p>
          <a:p>
            <a:pPr marL="0" indent="0">
              <a:buNone/>
            </a:pPr>
            <a:endParaRPr lang="cs-CZ" sz="1500"/>
          </a:p>
          <a:p>
            <a:pPr marL="0" indent="0">
              <a:buNone/>
            </a:pPr>
            <a:endParaRPr lang="cs-CZ" sz="1500"/>
          </a:p>
        </p:txBody>
      </p:sp>
    </p:spTree>
    <p:extLst>
      <p:ext uri="{BB962C8B-B14F-4D97-AF65-F5344CB8AC3E}">
        <p14:creationId xmlns:p14="http://schemas.microsoft.com/office/powerpoint/2010/main" val="60566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56EA4774-9FF0-44AA-BDA1-A1C8E3F3ACA4}"/>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cs-CZ" kern="1200" dirty="0">
                <a:solidFill>
                  <a:schemeClr val="tx1"/>
                </a:solidFill>
                <a:latin typeface="+mj-lt"/>
                <a:ea typeface="+mj-ea"/>
                <a:cs typeface="+mj-cs"/>
              </a:rPr>
              <a:t>Otázky a úkoly</a:t>
            </a:r>
            <a:endParaRPr lang="en-US" kern="1200" dirty="0">
              <a:solidFill>
                <a:schemeClr val="tx1"/>
              </a:solidFill>
              <a:latin typeface="+mj-lt"/>
              <a:ea typeface="+mj-ea"/>
              <a:cs typeface="+mj-cs"/>
            </a:endParaRPr>
          </a:p>
        </p:txBody>
      </p:sp>
      <p:sp>
        <p:nvSpPr>
          <p:cNvPr id="5" name="TextovéPole 4">
            <a:extLst>
              <a:ext uri="{FF2B5EF4-FFF2-40B4-BE49-F238E27FC236}">
                <a16:creationId xmlns="" xmlns:a16="http://schemas.microsoft.com/office/drawing/2014/main" id="{04BB334B-E3E9-477B-B2F4-9B5B02504630}"/>
              </a:ext>
            </a:extLst>
          </p:cNvPr>
          <p:cNvSpPr txBox="1"/>
          <p:nvPr/>
        </p:nvSpPr>
        <p:spPr>
          <a:xfrm>
            <a:off x="648930" y="2438400"/>
            <a:ext cx="4944151"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500" dirty="0" err="1"/>
              <a:t>Zapamatování</a:t>
            </a:r>
            <a:r>
              <a:rPr lang="en-US" sz="1500" dirty="0"/>
              <a:t>, s </a:t>
            </a:r>
            <a:r>
              <a:rPr lang="en-US" sz="1500" dirty="0" err="1"/>
              <a:t>pomocí</a:t>
            </a:r>
            <a:r>
              <a:rPr lang="en-US" sz="1500" dirty="0"/>
              <a:t> </a:t>
            </a:r>
            <a:r>
              <a:rPr lang="en-US" sz="1500" dirty="0" err="1"/>
              <a:t>mapy</a:t>
            </a:r>
            <a:r>
              <a:rPr lang="en-US" sz="1500" dirty="0"/>
              <a:t> </a:t>
            </a:r>
            <a:r>
              <a:rPr lang="en-US" sz="1500" dirty="0" err="1"/>
              <a:t>jde</a:t>
            </a:r>
            <a:r>
              <a:rPr lang="en-US" sz="1500" dirty="0"/>
              <a:t> o </a:t>
            </a:r>
            <a:r>
              <a:rPr lang="en-US" sz="1500" dirty="0" err="1"/>
              <a:t>vyčtení</a:t>
            </a:r>
            <a:r>
              <a:rPr lang="en-US" sz="1500" dirty="0"/>
              <a:t> </a:t>
            </a:r>
            <a:r>
              <a:rPr lang="en-US" sz="1500" dirty="0" err="1"/>
              <a:t>informace</a:t>
            </a:r>
            <a:r>
              <a:rPr lang="en-US" sz="1500" dirty="0"/>
              <a:t> z </a:t>
            </a:r>
            <a:r>
              <a:rPr lang="en-US" sz="1500" dirty="0" err="1"/>
              <a:t>mapy</a:t>
            </a:r>
            <a:r>
              <a:rPr lang="en-US" sz="1500" dirty="0"/>
              <a:t>.</a:t>
            </a:r>
          </a:p>
          <a:p>
            <a:pPr marL="342900" indent="-228600">
              <a:lnSpc>
                <a:spcPct val="90000"/>
              </a:lnSpc>
              <a:spcAft>
                <a:spcPts val="600"/>
              </a:spcAft>
              <a:buFont typeface="Arial" panose="020B0604020202020204" pitchFamily="34" charset="0"/>
              <a:buChar char="•"/>
            </a:pPr>
            <a:r>
              <a:rPr lang="en-US" sz="1500" dirty="0" err="1"/>
              <a:t>Opět</a:t>
            </a:r>
            <a:r>
              <a:rPr lang="en-US" sz="1500" dirty="0"/>
              <a:t> </a:t>
            </a:r>
            <a:r>
              <a:rPr lang="en-US" sz="1500" dirty="0" err="1"/>
              <a:t>čtení</a:t>
            </a:r>
            <a:r>
              <a:rPr lang="en-US" sz="1500" dirty="0"/>
              <a:t> </a:t>
            </a:r>
            <a:r>
              <a:rPr lang="en-US" sz="1500" dirty="0" err="1"/>
              <a:t>mapy</a:t>
            </a:r>
            <a:r>
              <a:rPr lang="en-US" sz="1500" dirty="0"/>
              <a:t> – </a:t>
            </a:r>
            <a:r>
              <a:rPr lang="en-US" sz="1500" dirty="0" err="1"/>
              <a:t>není</a:t>
            </a:r>
            <a:r>
              <a:rPr lang="en-US" sz="1500" dirty="0"/>
              <a:t> </a:t>
            </a:r>
            <a:r>
              <a:rPr lang="en-US" sz="1500" dirty="0" err="1"/>
              <a:t>uvedeno</a:t>
            </a:r>
            <a:r>
              <a:rPr lang="en-US" sz="1500" dirty="0"/>
              <a:t>, se </a:t>
            </a:r>
            <a:r>
              <a:rPr lang="en-US" sz="1500" dirty="0" err="1"/>
              <a:t>kterou</a:t>
            </a:r>
            <a:r>
              <a:rPr lang="en-US" sz="1500" dirty="0"/>
              <a:t> </a:t>
            </a:r>
            <a:r>
              <a:rPr lang="en-US" sz="1500" dirty="0" err="1"/>
              <a:t>mapou</a:t>
            </a:r>
            <a:r>
              <a:rPr lang="en-US" sz="1500" dirty="0"/>
              <a:t> </a:t>
            </a:r>
            <a:r>
              <a:rPr lang="en-US" sz="1500" dirty="0" err="1"/>
              <a:t>mají</a:t>
            </a:r>
            <a:r>
              <a:rPr lang="en-US" sz="1500" dirty="0"/>
              <a:t> </a:t>
            </a:r>
            <a:r>
              <a:rPr lang="en-US" sz="1500" dirty="0" err="1"/>
              <a:t>pracovat</a:t>
            </a:r>
            <a:r>
              <a:rPr lang="en-US" sz="1500" dirty="0"/>
              <a:t> – v </a:t>
            </a:r>
            <a:r>
              <a:rPr lang="en-US" sz="1500" dirty="0" err="1"/>
              <a:t>textu</a:t>
            </a:r>
            <a:r>
              <a:rPr lang="en-US" sz="1500" dirty="0"/>
              <a:t> </a:t>
            </a:r>
            <a:r>
              <a:rPr lang="en-US" sz="1500" dirty="0" err="1"/>
              <a:t>tohle</a:t>
            </a:r>
            <a:r>
              <a:rPr lang="en-US" sz="1500" dirty="0"/>
              <a:t> </a:t>
            </a:r>
            <a:r>
              <a:rPr lang="en-US" sz="1500" dirty="0" err="1"/>
              <a:t>rovněž</a:t>
            </a:r>
            <a:r>
              <a:rPr lang="en-US" sz="1500" dirty="0"/>
              <a:t> </a:t>
            </a:r>
            <a:r>
              <a:rPr lang="en-US" sz="1500" dirty="0" err="1"/>
              <a:t>není</a:t>
            </a:r>
            <a:r>
              <a:rPr lang="en-US" sz="1500" dirty="0"/>
              <a:t>, aby </a:t>
            </a:r>
            <a:r>
              <a:rPr lang="en-US" sz="1500" dirty="0" err="1"/>
              <a:t>si</a:t>
            </a:r>
            <a:r>
              <a:rPr lang="en-US" sz="1500" dirty="0"/>
              <a:t> </a:t>
            </a:r>
            <a:r>
              <a:rPr lang="en-US" sz="1500" dirty="0" err="1"/>
              <a:t>alespoň</a:t>
            </a:r>
            <a:r>
              <a:rPr lang="en-US" sz="1500" dirty="0"/>
              <a:t> </a:t>
            </a:r>
            <a:r>
              <a:rPr lang="en-US" sz="1500" dirty="0" err="1"/>
              <a:t>zdůvodnili</a:t>
            </a:r>
            <a:r>
              <a:rPr lang="en-US" sz="1500" dirty="0"/>
              <a:t> </a:t>
            </a:r>
            <a:r>
              <a:rPr lang="en-US" sz="1500" dirty="0" err="1"/>
              <a:t>proč</a:t>
            </a:r>
            <a:r>
              <a:rPr lang="en-US" sz="1500" dirty="0"/>
              <a:t> to </a:t>
            </a:r>
            <a:r>
              <a:rPr lang="en-US" sz="1500" dirty="0" err="1"/>
              <a:t>mají</a:t>
            </a:r>
            <a:r>
              <a:rPr lang="en-US" sz="1500" dirty="0"/>
              <a:t> </a:t>
            </a:r>
            <a:r>
              <a:rPr lang="en-US" sz="1500" dirty="0" err="1"/>
              <a:t>vědět</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marL="342900" indent="-228600">
              <a:lnSpc>
                <a:spcPct val="90000"/>
              </a:lnSpc>
              <a:spcAft>
                <a:spcPts val="600"/>
              </a:spcAft>
              <a:buFont typeface="Arial" panose="020B0604020202020204" pitchFamily="34" charset="0"/>
              <a:buChar char="•"/>
            </a:pPr>
            <a:r>
              <a:rPr lang="en-US" sz="1500" dirty="0" err="1"/>
              <a:t>Chybí</a:t>
            </a:r>
            <a:r>
              <a:rPr lang="en-US" sz="1500" dirty="0"/>
              <a:t> </a:t>
            </a:r>
            <a:r>
              <a:rPr lang="en-US" sz="1500" dirty="0" err="1"/>
              <a:t>jak</a:t>
            </a:r>
            <a:r>
              <a:rPr lang="en-US" sz="1500" dirty="0"/>
              <a:t> </a:t>
            </a:r>
            <a:r>
              <a:rPr lang="cs-CZ" sz="1500" dirty="0"/>
              <a:t>mořské proudy </a:t>
            </a:r>
            <a:r>
              <a:rPr lang="en-US" sz="1500" dirty="0" err="1"/>
              <a:t>podnebí</a:t>
            </a:r>
            <a:r>
              <a:rPr lang="en-US" sz="1500" dirty="0"/>
              <a:t> </a:t>
            </a:r>
            <a:r>
              <a:rPr lang="en-US" sz="1500" dirty="0" err="1"/>
              <a:t>ovl</a:t>
            </a:r>
            <a:r>
              <a:rPr lang="cs-CZ" sz="1500" dirty="0"/>
              <a:t>i</a:t>
            </a:r>
            <a:r>
              <a:rPr lang="en-US" sz="1500" dirty="0" err="1"/>
              <a:t>vňují</a:t>
            </a:r>
            <a:r>
              <a:rPr lang="en-US" sz="1500" dirty="0"/>
              <a:t>.</a:t>
            </a:r>
          </a:p>
          <a:p>
            <a:pPr marL="342900" indent="-228600">
              <a:lnSpc>
                <a:spcPct val="90000"/>
              </a:lnSpc>
              <a:spcAft>
                <a:spcPts val="600"/>
              </a:spcAft>
              <a:buFont typeface="Arial" panose="020B0604020202020204" pitchFamily="34" charset="0"/>
              <a:buChar char="•"/>
            </a:pPr>
            <a:r>
              <a:rPr lang="en-US" sz="1500" dirty="0" err="1"/>
              <a:t>Vyčtou</a:t>
            </a:r>
            <a:r>
              <a:rPr lang="en-US" sz="1500" dirty="0"/>
              <a:t> </a:t>
            </a:r>
            <a:r>
              <a:rPr lang="cs-CZ" sz="1500" dirty="0"/>
              <a:t>z</a:t>
            </a:r>
            <a:r>
              <a:rPr lang="en-US" sz="1500" dirty="0"/>
              <a:t> </a:t>
            </a:r>
            <a:r>
              <a:rPr lang="en-US" sz="1500" dirty="0" err="1"/>
              <a:t>textu</a:t>
            </a:r>
            <a:r>
              <a:rPr lang="en-US" sz="1500" dirty="0"/>
              <a:t> – </a:t>
            </a:r>
            <a:r>
              <a:rPr lang="en-US" sz="1500" dirty="0" err="1"/>
              <a:t>může</a:t>
            </a:r>
            <a:r>
              <a:rPr lang="en-US" sz="1500" dirty="0"/>
              <a:t> to </a:t>
            </a:r>
            <a:r>
              <a:rPr lang="en-US" sz="1500" dirty="0" err="1"/>
              <a:t>být</a:t>
            </a:r>
            <a:r>
              <a:rPr lang="en-US" sz="1500" dirty="0"/>
              <a:t> </a:t>
            </a:r>
            <a:r>
              <a:rPr lang="en-US" sz="1500" dirty="0" err="1"/>
              <a:t>i</a:t>
            </a:r>
            <a:r>
              <a:rPr lang="en-US" sz="1500" dirty="0"/>
              <a:t> </a:t>
            </a:r>
            <a:r>
              <a:rPr lang="en-US" sz="1500" dirty="0" err="1"/>
              <a:t>součát</a:t>
            </a:r>
            <a:r>
              <a:rPr lang="en-US" sz="1500" dirty="0"/>
              <a:t> </a:t>
            </a:r>
            <a:r>
              <a:rPr lang="en-US" sz="1500" dirty="0" err="1"/>
              <a:t>otázky</a:t>
            </a:r>
            <a:r>
              <a:rPr lang="en-US" sz="1500" dirty="0"/>
              <a:t>, aby </a:t>
            </a:r>
            <a:r>
              <a:rPr lang="en-US" sz="1500" dirty="0" err="1"/>
              <a:t>si</a:t>
            </a:r>
            <a:r>
              <a:rPr lang="en-US" sz="1500" dirty="0"/>
              <a:t> </a:t>
            </a:r>
            <a:r>
              <a:rPr lang="en-US" sz="1500" dirty="0" err="1"/>
              <a:t>žáci</a:t>
            </a:r>
            <a:r>
              <a:rPr lang="en-US" sz="1500" dirty="0"/>
              <a:t> </a:t>
            </a:r>
            <a:r>
              <a:rPr lang="en-US" sz="1500" dirty="0" err="1"/>
              <a:t>celý</a:t>
            </a:r>
            <a:r>
              <a:rPr lang="en-US" sz="1500" dirty="0"/>
              <a:t> text o </a:t>
            </a:r>
            <a:r>
              <a:rPr lang="en-US" sz="1500" dirty="0" err="1"/>
              <a:t>hospodářství</a:t>
            </a:r>
            <a:r>
              <a:rPr lang="en-US" sz="1500" dirty="0"/>
              <a:t> </a:t>
            </a:r>
            <a:r>
              <a:rPr lang="en-US" sz="1500" dirty="0" err="1"/>
              <a:t>přečetli</a:t>
            </a:r>
            <a:r>
              <a:rPr lang="en-US" sz="1500" dirty="0"/>
              <a:t>.</a:t>
            </a:r>
          </a:p>
          <a:p>
            <a:pPr marL="342900" indent="-228600">
              <a:lnSpc>
                <a:spcPct val="90000"/>
              </a:lnSpc>
              <a:spcAft>
                <a:spcPts val="600"/>
              </a:spcAft>
              <a:buFont typeface="Arial" panose="020B0604020202020204" pitchFamily="34" charset="0"/>
              <a:buChar char="•"/>
            </a:pPr>
            <a:r>
              <a:rPr lang="en-US" sz="1500" dirty="0" err="1"/>
              <a:t>Konečně</a:t>
            </a:r>
            <a:r>
              <a:rPr lang="en-US" sz="1500" dirty="0"/>
              <a:t> </a:t>
            </a:r>
            <a:r>
              <a:rPr lang="en-US" sz="1500" dirty="0" err="1"/>
              <a:t>otázka</a:t>
            </a:r>
            <a:r>
              <a:rPr lang="en-US" sz="1500" dirty="0"/>
              <a:t> </a:t>
            </a:r>
            <a:r>
              <a:rPr lang="en-US" sz="1500" dirty="0" err="1"/>
              <a:t>na</a:t>
            </a:r>
            <a:r>
              <a:rPr lang="en-US" sz="1500" dirty="0"/>
              <a:t> </a:t>
            </a:r>
            <a:r>
              <a:rPr lang="en-US" sz="1500" dirty="0" err="1"/>
              <a:t>porozumění</a:t>
            </a:r>
            <a:r>
              <a:rPr lang="en-US" sz="1500" dirty="0"/>
              <a:t> </a:t>
            </a:r>
            <a:r>
              <a:rPr lang="en-US" sz="1500" dirty="0" err="1"/>
              <a:t>popř</a:t>
            </a:r>
            <a:r>
              <a:rPr lang="en-US" sz="1500" dirty="0"/>
              <a:t>. </a:t>
            </a:r>
            <a:r>
              <a:rPr lang="en-US" sz="1500" dirty="0" err="1"/>
              <a:t>aplikaci</a:t>
            </a:r>
            <a:r>
              <a:rPr lang="en-US" sz="1500" dirty="0"/>
              <a:t> v </a:t>
            </a:r>
            <a:r>
              <a:rPr lang="en-US" sz="1500" dirty="0" err="1"/>
              <a:t>souvislosti</a:t>
            </a:r>
            <a:r>
              <a:rPr lang="en-US" sz="1500" dirty="0"/>
              <a:t> s </a:t>
            </a:r>
            <a:r>
              <a:rPr lang="en-US" sz="1500" dirty="0" err="1"/>
              <a:t>předchozí</a:t>
            </a:r>
            <a:r>
              <a:rPr lang="en-US" sz="1500" dirty="0"/>
              <a:t> </a:t>
            </a:r>
            <a:r>
              <a:rPr lang="en-US" sz="1500" dirty="0" err="1"/>
              <a:t>otázkou</a:t>
            </a:r>
            <a:r>
              <a:rPr lang="en-US" sz="1500" dirty="0"/>
              <a:t>.</a:t>
            </a:r>
          </a:p>
          <a:p>
            <a:pPr marL="342900" indent="-228600">
              <a:lnSpc>
                <a:spcPct val="90000"/>
              </a:lnSpc>
              <a:spcAft>
                <a:spcPts val="600"/>
              </a:spcAft>
              <a:buFont typeface="Arial" panose="020B0604020202020204" pitchFamily="34" charset="0"/>
              <a:buChar char="•"/>
            </a:pPr>
            <a:r>
              <a:rPr lang="en-US" sz="1500" dirty="0" err="1"/>
              <a:t>Záležitost</a:t>
            </a:r>
            <a:r>
              <a:rPr lang="en-US" sz="1500" dirty="0"/>
              <a:t> </a:t>
            </a:r>
            <a:r>
              <a:rPr lang="en-US" sz="1500" dirty="0" err="1"/>
              <a:t>občanské</a:t>
            </a:r>
            <a:r>
              <a:rPr lang="en-US" sz="1500" dirty="0"/>
              <a:t> </a:t>
            </a:r>
            <a:r>
              <a:rPr lang="en-US" sz="1500" dirty="0" err="1"/>
              <a:t>nauky</a:t>
            </a:r>
            <a:r>
              <a:rPr lang="en-US" sz="1500" dirty="0"/>
              <a:t> – v </a:t>
            </a:r>
            <a:r>
              <a:rPr lang="en-US" sz="1500" dirty="0" err="1"/>
              <a:t>textu</a:t>
            </a:r>
            <a:r>
              <a:rPr lang="en-US" sz="1500" dirty="0"/>
              <a:t> </a:t>
            </a:r>
            <a:r>
              <a:rPr lang="en-US" sz="1500" dirty="0" err="1"/>
              <a:t>uvedeno</a:t>
            </a:r>
            <a:r>
              <a:rPr lang="en-US" sz="1500" dirty="0"/>
              <a:t> </a:t>
            </a:r>
            <a:r>
              <a:rPr lang="en-US" sz="1500" dirty="0" err="1"/>
              <a:t>není</a:t>
            </a:r>
            <a:r>
              <a:rPr lang="en-US" sz="1500" dirty="0"/>
              <a:t>.</a:t>
            </a:r>
          </a:p>
          <a:p>
            <a:pPr marL="342900" indent="-228600">
              <a:lnSpc>
                <a:spcPct val="90000"/>
              </a:lnSpc>
              <a:spcAft>
                <a:spcPts val="600"/>
              </a:spcAft>
              <a:buFont typeface="Arial" panose="020B0604020202020204" pitchFamily="34" charset="0"/>
              <a:buChar char="•"/>
            </a:pPr>
            <a:r>
              <a:rPr lang="en-US" sz="1500" dirty="0" err="1"/>
              <a:t>Zapamatování</a:t>
            </a:r>
            <a:r>
              <a:rPr lang="en-US" sz="1500" dirty="0"/>
              <a:t>.</a:t>
            </a:r>
          </a:p>
          <a:p>
            <a:pPr indent="-228600">
              <a:lnSpc>
                <a:spcPct val="90000"/>
              </a:lnSpc>
              <a:spcAft>
                <a:spcPts val="600"/>
              </a:spcAft>
              <a:buFont typeface="Arial" panose="020B0604020202020204" pitchFamily="34" charset="0"/>
              <a:buChar char="•"/>
            </a:pPr>
            <a:endParaRPr lang="en-US" sz="1500" dirty="0"/>
          </a:p>
        </p:txBody>
      </p:sp>
      <p:sp>
        <p:nvSpPr>
          <p:cNvPr id="10" name="Rectangle 9">
            <a:extLst>
              <a:ext uri="{FF2B5EF4-FFF2-40B4-BE49-F238E27FC236}">
                <a16:creationId xmlns=""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a:extLst>
              <a:ext uri="{FF2B5EF4-FFF2-40B4-BE49-F238E27FC236}">
                <a16:creationId xmlns="" xmlns:a16="http://schemas.microsoft.com/office/drawing/2014/main" id="{65BE07C5-A3D8-4F75-94D6-C1E12B02AFC0}"/>
              </a:ext>
            </a:extLst>
          </p:cNvPr>
          <p:cNvPicPr>
            <a:picLocks noGrp="1" noChangeAspect="1"/>
          </p:cNvPicPr>
          <p:nvPr>
            <p:ph idx="1"/>
          </p:nvPr>
        </p:nvPicPr>
        <p:blipFill rotWithShape="1">
          <a:blip r:embed="rId2"/>
          <a:srcRect l="42419" t="68053" r="40147" b="6160"/>
          <a:stretch/>
        </p:blipFill>
        <p:spPr>
          <a:xfrm>
            <a:off x="6904709" y="1565542"/>
            <a:ext cx="4475531" cy="3723669"/>
          </a:xfrm>
          <a:prstGeom prst="rect">
            <a:avLst/>
          </a:prstGeom>
          <a:effectLst/>
        </p:spPr>
      </p:pic>
    </p:spTree>
    <p:extLst>
      <p:ext uri="{BB962C8B-B14F-4D97-AF65-F5344CB8AC3E}">
        <p14:creationId xmlns:p14="http://schemas.microsoft.com/office/powerpoint/2010/main" val="199336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703512" y="24414"/>
            <a:ext cx="8964488" cy="6833587"/>
          </a:xfrm>
          <a:prstGeom prst="rect">
            <a:avLst/>
          </a:prstGeom>
          <a:noFill/>
          <a:ln w="9525">
            <a:noFill/>
            <a:miter lim="800000"/>
            <a:headEnd/>
            <a:tailEnd/>
          </a:ln>
        </p:spPr>
      </p:pic>
      <p:sp>
        <p:nvSpPr>
          <p:cNvPr id="2" name="TextovéPole 1"/>
          <p:cNvSpPr txBox="1"/>
          <p:nvPr/>
        </p:nvSpPr>
        <p:spPr>
          <a:xfrm>
            <a:off x="6384032" y="3861049"/>
            <a:ext cx="2736304" cy="1200329"/>
          </a:xfrm>
          <a:prstGeom prst="rect">
            <a:avLst/>
          </a:prstGeom>
          <a:noFill/>
        </p:spPr>
        <p:txBody>
          <a:bodyPr wrap="square" rtlCol="0">
            <a:spAutoFit/>
          </a:bodyPr>
          <a:lstStyle/>
          <a:p>
            <a:r>
              <a:rPr lang="cs-CZ" sz="800" b="1" dirty="0">
                <a:latin typeface="Calibri" panose="020F0502020204030204" pitchFamily="34" charset="0"/>
                <a:cs typeface="Calibri" panose="020F0502020204030204" pitchFamily="34" charset="0"/>
              </a:rPr>
              <a:t>1. Jaká je hustota obyvatelstva fotografovaných míst (1,4,5) .</a:t>
            </a:r>
          </a:p>
          <a:p>
            <a:r>
              <a:rPr lang="cs-CZ" sz="800" b="1" dirty="0">
                <a:latin typeface="Calibri" panose="020F0502020204030204" pitchFamily="34" charset="0"/>
                <a:cs typeface="Calibri" panose="020F0502020204030204" pitchFamily="34" charset="0"/>
              </a:rPr>
              <a:t>2. Najděte větu, která uvádí důvod odchodu do Šanghaje (2,4).</a:t>
            </a:r>
          </a:p>
          <a:p>
            <a:r>
              <a:rPr lang="cs-CZ" sz="800" b="1" dirty="0">
                <a:latin typeface="Calibri" panose="020F0502020204030204" pitchFamily="34" charset="0"/>
                <a:cs typeface="Calibri" panose="020F0502020204030204" pitchFamily="34" charset="0"/>
              </a:rPr>
              <a:t>3. Jak je na mapě znázorněná migrace lidí z venkova (2,3).</a:t>
            </a:r>
          </a:p>
          <a:p>
            <a:r>
              <a:rPr lang="cs-CZ" sz="800" b="1" dirty="0">
                <a:latin typeface="Calibri" panose="020F0502020204030204" pitchFamily="34" charset="0"/>
                <a:cs typeface="Calibri" panose="020F0502020204030204" pitchFamily="34" charset="0"/>
              </a:rPr>
              <a:t>Upravte</a:t>
            </a:r>
          </a:p>
          <a:p>
            <a:r>
              <a:rPr lang="cs-CZ" sz="800" b="1" dirty="0">
                <a:latin typeface="Calibri" panose="020F0502020204030204" pitchFamily="34" charset="0"/>
                <a:cs typeface="Calibri" panose="020F0502020204030204" pitchFamily="34" charset="0"/>
              </a:rPr>
              <a:t>4. Napište krátký text, který vysvětluje:</a:t>
            </a:r>
          </a:p>
          <a:p>
            <a:pPr marL="171450" indent="-171450">
              <a:buFontTx/>
              <a:buChar char="-"/>
            </a:pPr>
            <a:r>
              <a:rPr lang="cs-CZ" sz="800" b="1" dirty="0">
                <a:latin typeface="Calibri" panose="020F0502020204030204" pitchFamily="34" charset="0"/>
                <a:cs typeface="Calibri" panose="020F0502020204030204" pitchFamily="34" charset="0"/>
              </a:rPr>
              <a:t>V jakém prostoru se koncentruje čínská populace;</a:t>
            </a:r>
          </a:p>
          <a:p>
            <a:pPr marL="171450" indent="-171450">
              <a:buFontTx/>
              <a:buChar char="-"/>
            </a:pPr>
            <a:r>
              <a:rPr lang="cs-CZ" sz="800" b="1" dirty="0">
                <a:latin typeface="Calibri" panose="020F0502020204030204" pitchFamily="34" charset="0"/>
                <a:cs typeface="Calibri" panose="020F0502020204030204" pitchFamily="34" charset="0"/>
              </a:rPr>
              <a:t>Proč tento prostor přitahuje stále více lidí. </a:t>
            </a:r>
          </a:p>
          <a:p>
            <a:endParaRPr lang="cs-CZ" sz="800" b="1" dirty="0">
              <a:latin typeface="Calibri" panose="020F0502020204030204" pitchFamily="34" charset="0"/>
              <a:cs typeface="Calibri" panose="020F0502020204030204" pitchFamily="34" charset="0"/>
            </a:endParaRPr>
          </a:p>
        </p:txBody>
      </p:sp>
      <p:sp>
        <p:nvSpPr>
          <p:cNvPr id="3" name="TextovéPole 2"/>
          <p:cNvSpPr txBox="1"/>
          <p:nvPr/>
        </p:nvSpPr>
        <p:spPr>
          <a:xfrm>
            <a:off x="1893841" y="405550"/>
            <a:ext cx="1331428" cy="276999"/>
          </a:xfrm>
          <a:prstGeom prst="rect">
            <a:avLst/>
          </a:prstGeom>
          <a:noFill/>
        </p:spPr>
        <p:txBody>
          <a:bodyPr wrap="square" rtlCol="0">
            <a:spAutoFit/>
          </a:bodyPr>
          <a:lstStyle/>
          <a:p>
            <a:r>
              <a:rPr lang="cs-CZ" sz="1200" b="1" dirty="0" smtClean="0"/>
              <a:t>Případová studie</a:t>
            </a:r>
            <a:endParaRPr lang="cs-CZ" sz="1200" b="1" dirty="0"/>
          </a:p>
        </p:txBody>
      </p:sp>
    </p:spTree>
    <p:extLst>
      <p:ext uri="{BB962C8B-B14F-4D97-AF65-F5344CB8AC3E}">
        <p14:creationId xmlns:p14="http://schemas.microsoft.com/office/powerpoint/2010/main" val="4048035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6C15774-22CC-4CF5-B4B6-9BE9C39A73CE}"/>
              </a:ext>
            </a:extLst>
          </p:cNvPr>
          <p:cNvSpPr>
            <a:spLocks noGrp="1"/>
          </p:cNvSpPr>
          <p:nvPr>
            <p:ph type="title"/>
          </p:nvPr>
        </p:nvSpPr>
        <p:spPr>
          <a:xfrm>
            <a:off x="1653363" y="365760"/>
            <a:ext cx="9367203" cy="1188720"/>
          </a:xfrm>
        </p:spPr>
        <p:txBody>
          <a:bodyPr>
            <a:normAutofit/>
          </a:bodyPr>
          <a:lstStyle/>
          <a:p>
            <a:r>
              <a:rPr lang="cs-CZ" sz="3700"/>
              <a:t>Jak z toho ven, aby i takto zpracovaná RG nebyla popisná?</a:t>
            </a:r>
          </a:p>
        </p:txBody>
      </p:sp>
      <p:sp>
        <p:nvSpPr>
          <p:cNvPr id="8" name="Freeform: Shape 7">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 xmlns:a16="http://schemas.microsoft.com/office/drawing/2014/main" id="{0887A56C-5B0B-4C82-9BF5-31D679A6B691}"/>
              </a:ext>
            </a:extLst>
          </p:cNvPr>
          <p:cNvSpPr>
            <a:spLocks noGrp="1"/>
          </p:cNvSpPr>
          <p:nvPr>
            <p:ph idx="1"/>
          </p:nvPr>
        </p:nvSpPr>
        <p:spPr>
          <a:xfrm>
            <a:off x="1653363" y="2176272"/>
            <a:ext cx="9367204" cy="4041648"/>
          </a:xfrm>
        </p:spPr>
        <p:txBody>
          <a:bodyPr anchor="t">
            <a:normAutofit/>
          </a:bodyPr>
          <a:lstStyle/>
          <a:p>
            <a:pPr marL="0" indent="0">
              <a:buNone/>
            </a:pPr>
            <a:r>
              <a:rPr lang="cs-CZ" sz="1700"/>
              <a:t>1. Určit si, k čemu mají poznatky o Japonsku sloužit. </a:t>
            </a:r>
          </a:p>
          <a:p>
            <a:pPr marL="0" indent="0">
              <a:buNone/>
            </a:pPr>
            <a:r>
              <a:rPr lang="cs-CZ" sz="1700"/>
              <a:t>2. Pomohou očekávané výstupy a koncepty.</a:t>
            </a:r>
          </a:p>
          <a:p>
            <a:pPr marL="0" indent="0">
              <a:buNone/>
            </a:pPr>
            <a:r>
              <a:rPr lang="cs-CZ" sz="1700"/>
              <a:t>Především se dá na tomto státu ukázat: </a:t>
            </a:r>
          </a:p>
          <a:p>
            <a:pPr marL="0" indent="0">
              <a:buNone/>
            </a:pPr>
            <a:r>
              <a:rPr lang="cs-CZ" sz="1700" i="1"/>
              <a:t>„Jak přírodní podmínky ovlivňují život, rozmístění a lidské aktivity v uvedném regionu“.</a:t>
            </a:r>
          </a:p>
          <a:p>
            <a:pPr marL="0" indent="0">
              <a:buNone/>
            </a:pPr>
            <a:r>
              <a:rPr lang="cs-CZ" sz="1700"/>
              <a:t> Z OV to bude především:</a:t>
            </a:r>
          </a:p>
          <a:p>
            <a:pPr marL="0" indent="0">
              <a:buNone/>
            </a:pPr>
            <a:r>
              <a:rPr lang="cs-CZ" sz="1700" i="1"/>
              <a:t>Z-9-1-01 organizuje a přiměřeně hodnotí geografické informace a zdroje dat z dostupných kartografických produktů a elaborátů, z grafů, diagramů, statistických a dalších informačních zdrojů; </a:t>
            </a:r>
          </a:p>
          <a:p>
            <a:pPr marL="0" indent="0">
              <a:buNone/>
            </a:pPr>
            <a:r>
              <a:rPr lang="cs-CZ" sz="1700" i="1"/>
              <a:t>Z-9-3-03 </a:t>
            </a:r>
            <a:r>
              <a:rPr lang="cs-CZ" sz="1700" b="1" i="1"/>
              <a:t>porovnává a přiměřeně hodnotí polohu, rozlohu, přírodní, kulturní, společenské, politické a hospodářské poměry, zvláštnosti a podobnosti, </a:t>
            </a:r>
            <a:r>
              <a:rPr lang="cs-CZ" sz="1700" i="1"/>
              <a:t>potenciál a bariéry jednotlivých světadílů, oceánů, vybraných makroregionů světa a </a:t>
            </a:r>
            <a:r>
              <a:rPr lang="cs-CZ" sz="1700" b="1" i="1"/>
              <a:t>vybraných (modelových) států</a:t>
            </a:r>
            <a:r>
              <a:rPr lang="cs-CZ" sz="1700" i="1"/>
              <a:t>; </a:t>
            </a:r>
          </a:p>
          <a:p>
            <a:pPr marL="0" indent="0">
              <a:buNone/>
            </a:pPr>
            <a:r>
              <a:rPr lang="cs-CZ" sz="1700" i="1"/>
              <a:t>Z-9-4-04 porovnává předpoklady a hlavní faktory pro územní rozmístění hospodářských aktivit; </a:t>
            </a:r>
          </a:p>
          <a:p>
            <a:pPr marL="0" indent="0">
              <a:buNone/>
            </a:pPr>
            <a:r>
              <a:rPr lang="cs-CZ" sz="1700"/>
              <a:t>3. Pak je třeba doplnit vhodné obrázky a kartografické pomůcky.</a:t>
            </a:r>
          </a:p>
        </p:txBody>
      </p:sp>
    </p:spTree>
    <p:extLst>
      <p:ext uri="{BB962C8B-B14F-4D97-AF65-F5344CB8AC3E}">
        <p14:creationId xmlns:p14="http://schemas.microsoft.com/office/powerpoint/2010/main" val="379260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25DD4BCD-7B3A-41DC-822D-3E64CD22BE77}"/>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kern="1200">
                <a:solidFill>
                  <a:schemeClr val="tx1"/>
                </a:solidFill>
                <a:latin typeface="+mj-lt"/>
                <a:ea typeface="+mj-ea"/>
                <a:cs typeface="+mj-cs"/>
              </a:rPr>
              <a:t>Obrázky</a:t>
            </a:r>
          </a:p>
        </p:txBody>
      </p:sp>
      <p:sp>
        <p:nvSpPr>
          <p:cNvPr id="11" name="Freeform: Shape 10">
            <a:extLst>
              <a:ext uri="{FF2B5EF4-FFF2-40B4-BE49-F238E27FC236}">
                <a16:creationId xmlns="" xmlns:a16="http://schemas.microsoft.com/office/drawing/2014/main" id="{05C7EBC3-4672-4DAB-81C2-58661FAFAE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40BF962F-4C6F-461E-86F2-C43F56CC9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 xmlns:a16="http://schemas.microsoft.com/office/drawing/2014/main" id="{2E94A4F7-38E4-45EA-8E2E-CE1B5766B4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ovéPole 5">
            <a:extLst>
              <a:ext uri="{FF2B5EF4-FFF2-40B4-BE49-F238E27FC236}">
                <a16:creationId xmlns="" xmlns:a16="http://schemas.microsoft.com/office/drawing/2014/main" id="{26E5F0ED-3639-4B95-87CE-5F2E3BBF1ADA}"/>
              </a:ext>
            </a:extLst>
          </p:cNvPr>
          <p:cNvSpPr txBox="1"/>
          <p:nvPr/>
        </p:nvSpPr>
        <p:spPr>
          <a:xfrm>
            <a:off x="838200" y="2173288"/>
            <a:ext cx="3603171" cy="36396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solidFill>
                  <a:srgbClr val="FFFFFF"/>
                </a:solidFill>
              </a:rPr>
              <a:t>Oba </a:t>
            </a:r>
            <a:r>
              <a:rPr lang="en-US" sz="2000" dirty="0" err="1">
                <a:solidFill>
                  <a:srgbClr val="FFFFFF"/>
                </a:solidFill>
              </a:rPr>
              <a:t>obrázky</a:t>
            </a:r>
            <a:r>
              <a:rPr lang="en-US" sz="2000" dirty="0">
                <a:solidFill>
                  <a:srgbClr val="FFFFFF"/>
                </a:solidFill>
              </a:rPr>
              <a:t> se </a:t>
            </a:r>
            <a:r>
              <a:rPr lang="en-US" sz="2000" dirty="0" err="1">
                <a:solidFill>
                  <a:srgbClr val="FFFFFF"/>
                </a:solidFill>
              </a:rPr>
              <a:t>dají</a:t>
            </a:r>
            <a:r>
              <a:rPr lang="en-US" sz="2000" dirty="0">
                <a:solidFill>
                  <a:srgbClr val="FFFFFF"/>
                </a:solidFill>
              </a:rPr>
              <a:t> </a:t>
            </a:r>
            <a:r>
              <a:rPr lang="en-US" sz="2000" dirty="0" err="1">
                <a:solidFill>
                  <a:srgbClr val="FFFFFF"/>
                </a:solidFill>
              </a:rPr>
              <a:t>doložit</a:t>
            </a:r>
            <a:r>
              <a:rPr lang="en-US" sz="2000" dirty="0">
                <a:solidFill>
                  <a:srgbClr val="FFFFFF"/>
                </a:solidFill>
              </a:rPr>
              <a:t> k </a:t>
            </a:r>
            <a:r>
              <a:rPr lang="en-US" sz="2000" dirty="0" err="1">
                <a:solidFill>
                  <a:srgbClr val="FFFFFF"/>
                </a:solidFill>
              </a:rPr>
              <a:t>textu</a:t>
            </a:r>
            <a:r>
              <a:rPr lang="en-US" sz="2000" dirty="0">
                <a:solidFill>
                  <a:srgbClr val="FFFFFF"/>
                </a:solidFill>
              </a:rPr>
              <a:t> 1 a 2 a </a:t>
            </a:r>
            <a:r>
              <a:rPr lang="en-US" sz="2000" dirty="0" err="1">
                <a:solidFill>
                  <a:srgbClr val="FFFFFF"/>
                </a:solidFill>
              </a:rPr>
              <a:t>vhodně</a:t>
            </a:r>
            <a:r>
              <a:rPr lang="en-US" sz="2000" dirty="0">
                <a:solidFill>
                  <a:srgbClr val="FFFFFF"/>
                </a:solidFill>
              </a:rPr>
              <a:t> ho </a:t>
            </a:r>
            <a:r>
              <a:rPr lang="en-US" sz="2000" dirty="0" err="1">
                <a:solidFill>
                  <a:srgbClr val="FFFFFF"/>
                </a:solidFill>
              </a:rPr>
              <a:t>doplňují</a:t>
            </a:r>
            <a:r>
              <a:rPr lang="en-US" sz="2000" dirty="0">
                <a:solidFill>
                  <a:srgbClr val="FFFFFF"/>
                </a:solidFill>
              </a:rPr>
              <a:t> </a:t>
            </a:r>
            <a:r>
              <a:rPr lang="en-US" sz="2000" dirty="0" err="1">
                <a:solidFill>
                  <a:srgbClr val="FFFFFF"/>
                </a:solidFill>
              </a:rPr>
              <a:t>společně</a:t>
            </a:r>
            <a:r>
              <a:rPr lang="en-US" sz="2000" dirty="0">
                <a:solidFill>
                  <a:srgbClr val="FFFFFF"/>
                </a:solidFill>
              </a:rPr>
              <a:t> s </a:t>
            </a:r>
            <a:r>
              <a:rPr lang="en-US" sz="2000" dirty="0" err="1">
                <a:solidFill>
                  <a:srgbClr val="FFFFFF"/>
                </a:solidFill>
              </a:rPr>
              <a:t>dalšími</a:t>
            </a:r>
            <a:r>
              <a:rPr lang="en-US" sz="2000" dirty="0">
                <a:solidFill>
                  <a:srgbClr val="FFFFFF"/>
                </a:solidFill>
              </a:rPr>
              <a:t> </a:t>
            </a:r>
            <a:r>
              <a:rPr lang="en-US" sz="2000" dirty="0" err="1">
                <a:solidFill>
                  <a:srgbClr val="FFFFFF"/>
                </a:solidFill>
              </a:rPr>
              <a:t>tematickými</a:t>
            </a:r>
            <a:r>
              <a:rPr lang="en-US" sz="2000" dirty="0">
                <a:solidFill>
                  <a:srgbClr val="FFFFFF"/>
                </a:solidFill>
              </a:rPr>
              <a:t> </a:t>
            </a:r>
            <a:r>
              <a:rPr lang="en-US" sz="2000" dirty="0" err="1">
                <a:solidFill>
                  <a:srgbClr val="FFFFFF"/>
                </a:solidFill>
              </a:rPr>
              <a:t>mapkami</a:t>
            </a:r>
            <a:r>
              <a:rPr lang="en-US" sz="2000" dirty="0">
                <a:solidFill>
                  <a:srgbClr val="FFFFFF"/>
                </a:solidFill>
              </a:rPr>
              <a:t>.</a:t>
            </a:r>
          </a:p>
          <a:p>
            <a:pPr indent="-228600">
              <a:lnSpc>
                <a:spcPct val="90000"/>
              </a:lnSpc>
              <a:spcAft>
                <a:spcPts val="600"/>
              </a:spcAft>
              <a:buFont typeface="Arial" panose="020B0604020202020204" pitchFamily="34" charset="0"/>
              <a:buChar char="•"/>
            </a:pPr>
            <a:r>
              <a:rPr lang="en-US" sz="2000" dirty="0" err="1">
                <a:solidFill>
                  <a:srgbClr val="FFFFFF"/>
                </a:solidFill>
              </a:rPr>
              <a:t>Zdraoj</a:t>
            </a:r>
            <a:r>
              <a:rPr lang="en-US" sz="2000" dirty="0">
                <a:solidFill>
                  <a:srgbClr val="FFFFFF"/>
                </a:solidFill>
              </a:rPr>
              <a:t>: Geography enquiry</a:t>
            </a:r>
            <a:r>
              <a:rPr lang="cs-CZ" sz="2000" dirty="0">
                <a:solidFill>
                  <a:srgbClr val="FFFFFF"/>
                </a:solidFill>
              </a:rPr>
              <a:t> 3</a:t>
            </a:r>
            <a:r>
              <a:rPr lang="en-US" sz="2000" dirty="0">
                <a:solidFill>
                  <a:srgbClr val="FFFFFF"/>
                </a:solidFill>
              </a:rPr>
              <a:t>.</a:t>
            </a:r>
          </a:p>
        </p:txBody>
      </p:sp>
      <p:pic>
        <p:nvPicPr>
          <p:cNvPr id="4" name="Zástupný obsah 3">
            <a:extLst>
              <a:ext uri="{FF2B5EF4-FFF2-40B4-BE49-F238E27FC236}">
                <a16:creationId xmlns="" xmlns:a16="http://schemas.microsoft.com/office/drawing/2014/main" id="{296A8E73-6E03-473C-AEF8-F54F125F9EAB}"/>
              </a:ext>
            </a:extLst>
          </p:cNvPr>
          <p:cNvPicPr>
            <a:picLocks noGrp="1" noChangeAspect="1"/>
          </p:cNvPicPr>
          <p:nvPr>
            <p:ph idx="1"/>
          </p:nvPr>
        </p:nvPicPr>
        <p:blipFill rotWithShape="1">
          <a:blip r:embed="rId2"/>
          <a:srcRect l="36364" t="24959" r="15887" b="14211"/>
          <a:stretch/>
        </p:blipFill>
        <p:spPr>
          <a:xfrm>
            <a:off x="6183088" y="2322462"/>
            <a:ext cx="5170711" cy="3705325"/>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283832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DDCB1306-8124-4A9E-A3AF-D85BE6F2A9F1}"/>
              </a:ext>
            </a:extLst>
          </p:cNvPr>
          <p:cNvPicPr>
            <a:picLocks noChangeAspect="1"/>
          </p:cNvPicPr>
          <p:nvPr/>
        </p:nvPicPr>
        <p:blipFill rotWithShape="1">
          <a:blip r:embed="rId2"/>
          <a:srcRect l="7302" t="22456" r="14244" b="15789"/>
          <a:stretch/>
        </p:blipFill>
        <p:spPr>
          <a:xfrm>
            <a:off x="247421" y="159512"/>
            <a:ext cx="11697156" cy="5179119"/>
          </a:xfrm>
          <a:prstGeom prst="rect">
            <a:avLst/>
          </a:prstGeom>
        </p:spPr>
      </p:pic>
      <p:sp>
        <p:nvSpPr>
          <p:cNvPr id="5" name="TextovéPole 4">
            <a:extLst>
              <a:ext uri="{FF2B5EF4-FFF2-40B4-BE49-F238E27FC236}">
                <a16:creationId xmlns="" xmlns:a16="http://schemas.microsoft.com/office/drawing/2014/main" id="{CCF572CC-AA81-4F6B-AB30-6E4AC07877EB}"/>
              </a:ext>
            </a:extLst>
          </p:cNvPr>
          <p:cNvSpPr txBox="1"/>
          <p:nvPr/>
        </p:nvSpPr>
        <p:spPr>
          <a:xfrm>
            <a:off x="477251" y="5338631"/>
            <a:ext cx="11237495" cy="1200329"/>
          </a:xfrm>
          <a:prstGeom prst="rect">
            <a:avLst/>
          </a:prstGeom>
          <a:noFill/>
        </p:spPr>
        <p:txBody>
          <a:bodyPr wrap="square" rtlCol="0">
            <a:spAutoFit/>
          </a:bodyPr>
          <a:lstStyle/>
          <a:p>
            <a:r>
              <a:rPr lang="cs-CZ" dirty="0"/>
              <a:t>Jsou to tematické mapky, které přímo dokumentují spojitost vyžití krajiny s hustotou obyvatelstva. V našich atlasech takové nenajdeme, mohly by být součástí učebnice, protože by kartografické pomůcky v tomto směru doplňovaly. Místo nich máme v učebnicích mnoho duplicitních map s atlasem v menším rozlišení. Na základě těchto podkladů můžeme přejít k analýze mapy, nejen ke čtení. (zdroj </a:t>
            </a:r>
            <a:r>
              <a:rPr lang="cs-CZ" dirty="0" err="1"/>
              <a:t>Geography</a:t>
            </a:r>
            <a:r>
              <a:rPr lang="cs-CZ" dirty="0"/>
              <a:t> </a:t>
            </a:r>
            <a:r>
              <a:rPr lang="cs-CZ" dirty="0" err="1"/>
              <a:t>enquiry</a:t>
            </a:r>
            <a:r>
              <a:rPr lang="cs-CZ" dirty="0"/>
              <a:t> 3)</a:t>
            </a:r>
          </a:p>
        </p:txBody>
      </p:sp>
    </p:spTree>
    <p:extLst>
      <p:ext uri="{BB962C8B-B14F-4D97-AF65-F5344CB8AC3E}">
        <p14:creationId xmlns:p14="http://schemas.microsoft.com/office/powerpoint/2010/main" val="203150277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938</Words>
  <Application>Microsoft Office PowerPoint</Application>
  <PresentationFormat>Širokoúhlá obrazovka</PresentationFormat>
  <Paragraphs>73</Paragraphs>
  <Slides>14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Calibri Light</vt:lpstr>
      <vt:lpstr>Motiv Office</vt:lpstr>
      <vt:lpstr>UČEBNICE REGIONÁLNÍ GEOGRAFIE PRO ZŠ</vt:lpstr>
      <vt:lpstr>MODELOVÝ STÁT – JAPONSKO Příklad zpracování</vt:lpstr>
      <vt:lpstr>Prezentace aplikace PowerPoint</vt:lpstr>
      <vt:lpstr>Japonsko a učebnice RG ČGS</vt:lpstr>
      <vt:lpstr>Otázky a úkoly</vt:lpstr>
      <vt:lpstr>Prezentace aplikace PowerPoint</vt:lpstr>
      <vt:lpstr>Jak z toho ven, aby i takto zpracovaná RG nebyla popisná?</vt:lpstr>
      <vt:lpstr>Obrázky</vt:lpstr>
      <vt:lpstr>Prezentace aplikace PowerPoint</vt:lpstr>
      <vt:lpstr>Prezentace aplikace PowerPoint</vt:lpstr>
      <vt:lpstr>Závěrem k učebnici ČGS</vt:lpstr>
      <vt:lpstr>Závěrem</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Eduard Hofmann</dc:creator>
  <cp:lastModifiedBy>Hofmann</cp:lastModifiedBy>
  <cp:revision>19</cp:revision>
  <dcterms:created xsi:type="dcterms:W3CDTF">2020-10-13T15:23:20Z</dcterms:created>
  <dcterms:modified xsi:type="dcterms:W3CDTF">2021-10-19T09:58:50Z</dcterms:modified>
</cp:coreProperties>
</file>