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21" r:id="rId3"/>
    <p:sldId id="322" r:id="rId4"/>
    <p:sldId id="323" r:id="rId5"/>
    <p:sldId id="324" r:id="rId6"/>
    <p:sldId id="326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36" r:id="rId15"/>
    <p:sldId id="337" r:id="rId16"/>
    <p:sldId id="359" r:id="rId17"/>
    <p:sldId id="338" r:id="rId18"/>
    <p:sldId id="344" r:id="rId19"/>
    <p:sldId id="345" r:id="rId20"/>
    <p:sldId id="346" r:id="rId21"/>
    <p:sldId id="347" r:id="rId22"/>
    <p:sldId id="348" r:id="rId23"/>
    <p:sldId id="349" r:id="rId24"/>
    <p:sldId id="351" r:id="rId25"/>
    <p:sldId id="352" r:id="rId26"/>
    <p:sldId id="353" r:id="rId27"/>
    <p:sldId id="356" r:id="rId28"/>
    <p:sldId id="357" r:id="rId29"/>
    <p:sldId id="358" r:id="rId30"/>
    <p:sldId id="339" r:id="rId31"/>
    <p:sldId id="340" r:id="rId32"/>
    <p:sldId id="341" r:id="rId33"/>
    <p:sldId id="342" r:id="rId34"/>
    <p:sldId id="27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3109-5873-45CA-BCE7-FFF7B7F7D967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0769-E458-4630-84D7-98634B357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9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ryba.cz/cejn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ingu.ic.cz/otucnacich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on.org/monitoring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Půda a Biota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Faktory pro živé organismy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Navigace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665360"/>
            <a:ext cx="3039124" cy="303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8" y="629924"/>
            <a:ext cx="2959911" cy="26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58" y="4160563"/>
            <a:ext cx="3656883" cy="17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181758" y="338690"/>
            <a:ext cx="1813258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letouni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181758" y="5995718"/>
            <a:ext cx="2283378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kytovci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77479" y="5995718"/>
            <a:ext cx="2844227" cy="6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paúhoř elektrický</a:t>
            </a:r>
          </a:p>
          <a:p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385728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Adaptace :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Chlupaté </a:t>
            </a:r>
            <a:r>
              <a:rPr lang="cs-CZ" dirty="0"/>
              <a:t>listy (</a:t>
            </a:r>
            <a:r>
              <a:rPr lang="cs-CZ" dirty="0" err="1"/>
              <a:t>trichomy</a:t>
            </a:r>
            <a:r>
              <a:rPr lang="cs-CZ" dirty="0"/>
              <a:t>),  lesklý povrch, zmenšení povrchu rostliny (koule), natáčení listů (</a:t>
            </a:r>
            <a:r>
              <a:rPr lang="cs-CZ" dirty="0" err="1"/>
              <a:t>eucalyptus</a:t>
            </a:r>
            <a:r>
              <a:rPr lang="cs-CZ" dirty="0"/>
              <a:t>), redukce listů, hromadění látek v cytoplazmě (cukry, antokyany, tuky), anabióza, dormance, </a:t>
            </a:r>
            <a:r>
              <a:rPr lang="cs-CZ" dirty="0" smtClean="0"/>
              <a:t>(</a:t>
            </a:r>
            <a:r>
              <a:rPr lang="cs-CZ" dirty="0"/>
              <a:t>mechy, lišejníky…), jednoletky,  oddenky, cibule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- Využití</a:t>
            </a:r>
            <a:r>
              <a:rPr lang="cs-CZ" dirty="0"/>
              <a:t>, projevy - polární lesní a stromová hranice, </a:t>
            </a:r>
            <a:r>
              <a:rPr lang="cs-CZ" dirty="0" smtClean="0"/>
              <a:t>stratifikace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790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živočichové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60751" y="1624135"/>
            <a:ext cx="2750203" cy="375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sz="1805" dirty="0">
                <a:solidFill>
                  <a:srgbClr val="0070C0"/>
                </a:solidFill>
              </a:rPr>
              <a:t>Hlavní tepelné zdroje planety (Slunce, geotermální, metabolismus)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sz="1805" dirty="0">
                <a:solidFill>
                  <a:srgbClr val="0070C0"/>
                </a:solidFill>
              </a:rPr>
              <a:t>Podle tolerance k teplotě - eurytermní 	 - stenotermní organismy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</a:pPr>
            <a:r>
              <a:rPr lang="cs-CZ" sz="1805" dirty="0" err="1">
                <a:solidFill>
                  <a:srgbClr val="0070C0"/>
                </a:solidFill>
              </a:rPr>
              <a:t>Biokinetická</a:t>
            </a:r>
            <a:r>
              <a:rPr lang="cs-CZ" sz="1805" dirty="0">
                <a:solidFill>
                  <a:srgbClr val="0070C0"/>
                </a:solidFill>
              </a:rPr>
              <a:t> teplota - teplota při které lze realizovat životní procesy</a:t>
            </a:r>
          </a:p>
          <a:p>
            <a:endParaRPr lang="cs-CZ" sz="1805" dirty="0"/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045" y="2368475"/>
            <a:ext cx="3408371" cy="419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0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Poikilotermní</a:t>
            </a:r>
            <a:r>
              <a:rPr lang="cs-CZ" sz="1800" dirty="0"/>
              <a:t> (studenokrevní, </a:t>
            </a:r>
            <a:r>
              <a:rPr lang="cs-CZ" sz="1800" dirty="0" err="1"/>
              <a:t>nestálotepelní</a:t>
            </a:r>
            <a:r>
              <a:rPr lang="cs-CZ" sz="1800" dirty="0"/>
              <a:t>) - bezobratlí, ryby, </a:t>
            </a:r>
            <a:r>
              <a:rPr lang="cs-CZ" sz="1800" dirty="0" smtClean="0"/>
              <a:t>obojživelníci, </a:t>
            </a:r>
            <a:r>
              <a:rPr lang="cs-CZ" sz="1800" dirty="0"/>
              <a:t>plazi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Nedostatek - anabióza	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Řešení - shlukování, zvýšení metabolismu, pohyb :o), diapauza, zamrzající (nezamrzající) hmyz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 err="1"/>
              <a:t>Homoitermní</a:t>
            </a:r>
            <a:r>
              <a:rPr lang="cs-CZ" sz="1800" dirty="0"/>
              <a:t> /teplokrevní, </a:t>
            </a:r>
            <a:r>
              <a:rPr lang="cs-CZ" sz="1800" dirty="0" err="1"/>
              <a:t>stálotepelní</a:t>
            </a:r>
            <a:r>
              <a:rPr lang="cs-CZ" sz="1800" dirty="0"/>
              <a:t>/  - ptáci, savci.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dirty="0"/>
              <a:t>Mechanismy stálé teploty - </a:t>
            </a:r>
            <a:r>
              <a:rPr lang="cs-CZ" sz="1800" b="1" i="1" dirty="0"/>
              <a:t>fyzikální termoregulace</a:t>
            </a:r>
            <a:r>
              <a:rPr lang="cs-CZ" sz="1800" dirty="0"/>
              <a:t> (využití principů sálání, proudění, vypařování a vedení) - pocení, kožní izolace, tuková vrstva, zapojení cévního systému, změny chování (shlukování, zmenšení povrchu - ježek, mávání ušima……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1800" b="1" i="1" dirty="0"/>
              <a:t>Chemická termoregulace </a:t>
            </a:r>
            <a:r>
              <a:rPr lang="cs-CZ" sz="1800" dirty="0"/>
              <a:t>(změny tvorby tepla v těle - metabolismus)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23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živočichové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Produkce tepla: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- pohybová aktivita (normál 2x) intenzivní (3-10x </a:t>
            </a:r>
            <a:r>
              <a:rPr lang="cs-CZ" sz="2200" dirty="0" smtClean="0"/>
              <a:t>zvýšení metabolismu</a:t>
            </a:r>
            <a:endParaRPr lang="cs-CZ" sz="2200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- svalový třes (tonus, svalový třes) - zvýšení metabolismu 2-3x, energeticky efektivnější než pohyb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dirty="0"/>
              <a:t>- </a:t>
            </a:r>
            <a:r>
              <a:rPr lang="cs-CZ" sz="2200" dirty="0" err="1"/>
              <a:t>netřesová</a:t>
            </a:r>
            <a:r>
              <a:rPr lang="cs-CZ" sz="2200" dirty="0"/>
              <a:t> termogenese (svalstvo) - je důležitá u </a:t>
            </a:r>
            <a:r>
              <a:rPr lang="cs-CZ" sz="2200" dirty="0" err="1"/>
              <a:t>hibernantů</a:t>
            </a:r>
            <a:endParaRPr lang="cs-CZ" sz="2200" dirty="0"/>
          </a:p>
          <a:p>
            <a:pPr marL="343792" indent="-343792" algn="just">
              <a:spcBef>
                <a:spcPct val="60000"/>
              </a:spcBef>
              <a:buClr>
                <a:schemeClr val="tx1"/>
              </a:buClr>
            </a:pPr>
            <a:endParaRPr lang="cs-CZ" sz="1404" dirty="0">
              <a:solidFill>
                <a:srgbClr val="0070C0"/>
              </a:solidFill>
            </a:endParaRPr>
          </a:p>
          <a:p>
            <a:pPr marL="0" indent="0" algn="just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1404" dirty="0">
                <a:solidFill>
                  <a:srgbClr val="0070C0"/>
                </a:solidFill>
              </a:rPr>
              <a:t>Člověk - v úplném klidu ve stavu pohody (v klidném, hlubokém spánku) dochází v těle k minimálnímu vývinu tepla odpovídajícímu základní látkové výměně. Tento </a:t>
            </a:r>
            <a:r>
              <a:rPr lang="cs-CZ" sz="1404" b="1" dirty="0">
                <a:solidFill>
                  <a:srgbClr val="0070C0"/>
                </a:solidFill>
              </a:rPr>
              <a:t>bazální metabolismus</a:t>
            </a:r>
            <a:r>
              <a:rPr lang="cs-CZ" sz="1404" dirty="0">
                <a:solidFill>
                  <a:srgbClr val="0070C0"/>
                </a:solidFill>
              </a:rPr>
              <a:t> činí asi 45 W.m</a:t>
            </a:r>
            <a:r>
              <a:rPr lang="cs-CZ" sz="1404" baseline="30000" dirty="0">
                <a:solidFill>
                  <a:srgbClr val="0070C0"/>
                </a:solidFill>
              </a:rPr>
              <a:t>-2</a:t>
            </a:r>
            <a:r>
              <a:rPr lang="cs-CZ" sz="1404" dirty="0">
                <a:solidFill>
                  <a:srgbClr val="0070C0"/>
                </a:solidFill>
              </a:rPr>
              <a:t> plochy těla, tedy přibližně (85 W).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39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 a životní funkce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b="1" dirty="0"/>
              <a:t>Letargie – </a:t>
            </a:r>
            <a:r>
              <a:rPr lang="cs-CZ" sz="2200" dirty="0"/>
              <a:t>spánkový, klidový režim – omezení životních funkcí (</a:t>
            </a:r>
            <a:r>
              <a:rPr lang="cs-CZ" sz="2200" dirty="0" err="1"/>
              <a:t>torpor</a:t>
            </a:r>
            <a:r>
              <a:rPr lang="cs-CZ" sz="2200" dirty="0"/>
              <a:t>) – krátkodobý stav (denní letargie, noční letargie), nebo dlouhodobý (hibernace, estivace).  Vyvolání nejčastěji výraznou změnou teploty.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b="1" dirty="0"/>
              <a:t>Hibernace </a:t>
            </a:r>
            <a:r>
              <a:rPr lang="cs-CZ" sz="2200" b="1" dirty="0" smtClean="0"/>
              <a:t>- </a:t>
            </a:r>
            <a:r>
              <a:rPr lang="cs-CZ" sz="2200" dirty="0" smtClean="0"/>
              <a:t>zima </a:t>
            </a:r>
            <a:r>
              <a:rPr lang="cs-CZ" sz="2200" dirty="0"/>
              <a:t>(schopnost aktivně měnit tělesnou teplotu a udržovat homeostázu v podmínkách podchlazení),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200" b="1" dirty="0"/>
              <a:t>Estivace</a:t>
            </a:r>
            <a:r>
              <a:rPr lang="cs-CZ" sz="2200" dirty="0"/>
              <a:t> - fyziologicky totéž ale v teple (pouštní oblasti)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775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Hybernace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75" y="1728787"/>
            <a:ext cx="7620000" cy="4238625"/>
          </a:xfrm>
        </p:spPr>
      </p:pic>
    </p:spTree>
    <p:extLst>
      <p:ext uri="{BB962C8B-B14F-4D97-AF65-F5344CB8AC3E}">
        <p14:creationId xmlns:p14="http://schemas.microsoft.com/office/powerpoint/2010/main" val="2350748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582" y="2466848"/>
            <a:ext cx="7904866" cy="3908622"/>
          </a:xfrm>
        </p:spPr>
        <p:txBody>
          <a:bodyPr/>
          <a:lstStyle/>
          <a:p>
            <a:r>
              <a:rPr kumimoji="1" lang="cs-CZ" sz="2400" b="1" dirty="0">
                <a:latin typeface="Tahoma" pitchFamily="34" charset="0"/>
              </a:rPr>
              <a:t>Pravá hibernace</a:t>
            </a:r>
            <a:r>
              <a:rPr kumimoji="1" lang="cs-CZ" sz="2400" dirty="0">
                <a:latin typeface="Tahoma" pitchFamily="34" charset="0"/>
              </a:rPr>
              <a:t> : teplota klesá téměř k nule (</a:t>
            </a:r>
            <a:r>
              <a:rPr kumimoji="1" lang="cs-CZ" sz="2400" dirty="0" smtClean="0">
                <a:latin typeface="Tahoma" pitchFamily="34" charset="0"/>
              </a:rPr>
              <a:t>sysel obecný-0,2 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kumimoji="1" lang="cs-CZ" sz="2400" dirty="0" smtClean="0">
                <a:latin typeface="Tahoma" pitchFamily="34" charset="0"/>
              </a:rPr>
              <a:t>, </a:t>
            </a:r>
            <a:r>
              <a:rPr kumimoji="1" lang="cs-CZ" sz="2400" dirty="0">
                <a:latin typeface="Tahoma" pitchFamily="34" charset="0"/>
              </a:rPr>
              <a:t>svišť, </a:t>
            </a:r>
            <a:r>
              <a:rPr kumimoji="1" lang="cs-CZ" sz="2400" dirty="0" smtClean="0">
                <a:latin typeface="Tahoma" pitchFamily="34" charset="0"/>
              </a:rPr>
              <a:t>ježek západní 1,3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C, netopýr rezavý 0,1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C, plch velký  0,2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C, </a:t>
            </a:r>
            <a:r>
              <a:rPr kumimoji="1" lang="cs-CZ" sz="2400" dirty="0" smtClean="0">
                <a:latin typeface="Tahoma" pitchFamily="34" charset="0"/>
              </a:rPr>
              <a:t> vrápenec velký 11,0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kumimoji="1" lang="cs-CZ" sz="2400" dirty="0" smtClean="0">
                <a:latin typeface="Tahoma" pitchFamily="34" charset="0"/>
              </a:rPr>
              <a:t>,….)</a:t>
            </a:r>
            <a:endParaRPr kumimoji="1" lang="cs-CZ" sz="2400" dirty="0">
              <a:latin typeface="Tahoma" pitchFamily="34" charset="0"/>
            </a:endParaRPr>
          </a:p>
          <a:p>
            <a:endParaRPr kumimoji="1" lang="cs-CZ" sz="2400" dirty="0">
              <a:latin typeface="Tahoma" pitchFamily="34" charset="0"/>
            </a:endParaRPr>
          </a:p>
          <a:p>
            <a:r>
              <a:rPr kumimoji="1" lang="cs-CZ" sz="2400" b="1" dirty="0">
                <a:latin typeface="Tahoma" pitchFamily="34" charset="0"/>
              </a:rPr>
              <a:t>Nepravá hibernace:</a:t>
            </a:r>
            <a:r>
              <a:rPr kumimoji="1" lang="cs-CZ" sz="2400" dirty="0">
                <a:latin typeface="Tahoma" pitchFamily="34" charset="0"/>
              </a:rPr>
              <a:t>  snižují teplotu o pár stupňů (</a:t>
            </a:r>
            <a:r>
              <a:rPr kumimoji="1" lang="cs-CZ" sz="2400" dirty="0" smtClean="0">
                <a:latin typeface="Tahoma" pitchFamily="34" charset="0"/>
              </a:rPr>
              <a:t>medvěd hnědý 31,5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  <a:r>
              <a:rPr kumimoji="1" lang="cs-CZ" sz="2400" dirty="0" smtClean="0">
                <a:latin typeface="Tahoma" pitchFamily="34" charset="0"/>
              </a:rPr>
              <a:t>, medvěd lední 33,0 </a:t>
            </a:r>
            <a:r>
              <a:rPr kumimoji="1"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°C </a:t>
            </a:r>
            <a:r>
              <a:rPr kumimoji="1"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1" lang="cs-CZ" sz="2400" dirty="0" smtClean="0">
                <a:latin typeface="Tahoma" pitchFamily="34" charset="0"/>
              </a:rPr>
              <a:t>jezevec</a:t>
            </a:r>
            <a:r>
              <a:rPr kumimoji="1" lang="cs-CZ" sz="2400" dirty="0">
                <a:latin typeface="Tahoma" pitchFamily="34" charset="0"/>
              </a:rPr>
              <a:t>)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43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800" dirty="0"/>
              <a:t>Podle tolerance </a:t>
            </a:r>
            <a:r>
              <a:rPr lang="cs-CZ" sz="2800" dirty="0" err="1"/>
              <a:t>euryhydrické</a:t>
            </a:r>
            <a:r>
              <a:rPr lang="cs-CZ" sz="2800" dirty="0"/>
              <a:t>, </a:t>
            </a:r>
            <a:r>
              <a:rPr lang="cs-CZ" sz="2800" dirty="0" err="1"/>
              <a:t>stenohydrické</a:t>
            </a:r>
            <a:endParaRPr lang="cs-CZ" sz="2800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endParaRPr lang="cs-CZ" sz="2600" dirty="0" smtClean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600" dirty="0" smtClean="0"/>
              <a:t>Rostlinné </a:t>
            </a:r>
            <a:r>
              <a:rPr lang="cs-CZ" sz="2600" dirty="0"/>
              <a:t>tělo - (30-98% hmotnosti těla). 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2600" b="1" dirty="0" smtClean="0">
                <a:solidFill>
                  <a:srgbClr val="0070C0"/>
                </a:solidFill>
              </a:rPr>
              <a:t>1 </a:t>
            </a:r>
            <a:r>
              <a:rPr lang="cs-CZ" sz="2600" b="1" dirty="0">
                <a:solidFill>
                  <a:srgbClr val="0070C0"/>
                </a:solidFill>
              </a:rPr>
              <a:t>ha vzrostlého bukového lesa vypaří denně 25 000-30 000 kg vody, vrba spotřebuje za den průměrně 150 litrů, dub 140 litrů, bříza 80 litrů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300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 err="1"/>
              <a:t>Poikilohydrické</a:t>
            </a:r>
            <a:r>
              <a:rPr lang="cs-CZ" sz="3100" dirty="0"/>
              <a:t> rostliny - bez problémů snáší vyschnutí (mění obsah vody v buňkách podle okolí (houby, plísně, mechy, pylová zrna)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 err="1"/>
              <a:t>Homoihydrické</a:t>
            </a:r>
            <a:r>
              <a:rPr lang="cs-CZ" sz="3100" dirty="0"/>
              <a:t> - regulační mechanismy (kutikula, průduchy, transpirace, kořeny), vyschnutí nepřežijí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</a:pPr>
            <a:r>
              <a:rPr lang="cs-CZ" sz="3100" dirty="0" smtClean="0"/>
              <a:t>Adaptace:</a:t>
            </a:r>
            <a:r>
              <a:rPr lang="cs-CZ" sz="3100" dirty="0" smtClean="0">
                <a:solidFill>
                  <a:srgbClr val="FFC000"/>
                </a:solidFill>
              </a:rPr>
              <a:t> </a:t>
            </a:r>
            <a:r>
              <a:rPr lang="cs-CZ" sz="3100" dirty="0" smtClean="0"/>
              <a:t>(</a:t>
            </a:r>
            <a:r>
              <a:rPr lang="cs-CZ" sz="3100" i="1" u="sng" dirty="0"/>
              <a:t>sukulenty</a:t>
            </a:r>
            <a:r>
              <a:rPr lang="cs-CZ" sz="3100" dirty="0"/>
              <a:t> - zásoby vody až 98% hm. – viz. obrázky</a:t>
            </a:r>
            <a:r>
              <a:rPr lang="cs-CZ" sz="3100" dirty="0" smtClean="0"/>
              <a:t>; </a:t>
            </a:r>
            <a:r>
              <a:rPr lang="cs-CZ" sz="3100" i="1" dirty="0" err="1" smtClean="0"/>
              <a:t>sklerofyty</a:t>
            </a:r>
            <a:r>
              <a:rPr lang="cs-CZ" sz="3100" i="1" dirty="0" smtClean="0"/>
              <a:t> </a:t>
            </a:r>
            <a:r>
              <a:rPr lang="cs-CZ" sz="3100" i="1" dirty="0"/>
              <a:t>– listy stálezelené, tuhé, kožovité, vosková vrstva, tělo – málo vody, tvořeno sklerenchymatickým pletivem – dodává pevnost – odolnost proti vadnutí, výrazný kořenový systém důležitý pro získání vody  </a:t>
            </a:r>
            <a:endParaRPr lang="cs-CZ" sz="3100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4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Fyzikální faktory - světlo</a:t>
            </a:r>
            <a:r>
              <a:rPr lang="cs-CZ" sz="3609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cs-CZ" sz="2807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cs-CZ" sz="401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cs-CZ" sz="401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Světlo využitelné pro život: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viditelné světlo (400-700nm)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infračervené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ultrafialové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rentgenové, </a:t>
            </a:r>
            <a:r>
              <a:rPr lang="cs-CZ" dirty="0" err="1"/>
              <a:t>gamma</a:t>
            </a:r>
            <a:r>
              <a:rPr lang="cs-CZ" dirty="0"/>
              <a:t> </a:t>
            </a:r>
            <a:r>
              <a:rPr lang="cs-CZ" dirty="0" smtClean="0"/>
              <a:t>záření !!! </a:t>
            </a:r>
            <a:r>
              <a:rPr lang="cs-CZ" dirty="0"/>
              <a:t>- je absorbováno DNA - poškození </a:t>
            </a:r>
            <a:r>
              <a:rPr lang="cs-CZ" dirty="0" err="1" smtClean="0"/>
              <a:t>eventuelní</a:t>
            </a:r>
            <a:r>
              <a:rPr lang="cs-CZ" dirty="0" smtClean="0"/>
              <a:t> mutace</a:t>
            </a:r>
            <a:r>
              <a:rPr lang="cs-CZ" dirty="0"/>
              <a:t>, někdy se používá ke zvýšení výnosů, genetické inženýrství, mutace - podpora evoluce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Podle tolerance ke světlu (</a:t>
            </a:r>
            <a:r>
              <a:rPr lang="cs-CZ" dirty="0" err="1" smtClean="0"/>
              <a:t>euryfotní</a:t>
            </a:r>
            <a:r>
              <a:rPr lang="cs-CZ" dirty="0" smtClean="0"/>
              <a:t> / </a:t>
            </a:r>
            <a:r>
              <a:rPr lang="cs-CZ" dirty="0" err="1" smtClean="0"/>
              <a:t>stenofotní</a:t>
            </a:r>
            <a:r>
              <a:rPr lang="cs-CZ" dirty="0" smtClean="0"/>
              <a:t> </a:t>
            </a:r>
            <a:r>
              <a:rPr lang="cs-CZ" dirty="0"/>
              <a:t>organismy)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fotofilní</a:t>
            </a:r>
            <a:r>
              <a:rPr lang="cs-CZ" dirty="0"/>
              <a:t>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sciofilní</a:t>
            </a:r>
            <a:endParaRPr lang="cs-CZ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fotofobní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2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1757"/>
            <a:ext cx="8928992" cy="1115677"/>
          </a:xfrm>
        </p:spPr>
        <p:txBody>
          <a:bodyPr>
            <a:normAutofit/>
          </a:bodyPr>
          <a:lstStyle/>
          <a:p>
            <a:r>
              <a:rPr lang="cs-CZ" dirty="0" smtClean="0"/>
              <a:t>Rostliny a voda – adaptace (sukulenty)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50" y="1753579"/>
            <a:ext cx="2979386" cy="223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0658"/>
            <a:ext cx="2349743" cy="339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5157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kaktus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147083" y="4101749"/>
            <a:ext cx="916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opuncie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25783" y="629234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agáve</a:t>
            </a:r>
            <a:endParaRPr lang="cs-CZ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69" y="3082512"/>
            <a:ext cx="3515875" cy="3579161"/>
          </a:xfrm>
        </p:spPr>
      </p:pic>
    </p:spTree>
    <p:extLst>
      <p:ext uri="{BB962C8B-B14F-4D97-AF65-F5344CB8AC3E}">
        <p14:creationId xmlns:p14="http://schemas.microsoft.com/office/powerpoint/2010/main" val="414801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Rostliny a voda – adaptace (</a:t>
            </a:r>
            <a:r>
              <a:rPr lang="cs-CZ" dirty="0" err="1" smtClean="0"/>
              <a:t>sklerofyty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568066"/>
            <a:ext cx="2482822" cy="185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49" y="2579111"/>
            <a:ext cx="2527385" cy="19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531" y="2401314"/>
            <a:ext cx="2148596" cy="214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82582" y="5030286"/>
            <a:ext cx="2482822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Mahonie </a:t>
            </a:r>
            <a:r>
              <a:rPr lang="cs-CZ" sz="1805" dirty="0" err="1"/>
              <a:t>cesmínolistá</a:t>
            </a:r>
            <a:endParaRPr lang="cs-CZ" sz="1805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8649" y="5030286"/>
            <a:ext cx="1968995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vavřín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16530" y="5030285"/>
            <a:ext cx="2566726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cs-CZ" sz="1805" dirty="0">
                <a:latin typeface="Tahoma" pitchFamily="34" charset="0"/>
              </a:rPr>
              <a:t>cypřiše (</a:t>
            </a:r>
            <a:r>
              <a:rPr kumimoji="1" lang="cs-CZ" sz="1805" dirty="0" err="1">
                <a:latin typeface="Tahoma" pitchFamily="34" charset="0"/>
              </a:rPr>
              <a:t>Cupressus</a:t>
            </a:r>
            <a:r>
              <a:rPr kumimoji="1" lang="cs-CZ" sz="1805" dirty="0">
                <a:latin typeface="Tahoma" pitchFamily="34" charset="0"/>
              </a:rPr>
              <a:t>)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3438535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 smtClean="0"/>
              <a:t>Adaptace na tlak v hloubkách:</a:t>
            </a:r>
            <a:endParaRPr lang="cs-CZ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Tlak - </a:t>
            </a:r>
            <a:r>
              <a:rPr lang="cs-CZ" dirty="0" err="1"/>
              <a:t>Eurobatní</a:t>
            </a:r>
            <a:r>
              <a:rPr lang="cs-CZ" dirty="0"/>
              <a:t> (vorvaň - během 20 minut </a:t>
            </a:r>
            <a:r>
              <a:rPr lang="cs-CZ" dirty="0" smtClean="0"/>
              <a:t>100-2 500m</a:t>
            </a:r>
            <a:r>
              <a:rPr lang="cs-CZ" dirty="0"/>
              <a:t>, stačí mu 20 minut na výstup, člověk maximum s přístroji 330, dekomprese několik hodin) , </a:t>
            </a:r>
            <a:r>
              <a:rPr lang="cs-CZ" dirty="0" err="1"/>
              <a:t>stenobatní</a:t>
            </a:r>
            <a:endParaRPr lang="cs-CZ" dirty="0"/>
          </a:p>
          <a:p>
            <a:pPr marL="0" indent="0">
              <a:spcBef>
                <a:spcPct val="60000"/>
              </a:spcBef>
              <a:buClr>
                <a:schemeClr val="tx1"/>
              </a:buClr>
              <a:buNone/>
              <a:defRPr/>
            </a:pPr>
            <a:r>
              <a:rPr lang="cs-CZ" dirty="0"/>
              <a:t>Proud vody - </a:t>
            </a:r>
            <a:r>
              <a:rPr lang="cs-CZ" dirty="0" err="1"/>
              <a:t>Reofilní</a:t>
            </a:r>
            <a:r>
              <a:rPr lang="cs-CZ" dirty="0"/>
              <a:t>, limnofilní </a:t>
            </a:r>
            <a:r>
              <a:rPr lang="cs-CZ" dirty="0">
                <a:hlinkClick r:id="rId2"/>
              </a:rPr>
              <a:t>(http://www.ceskaryba.cz/cejn.htm)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753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Živočichové a voda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628800"/>
            <a:ext cx="7922840" cy="5184576"/>
          </a:xfrm>
        </p:spPr>
        <p:txBody>
          <a:bodyPr>
            <a:normAutofit fontScale="40000" lnSpcReduction="20000"/>
          </a:bodyPr>
          <a:lstStyle/>
          <a:p>
            <a:pPr>
              <a:buFont typeface="Wingdings 2" charset="2"/>
              <a:buChar char=""/>
              <a:defRPr/>
            </a:pPr>
            <a:endParaRPr lang="cs-CZ" b="1" dirty="0" smtClean="0">
              <a:solidFill>
                <a:srgbClr val="0070C0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cs-CZ" sz="4000" b="1" dirty="0" smtClean="0">
                <a:solidFill>
                  <a:srgbClr val="0070C0"/>
                </a:solidFill>
              </a:rPr>
              <a:t>pleuston</a:t>
            </a:r>
            <a:r>
              <a:rPr lang="cs-CZ" sz="4000" dirty="0" smtClean="0">
                <a:solidFill>
                  <a:srgbClr val="0070C0"/>
                </a:solidFill>
              </a:rPr>
              <a:t> </a:t>
            </a:r>
            <a:r>
              <a:rPr lang="cs-CZ" sz="4000" dirty="0">
                <a:solidFill>
                  <a:srgbClr val="0070C0"/>
                </a:solidFill>
              </a:rPr>
              <a:t>= organismy žijící na hladině, např. bruslařky, vodoměrky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neuston</a:t>
            </a:r>
            <a:r>
              <a:rPr lang="cs-CZ" sz="4000" dirty="0">
                <a:solidFill>
                  <a:srgbClr val="0070C0"/>
                </a:solidFill>
              </a:rPr>
              <a:t> = organismy povrchové blanky, např. perloočky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plankton</a:t>
            </a:r>
            <a:r>
              <a:rPr lang="cs-CZ" sz="4000" dirty="0">
                <a:solidFill>
                  <a:srgbClr val="0070C0"/>
                </a:solidFill>
              </a:rPr>
              <a:t> = organismy trvale se vznášející ve volné vodě (</a:t>
            </a:r>
            <a:r>
              <a:rPr lang="cs-CZ" sz="4000" dirty="0" err="1">
                <a:solidFill>
                  <a:srgbClr val="0070C0"/>
                </a:solidFill>
              </a:rPr>
              <a:t>pelagiál</a:t>
            </a:r>
            <a:r>
              <a:rPr lang="cs-CZ" sz="4000" dirty="0">
                <a:solidFill>
                  <a:srgbClr val="0070C0"/>
                </a:solidFill>
              </a:rPr>
              <a:t>), v případě živočichů se používá termín zooplankton – je tvořen zejména prvoky, vířníky, korýši (perloočky), hrotnatkami...,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nekton</a:t>
            </a:r>
            <a:r>
              <a:rPr lang="cs-CZ" sz="4000" dirty="0">
                <a:solidFill>
                  <a:srgbClr val="0070C0"/>
                </a:solidFill>
              </a:rPr>
              <a:t> = živočichové aktivně se pohybující v </a:t>
            </a:r>
            <a:r>
              <a:rPr lang="cs-CZ" sz="4000" dirty="0" err="1">
                <a:solidFill>
                  <a:srgbClr val="0070C0"/>
                </a:solidFill>
              </a:rPr>
              <a:t>pelagiálu</a:t>
            </a:r>
            <a:r>
              <a:rPr lang="cs-CZ" sz="4000" dirty="0">
                <a:solidFill>
                  <a:srgbClr val="0070C0"/>
                </a:solidFill>
              </a:rPr>
              <a:t>, např. ryby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>
                <a:solidFill>
                  <a:srgbClr val="0070C0"/>
                </a:solidFill>
              </a:rPr>
              <a:t>bentos</a:t>
            </a:r>
            <a:r>
              <a:rPr lang="cs-CZ" sz="4000" dirty="0">
                <a:solidFill>
                  <a:srgbClr val="0070C0"/>
                </a:solidFill>
              </a:rPr>
              <a:t> (</a:t>
            </a:r>
            <a:r>
              <a:rPr lang="cs-CZ" sz="4000" dirty="0" err="1">
                <a:solidFill>
                  <a:srgbClr val="0070C0"/>
                </a:solidFill>
              </a:rPr>
              <a:t>zoobentos</a:t>
            </a:r>
            <a:r>
              <a:rPr lang="cs-CZ" sz="4000" dirty="0">
                <a:solidFill>
                  <a:srgbClr val="0070C0"/>
                </a:solidFill>
              </a:rPr>
              <a:t>) = živočichové obývající dno - </a:t>
            </a:r>
            <a:r>
              <a:rPr lang="cs-CZ" sz="4000" dirty="0" err="1">
                <a:solidFill>
                  <a:srgbClr val="0070C0"/>
                </a:solidFill>
              </a:rPr>
              <a:t>bentál</a:t>
            </a:r>
            <a:r>
              <a:rPr lang="cs-CZ" sz="4000" dirty="0">
                <a:solidFill>
                  <a:srgbClr val="0070C0"/>
                </a:solidFill>
              </a:rPr>
              <a:t> (larvy vodního hmyzu, měkkýši, červi...)</a:t>
            </a:r>
          </a:p>
          <a:p>
            <a:pPr marL="0" indent="0">
              <a:buNone/>
              <a:defRPr/>
            </a:pPr>
            <a:r>
              <a:rPr lang="cs-CZ" sz="4000" dirty="0">
                <a:solidFill>
                  <a:srgbClr val="0070C0"/>
                </a:solidFill>
              </a:rPr>
              <a:t> </a:t>
            </a:r>
          </a:p>
          <a:p>
            <a:pPr marL="0" indent="0">
              <a:buNone/>
              <a:defRPr/>
            </a:pPr>
            <a:r>
              <a:rPr lang="cs-CZ" sz="4000" b="1" dirty="0">
                <a:solidFill>
                  <a:srgbClr val="0070C0"/>
                </a:solidFill>
              </a:rPr>
              <a:t>Život v podzemních vodách </a:t>
            </a:r>
            <a:endParaRPr lang="cs-CZ" sz="4000" dirty="0">
              <a:solidFill>
                <a:srgbClr val="0070C0"/>
              </a:solidFill>
            </a:endParaRPr>
          </a:p>
          <a:p>
            <a:pPr>
              <a:buFont typeface="Wingdings 2" charset="2"/>
              <a:buChar char=""/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stygál</a:t>
            </a:r>
            <a:r>
              <a:rPr lang="cs-CZ" sz="4000" dirty="0">
                <a:solidFill>
                  <a:srgbClr val="0070C0"/>
                </a:solidFill>
              </a:rPr>
              <a:t> = prostředí podzemních vod; velmi málo světla, pokud vůbec; nízká teplota; </a:t>
            </a:r>
          </a:p>
          <a:p>
            <a:pPr marL="0" indent="0">
              <a:buNone/>
              <a:defRPr/>
            </a:pPr>
            <a:r>
              <a:rPr lang="cs-CZ" sz="4000" dirty="0">
                <a:solidFill>
                  <a:srgbClr val="0070C0"/>
                </a:solidFill>
              </a:rPr>
              <a:t>malá nebo žádná primární produkce, hlavní zdroj potravy organické látky pocházející z jiných společenstev (dostaly se sem splachy, prosakující vodou atd...) </a:t>
            </a:r>
          </a:p>
          <a:p>
            <a:pPr>
              <a:buFont typeface="Wingdings 2" charset="2"/>
              <a:buChar char=""/>
              <a:defRPr/>
            </a:pPr>
            <a:r>
              <a:rPr lang="cs-CZ" sz="4000" b="1" dirty="0" err="1">
                <a:solidFill>
                  <a:srgbClr val="0070C0"/>
                </a:solidFill>
              </a:rPr>
              <a:t>stygon</a:t>
            </a:r>
            <a:r>
              <a:rPr lang="cs-CZ" sz="4000" dirty="0">
                <a:solidFill>
                  <a:srgbClr val="0070C0"/>
                </a:solidFill>
              </a:rPr>
              <a:t> = společenstvo těchto vod, fauna má výrazně reliktní charakter (únik </a:t>
            </a:r>
            <a:r>
              <a:rPr lang="cs-CZ" sz="4000" dirty="0" err="1">
                <a:solidFill>
                  <a:srgbClr val="0070C0"/>
                </a:solidFill>
              </a:rPr>
              <a:t>studenomilmých</a:t>
            </a:r>
            <a:r>
              <a:rPr lang="cs-CZ" sz="4000" dirty="0">
                <a:solidFill>
                  <a:srgbClr val="0070C0"/>
                </a:solidFill>
              </a:rPr>
              <a:t> - stenotermních živočichů do podzemních vod po poslední době ledové) </a:t>
            </a:r>
          </a:p>
          <a:p>
            <a:pPr marL="0" indent="0">
              <a:buNone/>
              <a:defRPr/>
            </a:pPr>
            <a:r>
              <a:rPr lang="cs-CZ" sz="4000" dirty="0">
                <a:solidFill>
                  <a:srgbClr val="0070C0"/>
                </a:solidFill>
              </a:rPr>
              <a:t>	- zcela adaptováni na život v podzemí jsou např. macarát jeskynní, slepé ryby ...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49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err="1" smtClean="0"/>
              <a:t>Diadromní</a:t>
            </a:r>
            <a:r>
              <a:rPr lang="cs-CZ" sz="4000" dirty="0" smtClean="0"/>
              <a:t> migrace </a:t>
            </a:r>
            <a:r>
              <a:rPr lang="cs-CZ" sz="4000" dirty="0" smtClean="0"/>
              <a:t>ryb z důvodu páření</a:t>
            </a:r>
            <a:endParaRPr lang="cs-CZ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3200" dirty="0" err="1" smtClean="0">
                <a:cs typeface="Trebuchet MS" pitchFamily="34" charset="0"/>
              </a:rPr>
              <a:t>diadromní</a:t>
            </a:r>
            <a:r>
              <a:rPr lang="cs-CZ" sz="3200" dirty="0">
                <a:cs typeface="Trebuchet MS" pitchFamily="34" charset="0"/>
              </a:rPr>
              <a:t>, mezi sladkou a slanou vodou </a:t>
            </a:r>
            <a:endParaRPr lang="cs-CZ" dirty="0"/>
          </a:p>
          <a:p>
            <a:r>
              <a:rPr lang="cs-CZ" dirty="0" smtClean="0"/>
              <a:t>Losos (moře do řek – např. u nás Kamenice, Kanada, USA, Rusko, Norsko)</a:t>
            </a:r>
          </a:p>
          <a:p>
            <a:endParaRPr lang="cs-CZ" dirty="0"/>
          </a:p>
          <a:p>
            <a:r>
              <a:rPr lang="cs-CZ" dirty="0" smtClean="0"/>
              <a:t>Úhoř (z řek do moře – např. Ohře, řeky mírného klimatického pásu, Sargasové moře)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26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Abiotický faktor –proudění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b="1" dirty="0"/>
              <a:t>Tlak vzduchu</a:t>
            </a:r>
            <a:r>
              <a:rPr lang="cs-CZ" dirty="0"/>
              <a:t> - minimální změny (změny fyziologické vyvolané nižším obsahem plynu)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b="1" dirty="0"/>
              <a:t>Vítr</a:t>
            </a:r>
            <a:r>
              <a:rPr lang="cs-CZ" dirty="0"/>
              <a:t> - fyziologicky (ztráta vlhkosti a tepla), mechanicky (vlajkové stromy, transport - termické - kondor, transport aromat)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dirty="0"/>
              <a:t>- </a:t>
            </a:r>
            <a:r>
              <a:rPr lang="cs-CZ" dirty="0" err="1"/>
              <a:t>Anemofylie</a:t>
            </a:r>
            <a:r>
              <a:rPr lang="cs-CZ" dirty="0"/>
              <a:t> – opylení větrem, </a:t>
            </a:r>
            <a:r>
              <a:rPr lang="cs-CZ" dirty="0" err="1"/>
              <a:t>anemochorie</a:t>
            </a:r>
            <a:r>
              <a:rPr lang="cs-CZ" dirty="0"/>
              <a:t> – šíření semen, nebo plodů větrem 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b="1" dirty="0" err="1"/>
              <a:t>Atmosferické</a:t>
            </a:r>
            <a:r>
              <a:rPr lang="cs-CZ" b="1" dirty="0"/>
              <a:t> plyny - CO</a:t>
            </a:r>
            <a:r>
              <a:rPr lang="cs-CZ" b="1" baseline="-25000" dirty="0"/>
              <a:t>2</a:t>
            </a:r>
            <a:r>
              <a:rPr lang="cs-CZ" b="1" dirty="0"/>
              <a:t>, O</a:t>
            </a:r>
            <a:r>
              <a:rPr lang="cs-CZ" b="1" baseline="-25000" dirty="0"/>
              <a:t>2 </a:t>
            </a:r>
            <a:r>
              <a:rPr lang="cs-CZ" b="1" dirty="0"/>
              <a:t>- </a:t>
            </a:r>
            <a:r>
              <a:rPr lang="cs-CZ" dirty="0"/>
              <a:t>poměrové množství ovlivňuje fotosyntézu a další jevy, adaptace na nedostatek kyslíku (</a:t>
            </a:r>
            <a:r>
              <a:rPr lang="cs-CZ" dirty="0" err="1"/>
              <a:t>pneumatofory</a:t>
            </a:r>
            <a:r>
              <a:rPr lang="cs-CZ" dirty="0"/>
              <a:t> - dýchací kořeny, aerenchym - vodní rostliny vzplývavé)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427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Anemochorie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587164"/>
            <a:ext cx="3297689" cy="247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82" y="2701924"/>
            <a:ext cx="3574435" cy="235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2582" y="5570923"/>
            <a:ext cx="2357449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smetanka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595882" y="5570923"/>
            <a:ext cx="2258098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javor mléč</a:t>
            </a:r>
          </a:p>
        </p:txBody>
      </p:sp>
    </p:spTree>
    <p:extLst>
      <p:ext uri="{BB962C8B-B14F-4D97-AF65-F5344CB8AC3E}">
        <p14:creationId xmlns:p14="http://schemas.microsoft.com/office/powerpoint/2010/main" val="2885773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9036496" cy="990600"/>
          </a:xfrm>
        </p:spPr>
        <p:txBody>
          <a:bodyPr>
            <a:normAutofit/>
          </a:bodyPr>
          <a:lstStyle/>
          <a:p>
            <a:r>
              <a:rPr lang="cs-CZ" dirty="0" smtClean="0"/>
              <a:t>Abiotický faktor - morfologie terénu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Změna nadmořské </a:t>
            </a:r>
            <a:r>
              <a:rPr lang="cs-CZ" dirty="0" smtClean="0"/>
              <a:t>výšky, projev </a:t>
            </a:r>
            <a:r>
              <a:rPr lang="cs-CZ" dirty="0"/>
              <a:t>změna podmínek (teplota průměrná o 0,5°C na 100m</a:t>
            </a:r>
            <a:r>
              <a:rPr lang="cs-CZ" dirty="0" smtClean="0"/>
              <a:t>)  - indukce </a:t>
            </a:r>
            <a:r>
              <a:rPr lang="cs-CZ" dirty="0"/>
              <a:t>vegetačních stupňů</a:t>
            </a:r>
            <a:endParaRPr lang="ru-RU" dirty="0"/>
          </a:p>
          <a:p>
            <a:r>
              <a:rPr lang="cs-CZ" dirty="0" smtClean="0"/>
              <a:t>Horní </a:t>
            </a:r>
            <a:r>
              <a:rPr lang="cs-CZ" dirty="0"/>
              <a:t>hranice lesa - les se rozpadá na solitéry event. skupinky stromů…podmíněnost klimaticky, půdně, orograficky (inverze veget. stupňů)…obecně se dá odvodit od rozložení průměrné červencové teploty 10°C</a:t>
            </a:r>
            <a:endParaRPr lang="ru-RU" dirty="0"/>
          </a:p>
          <a:p>
            <a:r>
              <a:rPr lang="cs-CZ" dirty="0"/>
              <a:t>ČR horní hranice lesa = </a:t>
            </a:r>
            <a:r>
              <a:rPr lang="cs-CZ" dirty="0" smtClean="0"/>
              <a:t>1 100 až 1 300 m</a:t>
            </a:r>
            <a:r>
              <a:rPr lang="cs-CZ" dirty="0"/>
              <a:t>, Slovensko </a:t>
            </a:r>
            <a:r>
              <a:rPr lang="cs-CZ" dirty="0" smtClean="0"/>
              <a:t>1 500 m...</a:t>
            </a:r>
            <a:endParaRPr lang="ru-RU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939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13FE0-7C19-4801-A9A2-34BFC693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esní vegetační stupně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DEB9E83-407A-4943-A757-028C9E838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/>
              <a:t>Vyjadřují vertikální členitost vegetace v závislosti na změnách výškového </a:t>
            </a:r>
            <a:r>
              <a:rPr lang="cs-CZ" dirty="0" err="1"/>
              <a:t>mezoklimatu</a:t>
            </a:r>
            <a:r>
              <a:rPr lang="cs-CZ" dirty="0"/>
              <a:t>. Jednotlivým vegetačním stupňům odpovídá klimaxová vegetace. Charakterizuje ji především její dřevinná složka. Existuje více přístupů (LVS dle Zlatníka, Typologický systém dle ÚHÚL). </a:t>
            </a:r>
          </a:p>
          <a:p>
            <a:pPr algn="just"/>
            <a:r>
              <a:rPr lang="cs-CZ" dirty="0"/>
              <a:t>Reprezentují přirozené rozšíření dřevin na území ČR, byly stanoveny na základě klimatických podmínek – průměrnou roční teplotou, průměrným ročním </a:t>
            </a:r>
            <a:r>
              <a:rPr lang="cs-CZ" dirty="0" smtClean="0"/>
              <a:t>úhrnem </a:t>
            </a:r>
            <a:r>
              <a:rPr lang="cs-CZ" dirty="0"/>
              <a:t>srážek a průměrnou délkou vegetačního období</a:t>
            </a:r>
            <a:r>
              <a:rPr lang="cs-CZ" dirty="0" smtClean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28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26809" y="660389"/>
            <a:ext cx="5178169" cy="51491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Lesní vegetační stupně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7" y="1719391"/>
            <a:ext cx="8462161" cy="48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65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Elektromagnetická záření </a:t>
            </a:r>
          </a:p>
        </p:txBody>
      </p:sp>
      <p:pic>
        <p:nvPicPr>
          <p:cNvPr id="6" name="Picture 2" descr="C:\Dokumenty\Vyuka\Bio\Obr_2012\the_electromagnetic_spectru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94" y="2740653"/>
            <a:ext cx="5538603" cy="33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97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Biogeografická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792" indent="-343792" algn="just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b="1" dirty="0">
                <a:solidFill>
                  <a:srgbClr val="0070C0"/>
                </a:solidFill>
              </a:rPr>
              <a:t>Bergmann</a:t>
            </a:r>
            <a:r>
              <a:rPr lang="cs-CZ" sz="2000" b="1" i="1" dirty="0">
                <a:solidFill>
                  <a:srgbClr val="0070C0"/>
                </a:solidFill>
              </a:rPr>
              <a:t>ovo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cs-CZ" sz="2000" dirty="0"/>
              <a:t> (1847) –</a:t>
            </a:r>
            <a:r>
              <a:rPr lang="cs-CZ" sz="2000" i="1" dirty="0"/>
              <a:t> </a:t>
            </a:r>
            <a:r>
              <a:rPr lang="cs-CZ" sz="2000" dirty="0">
                <a:cs typeface="Tahoma" pitchFamily="34" charset="0"/>
              </a:rPr>
              <a:t>živočichové v rámci jednoho druhu jsou v chladnějších oblastech větší než jejich příbuzné formy žijící  v oblastech teplejších</a:t>
            </a:r>
            <a:r>
              <a:rPr lang="cs-CZ" sz="2000" i="1" dirty="0">
                <a:cs typeface="Tahoma" pitchFamily="34" charset="0"/>
              </a:rPr>
              <a:t>.</a:t>
            </a:r>
            <a:r>
              <a:rPr lang="cs-CZ" sz="2000" dirty="0">
                <a:cs typeface="Tahoma" pitchFamily="34" charset="0"/>
              </a:rPr>
              <a:t> </a:t>
            </a:r>
            <a:r>
              <a:rPr lang="cs-CZ" sz="2000" i="1" dirty="0">
                <a:cs typeface="Tahoma" pitchFamily="34" charset="0"/>
              </a:rPr>
              <a:t>Definováno pro ptáky a savce. </a:t>
            </a:r>
            <a:r>
              <a:rPr lang="cs-CZ" sz="2000" dirty="0">
                <a:cs typeface="Tahoma" pitchFamily="34" charset="0"/>
              </a:rPr>
              <a:t>Výjimky (mýval), západoevropští savci 40% </a:t>
            </a:r>
            <a:r>
              <a:rPr lang="cs-CZ" sz="2000" dirty="0" smtClean="0">
                <a:cs typeface="Tahoma" pitchFamily="34" charset="0"/>
              </a:rPr>
              <a:t>výjimek </a:t>
            </a:r>
            <a:r>
              <a:rPr lang="cs-CZ" sz="2000" dirty="0" smtClean="0">
                <a:solidFill>
                  <a:srgbClr val="0070C0"/>
                </a:solidFill>
                <a:cs typeface="Tahoma" pitchFamily="34" charset="0"/>
              </a:rPr>
              <a:t>tučňáci </a:t>
            </a:r>
            <a:r>
              <a:rPr lang="cs-CZ" sz="2000" dirty="0">
                <a:solidFill>
                  <a:srgbClr val="0070C0"/>
                </a:solidFill>
                <a:cs typeface="Tahoma" pitchFamily="34" charset="0"/>
              </a:rPr>
              <a:t>(císařský – Antarktida, galapážský  - rovník), medvědi (hnědý </a:t>
            </a:r>
            <a:r>
              <a:rPr lang="cs-CZ" sz="2000" dirty="0" smtClean="0">
                <a:solidFill>
                  <a:srgbClr val="0070C0"/>
                </a:solidFill>
                <a:cs typeface="Tahoma" pitchFamily="34" charset="0"/>
              </a:rPr>
              <a:t>-</a:t>
            </a:r>
            <a:r>
              <a:rPr lang="cs-CZ" sz="2000" dirty="0" smtClean="0">
                <a:cs typeface="Tahoma" pitchFamily="34" charset="0"/>
              </a:rPr>
              <a:t> malajský</a:t>
            </a:r>
            <a:r>
              <a:rPr lang="cs-CZ" sz="2000" dirty="0">
                <a:cs typeface="Tahoma" pitchFamily="34" charset="0"/>
              </a:rPr>
              <a:t>), </a:t>
            </a:r>
            <a:r>
              <a:rPr lang="cs-CZ" sz="2000" dirty="0" smtClean="0">
                <a:solidFill>
                  <a:srgbClr val="0070C0"/>
                </a:solidFill>
                <a:cs typeface="Tahoma" pitchFamily="34" charset="0"/>
              </a:rPr>
              <a:t>- </a:t>
            </a:r>
            <a:r>
              <a:rPr lang="cs-CZ" sz="2000" i="1" dirty="0" smtClean="0">
                <a:cs typeface="Tahoma" pitchFamily="34" charset="0"/>
              </a:rPr>
              <a:t>V </a:t>
            </a:r>
            <a:r>
              <a:rPr lang="cs-CZ" sz="2000" i="1" dirty="0">
                <a:cs typeface="Tahoma" pitchFamily="34" charset="0"/>
              </a:rPr>
              <a:t>současnosti se začíná projevovat Bergmannovo pravidlo i v přírodě (</a:t>
            </a:r>
            <a:r>
              <a:rPr lang="cs-CZ" sz="2000" i="1" dirty="0" err="1">
                <a:cs typeface="Tahoma" pitchFamily="34" charset="0"/>
              </a:rPr>
              <a:t>global</a:t>
            </a:r>
            <a:r>
              <a:rPr lang="cs-CZ" sz="2000" i="1" dirty="0">
                <a:cs typeface="Tahoma" pitchFamily="34" charset="0"/>
              </a:rPr>
              <a:t> </a:t>
            </a:r>
            <a:r>
              <a:rPr lang="cs-CZ" sz="2000" i="1" dirty="0" err="1">
                <a:cs typeface="Tahoma" pitchFamily="34" charset="0"/>
              </a:rPr>
              <a:t>warming</a:t>
            </a:r>
            <a:r>
              <a:rPr lang="cs-CZ" sz="2000" i="1" dirty="0">
                <a:cs typeface="Tahoma" pitchFamily="34" charset="0"/>
              </a:rPr>
              <a:t>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endParaRPr lang="cs-CZ" sz="2000" dirty="0">
              <a:cs typeface="Tahoma" pitchFamily="34" charset="0"/>
            </a:endParaRP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b="1" dirty="0">
                <a:solidFill>
                  <a:srgbClr val="0070C0"/>
                </a:solidFill>
                <a:cs typeface="Tahoma" pitchFamily="34" charset="0"/>
              </a:rPr>
              <a:t>Allen</a:t>
            </a:r>
            <a:r>
              <a:rPr lang="cs-CZ" sz="2000" b="1" i="1" dirty="0">
                <a:solidFill>
                  <a:srgbClr val="0070C0"/>
                </a:solidFill>
                <a:cs typeface="Tahoma" pitchFamily="34" charset="0"/>
              </a:rPr>
              <a:t>ovo</a:t>
            </a:r>
            <a:r>
              <a:rPr lang="cs-CZ" sz="2000" dirty="0">
                <a:cs typeface="Tahoma" pitchFamily="34" charset="0"/>
              </a:rPr>
              <a:t> – (1878) - směrem k pólům nebo do hor se zkracují exponované orgány savců, ptáků (uši, ocas, křídla, ….)</a:t>
            </a: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endParaRPr lang="cs-CZ" sz="2000" dirty="0">
              <a:solidFill>
                <a:srgbClr val="FFC000"/>
              </a:solidFill>
              <a:cs typeface="Tahoma" pitchFamily="34" charset="0"/>
            </a:endParaRPr>
          </a:p>
          <a:p>
            <a:pPr marL="343792" indent="-343792">
              <a:spcBef>
                <a:spcPct val="60000"/>
              </a:spcBef>
              <a:buClr>
                <a:schemeClr val="tx1"/>
              </a:buClr>
              <a:defRPr/>
            </a:pPr>
            <a:r>
              <a:rPr lang="cs-CZ" sz="2000" dirty="0" err="1">
                <a:solidFill>
                  <a:srgbClr val="0070C0"/>
                </a:solidFill>
                <a:cs typeface="Tahoma" pitchFamily="34" charset="0"/>
              </a:rPr>
              <a:t>Gloger</a:t>
            </a:r>
            <a:r>
              <a:rPr lang="cs-CZ" sz="2000" i="1" dirty="0" err="1">
                <a:solidFill>
                  <a:srgbClr val="0070C0"/>
                </a:solidFill>
                <a:cs typeface="Tahoma" pitchFamily="34" charset="0"/>
              </a:rPr>
              <a:t>ovo</a:t>
            </a:r>
            <a:r>
              <a:rPr lang="cs-CZ" sz="2000" i="1" dirty="0">
                <a:solidFill>
                  <a:srgbClr val="FFC000"/>
                </a:solidFill>
                <a:cs typeface="Tahoma" pitchFamily="34" charset="0"/>
              </a:rPr>
              <a:t> </a:t>
            </a:r>
            <a:r>
              <a:rPr lang="cs-CZ" sz="2000" dirty="0">
                <a:cs typeface="Tahoma" pitchFamily="34" charset="0"/>
              </a:rPr>
              <a:t>–</a:t>
            </a:r>
            <a:r>
              <a:rPr lang="cs-CZ" sz="2000" i="1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cs-CZ" sz="2000" dirty="0"/>
              <a:t>teplejší a vlhčí klima má vliv na tmavší zbarvení, platí i u člověka </a:t>
            </a:r>
            <a:endParaRPr lang="cs-CZ" sz="2000" i="1" dirty="0">
              <a:solidFill>
                <a:srgbClr val="FFC000"/>
              </a:solidFill>
              <a:cs typeface="Tahoma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247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Bergmanovo pravidlo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12076" y="765230"/>
            <a:ext cx="3149805" cy="343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cs-CZ" sz="1805" b="1" dirty="0">
                <a:latin typeface="Tahoma" pitchFamily="34" charset="0"/>
              </a:rPr>
              <a:t>A</a:t>
            </a:r>
            <a:r>
              <a:rPr kumimoji="1" lang="cs-CZ" sz="1805" dirty="0">
                <a:latin typeface="Tahoma" pitchFamily="34" charset="0"/>
              </a:rPr>
              <a:t> - tučňák císařský (115 cm) - 46kg    </a:t>
            </a:r>
          </a:p>
          <a:p>
            <a:r>
              <a:rPr kumimoji="1" lang="cs-CZ" sz="1805" b="1" dirty="0">
                <a:latin typeface="Tahoma" pitchFamily="34" charset="0"/>
              </a:rPr>
              <a:t>B</a:t>
            </a:r>
            <a:r>
              <a:rPr kumimoji="1" lang="cs-CZ" sz="1805" dirty="0">
                <a:latin typeface="Tahoma" pitchFamily="34" charset="0"/>
              </a:rPr>
              <a:t> - tučňák patagonský 95cm)</a:t>
            </a:r>
          </a:p>
          <a:p>
            <a:r>
              <a:rPr kumimoji="1" lang="cs-CZ" sz="1805" b="1" dirty="0">
                <a:latin typeface="Tahoma" pitchFamily="34" charset="0"/>
              </a:rPr>
              <a:t>C</a:t>
            </a:r>
            <a:r>
              <a:rPr kumimoji="1" lang="cs-CZ" sz="1805" dirty="0">
                <a:latin typeface="Tahoma" pitchFamily="34" charset="0"/>
              </a:rPr>
              <a:t> - tučňák oslí (81 cm)</a:t>
            </a:r>
          </a:p>
          <a:p>
            <a:r>
              <a:rPr kumimoji="1" lang="cs-CZ" sz="1805" b="1" dirty="0">
                <a:latin typeface="Tahoma" pitchFamily="34" charset="0"/>
              </a:rPr>
              <a:t>D</a:t>
            </a:r>
            <a:r>
              <a:rPr kumimoji="1" lang="cs-CZ" sz="1805" dirty="0">
                <a:latin typeface="Tahoma" pitchFamily="34" charset="0"/>
              </a:rPr>
              <a:t> - tučňák </a:t>
            </a:r>
            <a:r>
              <a:rPr kumimoji="1" lang="cs-CZ" sz="1805" dirty="0" err="1">
                <a:latin typeface="Tahoma" pitchFamily="34" charset="0"/>
              </a:rPr>
              <a:t>magellánský</a:t>
            </a:r>
            <a:r>
              <a:rPr kumimoji="1" lang="cs-CZ" sz="1805" dirty="0">
                <a:latin typeface="Tahoma" pitchFamily="34" charset="0"/>
              </a:rPr>
              <a:t>(70cm)</a:t>
            </a:r>
          </a:p>
          <a:p>
            <a:r>
              <a:rPr kumimoji="1" lang="cs-CZ" sz="1805" b="1" dirty="0">
                <a:latin typeface="Tahoma" pitchFamily="34" charset="0"/>
              </a:rPr>
              <a:t>E</a:t>
            </a:r>
            <a:r>
              <a:rPr kumimoji="1" lang="cs-CZ" sz="1805" dirty="0">
                <a:latin typeface="Tahoma" pitchFamily="34" charset="0"/>
              </a:rPr>
              <a:t> - tučňák galapážský (53 cm)  - 2,7</a:t>
            </a:r>
          </a:p>
          <a:p>
            <a:r>
              <a:rPr kumimoji="1" lang="cs-CZ" sz="1805" dirty="0">
                <a:latin typeface="Tahoma" pitchFamily="34" charset="0"/>
                <a:hlinkClick r:id="rId2"/>
              </a:rPr>
              <a:t>http://pingu.ic.cz/otucnacich.htm</a:t>
            </a:r>
            <a:endParaRPr kumimoji="1" lang="cs-CZ" sz="1805" dirty="0">
              <a:latin typeface="Tahoma" pitchFamily="34" charset="0"/>
            </a:endParaRPr>
          </a:p>
          <a:p>
            <a:endParaRPr lang="cs-CZ" sz="1805" dirty="0"/>
          </a:p>
        </p:txBody>
      </p:sp>
      <p:pic>
        <p:nvPicPr>
          <p:cNvPr id="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582" y="3956998"/>
            <a:ext cx="5783901" cy="27266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769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Allenovo pravidlo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96" y="3196817"/>
            <a:ext cx="7276415" cy="230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118514" y="5994032"/>
            <a:ext cx="7427899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>
                <a:solidFill>
                  <a:srgbClr val="0070C0"/>
                </a:solidFill>
              </a:rPr>
              <a:t>Liška pouštní – liška obecná – liška polární</a:t>
            </a:r>
          </a:p>
        </p:txBody>
      </p:sp>
    </p:spTree>
    <p:extLst>
      <p:ext uri="{BB962C8B-B14F-4D97-AF65-F5344CB8AC3E}">
        <p14:creationId xmlns:p14="http://schemas.microsoft.com/office/powerpoint/2010/main" val="2014026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Glogerovo</a:t>
            </a:r>
            <a:r>
              <a:rPr lang="cs-CZ" dirty="0" smtClean="0"/>
              <a:t> pravidlo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3" y="2374126"/>
            <a:ext cx="5382875" cy="40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712944" y="5594430"/>
            <a:ext cx="2139047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>
                <a:solidFill>
                  <a:srgbClr val="0070C0"/>
                </a:solidFill>
              </a:rPr>
              <a:t>Strnadec</a:t>
            </a:r>
            <a:r>
              <a:rPr lang="cs-CZ" sz="1805" dirty="0">
                <a:solidFill>
                  <a:srgbClr val="0070C0"/>
                </a:solidFill>
              </a:rPr>
              <a:t> zpěvný</a:t>
            </a:r>
          </a:p>
        </p:txBody>
      </p:sp>
    </p:spTree>
    <p:extLst>
      <p:ext uri="{BB962C8B-B14F-4D97-AF65-F5344CB8AC3E}">
        <p14:creationId xmlns:p14="http://schemas.microsoft.com/office/powerpoint/2010/main" val="3251491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72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30C-5454-4CDB-B44B-6726DD2E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rostliny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084BB8-2477-49AC-8FC6-C11D39CA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 smtClean="0"/>
              <a:t>Podle </a:t>
            </a:r>
            <a:r>
              <a:rPr lang="cs-CZ" dirty="0"/>
              <a:t>nároků na světlo: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heliofyty</a:t>
            </a:r>
            <a:r>
              <a:rPr lang="cs-CZ" dirty="0"/>
              <a:t> (vodní, alpinské, stepní, stromy), </a:t>
            </a:r>
            <a:r>
              <a:rPr lang="cs-CZ" dirty="0" smtClean="0"/>
              <a:t>nejčastěji </a:t>
            </a:r>
            <a:r>
              <a:rPr lang="cs-CZ" dirty="0"/>
              <a:t>světlé, lesklé </a:t>
            </a:r>
            <a:r>
              <a:rPr lang="cs-CZ" dirty="0" smtClean="0"/>
              <a:t>listy</a:t>
            </a:r>
            <a:endParaRPr lang="cs-CZ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sciafyty</a:t>
            </a:r>
            <a:r>
              <a:rPr lang="cs-CZ" dirty="0"/>
              <a:t> (</a:t>
            </a:r>
            <a:r>
              <a:rPr lang="cs-CZ" dirty="0" err="1"/>
              <a:t>sciofyty</a:t>
            </a:r>
            <a:r>
              <a:rPr lang="cs-CZ" dirty="0"/>
              <a:t>, </a:t>
            </a:r>
            <a:r>
              <a:rPr lang="cs-CZ" dirty="0" err="1"/>
              <a:t>umbrofyty</a:t>
            </a:r>
            <a:r>
              <a:rPr lang="cs-CZ" dirty="0"/>
              <a:t>) - 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</a:t>
            </a:r>
            <a:r>
              <a:rPr lang="cs-CZ" dirty="0" err="1"/>
              <a:t>heliosciafyty</a:t>
            </a:r>
            <a:r>
              <a:rPr lang="cs-CZ" dirty="0"/>
              <a:t> - neutrál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2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CBAF6-6424-4F10-A638-818BD32F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 na světlo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108" y="2321004"/>
            <a:ext cx="7579299" cy="3908622"/>
          </a:xfrm>
        </p:spPr>
        <p:txBody>
          <a:bodyPr>
            <a:normAutofit fontScale="92500" lnSpcReduction="2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Nedostatek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přechod k parazitismu (podbílek šupinatý), ztráta pigmentu - (chřest) , etiolizace, pozitivní fototropismus (slunečnice)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Nadbytek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- postavení listů (blahovičník), odrazová vrstva a chlupy (kaktusy), zakrslý růst, tvorba ochranných pigmentů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</a:pPr>
            <a:r>
              <a:rPr lang="cs-CZ" dirty="0"/>
              <a:t>Fotoperiodismus - přizpůsobení rostliny rozdílné délce dne a noci (tvorba květů)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20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1410-B2A8-4683-BD6A-E42FEB3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Adaptace na světlo  </a:t>
            </a:r>
            <a:endParaRPr lang="cs-CZ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627" y="2374124"/>
            <a:ext cx="1852567" cy="2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3" y="2374124"/>
            <a:ext cx="1851195" cy="2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689" y="2374124"/>
            <a:ext cx="3088514" cy="2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24690" y="5171321"/>
            <a:ext cx="2937192" cy="6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i="1" dirty="0"/>
              <a:t>chlupy -</a:t>
            </a:r>
            <a:r>
              <a:rPr lang="cs-CZ" sz="1805" i="1" dirty="0" err="1"/>
              <a:t>trichomy</a:t>
            </a:r>
            <a:endParaRPr lang="cs-CZ" sz="1805" i="1" dirty="0"/>
          </a:p>
          <a:p>
            <a:endParaRPr lang="cs-CZ" sz="1805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31627" y="5171321"/>
            <a:ext cx="1852567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/>
              <a:t>Podbýlek</a:t>
            </a:r>
            <a:r>
              <a:rPr lang="cs-CZ" sz="1805" dirty="0"/>
              <a:t> šupinatý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08103" y="5171322"/>
            <a:ext cx="1851195" cy="367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Eukalyptus </a:t>
            </a:r>
          </a:p>
        </p:txBody>
      </p:sp>
    </p:spTree>
    <p:extLst>
      <p:ext uri="{BB962C8B-B14F-4D97-AF65-F5344CB8AC3E}">
        <p14:creationId xmlns:p14="http://schemas.microsoft.com/office/powerpoint/2010/main" val="7472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3404-C259-41E2-8EFF-6FFF16AE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živočichové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2A1E7-8E34-41DF-AC51-385BDE92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 smtClean="0"/>
              <a:t>A</a:t>
            </a:r>
            <a:r>
              <a:rPr lang="cs-CZ" dirty="0"/>
              <a:t>). Fotoperiodismus - synchronizace </a:t>
            </a:r>
            <a:r>
              <a:rPr lang="cs-CZ" dirty="0" err="1"/>
              <a:t>endo</a:t>
            </a:r>
            <a:r>
              <a:rPr lang="cs-CZ" dirty="0"/>
              <a:t> a </a:t>
            </a:r>
            <a:r>
              <a:rPr lang="cs-CZ" dirty="0" err="1"/>
              <a:t>exo</a:t>
            </a:r>
            <a:r>
              <a:rPr lang="cs-CZ" dirty="0"/>
              <a:t> rytmů (biologické hodiny)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Cirkadiánní, </a:t>
            </a:r>
            <a:r>
              <a:rPr lang="cs-CZ" dirty="0" err="1" smtClean="0"/>
              <a:t>cirkannuální</a:t>
            </a:r>
            <a:r>
              <a:rPr lang="cs-CZ" dirty="0" smtClean="0"/>
              <a:t> </a:t>
            </a:r>
            <a:r>
              <a:rPr lang="cs-CZ" dirty="0"/>
              <a:t>- rytmus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Projevy - rozmnožovací rytmus, migrace, línání a přepeřování, ukládání podkožního tuku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B.) Orientace /hmyz/ - využití polarizovaného světla - odvodí si směr z postavení Slunce i za mraky, nejlépe mravenci a včely (moře – strašek) .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Adaptace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denní, soumrační a noční živočichové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dlouhodenní a krátkodenní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změny zabarvení, ztráta pigmentu (macarát, </a:t>
            </a:r>
            <a:r>
              <a:rPr lang="cs-CZ" dirty="0" err="1"/>
              <a:t>rypoš</a:t>
            </a:r>
            <a:r>
              <a:rPr lang="cs-CZ" dirty="0"/>
              <a:t>), specifické orgány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dirty="0"/>
              <a:t>- bioluminiscence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74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A0F26-DF12-4DB9-9807-B0E93DC9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živočichové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91220F-2FCC-4A30-B37D-CD951C0F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894" y="2585661"/>
            <a:ext cx="1868987" cy="2585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/>
            </a:r>
            <a:br>
              <a:rPr lang="en-US" u="sng" dirty="0"/>
            </a:br>
            <a:endParaRPr lang="it-IT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2" y="2374125"/>
            <a:ext cx="2442273" cy="183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82582" y="4441411"/>
            <a:ext cx="1675775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strašek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07" y="2327112"/>
            <a:ext cx="2509334" cy="188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640642" y="6332954"/>
            <a:ext cx="2442273" cy="645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/>
              <a:t>macarát jeskynní</a:t>
            </a:r>
          </a:p>
          <a:p>
            <a:endParaRPr lang="cs-CZ" sz="1805" dirty="0"/>
          </a:p>
        </p:txBody>
      </p:sp>
      <p:pic>
        <p:nvPicPr>
          <p:cNvPr id="8" name="Picture 5" descr="C:\Dokumenty\Vyuka\Bio\Obr_2012\proteus_anguinus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56" y="4443105"/>
            <a:ext cx="3126299" cy="221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640642" y="4443105"/>
            <a:ext cx="2085754" cy="370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 dirty="0" err="1"/>
              <a:t>rypoš</a:t>
            </a:r>
            <a:r>
              <a:rPr lang="cs-CZ" sz="1805" dirty="0"/>
              <a:t> lysý</a:t>
            </a:r>
          </a:p>
        </p:txBody>
      </p:sp>
    </p:spTree>
    <p:extLst>
      <p:ext uri="{BB962C8B-B14F-4D97-AF65-F5344CB8AC3E}">
        <p14:creationId xmlns:p14="http://schemas.microsoft.com/office/powerpoint/2010/main" val="277626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– orientace a navigace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628800"/>
            <a:ext cx="7678313" cy="4746671"/>
          </a:xfrm>
        </p:spPr>
        <p:txBody>
          <a:bodyPr>
            <a:normAutofit/>
          </a:bodyPr>
          <a:lstStyle/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b="1" dirty="0"/>
              <a:t>A) Elektrické pole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Elektroplax – destička – 0,14V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Úhoř </a:t>
            </a:r>
            <a:r>
              <a:rPr lang="cs-CZ" sz="1600" dirty="0" err="1"/>
              <a:t>eletr</a:t>
            </a:r>
            <a:r>
              <a:rPr lang="cs-CZ" sz="1600" dirty="0"/>
              <a:t>. (5-6000 elektroplax), 600V Rejnok (</a:t>
            </a:r>
            <a:r>
              <a:rPr lang="cs-CZ" sz="1600" i="1" dirty="0" err="1"/>
              <a:t>Torpedo</a:t>
            </a:r>
            <a:r>
              <a:rPr lang="cs-CZ" sz="1600" i="1" dirty="0"/>
              <a:t> </a:t>
            </a:r>
            <a:r>
              <a:rPr lang="cs-CZ" sz="1600" i="1" dirty="0" err="1"/>
              <a:t>marmorata</a:t>
            </a:r>
            <a:r>
              <a:rPr lang="cs-CZ" sz="1600" dirty="0"/>
              <a:t>) 4-500 elektroplax, 40-60V.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b="1" dirty="0"/>
              <a:t>B) Echolokace – vysokofrekvenční zvuk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FontTx/>
              <a:buChar char="-"/>
              <a:defRPr/>
            </a:pPr>
            <a:r>
              <a:rPr lang="cs-CZ" sz="1600" dirty="0"/>
              <a:t>10 kHz do 280 kHz – cvakání, echolokace kytovci – ozubení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defRPr/>
            </a:pPr>
            <a:r>
              <a:rPr lang="cs-CZ" sz="1600" dirty="0"/>
              <a:t>Impulz 800 </a:t>
            </a:r>
            <a:r>
              <a:rPr lang="cs-CZ" sz="1600" dirty="0" err="1"/>
              <a:t>cvaků</a:t>
            </a:r>
            <a:r>
              <a:rPr lang="cs-CZ" sz="1600" dirty="0"/>
              <a:t> za sekundu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defRPr/>
            </a:pPr>
            <a:r>
              <a:rPr lang="cs-CZ" sz="1600" b="1" i="1" dirty="0"/>
              <a:t>Rychlost zvuku 330 m/s ve vzduchu, ve vodě cca 1 450, sladká, mořská -  1500 m/s.</a:t>
            </a:r>
            <a:r>
              <a:rPr lang="cs-CZ" sz="1600" dirty="0"/>
              <a:t> 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defRPr/>
            </a:pPr>
            <a:endParaRPr lang="cs-CZ" sz="1600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dirty="0"/>
              <a:t>Netopýři 14-110 kHz </a:t>
            </a:r>
          </a:p>
          <a:p>
            <a:pPr marL="343792" indent="-343792" algn="ctr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dirty="0">
                <a:hlinkClick r:id="rId2"/>
              </a:rPr>
              <a:t>http://www.ceson.org/monitoring.php</a:t>
            </a:r>
            <a:endParaRPr lang="cs-CZ" sz="1600" dirty="0"/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b="1" dirty="0"/>
              <a:t>C) Bioluminiscence – světélkování, </a:t>
            </a:r>
            <a:r>
              <a:rPr lang="cs-CZ" sz="1600" dirty="0"/>
              <a:t>(studené světlo - 8%teplo, zbytek světlo, Slunce - teplé světlo - 95% teplo, 5% světlo)</a:t>
            </a:r>
          </a:p>
          <a:p>
            <a:pPr marL="343792" indent="-343792">
              <a:spcBef>
                <a:spcPct val="20000"/>
              </a:spcBef>
              <a:buClr>
                <a:schemeClr val="hlink"/>
              </a:buClr>
              <a:buNone/>
              <a:defRPr/>
            </a:pPr>
            <a:r>
              <a:rPr lang="cs-CZ" sz="1600" dirty="0"/>
              <a:t>Význam bioluminiscence - individuální (svítí si na cestu :o)), stejný druh, jiný druh  </a:t>
            </a:r>
            <a:r>
              <a:rPr lang="cs-CZ" sz="1600" i="1" dirty="0"/>
              <a:t>&lt;plamen  svíčky=6000 světlušek&gt;</a:t>
            </a:r>
            <a:r>
              <a:rPr lang="cs-CZ" sz="1600" b="1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557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</TotalTime>
  <Words>1988</Words>
  <Application>Microsoft Office PowerPoint</Application>
  <PresentationFormat>Předvádění na obrazovce (4:3)</PresentationFormat>
  <Paragraphs>189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 Black</vt:lpstr>
      <vt:lpstr>Calibri</vt:lpstr>
      <vt:lpstr>Tahoma</vt:lpstr>
      <vt:lpstr>Trebuchet MS</vt:lpstr>
      <vt:lpstr>Tw Cen MT</vt:lpstr>
      <vt:lpstr>Wingdings</vt:lpstr>
      <vt:lpstr>Wingdings 2</vt:lpstr>
      <vt:lpstr>Medián</vt:lpstr>
      <vt:lpstr>Půda a Biota</vt:lpstr>
      <vt:lpstr>Fyzikální faktory - světlo   </vt:lpstr>
      <vt:lpstr>Elektromagnetická záření </vt:lpstr>
      <vt:lpstr>Světlo a rostliny </vt:lpstr>
      <vt:lpstr>Adaptace na světlo</vt:lpstr>
      <vt:lpstr>Adaptace na světlo  </vt:lpstr>
      <vt:lpstr>Světlo a živočichové</vt:lpstr>
      <vt:lpstr>Světlo a živočichové</vt:lpstr>
      <vt:lpstr>Světlo – orientace a navigace</vt:lpstr>
      <vt:lpstr>Navigace</vt:lpstr>
      <vt:lpstr>Teplo a rostliny</vt:lpstr>
      <vt:lpstr>Teplo a živočichové</vt:lpstr>
      <vt:lpstr>Teplo a živočichové</vt:lpstr>
      <vt:lpstr>Teplo a živočichové</vt:lpstr>
      <vt:lpstr>Teplo a životní funkce</vt:lpstr>
      <vt:lpstr>Hybernace</vt:lpstr>
      <vt:lpstr>Teplota těla</vt:lpstr>
      <vt:lpstr>Rostliny a voda</vt:lpstr>
      <vt:lpstr>Rostliny a voda</vt:lpstr>
      <vt:lpstr>Rostliny a voda – adaptace (sukulenty)</vt:lpstr>
      <vt:lpstr>Rostliny a voda – adaptace (sklerofyty)</vt:lpstr>
      <vt:lpstr>Živočichové a voda</vt:lpstr>
      <vt:lpstr>Živočichové a voda</vt:lpstr>
      <vt:lpstr>Diadromní migrace ryb z důvodu páření</vt:lpstr>
      <vt:lpstr>Abiotický faktor –proudění vzduchu</vt:lpstr>
      <vt:lpstr>Anemochorie</vt:lpstr>
      <vt:lpstr>Abiotický faktor - morfologie terénu</vt:lpstr>
      <vt:lpstr>Lesní vegetační stupně</vt:lpstr>
      <vt:lpstr>Lesní vegetační stupně</vt:lpstr>
      <vt:lpstr>Biogeografická pravidla</vt:lpstr>
      <vt:lpstr>Bergmanovo pravidlo</vt:lpstr>
      <vt:lpstr>Allenovo pravidlo</vt:lpstr>
      <vt:lpstr>Glogerovo pravidlo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Biota</dc:title>
  <dc:creator>Peter</dc:creator>
  <cp:lastModifiedBy>peter</cp:lastModifiedBy>
  <cp:revision>16</cp:revision>
  <dcterms:created xsi:type="dcterms:W3CDTF">2021-09-19T10:34:17Z</dcterms:created>
  <dcterms:modified xsi:type="dcterms:W3CDTF">2021-11-04T22:02:14Z</dcterms:modified>
</cp:coreProperties>
</file>