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9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8" r:id="rId21"/>
    <p:sldId id="379" r:id="rId22"/>
    <p:sldId id="380" r:id="rId23"/>
    <p:sldId id="381" r:id="rId24"/>
    <p:sldId id="382" r:id="rId25"/>
    <p:sldId id="384" r:id="rId26"/>
    <p:sldId id="386" r:id="rId27"/>
    <p:sldId id="38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73109-5873-45CA-BCE7-FFF7B7F7D967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0769-E458-4630-84D7-98634B357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4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21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D73E7D-5EB8-4839-AA9B-BC57934715F5}" type="slidenum">
              <a:rPr lang="cs-CZ" sz="1200" smtClean="0">
                <a:latin typeface="Times New Roman" pitchFamily="18" charset="0"/>
              </a:rPr>
              <a:pPr/>
              <a:t>14</a:t>
            </a:fld>
            <a:endParaRPr lang="cs-CZ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5B2D0F-E1E8-4292-935E-8E537C81554C}" type="slidenum">
              <a:rPr lang="cs-CZ" sz="1200" smtClean="0">
                <a:latin typeface="Times New Roman" pitchFamily="18" charset="0"/>
              </a:rPr>
              <a:pPr/>
              <a:t>17</a:t>
            </a:fld>
            <a:endParaRPr lang="cs-CZ" sz="12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4A88CE-275A-406A-99A8-6D5D25AE604C}" type="slidenum">
              <a:rPr lang="cs-CZ" sz="1200" smtClean="0">
                <a:latin typeface="Times New Roman" pitchFamily="18" charset="0"/>
              </a:rPr>
              <a:pPr/>
              <a:t>18</a:t>
            </a:fld>
            <a:endParaRPr lang="cs-CZ" sz="12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1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3D916C-A971-4A8B-9308-25DCC48FD222}" type="slidenum">
              <a:rPr lang="cs-CZ" sz="1200" smtClean="0">
                <a:latin typeface="Times New Roman" pitchFamily="18" charset="0"/>
              </a:rPr>
              <a:pPr/>
              <a:t>20</a:t>
            </a:fld>
            <a:endParaRPr lang="cs-CZ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4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ildanimals.blog.cz/0709/vyhubeni-a-vyhynuli-zivocichove-o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http://www.volny.cz/richardhorcic/clanky/Blboun/nejenom%20blboun.htm" TargetMode="Externa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Půda a Biota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Areály </a:t>
            </a:r>
            <a:r>
              <a:rPr lang="cs-CZ" dirty="0" smtClean="0"/>
              <a:t>rozšíření, migrace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2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areálů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cs-CZ" dirty="0" err="1">
                <a:solidFill>
                  <a:srgbClr val="FFC000"/>
                </a:solidFill>
              </a:rPr>
              <a:t>Vikarianti</a:t>
            </a:r>
            <a:r>
              <a:rPr lang="cs-CZ" dirty="0">
                <a:solidFill>
                  <a:srgbClr val="FFC000"/>
                </a:solidFill>
              </a:rPr>
              <a:t> (vikarizace) </a:t>
            </a:r>
            <a:r>
              <a:rPr lang="cs-CZ" dirty="0"/>
              <a:t>– zastupování (nahrazování) příbuzných druhů živočichů nebo rostlin na podobných stanovištích v různých zeměpisných oblastech nebo v čase (ježek, vrána, havran, agama, leguán, hroznýšovití) </a:t>
            </a:r>
          </a:p>
          <a:p>
            <a:pPr>
              <a:buFontTx/>
              <a:buNone/>
            </a:pPr>
            <a:r>
              <a:rPr lang="cs-CZ" dirty="0"/>
              <a:t>1</a:t>
            </a:r>
            <a:r>
              <a:rPr lang="cs-CZ" b="1" dirty="0"/>
              <a:t>) různé geografické oblasti – geografická vikariace 2) různé stanoviště – ekologická vikariace 3) časová vikariace 4 ) vikariace analogická</a:t>
            </a:r>
          </a:p>
          <a:p>
            <a:pPr>
              <a:buFontTx/>
              <a:buNone/>
            </a:pPr>
            <a:endParaRPr lang="cs-CZ" b="1" dirty="0"/>
          </a:p>
          <a:p>
            <a:pPr>
              <a:buFontTx/>
              <a:buNone/>
            </a:pPr>
            <a:r>
              <a:rPr lang="cs-CZ" dirty="0">
                <a:solidFill>
                  <a:srgbClr val="FFC000"/>
                </a:solidFill>
              </a:rPr>
              <a:t>Invaze </a:t>
            </a:r>
            <a:r>
              <a:rPr lang="cs-CZ" dirty="0"/>
              <a:t>–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/>
              <a:t>masové migrace živočichů (pravidelné, nepravidelné) – nedostatek potravy, přírodní katastrofa, cyklické přemnožení hlodavců (saranče stěhovavé, ořešník kropenatý, lumík, hraboši)  </a:t>
            </a:r>
          </a:p>
          <a:p>
            <a:pPr>
              <a:buFontTx/>
              <a:buNone/>
            </a:pPr>
            <a:r>
              <a:rPr lang="cs-CZ" dirty="0" err="1" smtClean="0">
                <a:solidFill>
                  <a:srgbClr val="FFC000"/>
                </a:solidFill>
              </a:rPr>
              <a:t>Erratický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>
                <a:solidFill>
                  <a:srgbClr val="FFC000"/>
                </a:solidFill>
              </a:rPr>
              <a:t>výskyt </a:t>
            </a:r>
            <a:r>
              <a:rPr lang="cs-CZ" dirty="0" smtClean="0"/>
              <a:t>– (důvod přesunu na nové stanoviště zatoulání</a:t>
            </a:r>
            <a:r>
              <a:rPr lang="cs-CZ" dirty="0"/>
              <a:t>, zabloudění)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05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Vikarianti</a:t>
            </a:r>
            <a:r>
              <a:rPr lang="cs-CZ" dirty="0" smtClean="0"/>
              <a:t> (příklady druhů)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b</a:t>
            </a:r>
            <a:r>
              <a:rPr lang="cs-CZ" dirty="0" smtClean="0"/>
              <a:t>izon – zubr</a:t>
            </a:r>
          </a:p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ežek západní </a:t>
            </a:r>
            <a:r>
              <a:rPr lang="cs-CZ" dirty="0"/>
              <a:t>–</a:t>
            </a:r>
            <a:r>
              <a:rPr lang="cs-CZ" dirty="0" smtClean="0"/>
              <a:t> ježek východní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rána obecná – vrána šedá</a:t>
            </a:r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uňka žlutobřichá – kuňka obecná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gama – leguán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34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Vikarianti</a:t>
            </a:r>
            <a:r>
              <a:rPr lang="cs-CZ" dirty="0" smtClean="0"/>
              <a:t> ježek z. – ježek v.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3074" name="Picture 2" descr="Ježek západní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1" y="2509919"/>
            <a:ext cx="3771664" cy="24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2581" y="5305036"/>
            <a:ext cx="3771664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ježek západní (</a:t>
            </a:r>
            <a:r>
              <a:rPr lang="cs-CZ" sz="1805" i="1" dirty="0" err="1"/>
              <a:t>Erinaceus</a:t>
            </a:r>
            <a:r>
              <a:rPr lang="cs-CZ" sz="1805" i="1" dirty="0"/>
              <a:t> </a:t>
            </a:r>
            <a:r>
              <a:rPr lang="cs-CZ" sz="1805" i="1" dirty="0" err="1"/>
              <a:t>europaeus</a:t>
            </a:r>
            <a:r>
              <a:rPr lang="cs-CZ" sz="1805" dirty="0"/>
              <a:t>)</a:t>
            </a:r>
          </a:p>
        </p:txBody>
      </p:sp>
      <p:pic>
        <p:nvPicPr>
          <p:cNvPr id="3076" name="Picture 4" descr="Obrázek - Erinaceus roumanicus (ježek východní) | BioLib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77" y="3168720"/>
            <a:ext cx="4080770" cy="27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69776" y="6116572"/>
            <a:ext cx="4080770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ježek východní (</a:t>
            </a:r>
            <a:r>
              <a:rPr lang="cs-CZ" sz="1805" i="1" dirty="0" err="1"/>
              <a:t>Erinaceus</a:t>
            </a:r>
            <a:r>
              <a:rPr lang="cs-CZ" sz="1805" i="1" dirty="0"/>
              <a:t> </a:t>
            </a:r>
            <a:r>
              <a:rPr lang="cs-CZ" sz="1805" i="1" dirty="0" err="1"/>
              <a:t>roumanicus</a:t>
            </a:r>
            <a:r>
              <a:rPr lang="cs-CZ" sz="180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821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areálů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Zmenšování areálů </a:t>
            </a:r>
            <a:endParaRPr lang="cs-CZ" b="1" dirty="0" smtClean="0"/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1</a:t>
            </a:r>
            <a:r>
              <a:rPr lang="cs-CZ" dirty="0"/>
              <a:t>) změny klimatu</a:t>
            </a:r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2) ohrožení </a:t>
            </a:r>
            <a:r>
              <a:rPr lang="cs-CZ" dirty="0"/>
              <a:t>lovem, změna životního prostředí (</a:t>
            </a:r>
            <a:r>
              <a:rPr lang="cs-CZ" dirty="0" err="1" smtClean="0"/>
              <a:t>deforestrace</a:t>
            </a:r>
            <a:r>
              <a:rPr lang="cs-CZ" dirty="0"/>
              <a:t>, urbanizace, </a:t>
            </a:r>
            <a:r>
              <a:rPr lang="cs-CZ" dirty="0" smtClean="0"/>
              <a:t>intenzivní zemědělství, ... )</a:t>
            </a:r>
            <a:endParaRPr lang="cs-CZ" dirty="0"/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endParaRPr lang="cs-CZ" dirty="0" smtClean="0">
              <a:solidFill>
                <a:srgbClr val="FFC000"/>
              </a:solidFill>
            </a:endParaRPr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>
                <a:solidFill>
                  <a:srgbClr val="FFC000"/>
                </a:solidFill>
              </a:rPr>
              <a:t>Migrace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dirty="0">
                <a:solidFill>
                  <a:srgbClr val="FFC000"/>
                </a:solidFill>
              </a:rPr>
              <a:t>pasivní </a:t>
            </a:r>
            <a:endParaRPr lang="cs-CZ" dirty="0" smtClean="0">
              <a:solidFill>
                <a:srgbClr val="FFC000"/>
              </a:solidFill>
            </a:endParaRPr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 (</a:t>
            </a:r>
            <a:r>
              <a:rPr lang="cs-CZ" dirty="0" err="1" smtClean="0"/>
              <a:t>foresie</a:t>
            </a:r>
            <a:r>
              <a:rPr lang="cs-CZ" dirty="0"/>
              <a:t>) – </a:t>
            </a:r>
            <a:r>
              <a:rPr lang="cs-CZ" dirty="0" err="1"/>
              <a:t>štítovec</a:t>
            </a:r>
            <a:r>
              <a:rPr lang="cs-CZ" dirty="0"/>
              <a:t> lodivod, sasanka </a:t>
            </a:r>
            <a:r>
              <a:rPr lang="cs-CZ" dirty="0" smtClean="0"/>
              <a:t>vs. </a:t>
            </a:r>
            <a:r>
              <a:rPr lang="cs-CZ" dirty="0"/>
              <a:t>krab, roztoči </a:t>
            </a:r>
            <a:r>
              <a:rPr lang="cs-CZ" dirty="0" smtClean="0"/>
              <a:t>vs. </a:t>
            </a:r>
            <a:r>
              <a:rPr lang="cs-CZ" dirty="0"/>
              <a:t>hmyz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01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542039" y="1673057"/>
            <a:ext cx="5565041" cy="41822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cs-CZ" sz="2763" dirty="0">
                <a:solidFill>
                  <a:srgbClr val="0070C0"/>
                </a:solidFill>
              </a:rPr>
              <a:t>Zmenšování areálu až vymírání</a:t>
            </a:r>
            <a:endParaRPr lang="cs-CZ" sz="4145" dirty="0">
              <a:solidFill>
                <a:srgbClr val="0070C0"/>
              </a:solidFill>
            </a:endParaRP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812620" y="872622"/>
            <a:ext cx="7443572" cy="3609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973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-8803214" y="4384510"/>
            <a:ext cx="8721761" cy="33834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Změny areálů - dvě možnosti - rozšiřování, zmenšování, vyvoláno několika faktory (???????)</a:t>
            </a:r>
          </a:p>
          <a:p>
            <a:pPr marL="338359" indent="-338359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777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Zvětšování areálů</a:t>
            </a: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1) změny klimatu </a:t>
            </a:r>
            <a:r>
              <a:rPr lang="cs-CZ" sz="1777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atd</a:t>
            </a: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.,,,,hrdlička zahradní (1950 většina </a:t>
            </a:r>
            <a:r>
              <a:rPr lang="cs-CZ" sz="1777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stř</a:t>
            </a: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Evropy) – zvonohlík zahradní – (1840 u nás, 1967 Finsko )</a:t>
            </a:r>
          </a:p>
          <a:p>
            <a:pPr marL="338359" indent="-338359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 Člověk – 1) záměrně </a:t>
            </a:r>
          </a:p>
          <a:p>
            <a:pPr marL="338359" indent="-338359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 neúmyslné zavlečení – mandelinka, </a:t>
            </a:r>
            <a:r>
              <a:rPr lang="cs-CZ" sz="1777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Monomorium</a:t>
            </a: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1777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pharaonis</a:t>
            </a:r>
            <a:endParaRPr lang="cs-CZ" sz="177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777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Zmenšování areálů – </a:t>
            </a: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ohrožení lovem </a:t>
            </a:r>
            <a:r>
              <a:rPr lang="cs-CZ" sz="1777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http://wildanimals.blog.cz/0709/vyhubeni-a-vyhynuli-zivocichove-o</a:t>
            </a:r>
            <a:endParaRPr lang="cs-CZ" sz="177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777" b="1" dirty="0"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http://www.volny.cz/richardhorcic/clanky/Blboun/nejenom blboun.htm</a:t>
            </a:r>
            <a:endParaRPr lang="cs-CZ" sz="1777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237749" y="1209401"/>
            <a:ext cx="8721761" cy="5603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80" y="166454"/>
            <a:ext cx="2521831" cy="21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ovéPole 1"/>
          <p:cNvSpPr txBox="1">
            <a:spLocks noChangeArrowheads="1"/>
          </p:cNvSpPr>
          <p:nvPr/>
        </p:nvSpPr>
        <p:spPr bwMode="auto">
          <a:xfrm>
            <a:off x="6248841" y="2217414"/>
            <a:ext cx="1572673" cy="3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medvěd atlaský</a:t>
            </a:r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49" y="2895363"/>
            <a:ext cx="2340214" cy="164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ovéPole 12"/>
          <p:cNvSpPr txBox="1">
            <a:spLocks noChangeArrowheads="1"/>
          </p:cNvSpPr>
          <p:nvPr/>
        </p:nvSpPr>
        <p:spPr bwMode="auto">
          <a:xfrm>
            <a:off x="6323244" y="4556619"/>
            <a:ext cx="1856194" cy="3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zebra </a:t>
            </a:r>
            <a:r>
              <a:rPr lang="cs-CZ" sz="1579" dirty="0" err="1"/>
              <a:t>kwaga</a:t>
            </a:r>
            <a:r>
              <a:rPr lang="cs-CZ" sz="1579" dirty="0"/>
              <a:t> (18..)</a:t>
            </a:r>
          </a:p>
        </p:txBody>
      </p:sp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3" y="4506834"/>
            <a:ext cx="2161643" cy="14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ovéPole 15"/>
          <p:cNvSpPr txBox="1">
            <a:spLocks noChangeArrowheads="1"/>
          </p:cNvSpPr>
          <p:nvPr/>
        </p:nvSpPr>
        <p:spPr bwMode="auto">
          <a:xfrm>
            <a:off x="542039" y="6092006"/>
            <a:ext cx="1384705" cy="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pratur (1681)</a:t>
            </a:r>
          </a:p>
        </p:txBody>
      </p:sp>
      <p:pic>
        <p:nvPicPr>
          <p:cNvPr id="112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77" y="5080251"/>
            <a:ext cx="2418534" cy="12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ovéPole 17"/>
          <p:cNvSpPr txBox="1">
            <a:spLocks noChangeArrowheads="1"/>
          </p:cNvSpPr>
          <p:nvPr/>
        </p:nvSpPr>
        <p:spPr bwMode="auto">
          <a:xfrm>
            <a:off x="6323244" y="6399822"/>
            <a:ext cx="2512519" cy="3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 err="1"/>
              <a:t>vakovlk</a:t>
            </a:r>
            <a:r>
              <a:rPr lang="cs-CZ" sz="1579" dirty="0"/>
              <a:t> tasmánský (1936)</a:t>
            </a:r>
          </a:p>
        </p:txBody>
      </p:sp>
      <p:pic>
        <p:nvPicPr>
          <p:cNvPr id="112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74" y="2652971"/>
            <a:ext cx="1652561" cy="132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ovéPole 21"/>
          <p:cNvSpPr txBox="1">
            <a:spLocks noChangeArrowheads="1"/>
          </p:cNvSpPr>
          <p:nvPr/>
        </p:nvSpPr>
        <p:spPr bwMode="auto">
          <a:xfrm>
            <a:off x="3580074" y="4222972"/>
            <a:ext cx="1229630" cy="3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moa (1500)</a:t>
            </a:r>
          </a:p>
        </p:txBody>
      </p:sp>
      <p:sp>
        <p:nvSpPr>
          <p:cNvPr id="11282" name="TextovéPole 22"/>
          <p:cNvSpPr txBox="1">
            <a:spLocks noChangeArrowheads="1"/>
          </p:cNvSpPr>
          <p:nvPr/>
        </p:nvSpPr>
        <p:spPr bwMode="auto">
          <a:xfrm>
            <a:off x="3499407" y="6008428"/>
            <a:ext cx="2607673" cy="57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</a:pPr>
            <a:r>
              <a:rPr lang="cs-CZ" sz="1579" dirty="0"/>
              <a:t>dronte mauricijský (1662), </a:t>
            </a:r>
          </a:p>
          <a:p>
            <a:pPr algn="ctr">
              <a:buFontTx/>
              <a:buNone/>
            </a:pPr>
            <a:r>
              <a:rPr lang="cs-CZ" sz="1579" dirty="0"/>
              <a:t>blboun nejapný</a:t>
            </a:r>
          </a:p>
        </p:txBody>
      </p:sp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06" y="4668640"/>
            <a:ext cx="1466158" cy="137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TextovéPole 32"/>
          <p:cNvSpPr txBox="1">
            <a:spLocks noChangeArrowheads="1"/>
          </p:cNvSpPr>
          <p:nvPr/>
        </p:nvSpPr>
        <p:spPr bwMode="auto">
          <a:xfrm>
            <a:off x="457046" y="4133826"/>
            <a:ext cx="1810768" cy="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divoký kůň Tarpan</a:t>
            </a:r>
          </a:p>
        </p:txBody>
      </p:sp>
      <p:pic>
        <p:nvPicPr>
          <p:cNvPr id="11292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4" y="2419120"/>
            <a:ext cx="2092722" cy="148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4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areálů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Změny areálů - dvě možnosti - rozšiřování, zmenšování, vyvoláno několika faktory (???????)</a:t>
            </a:r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Zvětšování areálů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– 1) </a:t>
            </a:r>
            <a:r>
              <a:rPr lang="cs-CZ" dirty="0">
                <a:solidFill>
                  <a:srgbClr val="0070C0"/>
                </a:solidFill>
              </a:rPr>
              <a:t>změny klimatu </a:t>
            </a:r>
            <a:r>
              <a:rPr lang="cs-CZ" dirty="0"/>
              <a:t>atd</a:t>
            </a:r>
            <a:r>
              <a:rPr lang="cs-CZ" dirty="0" smtClean="0"/>
              <a:t>., hrdlička </a:t>
            </a:r>
            <a:r>
              <a:rPr lang="cs-CZ" dirty="0"/>
              <a:t>zahradní (1950 většina </a:t>
            </a:r>
            <a:r>
              <a:rPr lang="cs-CZ" dirty="0" err="1"/>
              <a:t>stř</a:t>
            </a:r>
            <a:r>
              <a:rPr lang="cs-CZ" dirty="0"/>
              <a:t>. Evropy) – zvonohlík zahradní – (1840 u nás, 1967 Finsko )</a:t>
            </a:r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2) </a:t>
            </a:r>
            <a:r>
              <a:rPr lang="cs-CZ" dirty="0">
                <a:solidFill>
                  <a:srgbClr val="0070C0"/>
                </a:solidFill>
              </a:rPr>
              <a:t>člověk</a:t>
            </a:r>
            <a:r>
              <a:rPr lang="cs-CZ" dirty="0"/>
              <a:t> – a) záměrně </a:t>
            </a:r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b</a:t>
            </a:r>
            <a:r>
              <a:rPr lang="cs-CZ" dirty="0" smtClean="0"/>
              <a:t>) </a:t>
            </a:r>
            <a:r>
              <a:rPr lang="cs-CZ" dirty="0"/>
              <a:t>neúmyslné zavlečení – mandelinka, </a:t>
            </a:r>
            <a:r>
              <a:rPr lang="cs-CZ" dirty="0" smtClean="0"/>
              <a:t>(</a:t>
            </a:r>
            <a:r>
              <a:rPr lang="cs-CZ" i="1" dirty="0" err="1" smtClean="0"/>
              <a:t>Monomorium</a:t>
            </a:r>
            <a:r>
              <a:rPr lang="cs-CZ" i="1" dirty="0" smtClean="0"/>
              <a:t> </a:t>
            </a:r>
            <a:r>
              <a:rPr lang="cs-CZ" i="1" dirty="0" err="1" smtClean="0"/>
              <a:t>pharaonis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90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Zvětšování areálu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grpSp>
        <p:nvGrpSpPr>
          <p:cNvPr id="5" name="Skupina 2"/>
          <p:cNvGrpSpPr>
            <a:grpSpLocks/>
          </p:cNvGrpSpPr>
          <p:nvPr/>
        </p:nvGrpSpPr>
        <p:grpSpPr bwMode="auto">
          <a:xfrm>
            <a:off x="5458057" y="4255631"/>
            <a:ext cx="2903824" cy="1838716"/>
            <a:chOff x="179388" y="1508411"/>
            <a:chExt cx="3214488" cy="2152077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520031"/>
              <a:ext cx="1538288" cy="212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508411"/>
              <a:ext cx="1558180" cy="215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374125"/>
            <a:ext cx="3347426" cy="33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78910" y="5910591"/>
            <a:ext cx="3347426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zvonohlík zahradní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766" y="6354038"/>
            <a:ext cx="2903824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mandelinka bramborová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66" y="1028680"/>
            <a:ext cx="2903824" cy="21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395765" y="3531682"/>
            <a:ext cx="2630047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hrdlička zahradní</a:t>
            </a:r>
          </a:p>
        </p:txBody>
      </p:sp>
    </p:spTree>
    <p:extLst>
      <p:ext uri="{BB962C8B-B14F-4D97-AF65-F5344CB8AC3E}">
        <p14:creationId xmlns:p14="http://schemas.microsoft.com/office/powerpoint/2010/main" val="42594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812620" y="872622"/>
            <a:ext cx="7443572" cy="3609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973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790691" y="1090336"/>
            <a:ext cx="7218009" cy="112781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cs-CZ" sz="2763" dirty="0">
                <a:solidFill>
                  <a:srgbClr val="0070C0"/>
                </a:solidFill>
              </a:rPr>
              <a:t>Živé </a:t>
            </a:r>
            <a:r>
              <a:rPr lang="cs-CZ" sz="2763" dirty="0" err="1">
                <a:solidFill>
                  <a:srgbClr val="0070C0"/>
                </a:solidFill>
              </a:rPr>
              <a:t>fyto</a:t>
            </a:r>
            <a:r>
              <a:rPr lang="cs-CZ" sz="2763" dirty="0">
                <a:solidFill>
                  <a:srgbClr val="0070C0"/>
                </a:solidFill>
              </a:rPr>
              <a:t> </a:t>
            </a:r>
            <a:r>
              <a:rPr lang="cs-CZ" sz="2763" dirty="0" err="1">
                <a:solidFill>
                  <a:srgbClr val="0070C0"/>
                </a:solidFill>
              </a:rPr>
              <a:t>fosílie</a:t>
            </a:r>
            <a:r>
              <a:rPr lang="cs-CZ" sz="2763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237749" y="1209401"/>
            <a:ext cx="8721761" cy="5603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" name="TextovéPole 1"/>
          <p:cNvSpPr txBox="1">
            <a:spLocks noChangeArrowheads="1"/>
          </p:cNvSpPr>
          <p:nvPr/>
        </p:nvSpPr>
        <p:spPr bwMode="auto">
          <a:xfrm>
            <a:off x="790691" y="2035613"/>
            <a:ext cx="7951088" cy="469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endParaRPr lang="cs-CZ" sz="1777" dirty="0"/>
          </a:p>
          <a:p>
            <a:pPr>
              <a:buFontTx/>
              <a:buNone/>
            </a:pPr>
            <a:r>
              <a:rPr lang="cs-CZ" sz="1777" dirty="0"/>
              <a:t>Austrálie – 1994 – </a:t>
            </a:r>
            <a:r>
              <a:rPr lang="cs-CZ" sz="1777" dirty="0" err="1"/>
              <a:t>Wolemie</a:t>
            </a:r>
            <a:r>
              <a:rPr lang="cs-CZ" sz="1777" dirty="0"/>
              <a:t> vznešená</a:t>
            </a:r>
          </a:p>
          <a:p>
            <a:pPr>
              <a:buFontTx/>
              <a:buNone/>
            </a:pPr>
            <a:endParaRPr lang="cs-CZ" sz="1777" dirty="0"/>
          </a:p>
          <a:p>
            <a:pPr>
              <a:buFontTx/>
              <a:buNone/>
            </a:pPr>
            <a:endParaRPr lang="cs-CZ" sz="1777" dirty="0"/>
          </a:p>
          <a:p>
            <a:pPr>
              <a:buFontTx/>
              <a:buNone/>
            </a:pPr>
            <a:r>
              <a:rPr lang="cs-CZ" sz="1777" dirty="0"/>
              <a:t>Ginkgo </a:t>
            </a:r>
            <a:r>
              <a:rPr lang="cs-CZ" sz="1777" dirty="0" err="1"/>
              <a:t>biloba</a:t>
            </a:r>
            <a:r>
              <a:rPr lang="cs-CZ" sz="1777" dirty="0"/>
              <a:t> – řazen do třídy  jehličnany (dvoudomý) </a:t>
            </a:r>
          </a:p>
          <a:p>
            <a:pPr>
              <a:buFontTx/>
              <a:buNone/>
            </a:pPr>
            <a:r>
              <a:rPr lang="cs-CZ" sz="1777" dirty="0"/>
              <a:t>Do druhohor na celé severní polokouli </a:t>
            </a:r>
          </a:p>
          <a:p>
            <a:pPr>
              <a:buFontTx/>
              <a:buNone/>
            </a:pPr>
            <a:r>
              <a:rPr lang="cs-CZ" sz="1777" dirty="0"/>
              <a:t>(Amerika před 7000 lety, Evropa &lt;3000 let)</a:t>
            </a:r>
          </a:p>
          <a:p>
            <a:pPr>
              <a:buFontTx/>
              <a:buNone/>
            </a:pPr>
            <a:endParaRPr lang="cs-CZ" sz="1777" dirty="0"/>
          </a:p>
          <a:p>
            <a:pPr>
              <a:buFontTx/>
              <a:buNone/>
            </a:pPr>
            <a:r>
              <a:rPr lang="cs-CZ" sz="1777" dirty="0"/>
              <a:t>Metasekvoje čínská – opadavý jehličnan, </a:t>
            </a:r>
          </a:p>
          <a:p>
            <a:pPr>
              <a:buFontTx/>
              <a:buNone/>
            </a:pPr>
            <a:r>
              <a:rPr lang="cs-CZ" sz="1777" dirty="0" smtClean="0"/>
              <a:t>čeleď </a:t>
            </a:r>
            <a:r>
              <a:rPr lang="cs-CZ" sz="1777" dirty="0"/>
              <a:t>tisovcovití  – 1941 popsán (Čína)</a:t>
            </a:r>
          </a:p>
          <a:p>
            <a:pPr>
              <a:buFontTx/>
              <a:buNone/>
            </a:pPr>
            <a:r>
              <a:rPr lang="cs-CZ" sz="1777" dirty="0"/>
              <a:t>(vyhynulý na konci druhohor, třetihory)</a:t>
            </a:r>
            <a:endParaRPr lang="cs-CZ" sz="2961" dirty="0"/>
          </a:p>
          <a:p>
            <a:pPr>
              <a:buFontTx/>
              <a:buNone/>
            </a:pPr>
            <a:endParaRPr lang="cs-CZ" sz="1579" dirty="0"/>
          </a:p>
          <a:p>
            <a:pPr>
              <a:buFontTx/>
              <a:buNone/>
            </a:pPr>
            <a:r>
              <a:rPr lang="cs-CZ" sz="1579" dirty="0"/>
              <a:t>			</a:t>
            </a:r>
            <a:r>
              <a:rPr lang="cs-CZ" sz="1805" dirty="0" err="1"/>
              <a:t>Davidie</a:t>
            </a:r>
            <a:r>
              <a:rPr lang="cs-CZ" sz="1805" dirty="0"/>
              <a:t> listenová </a:t>
            </a:r>
          </a:p>
          <a:p>
            <a:pPr>
              <a:buFontTx/>
              <a:buNone/>
            </a:pPr>
            <a:r>
              <a:rPr lang="cs-CZ" sz="1805" dirty="0"/>
              <a:t>			</a:t>
            </a:r>
            <a:r>
              <a:rPr lang="cs-CZ" sz="1805" dirty="0" err="1"/>
              <a:t>kapesníkový</a:t>
            </a:r>
            <a:r>
              <a:rPr lang="cs-CZ" sz="1805" dirty="0"/>
              <a:t> strom, </a:t>
            </a:r>
          </a:p>
          <a:p>
            <a:pPr>
              <a:buFontTx/>
              <a:buNone/>
            </a:pPr>
            <a:r>
              <a:rPr lang="cs-CZ" sz="1805" dirty="0"/>
              <a:t>			strom duchů  </a:t>
            </a:r>
          </a:p>
          <a:p>
            <a:pPr>
              <a:buFontTx/>
              <a:buNone/>
            </a:pPr>
            <a:r>
              <a:rPr lang="cs-CZ" sz="1805" dirty="0"/>
              <a:t>			19. století (Čína)</a:t>
            </a:r>
          </a:p>
          <a:p>
            <a:pPr>
              <a:buFontTx/>
              <a:buNone/>
            </a:pPr>
            <a:endParaRPr lang="cs-CZ" sz="1579" dirty="0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81" y="2583399"/>
            <a:ext cx="2255627" cy="150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69" y="239019"/>
            <a:ext cx="2756738" cy="20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10" y="4277516"/>
            <a:ext cx="1683055" cy="22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0" y="5115230"/>
            <a:ext cx="2656629" cy="149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812620" y="872622"/>
            <a:ext cx="7443572" cy="3609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973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237749" y="1473782"/>
            <a:ext cx="5863848" cy="43496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cs-CZ" sz="2763" dirty="0">
                <a:solidFill>
                  <a:srgbClr val="0070C0"/>
                </a:solidFill>
              </a:rPr>
              <a:t>Živé zoo </a:t>
            </a:r>
            <a:r>
              <a:rPr lang="cs-CZ" sz="2763" dirty="0" err="1">
                <a:solidFill>
                  <a:srgbClr val="0070C0"/>
                </a:solidFill>
              </a:rPr>
              <a:t>fosílie</a:t>
            </a:r>
            <a:endParaRPr lang="cs-CZ" sz="2763" dirty="0">
              <a:solidFill>
                <a:srgbClr val="0070C0"/>
              </a:solidFill>
            </a:endParaRPr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237749" y="1209401"/>
            <a:ext cx="8721761" cy="5603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75" y="483054"/>
            <a:ext cx="2634699" cy="19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ovéPole 3"/>
          <p:cNvSpPr txBox="1">
            <a:spLocks noChangeArrowheads="1"/>
          </p:cNvSpPr>
          <p:nvPr/>
        </p:nvSpPr>
        <p:spPr bwMode="auto">
          <a:xfrm>
            <a:off x="6226408" y="2699306"/>
            <a:ext cx="2365965" cy="57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Haterie novozélandská</a:t>
            </a:r>
          </a:p>
          <a:p>
            <a:pPr>
              <a:buFontTx/>
              <a:buNone/>
            </a:pPr>
            <a:r>
              <a:rPr lang="cs-CZ" sz="1579" dirty="0"/>
              <a:t>(3 oči, struna hřbetní,…)</a:t>
            </a:r>
          </a:p>
        </p:txBody>
      </p:sp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75" y="3384674"/>
            <a:ext cx="2651034" cy="19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ovéPole 11"/>
          <p:cNvSpPr txBox="1">
            <a:spLocks noChangeArrowheads="1"/>
          </p:cNvSpPr>
          <p:nvPr/>
        </p:nvSpPr>
        <p:spPr bwMode="auto">
          <a:xfrm>
            <a:off x="6101597" y="5434406"/>
            <a:ext cx="2770977" cy="13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ptakopysk podivný (1798 popsán) řád ptakořitní, jediný savec &gt; klade vajíčka, jedová žláza (s ježurou teplota 30-32°C)</a:t>
            </a:r>
          </a:p>
        </p:txBody>
      </p:sp>
      <p:pic>
        <p:nvPicPr>
          <p:cNvPr id="133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39" y="1987236"/>
            <a:ext cx="2819534" cy="21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ovéPole 14"/>
          <p:cNvSpPr txBox="1">
            <a:spLocks noChangeArrowheads="1"/>
          </p:cNvSpPr>
          <p:nvPr/>
        </p:nvSpPr>
        <p:spPr bwMode="auto">
          <a:xfrm>
            <a:off x="3124639" y="4361354"/>
            <a:ext cx="2819535" cy="57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Ježura – ptakořitní (vajíčka), </a:t>
            </a:r>
            <a:br>
              <a:rPr lang="cs-CZ" sz="1579" dirty="0"/>
            </a:br>
            <a:r>
              <a:rPr lang="cs-CZ" sz="1579" dirty="0"/>
              <a:t>má vak</a:t>
            </a:r>
          </a:p>
        </p:txBody>
      </p:sp>
      <p:sp>
        <p:nvSpPr>
          <p:cNvPr id="13325" name="TextovéPole 15"/>
          <p:cNvSpPr txBox="1">
            <a:spLocks noChangeArrowheads="1"/>
          </p:cNvSpPr>
          <p:nvPr/>
        </p:nvSpPr>
        <p:spPr bwMode="auto">
          <a:xfrm>
            <a:off x="207987" y="3430700"/>
            <a:ext cx="942978" cy="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/>
              <a:t>sliznatky</a:t>
            </a:r>
          </a:p>
        </p:txBody>
      </p:sp>
      <p:sp>
        <p:nvSpPr>
          <p:cNvPr id="13326" name="TextovéPole 16"/>
          <p:cNvSpPr txBox="1">
            <a:spLocks noChangeArrowheads="1"/>
          </p:cNvSpPr>
          <p:nvPr/>
        </p:nvSpPr>
        <p:spPr bwMode="auto">
          <a:xfrm>
            <a:off x="282002" y="5808603"/>
            <a:ext cx="3802187" cy="8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cs-CZ" sz="1579" dirty="0" err="1"/>
              <a:t>hoacin</a:t>
            </a:r>
            <a:r>
              <a:rPr lang="cs-CZ" sz="1579" dirty="0"/>
              <a:t> chocholatý (kur cikánský – podle Brehma), ptačí přežvýkavci, (živí se převážně listím)</a:t>
            </a:r>
          </a:p>
        </p:txBody>
      </p:sp>
      <p:pic>
        <p:nvPicPr>
          <p:cNvPr id="133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0" y="3857606"/>
            <a:ext cx="2584574" cy="17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0" y="2000435"/>
            <a:ext cx="1494353" cy="111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Zoofosilie</a:t>
            </a:r>
            <a:r>
              <a:rPr lang="cs-CZ" dirty="0" smtClean="0"/>
              <a:t> - </a:t>
            </a:r>
            <a:r>
              <a:rPr lang="cs-CZ" dirty="0" err="1" smtClean="0"/>
              <a:t>Latimerie</a:t>
            </a:r>
            <a:r>
              <a:rPr lang="cs-CZ" dirty="0" smtClean="0"/>
              <a:t> podivná </a:t>
            </a:r>
            <a:r>
              <a:rPr lang="cs-CZ" sz="1805" dirty="0"/>
              <a:t>(</a:t>
            </a:r>
            <a:r>
              <a:rPr lang="cs-CZ" sz="1805" i="1" dirty="0" err="1"/>
              <a:t>Latimeria</a:t>
            </a:r>
            <a:r>
              <a:rPr lang="cs-CZ" sz="1805" i="1" dirty="0"/>
              <a:t> </a:t>
            </a:r>
            <a:r>
              <a:rPr lang="cs-CZ" sz="1805" i="1" dirty="0" err="1"/>
              <a:t>chalumnae</a:t>
            </a:r>
            <a:r>
              <a:rPr lang="cs-CZ" sz="1805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2050" name="Picture 2" descr="https://www.afrikaonline.cz/wp-content/uploads/2020/03/James_St_John_latimer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374126"/>
            <a:ext cx="6111562" cy="388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63037" y="5101959"/>
            <a:ext cx="1713241" cy="147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cs-CZ" sz="1805" dirty="0"/>
              <a:t>Komory 1938</a:t>
            </a:r>
          </a:p>
          <a:p>
            <a:pPr algn="ctr">
              <a:buFontTx/>
              <a:buNone/>
            </a:pPr>
            <a:r>
              <a:rPr lang="cs-CZ" sz="1805" dirty="0"/>
              <a:t> (lalokoploutvá, 180cm, 90kg, Komory)</a:t>
            </a:r>
          </a:p>
          <a:p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11802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</a:t>
            </a:r>
            <a:r>
              <a:rPr lang="cs-CZ" dirty="0" smtClean="0"/>
              <a:t>onální </a:t>
            </a:r>
            <a:r>
              <a:rPr lang="cs-CZ" dirty="0" err="1" smtClean="0"/>
              <a:t>pásmovitost</a:t>
            </a:r>
            <a:r>
              <a:rPr lang="cs-CZ" dirty="0" smtClean="0"/>
              <a:t> a mořské proudy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21" y="2466906"/>
            <a:ext cx="6255750" cy="390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3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812620" y="872622"/>
            <a:ext cx="7443572" cy="3609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97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812620" y="2275829"/>
            <a:ext cx="7443572" cy="1962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973" dirty="0"/>
              <a:t>Biogeografické - na Zemi prostředí existence života </a:t>
            </a:r>
            <a:br>
              <a:rPr lang="cs-CZ" sz="1973" dirty="0"/>
            </a:br>
            <a:r>
              <a:rPr lang="cs-CZ" sz="1973" dirty="0"/>
              <a:t>(3 základní existenční typy prostředí) - podle něj 3 tzv. </a:t>
            </a:r>
            <a:r>
              <a:rPr lang="cs-CZ" sz="1973" dirty="0" err="1" smtClean="0"/>
              <a:t>geobiocykly</a:t>
            </a:r>
            <a:r>
              <a:rPr lang="cs-CZ" sz="1973" dirty="0" smtClean="0"/>
              <a:t> (mořský, sladkovodní, pevninský) </a:t>
            </a:r>
            <a:endParaRPr lang="cs-CZ" sz="1973" dirty="0"/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buFontTx/>
              <a:buChar char="-"/>
              <a:defRPr/>
            </a:pPr>
            <a:r>
              <a:rPr lang="cs-CZ" sz="1973" b="1" dirty="0"/>
              <a:t>1. Mořský - </a:t>
            </a:r>
            <a:r>
              <a:rPr lang="cs-CZ" sz="1973" dirty="0"/>
              <a:t>rozloha 71%, cca 96% objemu všech vod, průměrná salinita 3,5%</a:t>
            </a: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endParaRPr lang="cs-CZ" sz="197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12620" y="1653127"/>
            <a:ext cx="5334638" cy="52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organismů - zoo</a:t>
            </a:r>
          </a:p>
        </p:txBody>
      </p:sp>
    </p:spTree>
    <p:extLst>
      <p:ext uri="{BB962C8B-B14F-4D97-AF65-F5344CB8AC3E}">
        <p14:creationId xmlns:p14="http://schemas.microsoft.com/office/powerpoint/2010/main" val="10171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Mořský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6" descr="m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5" y="2374125"/>
            <a:ext cx="5630870" cy="42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6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7" dirty="0"/>
              <a:t>2. Sladkovodní – limnický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4" descr="jeze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3" y="3005687"/>
            <a:ext cx="5755199" cy="329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22473" y="2880312"/>
            <a:ext cx="2194368" cy="397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0,3% rozlohy, úhrnný objem 7 600x menší než mořský, přechody brakické vody (euryhalinní druhy – tuleni, krab čínský), podzemní vody (macarát), intersticiální vody (však do dna a břehů), polštáře mechu, </a:t>
            </a:r>
            <a:r>
              <a:rPr lang="cs-CZ" sz="1805" dirty="0" err="1"/>
              <a:t>fytotelmy</a:t>
            </a:r>
            <a:r>
              <a:rPr lang="cs-CZ" sz="1805" dirty="0"/>
              <a:t>, periodické tůně</a:t>
            </a:r>
            <a:endParaRPr lang="cs-CZ" sz="1805" b="1" dirty="0"/>
          </a:p>
          <a:p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286309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Pevninský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Pevninský </a:t>
            </a:r>
            <a:r>
              <a:rPr lang="cs-CZ" dirty="0" err="1"/>
              <a:t>geobiocyklus</a:t>
            </a:r>
            <a:r>
              <a:rPr lang="cs-CZ" dirty="0"/>
              <a:t> vychází ze 2 zákonitostí: </a:t>
            </a: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 smtClean="0"/>
              <a:t>šířkové </a:t>
            </a:r>
            <a:r>
              <a:rPr lang="cs-CZ" dirty="0" err="1"/>
              <a:t>pásmovitosti</a:t>
            </a:r>
            <a:r>
              <a:rPr lang="cs-CZ" dirty="0"/>
              <a:t> (klimatické pásy)</a:t>
            </a:r>
          </a:p>
          <a:p>
            <a:pPr marL="338359" indent="-338359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 smtClean="0"/>
              <a:t>výškové </a:t>
            </a:r>
            <a:r>
              <a:rPr lang="cs-CZ" dirty="0"/>
              <a:t>stupňovitosti (reliéf)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Celkem vymezeno </a:t>
            </a:r>
            <a:r>
              <a:rPr lang="cs-CZ" dirty="0" smtClean="0"/>
              <a:t>10-16 biomů, příklad 10 biomů:</a:t>
            </a:r>
            <a:endParaRPr lang="cs-CZ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polární </a:t>
            </a:r>
            <a:r>
              <a:rPr lang="cs-CZ" dirty="0"/>
              <a:t>pustiny		</a:t>
            </a:r>
            <a:r>
              <a:rPr lang="cs-CZ"/>
              <a:t>	</a:t>
            </a:r>
            <a:r>
              <a:rPr lang="cs-CZ" smtClean="0"/>
              <a:t>            -   </a:t>
            </a:r>
            <a:r>
              <a:rPr lang="cs-CZ" dirty="0"/>
              <a:t>stepi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tundra</a:t>
            </a:r>
            <a:r>
              <a:rPr lang="cs-CZ" dirty="0"/>
              <a:t>				</a:t>
            </a:r>
            <a:r>
              <a:rPr lang="cs-CZ" dirty="0" smtClean="0"/>
              <a:t>            -   </a:t>
            </a:r>
            <a:r>
              <a:rPr lang="cs-CZ" dirty="0"/>
              <a:t>pouště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bor</a:t>
            </a:r>
            <a:r>
              <a:rPr lang="cs-CZ" dirty="0"/>
              <a:t>. jehličnaté </a:t>
            </a:r>
            <a:r>
              <a:rPr lang="cs-CZ" dirty="0" smtClean="0"/>
              <a:t>lesy (tajga)</a:t>
            </a:r>
            <a:r>
              <a:rPr lang="cs-CZ" dirty="0"/>
              <a:t>	</a:t>
            </a:r>
            <a:r>
              <a:rPr lang="cs-CZ" dirty="0" smtClean="0"/>
              <a:t>            -   </a:t>
            </a:r>
            <a:r>
              <a:rPr lang="cs-CZ" dirty="0"/>
              <a:t>savany	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opadavé listnaté mírného pásma</a:t>
            </a:r>
            <a:r>
              <a:rPr lang="cs-CZ" dirty="0"/>
              <a:t>	-   tropické střídavě vlh. lesy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</a:t>
            </a:r>
            <a:r>
              <a:rPr lang="cs-CZ" dirty="0" err="1" smtClean="0"/>
              <a:t>tvrdolisté</a:t>
            </a:r>
            <a:r>
              <a:rPr lang="cs-CZ" dirty="0" smtClean="0"/>
              <a:t> </a:t>
            </a:r>
            <a:r>
              <a:rPr lang="cs-CZ" dirty="0"/>
              <a:t>lesy 			</a:t>
            </a:r>
            <a:r>
              <a:rPr lang="cs-CZ" dirty="0" smtClean="0"/>
              <a:t>            -   </a:t>
            </a:r>
            <a:r>
              <a:rPr lang="cs-CZ" dirty="0"/>
              <a:t>tropické deštné lesy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3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Pevninský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 err="1">
                <a:solidFill>
                  <a:srgbClr val="0070C0"/>
                </a:solidFill>
              </a:rPr>
              <a:t>Geobiomy</a:t>
            </a:r>
            <a:r>
              <a:rPr lang="cs-CZ" dirty="0">
                <a:solidFill>
                  <a:srgbClr val="0070C0"/>
                </a:solidFill>
              </a:rPr>
              <a:t> (biomy) </a:t>
            </a:r>
            <a:r>
              <a:rPr lang="cs-CZ" dirty="0" smtClean="0">
                <a:solidFill>
                  <a:srgbClr val="0070C0"/>
                </a:solidFill>
              </a:rPr>
              <a:t>- </a:t>
            </a:r>
            <a:r>
              <a:rPr lang="cs-CZ" dirty="0">
                <a:solidFill>
                  <a:srgbClr val="0070C0"/>
                </a:solidFill>
              </a:rPr>
              <a:t>vegetační pásy odpovídající svým rozšířením jednotlivým klimatickým pásům na Zemi.</a:t>
            </a:r>
          </a:p>
          <a:p>
            <a:pPr>
              <a:buFontTx/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cs-CZ" dirty="0" smtClean="0">
                <a:solidFill>
                  <a:srgbClr val="0070C0"/>
                </a:solidFill>
              </a:rPr>
              <a:t>Ekosystém </a:t>
            </a:r>
            <a:r>
              <a:rPr lang="cs-CZ" dirty="0">
                <a:solidFill>
                  <a:srgbClr val="0070C0"/>
                </a:solidFill>
              </a:rPr>
              <a:t>širšího prostoru až regionálního rozsahu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cs-CZ" dirty="0">
                <a:solidFill>
                  <a:srgbClr val="0070C0"/>
                </a:solidFill>
              </a:rPr>
              <a:t>Zonální </a:t>
            </a:r>
            <a:r>
              <a:rPr lang="cs-CZ" dirty="0" smtClean="0">
                <a:solidFill>
                  <a:srgbClr val="0070C0"/>
                </a:solidFill>
              </a:rPr>
              <a:t>– makroklima / klimatických </a:t>
            </a:r>
            <a:r>
              <a:rPr lang="cs-CZ" dirty="0">
                <a:solidFill>
                  <a:srgbClr val="0070C0"/>
                </a:solidFill>
              </a:rPr>
              <a:t>klimax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cs-CZ" dirty="0" err="1" smtClean="0">
                <a:solidFill>
                  <a:srgbClr val="0070C0"/>
                </a:solidFill>
              </a:rPr>
              <a:t>Azonální</a:t>
            </a:r>
            <a:r>
              <a:rPr lang="cs-CZ" dirty="0" smtClean="0">
                <a:solidFill>
                  <a:srgbClr val="0070C0"/>
                </a:solidFill>
              </a:rPr>
              <a:t> - edafický </a:t>
            </a:r>
            <a:r>
              <a:rPr lang="cs-CZ" dirty="0">
                <a:solidFill>
                  <a:srgbClr val="0070C0"/>
                </a:solidFill>
              </a:rPr>
              <a:t>klimax, </a:t>
            </a:r>
            <a:r>
              <a:rPr lang="cs-CZ" dirty="0" smtClean="0">
                <a:solidFill>
                  <a:srgbClr val="0070C0"/>
                </a:solidFill>
              </a:rPr>
              <a:t>hluboká </a:t>
            </a:r>
            <a:r>
              <a:rPr lang="cs-CZ" dirty="0">
                <a:solidFill>
                  <a:srgbClr val="0070C0"/>
                </a:solidFill>
              </a:rPr>
              <a:t>říční údolí 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44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Zonální (šířková) </a:t>
            </a:r>
            <a:r>
              <a:rPr lang="cs-CZ" dirty="0" err="1" smtClean="0"/>
              <a:t>pásmovitost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9" y="2240906"/>
            <a:ext cx="7824922" cy="41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4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Zonální a vertikální model </a:t>
            </a:r>
            <a:r>
              <a:rPr lang="cs-CZ" dirty="0" err="1" smtClean="0"/>
              <a:t>pásmovitosti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8" y="2806376"/>
            <a:ext cx="8001808" cy="331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0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Zonální </a:t>
            </a:r>
            <a:r>
              <a:rPr lang="cs-CZ" dirty="0" err="1" smtClean="0"/>
              <a:t>pásmovitost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vegetační pásy odpovídající svým rozšířením jednotlivým klimatickým pásům na Zemi se nazývají biomy.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Ekosystém širšího prostoru až regionálního rozsahu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Zonální = makroklima=klimatických klimax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err="1">
                <a:solidFill>
                  <a:schemeClr val="tx2"/>
                </a:solidFill>
              </a:rPr>
              <a:t>Azonální</a:t>
            </a:r>
            <a:r>
              <a:rPr lang="cs-CZ" dirty="0">
                <a:solidFill>
                  <a:schemeClr val="tx2"/>
                </a:solidFill>
              </a:rPr>
              <a:t>=edafický </a:t>
            </a:r>
            <a:r>
              <a:rPr lang="cs-CZ" dirty="0" smtClean="0">
                <a:solidFill>
                  <a:schemeClr val="tx2"/>
                </a:solidFill>
              </a:rPr>
              <a:t>popř. klimatický klimax 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83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105B-B58B-46D3-A5AA-4C7C7D5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Areál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9" y="1700808"/>
            <a:ext cx="7635872" cy="4411525"/>
          </a:xfrm>
        </p:spPr>
        <p:txBody>
          <a:bodyPr>
            <a:normAutofit fontScale="70000" lnSpcReduction="20000"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Areál - 1. různá velikost (cirkumpolární, </a:t>
            </a:r>
            <a:r>
              <a:rPr lang="cs-CZ" dirty="0" err="1"/>
              <a:t>cirkumpacifický</a:t>
            </a:r>
            <a:r>
              <a:rPr lang="cs-CZ" dirty="0"/>
              <a:t>, pantropický, kosmopolitní – </a:t>
            </a:r>
            <a:r>
              <a:rPr lang="cs-CZ" sz="2000" dirty="0"/>
              <a:t>organismus s globálním rozšířením, který chybí jen na nevelkých nebo relativně oddělených teritoriích (Antarktida, ostrovy). U mořských organismů rozšíření ve všech mořích, u suchozemských organismů na většině kontinentů.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    </a:t>
            </a:r>
            <a:r>
              <a:rPr lang="cs-CZ" dirty="0" err="1"/>
              <a:t>ubikvist</a:t>
            </a:r>
            <a:r>
              <a:rPr lang="cs-CZ" dirty="0"/>
              <a:t> – </a:t>
            </a:r>
            <a:r>
              <a:rPr lang="cs-CZ" sz="2000" dirty="0"/>
              <a:t>organismus, který se může vyskytovat kdekoliv; je schopen obývat nejrůznější prostředí. Vyznačuje se širokou ekologickou amplitudou – </a:t>
            </a:r>
            <a:r>
              <a:rPr lang="cs-CZ" sz="2000" dirty="0" err="1"/>
              <a:t>euryekní</a:t>
            </a:r>
            <a:r>
              <a:rPr lang="cs-CZ" sz="2000" dirty="0"/>
              <a:t>.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buNone/>
              <a:defRPr/>
            </a:pPr>
            <a:endParaRPr lang="cs-CZ" sz="1404" dirty="0"/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2. Spojitý, nespojitý areál - (disjunktivní, konjunktivní) – překážka, hory, řeka, jezero, úžina apod.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buNone/>
              <a:defRPr/>
            </a:pPr>
            <a:endParaRPr lang="cs-CZ" dirty="0">
              <a:solidFill>
                <a:srgbClr val="0070C0"/>
              </a:solidFill>
            </a:endParaRP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>
                <a:solidFill>
                  <a:srgbClr val="0070C0"/>
                </a:solidFill>
              </a:rPr>
              <a:t>Druhy autochtonní – původní druhy organismů – druh žije v daném místě </a:t>
            </a:r>
            <a:r>
              <a:rPr lang="cs-CZ" dirty="0" smtClean="0">
                <a:solidFill>
                  <a:srgbClr val="0070C0"/>
                </a:solidFill>
              </a:rPr>
              <a:t>s </a:t>
            </a:r>
            <a:r>
              <a:rPr lang="cs-CZ" dirty="0">
                <a:solidFill>
                  <a:srgbClr val="0070C0"/>
                </a:solidFill>
              </a:rPr>
              <a:t>optimálními podmínkami pro existenci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>
                <a:solidFill>
                  <a:srgbClr val="0070C0"/>
                </a:solidFill>
              </a:rPr>
              <a:t>Druhy </a:t>
            </a:r>
            <a:r>
              <a:rPr lang="cs-CZ" dirty="0" smtClean="0">
                <a:solidFill>
                  <a:srgbClr val="0070C0"/>
                </a:solidFill>
              </a:rPr>
              <a:t>alochtonní </a:t>
            </a:r>
            <a:r>
              <a:rPr lang="cs-CZ" dirty="0">
                <a:solidFill>
                  <a:srgbClr val="0070C0"/>
                </a:solidFill>
              </a:rPr>
              <a:t>– nepůvodní druhy - výskyt mimo oblast původního rozšíření (cizí, </a:t>
            </a:r>
            <a:r>
              <a:rPr lang="cs-CZ" dirty="0" smtClean="0">
                <a:solidFill>
                  <a:srgbClr val="0070C0"/>
                </a:solidFill>
              </a:rPr>
              <a:t>zavlečené antropogenními nebo přírodními pochody)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 keporkaka </a:t>
            </a:r>
            <a:r>
              <a:rPr lang="cs-CZ" sz="1805" dirty="0">
                <a:solidFill>
                  <a:srgbClr val="00B0F0"/>
                </a:solidFill>
              </a:rPr>
              <a:t>(</a:t>
            </a:r>
            <a:r>
              <a:rPr lang="cs-CZ" sz="1805" dirty="0" err="1">
                <a:solidFill>
                  <a:srgbClr val="00B0F0"/>
                </a:solidFill>
              </a:rPr>
              <a:t>Megaptera</a:t>
            </a:r>
            <a:r>
              <a:rPr lang="cs-CZ" sz="1805" dirty="0">
                <a:solidFill>
                  <a:srgbClr val="00B0F0"/>
                </a:solidFill>
              </a:rPr>
              <a:t> </a:t>
            </a:r>
            <a:r>
              <a:rPr lang="cs-CZ" sz="1805" dirty="0" err="1">
                <a:solidFill>
                  <a:srgbClr val="00B0F0"/>
                </a:solidFill>
              </a:rPr>
              <a:t>novaeangliae</a:t>
            </a:r>
            <a:r>
              <a:rPr lang="cs-CZ" sz="1805" dirty="0">
                <a:solidFill>
                  <a:srgbClr val="00B0F0"/>
                </a:solidFill>
              </a:rPr>
              <a:t>)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" y="2132317"/>
            <a:ext cx="7273760" cy="458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 rozmnožování – čáp bílý </a:t>
            </a:r>
            <a:r>
              <a:rPr lang="cs-CZ" sz="1805" dirty="0"/>
              <a:t>(</a:t>
            </a:r>
            <a:r>
              <a:rPr lang="cs-CZ" sz="1805" i="1" dirty="0" err="1"/>
              <a:t>Ciconia</a:t>
            </a:r>
            <a:r>
              <a:rPr lang="cs-CZ" sz="1805" i="1" dirty="0"/>
              <a:t> </a:t>
            </a:r>
            <a:r>
              <a:rPr lang="cs-CZ" sz="1805" i="1" dirty="0" err="1"/>
              <a:t>ciconia</a:t>
            </a:r>
            <a:r>
              <a:rPr lang="cs-CZ" sz="1805" dirty="0"/>
              <a:t>)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57" y="2466206"/>
            <a:ext cx="2842802" cy="390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32" y="4420633"/>
            <a:ext cx="3626349" cy="226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Čím vás čápi překvapí? Pikantní novinky z rodinného života… | iReceptář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31" y="2239463"/>
            <a:ext cx="3626349" cy="21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2583" y="6375059"/>
            <a:ext cx="3395952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/>
              <a:t>breeding</a:t>
            </a:r>
            <a:r>
              <a:rPr lang="cs-CZ" sz="1805" dirty="0"/>
              <a:t> </a:t>
            </a:r>
            <a:r>
              <a:rPr lang="cs-CZ" sz="1805" dirty="0" err="1"/>
              <a:t>areas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348274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95347"/>
            <a:ext cx="7579299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Oblast rozmnožování a přezimování – rybák dlouhoocasý </a:t>
            </a:r>
            <a:r>
              <a:rPr lang="cs-CZ" sz="1805" dirty="0"/>
              <a:t>(</a:t>
            </a:r>
            <a:r>
              <a:rPr lang="cs-CZ" sz="1805" i="1" dirty="0"/>
              <a:t>Sterna </a:t>
            </a:r>
            <a:r>
              <a:rPr lang="cs-CZ" sz="1805" i="1" dirty="0" err="1"/>
              <a:t>paradisaea</a:t>
            </a:r>
            <a:r>
              <a:rPr lang="cs-CZ" sz="1805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64" y="2208813"/>
            <a:ext cx="5581447" cy="30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57" y="4824127"/>
            <a:ext cx="2523032" cy="16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27763" y="5996344"/>
            <a:ext cx="2314378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/>
              <a:t>Wintering</a:t>
            </a:r>
            <a:r>
              <a:rPr lang="cs-CZ" sz="1805" dirty="0"/>
              <a:t> </a:t>
            </a:r>
            <a:r>
              <a:rPr lang="cs-CZ" sz="1805" dirty="0" err="1"/>
              <a:t>regions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283186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areálů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cs-CZ" dirty="0" err="1">
                <a:solidFill>
                  <a:srgbClr val="FFC000"/>
                </a:solidFill>
              </a:rPr>
              <a:t>Endemité</a:t>
            </a:r>
            <a:r>
              <a:rPr lang="cs-CZ" dirty="0"/>
              <a:t> – indikátory, jedinečný výskyt – druhy, které se vyskytují jen v dané oblasti, lokalitě, nejvíce ostrovy nebo izolované oblasti hor (Austrálie, Amazonie, Tichomořské ostrovy, Andy, Sardinie, apod.…….) </a:t>
            </a:r>
          </a:p>
          <a:p>
            <a:pPr>
              <a:buFontTx/>
              <a:buNone/>
            </a:pPr>
            <a:endParaRPr lang="cs-CZ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cs-CZ" dirty="0">
                <a:solidFill>
                  <a:srgbClr val="FFC000"/>
                </a:solidFill>
              </a:rPr>
              <a:t>Relikt</a:t>
            </a:r>
            <a:r>
              <a:rPr lang="cs-CZ" dirty="0"/>
              <a:t> – svědek dob minulých nebo vymírající druh - organismus, který byl v minulosti </a:t>
            </a:r>
            <a:r>
              <a:rPr lang="cs-CZ" dirty="0" smtClean="0"/>
              <a:t>mnohočetně </a:t>
            </a:r>
            <a:r>
              <a:rPr lang="cs-CZ" dirty="0"/>
              <a:t>rozšířen a zůstal na vhodném stanovišti </a:t>
            </a:r>
          </a:p>
          <a:p>
            <a:pPr>
              <a:buFontTx/>
              <a:buNone/>
            </a:pPr>
            <a:r>
              <a:rPr lang="cs-CZ" i="1" dirty="0"/>
              <a:t>refugium</a:t>
            </a:r>
            <a:r>
              <a:rPr lang="cs-CZ" dirty="0"/>
              <a:t> – útočiště, prostor kde vymírající druh nachází vhodné podmínky </a:t>
            </a:r>
            <a:r>
              <a:rPr lang="cs-CZ" dirty="0" smtClean="0"/>
              <a:t>(tzv. živé fosilie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47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Glaciální relikt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1" y="2136281"/>
            <a:ext cx="4234261" cy="35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91" y="267238"/>
            <a:ext cx="2991891" cy="28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90" y="3967162"/>
            <a:ext cx="3087612" cy="24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9990" y="3259313"/>
            <a:ext cx="2295140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modráček tundrový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2583" y="5885947"/>
            <a:ext cx="2674587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ostružiník </a:t>
            </a:r>
            <a:r>
              <a:rPr lang="cs-CZ" sz="1805" dirty="0" err="1"/>
              <a:t>moruša</a:t>
            </a:r>
            <a:endParaRPr lang="cs-CZ" sz="1805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69990" y="6467142"/>
            <a:ext cx="2881249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bělokur horský</a:t>
            </a:r>
          </a:p>
        </p:txBody>
      </p:sp>
    </p:spTree>
    <p:extLst>
      <p:ext uri="{BB962C8B-B14F-4D97-AF65-F5344CB8AC3E}">
        <p14:creationId xmlns:p14="http://schemas.microsoft.com/office/powerpoint/2010/main" val="357113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Endemité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374125"/>
            <a:ext cx="2208706" cy="301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68" y="765705"/>
            <a:ext cx="3170413" cy="21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0829" y="3727388"/>
            <a:ext cx="3461278" cy="259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60581" y="3216084"/>
            <a:ext cx="3621851" cy="64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panda velká </a:t>
            </a:r>
            <a:r>
              <a:rPr lang="cs-CZ" sz="1604" dirty="0"/>
              <a:t>(</a:t>
            </a:r>
            <a:r>
              <a:rPr lang="cs-CZ" sz="1604" i="1" dirty="0" err="1"/>
              <a:t>Ailuropoda</a:t>
            </a:r>
            <a:r>
              <a:rPr lang="cs-CZ" sz="1604" i="1" dirty="0"/>
              <a:t> </a:t>
            </a:r>
            <a:r>
              <a:rPr lang="cs-CZ" sz="1604" i="1" dirty="0" err="1"/>
              <a:t>melanoleuca</a:t>
            </a:r>
            <a:r>
              <a:rPr lang="cs-CZ" sz="1604" dirty="0"/>
              <a:t>)</a:t>
            </a:r>
          </a:p>
          <a:p>
            <a:endParaRPr lang="cs-CZ" sz="1805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2582" y="5611440"/>
            <a:ext cx="2389047" cy="61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tučňák galapážský </a:t>
            </a:r>
            <a:r>
              <a:rPr lang="cs-CZ" sz="1604" dirty="0"/>
              <a:t>(</a:t>
            </a:r>
            <a:r>
              <a:rPr lang="cs-CZ" sz="1604" i="1" dirty="0" err="1"/>
              <a:t>Spheniscus</a:t>
            </a:r>
            <a:r>
              <a:rPr lang="cs-CZ" sz="1604" i="1" dirty="0"/>
              <a:t> </a:t>
            </a:r>
            <a:r>
              <a:rPr lang="cs-CZ" sz="1604" i="1" dirty="0" err="1"/>
              <a:t>mendiculus</a:t>
            </a:r>
            <a:r>
              <a:rPr lang="cs-CZ" sz="1604" dirty="0"/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050" y="5795196"/>
            <a:ext cx="1788383" cy="64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lipnice jesenická (</a:t>
            </a:r>
            <a:r>
              <a:rPr lang="cs-CZ" sz="1805" i="1" dirty="0" err="1"/>
              <a:t>Poa</a:t>
            </a:r>
            <a:r>
              <a:rPr lang="cs-CZ" sz="1805" i="1" dirty="0"/>
              <a:t> </a:t>
            </a:r>
            <a:r>
              <a:rPr lang="cs-CZ" sz="1805" i="1" dirty="0" err="1"/>
              <a:t>riphaea</a:t>
            </a:r>
            <a:r>
              <a:rPr lang="cs-CZ" sz="180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88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</TotalTime>
  <Words>1337</Words>
  <Application>Microsoft Office PowerPoint</Application>
  <PresentationFormat>Předvádění na obrazovce (4:3)</PresentationFormat>
  <Paragraphs>165</Paragraphs>
  <Slides>27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Medián</vt:lpstr>
      <vt:lpstr>Půda a Biota</vt:lpstr>
      <vt:lpstr>Zonální pásmovitost a mořské proudy</vt:lpstr>
      <vt:lpstr>Areál organismů</vt:lpstr>
      <vt:lpstr>Migrace keporkaka (Megaptera novaeangliae) </vt:lpstr>
      <vt:lpstr>Oblast rozmnožování – čáp bílý (Ciconia ciconia)</vt:lpstr>
      <vt:lpstr>Oblast rozmnožování a přezimování – rybák dlouhoocasý (Sterna paradisaea)</vt:lpstr>
      <vt:lpstr>Typy areálů</vt:lpstr>
      <vt:lpstr>Glaciální relikt</vt:lpstr>
      <vt:lpstr>Endemité</vt:lpstr>
      <vt:lpstr>Typy areálů</vt:lpstr>
      <vt:lpstr>Vikarianti (příklady druhů)</vt:lpstr>
      <vt:lpstr>Vikarianti ježek z. – ježek v.</vt:lpstr>
      <vt:lpstr>Změny areálů</vt:lpstr>
      <vt:lpstr>Prezentace aplikace PowerPoint</vt:lpstr>
      <vt:lpstr>Změny areálů</vt:lpstr>
      <vt:lpstr>Zvětšování areálu</vt:lpstr>
      <vt:lpstr>Prezentace aplikace PowerPoint</vt:lpstr>
      <vt:lpstr>Prezentace aplikace PowerPoint</vt:lpstr>
      <vt:lpstr>Zoofosilie - Latimerie podivná (Latimeria chalumnae)</vt:lpstr>
      <vt:lpstr>Prezentace aplikace PowerPoint</vt:lpstr>
      <vt:lpstr>1. Mořský</vt:lpstr>
      <vt:lpstr>2. Sladkovodní – limnický</vt:lpstr>
      <vt:lpstr>3. Pevninský</vt:lpstr>
      <vt:lpstr>3. Pevninský</vt:lpstr>
      <vt:lpstr>Zonální (šířková) pásmovitost</vt:lpstr>
      <vt:lpstr>Zonální a vertikální model pásmovitosti</vt:lpstr>
      <vt:lpstr>Zonální pásmovitost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Biota</dc:title>
  <dc:creator>Peter</dc:creator>
  <cp:lastModifiedBy>peter</cp:lastModifiedBy>
  <cp:revision>19</cp:revision>
  <dcterms:created xsi:type="dcterms:W3CDTF">2021-09-19T10:34:17Z</dcterms:created>
  <dcterms:modified xsi:type="dcterms:W3CDTF">2021-11-04T22:06:28Z</dcterms:modified>
</cp:coreProperties>
</file>