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sldIdLst>
    <p:sldId id="256" r:id="rId2"/>
    <p:sldId id="268" r:id="rId3"/>
    <p:sldId id="269" r:id="rId4"/>
    <p:sldId id="270" r:id="rId5"/>
    <p:sldId id="265" r:id="rId6"/>
    <p:sldId id="271" r:id="rId7"/>
    <p:sldId id="266" r:id="rId8"/>
    <p:sldId id="267" r:id="rId9"/>
    <p:sldId id="272" r:id="rId10"/>
    <p:sldId id="275" r:id="rId11"/>
    <p:sldId id="273" r:id="rId12"/>
    <p:sldId id="278" r:id="rId13"/>
    <p:sldId id="279" r:id="rId14"/>
    <p:sldId id="280" r:id="rId15"/>
    <p:sldId id="281" r:id="rId16"/>
    <p:sldId id="274" r:id="rId17"/>
    <p:sldId id="282" r:id="rId18"/>
    <p:sldId id="285" r:id="rId19"/>
    <p:sldId id="284" r:id="rId20"/>
    <p:sldId id="286" r:id="rId21"/>
    <p:sldId id="287" r:id="rId22"/>
    <p:sldId id="288" r:id="rId23"/>
    <p:sldId id="290" r:id="rId24"/>
    <p:sldId id="291" r:id="rId25"/>
    <p:sldId id="292" r:id="rId26"/>
    <p:sldId id="295" r:id="rId27"/>
    <p:sldId id="293" r:id="rId28"/>
    <p:sldId id="294" r:id="rId29"/>
    <p:sldId id="296" r:id="rId30"/>
    <p:sldId id="299" r:id="rId31"/>
    <p:sldId id="304" r:id="rId32"/>
    <p:sldId id="305" r:id="rId33"/>
    <p:sldId id="306" r:id="rId34"/>
    <p:sldId id="298" r:id="rId35"/>
    <p:sldId id="276" r:id="rId36"/>
    <p:sldId id="297" r:id="rId37"/>
    <p:sldId id="302" r:id="rId38"/>
    <p:sldId id="277" r:id="rId39"/>
    <p:sldId id="303" r:id="rId40"/>
    <p:sldId id="283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1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73109-5873-45CA-BCE7-FFF7B7F7D967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40769-E458-4630-84D7-98634B357E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264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F6789AC-FE12-4EE3-B971-724331555998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89AC-FE12-4EE3-B971-724331555998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F6789AC-FE12-4EE3-B971-724331555998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89AC-FE12-4EE3-B971-724331555998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7" name="Obdélní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89AC-FE12-4EE3-B971-724331555998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F6789AC-FE12-4EE3-B971-724331555998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F6789AC-FE12-4EE3-B971-724331555998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89AC-FE12-4EE3-B971-724331555998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89AC-FE12-4EE3-B971-724331555998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89AC-FE12-4EE3-B971-724331555998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8" name="Obdélní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1" name="Obdélní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F6789AC-FE12-4EE3-B971-724331555998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F6789AC-FE12-4EE3-B971-724331555998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msar.org/cda/en/ramsar-activities-cepa-classification-system/main/ramsar/1-63-69%5e21235_4000_0__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Půda a Biota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Biodiverzita a druhová ochrana</a:t>
            </a:r>
          </a:p>
        </p:txBody>
      </p:sp>
    </p:spTree>
    <p:extLst>
      <p:ext uri="{BB962C8B-B14F-4D97-AF65-F5344CB8AC3E}">
        <p14:creationId xmlns:p14="http://schemas.microsoft.com/office/powerpoint/2010/main" val="2601256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244669"/>
            <a:ext cx="7219866" cy="944330"/>
          </a:xfrm>
        </p:spPr>
        <p:txBody>
          <a:bodyPr>
            <a:normAutofit fontScale="90000"/>
          </a:bodyPr>
          <a:lstStyle/>
          <a:p>
            <a:r>
              <a:rPr lang="cs-CZ" dirty="0"/>
              <a:t>Míry Beta diverzity</a:t>
            </a:r>
            <a:br>
              <a:rPr lang="cs-CZ" dirty="0"/>
            </a:br>
            <a:r>
              <a:rPr lang="cs-CZ" dirty="0"/>
              <a:t>Mnohorozměrné indexy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2582" y="2096898"/>
            <a:ext cx="7579299" cy="357210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Rozdíly v interpretaci beta diverzity založené na </a:t>
            </a:r>
            <a:r>
              <a:rPr lang="cs-CZ" dirty="0" err="1"/>
              <a:t>Bray-Curtis</a:t>
            </a:r>
            <a:r>
              <a:rPr lang="cs-CZ" dirty="0"/>
              <a:t> indexu nepodobnosti a Euklidovské vzdálenosti </a:t>
            </a:r>
            <a:br>
              <a:rPr lang="cs-CZ" dirty="0"/>
            </a:br>
            <a:r>
              <a:rPr lang="cs-CZ" dirty="0"/>
              <a:t> na příkladu rozdílu v druhovém složení korálových útesů (Indonésie) v letech 1981, 1983 a 1985 (zásah El Nino v roce 1982) </a:t>
            </a:r>
            <a:br>
              <a:rPr lang="cs-CZ" dirty="0"/>
            </a:br>
            <a:r>
              <a:rPr lang="cs-CZ" dirty="0"/>
              <a:t> NMDS ordinace</a:t>
            </a:r>
          </a:p>
          <a:p>
            <a:r>
              <a:rPr lang="cs-CZ" dirty="0"/>
              <a:t>(David Zelený </a:t>
            </a:r>
            <a:r>
              <a:rPr lang="cs-CZ" dirty="0" err="1"/>
              <a:t>zprac</a:t>
            </a:r>
            <a:r>
              <a:rPr lang="cs-CZ" dirty="0"/>
              <a:t>. dat v ekologii druhů)</a:t>
            </a:r>
            <a:br>
              <a:rPr lang="cs-CZ" dirty="0"/>
            </a:br>
            <a:r>
              <a:rPr lang="cs-CZ" dirty="0"/>
              <a:t>https://www.sci.muni.cz/botany/zeleny/zpradat/prednasky/Zpracovani-dat-2011-6.pdf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3060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Software pro výpočty indexů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indexy alfa diverzity (Shannon, </a:t>
            </a:r>
            <a:r>
              <a:rPr lang="cs-CZ" dirty="0" err="1"/>
              <a:t>Simpson</a:t>
            </a:r>
            <a:r>
              <a:rPr lang="cs-CZ" dirty="0"/>
              <a:t> atd.) a beta diverzity </a:t>
            </a:r>
            <a:br>
              <a:rPr lang="cs-CZ" dirty="0"/>
            </a:br>
            <a:r>
              <a:rPr lang="cs-CZ" dirty="0"/>
              <a:t> </a:t>
            </a:r>
            <a:r>
              <a:rPr lang="cs-CZ" dirty="0" err="1"/>
              <a:t>Excell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 Biodiversity Pro (Neil </a:t>
            </a:r>
            <a:r>
              <a:rPr lang="cs-CZ" dirty="0" err="1"/>
              <a:t>McAleece</a:t>
            </a:r>
            <a:r>
              <a:rPr lang="cs-CZ" dirty="0"/>
              <a:t>, http://www.sams.ac.uk/</a:t>
            </a:r>
            <a:r>
              <a:rPr lang="cs-CZ" dirty="0" err="1"/>
              <a:t>research</a:t>
            </a:r>
            <a:r>
              <a:rPr lang="cs-CZ" dirty="0"/>
              <a:t>/software) </a:t>
            </a:r>
            <a:br>
              <a:rPr lang="cs-CZ" dirty="0"/>
            </a:br>
            <a:r>
              <a:rPr lang="cs-CZ" dirty="0"/>
              <a:t> </a:t>
            </a:r>
            <a:r>
              <a:rPr lang="cs-CZ" dirty="0" err="1"/>
              <a:t>EstimateS</a:t>
            </a:r>
            <a:r>
              <a:rPr lang="cs-CZ" dirty="0"/>
              <a:t> (Robert </a:t>
            </a:r>
            <a:r>
              <a:rPr lang="cs-CZ" dirty="0" err="1"/>
              <a:t>Colwell</a:t>
            </a:r>
            <a:r>
              <a:rPr lang="cs-CZ" dirty="0"/>
              <a:t>, http://viceroy.eeb.uconn.edu/</a:t>
            </a:r>
            <a:r>
              <a:rPr lang="cs-CZ" dirty="0" err="1"/>
              <a:t>estimates</a:t>
            </a:r>
            <a:r>
              <a:rPr lang="cs-CZ" dirty="0"/>
              <a:t>) </a:t>
            </a:r>
            <a:br>
              <a:rPr lang="cs-CZ" dirty="0"/>
            </a:br>
            <a:r>
              <a:rPr lang="cs-CZ" dirty="0"/>
              <a:t> PC-ORD 5 </a:t>
            </a:r>
            <a:br>
              <a:rPr lang="cs-CZ" dirty="0"/>
            </a:br>
            <a:r>
              <a:rPr lang="cs-CZ" dirty="0"/>
              <a:t> JUICE </a:t>
            </a:r>
          </a:p>
          <a:p>
            <a:r>
              <a:rPr lang="cs-CZ" dirty="0"/>
              <a:t>species </a:t>
            </a:r>
            <a:r>
              <a:rPr lang="cs-CZ" dirty="0" err="1"/>
              <a:t>accumulation</a:t>
            </a:r>
            <a:r>
              <a:rPr lang="cs-CZ" dirty="0"/>
              <a:t> </a:t>
            </a:r>
            <a:r>
              <a:rPr lang="cs-CZ" dirty="0" err="1"/>
              <a:t>curve</a:t>
            </a:r>
            <a:r>
              <a:rPr lang="cs-CZ" dirty="0"/>
              <a:t> a </a:t>
            </a:r>
            <a:r>
              <a:rPr lang="cs-CZ" dirty="0" err="1"/>
              <a:t>rarefaction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 PC-ORD 5 </a:t>
            </a:r>
            <a:br>
              <a:rPr lang="cs-CZ" dirty="0"/>
            </a:br>
            <a:r>
              <a:rPr lang="cs-CZ" dirty="0"/>
              <a:t> JUICE-R funkce Dany Michalcové (http://bit.ly/</a:t>
            </a:r>
            <a:r>
              <a:rPr lang="cs-CZ" dirty="0" err="1"/>
              <a:t>juice</a:t>
            </a:r>
            <a:r>
              <a:rPr lang="cs-CZ" dirty="0"/>
              <a:t>-r) </a:t>
            </a:r>
          </a:p>
          <a:p>
            <a:r>
              <a:rPr lang="cs-CZ" dirty="0"/>
              <a:t> </a:t>
            </a:r>
            <a:r>
              <a:rPr lang="cs-CZ" dirty="0" err="1"/>
              <a:t>EstimateS</a:t>
            </a:r>
            <a:r>
              <a:rPr lang="cs-CZ" dirty="0"/>
              <a:t> (Robert </a:t>
            </a:r>
            <a:r>
              <a:rPr lang="cs-CZ" dirty="0" err="1"/>
              <a:t>Colwell</a:t>
            </a:r>
            <a:r>
              <a:rPr lang="cs-CZ" dirty="0"/>
              <a:t>, http://viceroy.eeb.uconn.edu/</a:t>
            </a:r>
            <a:r>
              <a:rPr lang="cs-CZ" dirty="0" err="1"/>
              <a:t>estimates</a:t>
            </a:r>
            <a:r>
              <a:rPr lang="cs-CZ" dirty="0"/>
              <a:t>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8833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Příčiny ztrát biodiverzity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ru-RU"/>
              <a:t>Zánik a degradace stanovišť</a:t>
            </a:r>
          </a:p>
          <a:p>
            <a:r>
              <a:rPr lang="cs-CZ" altLang="ru-RU"/>
              <a:t>Změny klimatu</a:t>
            </a:r>
          </a:p>
          <a:p>
            <a:r>
              <a:rPr lang="cs-CZ" altLang="ru-RU"/>
              <a:t>Nadměrné přímé využívání jednoho druhu</a:t>
            </a:r>
          </a:p>
          <a:p>
            <a:r>
              <a:rPr lang="cs-CZ" altLang="ru-RU"/>
              <a:t>Záměrné ničení</a:t>
            </a:r>
          </a:p>
          <a:p>
            <a:r>
              <a:rPr lang="cs-CZ" altLang="ru-RU"/>
              <a:t>Zavádění a invaze nových druhů</a:t>
            </a:r>
          </a:p>
          <a:p>
            <a:r>
              <a:rPr lang="cs-CZ" altLang="ru-RU"/>
              <a:t>Znečišťování prostředí cizorodými látkami</a:t>
            </a:r>
          </a:p>
        </p:txBody>
      </p:sp>
    </p:spTree>
    <p:extLst>
      <p:ext uri="{BB962C8B-B14F-4D97-AF65-F5344CB8AC3E}">
        <p14:creationId xmlns:p14="http://schemas.microsoft.com/office/powerpoint/2010/main" val="2459847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Úbytky druhů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Ohroženou skupinou jsou obojživelníci z 5 743 druhů jich 43% mizí, 32% je ohroženo vymřením (168 druhů patrně vyhynulo, z toho 150 za posledních 10 let)</a:t>
            </a:r>
          </a:p>
        </p:txBody>
      </p:sp>
    </p:spTree>
    <p:extLst>
      <p:ext uri="{BB962C8B-B14F-4D97-AF65-F5344CB8AC3E}">
        <p14:creationId xmlns:p14="http://schemas.microsoft.com/office/powerpoint/2010/main" val="2696728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Rozmístění druhového bohatství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ru-RU"/>
              <a:t>Primární faktory – geografické jako zem. šířka, nadmořská výška, hloubka, izolovanost, různorodost prostředí</a:t>
            </a:r>
          </a:p>
          <a:p>
            <a:r>
              <a:rPr lang="cs-CZ" altLang="ru-RU"/>
              <a:t>Sekundární faktory –strukturní různorodost, stav sukcese, mezidruhové vztahy</a:t>
            </a:r>
          </a:p>
          <a:p>
            <a:r>
              <a:rPr lang="cs-CZ" altLang="ru-RU"/>
              <a:t>(počet druhů na jednotlivé plochy klesá s nad. výškou a narůstající zem. šířkou)</a:t>
            </a:r>
          </a:p>
        </p:txBody>
      </p:sp>
    </p:spTree>
    <p:extLst>
      <p:ext uri="{BB962C8B-B14F-4D97-AF65-F5344CB8AC3E}">
        <p14:creationId xmlns:p14="http://schemas.microsoft.com/office/powerpoint/2010/main" val="3796633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1511" y="138140"/>
            <a:ext cx="7579299" cy="74999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/>
              <a:t>Biodiverzita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3652" y="1755815"/>
            <a:ext cx="7497159" cy="1073642"/>
          </a:xfrm>
        </p:spPr>
        <p:txBody>
          <a:bodyPr>
            <a:normAutofit fontScale="70000" lnSpcReduction="20000"/>
          </a:bodyPr>
          <a:lstStyle/>
          <a:p>
            <a:r>
              <a:rPr lang="cs-CZ" altLang="ru-RU" dirty="0"/>
              <a:t>Horká místa </a:t>
            </a:r>
            <a:r>
              <a:rPr lang="cs-CZ" altLang="ru-RU" dirty="0" err="1"/>
              <a:t>biodiv</a:t>
            </a:r>
            <a:r>
              <a:rPr lang="cs-CZ" altLang="ru-RU" dirty="0"/>
              <a:t>. (biodiversity </a:t>
            </a:r>
            <a:r>
              <a:rPr lang="cs-CZ" altLang="ru-RU" dirty="0" err="1"/>
              <a:t>hotspots</a:t>
            </a:r>
            <a:r>
              <a:rPr lang="cs-CZ" altLang="ru-RU" dirty="0"/>
              <a:t>) oblasti s vysokou koncentrací výskytu vzácných a ohrožených, hl. endemických a reliktních druhů), vymezeno </a:t>
            </a:r>
            <a:r>
              <a:rPr lang="cs-CZ" altLang="ru-RU" dirty="0" err="1"/>
              <a:t>Meyersem</a:t>
            </a:r>
            <a:r>
              <a:rPr lang="cs-CZ" altLang="ru-RU" dirty="0"/>
              <a:t> 18 oblastí (0,5% souše), kde roste 50 000 endemických rostlin</a:t>
            </a:r>
          </a:p>
        </p:txBody>
      </p:sp>
      <p:pic>
        <p:nvPicPr>
          <p:cNvPr id="2050" name="Picture 2" descr="http://conservingbiodiversity.yolasite.com/resources/hotspot-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83" y="2784897"/>
            <a:ext cx="7383927" cy="382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961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Hotspots</a:t>
            </a:r>
            <a:r>
              <a:rPr lang="cs-CZ" dirty="0"/>
              <a:t> a ochrana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dirty="0"/>
              <a:t>Ze všeho života na zemi, 77 % suchozemských obratlovců žije v oblasti ohnisek. Bohužel ohniska biologické rozmanitosti jsou stále více ohrožována. Z původní vegetace </a:t>
            </a:r>
            <a:r>
              <a:rPr lang="cs-CZ" dirty="0" err="1"/>
              <a:t>hotspotů</a:t>
            </a:r>
            <a:r>
              <a:rPr lang="cs-CZ" dirty="0"/>
              <a:t> zbylo jen 30%. Zbývající plochy nyní pokrývají 2,3 % celého zemského povrchu (3,427 mil km2).</a:t>
            </a:r>
          </a:p>
          <a:p>
            <a:r>
              <a:rPr lang="cs-CZ" dirty="0"/>
              <a:t>Podle IUCN (Mezinárodní unie ochrany přírody), je 18 788 z 52 017 dosud posuzovaných druhů ohroženo vyhynutím.</a:t>
            </a:r>
          </a:p>
          <a:p>
            <a:r>
              <a:rPr lang="cs-CZ" dirty="0"/>
              <a:t>Chráněná území zřídily národní vlády ve více než 120 000 chráněných oblastí po celém světě což představuje 14% zemského povrchu.</a:t>
            </a:r>
          </a:p>
          <a:p>
            <a:r>
              <a:rPr lang="cs-CZ" dirty="0"/>
              <a:t>http://conservingbiodiversity.yolasite.com/biodiversity-hotspots.php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8828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Hotspots</a:t>
            </a:r>
            <a:r>
              <a:rPr lang="cs-CZ" dirty="0"/>
              <a:t>, endemit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altLang="ru-RU" dirty="0"/>
              <a:t>Horká místa </a:t>
            </a:r>
            <a:r>
              <a:rPr lang="cs-CZ" altLang="ru-RU" dirty="0" err="1"/>
              <a:t>biodiv</a:t>
            </a:r>
            <a:r>
              <a:rPr lang="cs-CZ" altLang="ru-RU" dirty="0"/>
              <a:t>. (biodiversity </a:t>
            </a:r>
            <a:r>
              <a:rPr lang="cs-CZ" altLang="ru-RU" dirty="0" err="1"/>
              <a:t>hotspots</a:t>
            </a:r>
            <a:r>
              <a:rPr lang="cs-CZ" altLang="ru-RU" dirty="0"/>
              <a:t>) oblasti s vysokou koncentrací výskytu vzácných a ohrožených, hl. endemických a reliktních druhů), vymezeno </a:t>
            </a:r>
            <a:r>
              <a:rPr lang="cs-CZ" altLang="ru-RU" dirty="0" err="1"/>
              <a:t>Meyersem</a:t>
            </a:r>
            <a:r>
              <a:rPr lang="cs-CZ" altLang="ru-RU" dirty="0"/>
              <a:t> 18 oblastí (0,5% souše), kde roste 50 000 endemických rostlin</a:t>
            </a:r>
          </a:p>
          <a:p>
            <a:endParaRPr lang="cs-CZ" altLang="ru-RU" dirty="0"/>
          </a:p>
          <a:p>
            <a:r>
              <a:rPr lang="cs-CZ" altLang="ru-RU" dirty="0"/>
              <a:t>Organismus vyskytující se jen na určitém plošně omezeném území.</a:t>
            </a:r>
          </a:p>
          <a:p>
            <a:r>
              <a:rPr lang="cs-CZ" altLang="ru-RU" dirty="0" err="1"/>
              <a:t>Stenoendemit</a:t>
            </a:r>
            <a:r>
              <a:rPr lang="cs-CZ" altLang="ru-RU" dirty="0"/>
              <a:t> malý areál (lokalita Petrovy kameny lipnice jesenická (</a:t>
            </a:r>
            <a:r>
              <a:rPr lang="cs-CZ" altLang="ru-RU" i="1" dirty="0" err="1"/>
              <a:t>Poa</a:t>
            </a:r>
            <a:r>
              <a:rPr lang="cs-CZ" altLang="ru-RU" i="1" dirty="0"/>
              <a:t> </a:t>
            </a:r>
            <a:r>
              <a:rPr lang="cs-CZ" altLang="ru-RU" i="1" dirty="0" err="1"/>
              <a:t>riphaea</a:t>
            </a:r>
            <a:r>
              <a:rPr lang="cs-CZ" altLang="ru-RU" dirty="0"/>
              <a:t>)</a:t>
            </a:r>
          </a:p>
          <a:p>
            <a:r>
              <a:rPr lang="cs-CZ" altLang="ru-RU" dirty="0" err="1"/>
              <a:t>Neoendemit</a:t>
            </a:r>
            <a:r>
              <a:rPr lang="cs-CZ" altLang="ru-RU" dirty="0"/>
              <a:t> druh vzniklý ve čtvrtohorách</a:t>
            </a:r>
          </a:p>
          <a:p>
            <a:r>
              <a:rPr lang="cs-CZ" altLang="ru-RU" dirty="0" err="1"/>
              <a:t>Paleoendemit</a:t>
            </a:r>
            <a:r>
              <a:rPr lang="cs-CZ" altLang="ru-RU" dirty="0"/>
              <a:t> je třetihorní nebo starší</a:t>
            </a:r>
          </a:p>
        </p:txBody>
      </p:sp>
    </p:spTree>
    <p:extLst>
      <p:ext uri="{BB962C8B-B14F-4D97-AF65-F5344CB8AC3E}">
        <p14:creationId xmlns:p14="http://schemas.microsoft.com/office/powerpoint/2010/main" val="732641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Ochrana biodiverzity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752" y="2570411"/>
            <a:ext cx="8124960" cy="4691393"/>
          </a:xfrm>
        </p:spPr>
        <p:txBody>
          <a:bodyPr/>
          <a:lstStyle/>
          <a:p>
            <a:r>
              <a:rPr lang="cs-CZ" altLang="ru-RU" dirty="0"/>
              <a:t>Taxonomická - (druhová) uchování všech taxonomických skupin organismů</a:t>
            </a:r>
          </a:p>
          <a:p>
            <a:r>
              <a:rPr lang="cs-CZ" altLang="ru-RU" dirty="0"/>
              <a:t>Genetická – ochrana genofondu (genové informace) obsažené v jednotlivých taxonech, vedle planě rostoucích a volně žijících organismů se patří staré kultivary rostlin a stará plemena</a:t>
            </a:r>
          </a:p>
          <a:p>
            <a:r>
              <a:rPr lang="cs-CZ" altLang="ru-RU" dirty="0"/>
              <a:t>Systémová – zachování jednotlivých ekosystémů, které tvoří zásadní kameny rovnováhy v přírodě</a:t>
            </a:r>
          </a:p>
        </p:txBody>
      </p:sp>
    </p:spTree>
    <p:extLst>
      <p:ext uri="{BB962C8B-B14F-4D97-AF65-F5344CB8AC3E}">
        <p14:creationId xmlns:p14="http://schemas.microsoft.com/office/powerpoint/2010/main" val="3336783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Globální změna klimatu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ru-RU" dirty="0"/>
              <a:t>Globální oteplování a vymírání endemických druhů v horkých oblastech biodiverzity (</a:t>
            </a:r>
            <a:r>
              <a:rPr lang="cs-CZ" altLang="ru-RU" dirty="0" err="1"/>
              <a:t>Conservation</a:t>
            </a:r>
            <a:r>
              <a:rPr lang="cs-CZ" altLang="ru-RU" dirty="0"/>
              <a:t> Biology, 2006) může v důsledku růstu teplot do roku 2050 vyhynout ¼ dnes žijících druhů</a:t>
            </a:r>
          </a:p>
        </p:txBody>
      </p:sp>
    </p:spTree>
    <p:extLst>
      <p:ext uri="{BB962C8B-B14F-4D97-AF65-F5344CB8AC3E}">
        <p14:creationId xmlns:p14="http://schemas.microsoft.com/office/powerpoint/2010/main" val="516846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Biodiverzita (Wilson 1988)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ru-RU"/>
              <a:t>Biodiverzitu (biologickou rozmanitost) lze definovat jako úplný soubor všech taxonů, genů a ekosystémů planety Země včetně všech jejich vazeb</a:t>
            </a:r>
          </a:p>
          <a:p>
            <a:r>
              <a:rPr lang="cs-CZ" altLang="ru-RU"/>
              <a:t>V případě úbytku biodiverzity jde nejen o etický, ale i hospodářský a existenční problém</a:t>
            </a:r>
          </a:p>
        </p:txBody>
      </p:sp>
    </p:spTree>
    <p:extLst>
      <p:ext uri="{BB962C8B-B14F-4D97-AF65-F5344CB8AC3E}">
        <p14:creationId xmlns:p14="http://schemas.microsoft.com/office/powerpoint/2010/main" val="2650624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Červené seznamy a červené knihy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ru-RU" dirty="0"/>
              <a:t>Vyhynulý (</a:t>
            </a:r>
            <a:r>
              <a:rPr lang="cs-CZ" altLang="ru-RU" dirty="0" err="1"/>
              <a:t>extinct</a:t>
            </a:r>
            <a:r>
              <a:rPr lang="cs-CZ" altLang="ru-RU" dirty="0"/>
              <a:t>, EX)</a:t>
            </a:r>
          </a:p>
          <a:p>
            <a:r>
              <a:rPr lang="cs-CZ" altLang="ru-RU" dirty="0"/>
              <a:t>Vyhynulý v přírodě (</a:t>
            </a:r>
            <a:r>
              <a:rPr lang="cs-CZ" altLang="ru-RU" dirty="0" err="1"/>
              <a:t>extinct</a:t>
            </a:r>
            <a:r>
              <a:rPr lang="cs-CZ" altLang="ru-RU" dirty="0"/>
              <a:t> in </a:t>
            </a:r>
            <a:r>
              <a:rPr lang="cs-CZ" altLang="ru-RU" dirty="0" err="1"/>
              <a:t>the</a:t>
            </a:r>
            <a:r>
              <a:rPr lang="cs-CZ" altLang="ru-RU" dirty="0"/>
              <a:t> </a:t>
            </a:r>
            <a:r>
              <a:rPr lang="cs-CZ" altLang="ru-RU" dirty="0" err="1"/>
              <a:t>wild</a:t>
            </a:r>
            <a:r>
              <a:rPr lang="cs-CZ" altLang="ru-RU" dirty="0"/>
              <a:t>, EW)</a:t>
            </a:r>
          </a:p>
          <a:p>
            <a:r>
              <a:rPr lang="cs-CZ" altLang="ru-RU" dirty="0"/>
              <a:t>Kriticky ohrožený (</a:t>
            </a:r>
            <a:r>
              <a:rPr lang="cs-CZ" altLang="ru-RU" dirty="0" err="1"/>
              <a:t>critically</a:t>
            </a:r>
            <a:r>
              <a:rPr lang="cs-CZ" altLang="ru-RU" dirty="0"/>
              <a:t> </a:t>
            </a:r>
            <a:r>
              <a:rPr lang="cs-CZ" altLang="ru-RU" dirty="0" err="1"/>
              <a:t>endangered</a:t>
            </a:r>
            <a:r>
              <a:rPr lang="cs-CZ" altLang="ru-RU" dirty="0"/>
              <a:t>, CR)</a:t>
            </a:r>
          </a:p>
          <a:p>
            <a:r>
              <a:rPr lang="cs-CZ" altLang="ru-RU" dirty="0"/>
              <a:t>Ohrožený (</a:t>
            </a:r>
            <a:r>
              <a:rPr lang="cs-CZ" altLang="ru-RU" dirty="0" err="1"/>
              <a:t>endangered</a:t>
            </a:r>
            <a:r>
              <a:rPr lang="cs-CZ" altLang="ru-RU" dirty="0"/>
              <a:t>, EN)</a:t>
            </a:r>
          </a:p>
          <a:p>
            <a:r>
              <a:rPr lang="cs-CZ" altLang="ru-RU" dirty="0"/>
              <a:t>Zranitelný (</a:t>
            </a:r>
            <a:r>
              <a:rPr lang="cs-CZ" altLang="ru-RU" dirty="0" err="1"/>
              <a:t>vulnerable</a:t>
            </a:r>
            <a:r>
              <a:rPr lang="cs-CZ" altLang="ru-RU" dirty="0"/>
              <a:t>, VU)</a:t>
            </a:r>
          </a:p>
          <a:p>
            <a:r>
              <a:rPr lang="cs-CZ" altLang="ru-RU" dirty="0"/>
              <a:t>Téměř ohrožený (</a:t>
            </a:r>
            <a:r>
              <a:rPr lang="cs-CZ" altLang="ru-RU" dirty="0" err="1"/>
              <a:t>near</a:t>
            </a:r>
            <a:r>
              <a:rPr lang="cs-CZ" altLang="ru-RU" dirty="0"/>
              <a:t> </a:t>
            </a:r>
            <a:r>
              <a:rPr lang="cs-CZ" altLang="ru-RU" dirty="0" err="1"/>
              <a:t>threatened</a:t>
            </a:r>
            <a:r>
              <a:rPr lang="cs-CZ" altLang="ru-RU" dirty="0"/>
              <a:t>, NT)</a:t>
            </a:r>
          </a:p>
          <a:p>
            <a:r>
              <a:rPr lang="cs-CZ" altLang="ru-RU" dirty="0"/>
              <a:t>Málo dotčený (least </a:t>
            </a:r>
            <a:r>
              <a:rPr lang="cs-CZ" altLang="ru-RU" dirty="0" err="1"/>
              <a:t>concern</a:t>
            </a:r>
            <a:r>
              <a:rPr lang="cs-CZ" altLang="ru-RU" dirty="0"/>
              <a:t>, LC)</a:t>
            </a:r>
          </a:p>
        </p:txBody>
      </p:sp>
    </p:spTree>
    <p:extLst>
      <p:ext uri="{BB962C8B-B14F-4D97-AF65-F5344CB8AC3E}">
        <p14:creationId xmlns:p14="http://schemas.microsoft.com/office/powerpoint/2010/main" val="1385197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Ochrana biologické rozmanitosti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ru-RU"/>
              <a:t>in situ - ochrana ekosystémů, stanovišť, udržování životaschopných populací druhů v jejich přirozeném prostředí (uchování a zvyšování početnosti druhů, záchrana biotopů a ekosystémů)</a:t>
            </a:r>
          </a:p>
          <a:p>
            <a:r>
              <a:rPr lang="cs-CZ" altLang="ru-RU"/>
              <a:t>ex situ – ochrana prvků a složek biodiverzity mimo jejich přirozený výskyt (zoo a bot.zahrady, arboreta, genobanky, záchranné programy)</a:t>
            </a:r>
          </a:p>
        </p:txBody>
      </p:sp>
    </p:spTree>
    <p:extLst>
      <p:ext uri="{BB962C8B-B14F-4D97-AF65-F5344CB8AC3E}">
        <p14:creationId xmlns:p14="http://schemas.microsoft.com/office/powerpoint/2010/main" val="3574329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1870" y="1778856"/>
            <a:ext cx="3068291" cy="81961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/>
              <a:t>Druhová ochrana</a:t>
            </a:r>
          </a:p>
        </p:txBody>
      </p:sp>
      <p:pic>
        <p:nvPicPr>
          <p:cNvPr id="58371" name="Picture 4" descr="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78" y="3169109"/>
            <a:ext cx="3693591" cy="368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5" descr="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181" y="3270926"/>
            <a:ext cx="3596474" cy="358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6" descr="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838" y="1106404"/>
            <a:ext cx="3281625" cy="368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548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1965" y="3145312"/>
            <a:ext cx="2207495" cy="76193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/>
              <a:t>Druhová ochrana</a:t>
            </a:r>
          </a:p>
        </p:txBody>
      </p:sp>
      <p:pic>
        <p:nvPicPr>
          <p:cNvPr id="593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3220" y="1183424"/>
            <a:ext cx="6620036" cy="5611200"/>
          </a:xfrm>
          <a:noFill/>
        </p:spPr>
      </p:pic>
    </p:spTree>
    <p:extLst>
      <p:ext uri="{BB962C8B-B14F-4D97-AF65-F5344CB8AC3E}">
        <p14:creationId xmlns:p14="http://schemas.microsoft.com/office/powerpoint/2010/main" val="2991162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238776" y="439757"/>
            <a:ext cx="4336006" cy="74999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/>
              <a:t>Druhová ochrana</a:t>
            </a:r>
          </a:p>
        </p:txBody>
      </p:sp>
      <p:pic>
        <p:nvPicPr>
          <p:cNvPr id="6041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660" y="1304102"/>
            <a:ext cx="8145236" cy="5516351"/>
          </a:xfrm>
          <a:noFill/>
        </p:spPr>
      </p:pic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994" y="1402090"/>
            <a:ext cx="3096788" cy="93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575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68528" y="4317896"/>
            <a:ext cx="1384705" cy="106829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ru-RU" sz="1973" dirty="0"/>
              <a:t>Dudek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ru-RU" sz="1973" dirty="0"/>
              <a:t>chocholatý</a:t>
            </a:r>
          </a:p>
        </p:txBody>
      </p:sp>
      <p:pic>
        <p:nvPicPr>
          <p:cNvPr id="61443" name="Picture 4" descr="dudek_chocholaty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233" y="-1"/>
            <a:ext cx="704551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635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Soustava Natura 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Soustava chráněných území chráněných (stav 2020):</a:t>
            </a:r>
            <a:br>
              <a:rPr lang="cs-CZ" dirty="0"/>
            </a:br>
            <a:r>
              <a:rPr lang="cs-CZ" dirty="0"/>
              <a:t>evropsky významné lokality druhů (EVL)</a:t>
            </a:r>
            <a:br>
              <a:rPr lang="cs-CZ" dirty="0"/>
            </a:br>
            <a:r>
              <a:rPr lang="cs-CZ" dirty="0"/>
              <a:t>1113 na ploše 795 240 ha</a:t>
            </a:r>
            <a:br>
              <a:rPr lang="cs-CZ" dirty="0"/>
            </a:br>
            <a:r>
              <a:rPr lang="cs-CZ" dirty="0"/>
              <a:t>https://drusop.nature.cz/ost/chrobjekty/evl/index.php?</a:t>
            </a:r>
            <a:br>
              <a:rPr lang="cs-CZ" dirty="0"/>
            </a:br>
            <a:br>
              <a:rPr lang="cs-CZ" dirty="0"/>
            </a:br>
            <a:r>
              <a:rPr lang="cs-CZ" dirty="0"/>
              <a:t>ptačí oblasti (PO)</a:t>
            </a:r>
            <a:br>
              <a:rPr lang="cs-CZ" dirty="0"/>
            </a:br>
            <a:r>
              <a:rPr lang="cs-CZ" dirty="0"/>
              <a:t>41 na ploše 703 437 ha</a:t>
            </a:r>
            <a:br>
              <a:rPr lang="cs-CZ" dirty="0"/>
            </a:br>
            <a:r>
              <a:rPr lang="cs-CZ" dirty="0"/>
              <a:t>https://drusop.nature.cz/ost/chrobjekty/ptacob/index.php?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6214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9185" y="2623756"/>
            <a:ext cx="2172630" cy="6301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/>
              <a:t>Natura 2000</a:t>
            </a:r>
          </a:p>
        </p:txBody>
      </p:sp>
      <p:pic>
        <p:nvPicPr>
          <p:cNvPr id="6246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7820" y="302449"/>
            <a:ext cx="5155050" cy="6509992"/>
          </a:xfrm>
          <a:noFill/>
        </p:spPr>
      </p:pic>
    </p:spTree>
    <p:extLst>
      <p:ext uri="{BB962C8B-B14F-4D97-AF65-F5344CB8AC3E}">
        <p14:creationId xmlns:p14="http://schemas.microsoft.com/office/powerpoint/2010/main" val="3232705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Stav druhů v České republice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886 druhů mechorostů (531 </a:t>
            </a:r>
            <a:r>
              <a:rPr lang="cs-CZ" dirty="0" err="1"/>
              <a:t>ohrož</a:t>
            </a:r>
            <a:r>
              <a:rPr lang="cs-CZ" dirty="0"/>
              <a:t>.)</a:t>
            </a:r>
          </a:p>
          <a:p>
            <a:pPr>
              <a:defRPr/>
            </a:pPr>
            <a:r>
              <a:rPr lang="cs-CZ" dirty="0"/>
              <a:t>1 500 druhů lišejníků</a:t>
            </a:r>
          </a:p>
          <a:p>
            <a:pPr>
              <a:defRPr/>
            </a:pPr>
            <a:r>
              <a:rPr lang="cs-CZ" dirty="0"/>
              <a:t>40 000 druhů hub  - 4 000 </a:t>
            </a:r>
            <a:r>
              <a:rPr lang="cs-CZ" dirty="0" err="1"/>
              <a:t>makromycet</a:t>
            </a:r>
            <a:endParaRPr lang="cs-CZ" dirty="0"/>
          </a:p>
          <a:p>
            <a:pPr>
              <a:defRPr/>
            </a:pPr>
            <a:r>
              <a:rPr lang="cs-CZ" dirty="0"/>
              <a:t>cévnaté rostliny 2 550 (1 148 </a:t>
            </a:r>
            <a:r>
              <a:rPr lang="cs-CZ" dirty="0" err="1"/>
              <a:t>ohrož</a:t>
            </a:r>
            <a:r>
              <a:rPr lang="cs-CZ" dirty="0"/>
              <a:t>.)</a:t>
            </a:r>
          </a:p>
          <a:p>
            <a:pPr>
              <a:defRPr/>
            </a:pPr>
            <a:r>
              <a:rPr lang="cs-CZ" dirty="0"/>
              <a:t>bezobratlí - hmyz  24 000 druhů (4 342 )</a:t>
            </a:r>
          </a:p>
          <a:p>
            <a:pPr>
              <a:defRPr/>
            </a:pPr>
            <a:r>
              <a:rPr lang="cs-CZ" dirty="0"/>
              <a:t>bezobratlí - ostatní 8 000 druhů</a:t>
            </a:r>
          </a:p>
          <a:p>
            <a:pPr>
              <a:defRPr/>
            </a:pPr>
            <a:r>
              <a:rPr lang="cs-CZ" dirty="0"/>
              <a:t>obratlovci 711 druhů (175)</a:t>
            </a:r>
          </a:p>
        </p:txBody>
      </p:sp>
    </p:spTree>
    <p:extLst>
      <p:ext uri="{BB962C8B-B14F-4D97-AF65-F5344CB8AC3E}">
        <p14:creationId xmlns:p14="http://schemas.microsoft.com/office/powerpoint/2010/main" val="266332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Památné stromy</a:t>
            </a:r>
          </a:p>
        </p:txBody>
      </p:sp>
      <p:pic>
        <p:nvPicPr>
          <p:cNvPr id="6451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149" y="3995475"/>
            <a:ext cx="3374043" cy="2647230"/>
          </a:xfrm>
          <a:noFill/>
        </p:spPr>
      </p:pic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401" y="431084"/>
            <a:ext cx="3615851" cy="54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7" name="Text Box 6"/>
          <p:cNvSpPr txBox="1">
            <a:spLocks noChangeArrowheads="1"/>
          </p:cNvSpPr>
          <p:nvPr/>
        </p:nvSpPr>
        <p:spPr bwMode="auto">
          <a:xfrm>
            <a:off x="705149" y="2081232"/>
            <a:ext cx="4121221" cy="191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973" dirty="0"/>
              <a:t>Strom (4 324), skupina stromů (933) nebo stromořadí (239), mimořádně významných </a:t>
            </a:r>
            <a:br>
              <a:rPr lang="cs-CZ" altLang="cs-CZ" sz="1973" dirty="0"/>
            </a:br>
            <a:r>
              <a:rPr lang="cs-CZ" altLang="cs-CZ" sz="1973" dirty="0"/>
              <a:t>z hlediska druhového, </a:t>
            </a:r>
            <a:br>
              <a:rPr lang="cs-CZ" altLang="cs-CZ" sz="1973" dirty="0"/>
            </a:br>
            <a:r>
              <a:rPr lang="cs-CZ" altLang="cs-CZ" sz="1973" dirty="0"/>
              <a:t>estetického, genetického, kulturního nebo historického</a:t>
            </a:r>
          </a:p>
        </p:txBody>
      </p:sp>
      <p:sp>
        <p:nvSpPr>
          <p:cNvPr id="64518" name="TextovéPole 1"/>
          <p:cNvSpPr txBox="1">
            <a:spLocks noChangeArrowheads="1"/>
          </p:cNvSpPr>
          <p:nvPr/>
        </p:nvSpPr>
        <p:spPr bwMode="auto">
          <a:xfrm>
            <a:off x="5290401" y="6342520"/>
            <a:ext cx="3615851" cy="63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777" dirty="0"/>
              <a:t>26 916 jedinců vyhlášeno, stav 2020 24 905 jedinců</a:t>
            </a:r>
          </a:p>
        </p:txBody>
      </p:sp>
    </p:spTree>
    <p:extLst>
      <p:ext uri="{BB962C8B-B14F-4D97-AF65-F5344CB8AC3E}">
        <p14:creationId xmlns:p14="http://schemas.microsoft.com/office/powerpoint/2010/main" val="209095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Hierarchické úrovně biodiverzity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Genetická diverzita (</a:t>
            </a:r>
            <a:r>
              <a:rPr lang="cs-CZ" dirty="0" err="1"/>
              <a:t>genetic</a:t>
            </a:r>
            <a:r>
              <a:rPr lang="cs-CZ" dirty="0"/>
              <a:t> diversity) vztahuje se k rozmanitosti genů v rámci druhů.</a:t>
            </a:r>
          </a:p>
          <a:p>
            <a:pPr>
              <a:defRPr/>
            </a:pPr>
            <a:r>
              <a:rPr lang="cs-CZ" dirty="0"/>
              <a:t>Druhová diverzita (species diversity) souvisí s rozmanitostí druhů v rámci oblasti</a:t>
            </a:r>
          </a:p>
          <a:p>
            <a:pPr>
              <a:defRPr/>
            </a:pPr>
            <a:r>
              <a:rPr lang="cs-CZ" dirty="0"/>
              <a:t>Ekosystémová diverzita (</a:t>
            </a:r>
            <a:r>
              <a:rPr lang="cs-CZ" dirty="0" err="1"/>
              <a:t>ecosystem</a:t>
            </a:r>
            <a:r>
              <a:rPr lang="cs-CZ" dirty="0"/>
              <a:t> diversity) je rozmanitost na úrovni ekosystémů</a:t>
            </a:r>
          </a:p>
        </p:txBody>
      </p:sp>
    </p:spTree>
    <p:extLst>
      <p:ext uri="{BB962C8B-B14F-4D97-AF65-F5344CB8AC3E}">
        <p14:creationId xmlns:p14="http://schemas.microsoft.com/office/powerpoint/2010/main" val="1838482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/>
              <a:t>Mezinárodní závazky ČR - </a:t>
            </a:r>
            <a:r>
              <a:rPr lang="cs-CZ" dirty="0" err="1"/>
              <a:t>Ramsarská</a:t>
            </a:r>
            <a:r>
              <a:rPr lang="cs-CZ" dirty="0"/>
              <a:t> úmluva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6529" y="2096898"/>
            <a:ext cx="8222242" cy="3963669"/>
          </a:xfrm>
        </p:spPr>
        <p:txBody>
          <a:bodyPr>
            <a:normAutofit fontScale="77500" lnSpcReduction="20000"/>
          </a:bodyPr>
          <a:lstStyle/>
          <a:p>
            <a:r>
              <a:rPr lang="cs-CZ" altLang="ru-RU" dirty="0"/>
              <a:t>Úmluva o mokřadech majících mezinárodní význam především jako biotopy vodního ptactva</a:t>
            </a:r>
            <a:br>
              <a:rPr lang="cs-CZ" altLang="ru-RU" dirty="0"/>
            </a:br>
            <a:r>
              <a:rPr lang="cs-CZ" altLang="ru-RU" dirty="0" err="1"/>
              <a:t>Convention</a:t>
            </a:r>
            <a:r>
              <a:rPr lang="cs-CZ" altLang="ru-RU" dirty="0"/>
              <a:t> on </a:t>
            </a:r>
            <a:r>
              <a:rPr lang="cs-CZ" altLang="ru-RU" dirty="0" err="1"/>
              <a:t>Wetlands</a:t>
            </a:r>
            <a:r>
              <a:rPr lang="cs-CZ" altLang="ru-RU" dirty="0"/>
              <a:t> </a:t>
            </a:r>
            <a:r>
              <a:rPr lang="cs-CZ" altLang="ru-RU" dirty="0" err="1"/>
              <a:t>of</a:t>
            </a:r>
            <a:r>
              <a:rPr lang="cs-CZ" altLang="ru-RU" dirty="0"/>
              <a:t> International </a:t>
            </a:r>
            <a:r>
              <a:rPr lang="cs-CZ" altLang="ru-RU" dirty="0" err="1"/>
              <a:t>Importance</a:t>
            </a:r>
            <a:r>
              <a:rPr lang="cs-CZ" altLang="ru-RU" dirty="0"/>
              <a:t> </a:t>
            </a:r>
            <a:r>
              <a:rPr lang="cs-CZ" altLang="ru-RU" dirty="0" err="1"/>
              <a:t>especially</a:t>
            </a:r>
            <a:r>
              <a:rPr lang="cs-CZ" altLang="ru-RU" dirty="0"/>
              <a:t> as </a:t>
            </a:r>
            <a:r>
              <a:rPr lang="cs-CZ" altLang="ru-RU" dirty="0" err="1"/>
              <a:t>Waterfowl</a:t>
            </a:r>
            <a:r>
              <a:rPr lang="cs-CZ" altLang="ru-RU" dirty="0"/>
              <a:t> Habitat - </a:t>
            </a:r>
            <a:r>
              <a:rPr lang="cs-CZ" altLang="ru-RU" dirty="0" err="1"/>
              <a:t>The</a:t>
            </a:r>
            <a:r>
              <a:rPr lang="cs-CZ" altLang="ru-RU" dirty="0"/>
              <a:t> </a:t>
            </a:r>
            <a:r>
              <a:rPr lang="cs-CZ" altLang="ru-RU" dirty="0" err="1"/>
              <a:t>Ramsar</a:t>
            </a:r>
            <a:r>
              <a:rPr lang="cs-CZ" altLang="ru-RU" dirty="0"/>
              <a:t> </a:t>
            </a:r>
            <a:r>
              <a:rPr lang="cs-CZ" altLang="ru-RU" dirty="0" err="1"/>
              <a:t>Convention</a:t>
            </a:r>
            <a:r>
              <a:rPr lang="cs-CZ" altLang="ru-RU" dirty="0"/>
              <a:t> on </a:t>
            </a:r>
            <a:r>
              <a:rPr lang="cs-CZ" altLang="ru-RU" dirty="0" err="1"/>
              <a:t>Wetlands</a:t>
            </a:r>
            <a:r>
              <a:rPr lang="cs-CZ" altLang="ru-RU" dirty="0"/>
              <a:t>, 1971</a:t>
            </a:r>
            <a:br>
              <a:rPr lang="cs-CZ" altLang="ru-RU" b="1" dirty="0"/>
            </a:br>
            <a:br>
              <a:rPr lang="cs-CZ" altLang="ru-RU" b="1" dirty="0"/>
            </a:br>
            <a:r>
              <a:rPr lang="cs-CZ" altLang="ru-RU" dirty="0" err="1"/>
              <a:t>Ramsarská</a:t>
            </a:r>
            <a:r>
              <a:rPr lang="cs-CZ" altLang="ru-RU" dirty="0"/>
              <a:t> úmluva je první celosvětová mezivládní úmluva na ochranu a moudré využívání přírodních zdrojů. Jedná se tak o jedinou úmluvu, chránící určitý typ biotopu. </a:t>
            </a:r>
            <a:r>
              <a:rPr lang="cs-CZ" altLang="ru-RU" dirty="0">
                <a:hlinkClick r:id="rId2"/>
              </a:rPr>
              <a:t>Mokřady</a:t>
            </a:r>
            <a:r>
              <a:rPr lang="cs-CZ" altLang="ru-RU" dirty="0"/>
              <a:t> se v této Úmluvě rozumí území s močály, slatinami, rašeliništi a vodami přirozenými nebo umělými, trvalými nebo dočasnými, stojatými i tekoucími, sladkými, brakickými nebo slanými, včetně území s mořskou vodou; jejíž hloubka při odlivu nepřesahuje 6 metrů.</a:t>
            </a:r>
            <a:br>
              <a:rPr lang="cs-CZ" altLang="ru-RU" dirty="0"/>
            </a:br>
            <a:endParaRPr lang="cs-CZ" altLang="ru-RU" dirty="0"/>
          </a:p>
        </p:txBody>
      </p:sp>
    </p:spTree>
    <p:extLst>
      <p:ext uri="{BB962C8B-B14F-4D97-AF65-F5344CB8AC3E}">
        <p14:creationId xmlns:p14="http://schemas.microsoft.com/office/powerpoint/2010/main" val="72937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 Šumava</a:t>
            </a:r>
            <a:endParaRPr lang="ru-RU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11095" y="5916457"/>
            <a:ext cx="3507188" cy="642227"/>
          </a:xfrm>
        </p:spPr>
        <p:txBody>
          <a:bodyPr/>
          <a:lstStyle/>
          <a:p>
            <a:pPr>
              <a:defRPr/>
            </a:pPr>
            <a:r>
              <a:rPr lang="cs-CZ" dirty="0"/>
              <a:t>Šumava </a:t>
            </a:r>
            <a:endParaRPr lang="ru-RU" dirty="0"/>
          </a:p>
        </p:txBody>
      </p:sp>
      <p:pic>
        <p:nvPicPr>
          <p:cNvPr id="32772" name="Picture 9" descr="14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12" y="1369174"/>
            <a:ext cx="7318259" cy="440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127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České Švýcarsko</a:t>
            </a:r>
            <a:endParaRPr lang="ru-RU" alt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11095" y="5916457"/>
            <a:ext cx="3507188" cy="642227"/>
          </a:xfrm>
        </p:spPr>
        <p:txBody>
          <a:bodyPr/>
          <a:lstStyle/>
          <a:p>
            <a:pPr>
              <a:defRPr/>
            </a:pPr>
            <a:r>
              <a:rPr lang="cs-CZ" dirty="0"/>
              <a:t>NP České Švýcarsko</a:t>
            </a:r>
            <a:endParaRPr lang="ru-RU" dirty="0"/>
          </a:p>
        </p:txBody>
      </p:sp>
      <p:pic>
        <p:nvPicPr>
          <p:cNvPr id="33796" name="Picture 6" descr="ČŠ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13" y="1369174"/>
            <a:ext cx="7175715" cy="440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447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ru-RU"/>
              <a:t>Krkonošský národní park</a:t>
            </a:r>
          </a:p>
        </p:txBody>
      </p:sp>
      <p:sp>
        <p:nvSpPr>
          <p:cNvPr id="1740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342977" y="5275797"/>
            <a:ext cx="1740279" cy="78477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ru-RU" sz="2763" dirty="0"/>
              <a:t>KRNAP</a:t>
            </a:r>
          </a:p>
        </p:txBody>
      </p:sp>
      <p:pic>
        <p:nvPicPr>
          <p:cNvPr id="30724" name="Picture 4" descr="odd4_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4" y="1601003"/>
            <a:ext cx="6572649" cy="488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133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/>
              <a:t>Mezinárodní závazky ČR - Bonnská úmluva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2583" y="2139047"/>
            <a:ext cx="8006189" cy="3921519"/>
          </a:xfrm>
        </p:spPr>
        <p:txBody>
          <a:bodyPr>
            <a:normAutofit fontScale="77500" lnSpcReduction="20000"/>
          </a:bodyPr>
          <a:lstStyle/>
          <a:p>
            <a:r>
              <a:rPr lang="cs-CZ" altLang="ru-RU" dirty="0"/>
              <a:t>Úmluva o ochraně stěhovavých druhů volně žijících živočichů</a:t>
            </a:r>
            <a:br>
              <a:rPr lang="cs-CZ" altLang="ru-RU" dirty="0"/>
            </a:br>
            <a:r>
              <a:rPr lang="cs-CZ" altLang="ru-RU" dirty="0" err="1"/>
              <a:t>Convention</a:t>
            </a:r>
            <a:r>
              <a:rPr lang="cs-CZ" altLang="ru-RU" dirty="0"/>
              <a:t> on </a:t>
            </a:r>
            <a:r>
              <a:rPr lang="cs-CZ" altLang="ru-RU" dirty="0" err="1"/>
              <a:t>the</a:t>
            </a:r>
            <a:r>
              <a:rPr lang="cs-CZ" altLang="ru-RU" dirty="0"/>
              <a:t> </a:t>
            </a:r>
            <a:r>
              <a:rPr lang="cs-CZ" altLang="ru-RU" dirty="0" err="1"/>
              <a:t>Conservation</a:t>
            </a:r>
            <a:r>
              <a:rPr lang="cs-CZ" altLang="ru-RU" dirty="0"/>
              <a:t> </a:t>
            </a:r>
            <a:r>
              <a:rPr lang="cs-CZ" altLang="ru-RU" dirty="0" err="1"/>
              <a:t>of</a:t>
            </a:r>
            <a:r>
              <a:rPr lang="cs-CZ" altLang="ru-RU" dirty="0"/>
              <a:t> </a:t>
            </a:r>
            <a:r>
              <a:rPr lang="cs-CZ" altLang="ru-RU" dirty="0" err="1"/>
              <a:t>Migratory</a:t>
            </a:r>
            <a:r>
              <a:rPr lang="cs-CZ" altLang="ru-RU" dirty="0"/>
              <a:t> Species </a:t>
            </a:r>
            <a:r>
              <a:rPr lang="cs-CZ" altLang="ru-RU" dirty="0" err="1"/>
              <a:t>of</a:t>
            </a:r>
            <a:r>
              <a:rPr lang="cs-CZ" altLang="ru-RU" dirty="0"/>
              <a:t> </a:t>
            </a:r>
            <a:r>
              <a:rPr lang="cs-CZ" altLang="ru-RU" dirty="0" err="1"/>
              <a:t>Wild</a:t>
            </a:r>
            <a:r>
              <a:rPr lang="cs-CZ" altLang="ru-RU" dirty="0"/>
              <a:t> </a:t>
            </a:r>
            <a:r>
              <a:rPr lang="cs-CZ" altLang="ru-RU" dirty="0" err="1"/>
              <a:t>Animals</a:t>
            </a:r>
            <a:r>
              <a:rPr lang="cs-CZ" altLang="ru-RU" dirty="0"/>
              <a:t> (CMS), 1979</a:t>
            </a:r>
          </a:p>
          <a:p>
            <a:r>
              <a:rPr lang="cs-CZ" altLang="ru-RU" dirty="0"/>
              <a:t>Základním cílem úmluvy je zabezpečení ochrany stěhovavých druhů živočichů, a to nejen ptáků, ale i savců, ryb a bezobratlých v celém areálu jejich rozšíření, tj. na hnízdištích, tahových cestách i zimovištích.  Stěhovavý druh znamená celou populaci nebo kteroukoli geograficky oddělenou část populace jakéhokoliv druhu nebo nižšího taxonu volně žijících živočichů, pro něž platí, že významná část jejich příslušníků cyklicky a předvídatelně překračuje jednu nebo více hranic jurisdikce státu.</a:t>
            </a:r>
            <a:br>
              <a:rPr lang="cs-CZ" altLang="ru-RU" dirty="0"/>
            </a:br>
            <a:endParaRPr lang="cs-CZ" altLang="ru-RU" dirty="0"/>
          </a:p>
        </p:txBody>
      </p:sp>
    </p:spTree>
    <p:extLst>
      <p:ext uri="{BB962C8B-B14F-4D97-AF65-F5344CB8AC3E}">
        <p14:creationId xmlns:p14="http://schemas.microsoft.com/office/powerpoint/2010/main" val="814657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NPR Lednické rybníky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Ochrana druhů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10242" name="Picture 2" descr="Vybudování ornitologických pozorovatelen v NPR Lednické rybní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29" y="2465798"/>
            <a:ext cx="7639452" cy="305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405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/>
              <a:t>Mezinárodní závazky ČR - Bernská úmluva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8140" y="2374125"/>
            <a:ext cx="8190631" cy="3686441"/>
          </a:xfrm>
        </p:spPr>
        <p:txBody>
          <a:bodyPr>
            <a:normAutofit fontScale="92500"/>
          </a:bodyPr>
          <a:lstStyle/>
          <a:p>
            <a:r>
              <a:rPr lang="cs-CZ" altLang="ru-RU" dirty="0"/>
              <a:t>Úmluva o ochraně evropské fauny a flóry a přírodních stanovišť</a:t>
            </a:r>
            <a:br>
              <a:rPr lang="cs-CZ" altLang="ru-RU" dirty="0"/>
            </a:br>
            <a:r>
              <a:rPr lang="cs-CZ" altLang="ru-RU" dirty="0" err="1"/>
              <a:t>Convention</a:t>
            </a:r>
            <a:r>
              <a:rPr lang="cs-CZ" altLang="ru-RU" dirty="0"/>
              <a:t> on </a:t>
            </a:r>
            <a:r>
              <a:rPr lang="cs-CZ" altLang="ru-RU" dirty="0" err="1"/>
              <a:t>the</a:t>
            </a:r>
            <a:r>
              <a:rPr lang="cs-CZ" altLang="ru-RU" dirty="0"/>
              <a:t> </a:t>
            </a:r>
            <a:r>
              <a:rPr lang="cs-CZ" altLang="ru-RU" dirty="0" err="1"/>
              <a:t>Conservation</a:t>
            </a:r>
            <a:r>
              <a:rPr lang="cs-CZ" altLang="ru-RU" dirty="0"/>
              <a:t> </a:t>
            </a:r>
            <a:r>
              <a:rPr lang="cs-CZ" altLang="ru-RU" dirty="0" err="1"/>
              <a:t>of</a:t>
            </a:r>
            <a:r>
              <a:rPr lang="cs-CZ" altLang="ru-RU" dirty="0"/>
              <a:t> </a:t>
            </a:r>
            <a:r>
              <a:rPr lang="cs-CZ" altLang="ru-RU" dirty="0" err="1"/>
              <a:t>European</a:t>
            </a:r>
            <a:r>
              <a:rPr lang="cs-CZ" altLang="ru-RU" dirty="0"/>
              <a:t> </a:t>
            </a:r>
            <a:r>
              <a:rPr lang="cs-CZ" altLang="ru-RU" dirty="0" err="1"/>
              <a:t>Wildlife</a:t>
            </a:r>
            <a:r>
              <a:rPr lang="cs-CZ" altLang="ru-RU" dirty="0"/>
              <a:t> and Natural </a:t>
            </a:r>
            <a:r>
              <a:rPr lang="cs-CZ" altLang="ru-RU" dirty="0" err="1"/>
              <a:t>Habitats</a:t>
            </a:r>
            <a:r>
              <a:rPr lang="cs-CZ" altLang="ru-RU" dirty="0"/>
              <a:t>, 1979</a:t>
            </a:r>
          </a:p>
          <a:p>
            <a:r>
              <a:rPr lang="cs-CZ" altLang="ru-RU" dirty="0"/>
              <a:t>Cílem Úmluvy je ochrana živočichů a rostlin celoevropského významu, jejich stanovišť (biotopů), zejména ohrožených druhů, stěhovavých druhů a druhů, jejichž ochrana vyžaduje celoevropskou spolupráci.</a:t>
            </a:r>
          </a:p>
          <a:p>
            <a:endParaRPr lang="cs-CZ" altLang="ru-RU" dirty="0"/>
          </a:p>
        </p:txBody>
      </p:sp>
    </p:spTree>
    <p:extLst>
      <p:ext uri="{BB962C8B-B14F-4D97-AF65-F5344CB8AC3E}">
        <p14:creationId xmlns:p14="http://schemas.microsoft.com/office/powerpoint/2010/main" val="2424658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Washingtonská úmluva (CITES)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altLang="ru-RU" dirty="0"/>
              <a:t>Úmluva o mezinárodním obchodu ohroženými druhy volně žijících živočichů a planě rostoucích rostlin </a:t>
            </a:r>
            <a:br>
              <a:rPr lang="cs-CZ" altLang="ru-RU" dirty="0"/>
            </a:br>
            <a:r>
              <a:rPr lang="cs-CZ" altLang="ru-RU" dirty="0" err="1"/>
              <a:t>Convention</a:t>
            </a:r>
            <a:r>
              <a:rPr lang="cs-CZ" altLang="ru-RU" dirty="0"/>
              <a:t> on International </a:t>
            </a:r>
            <a:r>
              <a:rPr lang="cs-CZ" altLang="ru-RU" dirty="0" err="1"/>
              <a:t>Trade</a:t>
            </a:r>
            <a:r>
              <a:rPr lang="cs-CZ" altLang="ru-RU" dirty="0"/>
              <a:t> in </a:t>
            </a:r>
            <a:r>
              <a:rPr lang="cs-CZ" altLang="ru-RU" dirty="0" err="1"/>
              <a:t>Endangered</a:t>
            </a:r>
            <a:r>
              <a:rPr lang="cs-CZ" altLang="ru-RU" dirty="0"/>
              <a:t> Species </a:t>
            </a:r>
            <a:r>
              <a:rPr lang="cs-CZ" altLang="ru-RU" dirty="0" err="1"/>
              <a:t>of</a:t>
            </a:r>
            <a:r>
              <a:rPr lang="cs-CZ" altLang="ru-RU" dirty="0"/>
              <a:t> </a:t>
            </a:r>
            <a:r>
              <a:rPr lang="cs-CZ" altLang="ru-RU" dirty="0" err="1"/>
              <a:t>Wild</a:t>
            </a:r>
            <a:r>
              <a:rPr lang="cs-CZ" altLang="ru-RU" dirty="0"/>
              <a:t> Fauna and Flora, 1973</a:t>
            </a:r>
          </a:p>
          <a:p>
            <a:r>
              <a:rPr lang="cs-CZ" altLang="ru-RU" dirty="0"/>
              <a:t>Úmluva upravuje pravidla pro mezinárodní obchod s ohroženými druhy fauny a flóry, který je jednou z hlavních příčin vymírání stále většího počtu volně žijících druhů.</a:t>
            </a:r>
            <a:br>
              <a:rPr lang="cs-CZ" altLang="ru-RU" dirty="0"/>
            </a:br>
            <a:endParaRPr lang="cs-CZ" altLang="ru-RU" dirty="0"/>
          </a:p>
          <a:p>
            <a:r>
              <a:rPr lang="cs-CZ" dirty="0"/>
              <a:t>Orgány CITES vydávají pravidelně seznam druhů, s nimiž nelze volně obchodovat. Ten v současnosti zahrnuje více než 4 000 druhů zvířat a okolo 25 000 druhů rostlin. Druhy v seznamu jsou podle míry svého ohrožení mezinárodním obchodem – a tedy i podle rozsahu, v němž je obchod regulován – roztříděny do tří příloh, označovaných římskými číslicemi I až III.</a:t>
            </a:r>
            <a:endParaRPr lang="cs-CZ" altLang="ru-RU" dirty="0"/>
          </a:p>
        </p:txBody>
      </p:sp>
    </p:spTree>
    <p:extLst>
      <p:ext uri="{BB962C8B-B14F-4D97-AF65-F5344CB8AC3E}">
        <p14:creationId xmlns:p14="http://schemas.microsoft.com/office/powerpoint/2010/main" val="3037373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8269" y="386016"/>
            <a:ext cx="7579299" cy="388465"/>
          </a:xfrm>
        </p:spPr>
        <p:txBody>
          <a:bodyPr>
            <a:normAutofit fontScale="90000"/>
          </a:bodyPr>
          <a:lstStyle/>
          <a:p>
            <a:r>
              <a:rPr lang="cs-CZ" dirty="0"/>
              <a:t>Ara hyacintový</a:t>
            </a:r>
          </a:p>
        </p:txBody>
      </p:sp>
      <p:pic>
        <p:nvPicPr>
          <p:cNvPr id="32770" name="Picture 2" descr="CIT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2" y="2012600"/>
            <a:ext cx="6955254" cy="390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51520" y="5921453"/>
            <a:ext cx="8491857" cy="586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4" dirty="0"/>
              <a:t>Obchod s ary hyacintovými je až na výjimky zakázán (jsou zařazeni do přílohy I CITES). </a:t>
            </a:r>
            <a:br>
              <a:rPr lang="cs-CZ" sz="1604" dirty="0"/>
            </a:br>
            <a:r>
              <a:rPr lang="cs-CZ" sz="1604" dirty="0"/>
              <a:t>Foto (c) Tomáš Adamec, Zoo Praha</a:t>
            </a:r>
          </a:p>
        </p:txBody>
      </p:sp>
    </p:spTree>
    <p:extLst>
      <p:ext uri="{BB962C8B-B14F-4D97-AF65-F5344CB8AC3E}">
        <p14:creationId xmlns:p14="http://schemas.microsoft.com/office/powerpoint/2010/main" val="1661833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/>
              <a:t>Úmluva CBD (</a:t>
            </a:r>
            <a:r>
              <a:rPr lang="cs-CZ" dirty="0" err="1"/>
              <a:t>Convention</a:t>
            </a:r>
            <a:r>
              <a:rPr lang="cs-CZ" dirty="0"/>
              <a:t> on </a:t>
            </a:r>
            <a:r>
              <a:rPr lang="cs-CZ" dirty="0" err="1"/>
              <a:t>Biological</a:t>
            </a:r>
            <a:r>
              <a:rPr lang="cs-CZ" dirty="0"/>
              <a:t> Diversity) 1992 Rio de </a:t>
            </a:r>
            <a:r>
              <a:rPr lang="cs-CZ" dirty="0" err="1"/>
              <a:t>Janeiro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altLang="ru-RU" dirty="0"/>
              <a:t>Ochrana rozmanitosti rostlinných a živočišných druhů, jejich genetického základu a různorodosti ekosystémů</a:t>
            </a:r>
          </a:p>
          <a:p>
            <a:r>
              <a:rPr lang="cs-CZ" altLang="ru-RU" dirty="0"/>
              <a:t>Úmluva mi klade tři cíle: </a:t>
            </a:r>
            <a:br>
              <a:rPr lang="cs-CZ" altLang="ru-RU" dirty="0"/>
            </a:br>
            <a:r>
              <a:rPr lang="cs-CZ" altLang="ru-RU" dirty="0"/>
              <a:t>-</a:t>
            </a:r>
            <a:r>
              <a:rPr lang="cs-CZ" dirty="0"/>
              <a:t>ochranu biologické rozmanitosti, která je chápána jako rozmanitost všech živých organismů a systémů, jichž jsou tyto organismy součástí, </a:t>
            </a:r>
            <a:br>
              <a:rPr lang="cs-CZ" dirty="0"/>
            </a:br>
            <a:r>
              <a:rPr lang="cs-CZ" dirty="0"/>
              <a:t>- udržitelné využívání jejích složek,</a:t>
            </a:r>
            <a:br>
              <a:rPr lang="cs-CZ" dirty="0"/>
            </a:br>
            <a:r>
              <a:rPr lang="cs-CZ" dirty="0"/>
              <a:t>- spravedlivé a rovnocenné rozdělování přínosů plynoucích z genetických zdrojů.</a:t>
            </a:r>
          </a:p>
          <a:p>
            <a:endParaRPr lang="cs-CZ" altLang="ru-RU" dirty="0"/>
          </a:p>
          <a:p>
            <a:r>
              <a:rPr lang="cs-CZ" altLang="ru-RU" dirty="0"/>
              <a:t>http://chm.nature.cz/umluva-o-biologicke-rozmanitosti-cbd/</a:t>
            </a:r>
          </a:p>
          <a:p>
            <a:endParaRPr lang="cs-CZ" altLang="ru-RU" dirty="0"/>
          </a:p>
          <a:p>
            <a:endParaRPr lang="cs-CZ" altLang="ru-RU" dirty="0"/>
          </a:p>
        </p:txBody>
      </p:sp>
    </p:spTree>
    <p:extLst>
      <p:ext uri="{BB962C8B-B14F-4D97-AF65-F5344CB8AC3E}">
        <p14:creationId xmlns:p14="http://schemas.microsoft.com/office/powerpoint/2010/main" val="1841083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Druhová diverzita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ru-RU" dirty="0"/>
              <a:t>Měřitelná (</a:t>
            </a:r>
            <a:r>
              <a:rPr lang="el-GR" altLang="ru-RU" dirty="0"/>
              <a:t>α</a:t>
            </a:r>
            <a:r>
              <a:rPr lang="cs-CZ" altLang="ru-RU" dirty="0"/>
              <a:t>, </a:t>
            </a:r>
            <a:r>
              <a:rPr lang="el-GR" altLang="ru-RU" dirty="0"/>
              <a:t>β</a:t>
            </a:r>
            <a:r>
              <a:rPr lang="cs-CZ" altLang="ru-RU" dirty="0"/>
              <a:t>, </a:t>
            </a:r>
            <a:r>
              <a:rPr lang="el-GR" altLang="ru-RU" dirty="0"/>
              <a:t>γ</a:t>
            </a:r>
            <a:r>
              <a:rPr lang="cs-CZ" altLang="ru-RU" dirty="0"/>
              <a:t> index) </a:t>
            </a:r>
            <a:r>
              <a:rPr lang="cs-CZ" altLang="ru-RU" dirty="0" err="1"/>
              <a:t>Whittaker</a:t>
            </a:r>
            <a:r>
              <a:rPr lang="cs-CZ" altLang="ru-RU" dirty="0"/>
              <a:t> (1920-1980) v roce 1960 určil</a:t>
            </a:r>
            <a:br>
              <a:rPr lang="cs-CZ" altLang="ru-RU" dirty="0"/>
            </a:br>
            <a:r>
              <a:rPr lang="cs-CZ" dirty="0"/>
              <a:t> Alfa diverzita - druhová bohatost vzorku </a:t>
            </a:r>
            <a:br>
              <a:rPr lang="cs-CZ" dirty="0"/>
            </a:br>
            <a:r>
              <a:rPr lang="cs-CZ" dirty="0"/>
              <a:t> Beta diverzita (species </a:t>
            </a:r>
            <a:r>
              <a:rPr lang="cs-CZ" dirty="0" err="1"/>
              <a:t>turnover</a:t>
            </a:r>
            <a:r>
              <a:rPr lang="cs-CZ" dirty="0"/>
              <a:t>) - změna v druhovém složení mezi vzorky </a:t>
            </a:r>
            <a:br>
              <a:rPr lang="cs-CZ" dirty="0"/>
            </a:br>
            <a:r>
              <a:rPr lang="cs-CZ" dirty="0"/>
              <a:t> Gama diverzita - celková druhová bohatost regionu </a:t>
            </a:r>
            <a:endParaRPr lang="cs-CZ" altLang="ru-RU" dirty="0"/>
          </a:p>
        </p:txBody>
      </p:sp>
    </p:spTree>
    <p:extLst>
      <p:ext uri="{BB962C8B-B14F-4D97-AF65-F5344CB8AC3E}">
        <p14:creationId xmlns:p14="http://schemas.microsoft.com/office/powerpoint/2010/main" val="33806945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2025" y="2993968"/>
            <a:ext cx="2897723" cy="749990"/>
          </a:xfrm>
        </p:spPr>
        <p:txBody>
          <a:bodyPr>
            <a:normAutofit fontScale="90000"/>
          </a:bodyPr>
          <a:lstStyle/>
          <a:p>
            <a:r>
              <a:rPr lang="cs-CZ" dirty="0"/>
              <a:t>Udržitelné využívání složek krajiny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5" descr="ČST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198" y="998026"/>
            <a:ext cx="5293598" cy="531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225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Druhová bohatost versus vyrovnanost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2582" y="2119121"/>
            <a:ext cx="7579299" cy="4348021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druhová bohatost (species </a:t>
            </a:r>
            <a:r>
              <a:rPr lang="cs-CZ" dirty="0" err="1"/>
              <a:t>richness</a:t>
            </a:r>
            <a:r>
              <a:rPr lang="cs-CZ" dirty="0"/>
              <a:t>) vyjadřuje počet druhů ve vzorku </a:t>
            </a:r>
            <a:br>
              <a:rPr lang="cs-CZ" dirty="0"/>
            </a:br>
            <a:r>
              <a:rPr lang="cs-CZ" dirty="0"/>
              <a:t> vyrovnanost (</a:t>
            </a:r>
            <a:r>
              <a:rPr lang="cs-CZ" dirty="0" err="1"/>
              <a:t>evenness</a:t>
            </a:r>
            <a:r>
              <a:rPr lang="cs-CZ" dirty="0"/>
              <a:t>) vyjadřuje relativní zastoupení jednotlivých druhů ve vzorku (nejvyšších hodnot dosahuje při rovnoměrném relativním zastoupením všech druhů) </a:t>
            </a:r>
            <a:br>
              <a:rPr lang="cs-CZ" dirty="0"/>
            </a:br>
            <a:r>
              <a:rPr lang="cs-CZ" dirty="0"/>
              <a:t> jednotlivé indexy alfa diverzity (např. </a:t>
            </a:r>
            <a:r>
              <a:rPr lang="cs-CZ" dirty="0" err="1"/>
              <a:t>Shannonův</a:t>
            </a:r>
            <a:r>
              <a:rPr lang="cs-CZ" dirty="0"/>
              <a:t> nebo </a:t>
            </a:r>
            <a:r>
              <a:rPr lang="cs-CZ" dirty="0" err="1"/>
              <a:t>Simpsonův</a:t>
            </a:r>
            <a:r>
              <a:rPr lang="cs-CZ" dirty="0"/>
              <a:t>) se liší právě tím, jestli kladou větší důraz na bohatost nebo vyrovnanost </a:t>
            </a:r>
            <a:br>
              <a:rPr lang="cs-CZ" dirty="0"/>
            </a:br>
            <a:r>
              <a:rPr lang="cs-CZ" dirty="0"/>
              <a:t> alfa a gama diverzita se někdy označují jako inventární diverzita (</a:t>
            </a:r>
            <a:r>
              <a:rPr lang="cs-CZ" dirty="0" err="1"/>
              <a:t>inventory</a:t>
            </a:r>
            <a:r>
              <a:rPr lang="cs-CZ" dirty="0"/>
              <a:t> diversity) – podstata je pro obě míry stejná (vyjádřené počty druhů, případně indexem diverzity), liší se ale škálou (alfa je diverzita na lokální škále, gama na regionální) </a:t>
            </a:r>
            <a:br>
              <a:rPr lang="cs-CZ" dirty="0"/>
            </a:br>
            <a:r>
              <a:rPr lang="cs-CZ" dirty="0"/>
              <a:t> beta diverzita je výrazně odlišný koncept – jiná filozofie, jiné jednotky 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9933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Vymírání a nové druhy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altLang="ru-RU" dirty="0"/>
              <a:t>Diverzita druhová a ekosystémová (</a:t>
            </a:r>
            <a:r>
              <a:rPr lang="cs-CZ" altLang="ru-RU" dirty="0" err="1"/>
              <a:t>Shannonův</a:t>
            </a:r>
            <a:r>
              <a:rPr lang="cs-CZ" altLang="ru-RU" dirty="0"/>
              <a:t> index, </a:t>
            </a:r>
            <a:r>
              <a:rPr lang="cs-CZ" altLang="ru-RU" dirty="0" err="1"/>
              <a:t>Simpsonův</a:t>
            </a:r>
            <a:r>
              <a:rPr lang="cs-CZ" altLang="ru-RU" dirty="0"/>
              <a:t> index)</a:t>
            </a:r>
          </a:p>
          <a:p>
            <a:r>
              <a:rPr lang="cs-CZ" altLang="ru-RU" dirty="0"/>
              <a:t>Na Zemi 10-100 mil druhů živých </a:t>
            </a:r>
            <a:r>
              <a:rPr lang="cs-CZ" altLang="ru-RU" dirty="0" err="1"/>
              <a:t>org</a:t>
            </a:r>
            <a:r>
              <a:rPr lang="cs-CZ" altLang="ru-RU" dirty="0"/>
              <a:t>. (1,4 mil druhů vědecky popsáno)</a:t>
            </a:r>
          </a:p>
          <a:p>
            <a:r>
              <a:rPr lang="cs-CZ" altLang="ru-RU" dirty="0"/>
              <a:t>V ČR 80-90 tis. druhů organismů všech skupin</a:t>
            </a:r>
          </a:p>
          <a:p>
            <a:endParaRPr lang="cs-CZ" altLang="ru-RU" dirty="0"/>
          </a:p>
          <a:p>
            <a:r>
              <a:rPr lang="cs-CZ" altLang="ru-RU" dirty="0"/>
              <a:t>Podle fosilií se usuzuje, že 99,9% všech druhů, které kdy žily na Zemi vyhynulo</a:t>
            </a:r>
          </a:p>
          <a:p>
            <a:r>
              <a:rPr lang="cs-CZ" altLang="ru-RU" dirty="0"/>
              <a:t>Výsledky hodnocení ekosystémů na začátku tisíciletí (</a:t>
            </a:r>
            <a:r>
              <a:rPr lang="cs-CZ" altLang="ru-RU" dirty="0" err="1"/>
              <a:t>Milenium</a:t>
            </a:r>
            <a:r>
              <a:rPr lang="cs-CZ" altLang="ru-RU" dirty="0"/>
              <a:t> </a:t>
            </a:r>
            <a:r>
              <a:rPr lang="cs-CZ" altLang="ru-RU" dirty="0" err="1"/>
              <a:t>Assessment</a:t>
            </a:r>
            <a:r>
              <a:rPr lang="cs-CZ" altLang="ru-RU" dirty="0"/>
              <a:t>)</a:t>
            </a:r>
          </a:p>
          <a:p>
            <a:r>
              <a:rPr lang="cs-CZ" altLang="ru-RU" dirty="0"/>
              <a:t>Nové druhy ČR </a:t>
            </a:r>
            <a:r>
              <a:rPr lang="cs-CZ" altLang="ru-RU" dirty="0" err="1"/>
              <a:t>stepník</a:t>
            </a:r>
            <a:r>
              <a:rPr lang="cs-CZ" altLang="ru-RU" dirty="0"/>
              <a:t> moravský </a:t>
            </a:r>
            <a:r>
              <a:rPr lang="cs-CZ" altLang="ru-RU" i="1" dirty="0" err="1"/>
              <a:t>Eresus</a:t>
            </a:r>
            <a:r>
              <a:rPr lang="cs-CZ" altLang="ru-RU" i="1" dirty="0"/>
              <a:t> </a:t>
            </a:r>
            <a:r>
              <a:rPr lang="cs-CZ" altLang="ru-RU" i="1" dirty="0" err="1"/>
              <a:t>moravicus</a:t>
            </a:r>
            <a:r>
              <a:rPr lang="cs-CZ" altLang="ru-RU" dirty="0"/>
              <a:t> (2008), savec </a:t>
            </a:r>
            <a:r>
              <a:rPr lang="cs-CZ" altLang="ru-RU" dirty="0" err="1"/>
              <a:t>bércoun</a:t>
            </a:r>
            <a:r>
              <a:rPr lang="cs-CZ" altLang="ru-RU" dirty="0"/>
              <a:t> </a:t>
            </a:r>
            <a:r>
              <a:rPr lang="cs-CZ" altLang="ru-RU" dirty="0" err="1"/>
              <a:t>udzungwaský</a:t>
            </a:r>
            <a:r>
              <a:rPr lang="cs-CZ" altLang="ru-RU" dirty="0"/>
              <a:t> </a:t>
            </a:r>
            <a:r>
              <a:rPr lang="cs-CZ" altLang="ru-RU" i="1" dirty="0" err="1"/>
              <a:t>Rhynchocyon</a:t>
            </a:r>
            <a:r>
              <a:rPr lang="cs-CZ" altLang="ru-RU" i="1" dirty="0"/>
              <a:t> </a:t>
            </a:r>
            <a:r>
              <a:rPr lang="cs-CZ" altLang="ru-RU" i="1" dirty="0" err="1"/>
              <a:t>udzungwensis</a:t>
            </a:r>
            <a:r>
              <a:rPr lang="cs-CZ" altLang="ru-RU" dirty="0"/>
              <a:t> (2008) Afrika</a:t>
            </a:r>
          </a:p>
        </p:txBody>
      </p:sp>
    </p:spTree>
    <p:extLst>
      <p:ext uri="{BB962C8B-B14F-4D97-AF65-F5344CB8AC3E}">
        <p14:creationId xmlns:p14="http://schemas.microsoft.com/office/powerpoint/2010/main" val="18694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Míry Alfa diverzity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2581" y="1999131"/>
            <a:ext cx="7686828" cy="446801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H’ = - ∑ </a:t>
            </a:r>
            <a:r>
              <a:rPr lang="cs-CZ" dirty="0" err="1"/>
              <a:t>pi</a:t>
            </a:r>
            <a:r>
              <a:rPr lang="cs-CZ" dirty="0"/>
              <a:t> </a:t>
            </a:r>
            <a:r>
              <a:rPr lang="cs-CZ" dirty="0" err="1"/>
              <a:t>ln</a:t>
            </a:r>
            <a:r>
              <a:rPr lang="cs-CZ" dirty="0"/>
              <a:t> (</a:t>
            </a:r>
            <a:r>
              <a:rPr lang="cs-CZ" dirty="0" err="1"/>
              <a:t>pi</a:t>
            </a:r>
            <a:r>
              <a:rPr lang="cs-CZ" dirty="0"/>
              <a:t> ) </a:t>
            </a:r>
            <a:r>
              <a:rPr lang="cs-CZ" dirty="0" err="1"/>
              <a:t>pi</a:t>
            </a:r>
            <a:r>
              <a:rPr lang="cs-CZ" dirty="0"/>
              <a:t> ... relativní abundance druhu i </a:t>
            </a:r>
            <a:br>
              <a:rPr lang="cs-CZ" dirty="0"/>
            </a:br>
            <a:r>
              <a:rPr lang="cs-CZ" dirty="0"/>
              <a:t> označovaný také jako Shannon-</a:t>
            </a:r>
            <a:r>
              <a:rPr lang="cs-CZ" dirty="0" err="1"/>
              <a:t>Wiener</a:t>
            </a:r>
            <a:r>
              <a:rPr lang="cs-CZ" dirty="0"/>
              <a:t> index (nesprávně jako </a:t>
            </a:r>
            <a:r>
              <a:rPr lang="cs-CZ" dirty="0" err="1"/>
              <a:t>ShannonWiever</a:t>
            </a:r>
            <a:r>
              <a:rPr lang="cs-CZ" dirty="0"/>
              <a:t>) </a:t>
            </a:r>
            <a:br>
              <a:rPr lang="cs-CZ" dirty="0"/>
            </a:br>
            <a:r>
              <a:rPr lang="cs-CZ" dirty="0"/>
              <a:t> odvozen z informační teorie (entropie systému) </a:t>
            </a:r>
            <a:br>
              <a:rPr lang="cs-CZ" dirty="0"/>
            </a:br>
            <a:r>
              <a:rPr lang="cs-CZ" dirty="0"/>
              <a:t> vyjadřuje nejistotu, se kterou jsem schopen předpovědět jakého druhu bude náhodně vybraný jedinec ze vzorku; nejistota klesá s klesajícím počten druhů a s klesající vyrovnaností (společenstvo s málo dominantními druhy) </a:t>
            </a:r>
            <a:br>
              <a:rPr lang="cs-CZ" dirty="0"/>
            </a:br>
            <a:r>
              <a:rPr lang="cs-CZ" dirty="0"/>
              <a:t> hodnoty v ekologických datech většinou v rozmezí 1,5 – 3,5 </a:t>
            </a:r>
            <a:br>
              <a:rPr lang="cs-CZ" dirty="0"/>
            </a:br>
            <a:r>
              <a:rPr lang="cs-CZ" dirty="0"/>
              <a:t> maximální velikost indexu pro počet druhů S nastane, pokud mají všechny druhy stejnou relativní abundanci: </a:t>
            </a:r>
            <a:r>
              <a:rPr lang="cs-CZ" dirty="0" err="1"/>
              <a:t>H’max</a:t>
            </a:r>
            <a:r>
              <a:rPr lang="cs-CZ" dirty="0"/>
              <a:t> = </a:t>
            </a:r>
            <a:r>
              <a:rPr lang="cs-CZ" dirty="0" err="1"/>
              <a:t>ln</a:t>
            </a:r>
            <a:r>
              <a:rPr lang="cs-CZ" dirty="0"/>
              <a:t> (S) </a:t>
            </a:r>
            <a:br>
              <a:rPr lang="cs-CZ" dirty="0"/>
            </a:br>
            <a:r>
              <a:rPr lang="cs-CZ" dirty="0"/>
              <a:t> počet druhů, které by se ve snímku vyskytovaly, pokud by se všechny druhy vyskytovaly se stejnou frekvencí: e H‘ </a:t>
            </a:r>
            <a:br>
              <a:rPr lang="cs-CZ" dirty="0"/>
            </a:br>
            <a:r>
              <a:rPr lang="cs-CZ" dirty="0"/>
              <a:t> vyrovnanost odvozená ze </a:t>
            </a:r>
            <a:r>
              <a:rPr lang="cs-CZ" dirty="0" err="1"/>
              <a:t>Shannonova</a:t>
            </a:r>
            <a:r>
              <a:rPr lang="cs-CZ" dirty="0"/>
              <a:t> indexu (</a:t>
            </a:r>
            <a:r>
              <a:rPr lang="cs-CZ" dirty="0" err="1"/>
              <a:t>Shannon’s</a:t>
            </a:r>
            <a:r>
              <a:rPr lang="cs-CZ" dirty="0"/>
              <a:t> </a:t>
            </a:r>
            <a:r>
              <a:rPr lang="cs-CZ" dirty="0" err="1"/>
              <a:t>evenness</a:t>
            </a:r>
            <a:r>
              <a:rPr lang="cs-CZ" dirty="0"/>
              <a:t>) J = H’ / </a:t>
            </a:r>
            <a:r>
              <a:rPr lang="cs-CZ" dirty="0" err="1"/>
              <a:t>H’max</a:t>
            </a:r>
            <a:r>
              <a:rPr lang="cs-CZ" dirty="0"/>
              <a:t> = H’ / </a:t>
            </a:r>
            <a:r>
              <a:rPr lang="cs-CZ" dirty="0" err="1"/>
              <a:t>ln</a:t>
            </a:r>
            <a:r>
              <a:rPr lang="cs-CZ" dirty="0"/>
              <a:t> (S)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2874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MÍRY ALFA DIVERZITY </a:t>
            </a:r>
            <a:r>
              <a:rPr lang="cs-CZ" dirty="0" err="1"/>
              <a:t>Simpsonův</a:t>
            </a:r>
            <a:r>
              <a:rPr lang="cs-CZ" dirty="0"/>
              <a:t> index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D = ∑ </a:t>
            </a:r>
            <a:r>
              <a:rPr lang="cs-CZ" dirty="0" err="1"/>
              <a:t>pi</a:t>
            </a:r>
            <a:r>
              <a:rPr lang="cs-CZ" dirty="0"/>
              <a:t> 2 SD = 1 – D nebo SD = 1/D </a:t>
            </a:r>
            <a:r>
              <a:rPr lang="cs-CZ" dirty="0" err="1"/>
              <a:t>pi</a:t>
            </a:r>
            <a:r>
              <a:rPr lang="cs-CZ" dirty="0"/>
              <a:t> ... relativní abundance druhu i </a:t>
            </a:r>
            <a:br>
              <a:rPr lang="cs-CZ" dirty="0"/>
            </a:br>
            <a:r>
              <a:rPr lang="cs-CZ" dirty="0"/>
              <a:t> vyjadřuje pravděpodobnost, že dva náhodně vybraní jedinci budou patřit ke stejnému druhu </a:t>
            </a:r>
            <a:br>
              <a:rPr lang="cs-CZ" dirty="0"/>
            </a:br>
            <a:r>
              <a:rPr lang="cs-CZ" dirty="0"/>
              <a:t> jeden z nejlepších (z hlediska interpretace) indexů diverzity </a:t>
            </a:r>
            <a:br>
              <a:rPr lang="cs-CZ" dirty="0"/>
            </a:br>
            <a:r>
              <a:rPr lang="cs-CZ" dirty="0"/>
              <a:t> se zvyšující se diverzitou hodnota indexu klesá – proto se častěji používá komplementární nebo reciproká forma indexu (SD ) </a:t>
            </a:r>
            <a:br>
              <a:rPr lang="cs-CZ" dirty="0"/>
            </a:br>
            <a:r>
              <a:rPr lang="cs-CZ" dirty="0"/>
              <a:t> zdůrazňuje dominanci druhu (při počtu druhů &gt; 10 záleží jeho velikost prakticky už jen na dominanci druhů) </a:t>
            </a:r>
            <a:br>
              <a:rPr lang="cs-CZ" dirty="0"/>
            </a:br>
            <a:r>
              <a:rPr lang="cs-CZ" dirty="0"/>
              <a:t> vyrovnanost odvozená ze </a:t>
            </a:r>
            <a:r>
              <a:rPr lang="cs-CZ" dirty="0" err="1"/>
              <a:t>Simpsona</a:t>
            </a:r>
            <a:r>
              <a:rPr lang="cs-CZ" dirty="0"/>
              <a:t> (</a:t>
            </a:r>
            <a:r>
              <a:rPr lang="cs-CZ" dirty="0" err="1"/>
              <a:t>Simpson’s</a:t>
            </a:r>
            <a:r>
              <a:rPr lang="cs-CZ" dirty="0"/>
              <a:t> </a:t>
            </a:r>
            <a:r>
              <a:rPr lang="cs-CZ" dirty="0" err="1"/>
              <a:t>evenness</a:t>
            </a:r>
            <a:r>
              <a:rPr lang="cs-CZ" dirty="0"/>
              <a:t>): E = (1/D) / S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0889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Míry Beta diverzity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2582" y="2203419"/>
            <a:ext cx="7655216" cy="426372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klasické indexy neberou v potaz druhové složení, ale jen počty druhů na lokální (alfa) a regionální (beta) úrovni </a:t>
            </a:r>
            <a:br>
              <a:rPr lang="cs-CZ" dirty="0"/>
            </a:br>
            <a:r>
              <a:rPr lang="cs-CZ" dirty="0"/>
              <a:t> </a:t>
            </a:r>
            <a:r>
              <a:rPr lang="cs-CZ" dirty="0" err="1"/>
              <a:t>Whittakerova</a:t>
            </a:r>
            <a:r>
              <a:rPr lang="cs-CZ" dirty="0"/>
              <a:t> beta diverzita (multiplikativní míra): </a:t>
            </a:r>
            <a:r>
              <a:rPr lang="el-GR" dirty="0"/>
              <a:t>β</a:t>
            </a:r>
            <a:r>
              <a:rPr lang="cs-CZ" dirty="0"/>
              <a:t>w = (</a:t>
            </a:r>
            <a:r>
              <a:rPr lang="el-GR" dirty="0"/>
              <a:t>γ / α’) - 1 α’ ... </a:t>
            </a:r>
            <a:r>
              <a:rPr lang="cs-CZ" dirty="0"/>
              <a:t>průměrná druhová bohatost vzorků </a:t>
            </a:r>
            <a:br>
              <a:rPr lang="cs-CZ" dirty="0"/>
            </a:br>
            <a:r>
              <a:rPr lang="cs-CZ" dirty="0"/>
              <a:t> kolikrát bohatost regionu přesahuje průměrnou bohatost vzorku </a:t>
            </a:r>
            <a:br>
              <a:rPr lang="cs-CZ" dirty="0"/>
            </a:br>
            <a:r>
              <a:rPr lang="cs-CZ" dirty="0"/>
              <a:t> </a:t>
            </a:r>
            <a:r>
              <a:rPr lang="cs-CZ" dirty="0" err="1"/>
              <a:t>Additivní</a:t>
            </a:r>
            <a:r>
              <a:rPr lang="cs-CZ" dirty="0"/>
              <a:t> míra beta diverzity: </a:t>
            </a:r>
            <a:r>
              <a:rPr lang="el-GR" dirty="0"/>
              <a:t>β</a:t>
            </a:r>
            <a:r>
              <a:rPr lang="cs-CZ" dirty="0" err="1"/>
              <a:t>Add</a:t>
            </a:r>
            <a:r>
              <a:rPr lang="cs-CZ" dirty="0"/>
              <a:t> = </a:t>
            </a:r>
            <a:r>
              <a:rPr lang="el-GR" dirty="0"/>
              <a:t>γ – α‘ </a:t>
            </a:r>
            <a:br>
              <a:rPr lang="cs-CZ" dirty="0"/>
            </a:br>
            <a:r>
              <a:rPr lang="el-GR" dirty="0"/>
              <a:t> </a:t>
            </a:r>
            <a:r>
              <a:rPr lang="cs-CZ" dirty="0"/>
              <a:t>průměrný počet druhů, které chybí v jednom náhodně vybraném vzorku/ploše </a:t>
            </a:r>
            <a:br>
              <a:rPr lang="cs-CZ" dirty="0"/>
            </a:br>
            <a:r>
              <a:rPr lang="cs-CZ" dirty="0"/>
              <a:t> výhodou je, že jednotkami jsou počty druhů </a:t>
            </a:r>
            <a:br>
              <a:rPr lang="cs-CZ" dirty="0"/>
            </a:br>
            <a:r>
              <a:rPr lang="cs-CZ" dirty="0"/>
              <a:t> Multiplikativní míra, která bere v potaz vyrovnanost: </a:t>
            </a:r>
            <a:r>
              <a:rPr lang="el-GR" dirty="0"/>
              <a:t>β</a:t>
            </a:r>
            <a:r>
              <a:rPr lang="cs-CZ" dirty="0"/>
              <a:t>Shannon = H</a:t>
            </a:r>
            <a:r>
              <a:rPr lang="el-GR" dirty="0"/>
              <a:t>γ / </a:t>
            </a:r>
            <a:r>
              <a:rPr lang="cs-CZ" dirty="0"/>
              <a:t>H</a:t>
            </a:r>
            <a:r>
              <a:rPr lang="el-GR" dirty="0"/>
              <a:t>α </a:t>
            </a:r>
            <a:br>
              <a:rPr lang="cs-CZ" dirty="0"/>
            </a:br>
            <a:r>
              <a:rPr lang="el-GR" dirty="0"/>
              <a:t> </a:t>
            </a:r>
            <a:r>
              <a:rPr lang="cs-CZ" dirty="0"/>
              <a:t>místo počtu druhů používá </a:t>
            </a:r>
            <a:r>
              <a:rPr lang="cs-CZ" dirty="0" err="1"/>
              <a:t>Shannonův</a:t>
            </a:r>
            <a:r>
              <a:rPr lang="cs-CZ" dirty="0"/>
              <a:t> index diverzity vypočtený pro regionální a lokální druhovou bohatost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49892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155</TotalTime>
  <Words>2333</Words>
  <Application>Microsoft Office PowerPoint</Application>
  <PresentationFormat>Předvádění na obrazovce (4:3)</PresentationFormat>
  <Paragraphs>135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Arial</vt:lpstr>
      <vt:lpstr>Calibri</vt:lpstr>
      <vt:lpstr>Tw Cen MT</vt:lpstr>
      <vt:lpstr>Wingdings</vt:lpstr>
      <vt:lpstr>Wingdings 2</vt:lpstr>
      <vt:lpstr>Medián</vt:lpstr>
      <vt:lpstr>Půda a Biota</vt:lpstr>
      <vt:lpstr>Biodiverzita (Wilson 1988)</vt:lpstr>
      <vt:lpstr>Hierarchické úrovně biodiverzity</vt:lpstr>
      <vt:lpstr>Druhová diverzita</vt:lpstr>
      <vt:lpstr>Druhová bohatost versus vyrovnanost</vt:lpstr>
      <vt:lpstr>Vymírání a nové druhy</vt:lpstr>
      <vt:lpstr>Míry Alfa diverzity</vt:lpstr>
      <vt:lpstr>MÍRY ALFA DIVERZITY Simpsonův index </vt:lpstr>
      <vt:lpstr>Míry Beta diverzity</vt:lpstr>
      <vt:lpstr>Míry Beta diverzity Mnohorozměrné indexy</vt:lpstr>
      <vt:lpstr>Software pro výpočty indexů</vt:lpstr>
      <vt:lpstr>Příčiny ztrát biodiverzity</vt:lpstr>
      <vt:lpstr>Úbytky druhů</vt:lpstr>
      <vt:lpstr>Rozmístění druhového bohatství</vt:lpstr>
      <vt:lpstr>Biodiverzita</vt:lpstr>
      <vt:lpstr>Hotspots a ochrana</vt:lpstr>
      <vt:lpstr>Hotspots, endemit</vt:lpstr>
      <vt:lpstr>Ochrana biodiverzity</vt:lpstr>
      <vt:lpstr>Globální změna klimatu</vt:lpstr>
      <vt:lpstr>Červené seznamy a červené knihy</vt:lpstr>
      <vt:lpstr>Ochrana biologické rozmanitosti </vt:lpstr>
      <vt:lpstr>Druhová ochrana</vt:lpstr>
      <vt:lpstr>Druhová ochrana</vt:lpstr>
      <vt:lpstr>Druhová ochrana</vt:lpstr>
      <vt:lpstr>Prezentace aplikace PowerPoint</vt:lpstr>
      <vt:lpstr>Soustava Natura 2000</vt:lpstr>
      <vt:lpstr>Natura 2000</vt:lpstr>
      <vt:lpstr>Stav druhů v České republice</vt:lpstr>
      <vt:lpstr>Památné stromy</vt:lpstr>
      <vt:lpstr>Mezinárodní závazky ČR - Ramsarská úmluva</vt:lpstr>
      <vt:lpstr> Šumava</vt:lpstr>
      <vt:lpstr> České Švýcarsko</vt:lpstr>
      <vt:lpstr>Krkonošský národní park</vt:lpstr>
      <vt:lpstr>Mezinárodní závazky ČR - Bonnská úmluva</vt:lpstr>
      <vt:lpstr>NPR Lednické rybníky</vt:lpstr>
      <vt:lpstr>Mezinárodní závazky ČR - Bernská úmluva</vt:lpstr>
      <vt:lpstr>Washingtonská úmluva (CITES)</vt:lpstr>
      <vt:lpstr>Ara hyacintový</vt:lpstr>
      <vt:lpstr>Úmluva CBD (Convention on Biological Diversity) 1992 Rio de Janeiro</vt:lpstr>
      <vt:lpstr>Udržitelné využívání složek krajiny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Půda a Biota</dc:title>
  <dc:creator>Peter</dc:creator>
  <cp:lastModifiedBy>Peter Mackovčin</cp:lastModifiedBy>
  <cp:revision>19</cp:revision>
  <dcterms:created xsi:type="dcterms:W3CDTF">2021-09-19T10:34:17Z</dcterms:created>
  <dcterms:modified xsi:type="dcterms:W3CDTF">2021-12-02T12:32:13Z</dcterms:modified>
</cp:coreProperties>
</file>