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359" r:id="rId19"/>
    <p:sldId id="354" r:id="rId20"/>
    <p:sldId id="275" r:id="rId21"/>
    <p:sldId id="273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6789AC-FE12-4EE3-B971-724331555998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97CE5D-2BCC-4D50-84D2-78A7546022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Půda a Biota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Půda a její složky</a:t>
            </a:r>
          </a:p>
        </p:txBody>
      </p:sp>
    </p:spTree>
    <p:extLst>
      <p:ext uri="{BB962C8B-B14F-4D97-AF65-F5344CB8AC3E}">
        <p14:creationId xmlns:p14="http://schemas.microsoft.com/office/powerpoint/2010/main" val="260125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Stupnice zrnitosti půd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21455041"/>
              </p:ext>
            </p:extLst>
          </p:nvPr>
        </p:nvGraphicFramePr>
        <p:xfrm>
          <a:off x="539552" y="2420888"/>
          <a:ext cx="8153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8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kategorie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půdní druh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zkratka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obsah&lt;0,01mm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Tech</a:t>
                      </a:r>
                      <a:r>
                        <a:rPr lang="cs-CZ" dirty="0"/>
                        <a:t>. označení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písčitá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0-10 %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lehké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hlinitopísčitá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10-20 %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lehké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písčitohlinitá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20-30 %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střední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hlinitá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30-45 %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střední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jílovitohlinitá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45-60 %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těžké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jílovitá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60-75 %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těžké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nad 75 %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těžké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662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Fyzikální vlastnosti půd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Kvalita a obsah organické hmoty (obsah humusu v půdě se stanovuje oxidací uhlíku organických látek (žíhání vzorku v </a:t>
            </a:r>
            <a:r>
              <a:rPr lang="cs-CZ" dirty="0" err="1"/>
              <a:t>plameni</a:t>
            </a:r>
            <a:r>
              <a:rPr lang="cs-CZ" dirty="0"/>
              <a:t>/peci C t, rozklad </a:t>
            </a:r>
            <a:r>
              <a:rPr lang="cs-CZ" dirty="0" err="1"/>
              <a:t>org</a:t>
            </a:r>
            <a:r>
              <a:rPr lang="cs-CZ" dirty="0"/>
              <a:t>. C za pomoci oxid. Činidla v </a:t>
            </a:r>
            <a:r>
              <a:rPr lang="cs-CZ" dirty="0" err="1"/>
              <a:t>kyselinosírovém</a:t>
            </a:r>
            <a:r>
              <a:rPr lang="cs-CZ" dirty="0"/>
              <a:t> prostředí (nepřímé stanovení – </a:t>
            </a:r>
            <a:r>
              <a:rPr lang="cs-CZ" dirty="0" err="1"/>
              <a:t>Cox</a:t>
            </a:r>
            <a:r>
              <a:rPr lang="cs-CZ" dirty="0"/>
              <a:t>, </a:t>
            </a:r>
            <a:r>
              <a:rPr lang="cs-CZ" dirty="0" err="1"/>
              <a:t>Tjurinova</a:t>
            </a:r>
            <a:r>
              <a:rPr lang="cs-CZ" dirty="0"/>
              <a:t> metoda) nad 5% je vysoký podíl humusu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4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Fyzikální vlastnosti půd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Struktura půdy prostorové shluky-</a:t>
            </a:r>
            <a:r>
              <a:rPr lang="cs-CZ" dirty="0" err="1"/>
              <a:t>aregáty</a:t>
            </a:r>
            <a:r>
              <a:rPr lang="cs-CZ" dirty="0"/>
              <a:t>, které mezi sebou vytvářejí prostory-póry lišící se svojí velikostí, uspořádáním a vzájemným propojením– drobtovitá, polyedrická, hrudkovitá, prizmatická, zrnitá </a:t>
            </a:r>
          </a:p>
          <a:p>
            <a:pPr marL="0" indent="0">
              <a:buNone/>
            </a:pPr>
            <a:r>
              <a:rPr lang="cs-CZ" dirty="0"/>
              <a:t> Pórovitost 46-69% střední až těžší, 35-46% lehčí minerální, 50-67% luční a lesní svrchní vrstvy, 79-83% rašeliny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487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Chemické vlastnosti půd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1535733"/>
              </p:ext>
            </p:extLst>
          </p:nvPr>
        </p:nvGraphicFramePr>
        <p:xfrm>
          <a:off x="1547664" y="2708920"/>
          <a:ext cx="714650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253">
                <a:tc>
                  <a:txBody>
                    <a:bodyPr/>
                    <a:lstStyle/>
                    <a:p>
                      <a:r>
                        <a:rPr lang="cs-CZ" dirty="0"/>
                        <a:t>pH</a:t>
                      </a:r>
                      <a:r>
                        <a:rPr lang="cs-CZ" baseline="0" dirty="0"/>
                        <a:t>  H20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pH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KCl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označení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/>
                        <a:t>&lt;4,9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&lt; 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silně kyselá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/>
                        <a:t>5,0-5,9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4,6,-5,5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kyselá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/>
                        <a:t>6,0-6,9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5,6-6,5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slabě kyselá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/>
                        <a:t>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6,6-7,2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neutrální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/>
                        <a:t>7,1,-8,0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&gt;7,2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slabě alkalická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/>
                        <a:t>8,1-9,4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alkalická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253">
                <a:tc>
                  <a:txBody>
                    <a:bodyPr/>
                    <a:lstStyle/>
                    <a:p>
                      <a:r>
                        <a:rPr lang="cs-CZ" dirty="0"/>
                        <a:t>&gt;9,4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silně alkalická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206084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Kritéria aktivní a výměnné půdní reakce</a:t>
            </a:r>
            <a:endParaRPr lang="it-I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601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Biologické vlastnosti půd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8415798"/>
              </p:ext>
            </p:extLst>
          </p:nvPr>
        </p:nvGraphicFramePr>
        <p:xfrm>
          <a:off x="467544" y="2996952"/>
          <a:ext cx="8153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označení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Dle J. Smrže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Dle K. Rejška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mikroedafon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0,002-0,2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&lt; 0,2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mezoedafon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0,2-2,0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0,2-2,00</a:t>
                      </a:r>
                      <a:r>
                        <a:rPr lang="cs-CZ" baseline="0" dirty="0"/>
                        <a:t> mm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makroedafon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2,00 – 20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2,00-15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megaedafon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&gt; 20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&gt; 15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002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Půda a její 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Barva půdy (</a:t>
            </a:r>
            <a:r>
              <a:rPr lang="cs-CZ" dirty="0" err="1"/>
              <a:t>Munsellove</a:t>
            </a:r>
            <a:r>
              <a:rPr lang="cs-CZ" dirty="0"/>
              <a:t> tabulky)  Hloubka půdy – hluboká více než 60 cm, středně hluboká 30-60 cm, do 30 cm mělká půda  Obsah skeletu (méně 5% - </a:t>
            </a:r>
            <a:r>
              <a:rPr lang="cs-CZ" dirty="0" err="1"/>
              <a:t>skeletovanost</a:t>
            </a:r>
            <a:r>
              <a:rPr lang="cs-CZ" dirty="0"/>
              <a:t> žádná, 5-10%- příměs, 11-25%-slabá, 26-50%-střední, 51-75%-silná, 75% a víc velmi silná  Vlhkost zemin vyprahlá-beze známek vlhkosti, </a:t>
            </a:r>
            <a:r>
              <a:rPr lang="cs-CZ" dirty="0" err="1"/>
              <a:t>suchá-nevyvolává</a:t>
            </a:r>
            <a:r>
              <a:rPr lang="cs-CZ" dirty="0"/>
              <a:t> pocit chladu, </a:t>
            </a:r>
            <a:r>
              <a:rPr lang="cs-CZ" dirty="0" err="1"/>
              <a:t>vlahá-vyvolává</a:t>
            </a:r>
            <a:r>
              <a:rPr lang="cs-CZ" dirty="0"/>
              <a:t> pocit chladu, vlhká-ruku ovlhčuje, mokrá-voda odkapává</a:t>
            </a:r>
          </a:p>
        </p:txBody>
      </p:sp>
    </p:spTree>
    <p:extLst>
      <p:ext uri="{BB962C8B-B14F-4D97-AF65-F5344CB8AC3E}">
        <p14:creationId xmlns:p14="http://schemas.microsoft.com/office/powerpoint/2010/main" val="1241137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Munsellove</a:t>
            </a:r>
            <a:r>
              <a:rPr lang="cs-CZ" dirty="0"/>
              <a:t> tabulky půd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275" y="1629212"/>
            <a:ext cx="5486400" cy="4437776"/>
          </a:xfrm>
        </p:spPr>
      </p:pic>
    </p:spTree>
    <p:extLst>
      <p:ext uri="{BB962C8B-B14F-4D97-AF65-F5344CB8AC3E}">
        <p14:creationId xmlns:p14="http://schemas.microsoft.com/office/powerpoint/2010/main" val="2408962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Biologická složka půd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1773167"/>
              </p:ext>
            </p:extLst>
          </p:nvPr>
        </p:nvGraphicFramePr>
        <p:xfrm>
          <a:off x="611560" y="3140968"/>
          <a:ext cx="8153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Skupina </a:t>
                      </a:r>
                      <a:r>
                        <a:rPr lang="cs-CZ" dirty="0" err="1"/>
                        <a:t>mikeoedafonu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Množství v 1 g půdy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Hmotnost v kg na 1 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baktérie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600 mil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Plísně a aktinomycety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 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řasy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prvoci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1,1</a:t>
                      </a:r>
                      <a:r>
                        <a:rPr lang="cs-CZ" baseline="0" dirty="0"/>
                        <a:t> mil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900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Půdní 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Litozem</a:t>
            </a:r>
            <a:r>
              <a:rPr lang="cs-CZ" dirty="0"/>
              <a:t>, mělká půda na horninovém substrátu (hornatiny, vrchoviny, hrany údolí, …)</a:t>
            </a:r>
          </a:p>
          <a:p>
            <a:r>
              <a:rPr lang="cs-CZ" dirty="0" err="1"/>
              <a:t>Regozem</a:t>
            </a:r>
            <a:r>
              <a:rPr lang="cs-CZ" dirty="0"/>
              <a:t>, půda vyvinutá na písečných sedimentech </a:t>
            </a:r>
          </a:p>
          <a:p>
            <a:r>
              <a:rPr lang="cs-CZ" dirty="0" err="1"/>
              <a:t>Ranker</a:t>
            </a:r>
            <a:r>
              <a:rPr lang="cs-CZ" dirty="0"/>
              <a:t>, půda vyvinutá na pevných horninách, hlubší profil než u </a:t>
            </a:r>
            <a:r>
              <a:rPr lang="cs-CZ" dirty="0" err="1"/>
              <a:t>litozemě</a:t>
            </a:r>
            <a:endParaRPr lang="cs-CZ" dirty="0"/>
          </a:p>
          <a:p>
            <a:r>
              <a:rPr lang="cs-CZ" dirty="0"/>
              <a:t>Rendzina, půda vyvinutá na vápencích</a:t>
            </a:r>
          </a:p>
          <a:p>
            <a:r>
              <a:rPr lang="cs-CZ" dirty="0"/>
              <a:t>Černozem, nejhlubší humusový horizont, vyvinutá na spraších</a:t>
            </a:r>
          </a:p>
          <a:p>
            <a:r>
              <a:rPr lang="cs-CZ" dirty="0"/>
              <a:t>Černice, </a:t>
            </a:r>
            <a:r>
              <a:rPr lang="cs-CZ" dirty="0" err="1"/>
              <a:t>hydromorfní</a:t>
            </a:r>
            <a:r>
              <a:rPr lang="cs-CZ" dirty="0"/>
              <a:t> černozemě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502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Půdní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Smonice</a:t>
            </a:r>
            <a:r>
              <a:rPr lang="cs-CZ" dirty="0"/>
              <a:t>, vyvinutá ze </a:t>
            </a:r>
            <a:r>
              <a:rPr lang="cs-CZ" dirty="0" err="1"/>
              <a:t>smektických</a:t>
            </a:r>
            <a:r>
              <a:rPr lang="cs-CZ" dirty="0"/>
              <a:t> jílů v suchých oblastech</a:t>
            </a:r>
          </a:p>
          <a:p>
            <a:r>
              <a:rPr lang="cs-CZ" dirty="0"/>
              <a:t>Šedozem, </a:t>
            </a:r>
            <a:r>
              <a:rPr lang="cs-CZ" dirty="0" err="1"/>
              <a:t>prohumózněná</a:t>
            </a:r>
            <a:r>
              <a:rPr lang="cs-CZ" dirty="0"/>
              <a:t> půda na periferii výskytu černozemí (jižní Morava)</a:t>
            </a:r>
          </a:p>
          <a:p>
            <a:r>
              <a:rPr lang="cs-CZ" dirty="0"/>
              <a:t>Hnědozem, hnědé zbarvení, v rovinatém a mírně zvlněném reliéfu vyvinutá na spraších</a:t>
            </a:r>
          </a:p>
          <a:p>
            <a:r>
              <a:rPr lang="cs-CZ" dirty="0" err="1"/>
              <a:t>Luvizem</a:t>
            </a:r>
            <a:r>
              <a:rPr lang="cs-CZ" dirty="0"/>
              <a:t>, na čtvrtohorních středně těžkých a těžkých (jílovitých) sedimentech, v nížinách a kotlinách</a:t>
            </a:r>
          </a:p>
          <a:p>
            <a:r>
              <a:rPr lang="cs-CZ" dirty="0"/>
              <a:t>Podzol, vyluhovaná málo úrodná půda, na kyselých matečních horninách (žula-granit, granodiorit, syenit, )</a:t>
            </a:r>
          </a:p>
          <a:p>
            <a:r>
              <a:rPr lang="cs-CZ" dirty="0" err="1"/>
              <a:t>Kambizem</a:t>
            </a:r>
            <a:r>
              <a:rPr lang="cs-CZ" dirty="0"/>
              <a:t>, vázána na </a:t>
            </a:r>
            <a:r>
              <a:rPr lang="cs-CZ" dirty="0" err="1"/>
              <a:t>svahoviny</a:t>
            </a:r>
            <a:r>
              <a:rPr lang="cs-CZ" dirty="0"/>
              <a:t> a členitý reliéf, typická lesní půda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36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err="1"/>
              <a:t>Pedosféra</a:t>
            </a:r>
            <a:r>
              <a:rPr lang="cs-CZ" dirty="0"/>
              <a:t> (půdní kryt) – transformace svrchní části zemské kůry působením organismů na horniny za účasti vody, vzduchu a sl. záření </a:t>
            </a:r>
          </a:p>
          <a:p>
            <a:pPr marL="342900" indent="-342900">
              <a:buFontTx/>
              <a:buChar char="-"/>
            </a:pPr>
            <a:r>
              <a:rPr lang="cs-CZ" dirty="0"/>
              <a:t>Půda – směs minerálních látek, které vznikají rozkladem horniny vlivem chemických a fyzikálních faktorů, s organickými látkami vzniklými rozkladem zbytků rostlin biologickými činiteli</a:t>
            </a:r>
          </a:p>
        </p:txBody>
      </p:sp>
    </p:spTree>
    <p:extLst>
      <p:ext uri="{BB962C8B-B14F-4D97-AF65-F5344CB8AC3E}">
        <p14:creationId xmlns:p14="http://schemas.microsoft.com/office/powerpoint/2010/main" val="3729086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Řez zemědělskou půdou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Půdní horizonty</a:t>
            </a:r>
          </a:p>
        </p:txBody>
      </p:sp>
      <p:pic>
        <p:nvPicPr>
          <p:cNvPr id="4" name="Zástupný symbol pro obsah 4" descr="&#10;">
            <a:extLst>
              <a:ext uri="{FF2B5EF4-FFF2-40B4-BE49-F238E27FC236}">
                <a16:creationId xmlns:a16="http://schemas.microsoft.com/office/drawing/2014/main" id="{0095BD8C-3AAA-48A3-828C-087D5DA601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556792"/>
            <a:ext cx="3800224" cy="464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04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Řez půdou</a:t>
            </a:r>
          </a:p>
        </p:txBody>
      </p:sp>
      <p:pic>
        <p:nvPicPr>
          <p:cNvPr id="4" name="Picture 2" descr="11892.jpg (366×643)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3466301" cy="608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869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Půda jako zdroj obživy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373" y="1600200"/>
            <a:ext cx="6760204" cy="4495800"/>
          </a:xfrm>
        </p:spPr>
      </p:pic>
      <p:sp>
        <p:nvSpPr>
          <p:cNvPr id="5" name="TextovéPole 4"/>
          <p:cNvSpPr txBox="1"/>
          <p:nvPr/>
        </p:nvSpPr>
        <p:spPr>
          <a:xfrm>
            <a:off x="5364088" y="638132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Jan Kopřiva leslist.cz</a:t>
            </a:r>
          </a:p>
        </p:txBody>
      </p:sp>
    </p:spTree>
    <p:extLst>
      <p:ext uri="{BB962C8B-B14F-4D97-AF65-F5344CB8AC3E}">
        <p14:creationId xmlns:p14="http://schemas.microsoft.com/office/powerpoint/2010/main" val="185795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Půdní složky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Neživá složka anorganická</a:t>
            </a:r>
          </a:p>
          <a:p>
            <a:pPr marL="0" indent="0">
              <a:buNone/>
            </a:pPr>
            <a:r>
              <a:rPr lang="cs-CZ" dirty="0"/>
              <a:t>    - Pevná (horniny a minerály)</a:t>
            </a:r>
            <a:br>
              <a:rPr lang="cs-CZ" dirty="0"/>
            </a:br>
            <a:r>
              <a:rPr lang="cs-CZ" dirty="0"/>
              <a:t>    půdotvorné minerály: primární a sekundární</a:t>
            </a:r>
          </a:p>
          <a:p>
            <a:pPr marL="0" indent="0">
              <a:buNone/>
            </a:pPr>
            <a:r>
              <a:rPr lang="cs-CZ" dirty="0"/>
              <a:t>    - Půdní voda: gravitační, vázaná, hygroskopická</a:t>
            </a:r>
          </a:p>
          <a:p>
            <a:pPr marL="0" indent="0">
              <a:buNone/>
            </a:pPr>
            <a:r>
              <a:rPr lang="cs-CZ" dirty="0"/>
              <a:t>    - Půdní vzduch</a:t>
            </a:r>
          </a:p>
          <a:p>
            <a:r>
              <a:rPr lang="cs-CZ" dirty="0"/>
              <a:t>Neživá složka organická - humus</a:t>
            </a:r>
          </a:p>
          <a:p>
            <a:r>
              <a:rPr lang="cs-CZ" dirty="0"/>
              <a:t>Živá složka - </a:t>
            </a:r>
            <a:r>
              <a:rPr lang="cs-CZ" dirty="0" err="1"/>
              <a:t>edafon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95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Půdotvorné procesy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Základní skupiny: </a:t>
            </a:r>
          </a:p>
          <a:p>
            <a:pPr marL="0" indent="0">
              <a:buNone/>
            </a:pPr>
            <a:r>
              <a:rPr lang="cs-CZ" dirty="0"/>
              <a:t>  1) nárůst hmoty v půdní matrici (akumulace) </a:t>
            </a:r>
          </a:p>
          <a:p>
            <a:pPr marL="0" indent="0">
              <a:buNone/>
            </a:pPr>
            <a:r>
              <a:rPr lang="cs-CZ" dirty="0"/>
              <a:t>  2) ztráta hmoty v půdní matrici </a:t>
            </a:r>
          </a:p>
          <a:p>
            <a:pPr marL="0" indent="0">
              <a:buNone/>
            </a:pPr>
            <a:r>
              <a:rPr lang="cs-CZ" dirty="0"/>
              <a:t>  3) translokace hmoty v půdní matrici </a:t>
            </a:r>
          </a:p>
          <a:p>
            <a:pPr marL="0" indent="0">
              <a:buNone/>
            </a:pPr>
            <a:r>
              <a:rPr lang="cs-CZ" dirty="0"/>
              <a:t>  4) transformace látek v půdní matrici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39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Půdotvorný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1) nárůst hmoty v půdní matrici (akumulace) </a:t>
            </a:r>
          </a:p>
          <a:p>
            <a:pPr marL="0" indent="0">
              <a:buNone/>
            </a:pPr>
            <a:r>
              <a:rPr lang="cs-CZ" dirty="0"/>
              <a:t>   Obohacování – o nový minerální nebo organický</a:t>
            </a:r>
            <a:br>
              <a:rPr lang="cs-CZ" dirty="0"/>
            </a:br>
            <a:r>
              <a:rPr lang="cs-CZ" dirty="0"/>
              <a:t>   podíl</a:t>
            </a:r>
            <a:br>
              <a:rPr lang="cs-CZ" dirty="0"/>
            </a:br>
            <a:r>
              <a:rPr lang="cs-CZ" dirty="0"/>
              <a:t>   Salinizace – zasolování půdy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4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Půdotvorný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2) ztráta hmoty v půdní matrici </a:t>
            </a:r>
            <a:br>
              <a:rPr lang="cs-CZ" dirty="0"/>
            </a:br>
            <a:r>
              <a:rPr lang="cs-CZ" dirty="0"/>
              <a:t>Vyluhování – vymývání rozpustných látek z půdního profilu nebo jeho části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Eroze – (vodní, větrná, ledovcová) – odnos látek z povrchu půdy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Desalinizace – opak salinizace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4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Půdotvorný proces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3) Translokace hmoty v půdní matrici </a:t>
            </a:r>
            <a:br>
              <a:rPr lang="cs-CZ" dirty="0"/>
            </a:br>
            <a:r>
              <a:rPr lang="cs-CZ" dirty="0" err="1"/>
              <a:t>eluviace</a:t>
            </a:r>
            <a:r>
              <a:rPr lang="cs-CZ" dirty="0"/>
              <a:t> – pohyb látek z určité části půdního profilu – přemísťování půdních složek (roztoky) </a:t>
            </a:r>
            <a:br>
              <a:rPr lang="cs-CZ" dirty="0"/>
            </a:br>
            <a:r>
              <a:rPr lang="cs-CZ" dirty="0"/>
              <a:t>iluviace (</a:t>
            </a:r>
            <a:r>
              <a:rPr lang="cs-CZ" dirty="0" err="1"/>
              <a:t>diluviace</a:t>
            </a:r>
            <a:r>
              <a:rPr lang="cs-CZ" dirty="0"/>
              <a:t>) – pohyb látek do určité části profilu, kde se akumulují - opak </a:t>
            </a:r>
            <a:r>
              <a:rPr lang="cs-CZ" dirty="0" err="1"/>
              <a:t>eluviace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dekalcifikace a kalcifikace – odstraňování/obohacování půdního profilu o uhličitan vápenatý </a:t>
            </a:r>
            <a:br>
              <a:rPr lang="cs-CZ" dirty="0"/>
            </a:br>
            <a:r>
              <a:rPr lang="cs-CZ" dirty="0" err="1"/>
              <a:t>illimerizace</a:t>
            </a:r>
            <a:r>
              <a:rPr lang="cs-CZ" dirty="0"/>
              <a:t> – mechanická migrace malých minerálních částic ze svrchního horizontu do spodních vrstev půdy za vzniku o jílnaté částice obohaceného </a:t>
            </a:r>
            <a:r>
              <a:rPr lang="cs-CZ" dirty="0" err="1"/>
              <a:t>argilického</a:t>
            </a:r>
            <a:r>
              <a:rPr lang="cs-CZ" dirty="0"/>
              <a:t> horizontu (typické pro půdní typ hnědozem a </a:t>
            </a:r>
            <a:r>
              <a:rPr lang="cs-CZ" dirty="0" err="1"/>
              <a:t>luvizem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 err="1"/>
              <a:t>pedoturbace</a:t>
            </a:r>
            <a:r>
              <a:rPr lang="cs-CZ" dirty="0"/>
              <a:t> – biologické a fyzikální promísení půdní hmoty (mráz/teplo, sucho/vlhko) </a:t>
            </a:r>
            <a:br>
              <a:rPr lang="cs-CZ" dirty="0"/>
            </a:br>
            <a:r>
              <a:rPr lang="cs-CZ" dirty="0"/>
              <a:t>podzolizace – chemická migrace sloučenin hliníku a železa (typické pro půdní typ podzol a </a:t>
            </a:r>
            <a:r>
              <a:rPr lang="cs-CZ" dirty="0" err="1"/>
              <a:t>kryptopodzol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 err="1"/>
              <a:t>lateritizace</a:t>
            </a:r>
            <a:r>
              <a:rPr lang="cs-CZ" dirty="0"/>
              <a:t> – migrace kyseliny křemičité z půdního profilu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Půdotvorný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4) transformace látek v půdní matrici </a:t>
            </a:r>
            <a:br>
              <a:rPr lang="cs-CZ" dirty="0"/>
            </a:br>
            <a:r>
              <a:rPr lang="cs-CZ" dirty="0"/>
              <a:t>syntéza/rozklad (dekompozice – tvorba/rozklad nových částic minerálního a organického původu </a:t>
            </a:r>
            <a:br>
              <a:rPr lang="cs-CZ" dirty="0"/>
            </a:br>
            <a:r>
              <a:rPr lang="cs-CZ" dirty="0"/>
              <a:t>humifikace – přeměna surových půdních látek na stabilní humus (typické pro půdní typ černozem) </a:t>
            </a:r>
            <a:br>
              <a:rPr lang="cs-CZ" dirty="0"/>
            </a:br>
            <a:r>
              <a:rPr lang="cs-CZ" dirty="0"/>
              <a:t>hnědnutí (</a:t>
            </a:r>
            <a:r>
              <a:rPr lang="cs-CZ" dirty="0" err="1"/>
              <a:t>braunifikace</a:t>
            </a:r>
            <a:r>
              <a:rPr lang="cs-CZ" dirty="0"/>
              <a:t>, </a:t>
            </a:r>
            <a:r>
              <a:rPr lang="cs-CZ" dirty="0" err="1"/>
              <a:t>rubifikace</a:t>
            </a:r>
            <a:r>
              <a:rPr lang="cs-CZ" dirty="0"/>
              <a:t>) – uvolňování železa z primárních minerálů a jeho disperze: tento proces je spojený s oxidací a hydratací sloučenin železa a zabarvením horizontu (typické pro </a:t>
            </a:r>
            <a:r>
              <a:rPr lang="cs-CZ" dirty="0" err="1"/>
              <a:t>kambizem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 err="1"/>
              <a:t>rašelinění</a:t>
            </a:r>
            <a:r>
              <a:rPr lang="cs-CZ" dirty="0"/>
              <a:t> – tvorba rašeliny </a:t>
            </a:r>
            <a:br>
              <a:rPr lang="cs-CZ" dirty="0"/>
            </a:br>
            <a:r>
              <a:rPr lang="cs-CZ" dirty="0" err="1"/>
              <a:t>oglejení</a:t>
            </a:r>
            <a:r>
              <a:rPr lang="cs-CZ" dirty="0"/>
              <a:t> – střídání period redukce a oxidace vedoucí k hromadění železa na stěnách </a:t>
            </a:r>
            <a:r>
              <a:rPr lang="cs-CZ" dirty="0" err="1"/>
              <a:t>makropórů</a:t>
            </a:r>
            <a:r>
              <a:rPr lang="cs-CZ" dirty="0"/>
              <a:t> a k rezivě skvrnitému zbarvení (výrazný pro PT </a:t>
            </a:r>
            <a:r>
              <a:rPr lang="cs-CZ" dirty="0" err="1"/>
              <a:t>pseudoglej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 err="1"/>
              <a:t>glejizace</a:t>
            </a:r>
            <a:r>
              <a:rPr lang="cs-CZ" dirty="0"/>
              <a:t> –redukce železa v anaerobních podmínkách spojená s charakter. zabarvením části profilu do modra nebo zelena (typické pro PT </a:t>
            </a:r>
            <a:r>
              <a:rPr lang="cs-CZ" dirty="0" err="1"/>
              <a:t>glej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01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Půda a její částice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Jemnozem a třídění podle částic:  </a:t>
            </a:r>
            <a:br>
              <a:rPr lang="cs-CZ" dirty="0"/>
            </a:br>
            <a:r>
              <a:rPr lang="cs-CZ" dirty="0"/>
              <a:t>střední písek (2-0,25 mm)</a:t>
            </a:r>
          </a:p>
          <a:p>
            <a:pPr marL="0" indent="0">
              <a:buNone/>
            </a:pPr>
            <a:r>
              <a:rPr lang="cs-CZ" dirty="0"/>
              <a:t>   jemný písek (0,25-0,05 mm)</a:t>
            </a:r>
            <a:br>
              <a:rPr lang="cs-CZ" dirty="0"/>
            </a:br>
            <a:r>
              <a:rPr lang="cs-CZ" dirty="0"/>
              <a:t>   hrubý prach (0,05-01 mm)</a:t>
            </a:r>
            <a:br>
              <a:rPr lang="cs-CZ" dirty="0"/>
            </a:br>
            <a:r>
              <a:rPr lang="cs-CZ" dirty="0"/>
              <a:t>   střední a jemný prach (</a:t>
            </a:r>
            <a:r>
              <a:rPr lang="cs-CZ" dirty="0" err="1"/>
              <a:t>silt</a:t>
            </a:r>
            <a:r>
              <a:rPr lang="cs-CZ" dirty="0"/>
              <a:t>) (0,01-0,001 mm)</a:t>
            </a:r>
            <a:br>
              <a:rPr lang="cs-CZ" dirty="0"/>
            </a:br>
            <a:r>
              <a:rPr lang="cs-CZ" dirty="0"/>
              <a:t>   jíl (méně než 0,001 mm)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609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</TotalTime>
  <Words>1089</Words>
  <Application>Microsoft Office PowerPoint</Application>
  <PresentationFormat>Předvádění na obrazovce (4:3)</PresentationFormat>
  <Paragraphs>156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Tw Cen MT</vt:lpstr>
      <vt:lpstr>Wingdings</vt:lpstr>
      <vt:lpstr>Wingdings 2</vt:lpstr>
      <vt:lpstr>Medián</vt:lpstr>
      <vt:lpstr>Půda a Biota</vt:lpstr>
      <vt:lpstr>Termíny</vt:lpstr>
      <vt:lpstr>Půdní složky</vt:lpstr>
      <vt:lpstr>Půdotvorné procesy</vt:lpstr>
      <vt:lpstr>Půdotvorný proces</vt:lpstr>
      <vt:lpstr>Půdotvorný proces</vt:lpstr>
      <vt:lpstr>Půdotvorný proces </vt:lpstr>
      <vt:lpstr>Půdotvorný proces</vt:lpstr>
      <vt:lpstr>Půda a její částice</vt:lpstr>
      <vt:lpstr>Stupnice zrnitosti půd</vt:lpstr>
      <vt:lpstr>Fyzikální vlastnosti půd</vt:lpstr>
      <vt:lpstr>Fyzikální vlastnosti půd</vt:lpstr>
      <vt:lpstr>Chemické vlastnosti půd</vt:lpstr>
      <vt:lpstr>Biologické vlastnosti půd</vt:lpstr>
      <vt:lpstr>Půda a její znaky</vt:lpstr>
      <vt:lpstr>Munsellove tabulky půd</vt:lpstr>
      <vt:lpstr>Biologická složka půd</vt:lpstr>
      <vt:lpstr>Půdní typy</vt:lpstr>
      <vt:lpstr>Půdní typy</vt:lpstr>
      <vt:lpstr>Řez zemědělskou půdou</vt:lpstr>
      <vt:lpstr>Řez půdou</vt:lpstr>
      <vt:lpstr>Půda jako zdroj obživy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Půda a Biota</dc:title>
  <dc:creator>Peter</dc:creator>
  <cp:lastModifiedBy>Peter Mackovčin</cp:lastModifiedBy>
  <cp:revision>5</cp:revision>
  <dcterms:created xsi:type="dcterms:W3CDTF">2021-09-19T10:34:17Z</dcterms:created>
  <dcterms:modified xsi:type="dcterms:W3CDTF">2022-02-07T18:19:49Z</dcterms:modified>
</cp:coreProperties>
</file>