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75" r:id="rId2"/>
    <p:sldId id="257" r:id="rId3"/>
    <p:sldId id="258" r:id="rId4"/>
    <p:sldId id="269" r:id="rId5"/>
    <p:sldId id="259" r:id="rId6"/>
    <p:sldId id="270" r:id="rId7"/>
    <p:sldId id="272" r:id="rId8"/>
    <p:sldId id="268" r:id="rId9"/>
    <p:sldId id="273" r:id="rId10"/>
    <p:sldId id="277" r:id="rId11"/>
    <p:sldId id="276" r:id="rId12"/>
    <p:sldId id="278" r:id="rId13"/>
    <p:sldId id="283" r:id="rId14"/>
    <p:sldId id="281" r:id="rId15"/>
    <p:sldId id="279" r:id="rId16"/>
    <p:sldId id="284" r:id="rId17"/>
    <p:sldId id="280" r:id="rId18"/>
    <p:sldId id="282" r:id="rId19"/>
    <p:sldId id="285" r:id="rId20"/>
    <p:sldId id="286" r:id="rId21"/>
    <p:sldId id="288" r:id="rId22"/>
    <p:sldId id="308" r:id="rId23"/>
    <p:sldId id="309" r:id="rId24"/>
    <p:sldId id="310" r:id="rId25"/>
    <p:sldId id="311" r:id="rId26"/>
    <p:sldId id="312" r:id="rId27"/>
    <p:sldId id="313" r:id="rId28"/>
    <p:sldId id="314" r:id="rId29"/>
    <p:sldId id="315" r:id="rId30"/>
    <p:sldId id="316" r:id="rId31"/>
    <p:sldId id="287" r:id="rId32"/>
    <p:sldId id="292" r:id="rId33"/>
    <p:sldId id="289" r:id="rId34"/>
    <p:sldId id="290" r:id="rId35"/>
    <p:sldId id="291" r:id="rId36"/>
    <p:sldId id="293" r:id="rId37"/>
    <p:sldId id="294" r:id="rId38"/>
    <p:sldId id="295" r:id="rId39"/>
    <p:sldId id="319" r:id="rId40"/>
    <p:sldId id="296" r:id="rId41"/>
    <p:sldId id="297" r:id="rId42"/>
    <p:sldId id="298" r:id="rId43"/>
    <p:sldId id="299" r:id="rId44"/>
    <p:sldId id="302" r:id="rId45"/>
    <p:sldId id="305" r:id="rId46"/>
    <p:sldId id="318" r:id="rId47"/>
    <p:sldId id="306" r:id="rId48"/>
    <p:sldId id="307" r:id="rId49"/>
    <p:sldId id="320" r:id="rId50"/>
    <p:sldId id="300" r:id="rId51"/>
    <p:sldId id="303" r:id="rId52"/>
    <p:sldId id="304" r:id="rId53"/>
    <p:sldId id="317" r:id="rId54"/>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 initials="A" lastIdx="24" clrIdx="0"/>
  <p:cmAuthor id="2" name="Adam Veřmiřovský" initials="AV" lastIdx="4" clrIdx="1">
    <p:extLst>
      <p:ext uri="{19B8F6BF-5375-455C-9EA6-DF929625EA0E}">
        <p15:presenceInfo xmlns:p15="http://schemas.microsoft.com/office/powerpoint/2012/main" userId="Adam Veřmiřovský" providerId="None"/>
      </p:ext>
    </p:extLst>
  </p:cmAuthor>
  <p:cmAuthor id="3" name="Adam Veřmiřovský" initials="AV [2]" lastIdx="1" clrIdx="2">
    <p:extLst>
      <p:ext uri="{19B8F6BF-5375-455C-9EA6-DF929625EA0E}">
        <p15:presenceInfo xmlns:p15="http://schemas.microsoft.com/office/powerpoint/2012/main" userId="S::66500@muni.cz::6be54c32-c53e-4d14-8637-d942e978ec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0D8F5F-DF2E-494C-8CF3-D56C7D0D4D8F}" v="2" dt="2020-11-15T20:00:46.4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6" autoAdjust="0"/>
    <p:restoredTop sz="94669"/>
  </p:normalViewPr>
  <p:slideViewPr>
    <p:cSldViewPr>
      <p:cViewPr varScale="1">
        <p:scale>
          <a:sx n="87" d="100"/>
          <a:sy n="87" d="100"/>
        </p:scale>
        <p:origin x="1816"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7-12-11T19:51:09.241" idx="7">
    <p:pos x="4935" y="322"/>
    <p:text>Srov. 1. hodinu - trívium = grammatica, logica a rhetorica.
Grammatica - nauka o tom, jak nakládat s výrazy s ohledem na pojmy.
Logica - nauka o tom, jak nakládat s pojmy, přitom mít na mysli vztah mezi věcmi a pojmy.
(Kdo uměl grammaticu a logicu mohl studovat rhetoricu.)
Rhetorica - nauka o tom, ja využít slov, abychom mohli hýbat věcmi (lidmi).</p:text>
  </p:cm>
</p:cmLst>
</file>

<file path=ppt/comments/comment10.xml><?xml version="1.0" encoding="utf-8"?>
<p:cmLst xmlns:a="http://schemas.openxmlformats.org/drawingml/2006/main" xmlns:r="http://schemas.openxmlformats.org/officeDocument/2006/relationships" xmlns:p="http://schemas.openxmlformats.org/presentationml/2006/main">
  <p:cm authorId="3" dt="2020-11-15T21:00:22.835" idx="1">
    <p:pos x="5157" y="2907"/>
    <p:text>Zachování staré kvantity u slov kúsa, rúsa, kúťe, círa, či zejma (sporadicky i lúže) je jednou ze základních izoglos podkrkonošské oblasti.  Existuje významový rozdíl mezi zejmou a zimou. Slovo zejma je v námi zkoumané oblasti užíváno k označení zimního období, slovo zima slouží pak k označení pocitu chladu. U tohoto mluvčího můžeme zachování staré kvantity pozorovat právě u lexému zejma, který ze 3 realizací byl proveden 2krát s nářečním zachováním staré kvantity a jednou ve shodě se spisovným jazykem, tedy ve tvaru zima. Ve všech realizacích se u mluvčího jednalo o označení zimního období. (Čermáková, G. 2020. bakalářská práce)</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07-12-12T10:57:01.557" idx="15">
    <p:pos x="5050" y="2008"/>
    <p:text>Reference se pídí po tom, zda jazykové odkazování ke skutečnosti je pravdivé či nepravdivé.</p:text>
  </p:cm>
  <p:cm authorId="1" dt="2007-12-12T10:57:50.198" idx="16">
    <p:pos x="5293" y="2578"/>
    <p:text>Inference se zajímá o to, zda užití jazykového znaku (jazykových znaků) bylo úspěšné či neúspěšné. Zda splnilo či nesplnilo svůj účel.</p:text>
  </p:cm>
  <p:cm authorId="1" dt="2007-12-12T10:59:23.642" idx="17">
    <p:pos x="4732" y="2896"/>
    <p:text>Tudíž tato pozice zůstává v případě diference (na rozdíl od re- a in-ference) prázdná. Diference totiž nepřichází s mimojazykovou skutečností vůbec do kontaktu.</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07-12-12T10:39:43.362" idx="20">
    <p:pos x="3109" y="2152"/>
    <p:text>Znaková soustava náboženství:
"Měsíc" = Islám.
Kříž - křesťanství.
Davidova hvězda - judaismus.
kalich - pro husitství, resp. Českobratrskou církev...</p:text>
  </p:cm>
  <p:cm authorId="1" dt="2007-12-12T15:23:23.119" idx="19">
    <p:pos x="2251" y="1180"/>
    <p:text>Najednou jiná soustava: Planety.
Měsíc.
Slunce.
Mars (= štít a kopí; Mars nejen bůh války, ale také bůh bojovníků, vojáků).
Ceres - trpasličí planeta (mezi Marsem/Martem a Jupiterem).</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4-15T16:53:15.137" idx="4">
    <p:pos x="4440" y="2729"/>
    <p:text>lexikálních jednotek</p:text>
    <p:extLst>
      <p:ext uri="{C676402C-5697-4E1C-873F-D02D1690AC5C}">
        <p15:threadingInfo xmlns:p15="http://schemas.microsoft.com/office/powerpoint/2012/main" timeZoneBias="-12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07-12-11T18:13:53.094" idx="21">
    <p:pos x="5379" y="2755"/>
    <p:text>Deixe - ukazování...</p:text>
  </p:cm>
  <p:cm authorId="1" dt="2007-12-11T18:14:52.172" idx="23">
    <p:pos x="5379" y="2019"/>
    <p:text>Růžová - je to ještě motivované, nebo ne?</p:text>
  </p:cm>
  <p:cm authorId="2" dt="2020-01-04T10:36:26.099" idx="1">
    <p:pos x="5379" y="2155"/>
    <p:text>V běžném užití už lexikalizováno (tedy motivace smazána; objeví se jen, je-li etymologie tohoto slova v hovoru tematizována), pozn. AV.</p:text>
    <p:extLst>
      <p:ext uri="{C676402C-5697-4E1C-873F-D02D1690AC5C}">
        <p15:threadingInfo xmlns:p15="http://schemas.microsoft.com/office/powerpoint/2012/main" timeZoneBias="-60">
          <p15:parentCm authorId="1" idx="23"/>
        </p15:threadingInfo>
      </p:ext>
    </p:extLst>
  </p:cm>
  <p:cm authorId="1" dt="2007-12-11T18:15:07.397" idx="22">
    <p:pos x="5379" y="1712"/>
    <p:text>Oranžová: Kdysi motivované - vztah k pomeranči.</p:text>
  </p:cm>
  <p:cm authorId="1" dt="2007-12-11T18:21:22.328" idx="24">
    <p:pos x="5300" y="3485"/>
    <p:text>Ater - černá bez lesku, tedy matná.
Niger - není vyloženě lesklá, ale není to popřeno.
Toto dělení je v latině jen u černé.
Jiné dělení u bílé:
Albus - bílá bez lesku, tedy matná.
Candidus - bílá lesklá (zářivě bílá), není to ale základní slovo, je uvnitř latiny slovem motivovaným, srov. horký kandidát - rozpálený do běla ;-)
Niveus - sněhový, sněhobílý. Opět slovo motivované, odvozené od slova sníh (nix).
V č. jiné: můžu říct leskle nebo matně černá nebo bílá. Tím ale rozšiřuju hodnotu znaku dalším znakem.</p:text>
  </p:cm>
</p:cmLst>
</file>

<file path=ppt/comments/comment6.xml><?xml version="1.0" encoding="utf-8"?>
<p:cmLst xmlns:a="http://schemas.openxmlformats.org/drawingml/2006/main" xmlns:r="http://schemas.openxmlformats.org/officeDocument/2006/relationships" xmlns:p="http://schemas.openxmlformats.org/presentationml/2006/main">
  <p:cm authorId="1" dt="2007-12-12T03:32:14.308" idx="9">
    <p:pos x="5399" y="2971"/>
    <p:text>Kritérium pro výpověď: hodí se k něčemu diference, již jsem si vymyslel mezi větami?
Nutno nalézt výpovědní situaci, tedy výpovědi.
Srov. Hoskovcovy příklady, kdy vymyslí větu, a pak hledá situace, ve které by se dala použít v různých významech. Tato věta v různých situacích = různé výpovědi.</p:text>
  </p:cm>
  <p:cm authorId="2" dt="2020-01-04T10:51:25.935" idx="2">
    <p:pos x="5399" y="3107"/>
    <p:text>Pozor, ať ti nespadne na hlavu.
1. např. kámen na tvou hlavu
2. tvůj syn, kterého držíš hlavou dolů, na svoji hlavu
3. tvůj syn, kterého držíš hlavou dolů nad svou hlavou, na tvou i svou hlavu.</p:text>
    <p:extLst>
      <p:ext uri="{C676402C-5697-4E1C-873F-D02D1690AC5C}">
        <p15:threadingInfo xmlns:p15="http://schemas.microsoft.com/office/powerpoint/2012/main" timeZoneBias="-60">
          <p15:parentCm authorId="1" idx="9"/>
        </p15:threadingInfo>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07-12-12T03:08:06.200" idx="8">
    <p:pos x="5471" y="2908"/>
    <p:text>(Tato dichotomie jistě vyvolává myšlenku na saussurovskou dvojici langue a parole, a proto je nutné zdůraznit odlišnost. Nejde nám zde o protiklad viditelného vnějšího projevu a skryté vnitřní síly, jež se jakoby zezadu projevuje.)
Jde o dvojí modus existendí jazykového znaku:
znak v potenci vs. znak aktualizovaný;
v potenci porovnáváme možnosti různých znaků volně kombinovatelných, v aktualizaci pozorujeme účinek souvýskytu konkrétních znaků v konkrétních spojeních.</p:text>
  </p:cm>
</p:cmLst>
</file>

<file path=ppt/comments/comment8.xml><?xml version="1.0" encoding="utf-8"?>
<p:cmLst xmlns:a="http://schemas.openxmlformats.org/drawingml/2006/main" xmlns:r="http://schemas.openxmlformats.org/officeDocument/2006/relationships" xmlns:p="http://schemas.openxmlformats.org/presentationml/2006/main">
  <p:cm authorId="1" dt="2007-12-12T03:46:23.438" idx="10">
    <p:pos x="5388" y="2284"/>
    <p:text>Ad neformálnost vs. formálnost jazyka, srov. příklad: Kam se sereš, profesore?
vs.
Kampak to jdete, pane profesore?</p:text>
  </p:cm>
  <p:cm authorId="2" dt="2020-01-04T11:13:03.421" idx="3">
    <p:pos x="5388" y="2420"/>
    <p:text>Nutno dodat, že je to reálný příklad z Ruska, kdy ruský student češtiny studoval češtinu zejména v hospodském prostředí od českých studentů.</p:text>
    <p:extLst>
      <p:ext uri="{C676402C-5697-4E1C-873F-D02D1690AC5C}">
        <p15:threadingInfo xmlns:p15="http://schemas.microsoft.com/office/powerpoint/2012/main" timeZoneBias="-60">
          <p15:parentCm authorId="1" idx="10"/>
        </p15:threadingInfo>
      </p:ext>
    </p:extLst>
  </p:cm>
  <p:cm authorId="1" dt="2007-12-12T11:39:37.580" idx="18">
    <p:pos x="5224" y="3138"/>
    <p:text>Systémový jev vázaný na určité slovesné třídy...
1. třída: neseme/nesem, bereme/berem, mažeme/mažem, pečeme/pečem, umřeme/umřem.
2. třída: tiskneme/tisknem, mineme/minem, začneme/začnem.
3. třída: kryjeme/kryjem, kupujeme/kupujem.
4. třída: prosíme, trpíme, sázíme.
5. třída: děláme.
4. a 5 třída: výrazy  prosím, trpím, sázím, dělám - již obsazeny (v OP): kategoriemi 1. os., sg.</p:text>
  </p:cm>
</p:cmLst>
</file>

<file path=ppt/comments/comment9.xml><?xml version="1.0" encoding="utf-8"?>
<p:cmLst xmlns:a="http://schemas.openxmlformats.org/drawingml/2006/main" xmlns:r="http://schemas.openxmlformats.org/officeDocument/2006/relationships" xmlns:p="http://schemas.openxmlformats.org/presentationml/2006/main">
  <p:cm authorId="1" dt="2007-12-12T04:00:36.093" idx="11">
    <p:pos x="4981" y="1736"/>
    <p:text>HJELMSLEV, Louis. O základech teorie jazyka. Praha: Academia, 1972.</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8C425F50-B600-4114-A7DC-D2DCD3D097F1}"/>
              </a:ext>
            </a:extLst>
          </p:cNvPr>
          <p:cNvGrpSpPr>
            <a:grpSpLocks/>
          </p:cNvGrpSpPr>
          <p:nvPr/>
        </p:nvGrpSpPr>
        <p:grpSpPr bwMode="auto">
          <a:xfrm>
            <a:off x="-3222625" y="304800"/>
            <a:ext cx="11909425" cy="4724400"/>
            <a:chOff x="-2030" y="192"/>
            <a:chExt cx="7502" cy="2976"/>
          </a:xfrm>
        </p:grpSpPr>
        <p:sp>
          <p:nvSpPr>
            <p:cNvPr id="5" name="Line 3">
              <a:extLst>
                <a:ext uri="{FF2B5EF4-FFF2-40B4-BE49-F238E27FC236}">
                  <a16:creationId xmlns:a16="http://schemas.microsoft.com/office/drawing/2014/main" id="{F669C53B-6F40-4108-AFB7-EDC9B8491A75}"/>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6" name="AutoShape 4">
              <a:extLst>
                <a:ext uri="{FF2B5EF4-FFF2-40B4-BE49-F238E27FC236}">
                  <a16:creationId xmlns:a16="http://schemas.microsoft.com/office/drawing/2014/main" id="{B7A3B3C9-2F95-44A5-BE32-9B029A506C64}"/>
                </a:ext>
              </a:extLst>
            </p:cNvPr>
            <p:cNvSpPr>
              <a:spLocks noChangeArrowheads="1"/>
            </p:cNvSpPr>
            <p:nvPr/>
          </p:nvSpPr>
          <p:spPr bwMode="auto">
            <a:xfrm>
              <a:off x="-1584" y="864"/>
              <a:ext cx="2304" cy="2304"/>
            </a:xfrm>
            <a:custGeom>
              <a:avLst/>
              <a:gdLst>
                <a:gd name="T0" fmla="*/ 1587 w 64000"/>
                <a:gd name="T1" fmla="*/ -1067 h 64000"/>
                <a:gd name="T2" fmla="*/ 2304 w 64000"/>
                <a:gd name="T3" fmla="*/ 0 h 64000"/>
                <a:gd name="T4" fmla="*/ 1587 w 64000"/>
                <a:gd name="T5" fmla="*/ 1067 h 64000"/>
                <a:gd name="T6" fmla="*/ 1587 w 64000"/>
                <a:gd name="T7" fmla="*/ 1067 h 64000"/>
                <a:gd name="T8" fmla="*/ 1587 w 64000"/>
                <a:gd name="T9" fmla="*/ 1067 h 64000"/>
                <a:gd name="T10" fmla="*/ 1587 w 64000"/>
                <a:gd name="T11" fmla="*/ 1067 h 64000"/>
                <a:gd name="T12" fmla="*/ 1587 w 64000"/>
                <a:gd name="T13" fmla="*/ -1067 h 64000"/>
                <a:gd name="T14" fmla="*/ 1587 w 64000"/>
                <a:gd name="T15" fmla="*/ -1067 h 64000"/>
                <a:gd name="T16" fmla="*/ 1587 w 64000"/>
                <a:gd name="T17" fmla="*/ -106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7" name="AutoShape 5">
              <a:extLst>
                <a:ext uri="{FF2B5EF4-FFF2-40B4-BE49-F238E27FC236}">
                  <a16:creationId xmlns:a16="http://schemas.microsoft.com/office/drawing/2014/main" id="{F83D08C2-8514-4692-8657-E054B5A332FC}"/>
                </a:ext>
              </a:extLst>
            </p:cNvPr>
            <p:cNvSpPr>
              <a:spLocks noChangeArrowheads="1"/>
            </p:cNvSpPr>
            <p:nvPr/>
          </p:nvSpPr>
          <p:spPr bwMode="auto">
            <a:xfrm>
              <a:off x="-2030" y="192"/>
              <a:ext cx="2544" cy="2544"/>
            </a:xfrm>
            <a:custGeom>
              <a:avLst/>
              <a:gdLst>
                <a:gd name="T0" fmla="*/ 2027 w 64000"/>
                <a:gd name="T1" fmla="*/ -1024 h 64000"/>
                <a:gd name="T2" fmla="*/ 2544 w 64000"/>
                <a:gd name="T3" fmla="*/ 0 h 64000"/>
                <a:gd name="T4" fmla="*/ 2027 w 64000"/>
                <a:gd name="T5" fmla="*/ 1024 h 64000"/>
                <a:gd name="T6" fmla="*/ 2027 w 64000"/>
                <a:gd name="T7" fmla="*/ 1024 h 64000"/>
                <a:gd name="T8" fmla="*/ 2027 w 64000"/>
                <a:gd name="T9" fmla="*/ 1024 h 64000"/>
                <a:gd name="T10" fmla="*/ 2027 w 64000"/>
                <a:gd name="T11" fmla="*/ 1024 h 64000"/>
                <a:gd name="T12" fmla="*/ 2027 w 64000"/>
                <a:gd name="T13" fmla="*/ -1024 h 64000"/>
                <a:gd name="T14" fmla="*/ 2027 w 64000"/>
                <a:gd name="T15" fmla="*/ -1024 h 64000"/>
                <a:gd name="T16" fmla="*/ 2027 w 64000"/>
                <a:gd name="T17" fmla="*/ -1024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grpSp>
      <p:sp>
        <p:nvSpPr>
          <p:cNvPr id="63494" name="Rectangle 6">
            <a:extLst>
              <a:ext uri="{FF2B5EF4-FFF2-40B4-BE49-F238E27FC236}">
                <a16:creationId xmlns:a16="http://schemas.microsoft.com/office/drawing/2014/main" id="{40740B32-DE0C-4ABE-A437-3511C33B5732}"/>
              </a:ext>
            </a:extLst>
          </p:cNvPr>
          <p:cNvSpPr>
            <a:spLocks noGrp="1" noChangeArrowheads="1"/>
          </p:cNvSpPr>
          <p:nvPr>
            <p:ph type="ctrTitle"/>
          </p:nvPr>
        </p:nvSpPr>
        <p:spPr>
          <a:xfrm>
            <a:off x="1443038" y="985838"/>
            <a:ext cx="7239000" cy="1444625"/>
          </a:xfrm>
        </p:spPr>
        <p:txBody>
          <a:bodyPr/>
          <a:lstStyle>
            <a:lvl1pPr>
              <a:defRPr sz="4000"/>
            </a:lvl1pPr>
          </a:lstStyle>
          <a:p>
            <a:pPr lvl="0"/>
            <a:r>
              <a:rPr lang="cs-CZ" altLang="cs-CZ" noProof="0"/>
              <a:t>Klepnutím lze upravit styl předlohy nadpisů.</a:t>
            </a:r>
          </a:p>
        </p:txBody>
      </p:sp>
      <p:sp>
        <p:nvSpPr>
          <p:cNvPr id="63495" name="Rectangle 7">
            <a:extLst>
              <a:ext uri="{FF2B5EF4-FFF2-40B4-BE49-F238E27FC236}">
                <a16:creationId xmlns:a16="http://schemas.microsoft.com/office/drawing/2014/main" id="{16B919B1-81E8-4DF0-A3B8-09A95275B47D}"/>
              </a:ext>
            </a:extLst>
          </p:cNvPr>
          <p:cNvSpPr>
            <a:spLocks noGrp="1" noChangeArrowheads="1"/>
          </p:cNvSpPr>
          <p:nvPr>
            <p:ph type="subTitle" idx="1"/>
          </p:nvPr>
        </p:nvSpPr>
        <p:spPr>
          <a:xfrm>
            <a:off x="1443038" y="3427413"/>
            <a:ext cx="7239000" cy="1752600"/>
          </a:xfrm>
        </p:spPr>
        <p:txBody>
          <a:bodyPr/>
          <a:lstStyle>
            <a:lvl1pPr marL="0" indent="0">
              <a:buFont typeface="Wingdings" panose="05000000000000000000" pitchFamily="2" charset="2"/>
              <a:buNone/>
              <a:defRPr/>
            </a:lvl1pPr>
          </a:lstStyle>
          <a:p>
            <a:pPr lvl="0"/>
            <a:r>
              <a:rPr lang="cs-CZ" altLang="cs-CZ" noProof="0"/>
              <a:t>Klepnutím lze upravit styl předlohy podnadpisů.</a:t>
            </a:r>
          </a:p>
        </p:txBody>
      </p:sp>
      <p:sp>
        <p:nvSpPr>
          <p:cNvPr id="8" name="Rectangle 8">
            <a:extLst>
              <a:ext uri="{FF2B5EF4-FFF2-40B4-BE49-F238E27FC236}">
                <a16:creationId xmlns:a16="http://schemas.microsoft.com/office/drawing/2014/main" id="{6AC590F8-A04A-4DB0-9F6D-9F5D5422F356}"/>
              </a:ext>
            </a:extLst>
          </p:cNvPr>
          <p:cNvSpPr>
            <a:spLocks noGrp="1" noChangeArrowheads="1"/>
          </p:cNvSpPr>
          <p:nvPr>
            <p:ph type="dt" sz="half" idx="10"/>
          </p:nvPr>
        </p:nvSpPr>
        <p:spPr/>
        <p:txBody>
          <a:bodyPr/>
          <a:lstStyle>
            <a:lvl1pPr>
              <a:defRPr/>
            </a:lvl1pPr>
          </a:lstStyle>
          <a:p>
            <a:pPr>
              <a:defRPr/>
            </a:pPr>
            <a:endParaRPr lang="cs-CZ" altLang="cs-CZ"/>
          </a:p>
        </p:txBody>
      </p:sp>
      <p:sp>
        <p:nvSpPr>
          <p:cNvPr id="9" name="Rectangle 9">
            <a:extLst>
              <a:ext uri="{FF2B5EF4-FFF2-40B4-BE49-F238E27FC236}">
                <a16:creationId xmlns:a16="http://schemas.microsoft.com/office/drawing/2014/main" id="{415ADD94-5362-4735-B716-FD3F07AFE56B}"/>
              </a:ext>
            </a:extLst>
          </p:cNvPr>
          <p:cNvSpPr>
            <a:spLocks noGrp="1" noChangeArrowheads="1"/>
          </p:cNvSpPr>
          <p:nvPr>
            <p:ph type="ftr" sz="quarter" idx="11"/>
          </p:nvPr>
        </p:nvSpPr>
        <p:spPr/>
        <p:txBody>
          <a:bodyPr/>
          <a:lstStyle>
            <a:lvl1pPr>
              <a:defRPr/>
            </a:lvl1pPr>
          </a:lstStyle>
          <a:p>
            <a:pPr>
              <a:defRPr/>
            </a:pPr>
            <a:endParaRPr lang="cs-CZ" altLang="cs-CZ"/>
          </a:p>
        </p:txBody>
      </p:sp>
      <p:sp>
        <p:nvSpPr>
          <p:cNvPr id="10" name="Rectangle 10">
            <a:extLst>
              <a:ext uri="{FF2B5EF4-FFF2-40B4-BE49-F238E27FC236}">
                <a16:creationId xmlns:a16="http://schemas.microsoft.com/office/drawing/2014/main" id="{DD0FFD22-5BE7-46B7-AC26-CE5362745DE2}"/>
              </a:ext>
            </a:extLst>
          </p:cNvPr>
          <p:cNvSpPr>
            <a:spLocks noGrp="1" noChangeArrowheads="1"/>
          </p:cNvSpPr>
          <p:nvPr>
            <p:ph type="sldNum" sz="quarter" idx="12"/>
          </p:nvPr>
        </p:nvSpPr>
        <p:spPr/>
        <p:txBody>
          <a:bodyPr/>
          <a:lstStyle>
            <a:lvl1pPr>
              <a:defRPr smtClean="0"/>
            </a:lvl1pPr>
          </a:lstStyle>
          <a:p>
            <a:pPr>
              <a:defRPr/>
            </a:pPr>
            <a:fld id="{63702B9C-A173-4F65-AEAB-6439536C6B95}" type="slidenum">
              <a:rPr lang="cs-CZ" altLang="cs-CZ"/>
              <a:pPr>
                <a:defRPr/>
              </a:pPr>
              <a:t>‹#›</a:t>
            </a:fld>
            <a:endParaRPr lang="cs-CZ" altLang="cs-CZ"/>
          </a:p>
        </p:txBody>
      </p:sp>
    </p:spTree>
    <p:extLst>
      <p:ext uri="{BB962C8B-B14F-4D97-AF65-F5344CB8AC3E}">
        <p14:creationId xmlns:p14="http://schemas.microsoft.com/office/powerpoint/2010/main" val="3467122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C76DE7-1B9F-4068-9D79-08D46F7A776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2CC45D2-7E3F-4F95-BC02-148E616AD2B5}"/>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8">
            <a:extLst>
              <a:ext uri="{FF2B5EF4-FFF2-40B4-BE49-F238E27FC236}">
                <a16:creationId xmlns:a16="http://schemas.microsoft.com/office/drawing/2014/main" id="{B1FE29E2-C9DB-43EA-BBD7-B5491BB0F42D}"/>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5" name="Rectangle 9">
            <a:extLst>
              <a:ext uri="{FF2B5EF4-FFF2-40B4-BE49-F238E27FC236}">
                <a16:creationId xmlns:a16="http://schemas.microsoft.com/office/drawing/2014/main" id="{FD48DE4C-FC03-48DC-9748-8AB70F88ED79}"/>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6" name="Rectangle 10">
            <a:extLst>
              <a:ext uri="{FF2B5EF4-FFF2-40B4-BE49-F238E27FC236}">
                <a16:creationId xmlns:a16="http://schemas.microsoft.com/office/drawing/2014/main" id="{4DDE1F97-F449-4FA1-84EF-162D3F3CB207}"/>
              </a:ext>
            </a:extLst>
          </p:cNvPr>
          <p:cNvSpPr>
            <a:spLocks noGrp="1" noChangeArrowheads="1"/>
          </p:cNvSpPr>
          <p:nvPr>
            <p:ph type="sldNum" sz="quarter" idx="12"/>
          </p:nvPr>
        </p:nvSpPr>
        <p:spPr>
          <a:ln/>
        </p:spPr>
        <p:txBody>
          <a:bodyPr/>
          <a:lstStyle>
            <a:lvl1pPr>
              <a:defRPr/>
            </a:lvl1pPr>
          </a:lstStyle>
          <a:p>
            <a:pPr>
              <a:defRPr/>
            </a:pPr>
            <a:fld id="{E908117D-F5E8-430C-8738-3E65EA1CEBDF}" type="slidenum">
              <a:rPr lang="cs-CZ" altLang="cs-CZ"/>
              <a:pPr>
                <a:defRPr/>
              </a:pPr>
              <a:t>‹#›</a:t>
            </a:fld>
            <a:endParaRPr lang="cs-CZ" altLang="cs-CZ"/>
          </a:p>
        </p:txBody>
      </p:sp>
    </p:spTree>
    <p:extLst>
      <p:ext uri="{BB962C8B-B14F-4D97-AF65-F5344CB8AC3E}">
        <p14:creationId xmlns:p14="http://schemas.microsoft.com/office/powerpoint/2010/main" val="2302542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0CBD093-7016-48BE-A648-8C5C415AE63D}"/>
              </a:ext>
            </a:extLst>
          </p:cNvPr>
          <p:cNvSpPr>
            <a:spLocks noGrp="1"/>
          </p:cNvSpPr>
          <p:nvPr>
            <p:ph type="title" orient="vert"/>
          </p:nvPr>
        </p:nvSpPr>
        <p:spPr>
          <a:xfrm>
            <a:off x="6856413" y="301625"/>
            <a:ext cx="1827212" cy="564038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020D7A5-AB5A-4258-BD75-66046D53338E}"/>
              </a:ext>
            </a:extLst>
          </p:cNvPr>
          <p:cNvSpPr>
            <a:spLocks noGrp="1"/>
          </p:cNvSpPr>
          <p:nvPr>
            <p:ph type="body" orient="vert" idx="1"/>
          </p:nvPr>
        </p:nvSpPr>
        <p:spPr>
          <a:xfrm>
            <a:off x="1370013" y="301625"/>
            <a:ext cx="5334000" cy="564038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8">
            <a:extLst>
              <a:ext uri="{FF2B5EF4-FFF2-40B4-BE49-F238E27FC236}">
                <a16:creationId xmlns:a16="http://schemas.microsoft.com/office/drawing/2014/main" id="{76C8EB8E-5DC4-4170-ACF7-E9456B3CF548}"/>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5" name="Rectangle 9">
            <a:extLst>
              <a:ext uri="{FF2B5EF4-FFF2-40B4-BE49-F238E27FC236}">
                <a16:creationId xmlns:a16="http://schemas.microsoft.com/office/drawing/2014/main" id="{0CC0EB88-AAD5-4B54-87E1-CE34431B63DB}"/>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6" name="Rectangle 10">
            <a:extLst>
              <a:ext uri="{FF2B5EF4-FFF2-40B4-BE49-F238E27FC236}">
                <a16:creationId xmlns:a16="http://schemas.microsoft.com/office/drawing/2014/main" id="{D3B85650-94CE-4835-9063-BE4371FEFAB5}"/>
              </a:ext>
            </a:extLst>
          </p:cNvPr>
          <p:cNvSpPr>
            <a:spLocks noGrp="1" noChangeArrowheads="1"/>
          </p:cNvSpPr>
          <p:nvPr>
            <p:ph type="sldNum" sz="quarter" idx="12"/>
          </p:nvPr>
        </p:nvSpPr>
        <p:spPr>
          <a:ln/>
        </p:spPr>
        <p:txBody>
          <a:bodyPr/>
          <a:lstStyle>
            <a:lvl1pPr>
              <a:defRPr/>
            </a:lvl1pPr>
          </a:lstStyle>
          <a:p>
            <a:pPr>
              <a:defRPr/>
            </a:pPr>
            <a:fld id="{234B80DA-C034-4647-8800-8D059167C3DA}" type="slidenum">
              <a:rPr lang="cs-CZ" altLang="cs-CZ"/>
              <a:pPr>
                <a:defRPr/>
              </a:pPr>
              <a:t>‹#›</a:t>
            </a:fld>
            <a:endParaRPr lang="cs-CZ" altLang="cs-CZ"/>
          </a:p>
        </p:txBody>
      </p:sp>
    </p:spTree>
    <p:extLst>
      <p:ext uri="{BB962C8B-B14F-4D97-AF65-F5344CB8AC3E}">
        <p14:creationId xmlns:p14="http://schemas.microsoft.com/office/powerpoint/2010/main" val="406197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Nadpis a 2 obsahy nad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2C2A81-ECB3-4DA1-B145-FB8B2471695A}"/>
              </a:ext>
            </a:extLst>
          </p:cNvPr>
          <p:cNvSpPr>
            <a:spLocks noGrp="1"/>
          </p:cNvSpPr>
          <p:nvPr>
            <p:ph type="title"/>
          </p:nvPr>
        </p:nvSpPr>
        <p:spPr>
          <a:xfrm>
            <a:off x="1370013" y="301625"/>
            <a:ext cx="7313612" cy="1143000"/>
          </a:xfrm>
        </p:spPr>
        <p:txBody>
          <a:bodyPr/>
          <a:lstStyle/>
          <a:p>
            <a:r>
              <a:rPr lang="cs-CZ"/>
              <a:t>Kliknutím lze upravit styl.</a:t>
            </a:r>
          </a:p>
        </p:txBody>
      </p:sp>
      <p:sp>
        <p:nvSpPr>
          <p:cNvPr id="3" name="Zástupný symbol pro obsah 2">
            <a:extLst>
              <a:ext uri="{FF2B5EF4-FFF2-40B4-BE49-F238E27FC236}">
                <a16:creationId xmlns:a16="http://schemas.microsoft.com/office/drawing/2014/main" id="{A79912D8-73A1-4F6F-B35F-8D94BD32B7D5}"/>
              </a:ext>
            </a:extLst>
          </p:cNvPr>
          <p:cNvSpPr>
            <a:spLocks noGrp="1"/>
          </p:cNvSpPr>
          <p:nvPr>
            <p:ph sz="quarter" idx="1"/>
          </p:nvPr>
        </p:nvSpPr>
        <p:spPr>
          <a:xfrm>
            <a:off x="1370013" y="1827213"/>
            <a:ext cx="3579812" cy="1981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F37BAB9C-CB4E-4F84-81CD-D06841467592}"/>
              </a:ext>
            </a:extLst>
          </p:cNvPr>
          <p:cNvSpPr>
            <a:spLocks noGrp="1"/>
          </p:cNvSpPr>
          <p:nvPr>
            <p:ph sz="quarter" idx="2"/>
          </p:nvPr>
        </p:nvSpPr>
        <p:spPr>
          <a:xfrm>
            <a:off x="5102225" y="1827213"/>
            <a:ext cx="3581400" cy="1981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B9616F2E-B627-4146-98F5-FC20742D7BE5}"/>
              </a:ext>
            </a:extLst>
          </p:cNvPr>
          <p:cNvSpPr>
            <a:spLocks noGrp="1"/>
          </p:cNvSpPr>
          <p:nvPr>
            <p:ph type="body" sz="half" idx="3"/>
          </p:nvPr>
        </p:nvSpPr>
        <p:spPr>
          <a:xfrm>
            <a:off x="1370013" y="3960813"/>
            <a:ext cx="7313612" cy="1981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Rectangle 8">
            <a:extLst>
              <a:ext uri="{FF2B5EF4-FFF2-40B4-BE49-F238E27FC236}">
                <a16:creationId xmlns:a16="http://schemas.microsoft.com/office/drawing/2014/main" id="{9143061B-4D64-4161-B948-D0885C55BB64}"/>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7" name="Rectangle 9">
            <a:extLst>
              <a:ext uri="{FF2B5EF4-FFF2-40B4-BE49-F238E27FC236}">
                <a16:creationId xmlns:a16="http://schemas.microsoft.com/office/drawing/2014/main" id="{CBBA901F-3484-445E-9F7C-7B1AD6637CF4}"/>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8" name="Rectangle 10">
            <a:extLst>
              <a:ext uri="{FF2B5EF4-FFF2-40B4-BE49-F238E27FC236}">
                <a16:creationId xmlns:a16="http://schemas.microsoft.com/office/drawing/2014/main" id="{1FA6518D-A508-4590-988E-7531B894435A}"/>
              </a:ext>
            </a:extLst>
          </p:cNvPr>
          <p:cNvSpPr>
            <a:spLocks noGrp="1" noChangeArrowheads="1"/>
          </p:cNvSpPr>
          <p:nvPr>
            <p:ph type="sldNum" sz="quarter" idx="12"/>
          </p:nvPr>
        </p:nvSpPr>
        <p:spPr>
          <a:ln/>
        </p:spPr>
        <p:txBody>
          <a:bodyPr/>
          <a:lstStyle>
            <a:lvl1pPr>
              <a:defRPr/>
            </a:lvl1pPr>
          </a:lstStyle>
          <a:p>
            <a:pPr>
              <a:defRPr/>
            </a:pPr>
            <a:fld id="{2CE801FC-2262-409C-AFD8-3882CA4DB0F5}" type="slidenum">
              <a:rPr lang="cs-CZ" altLang="cs-CZ"/>
              <a:pPr>
                <a:defRPr/>
              </a:pPr>
              <a:t>‹#›</a:t>
            </a:fld>
            <a:endParaRPr lang="cs-CZ" altLang="cs-CZ"/>
          </a:p>
        </p:txBody>
      </p:sp>
    </p:spTree>
    <p:extLst>
      <p:ext uri="{BB962C8B-B14F-4D97-AF65-F5344CB8AC3E}">
        <p14:creationId xmlns:p14="http://schemas.microsoft.com/office/powerpoint/2010/main" val="3891901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Nadpis a text nad obsah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6DEC59-6090-43A6-B705-C1DFD7F9E935}"/>
              </a:ext>
            </a:extLst>
          </p:cNvPr>
          <p:cNvSpPr>
            <a:spLocks noGrp="1"/>
          </p:cNvSpPr>
          <p:nvPr>
            <p:ph type="title"/>
          </p:nvPr>
        </p:nvSpPr>
        <p:spPr>
          <a:xfrm>
            <a:off x="1370013" y="301625"/>
            <a:ext cx="7313612" cy="1143000"/>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64BD6CF7-53F7-43BE-8A18-B1CE53025DD5}"/>
              </a:ext>
            </a:extLst>
          </p:cNvPr>
          <p:cNvSpPr>
            <a:spLocks noGrp="1"/>
          </p:cNvSpPr>
          <p:nvPr>
            <p:ph type="body" sz="half" idx="1"/>
          </p:nvPr>
        </p:nvSpPr>
        <p:spPr>
          <a:xfrm>
            <a:off x="1370013" y="1827213"/>
            <a:ext cx="7313612" cy="1981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BEA3D1E1-75FA-4E09-B18E-329ED972BCD8}"/>
              </a:ext>
            </a:extLst>
          </p:cNvPr>
          <p:cNvSpPr>
            <a:spLocks noGrp="1"/>
          </p:cNvSpPr>
          <p:nvPr>
            <p:ph sz="half" idx="2"/>
          </p:nvPr>
        </p:nvSpPr>
        <p:spPr>
          <a:xfrm>
            <a:off x="1370013" y="3960813"/>
            <a:ext cx="7313612" cy="19812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8">
            <a:extLst>
              <a:ext uri="{FF2B5EF4-FFF2-40B4-BE49-F238E27FC236}">
                <a16:creationId xmlns:a16="http://schemas.microsoft.com/office/drawing/2014/main" id="{28C34D7A-58CE-4AFA-9827-FE9F6E414887}"/>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9">
            <a:extLst>
              <a:ext uri="{FF2B5EF4-FFF2-40B4-BE49-F238E27FC236}">
                <a16:creationId xmlns:a16="http://schemas.microsoft.com/office/drawing/2014/main" id="{A27A75E2-7E4A-492D-A544-C920FD00B699}"/>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10">
            <a:extLst>
              <a:ext uri="{FF2B5EF4-FFF2-40B4-BE49-F238E27FC236}">
                <a16:creationId xmlns:a16="http://schemas.microsoft.com/office/drawing/2014/main" id="{55847591-DE99-4DBD-B077-32CBCE787DE4}"/>
              </a:ext>
            </a:extLst>
          </p:cNvPr>
          <p:cNvSpPr>
            <a:spLocks noGrp="1" noChangeArrowheads="1"/>
          </p:cNvSpPr>
          <p:nvPr>
            <p:ph type="sldNum" sz="quarter" idx="12"/>
          </p:nvPr>
        </p:nvSpPr>
        <p:spPr>
          <a:ln/>
        </p:spPr>
        <p:txBody>
          <a:bodyPr/>
          <a:lstStyle>
            <a:lvl1pPr>
              <a:defRPr/>
            </a:lvl1pPr>
          </a:lstStyle>
          <a:p>
            <a:pPr>
              <a:defRPr/>
            </a:pPr>
            <a:fld id="{7D8A6AB6-792D-4CED-8DDA-B937EAF63EFB}" type="slidenum">
              <a:rPr lang="cs-CZ" altLang="cs-CZ"/>
              <a:pPr>
                <a:defRPr/>
              </a:pPr>
              <a:t>‹#›</a:t>
            </a:fld>
            <a:endParaRPr lang="cs-CZ" altLang="cs-CZ"/>
          </a:p>
        </p:txBody>
      </p:sp>
    </p:spTree>
    <p:extLst>
      <p:ext uri="{BB962C8B-B14F-4D97-AF65-F5344CB8AC3E}">
        <p14:creationId xmlns:p14="http://schemas.microsoft.com/office/powerpoint/2010/main" val="1976362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F4966-7175-4891-924A-AB690DE806F5}"/>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E342433C-15A8-456E-BD5F-24CEE29F2725}"/>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8">
            <a:extLst>
              <a:ext uri="{FF2B5EF4-FFF2-40B4-BE49-F238E27FC236}">
                <a16:creationId xmlns:a16="http://schemas.microsoft.com/office/drawing/2014/main" id="{CB56C60D-F05F-407F-A704-DC3D70632F9E}"/>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5" name="Rectangle 9">
            <a:extLst>
              <a:ext uri="{FF2B5EF4-FFF2-40B4-BE49-F238E27FC236}">
                <a16:creationId xmlns:a16="http://schemas.microsoft.com/office/drawing/2014/main" id="{B1BBCFB8-8C48-4946-95C8-48F54CF6213E}"/>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6" name="Rectangle 10">
            <a:extLst>
              <a:ext uri="{FF2B5EF4-FFF2-40B4-BE49-F238E27FC236}">
                <a16:creationId xmlns:a16="http://schemas.microsoft.com/office/drawing/2014/main" id="{7C196F0A-196A-4966-B26D-FAFE49F616DB}"/>
              </a:ext>
            </a:extLst>
          </p:cNvPr>
          <p:cNvSpPr>
            <a:spLocks noGrp="1" noChangeArrowheads="1"/>
          </p:cNvSpPr>
          <p:nvPr>
            <p:ph type="sldNum" sz="quarter" idx="12"/>
          </p:nvPr>
        </p:nvSpPr>
        <p:spPr>
          <a:ln/>
        </p:spPr>
        <p:txBody>
          <a:bodyPr/>
          <a:lstStyle>
            <a:lvl1pPr>
              <a:defRPr/>
            </a:lvl1pPr>
          </a:lstStyle>
          <a:p>
            <a:pPr>
              <a:defRPr/>
            </a:pPr>
            <a:fld id="{89AD2C19-EC6B-4932-812C-6F337509DB61}" type="slidenum">
              <a:rPr lang="cs-CZ" altLang="cs-CZ"/>
              <a:pPr>
                <a:defRPr/>
              </a:pPr>
              <a:t>‹#›</a:t>
            </a:fld>
            <a:endParaRPr lang="cs-CZ" altLang="cs-CZ"/>
          </a:p>
        </p:txBody>
      </p:sp>
    </p:spTree>
    <p:extLst>
      <p:ext uri="{BB962C8B-B14F-4D97-AF65-F5344CB8AC3E}">
        <p14:creationId xmlns:p14="http://schemas.microsoft.com/office/powerpoint/2010/main" val="1701579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3DE907-1D1C-4F9E-96A4-AA4873DCD43D}"/>
              </a:ext>
            </a:extLst>
          </p:cNvPr>
          <p:cNvSpPr>
            <a:spLocks noGrp="1"/>
          </p:cNvSpPr>
          <p:nvPr>
            <p:ph type="title"/>
          </p:nvPr>
        </p:nvSpPr>
        <p:spPr>
          <a:xfrm>
            <a:off x="623888" y="1709738"/>
            <a:ext cx="7886700" cy="2852737"/>
          </a:xfrm>
        </p:spPr>
        <p:txBody>
          <a:bodyPr/>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57952089-5A96-4122-BB51-D10E83C095A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cs-CZ"/>
              <a:t>Upravte styly předlohy textu.</a:t>
            </a:r>
          </a:p>
        </p:txBody>
      </p:sp>
      <p:sp>
        <p:nvSpPr>
          <p:cNvPr id="4" name="Rectangle 8">
            <a:extLst>
              <a:ext uri="{FF2B5EF4-FFF2-40B4-BE49-F238E27FC236}">
                <a16:creationId xmlns:a16="http://schemas.microsoft.com/office/drawing/2014/main" id="{B4ACC363-7879-4601-8EC3-5A235E435D95}"/>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5" name="Rectangle 9">
            <a:extLst>
              <a:ext uri="{FF2B5EF4-FFF2-40B4-BE49-F238E27FC236}">
                <a16:creationId xmlns:a16="http://schemas.microsoft.com/office/drawing/2014/main" id="{0B607236-8EEA-4B25-9F37-961371F8B2B7}"/>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6" name="Rectangle 10">
            <a:extLst>
              <a:ext uri="{FF2B5EF4-FFF2-40B4-BE49-F238E27FC236}">
                <a16:creationId xmlns:a16="http://schemas.microsoft.com/office/drawing/2014/main" id="{884C504A-FB16-4152-820B-BD3310B3FEE9}"/>
              </a:ext>
            </a:extLst>
          </p:cNvPr>
          <p:cNvSpPr>
            <a:spLocks noGrp="1" noChangeArrowheads="1"/>
          </p:cNvSpPr>
          <p:nvPr>
            <p:ph type="sldNum" sz="quarter" idx="12"/>
          </p:nvPr>
        </p:nvSpPr>
        <p:spPr>
          <a:ln/>
        </p:spPr>
        <p:txBody>
          <a:bodyPr/>
          <a:lstStyle>
            <a:lvl1pPr>
              <a:defRPr/>
            </a:lvl1pPr>
          </a:lstStyle>
          <a:p>
            <a:pPr>
              <a:defRPr/>
            </a:pPr>
            <a:fld id="{6566A0F1-EC61-4EC0-8903-ADB2F250DB9C}" type="slidenum">
              <a:rPr lang="cs-CZ" altLang="cs-CZ"/>
              <a:pPr>
                <a:defRPr/>
              </a:pPr>
              <a:t>‹#›</a:t>
            </a:fld>
            <a:endParaRPr lang="cs-CZ" altLang="cs-CZ"/>
          </a:p>
        </p:txBody>
      </p:sp>
    </p:spTree>
    <p:extLst>
      <p:ext uri="{BB962C8B-B14F-4D97-AF65-F5344CB8AC3E}">
        <p14:creationId xmlns:p14="http://schemas.microsoft.com/office/powerpoint/2010/main" val="1349308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ABBE03-F9AA-4979-B816-2161D0F6A44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BDF91E44-0E14-4817-9F1E-4DEFC648DA51}"/>
              </a:ext>
            </a:extLst>
          </p:cNvPr>
          <p:cNvSpPr>
            <a:spLocks noGrp="1"/>
          </p:cNvSpPr>
          <p:nvPr>
            <p:ph sz="half" idx="1"/>
          </p:nvPr>
        </p:nvSpPr>
        <p:spPr>
          <a:xfrm>
            <a:off x="1370013" y="1827213"/>
            <a:ext cx="3579812" cy="41148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81CD8F6B-68CA-4CD6-898E-F3108184A903}"/>
              </a:ext>
            </a:extLst>
          </p:cNvPr>
          <p:cNvSpPr>
            <a:spLocks noGrp="1"/>
          </p:cNvSpPr>
          <p:nvPr>
            <p:ph sz="half" idx="2"/>
          </p:nvPr>
        </p:nvSpPr>
        <p:spPr>
          <a:xfrm>
            <a:off x="5102225" y="1827213"/>
            <a:ext cx="3581400" cy="41148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8">
            <a:extLst>
              <a:ext uri="{FF2B5EF4-FFF2-40B4-BE49-F238E27FC236}">
                <a16:creationId xmlns:a16="http://schemas.microsoft.com/office/drawing/2014/main" id="{FD6A38A0-9E8C-44EA-8BFE-B236529A1113}"/>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9">
            <a:extLst>
              <a:ext uri="{FF2B5EF4-FFF2-40B4-BE49-F238E27FC236}">
                <a16:creationId xmlns:a16="http://schemas.microsoft.com/office/drawing/2014/main" id="{423EE258-2903-4E5D-B75B-B224B8CC54FF}"/>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10">
            <a:extLst>
              <a:ext uri="{FF2B5EF4-FFF2-40B4-BE49-F238E27FC236}">
                <a16:creationId xmlns:a16="http://schemas.microsoft.com/office/drawing/2014/main" id="{3A9B1792-F8F7-430A-ACC0-9719E9E3F155}"/>
              </a:ext>
            </a:extLst>
          </p:cNvPr>
          <p:cNvSpPr>
            <a:spLocks noGrp="1" noChangeArrowheads="1"/>
          </p:cNvSpPr>
          <p:nvPr>
            <p:ph type="sldNum" sz="quarter" idx="12"/>
          </p:nvPr>
        </p:nvSpPr>
        <p:spPr>
          <a:ln/>
        </p:spPr>
        <p:txBody>
          <a:bodyPr/>
          <a:lstStyle>
            <a:lvl1pPr>
              <a:defRPr/>
            </a:lvl1pPr>
          </a:lstStyle>
          <a:p>
            <a:pPr>
              <a:defRPr/>
            </a:pPr>
            <a:fld id="{BD34F029-9731-469A-989F-74E21DD89F54}" type="slidenum">
              <a:rPr lang="cs-CZ" altLang="cs-CZ"/>
              <a:pPr>
                <a:defRPr/>
              </a:pPr>
              <a:t>‹#›</a:t>
            </a:fld>
            <a:endParaRPr lang="cs-CZ" altLang="cs-CZ"/>
          </a:p>
        </p:txBody>
      </p:sp>
    </p:spTree>
    <p:extLst>
      <p:ext uri="{BB962C8B-B14F-4D97-AF65-F5344CB8AC3E}">
        <p14:creationId xmlns:p14="http://schemas.microsoft.com/office/powerpoint/2010/main" val="1531116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52DF1F-0FFF-45DC-BDFA-A731A265321D}"/>
              </a:ext>
            </a:extLst>
          </p:cNvPr>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0C841CC9-D0A6-4E71-884F-9D39046A9E8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5B002965-F7D6-4853-B848-1C40B46EC888}"/>
              </a:ext>
            </a:extLst>
          </p:cNvPr>
          <p:cNvSpPr>
            <a:spLocks noGrp="1"/>
          </p:cNvSpPr>
          <p:nvPr>
            <p:ph sz="half" idx="2"/>
          </p:nvPr>
        </p:nvSpPr>
        <p:spPr>
          <a:xfrm>
            <a:off x="630238" y="2505075"/>
            <a:ext cx="386873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099D683B-75C6-48CB-92AB-39E7CEDD202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72AB314F-8110-4A0F-9162-238F3D3FF359}"/>
              </a:ext>
            </a:extLst>
          </p:cNvPr>
          <p:cNvSpPr>
            <a:spLocks noGrp="1"/>
          </p:cNvSpPr>
          <p:nvPr>
            <p:ph sz="quarter" idx="4"/>
          </p:nvPr>
        </p:nvSpPr>
        <p:spPr>
          <a:xfrm>
            <a:off x="4629150" y="2505075"/>
            <a:ext cx="38877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8">
            <a:extLst>
              <a:ext uri="{FF2B5EF4-FFF2-40B4-BE49-F238E27FC236}">
                <a16:creationId xmlns:a16="http://schemas.microsoft.com/office/drawing/2014/main" id="{C1CE6C92-ABE0-4309-8425-696E0204C08A}"/>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8" name="Rectangle 9">
            <a:extLst>
              <a:ext uri="{FF2B5EF4-FFF2-40B4-BE49-F238E27FC236}">
                <a16:creationId xmlns:a16="http://schemas.microsoft.com/office/drawing/2014/main" id="{FCF50E9D-8B8B-49B0-BE1A-BB73B1F7F41B}"/>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9" name="Rectangle 10">
            <a:extLst>
              <a:ext uri="{FF2B5EF4-FFF2-40B4-BE49-F238E27FC236}">
                <a16:creationId xmlns:a16="http://schemas.microsoft.com/office/drawing/2014/main" id="{565CD132-FE58-4A8F-9DE3-6B474AD8F2DF}"/>
              </a:ext>
            </a:extLst>
          </p:cNvPr>
          <p:cNvSpPr>
            <a:spLocks noGrp="1" noChangeArrowheads="1"/>
          </p:cNvSpPr>
          <p:nvPr>
            <p:ph type="sldNum" sz="quarter" idx="12"/>
          </p:nvPr>
        </p:nvSpPr>
        <p:spPr>
          <a:ln/>
        </p:spPr>
        <p:txBody>
          <a:bodyPr/>
          <a:lstStyle>
            <a:lvl1pPr>
              <a:defRPr/>
            </a:lvl1pPr>
          </a:lstStyle>
          <a:p>
            <a:pPr>
              <a:defRPr/>
            </a:pPr>
            <a:fld id="{2794E6BF-AC36-4419-B1E0-79DAD5F33045}" type="slidenum">
              <a:rPr lang="cs-CZ" altLang="cs-CZ"/>
              <a:pPr>
                <a:defRPr/>
              </a:pPr>
              <a:t>‹#›</a:t>
            </a:fld>
            <a:endParaRPr lang="cs-CZ" altLang="cs-CZ"/>
          </a:p>
        </p:txBody>
      </p:sp>
    </p:spTree>
    <p:extLst>
      <p:ext uri="{BB962C8B-B14F-4D97-AF65-F5344CB8AC3E}">
        <p14:creationId xmlns:p14="http://schemas.microsoft.com/office/powerpoint/2010/main" val="33673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E78A7D-9D67-4C90-AE7B-58539F61AB9B}"/>
              </a:ext>
            </a:extLst>
          </p:cNvPr>
          <p:cNvSpPr>
            <a:spLocks noGrp="1"/>
          </p:cNvSpPr>
          <p:nvPr>
            <p:ph type="title"/>
          </p:nvPr>
        </p:nvSpPr>
        <p:spPr/>
        <p:txBody>
          <a:bodyPr/>
          <a:lstStyle/>
          <a:p>
            <a:r>
              <a:rPr lang="cs-CZ"/>
              <a:t>Kliknutím lze upravit styl.</a:t>
            </a:r>
          </a:p>
        </p:txBody>
      </p:sp>
      <p:sp>
        <p:nvSpPr>
          <p:cNvPr id="3" name="Rectangle 8">
            <a:extLst>
              <a:ext uri="{FF2B5EF4-FFF2-40B4-BE49-F238E27FC236}">
                <a16:creationId xmlns:a16="http://schemas.microsoft.com/office/drawing/2014/main" id="{EBB787CA-EA87-4094-8D7F-150965B28C2D}"/>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4" name="Rectangle 9">
            <a:extLst>
              <a:ext uri="{FF2B5EF4-FFF2-40B4-BE49-F238E27FC236}">
                <a16:creationId xmlns:a16="http://schemas.microsoft.com/office/drawing/2014/main" id="{8C60EE01-BF27-4C20-AA70-E5A280A2D980}"/>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5" name="Rectangle 10">
            <a:extLst>
              <a:ext uri="{FF2B5EF4-FFF2-40B4-BE49-F238E27FC236}">
                <a16:creationId xmlns:a16="http://schemas.microsoft.com/office/drawing/2014/main" id="{734EF4F8-0394-44FD-9563-3B8E28D25F73}"/>
              </a:ext>
            </a:extLst>
          </p:cNvPr>
          <p:cNvSpPr>
            <a:spLocks noGrp="1" noChangeArrowheads="1"/>
          </p:cNvSpPr>
          <p:nvPr>
            <p:ph type="sldNum" sz="quarter" idx="12"/>
          </p:nvPr>
        </p:nvSpPr>
        <p:spPr>
          <a:ln/>
        </p:spPr>
        <p:txBody>
          <a:bodyPr/>
          <a:lstStyle>
            <a:lvl1pPr>
              <a:defRPr/>
            </a:lvl1pPr>
          </a:lstStyle>
          <a:p>
            <a:pPr>
              <a:defRPr/>
            </a:pPr>
            <a:fld id="{EC0B26C8-6682-4084-ADC6-CE8C39F775B8}" type="slidenum">
              <a:rPr lang="cs-CZ" altLang="cs-CZ"/>
              <a:pPr>
                <a:defRPr/>
              </a:pPr>
              <a:t>‹#›</a:t>
            </a:fld>
            <a:endParaRPr lang="cs-CZ" altLang="cs-CZ"/>
          </a:p>
        </p:txBody>
      </p:sp>
    </p:spTree>
    <p:extLst>
      <p:ext uri="{BB962C8B-B14F-4D97-AF65-F5344CB8AC3E}">
        <p14:creationId xmlns:p14="http://schemas.microsoft.com/office/powerpoint/2010/main" val="1140276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DBE66C2-DB2C-47E7-9A39-EE13F80E0822}"/>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3" name="Rectangle 9">
            <a:extLst>
              <a:ext uri="{FF2B5EF4-FFF2-40B4-BE49-F238E27FC236}">
                <a16:creationId xmlns:a16="http://schemas.microsoft.com/office/drawing/2014/main" id="{EAA12E4F-0ECD-406D-93BB-9F5F9AE5E4BA}"/>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4" name="Rectangle 10">
            <a:extLst>
              <a:ext uri="{FF2B5EF4-FFF2-40B4-BE49-F238E27FC236}">
                <a16:creationId xmlns:a16="http://schemas.microsoft.com/office/drawing/2014/main" id="{4656237D-B2A8-489E-B0A1-16491E7F8EBA}"/>
              </a:ext>
            </a:extLst>
          </p:cNvPr>
          <p:cNvSpPr>
            <a:spLocks noGrp="1" noChangeArrowheads="1"/>
          </p:cNvSpPr>
          <p:nvPr>
            <p:ph type="sldNum" sz="quarter" idx="12"/>
          </p:nvPr>
        </p:nvSpPr>
        <p:spPr>
          <a:ln/>
        </p:spPr>
        <p:txBody>
          <a:bodyPr/>
          <a:lstStyle>
            <a:lvl1pPr>
              <a:defRPr/>
            </a:lvl1pPr>
          </a:lstStyle>
          <a:p>
            <a:pPr>
              <a:defRPr/>
            </a:pPr>
            <a:fld id="{E57944FB-EBED-457E-B62F-849D6CA94A0D}" type="slidenum">
              <a:rPr lang="cs-CZ" altLang="cs-CZ"/>
              <a:pPr>
                <a:defRPr/>
              </a:pPr>
              <a:t>‹#›</a:t>
            </a:fld>
            <a:endParaRPr lang="cs-CZ" altLang="cs-CZ"/>
          </a:p>
        </p:txBody>
      </p:sp>
    </p:spTree>
    <p:extLst>
      <p:ext uri="{BB962C8B-B14F-4D97-AF65-F5344CB8AC3E}">
        <p14:creationId xmlns:p14="http://schemas.microsoft.com/office/powerpoint/2010/main" val="591434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3F9A5C-8CFF-4FC4-8598-DE30EC9700DA}"/>
              </a:ext>
            </a:extLst>
          </p:cNvPr>
          <p:cNvSpPr>
            <a:spLocks noGrp="1"/>
          </p:cNvSpPr>
          <p:nvPr>
            <p:ph type="title"/>
          </p:nvPr>
        </p:nvSpPr>
        <p:spPr>
          <a:xfrm>
            <a:off x="630238" y="457200"/>
            <a:ext cx="2949575" cy="1600200"/>
          </a:xfrm>
        </p:spPr>
        <p:txBody>
          <a:bodyPr/>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BA6A6472-1A99-4A42-B6BB-4603A688FEC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B98B6781-B097-4CD8-9A58-F847CF6C41A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Rectangle 8">
            <a:extLst>
              <a:ext uri="{FF2B5EF4-FFF2-40B4-BE49-F238E27FC236}">
                <a16:creationId xmlns:a16="http://schemas.microsoft.com/office/drawing/2014/main" id="{70BEC433-CF27-4331-B970-47FFFD710403}"/>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9">
            <a:extLst>
              <a:ext uri="{FF2B5EF4-FFF2-40B4-BE49-F238E27FC236}">
                <a16:creationId xmlns:a16="http://schemas.microsoft.com/office/drawing/2014/main" id="{45EFD0B4-EF83-432D-B329-5A350EB06A6A}"/>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10">
            <a:extLst>
              <a:ext uri="{FF2B5EF4-FFF2-40B4-BE49-F238E27FC236}">
                <a16:creationId xmlns:a16="http://schemas.microsoft.com/office/drawing/2014/main" id="{AEC83EEC-3CDA-4F72-A15B-3D248BB49BA7}"/>
              </a:ext>
            </a:extLst>
          </p:cNvPr>
          <p:cNvSpPr>
            <a:spLocks noGrp="1" noChangeArrowheads="1"/>
          </p:cNvSpPr>
          <p:nvPr>
            <p:ph type="sldNum" sz="quarter" idx="12"/>
          </p:nvPr>
        </p:nvSpPr>
        <p:spPr>
          <a:ln/>
        </p:spPr>
        <p:txBody>
          <a:bodyPr/>
          <a:lstStyle>
            <a:lvl1pPr>
              <a:defRPr/>
            </a:lvl1pPr>
          </a:lstStyle>
          <a:p>
            <a:pPr>
              <a:defRPr/>
            </a:pPr>
            <a:fld id="{9F734E8F-7973-4AA2-9B63-9F145B567C5F}" type="slidenum">
              <a:rPr lang="cs-CZ" altLang="cs-CZ"/>
              <a:pPr>
                <a:defRPr/>
              </a:pPr>
              <a:t>‹#›</a:t>
            </a:fld>
            <a:endParaRPr lang="cs-CZ" altLang="cs-CZ"/>
          </a:p>
        </p:txBody>
      </p:sp>
    </p:spTree>
    <p:extLst>
      <p:ext uri="{BB962C8B-B14F-4D97-AF65-F5344CB8AC3E}">
        <p14:creationId xmlns:p14="http://schemas.microsoft.com/office/powerpoint/2010/main" val="376174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BEC00C-9480-46F3-A4B0-97380E84DC35}"/>
              </a:ext>
            </a:extLst>
          </p:cNvPr>
          <p:cNvSpPr>
            <a:spLocks noGrp="1"/>
          </p:cNvSpPr>
          <p:nvPr>
            <p:ph type="title"/>
          </p:nvPr>
        </p:nvSpPr>
        <p:spPr>
          <a:xfrm>
            <a:off x="630238" y="457200"/>
            <a:ext cx="2949575" cy="1600200"/>
          </a:xfrm>
        </p:spPr>
        <p:txBody>
          <a:bodyPr/>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F33CE39-8E72-474A-B52B-65C9D393206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a:extLst>
              <a:ext uri="{FF2B5EF4-FFF2-40B4-BE49-F238E27FC236}">
                <a16:creationId xmlns:a16="http://schemas.microsoft.com/office/drawing/2014/main" id="{30A6DC0E-0899-4AC9-A031-14DC859A6DB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Rectangle 8">
            <a:extLst>
              <a:ext uri="{FF2B5EF4-FFF2-40B4-BE49-F238E27FC236}">
                <a16:creationId xmlns:a16="http://schemas.microsoft.com/office/drawing/2014/main" id="{5CAFD98C-8522-4A81-B976-CA673FA32A0B}"/>
              </a:ext>
            </a:extLst>
          </p:cNvPr>
          <p:cNvSpPr>
            <a:spLocks noGrp="1" noChangeArrowheads="1"/>
          </p:cNvSpPr>
          <p:nvPr>
            <p:ph type="dt" sz="half" idx="10"/>
          </p:nvPr>
        </p:nvSpPr>
        <p:spPr>
          <a:ln/>
        </p:spPr>
        <p:txBody>
          <a:bodyPr/>
          <a:lstStyle>
            <a:lvl1pPr>
              <a:defRPr/>
            </a:lvl1pPr>
          </a:lstStyle>
          <a:p>
            <a:pPr>
              <a:defRPr/>
            </a:pPr>
            <a:endParaRPr lang="cs-CZ" altLang="cs-CZ"/>
          </a:p>
        </p:txBody>
      </p:sp>
      <p:sp>
        <p:nvSpPr>
          <p:cNvPr id="6" name="Rectangle 9">
            <a:extLst>
              <a:ext uri="{FF2B5EF4-FFF2-40B4-BE49-F238E27FC236}">
                <a16:creationId xmlns:a16="http://schemas.microsoft.com/office/drawing/2014/main" id="{07FDB79E-797F-455C-82F9-FEAF1B7A507E}"/>
              </a:ext>
            </a:extLst>
          </p:cNvPr>
          <p:cNvSpPr>
            <a:spLocks noGrp="1" noChangeArrowheads="1"/>
          </p:cNvSpPr>
          <p:nvPr>
            <p:ph type="ftr" sz="quarter" idx="11"/>
          </p:nvPr>
        </p:nvSpPr>
        <p:spPr>
          <a:ln/>
        </p:spPr>
        <p:txBody>
          <a:bodyPr/>
          <a:lstStyle>
            <a:lvl1pPr>
              <a:defRPr/>
            </a:lvl1pPr>
          </a:lstStyle>
          <a:p>
            <a:pPr>
              <a:defRPr/>
            </a:pPr>
            <a:endParaRPr lang="cs-CZ" altLang="cs-CZ"/>
          </a:p>
        </p:txBody>
      </p:sp>
      <p:sp>
        <p:nvSpPr>
          <p:cNvPr id="7" name="Rectangle 10">
            <a:extLst>
              <a:ext uri="{FF2B5EF4-FFF2-40B4-BE49-F238E27FC236}">
                <a16:creationId xmlns:a16="http://schemas.microsoft.com/office/drawing/2014/main" id="{BAEDE1D7-3993-485A-BF5E-8BD8A60FD6E4}"/>
              </a:ext>
            </a:extLst>
          </p:cNvPr>
          <p:cNvSpPr>
            <a:spLocks noGrp="1" noChangeArrowheads="1"/>
          </p:cNvSpPr>
          <p:nvPr>
            <p:ph type="sldNum" sz="quarter" idx="12"/>
          </p:nvPr>
        </p:nvSpPr>
        <p:spPr>
          <a:ln/>
        </p:spPr>
        <p:txBody>
          <a:bodyPr/>
          <a:lstStyle>
            <a:lvl1pPr>
              <a:defRPr/>
            </a:lvl1pPr>
          </a:lstStyle>
          <a:p>
            <a:pPr>
              <a:defRPr/>
            </a:pPr>
            <a:fld id="{CF71583C-19FD-41EE-AF19-4FF840E1111B}" type="slidenum">
              <a:rPr lang="cs-CZ" altLang="cs-CZ"/>
              <a:pPr>
                <a:defRPr/>
              </a:pPr>
              <a:t>‹#›</a:t>
            </a:fld>
            <a:endParaRPr lang="cs-CZ" altLang="cs-CZ"/>
          </a:p>
        </p:txBody>
      </p:sp>
    </p:spTree>
    <p:extLst>
      <p:ext uri="{BB962C8B-B14F-4D97-AF65-F5344CB8AC3E}">
        <p14:creationId xmlns:p14="http://schemas.microsoft.com/office/powerpoint/2010/main" val="1959429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627B26A6-CF45-464E-B07F-DD8310DBE7B7}"/>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CAECCD12-3F98-445D-8860-35F33F3C092D}"/>
                </a:ext>
              </a:extLst>
            </p:cNvPr>
            <p:cNvSpPr>
              <a:spLocks noChangeArrowheads="1"/>
            </p:cNvSpPr>
            <p:nvPr/>
          </p:nvSpPr>
          <p:spPr bwMode="auto">
            <a:xfrm>
              <a:off x="-2040" y="432"/>
              <a:ext cx="2592" cy="1968"/>
            </a:xfrm>
            <a:custGeom>
              <a:avLst/>
              <a:gdLst>
                <a:gd name="T0" fmla="*/ 2037 w 64000"/>
                <a:gd name="T1" fmla="*/ -807 h 64000"/>
                <a:gd name="T2" fmla="*/ 2592 w 64000"/>
                <a:gd name="T3" fmla="*/ 0 h 64000"/>
                <a:gd name="T4" fmla="*/ 2037 w 64000"/>
                <a:gd name="T5" fmla="*/ 807 h 64000"/>
                <a:gd name="T6" fmla="*/ 2037 w 64000"/>
                <a:gd name="T7" fmla="*/ 807 h 64000"/>
                <a:gd name="T8" fmla="*/ 2037 w 64000"/>
                <a:gd name="T9" fmla="*/ 807 h 64000"/>
                <a:gd name="T10" fmla="*/ 2037 w 64000"/>
                <a:gd name="T11" fmla="*/ 807 h 64000"/>
                <a:gd name="T12" fmla="*/ 2037 w 64000"/>
                <a:gd name="T13" fmla="*/ -807 h 64000"/>
                <a:gd name="T14" fmla="*/ 2037 w 64000"/>
                <a:gd name="T15" fmla="*/ -807 h 64000"/>
                <a:gd name="T16" fmla="*/ 2037 w 64000"/>
                <a:gd name="T17" fmla="*/ -80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1033" name="AutoShape 4">
              <a:extLst>
                <a:ext uri="{FF2B5EF4-FFF2-40B4-BE49-F238E27FC236}">
                  <a16:creationId xmlns:a16="http://schemas.microsoft.com/office/drawing/2014/main" id="{5B69764A-5332-462E-AC27-BAA10244A4BC}"/>
                </a:ext>
              </a:extLst>
            </p:cNvPr>
            <p:cNvSpPr>
              <a:spLocks noChangeArrowheads="1"/>
            </p:cNvSpPr>
            <p:nvPr/>
          </p:nvSpPr>
          <p:spPr bwMode="auto">
            <a:xfrm>
              <a:off x="-1528" y="0"/>
              <a:ext cx="1949" cy="1987"/>
            </a:xfrm>
            <a:custGeom>
              <a:avLst/>
              <a:gdLst>
                <a:gd name="T0" fmla="*/ 1525 w 64000"/>
                <a:gd name="T1" fmla="*/ -820 h 64000"/>
                <a:gd name="T2" fmla="*/ 1949 w 64000"/>
                <a:gd name="T3" fmla="*/ 0 h 64000"/>
                <a:gd name="T4" fmla="*/ 1525 w 64000"/>
                <a:gd name="T5" fmla="*/ 820 h 64000"/>
                <a:gd name="T6" fmla="*/ 1525 w 64000"/>
                <a:gd name="T7" fmla="*/ 820 h 64000"/>
                <a:gd name="T8" fmla="*/ 1525 w 64000"/>
                <a:gd name="T9" fmla="*/ 820 h 64000"/>
                <a:gd name="T10" fmla="*/ 1525 w 64000"/>
                <a:gd name="T11" fmla="*/ 820 h 64000"/>
                <a:gd name="T12" fmla="*/ 1525 w 64000"/>
                <a:gd name="T13" fmla="*/ -820 h 64000"/>
                <a:gd name="T14" fmla="*/ 1525 w 64000"/>
                <a:gd name="T15" fmla="*/ -820 h 64000"/>
                <a:gd name="T16" fmla="*/ 1525 w 64000"/>
                <a:gd name="T17" fmla="*/ -82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cs-CZ"/>
            </a:p>
          </p:txBody>
        </p:sp>
        <p:sp>
          <p:nvSpPr>
            <p:cNvPr id="1034" name="Line 5">
              <a:extLst>
                <a:ext uri="{FF2B5EF4-FFF2-40B4-BE49-F238E27FC236}">
                  <a16:creationId xmlns:a16="http://schemas.microsoft.com/office/drawing/2014/main" id="{275F7164-74A9-48F6-8B2A-301936A82469}"/>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
        <p:nvSpPr>
          <p:cNvPr id="1027" name="Rectangle 6">
            <a:extLst>
              <a:ext uri="{FF2B5EF4-FFF2-40B4-BE49-F238E27FC236}">
                <a16:creationId xmlns:a16="http://schemas.microsoft.com/office/drawing/2014/main" id="{3ABBE0DE-8EE3-4E1B-8C8E-827A614B22B8}"/>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cs-CZ" altLang="cs-CZ"/>
              <a:t>Klepnutím lze upravit styl předlohy nadpisů.</a:t>
            </a:r>
          </a:p>
        </p:txBody>
      </p:sp>
      <p:sp>
        <p:nvSpPr>
          <p:cNvPr id="1028" name="Rectangle 7">
            <a:extLst>
              <a:ext uri="{FF2B5EF4-FFF2-40B4-BE49-F238E27FC236}">
                <a16:creationId xmlns:a16="http://schemas.microsoft.com/office/drawing/2014/main" id="{ED6BDCF1-E45C-4330-BF46-0B65B7D7DA65}"/>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62472" name="Rectangle 8">
            <a:extLst>
              <a:ext uri="{FF2B5EF4-FFF2-40B4-BE49-F238E27FC236}">
                <a16:creationId xmlns:a16="http://schemas.microsoft.com/office/drawing/2014/main" id="{1FF46524-B281-44EA-9D5F-41F6779F24EB}"/>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cs-CZ" altLang="cs-CZ"/>
          </a:p>
        </p:txBody>
      </p:sp>
      <p:sp>
        <p:nvSpPr>
          <p:cNvPr id="62473" name="Rectangle 9">
            <a:extLst>
              <a:ext uri="{FF2B5EF4-FFF2-40B4-BE49-F238E27FC236}">
                <a16:creationId xmlns:a16="http://schemas.microsoft.com/office/drawing/2014/main" id="{52FEB615-D571-49EC-9251-7A6255B993F7}"/>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cs-CZ" altLang="cs-CZ"/>
          </a:p>
        </p:txBody>
      </p:sp>
      <p:sp>
        <p:nvSpPr>
          <p:cNvPr id="62474" name="Rectangle 10">
            <a:extLst>
              <a:ext uri="{FF2B5EF4-FFF2-40B4-BE49-F238E27FC236}">
                <a16:creationId xmlns:a16="http://schemas.microsoft.com/office/drawing/2014/main" id="{DD84AF47-6D9C-43DC-9EF8-A18EDD2F63AD}"/>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0D5D8C2-EE00-4A7A-A2F3-C47884AEC396}"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700"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9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5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19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hyperlink" Target="http://www.ped.muni.cz/wphy/publikace/jancovic1.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omments" Target="../comments/comment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7BC92BF-56B4-401D-BBD5-6BDF886B2879}"/>
              </a:ext>
            </a:extLst>
          </p:cNvPr>
          <p:cNvSpPr>
            <a:spLocks noGrp="1" noChangeArrowheads="1"/>
          </p:cNvSpPr>
          <p:nvPr>
            <p:ph type="ctrTitle"/>
          </p:nvPr>
        </p:nvSpPr>
        <p:spPr>
          <a:xfrm>
            <a:off x="684213" y="692150"/>
            <a:ext cx="7772400" cy="1470025"/>
          </a:xfrm>
        </p:spPr>
        <p:txBody>
          <a:bodyPr/>
          <a:lstStyle/>
          <a:p>
            <a:pPr eaLnBrk="1" hangingPunct="1"/>
            <a:r>
              <a:rPr lang="cs-CZ" altLang="cs-CZ"/>
              <a:t>PRÁCE SE ZNAKEM</a:t>
            </a:r>
          </a:p>
        </p:txBody>
      </p:sp>
      <p:sp>
        <p:nvSpPr>
          <p:cNvPr id="4099" name="Rectangle 3">
            <a:extLst>
              <a:ext uri="{FF2B5EF4-FFF2-40B4-BE49-F238E27FC236}">
                <a16:creationId xmlns:a16="http://schemas.microsoft.com/office/drawing/2014/main" id="{AB02A08E-DB7F-4825-8AE1-61C0CB71CD36}"/>
              </a:ext>
            </a:extLst>
          </p:cNvPr>
          <p:cNvSpPr>
            <a:spLocks noGrp="1" noChangeArrowheads="1"/>
          </p:cNvSpPr>
          <p:nvPr>
            <p:ph type="subTitle" idx="1"/>
          </p:nvPr>
        </p:nvSpPr>
        <p:spPr>
          <a:xfrm>
            <a:off x="1116013" y="2636838"/>
            <a:ext cx="6911975" cy="2016125"/>
          </a:xfrm>
        </p:spPr>
        <p:txBody>
          <a:bodyPr/>
          <a:lstStyle/>
          <a:p>
            <a:pPr marL="609600" indent="-609600" eaLnBrk="1" hangingPunct="1">
              <a:lnSpc>
                <a:spcPct val="80000"/>
              </a:lnSpc>
            </a:pPr>
            <a:endParaRPr lang="cs-CZ" altLang="cs-CZ" sz="1900" b="1" dirty="0"/>
          </a:p>
          <a:p>
            <a:pPr marL="609600" indent="-609600" eaLnBrk="1" hangingPunct="1">
              <a:lnSpc>
                <a:spcPct val="80000"/>
              </a:lnSpc>
            </a:pPr>
            <a:r>
              <a:rPr lang="cs-CZ" altLang="cs-CZ" sz="1900" b="1" dirty="0"/>
              <a:t>Úkol:</a:t>
            </a:r>
          </a:p>
          <a:p>
            <a:pPr marL="609600" indent="-609600" eaLnBrk="1" hangingPunct="1">
              <a:lnSpc>
                <a:spcPct val="80000"/>
              </a:lnSpc>
            </a:pPr>
            <a:endParaRPr lang="cs-CZ" altLang="cs-CZ" sz="1900" b="1" dirty="0"/>
          </a:p>
          <a:p>
            <a:pPr marL="609600" indent="-609600" eaLnBrk="1" hangingPunct="1">
              <a:lnSpc>
                <a:spcPct val="80000"/>
              </a:lnSpc>
            </a:pPr>
            <a:r>
              <a:rPr lang="cs-CZ" altLang="cs-CZ" sz="1900" dirty="0"/>
              <a:t>     1. Znak </a:t>
            </a:r>
            <a:r>
              <a:rPr lang="cs-CZ" altLang="cs-CZ" sz="1900" i="1" dirty="0"/>
              <a:t>bifaciální</a:t>
            </a:r>
            <a:r>
              <a:rPr lang="cs-CZ" altLang="cs-CZ" sz="1900" dirty="0"/>
              <a:t> oproti </a:t>
            </a:r>
            <a:r>
              <a:rPr lang="cs-CZ" altLang="cs-CZ" sz="1900" i="1" dirty="0"/>
              <a:t>trojčlennému</a:t>
            </a:r>
            <a:r>
              <a:rPr lang="cs-CZ" altLang="cs-CZ" sz="1900" dirty="0"/>
              <a:t> schématu označování.</a:t>
            </a:r>
          </a:p>
          <a:p>
            <a:pPr marL="609600" indent="-609600" eaLnBrk="1" hangingPunct="1">
              <a:lnSpc>
                <a:spcPct val="80000"/>
              </a:lnSpc>
            </a:pPr>
            <a:endParaRPr lang="cs-CZ" altLang="cs-CZ" sz="1900" dirty="0"/>
          </a:p>
          <a:p>
            <a:pPr marL="609600" indent="-609600" eaLnBrk="1" hangingPunct="1">
              <a:lnSpc>
                <a:spcPct val="80000"/>
              </a:lnSpc>
            </a:pPr>
            <a:r>
              <a:rPr lang="cs-CZ" altLang="cs-CZ" sz="1900" dirty="0"/>
              <a:t>2. Zkoumání referenční, inferenční a diferenční.</a:t>
            </a:r>
          </a:p>
          <a:p>
            <a:pPr marL="609600" indent="-609600" eaLnBrk="1" hangingPunct="1">
              <a:lnSpc>
                <a:spcPct val="80000"/>
              </a:lnSpc>
            </a:pPr>
            <a:endParaRPr lang="cs-CZ" altLang="cs-CZ" sz="1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5D08A2A-2E3D-4F44-9C92-F22C16CE2DA1}"/>
              </a:ext>
            </a:extLst>
          </p:cNvPr>
          <p:cNvSpPr>
            <a:spLocks noGrp="1" noChangeArrowheads="1"/>
          </p:cNvSpPr>
          <p:nvPr>
            <p:ph type="title"/>
          </p:nvPr>
        </p:nvSpPr>
        <p:spPr/>
        <p:txBody>
          <a:bodyPr/>
          <a:lstStyle/>
          <a:p>
            <a:pPr eaLnBrk="1" hangingPunct="1"/>
            <a:r>
              <a:rPr lang="cs-CZ" altLang="cs-CZ" dirty="0"/>
              <a:t>Kurz obecné lingvistiky</a:t>
            </a:r>
          </a:p>
        </p:txBody>
      </p:sp>
      <p:sp>
        <p:nvSpPr>
          <p:cNvPr id="13315" name="Rectangle 3">
            <a:extLst>
              <a:ext uri="{FF2B5EF4-FFF2-40B4-BE49-F238E27FC236}">
                <a16:creationId xmlns:a16="http://schemas.microsoft.com/office/drawing/2014/main" id="{6DD6050C-50C8-46C7-A1B8-B258220DF27A}"/>
              </a:ext>
            </a:extLst>
          </p:cNvPr>
          <p:cNvSpPr>
            <a:spLocks noGrp="1" noChangeArrowheads="1"/>
          </p:cNvSpPr>
          <p:nvPr>
            <p:ph type="body" idx="1"/>
          </p:nvPr>
        </p:nvSpPr>
        <p:spPr/>
        <p:txBody>
          <a:bodyPr/>
          <a:lstStyle/>
          <a:p>
            <a:pPr eaLnBrk="1" hangingPunct="1">
              <a:lnSpc>
                <a:spcPct val="80000"/>
              </a:lnSpc>
            </a:pPr>
            <a:r>
              <a:rPr lang="cs-CZ" altLang="cs-CZ" sz="1900" b="1" dirty="0" err="1"/>
              <a:t>FdS</a:t>
            </a:r>
            <a:r>
              <a:rPr lang="cs-CZ" altLang="cs-CZ" sz="1900" dirty="0"/>
              <a:t> </a:t>
            </a:r>
            <a:r>
              <a:rPr lang="cs-CZ" altLang="cs-CZ" sz="1900" b="1" dirty="0"/>
              <a:t>není</a:t>
            </a:r>
            <a:r>
              <a:rPr lang="cs-CZ" altLang="cs-CZ" sz="1900" dirty="0"/>
              <a:t> přímým </a:t>
            </a:r>
            <a:r>
              <a:rPr lang="cs-CZ" altLang="cs-CZ" sz="1900" b="1" dirty="0"/>
              <a:t>autorem</a:t>
            </a:r>
            <a:r>
              <a:rPr lang="cs-CZ" altLang="cs-CZ" sz="1900" dirty="0"/>
              <a:t> knihy</a:t>
            </a:r>
          </a:p>
          <a:p>
            <a:pPr eaLnBrk="1" hangingPunct="1">
              <a:lnSpc>
                <a:spcPct val="80000"/>
              </a:lnSpc>
            </a:pPr>
            <a:r>
              <a:rPr lang="cs-CZ" altLang="cs-CZ" sz="1900" dirty="0"/>
              <a:t>knihu sestavili </a:t>
            </a:r>
            <a:r>
              <a:rPr lang="cs-CZ" altLang="cs-CZ" sz="1900" dirty="0" err="1"/>
              <a:t>Saussurovi</a:t>
            </a:r>
            <a:r>
              <a:rPr lang="cs-CZ" altLang="cs-CZ" sz="1900" dirty="0"/>
              <a:t> žáci (Charles </a:t>
            </a:r>
            <a:r>
              <a:rPr lang="cs-CZ" altLang="cs-CZ" sz="1900" dirty="0" err="1"/>
              <a:t>Bally</a:t>
            </a:r>
            <a:r>
              <a:rPr lang="cs-CZ" altLang="cs-CZ" sz="1900" dirty="0"/>
              <a:t> [</a:t>
            </a:r>
            <a:r>
              <a:rPr lang="cs-CZ" altLang="cs-CZ" sz="1900" dirty="0" err="1"/>
              <a:t>bají</a:t>
            </a:r>
            <a:r>
              <a:rPr lang="cs-CZ" altLang="cs-CZ" sz="1900" dirty="0"/>
              <a:t>] a Albert </a:t>
            </a:r>
            <a:r>
              <a:rPr lang="cs-CZ" altLang="cs-CZ" sz="1900" dirty="0" err="1"/>
              <a:t>Sechehaye</a:t>
            </a:r>
            <a:r>
              <a:rPr lang="cs-CZ" altLang="cs-CZ" sz="1900" dirty="0"/>
              <a:t> [</a:t>
            </a:r>
            <a:r>
              <a:rPr lang="cs-CZ" altLang="cs-CZ" sz="1900" dirty="0" err="1"/>
              <a:t>seše</a:t>
            </a:r>
            <a:r>
              <a:rPr lang="cs-CZ" altLang="cs-CZ" sz="1900" dirty="0"/>
              <a:t>]) ze zápisků z jeho přednášek:</a:t>
            </a:r>
          </a:p>
          <a:p>
            <a:pPr eaLnBrk="1" hangingPunct="1">
              <a:lnSpc>
                <a:spcPct val="80000"/>
              </a:lnSpc>
            </a:pPr>
            <a:r>
              <a:rPr lang="cs-CZ" altLang="cs-CZ" sz="1900" dirty="0" err="1"/>
              <a:t>Saussure</a:t>
            </a:r>
            <a:r>
              <a:rPr lang="cs-CZ" altLang="cs-CZ" sz="1900" dirty="0"/>
              <a:t>, Ferdinand de. </a:t>
            </a:r>
            <a:r>
              <a:rPr lang="cs-CZ" altLang="cs-CZ" sz="1900" i="1" dirty="0"/>
              <a:t>Kurz obecné lingvistiky</a:t>
            </a:r>
            <a:r>
              <a:rPr lang="cs-CZ" altLang="cs-CZ" sz="1900" dirty="0"/>
              <a:t>. Praha : Academia, 1996. </a:t>
            </a:r>
          </a:p>
          <a:p>
            <a:pPr eaLnBrk="1" hangingPunct="1">
              <a:lnSpc>
                <a:spcPct val="80000"/>
              </a:lnSpc>
            </a:pPr>
            <a:r>
              <a:rPr lang="cs-CZ" altLang="cs-CZ" sz="1900" dirty="0"/>
              <a:t>Myšlenky publikované v této knize stojí u základu strukturální jazykovědy. </a:t>
            </a:r>
          </a:p>
          <a:p>
            <a:pPr eaLnBrk="1" hangingPunct="1">
              <a:lnSpc>
                <a:spcPct val="80000"/>
              </a:lnSpc>
            </a:pPr>
            <a:r>
              <a:rPr lang="cs-CZ" altLang="cs-CZ" sz="1900" b="1" dirty="0" err="1"/>
              <a:t>Saussurovy</a:t>
            </a:r>
            <a:r>
              <a:rPr lang="cs-CZ" altLang="cs-CZ" sz="1900" b="1" dirty="0"/>
              <a:t> vlastní poznámky</a:t>
            </a:r>
            <a:r>
              <a:rPr lang="cs-CZ" altLang="cs-CZ" sz="1900" dirty="0"/>
              <a:t> vyšly nedávno (v originále francouzsky a v anglickém překladu), vybízejí ke srovnání s podobou, již dali </a:t>
            </a:r>
            <a:r>
              <a:rPr lang="cs-CZ" altLang="cs-CZ" sz="1900" dirty="0" err="1"/>
              <a:t>Saussurovu</a:t>
            </a:r>
            <a:r>
              <a:rPr lang="cs-CZ" altLang="cs-CZ" sz="1900" dirty="0"/>
              <a:t> dílu jeho žáci.</a:t>
            </a:r>
          </a:p>
          <a:p>
            <a:pPr eaLnBrk="1" hangingPunct="1">
              <a:lnSpc>
                <a:spcPct val="80000"/>
              </a:lnSpc>
            </a:pPr>
            <a:r>
              <a:rPr lang="cs-CZ" altLang="cs-CZ" sz="1600" dirty="0" err="1"/>
              <a:t>Saussure</a:t>
            </a:r>
            <a:r>
              <a:rPr lang="cs-CZ" altLang="cs-CZ" sz="1600" dirty="0"/>
              <a:t>, Ferdinand de. </a:t>
            </a:r>
            <a:r>
              <a:rPr lang="cs-CZ" altLang="cs-CZ" sz="1600" b="1" i="1" dirty="0" err="1"/>
              <a:t>Écrits</a:t>
            </a:r>
            <a:r>
              <a:rPr lang="cs-CZ" altLang="cs-CZ" sz="1600" b="1" i="1" dirty="0"/>
              <a:t> de </a:t>
            </a:r>
            <a:r>
              <a:rPr lang="cs-CZ" altLang="cs-CZ" sz="1600" b="1" i="1" dirty="0" err="1"/>
              <a:t>linguistique</a:t>
            </a:r>
            <a:r>
              <a:rPr lang="cs-CZ" altLang="cs-CZ" sz="1600" b="1" i="1" dirty="0"/>
              <a:t> </a:t>
            </a:r>
            <a:r>
              <a:rPr lang="cs-CZ" altLang="cs-CZ" sz="1600" b="1" i="1" dirty="0" err="1"/>
              <a:t>générale</a:t>
            </a:r>
            <a:r>
              <a:rPr lang="cs-CZ" altLang="cs-CZ" sz="1600" dirty="0"/>
              <a:t>. </a:t>
            </a:r>
            <a:r>
              <a:rPr lang="cs-CZ" altLang="cs-CZ" sz="1600" dirty="0" err="1"/>
              <a:t>Gallimard</a:t>
            </a:r>
            <a:r>
              <a:rPr lang="cs-CZ" altLang="cs-CZ" sz="1600" dirty="0"/>
              <a:t>, 2002, ISBN 2-07-076116-9.</a:t>
            </a:r>
          </a:p>
          <a:p>
            <a:pPr eaLnBrk="1" hangingPunct="1">
              <a:lnSpc>
                <a:spcPct val="80000"/>
              </a:lnSpc>
            </a:pPr>
            <a:r>
              <a:rPr lang="cs-CZ" altLang="cs-CZ" sz="1600" dirty="0" err="1"/>
              <a:t>Saussure</a:t>
            </a:r>
            <a:r>
              <a:rPr lang="cs-CZ" altLang="cs-CZ" sz="1600" dirty="0"/>
              <a:t>, Ferdinand de. </a:t>
            </a:r>
            <a:r>
              <a:rPr lang="cs-CZ" altLang="cs-CZ" sz="1600" b="1" i="1" dirty="0" err="1"/>
              <a:t>Writings</a:t>
            </a:r>
            <a:r>
              <a:rPr lang="cs-CZ" altLang="cs-CZ" sz="1600" b="1" i="1" dirty="0"/>
              <a:t> in General </a:t>
            </a:r>
            <a:r>
              <a:rPr lang="cs-CZ" altLang="cs-CZ" sz="1600" b="1" i="1" dirty="0" err="1"/>
              <a:t>Linguistics</a:t>
            </a:r>
            <a:r>
              <a:rPr lang="cs-CZ" altLang="cs-CZ" sz="1600" dirty="0"/>
              <a:t>. Oxford University </a:t>
            </a:r>
            <a:r>
              <a:rPr lang="cs-CZ" altLang="cs-CZ" sz="1600" dirty="0" err="1"/>
              <a:t>Press</a:t>
            </a:r>
            <a:r>
              <a:rPr lang="cs-CZ" altLang="cs-CZ" sz="1600" dirty="0"/>
              <a:t>, 2006, ISBN 0-19-926144-x.</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B4300E05-D1B1-47B6-B06D-C9958E4085AE}"/>
              </a:ext>
            </a:extLst>
          </p:cNvPr>
          <p:cNvSpPr>
            <a:spLocks noGrp="1" noChangeArrowheads="1"/>
          </p:cNvSpPr>
          <p:nvPr>
            <p:ph type="title"/>
          </p:nvPr>
        </p:nvSpPr>
        <p:spPr/>
        <p:txBody>
          <a:bodyPr/>
          <a:lstStyle/>
          <a:p>
            <a:pPr eaLnBrk="1" hangingPunct="1"/>
            <a:r>
              <a:rPr lang="cs-CZ" altLang="cs-CZ" b="1" dirty="0" err="1"/>
              <a:t>Bifaciálnost</a:t>
            </a:r>
            <a:r>
              <a:rPr lang="cs-CZ" altLang="cs-CZ" b="1" dirty="0"/>
              <a:t> znaku</a:t>
            </a:r>
          </a:p>
        </p:txBody>
      </p:sp>
      <p:sp>
        <p:nvSpPr>
          <p:cNvPr id="14339" name="Rectangle 3">
            <a:extLst>
              <a:ext uri="{FF2B5EF4-FFF2-40B4-BE49-F238E27FC236}">
                <a16:creationId xmlns:a16="http://schemas.microsoft.com/office/drawing/2014/main" id="{961FF11B-0657-4CC8-A6C2-521839806D99}"/>
              </a:ext>
            </a:extLst>
          </p:cNvPr>
          <p:cNvSpPr>
            <a:spLocks noGrp="1" noChangeArrowheads="1"/>
          </p:cNvSpPr>
          <p:nvPr>
            <p:ph type="body" idx="1"/>
          </p:nvPr>
        </p:nvSpPr>
        <p:spPr/>
        <p:txBody>
          <a:bodyPr/>
          <a:lstStyle/>
          <a:p>
            <a:pPr eaLnBrk="1" hangingPunct="1"/>
            <a:r>
              <a:rPr lang="cs-CZ" altLang="cs-CZ" dirty="0"/>
              <a:t>v „Kurzu obecné lingvistiky“ vyložen znak jako jednota </a:t>
            </a:r>
            <a:r>
              <a:rPr lang="cs-CZ" altLang="cs-CZ" b="1" i="1" dirty="0"/>
              <a:t>označujícího</a:t>
            </a:r>
            <a:r>
              <a:rPr lang="cs-CZ" altLang="cs-CZ" dirty="0"/>
              <a:t> a </a:t>
            </a:r>
            <a:r>
              <a:rPr lang="cs-CZ" altLang="cs-CZ" b="1" i="1" dirty="0"/>
              <a:t>označovaného</a:t>
            </a:r>
            <a:r>
              <a:rPr lang="cs-CZ" altLang="cs-CZ" dirty="0"/>
              <a:t>.</a:t>
            </a:r>
          </a:p>
          <a:p>
            <a:pPr eaLnBrk="1" hangingPunct="1"/>
            <a:r>
              <a:rPr lang="cs-CZ" altLang="cs-CZ" sz="2700" b="1" dirty="0"/>
              <a:t>sign</a:t>
            </a:r>
            <a:r>
              <a:rPr lang="cs-CZ" altLang="cs-CZ" sz="2700" dirty="0"/>
              <a:t> = jednota </a:t>
            </a:r>
            <a:r>
              <a:rPr lang="cs-CZ" altLang="cs-CZ" sz="2700" b="1" i="1" dirty="0"/>
              <a:t>signifiant</a:t>
            </a:r>
            <a:r>
              <a:rPr lang="cs-CZ" altLang="cs-CZ" sz="2700" dirty="0"/>
              <a:t> a </a:t>
            </a:r>
            <a:r>
              <a:rPr lang="cs-CZ" altLang="cs-CZ" sz="2700" b="1" i="1" dirty="0"/>
              <a:t>signifié</a:t>
            </a:r>
            <a:r>
              <a:rPr lang="cs-CZ" altLang="cs-CZ" sz="2700" dirty="0"/>
              <a:t>.</a:t>
            </a:r>
          </a:p>
          <a:p>
            <a:pPr eaLnBrk="1" hangingPunct="1"/>
            <a:r>
              <a:rPr lang="cs-CZ" altLang="cs-CZ" dirty="0"/>
              <a:t>terminologie celostní filologie:</a:t>
            </a:r>
          </a:p>
          <a:p>
            <a:pPr eaLnBrk="1" hangingPunct="1"/>
            <a:r>
              <a:rPr lang="cs-CZ" altLang="cs-CZ" b="1" dirty="0"/>
              <a:t>znak</a:t>
            </a:r>
            <a:r>
              <a:rPr lang="cs-CZ" altLang="cs-CZ" dirty="0"/>
              <a:t> = jednota </a:t>
            </a:r>
            <a:r>
              <a:rPr lang="cs-CZ" altLang="cs-CZ" b="1" i="1" dirty="0"/>
              <a:t>výrazu</a:t>
            </a:r>
            <a:r>
              <a:rPr lang="cs-CZ" altLang="cs-CZ" dirty="0"/>
              <a:t> a </a:t>
            </a:r>
            <a:r>
              <a:rPr lang="cs-CZ" altLang="cs-CZ" b="1" i="1" dirty="0"/>
              <a:t>obsahu</a:t>
            </a:r>
            <a:r>
              <a:rPr lang="cs-CZ" altLang="cs-CZ" dirty="0"/>
              <a:t>.</a:t>
            </a:r>
          </a:p>
          <a:p>
            <a:pPr eaLnBrk="1" hangingPunct="1"/>
            <a:r>
              <a:rPr lang="cs-CZ" altLang="cs-CZ" dirty="0"/>
              <a:t>resp. výrazového plánu (VP) a obsahového plánu (OP).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F343CAC-913A-4840-8D9A-3170A0ABBBC9}"/>
              </a:ext>
            </a:extLst>
          </p:cNvPr>
          <p:cNvSpPr>
            <a:spLocks noGrp="1" noChangeArrowheads="1"/>
          </p:cNvSpPr>
          <p:nvPr>
            <p:ph type="title"/>
          </p:nvPr>
        </p:nvSpPr>
        <p:spPr/>
        <p:txBody>
          <a:bodyPr/>
          <a:lstStyle/>
          <a:p>
            <a:pPr eaLnBrk="1" hangingPunct="1"/>
            <a:r>
              <a:rPr lang="cs-CZ" altLang="cs-CZ" sz="3200" dirty="0"/>
              <a:t>Rozdíl mezi bifaciálním a trojčlenným schématem označování</a:t>
            </a:r>
          </a:p>
        </p:txBody>
      </p:sp>
      <p:sp>
        <p:nvSpPr>
          <p:cNvPr id="15363" name="Rectangle 3">
            <a:extLst>
              <a:ext uri="{FF2B5EF4-FFF2-40B4-BE49-F238E27FC236}">
                <a16:creationId xmlns:a16="http://schemas.microsoft.com/office/drawing/2014/main" id="{CFD64BBE-F38A-4937-B147-7EEAB2FB20DF}"/>
              </a:ext>
            </a:extLst>
          </p:cNvPr>
          <p:cNvSpPr>
            <a:spLocks noGrp="1" noChangeArrowheads="1"/>
          </p:cNvSpPr>
          <p:nvPr>
            <p:ph type="body" idx="1"/>
          </p:nvPr>
        </p:nvSpPr>
        <p:spPr/>
        <p:txBody>
          <a:bodyPr/>
          <a:lstStyle/>
          <a:p>
            <a:pPr eaLnBrk="1" hangingPunct="1"/>
            <a:r>
              <a:rPr lang="cs-CZ" altLang="cs-CZ" dirty="0"/>
              <a:t>Oproti původnímu trojúhelníku máme najednou jen úsečku.</a:t>
            </a:r>
          </a:p>
          <a:p>
            <a:pPr eaLnBrk="1" hangingPunct="1"/>
            <a:endParaRPr lang="cs-CZ" altLang="cs-CZ" dirty="0"/>
          </a:p>
        </p:txBody>
      </p:sp>
      <p:pic>
        <p:nvPicPr>
          <p:cNvPr id="15364" name="Picture 4" descr="Scholastika_Znak">
            <a:extLst>
              <a:ext uri="{FF2B5EF4-FFF2-40B4-BE49-F238E27FC236}">
                <a16:creationId xmlns:a16="http://schemas.microsoft.com/office/drawing/2014/main" id="{B0669F07-E334-4EBE-8BD6-E15F9EDD6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997200"/>
            <a:ext cx="3573462"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5">
            <a:extLst>
              <a:ext uri="{FF2B5EF4-FFF2-40B4-BE49-F238E27FC236}">
                <a16:creationId xmlns:a16="http://schemas.microsoft.com/office/drawing/2014/main" id="{FCDB4B03-5185-4DFB-B058-4C07005300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2924175"/>
            <a:ext cx="140970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7">
            <a:extLst>
              <a:ext uri="{FF2B5EF4-FFF2-40B4-BE49-F238E27FC236}">
                <a16:creationId xmlns:a16="http://schemas.microsoft.com/office/drawing/2014/main" id="{5FF7DAC3-D8A2-4387-8B8D-DF48AA3CFBC0}"/>
              </a:ext>
            </a:extLst>
          </p:cNvPr>
          <p:cNvSpPr>
            <a:spLocks noGrp="1" noChangeArrowheads="1"/>
          </p:cNvSpPr>
          <p:nvPr>
            <p:ph type="title"/>
          </p:nvPr>
        </p:nvSpPr>
        <p:spPr/>
        <p:txBody>
          <a:bodyPr/>
          <a:lstStyle/>
          <a:p>
            <a:pPr eaLnBrk="1" hangingPunct="1"/>
            <a:r>
              <a:rPr lang="cs-CZ" altLang="cs-CZ" dirty="0" err="1"/>
              <a:t>FdS</a:t>
            </a:r>
            <a:r>
              <a:rPr lang="cs-CZ" altLang="cs-CZ" dirty="0"/>
              <a:t> :: Hoskovec (celostní filologie)</a:t>
            </a:r>
          </a:p>
        </p:txBody>
      </p:sp>
      <p:sp>
        <p:nvSpPr>
          <p:cNvPr id="16387" name="Rectangle 25">
            <a:extLst>
              <a:ext uri="{FF2B5EF4-FFF2-40B4-BE49-F238E27FC236}">
                <a16:creationId xmlns:a16="http://schemas.microsoft.com/office/drawing/2014/main" id="{4BE8D36A-98AB-4CAF-9A39-8BDD72866563}"/>
              </a:ext>
            </a:extLst>
          </p:cNvPr>
          <p:cNvSpPr>
            <a:spLocks noGrp="1" noChangeArrowheads="1"/>
          </p:cNvSpPr>
          <p:nvPr>
            <p:ph type="body" sz="half" idx="3"/>
          </p:nvPr>
        </p:nvSpPr>
        <p:spPr/>
        <p:txBody>
          <a:bodyPr/>
          <a:lstStyle/>
          <a:p>
            <a:pPr eaLnBrk="1" hangingPunct="1">
              <a:lnSpc>
                <a:spcPct val="90000"/>
              </a:lnSpc>
            </a:pPr>
            <a:r>
              <a:rPr lang="cs-CZ" altLang="cs-CZ" sz="2100" dirty="0" err="1"/>
              <a:t>Bifaciálnost</a:t>
            </a:r>
            <a:r>
              <a:rPr lang="cs-CZ" altLang="cs-CZ" sz="2100" dirty="0"/>
              <a:t> znaku (spojení výrazového a obsahového plánu) dobře ilustruje představa kruhu, jež ve scholastické tradici symbolizuje celek (ne vše scholastické je nutno zavrhnout)</a:t>
            </a:r>
          </a:p>
          <a:p>
            <a:pPr eaLnBrk="1" hangingPunct="1">
              <a:lnSpc>
                <a:spcPct val="90000"/>
              </a:lnSpc>
            </a:pPr>
            <a:r>
              <a:rPr lang="cs-CZ" altLang="cs-CZ" sz="2100" dirty="0"/>
              <a:t>Kromě symbolu kruhu nemá však </a:t>
            </a:r>
            <a:r>
              <a:rPr lang="cs-CZ" altLang="cs-CZ" sz="2100" dirty="0" err="1"/>
              <a:t>Hoskovcovo</a:t>
            </a:r>
            <a:r>
              <a:rPr lang="cs-CZ" altLang="cs-CZ" sz="2100" dirty="0"/>
              <a:t> pojetí se scholastickým nic společného!</a:t>
            </a:r>
          </a:p>
        </p:txBody>
      </p:sp>
      <p:pic>
        <p:nvPicPr>
          <p:cNvPr id="16388" name="Picture 26">
            <a:extLst>
              <a:ext uri="{FF2B5EF4-FFF2-40B4-BE49-F238E27FC236}">
                <a16:creationId xmlns:a16="http://schemas.microsoft.com/office/drawing/2014/main" id="{AAADD399-C06D-4999-A9D6-310547FD7461}"/>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771775" y="1844675"/>
            <a:ext cx="889000"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389" name="Picture 27">
            <a:extLst>
              <a:ext uri="{FF2B5EF4-FFF2-40B4-BE49-F238E27FC236}">
                <a16:creationId xmlns:a16="http://schemas.microsoft.com/office/drawing/2014/main" id="{784D2DC0-E5F6-4991-B490-40C3BDAC18CF}"/>
              </a:ext>
            </a:extLst>
          </p:cNvPr>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5819775" y="1868488"/>
            <a:ext cx="2095500" cy="1933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B520171-4C6D-4D67-8800-A7B8A6C72865}"/>
              </a:ext>
            </a:extLst>
          </p:cNvPr>
          <p:cNvSpPr>
            <a:spLocks noGrp="1" noChangeArrowheads="1"/>
          </p:cNvSpPr>
          <p:nvPr>
            <p:ph type="title"/>
          </p:nvPr>
        </p:nvSpPr>
        <p:spPr/>
        <p:txBody>
          <a:bodyPr/>
          <a:lstStyle/>
          <a:p>
            <a:pPr eaLnBrk="1" hangingPunct="1"/>
            <a:r>
              <a:rPr lang="cs-CZ" altLang="cs-CZ" sz="3200"/>
              <a:t>Kam se poděla třetí složka označovacího procesu?</a:t>
            </a:r>
          </a:p>
        </p:txBody>
      </p:sp>
      <p:sp>
        <p:nvSpPr>
          <p:cNvPr id="17411" name="Rectangle 3">
            <a:extLst>
              <a:ext uri="{FF2B5EF4-FFF2-40B4-BE49-F238E27FC236}">
                <a16:creationId xmlns:a16="http://schemas.microsoft.com/office/drawing/2014/main" id="{1DF85489-8D9A-4D0B-BC77-F88D2A3DEAE4}"/>
              </a:ext>
            </a:extLst>
          </p:cNvPr>
          <p:cNvSpPr>
            <a:spLocks noGrp="1" noChangeArrowheads="1"/>
          </p:cNvSpPr>
          <p:nvPr>
            <p:ph type="body" idx="1"/>
          </p:nvPr>
        </p:nvSpPr>
        <p:spPr/>
        <p:txBody>
          <a:bodyPr/>
          <a:lstStyle/>
          <a:p>
            <a:pPr eaLnBrk="1" hangingPunct="1">
              <a:lnSpc>
                <a:spcPct val="90000"/>
              </a:lnSpc>
            </a:pPr>
            <a:r>
              <a:rPr lang="cs-CZ" altLang="cs-CZ" sz="2500" dirty="0"/>
              <a:t>Snadno lze ztotožnit </a:t>
            </a:r>
            <a:r>
              <a:rPr lang="cs-CZ" altLang="cs-CZ" sz="2500" i="1" dirty="0"/>
              <a:t>signifiant</a:t>
            </a:r>
            <a:r>
              <a:rPr lang="cs-CZ" altLang="cs-CZ" sz="2500" dirty="0"/>
              <a:t> a </a:t>
            </a:r>
            <a:r>
              <a:rPr lang="cs-CZ" altLang="cs-CZ" sz="2500" i="1" dirty="0"/>
              <a:t>v</a:t>
            </a:r>
            <a:r>
              <a:rPr lang="en-US" altLang="cs-CZ" sz="2500" i="1" dirty="0"/>
              <a:t>ō</a:t>
            </a:r>
            <a:r>
              <a:rPr lang="cs-CZ" altLang="cs-CZ" sz="2500" i="1" dirty="0"/>
              <a:t>x </a:t>
            </a:r>
            <a:r>
              <a:rPr lang="cs-CZ" altLang="cs-CZ" sz="2500" dirty="0"/>
              <a:t>(tedy </a:t>
            </a:r>
            <a:r>
              <a:rPr lang="cs-CZ" altLang="cs-CZ" sz="2500" i="1" dirty="0"/>
              <a:t>výraz</a:t>
            </a:r>
            <a:r>
              <a:rPr lang="cs-CZ" altLang="cs-CZ" sz="2500" dirty="0"/>
              <a:t> a </a:t>
            </a:r>
            <a:r>
              <a:rPr lang="cs-CZ" altLang="cs-CZ" sz="2500" i="1" dirty="0"/>
              <a:t>slovo</a:t>
            </a:r>
            <a:r>
              <a:rPr lang="cs-CZ" altLang="cs-CZ" sz="2500" dirty="0"/>
              <a:t>).</a:t>
            </a:r>
          </a:p>
          <a:p>
            <a:pPr eaLnBrk="1" hangingPunct="1">
              <a:lnSpc>
                <a:spcPct val="90000"/>
              </a:lnSpc>
            </a:pPr>
            <a:r>
              <a:rPr lang="cs-CZ" altLang="cs-CZ" sz="2500" dirty="0"/>
              <a:t>Jaký vztah pak má </a:t>
            </a:r>
            <a:r>
              <a:rPr lang="cs-CZ" altLang="cs-CZ" sz="2500" i="1" dirty="0"/>
              <a:t>signifié</a:t>
            </a:r>
            <a:r>
              <a:rPr lang="cs-CZ" altLang="cs-CZ" sz="2500" dirty="0"/>
              <a:t> ke zbývajícím dvěma členům (k </a:t>
            </a:r>
            <a:r>
              <a:rPr lang="cs-CZ" altLang="cs-CZ" sz="2500" i="1" dirty="0"/>
              <a:t>r</a:t>
            </a:r>
            <a:r>
              <a:rPr lang="en-US" altLang="cs-CZ" sz="2500" i="1" dirty="0"/>
              <a:t>ē</a:t>
            </a:r>
            <a:r>
              <a:rPr lang="cs-CZ" altLang="cs-CZ" sz="2500" i="1" dirty="0"/>
              <a:t>s</a:t>
            </a:r>
            <a:r>
              <a:rPr lang="cs-CZ" altLang="cs-CZ" sz="2500" dirty="0"/>
              <a:t> a </a:t>
            </a:r>
            <a:r>
              <a:rPr lang="cs-CZ" altLang="cs-CZ" sz="2500" i="1" dirty="0" err="1"/>
              <a:t>conceptus</a:t>
            </a:r>
            <a:r>
              <a:rPr lang="cs-CZ" altLang="cs-CZ" sz="2500" dirty="0"/>
              <a:t>)?</a:t>
            </a:r>
          </a:p>
          <a:p>
            <a:pPr eaLnBrk="1" hangingPunct="1">
              <a:lnSpc>
                <a:spcPct val="90000"/>
              </a:lnSpc>
            </a:pPr>
            <a:r>
              <a:rPr lang="cs-CZ" altLang="cs-CZ" sz="2500" dirty="0"/>
              <a:t>Váže se snad pouze na jeden z nich a druhý vypouští?</a:t>
            </a:r>
          </a:p>
          <a:p>
            <a:pPr eaLnBrk="1" hangingPunct="1">
              <a:lnSpc>
                <a:spcPct val="90000"/>
              </a:lnSpc>
            </a:pPr>
            <a:r>
              <a:rPr lang="cs-CZ" altLang="cs-CZ" sz="2500" dirty="0"/>
              <a:t>Spojuje snad oba dohromady?</a:t>
            </a:r>
          </a:p>
          <a:p>
            <a:pPr eaLnBrk="1" hangingPunct="1">
              <a:lnSpc>
                <a:spcPct val="90000"/>
              </a:lnSpc>
            </a:pPr>
            <a:r>
              <a:rPr lang="cs-CZ" altLang="cs-CZ" sz="2500" dirty="0"/>
              <a:t>Otázka je špatně položena a strukturní lingvistice nezbývá než ji odmítnout.</a:t>
            </a:r>
            <a:endParaRPr lang="en-US" altLang="cs-CZ" sz="2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D30EDB3-3EC2-4E1F-8D54-09E9F566ACCA}"/>
              </a:ext>
            </a:extLst>
          </p:cNvPr>
          <p:cNvSpPr>
            <a:spLocks noGrp="1" noChangeArrowheads="1"/>
          </p:cNvSpPr>
          <p:nvPr>
            <p:ph type="title"/>
          </p:nvPr>
        </p:nvSpPr>
        <p:spPr/>
        <p:txBody>
          <a:bodyPr/>
          <a:lstStyle/>
          <a:p>
            <a:pPr eaLnBrk="1" hangingPunct="1"/>
            <a:r>
              <a:rPr lang="cs-CZ" altLang="cs-CZ" dirty="0"/>
              <a:t>Trojúhelník? Nikoli. </a:t>
            </a:r>
            <a:r>
              <a:rPr lang="cs-CZ" altLang="cs-CZ" dirty="0" err="1"/>
              <a:t>Čtyřúhleník</a:t>
            </a:r>
            <a:r>
              <a:rPr lang="cs-CZ" altLang="cs-CZ" dirty="0"/>
              <a:t>!</a:t>
            </a:r>
          </a:p>
        </p:txBody>
      </p:sp>
      <p:sp>
        <p:nvSpPr>
          <p:cNvPr id="18435" name="Rectangle 3">
            <a:extLst>
              <a:ext uri="{FF2B5EF4-FFF2-40B4-BE49-F238E27FC236}">
                <a16:creationId xmlns:a16="http://schemas.microsoft.com/office/drawing/2014/main" id="{3406C9A4-895B-4E63-9252-5D09A7904BB1}"/>
              </a:ext>
            </a:extLst>
          </p:cNvPr>
          <p:cNvSpPr>
            <a:spLocks noGrp="1" noChangeArrowheads="1"/>
          </p:cNvSpPr>
          <p:nvPr>
            <p:ph type="body" sz="half" idx="1"/>
          </p:nvPr>
        </p:nvSpPr>
        <p:spPr/>
        <p:txBody>
          <a:bodyPr/>
          <a:lstStyle/>
          <a:p>
            <a:pPr eaLnBrk="1" hangingPunct="1">
              <a:lnSpc>
                <a:spcPct val="90000"/>
              </a:lnSpc>
            </a:pPr>
            <a:r>
              <a:rPr lang="cs-CZ" altLang="cs-CZ" sz="2100" dirty="0"/>
              <a:t>Jeden samostatný znak je neuchopitelný, nepopsatelný.</a:t>
            </a:r>
          </a:p>
          <a:p>
            <a:pPr eaLnBrk="1" hangingPunct="1">
              <a:lnSpc>
                <a:spcPct val="90000"/>
              </a:lnSpc>
            </a:pPr>
            <a:r>
              <a:rPr lang="cs-CZ" altLang="cs-CZ" sz="2100" dirty="0"/>
              <a:t>Dívám se na jazyk a popisuju jednotlivé znaky vzhledem k jejich okolí.</a:t>
            </a:r>
          </a:p>
          <a:p>
            <a:pPr eaLnBrk="1" hangingPunct="1">
              <a:lnSpc>
                <a:spcPct val="90000"/>
              </a:lnSpc>
            </a:pPr>
            <a:r>
              <a:rPr lang="cs-CZ" altLang="cs-CZ" sz="2100" dirty="0"/>
              <a:t>Proto je nutné onu úsečku proměnit ve čtyřúhelník:</a:t>
            </a:r>
          </a:p>
          <a:p>
            <a:pPr eaLnBrk="1" hangingPunct="1">
              <a:lnSpc>
                <a:spcPct val="90000"/>
              </a:lnSpc>
              <a:buFont typeface="Wingdings" panose="05000000000000000000" pitchFamily="2" charset="2"/>
              <a:buNone/>
            </a:pPr>
            <a:endParaRPr lang="cs-CZ" altLang="cs-CZ" sz="2100" dirty="0"/>
          </a:p>
          <a:p>
            <a:pPr eaLnBrk="1" hangingPunct="1">
              <a:lnSpc>
                <a:spcPct val="90000"/>
              </a:lnSpc>
            </a:pPr>
            <a:endParaRPr lang="cs-CZ" altLang="cs-CZ" sz="2100" dirty="0"/>
          </a:p>
        </p:txBody>
      </p:sp>
      <p:pic>
        <p:nvPicPr>
          <p:cNvPr id="18436" name="Picture 8" descr="Binární znaky_Čtverec">
            <a:extLst>
              <a:ext uri="{FF2B5EF4-FFF2-40B4-BE49-F238E27FC236}">
                <a16:creationId xmlns:a16="http://schemas.microsoft.com/office/drawing/2014/main" id="{3EF69186-AB77-4BC1-974D-0C25688C3497}"/>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3475038" y="3933825"/>
            <a:ext cx="3170237" cy="1981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40F6FBC1-2CEF-4A2E-9215-420C232A8B63}"/>
              </a:ext>
            </a:extLst>
          </p:cNvPr>
          <p:cNvSpPr>
            <a:spLocks noGrp="1" noChangeArrowheads="1"/>
          </p:cNvSpPr>
          <p:nvPr>
            <p:ph type="title"/>
          </p:nvPr>
        </p:nvSpPr>
        <p:spPr/>
        <p:txBody>
          <a:bodyPr/>
          <a:lstStyle/>
          <a:p>
            <a:pPr eaLnBrk="1" hangingPunct="1"/>
            <a:r>
              <a:rPr lang="cs-CZ" altLang="cs-CZ" dirty="0"/>
              <a:t>„Strukturalistický čtverec“, </a:t>
            </a:r>
            <a:r>
              <a:rPr lang="cs-CZ" altLang="cs-CZ" sz="1800" dirty="0"/>
              <a:t>resp. obdélník</a:t>
            </a:r>
            <a:br>
              <a:rPr lang="cs-CZ" altLang="cs-CZ" dirty="0"/>
            </a:br>
            <a:r>
              <a:rPr lang="cs-CZ" altLang="cs-CZ" sz="1400" dirty="0"/>
              <a:t>= termín AV vytvořený ad hoc pro didaktické účely…</a:t>
            </a:r>
          </a:p>
        </p:txBody>
      </p:sp>
      <p:pic>
        <p:nvPicPr>
          <p:cNvPr id="19459" name="Picture 4" descr="Binární znaky_Čtverec">
            <a:extLst>
              <a:ext uri="{FF2B5EF4-FFF2-40B4-BE49-F238E27FC236}">
                <a16:creationId xmlns:a16="http://schemas.microsoft.com/office/drawing/2014/main" id="{B67098A8-12E3-45AE-A543-6418230291E7}"/>
              </a:ext>
            </a:extLst>
          </p:cNvPr>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763713" y="1844675"/>
            <a:ext cx="6583362"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6B7EDCB-9F55-45B0-8C56-20969EE7812D}"/>
              </a:ext>
            </a:extLst>
          </p:cNvPr>
          <p:cNvSpPr>
            <a:spLocks noGrp="1" noChangeArrowheads="1"/>
          </p:cNvSpPr>
          <p:nvPr>
            <p:ph type="title"/>
          </p:nvPr>
        </p:nvSpPr>
        <p:spPr/>
        <p:txBody>
          <a:bodyPr/>
          <a:lstStyle/>
          <a:p>
            <a:pPr eaLnBrk="1" hangingPunct="1"/>
            <a:r>
              <a:rPr lang="cs-CZ" altLang="cs-CZ"/>
              <a:t>Odpověď?</a:t>
            </a:r>
          </a:p>
        </p:txBody>
      </p:sp>
      <p:sp>
        <p:nvSpPr>
          <p:cNvPr id="20483" name="Rectangle 3">
            <a:extLst>
              <a:ext uri="{FF2B5EF4-FFF2-40B4-BE49-F238E27FC236}">
                <a16:creationId xmlns:a16="http://schemas.microsoft.com/office/drawing/2014/main" id="{F5E1F9B1-F032-4249-88C9-2DCB5163BCDA}"/>
              </a:ext>
            </a:extLst>
          </p:cNvPr>
          <p:cNvSpPr>
            <a:spLocks noGrp="1" noChangeArrowheads="1"/>
          </p:cNvSpPr>
          <p:nvPr>
            <p:ph type="body" idx="1"/>
          </p:nvPr>
        </p:nvSpPr>
        <p:spPr/>
        <p:txBody>
          <a:bodyPr/>
          <a:lstStyle/>
          <a:p>
            <a:pPr eaLnBrk="1" hangingPunct="1">
              <a:lnSpc>
                <a:spcPct val="90000"/>
              </a:lnSpc>
            </a:pPr>
            <a:r>
              <a:rPr lang="cs-CZ" altLang="cs-CZ" sz="2100" b="1" dirty="0"/>
              <a:t>odpověď</a:t>
            </a:r>
            <a:r>
              <a:rPr lang="cs-CZ" altLang="cs-CZ" sz="2100" dirty="0"/>
              <a:t> na špatně položenou otázku…</a:t>
            </a:r>
          </a:p>
          <a:p>
            <a:pPr eaLnBrk="1" hangingPunct="1">
              <a:lnSpc>
                <a:spcPct val="90000"/>
              </a:lnSpc>
            </a:pPr>
            <a:r>
              <a:rPr lang="cs-CZ" altLang="cs-CZ" sz="2100" dirty="0"/>
              <a:t>aristotelsko-scholastická (trojúhelníkovitá) tradice se vztahuje k mimojazykové skutečnosti (vnější svět, r</a:t>
            </a:r>
            <a:r>
              <a:rPr lang="en-US" altLang="cs-CZ" sz="2100" dirty="0"/>
              <a:t>ē</a:t>
            </a:r>
            <a:r>
              <a:rPr lang="cs-CZ" altLang="cs-CZ" sz="2100" dirty="0"/>
              <a:t>s)</a:t>
            </a:r>
          </a:p>
          <a:p>
            <a:pPr eaLnBrk="1" hangingPunct="1">
              <a:lnSpc>
                <a:spcPct val="90000"/>
              </a:lnSpc>
            </a:pPr>
            <a:r>
              <a:rPr lang="cs-CZ" altLang="cs-CZ" sz="2100" dirty="0"/>
              <a:t>strukturalistické (</a:t>
            </a:r>
            <a:r>
              <a:rPr lang="cs-CZ" altLang="cs-CZ" sz="2100" dirty="0" err="1"/>
              <a:t>čtyřúhelníkovité</a:t>
            </a:r>
            <a:r>
              <a:rPr lang="cs-CZ" altLang="cs-CZ" sz="2100" dirty="0"/>
              <a:t>) schéma zůstává v jazyce</a:t>
            </a:r>
          </a:p>
          <a:p>
            <a:pPr eaLnBrk="1" hangingPunct="1">
              <a:lnSpc>
                <a:spcPct val="90000"/>
              </a:lnSpc>
            </a:pPr>
            <a:r>
              <a:rPr lang="cs-CZ" altLang="cs-CZ" sz="2100" dirty="0"/>
              <a:t>srovnává jeden znak s druhým/jiným znakem, přičemž oba jsou stále v jazykovém systému</a:t>
            </a:r>
          </a:p>
          <a:p>
            <a:pPr eaLnBrk="1" hangingPunct="1">
              <a:lnSpc>
                <a:spcPct val="90000"/>
              </a:lnSpc>
            </a:pPr>
            <a:r>
              <a:rPr lang="cs-CZ" altLang="cs-CZ" sz="2100" dirty="0"/>
              <a:t>jazyk (jazykový systém) = soustava spojení</a:t>
            </a:r>
          </a:p>
          <a:p>
            <a:pPr eaLnBrk="1" hangingPunct="1">
              <a:lnSpc>
                <a:spcPct val="90000"/>
              </a:lnSpc>
            </a:pPr>
            <a:r>
              <a:rPr lang="cs-CZ" altLang="cs-CZ" sz="2100" dirty="0"/>
              <a:t>soustava spojení fungujících právě na principu oněch čtyřúhelníků…</a:t>
            </a:r>
          </a:p>
          <a:p>
            <a:pPr eaLnBrk="1" hangingPunct="1">
              <a:lnSpc>
                <a:spcPct val="90000"/>
              </a:lnSpc>
            </a:pPr>
            <a:r>
              <a:rPr lang="cs-CZ" altLang="cs-CZ" sz="2100" b="1" dirty="0"/>
              <a:t>rozdíl</a:t>
            </a:r>
            <a:r>
              <a:rPr lang="cs-CZ" altLang="cs-CZ" sz="2100" dirty="0"/>
              <a:t> je tedy v prostředí, ve kterém se referenční vs. diferenční </a:t>
            </a:r>
            <a:r>
              <a:rPr lang="cs-CZ" altLang="cs-CZ" sz="2100" dirty="0" err="1"/>
              <a:t>lingvist</a:t>
            </a:r>
            <a:r>
              <a:rPr lang="cs-CZ" altLang="cs-CZ" sz="2100" dirty="0"/>
              <a:t>(k)a pohybuje.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38639BE-CE3E-4BE9-8C6E-088D179C4AE5}"/>
              </a:ext>
            </a:extLst>
          </p:cNvPr>
          <p:cNvSpPr>
            <a:spLocks noGrp="1" noChangeArrowheads="1"/>
          </p:cNvSpPr>
          <p:nvPr>
            <p:ph type="title"/>
          </p:nvPr>
        </p:nvSpPr>
        <p:spPr/>
        <p:txBody>
          <a:bodyPr/>
          <a:lstStyle/>
          <a:p>
            <a:pPr eaLnBrk="1" hangingPunct="1"/>
            <a:r>
              <a:rPr lang="cs-CZ" altLang="cs-CZ" sz="3200"/>
              <a:t>AD 2. ÚKOL: Mimojazyková skutečnost </a:t>
            </a:r>
            <a:br>
              <a:rPr lang="cs-CZ" altLang="cs-CZ" sz="3200"/>
            </a:br>
            <a:r>
              <a:rPr lang="cs-CZ" altLang="cs-CZ" sz="3200"/>
              <a:t>vs. jazykový systém</a:t>
            </a:r>
          </a:p>
        </p:txBody>
      </p:sp>
      <p:sp>
        <p:nvSpPr>
          <p:cNvPr id="21507" name="Rectangle 3">
            <a:extLst>
              <a:ext uri="{FF2B5EF4-FFF2-40B4-BE49-F238E27FC236}">
                <a16:creationId xmlns:a16="http://schemas.microsoft.com/office/drawing/2014/main" id="{0EAB14D6-7D22-47E8-A034-80CE5B719390}"/>
              </a:ext>
            </a:extLst>
          </p:cNvPr>
          <p:cNvSpPr>
            <a:spLocks noGrp="1" noChangeArrowheads="1"/>
          </p:cNvSpPr>
          <p:nvPr>
            <p:ph type="body" sz="half" idx="1"/>
          </p:nvPr>
        </p:nvSpPr>
        <p:spPr/>
        <p:txBody>
          <a:bodyPr/>
          <a:lstStyle/>
          <a:p>
            <a:pPr eaLnBrk="1" hangingPunct="1"/>
            <a:r>
              <a:rPr lang="cs-CZ" altLang="cs-CZ" sz="2500"/>
              <a:t>S tím souvisejí tzv. 3 Ferencové.</a:t>
            </a:r>
          </a:p>
          <a:p>
            <a:pPr eaLnBrk="1" hangingPunct="1"/>
            <a:r>
              <a:rPr lang="cs-CZ" altLang="cs-CZ" sz="2500"/>
              <a:t>re-Ferenc-e, in-Ferenc-e a di-Ferenc-e.</a:t>
            </a:r>
          </a:p>
        </p:txBody>
      </p:sp>
      <p:graphicFrame>
        <p:nvGraphicFramePr>
          <p:cNvPr id="32824" name="Group 56">
            <a:extLst>
              <a:ext uri="{FF2B5EF4-FFF2-40B4-BE49-F238E27FC236}">
                <a16:creationId xmlns:a16="http://schemas.microsoft.com/office/drawing/2014/main" id="{B158CFC5-0665-45EA-9964-573B8C00B43A}"/>
              </a:ext>
            </a:extLst>
          </p:cNvPr>
          <p:cNvGraphicFramePr>
            <a:graphicFrameLocks noGrp="1"/>
          </p:cNvGraphicFramePr>
          <p:nvPr>
            <p:ph sz="half" idx="2"/>
            <p:extLst>
              <p:ext uri="{D42A27DB-BD31-4B8C-83A1-F6EECF244321}">
                <p14:modId xmlns:p14="http://schemas.microsoft.com/office/powerpoint/2010/main" val="3751444382"/>
              </p:ext>
            </p:extLst>
          </p:nvPr>
        </p:nvGraphicFramePr>
        <p:xfrm>
          <a:off x="1187450" y="3141663"/>
          <a:ext cx="7313613" cy="2052637"/>
        </p:xfrm>
        <a:graphic>
          <a:graphicData uri="http://schemas.openxmlformats.org/drawingml/2006/table">
            <a:tbl>
              <a:tblPr/>
              <a:tblGrid>
                <a:gridCol w="504825">
                  <a:extLst>
                    <a:ext uri="{9D8B030D-6E8A-4147-A177-3AD203B41FA5}">
                      <a16:colId xmlns:a16="http://schemas.microsoft.com/office/drawing/2014/main" val="942632623"/>
                    </a:ext>
                  </a:extLst>
                </a:gridCol>
                <a:gridCol w="647700">
                  <a:extLst>
                    <a:ext uri="{9D8B030D-6E8A-4147-A177-3AD203B41FA5}">
                      <a16:colId xmlns:a16="http://schemas.microsoft.com/office/drawing/2014/main" val="1575784390"/>
                    </a:ext>
                  </a:extLst>
                </a:gridCol>
                <a:gridCol w="1800225">
                  <a:extLst>
                    <a:ext uri="{9D8B030D-6E8A-4147-A177-3AD203B41FA5}">
                      <a16:colId xmlns:a16="http://schemas.microsoft.com/office/drawing/2014/main" val="2506328816"/>
                    </a:ext>
                  </a:extLst>
                </a:gridCol>
                <a:gridCol w="3095625">
                  <a:extLst>
                    <a:ext uri="{9D8B030D-6E8A-4147-A177-3AD203B41FA5}">
                      <a16:colId xmlns:a16="http://schemas.microsoft.com/office/drawing/2014/main" val="3122080991"/>
                    </a:ext>
                  </a:extLst>
                </a:gridCol>
                <a:gridCol w="1265238">
                  <a:extLst>
                    <a:ext uri="{9D8B030D-6E8A-4147-A177-3AD203B41FA5}">
                      <a16:colId xmlns:a16="http://schemas.microsoft.com/office/drawing/2014/main" val="2920811254"/>
                    </a:ext>
                  </a:extLst>
                </a:gridCol>
              </a:tblGrid>
              <a:tr h="660502">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1.</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re</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reference</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400" b="0" i="0" u="none" strike="noStrike" cap="none" normalizeH="0" baseline="0">
                          <a:ln>
                            <a:noFill/>
                          </a:ln>
                          <a:solidFill>
                            <a:schemeClr val="tx1"/>
                          </a:solidFill>
                          <a:effectLst/>
                          <a:latin typeface="Verdana" panose="020B0604030504040204" pitchFamily="34" charset="0"/>
                          <a:cs typeface="Arial" panose="020B0604020202020204" pitchFamily="34" charset="0"/>
                        </a:rPr>
                        <a:t>- oba konfrontují jazykový znak s mimojazykovou skutečností;</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400" b="0" i="0" u="none" strike="noStrike" cap="none" normalizeH="0" baseline="0">
                          <a:ln>
                            <a:noFill/>
                          </a:ln>
                          <a:solidFill>
                            <a:schemeClr val="tx1"/>
                          </a:solidFill>
                          <a:effectLst/>
                          <a:latin typeface="Verdana" panose="020B0604030504040204" pitchFamily="34" charset="0"/>
                          <a:cs typeface="Arial" panose="020B0604020202020204" pitchFamily="34" charset="0"/>
                        </a:rPr>
                        <a:t>- řeč a skutečnost (V.Mathesius); jazyk je tímto způsobem mimo skutečnost; </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T or 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 or 0</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63282577"/>
                  </a:ext>
                </a:extLst>
              </a:tr>
              <a:tr h="660502">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2.</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in</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inference</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cs-CZ"/>
                    </a:p>
                  </a:txBody>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6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úspěch/ neúspěch</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02475590"/>
                  </a:ext>
                </a:extLst>
              </a:tr>
              <a:tr h="731633">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3.</a:t>
                      </a:r>
                    </a:p>
                  </a:txBody>
                  <a:tcPr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di</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2000" b="0" i="0" u="none" strike="noStrike" cap="none" normalizeH="0" baseline="0">
                          <a:ln>
                            <a:noFill/>
                          </a:ln>
                          <a:solidFill>
                            <a:schemeClr val="tx1"/>
                          </a:solidFill>
                          <a:effectLst/>
                          <a:latin typeface="Verdana" panose="020B0604030504040204" pitchFamily="34" charset="0"/>
                          <a:cs typeface="Arial" panose="020B0604020202020204" pitchFamily="34" charset="0"/>
                        </a:rPr>
                        <a:t>diference</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400" b="0" i="0" u="none" strike="noStrike" cap="none" normalizeH="0" baseline="0">
                          <a:ln>
                            <a:noFill/>
                          </a:ln>
                          <a:solidFill>
                            <a:schemeClr val="tx1"/>
                          </a:solidFill>
                          <a:effectLst/>
                          <a:latin typeface="Verdana" panose="020B0604030504040204" pitchFamily="34" charset="0"/>
                          <a:cs typeface="Arial" panose="020B0604020202020204" pitchFamily="34" charset="0"/>
                        </a:rPr>
                        <a:t>- zkoumá znak ve srovnání s jiným znakem → neopouští řeč, zůstává ve světě jazyka; </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0000"/>
                        <a:buFont typeface="Wingdings" panose="05000000000000000000" pitchFamily="2" charset="2"/>
                        <a:defRPr sz="2500">
                          <a:solidFill>
                            <a:schemeClr val="tx1"/>
                          </a:solidFill>
                          <a:latin typeface="Verdana" panose="020B0604030504040204" pitchFamily="34" charset="0"/>
                          <a:cs typeface="Arial" panose="020B0604020202020204" pitchFamily="34" charset="0"/>
                        </a:defRPr>
                      </a:lvl1pPr>
                      <a:lvl2pPr>
                        <a:spcBef>
                          <a:spcPct val="20000"/>
                        </a:spcBef>
                        <a:buClr>
                          <a:schemeClr val="accent2"/>
                        </a:buClr>
                        <a:buSzPct val="70000"/>
                        <a:buFont typeface="Wingdings" panose="05000000000000000000" pitchFamily="2" charset="2"/>
                        <a:defRPr sz="2100">
                          <a:solidFill>
                            <a:schemeClr val="tx1"/>
                          </a:solidFill>
                          <a:latin typeface="Verdana" panose="020B0604030504040204" pitchFamily="34" charset="0"/>
                          <a:cs typeface="Arial" panose="020B0604020202020204" pitchFamily="34" charset="0"/>
                        </a:defRPr>
                      </a:lvl2pPr>
                      <a:lvl3pPr>
                        <a:spcBef>
                          <a:spcPct val="20000"/>
                        </a:spcBef>
                        <a:buClr>
                          <a:schemeClr val="tx2"/>
                        </a:buClr>
                        <a:buSzPct val="65000"/>
                        <a:buFont typeface="Wingdings" panose="05000000000000000000" pitchFamily="2" charset="2"/>
                        <a:defRPr sz="2000">
                          <a:solidFill>
                            <a:schemeClr val="tx1"/>
                          </a:solidFill>
                          <a:latin typeface="Verdana" panose="020B0604030504040204" pitchFamily="34" charset="0"/>
                          <a:cs typeface="Arial" panose="020B0604020202020204" pitchFamily="34" charset="0"/>
                        </a:defRPr>
                      </a:lvl3pPr>
                      <a:lvl4pPr>
                        <a:spcBef>
                          <a:spcPct val="20000"/>
                        </a:spcBef>
                        <a:buClr>
                          <a:schemeClr val="accent2"/>
                        </a:buClr>
                        <a:buSzPct val="7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4pPr>
                      <a:lvl5pPr>
                        <a:spcBef>
                          <a:spcPct val="20000"/>
                        </a:spcBef>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tx2"/>
                        </a:buClr>
                        <a:buSzPct val="60000"/>
                        <a:buFont typeface="Wingdings" panose="05000000000000000000" pitchFamily="2" charset="2"/>
                        <a:defRPr sz="17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cs-CZ" altLang="cs-CZ" sz="1600" b="0" i="0" u="none" strike="noStrike" cap="none" normalizeH="0" baseline="0" dirty="0">
                          <a:ln>
                            <a:noFill/>
                          </a:ln>
                          <a:solidFill>
                            <a:schemeClr val="tx1"/>
                          </a:solidFill>
                          <a:effectLst/>
                          <a:latin typeface="Verdana" panose="020B0604030504040204" pitchFamily="34" charset="0"/>
                          <a:cs typeface="Arial" panose="020B0604020202020204" pitchFamily="34" charset="0"/>
                        </a:rPr>
                        <a:t>--</a:t>
                      </a:r>
                    </a:p>
                  </a:txBody>
                  <a:tcPr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5762028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058BDDC-12AB-4869-9626-61F63B0344CF}"/>
              </a:ext>
            </a:extLst>
          </p:cNvPr>
          <p:cNvSpPr>
            <a:spLocks noGrp="1" noChangeArrowheads="1"/>
          </p:cNvSpPr>
          <p:nvPr>
            <p:ph type="title"/>
          </p:nvPr>
        </p:nvSpPr>
        <p:spPr/>
        <p:txBody>
          <a:bodyPr/>
          <a:lstStyle/>
          <a:p>
            <a:pPr eaLnBrk="1" hangingPunct="1"/>
            <a:r>
              <a:rPr lang="cs-CZ" altLang="cs-CZ"/>
              <a:t>Reference</a:t>
            </a:r>
          </a:p>
        </p:txBody>
      </p:sp>
      <p:sp>
        <p:nvSpPr>
          <p:cNvPr id="22531" name="Rectangle 3">
            <a:extLst>
              <a:ext uri="{FF2B5EF4-FFF2-40B4-BE49-F238E27FC236}">
                <a16:creationId xmlns:a16="http://schemas.microsoft.com/office/drawing/2014/main" id="{7A7E7148-8FE2-4395-96EA-EB7CEDA5D090}"/>
              </a:ext>
            </a:extLst>
          </p:cNvPr>
          <p:cNvSpPr>
            <a:spLocks noGrp="1" noChangeArrowheads="1"/>
          </p:cNvSpPr>
          <p:nvPr>
            <p:ph type="body" idx="1"/>
          </p:nvPr>
        </p:nvSpPr>
        <p:spPr/>
        <p:txBody>
          <a:bodyPr/>
          <a:lstStyle/>
          <a:p>
            <a:pPr marL="552450" indent="-552450" eaLnBrk="1" hangingPunct="1">
              <a:lnSpc>
                <a:spcPct val="80000"/>
              </a:lnSpc>
            </a:pPr>
            <a:r>
              <a:rPr lang="cs-CZ" altLang="cs-CZ" sz="1300" dirty="0"/>
              <a:t>Referenční přístup: j. znak je výraz jazyka, který ukazuje na nějakou mimojazykovou skutečnost.</a:t>
            </a:r>
          </a:p>
          <a:p>
            <a:pPr marL="552450" indent="-552450" eaLnBrk="1" hangingPunct="1">
              <a:lnSpc>
                <a:spcPct val="80000"/>
              </a:lnSpc>
            </a:pPr>
            <a:r>
              <a:rPr lang="cs-CZ" altLang="cs-CZ" sz="1300" dirty="0"/>
              <a:t>Vyrovnat se s j. znakem znamená najít onu mimojazykovou skutečnost, na kterou onen znak odkazuje.</a:t>
            </a:r>
          </a:p>
          <a:p>
            <a:pPr marL="552450" indent="-552450" eaLnBrk="1" hangingPunct="1">
              <a:lnSpc>
                <a:spcPct val="80000"/>
              </a:lnSpc>
            </a:pPr>
            <a:r>
              <a:rPr lang="cs-CZ" altLang="cs-CZ" sz="1300" dirty="0"/>
              <a:t>Viz např. vlastní jména vs. vše ostatní… V čem spočívá rozdíl?</a:t>
            </a:r>
          </a:p>
          <a:p>
            <a:pPr marL="552450" indent="-552450" eaLnBrk="1" hangingPunct="1">
              <a:lnSpc>
                <a:spcPct val="80000"/>
              </a:lnSpc>
            </a:pPr>
            <a:r>
              <a:rPr lang="cs-CZ" altLang="cs-CZ" sz="1300" dirty="0"/>
              <a:t>Tím nalezením mimojazykové skutečnosti mám hotovo – </a:t>
            </a:r>
            <a:r>
              <a:rPr lang="cs-CZ" altLang="cs-CZ" sz="1300" dirty="0" err="1"/>
              <a:t>fajront</a:t>
            </a:r>
            <a:r>
              <a:rPr lang="cs-CZ" altLang="cs-CZ" sz="1300" dirty="0"/>
              <a:t>;</a:t>
            </a:r>
          </a:p>
          <a:p>
            <a:pPr marL="552450" indent="-552450" eaLnBrk="1" hangingPunct="1">
              <a:lnSpc>
                <a:spcPct val="80000"/>
              </a:lnSpc>
            </a:pPr>
            <a:r>
              <a:rPr lang="cs-CZ" altLang="cs-CZ" sz="1300" dirty="0">
                <a:latin typeface="Arial" panose="020B0604020202020204" pitchFamily="34" charset="0"/>
              </a:rPr>
              <a:t>→ interpretace j. výrazu jakožto znaku končí nalezením mimojazykové skutečnosti, k níž onen výraz odkazuje.</a:t>
            </a:r>
          </a:p>
          <a:p>
            <a:pPr marL="552450" indent="-552450" eaLnBrk="1" hangingPunct="1">
              <a:lnSpc>
                <a:spcPct val="80000"/>
              </a:lnSpc>
            </a:pPr>
            <a:r>
              <a:rPr lang="cs-CZ" altLang="cs-CZ" sz="1000" dirty="0"/>
              <a:t>LJ, obzvláště </a:t>
            </a:r>
            <a:r>
              <a:rPr lang="cs-CZ" altLang="cs-CZ" sz="1000" b="1" dirty="0"/>
              <a:t>substantiva</a:t>
            </a:r>
            <a:r>
              <a:rPr lang="cs-CZ" altLang="cs-CZ" sz="1000" dirty="0"/>
              <a:t>: to se ošetří hezky</a:t>
            </a:r>
            <a:r>
              <a:rPr lang="cs-CZ" altLang="cs-CZ" sz="1000" dirty="0">
                <a:hlinkClick r:id="" action="ppaction://noaction"/>
              </a:rPr>
              <a:t>[1]</a:t>
            </a:r>
            <a:r>
              <a:rPr lang="cs-CZ" altLang="cs-CZ" sz="1000" dirty="0"/>
              <a:t>;</a:t>
            </a:r>
          </a:p>
          <a:p>
            <a:pPr marL="552450" indent="-552450" eaLnBrk="1" hangingPunct="1">
              <a:lnSpc>
                <a:spcPct val="80000"/>
              </a:lnSpc>
            </a:pPr>
            <a:r>
              <a:rPr lang="cs-CZ" altLang="cs-CZ" sz="1000" b="1" dirty="0"/>
              <a:t>adjektiva</a:t>
            </a:r>
            <a:r>
              <a:rPr lang="cs-CZ" altLang="cs-CZ" sz="1000" dirty="0"/>
              <a:t>: dobře, nadefinuje se třída jednotlivin, kterým je něco společné, např. zelenost, veselost;</a:t>
            </a:r>
          </a:p>
          <a:p>
            <a:pPr marL="552450" indent="-552450" eaLnBrk="1" hangingPunct="1">
              <a:lnSpc>
                <a:spcPct val="80000"/>
              </a:lnSpc>
            </a:pPr>
            <a:r>
              <a:rPr lang="cs-CZ" altLang="cs-CZ" sz="1000" b="1" dirty="0"/>
              <a:t>verba</a:t>
            </a:r>
            <a:r>
              <a:rPr lang="cs-CZ" altLang="cs-CZ" sz="1000" dirty="0"/>
              <a:t>: snaha vyhmátnout proces, děj, událost; má své aktanty, </a:t>
            </a:r>
            <a:r>
              <a:rPr lang="cs-CZ" altLang="cs-CZ" sz="1000" dirty="0" err="1"/>
              <a:t>cirkumstanty</a:t>
            </a:r>
            <a:r>
              <a:rPr lang="cs-CZ" altLang="cs-CZ" sz="1000" dirty="0"/>
              <a:t>... (i </a:t>
            </a:r>
            <a:r>
              <a:rPr lang="cs-CZ" altLang="cs-CZ" sz="1000" i="1" dirty="0"/>
              <a:t>spánek</a:t>
            </a:r>
            <a:r>
              <a:rPr lang="cs-CZ" altLang="cs-CZ" sz="1000" dirty="0"/>
              <a:t> do toho patří)</a:t>
            </a:r>
            <a:r>
              <a:rPr lang="cs-CZ" altLang="cs-CZ" sz="1000" dirty="0">
                <a:hlinkClick r:id="" action="ppaction://noaction"/>
              </a:rPr>
              <a:t>[2]</a:t>
            </a:r>
            <a:r>
              <a:rPr lang="cs-CZ" altLang="cs-CZ" sz="1000" dirty="0"/>
              <a:t>;</a:t>
            </a:r>
          </a:p>
          <a:p>
            <a:pPr marL="552450" indent="-552450" eaLnBrk="1" hangingPunct="1">
              <a:lnSpc>
                <a:spcPct val="80000"/>
              </a:lnSpc>
            </a:pPr>
            <a:r>
              <a:rPr lang="cs-CZ" altLang="cs-CZ" sz="1000" b="1" dirty="0"/>
              <a:t>spojka</a:t>
            </a:r>
            <a:r>
              <a:rPr lang="cs-CZ" altLang="cs-CZ" sz="1000" dirty="0"/>
              <a:t>? referenčně ji nezachytím; </a:t>
            </a:r>
            <a:r>
              <a:rPr lang="cs-CZ" altLang="cs-CZ" sz="1000" i="1" dirty="0"/>
              <a:t>a, i</a:t>
            </a:r>
            <a:r>
              <a:rPr lang="cs-CZ" altLang="cs-CZ" sz="1000" dirty="0"/>
              <a:t>... (jaký je mezi nimi rozdíl už vůbec ne).</a:t>
            </a:r>
          </a:p>
          <a:p>
            <a:pPr marL="552450" indent="-552450" eaLnBrk="1" hangingPunct="1">
              <a:lnSpc>
                <a:spcPct val="80000"/>
              </a:lnSpc>
            </a:pPr>
            <a:r>
              <a:rPr lang="cs-CZ" altLang="cs-CZ" sz="1000" dirty="0"/>
              <a:t>Rafinovaná otázka: Jak se stavět k tomu, že </a:t>
            </a:r>
            <a:r>
              <a:rPr lang="cs-CZ" altLang="cs-CZ" sz="1000" b="1" dirty="0"/>
              <a:t>různé j. výrazy odkazují ke stejné mimojazykové skutečnosti</a:t>
            </a:r>
            <a:r>
              <a:rPr lang="cs-CZ" altLang="cs-CZ" sz="1000" dirty="0"/>
              <a:t>? </a:t>
            </a:r>
            <a:r>
              <a:rPr lang="cs-CZ" altLang="cs-CZ" sz="1000" i="1" dirty="0"/>
              <a:t>ibišek = čínská růže, kolo = bicykl.</a:t>
            </a:r>
            <a:endParaRPr lang="cs-CZ" altLang="cs-CZ" sz="1000" dirty="0"/>
          </a:p>
          <a:p>
            <a:pPr marL="552450" indent="-552450" eaLnBrk="1" hangingPunct="1">
              <a:lnSpc>
                <a:spcPct val="80000"/>
              </a:lnSpc>
            </a:pPr>
            <a:r>
              <a:rPr lang="cs-CZ" altLang="cs-CZ" sz="1000" dirty="0"/>
              <a:t>A co když se o tom neví? Např. Jitřenka vs. Večernice. (Obé = Venuše).</a:t>
            </a:r>
          </a:p>
          <a:p>
            <a:pPr marL="552450" indent="-552450" eaLnBrk="1" hangingPunct="1">
              <a:lnSpc>
                <a:spcPct val="80000"/>
              </a:lnSpc>
            </a:pPr>
            <a:r>
              <a:rPr lang="cs-CZ" altLang="cs-CZ" sz="1000" dirty="0"/>
              <a:t>Přístup referenční sémantiky se obohatí o rozlišení: nejen vlastní předmět reference x i cesta odkazování (propojenost s jitrem nebo večerem).</a:t>
            </a:r>
          </a:p>
          <a:p>
            <a:pPr marL="552450" indent="-552450" eaLnBrk="1" hangingPunct="1">
              <a:lnSpc>
                <a:spcPct val="80000"/>
              </a:lnSpc>
            </a:pPr>
            <a:r>
              <a:rPr lang="cs-CZ" altLang="cs-CZ" sz="1200" dirty="0"/>
              <a:t>Tradice tohoto přístupu od Aristotela až po Mojmíra Dočekala z FF MU ;-)</a:t>
            </a:r>
          </a:p>
          <a:p>
            <a:pPr marL="552450" indent="-552450" eaLnBrk="1" hangingPunct="1">
              <a:lnSpc>
                <a:spcPct val="80000"/>
              </a:lnSpc>
            </a:pPr>
            <a:br>
              <a:rPr lang="cs-CZ" altLang="cs-CZ" sz="1200" dirty="0"/>
            </a:br>
            <a:r>
              <a:rPr lang="cs-CZ" altLang="zh-CN" sz="1000" dirty="0">
                <a:hlinkClick r:id="" action="ppaction://noaction"/>
              </a:rPr>
              <a:t>[1]</a:t>
            </a:r>
            <a:r>
              <a:rPr lang="cs-CZ" altLang="zh-CN" sz="1000" dirty="0"/>
              <a:t> Gramaticky se to namodelovat dá: </a:t>
            </a:r>
            <a:r>
              <a:rPr lang="cs-CZ" altLang="zh-CN" sz="1000" i="1" dirty="0"/>
              <a:t>stůl, stoly</a:t>
            </a:r>
            <a:r>
              <a:rPr lang="cs-CZ" altLang="zh-CN" sz="1000" dirty="0"/>
              <a:t>...</a:t>
            </a:r>
            <a:endParaRPr lang="cs-CZ" altLang="zh-CN" sz="1000" dirty="0">
              <a:hlinkClick r:id="" action="ppaction://noaction"/>
            </a:endParaRPr>
          </a:p>
          <a:p>
            <a:pPr marL="552450" indent="-552450" eaLnBrk="1" hangingPunct="1">
              <a:lnSpc>
                <a:spcPct val="80000"/>
              </a:lnSpc>
            </a:pPr>
            <a:r>
              <a:rPr lang="cs-CZ" altLang="zh-CN" sz="1000" dirty="0">
                <a:hlinkClick r:id="" action="ppaction://noaction"/>
              </a:rPr>
              <a:t>[2]</a:t>
            </a:r>
            <a:r>
              <a:rPr lang="cs-CZ" altLang="zh-CN" sz="1000" dirty="0"/>
              <a:t> Namodelovat to gramaticky už je těžší, ale taky to jde: </a:t>
            </a:r>
            <a:r>
              <a:rPr lang="cs-CZ" altLang="zh-CN" sz="1000" i="1" dirty="0"/>
              <a:t>spí, spal, spal by</a:t>
            </a:r>
            <a:r>
              <a:rPr lang="cs-CZ" altLang="zh-CN" sz="1000" dirty="0"/>
              <a:t>...</a:t>
            </a:r>
            <a:endParaRPr lang="cs-CZ" altLang="cs-CZ"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7080AAC-63E1-4063-B89B-8287E82C6452}"/>
              </a:ext>
            </a:extLst>
          </p:cNvPr>
          <p:cNvSpPr>
            <a:spLocks noGrp="1" noChangeArrowheads="1"/>
          </p:cNvSpPr>
          <p:nvPr>
            <p:ph type="title"/>
          </p:nvPr>
        </p:nvSpPr>
        <p:spPr/>
        <p:txBody>
          <a:bodyPr/>
          <a:lstStyle/>
          <a:p>
            <a:pPr eaLnBrk="1" hangingPunct="1"/>
            <a:r>
              <a:rPr lang="cs-CZ" altLang="cs-CZ"/>
              <a:t>AD 1. ÚKOL: Znak</a:t>
            </a:r>
          </a:p>
        </p:txBody>
      </p:sp>
      <p:sp>
        <p:nvSpPr>
          <p:cNvPr id="5123" name="Rectangle 3">
            <a:extLst>
              <a:ext uri="{FF2B5EF4-FFF2-40B4-BE49-F238E27FC236}">
                <a16:creationId xmlns:a16="http://schemas.microsoft.com/office/drawing/2014/main" id="{BE4672B8-6DF5-4309-8B3C-CFC62E7BF232}"/>
              </a:ext>
            </a:extLst>
          </p:cNvPr>
          <p:cNvSpPr>
            <a:spLocks noGrp="1" noChangeArrowheads="1"/>
          </p:cNvSpPr>
          <p:nvPr>
            <p:ph type="body" idx="1"/>
          </p:nvPr>
        </p:nvSpPr>
        <p:spPr/>
        <p:txBody>
          <a:bodyPr/>
          <a:lstStyle/>
          <a:p>
            <a:r>
              <a:rPr lang="cs-CZ" altLang="cs-CZ" sz="1000" dirty="0"/>
              <a:t>etymologie: </a:t>
            </a:r>
            <a:r>
              <a:rPr lang="pl-PL" altLang="cs-CZ" sz="1000" i="1" dirty="0"/>
              <a:t>z</a:t>
            </a:r>
            <a:r>
              <a:rPr lang="pl-PL" sz="1000" i="1" dirty="0"/>
              <a:t>nak – znáti, znám, poznám, rozpoznám</a:t>
            </a:r>
            <a:r>
              <a:rPr lang="pl-PL" sz="1000" dirty="0"/>
              <a:t>... stejně jako </a:t>
            </a:r>
            <a:r>
              <a:rPr lang="pl-PL" sz="1000" i="1" dirty="0"/>
              <a:t>prak – práti</a:t>
            </a:r>
            <a:r>
              <a:rPr lang="pl-PL" sz="1000" dirty="0"/>
              <a:t>.</a:t>
            </a:r>
            <a:endParaRPr lang="cs-CZ" altLang="cs-CZ" sz="1000" dirty="0"/>
          </a:p>
          <a:p>
            <a:pPr eaLnBrk="1" hangingPunct="1">
              <a:lnSpc>
                <a:spcPct val="80000"/>
              </a:lnSpc>
            </a:pPr>
            <a:r>
              <a:rPr lang="cs-CZ" altLang="cs-CZ" sz="1900" dirty="0"/>
              <a:t>znakové soustavy – doprava, praporky, naše chování, oblékání...</a:t>
            </a:r>
          </a:p>
          <a:p>
            <a:pPr eaLnBrk="1" hangingPunct="1">
              <a:lnSpc>
                <a:spcPct val="80000"/>
              </a:lnSpc>
            </a:pPr>
            <a:r>
              <a:rPr lang="cs-CZ" altLang="cs-CZ" sz="1900" dirty="0"/>
              <a:t>tyto znakové soustavy jsou ve srovnání s jazykem jednoduché (až na naše chování, i když…)</a:t>
            </a:r>
          </a:p>
          <a:p>
            <a:pPr eaLnBrk="1" hangingPunct="1">
              <a:lnSpc>
                <a:spcPct val="80000"/>
              </a:lnSpc>
            </a:pPr>
            <a:r>
              <a:rPr lang="cs-CZ" altLang="cs-CZ" sz="1900" dirty="0"/>
              <a:t>existuje snaha zařadit jazykovědu pod sémiotiku; jazyk je zde jedním ze znakových systémů (toť jeden z náhledů, se kterým ovšem nesouhlasí kupř. doc. Hoskovec, předseda PLK)</a:t>
            </a:r>
          </a:p>
          <a:p>
            <a:pPr eaLnBrk="1" hangingPunct="1">
              <a:lnSpc>
                <a:spcPct val="80000"/>
              </a:lnSpc>
            </a:pPr>
            <a:r>
              <a:rPr lang="cs-CZ" altLang="cs-CZ" sz="1900" dirty="0"/>
              <a:t>jazyk: nejsložitější znaková soustava</a:t>
            </a:r>
          </a:p>
          <a:p>
            <a:pPr eaLnBrk="1" hangingPunct="1">
              <a:lnSpc>
                <a:spcPct val="80000"/>
              </a:lnSpc>
            </a:pPr>
            <a:r>
              <a:rPr lang="cs-CZ" altLang="cs-CZ" sz="1900" dirty="0"/>
              <a:t>→ vstup rovnou do jazyka → znak (pro nás) jedině znak jazykový (nosič už může být akustický nebo grafický)</a:t>
            </a:r>
          </a:p>
          <a:p>
            <a:pPr eaLnBrk="1" hangingPunct="1">
              <a:lnSpc>
                <a:spcPct val="80000"/>
              </a:lnSpc>
            </a:pPr>
            <a:r>
              <a:rPr lang="cs-CZ" altLang="cs-CZ" sz="1900" dirty="0"/>
              <a:t>klíčové: znak je v této teorii výhradně znak </a:t>
            </a:r>
            <a:r>
              <a:rPr lang="cs-CZ" altLang="cs-CZ" sz="1900" i="1" dirty="0"/>
              <a:t>jazykový</a:t>
            </a:r>
            <a:endParaRPr lang="cs-CZ" altLang="cs-CZ" sz="1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98BD241-7451-4904-8C87-F08FDBFAC524}"/>
              </a:ext>
            </a:extLst>
          </p:cNvPr>
          <p:cNvSpPr>
            <a:spLocks noGrp="1" noChangeArrowheads="1"/>
          </p:cNvSpPr>
          <p:nvPr>
            <p:ph type="title"/>
          </p:nvPr>
        </p:nvSpPr>
        <p:spPr/>
        <p:txBody>
          <a:bodyPr/>
          <a:lstStyle/>
          <a:p>
            <a:pPr eaLnBrk="1" hangingPunct="1"/>
            <a:r>
              <a:rPr lang="cs-CZ" altLang="cs-CZ"/>
              <a:t>Inference</a:t>
            </a:r>
          </a:p>
        </p:txBody>
      </p:sp>
      <p:sp>
        <p:nvSpPr>
          <p:cNvPr id="23555" name="Rectangle 3">
            <a:extLst>
              <a:ext uri="{FF2B5EF4-FFF2-40B4-BE49-F238E27FC236}">
                <a16:creationId xmlns:a16="http://schemas.microsoft.com/office/drawing/2014/main" id="{39236022-4557-404F-B1A5-9193EEB98734}"/>
              </a:ext>
            </a:extLst>
          </p:cNvPr>
          <p:cNvSpPr>
            <a:spLocks noGrp="1" noChangeArrowheads="1"/>
          </p:cNvSpPr>
          <p:nvPr>
            <p:ph type="body" idx="1"/>
          </p:nvPr>
        </p:nvSpPr>
        <p:spPr/>
        <p:txBody>
          <a:bodyPr/>
          <a:lstStyle/>
          <a:p>
            <a:pPr marL="552450" indent="-552450" eaLnBrk="1" hangingPunct="1">
              <a:lnSpc>
                <a:spcPct val="80000"/>
              </a:lnSpc>
            </a:pPr>
            <a:r>
              <a:rPr lang="cs-CZ" altLang="cs-CZ" sz="1500" dirty="0"/>
              <a:t>inferenční přístup: cca 1950 – pragmatický obrat v lingvistice</a:t>
            </a:r>
            <a:endParaRPr lang="cs-CZ" altLang="cs-CZ" sz="1500" b="1" u="sng" dirty="0"/>
          </a:p>
          <a:p>
            <a:pPr marL="552450" indent="-552450" eaLnBrk="1" hangingPunct="1">
              <a:lnSpc>
                <a:spcPct val="80000"/>
              </a:lnSpc>
            </a:pPr>
            <a:r>
              <a:rPr lang="cs-CZ" altLang="cs-CZ" sz="1500" dirty="0"/>
              <a:t>do té doby (dle Hoskovce) „</a:t>
            </a:r>
            <a:r>
              <a:rPr lang="cs-CZ" altLang="cs-CZ" sz="1500" dirty="0" err="1"/>
              <a:t>commonsensová</a:t>
            </a:r>
            <a:r>
              <a:rPr lang="cs-CZ" altLang="cs-CZ" sz="1500" dirty="0"/>
              <a:t>“ nuda referenčního přístupu (srov. </a:t>
            </a:r>
            <a:r>
              <a:rPr lang="cs-CZ" altLang="cs-CZ" sz="1500" dirty="0" err="1"/>
              <a:t>Commen</a:t>
            </a:r>
            <a:r>
              <a:rPr lang="cs-CZ" altLang="cs-CZ" sz="1500" dirty="0"/>
              <a:t> </a:t>
            </a:r>
            <a:r>
              <a:rPr lang="cs-CZ" altLang="cs-CZ" sz="1500" dirty="0" err="1"/>
              <a:t>Sense</a:t>
            </a:r>
            <a:r>
              <a:rPr lang="cs-CZ" altLang="cs-CZ" sz="1500" dirty="0"/>
              <a:t>, just </a:t>
            </a:r>
            <a:r>
              <a:rPr lang="cs-CZ" altLang="cs-CZ" sz="1500" dirty="0" err="1"/>
              <a:t>google</a:t>
            </a:r>
            <a:r>
              <a:rPr lang="cs-CZ" altLang="cs-CZ" sz="1500" dirty="0"/>
              <a:t> </a:t>
            </a:r>
            <a:r>
              <a:rPr lang="cs-CZ" altLang="cs-CZ" sz="1500" dirty="0" err="1"/>
              <a:t>it</a:t>
            </a:r>
            <a:r>
              <a:rPr lang="cs-CZ" altLang="cs-CZ" sz="1500" dirty="0"/>
              <a:t>)</a:t>
            </a:r>
          </a:p>
          <a:p>
            <a:pPr marL="552450" indent="-552450" eaLnBrk="1" hangingPunct="1">
              <a:lnSpc>
                <a:spcPct val="80000"/>
              </a:lnSpc>
            </a:pPr>
            <a:r>
              <a:rPr lang="cs-CZ" altLang="cs-CZ" sz="1500" dirty="0"/>
              <a:t>ale pak → povšimnutí, že jazyk nepoužívám jen k informování, odkazování, nýbrž také k dosažení/dosahování něčeho</a:t>
            </a:r>
          </a:p>
          <a:p>
            <a:pPr marL="552450" indent="-552450" eaLnBrk="1" hangingPunct="1">
              <a:lnSpc>
                <a:spcPct val="80000"/>
              </a:lnSpc>
            </a:pPr>
            <a:r>
              <a:rPr lang="cs-CZ" altLang="cs-CZ" sz="1500" dirty="0"/>
              <a:t>toť onen pragmatický obrat: v rámci tohoto přístupu…</a:t>
            </a:r>
          </a:p>
          <a:p>
            <a:pPr marL="552450" indent="-552450" eaLnBrk="1" hangingPunct="1">
              <a:lnSpc>
                <a:spcPct val="80000"/>
              </a:lnSpc>
            </a:pPr>
            <a:r>
              <a:rPr lang="cs-CZ" altLang="cs-CZ" sz="1500" dirty="0"/>
              <a:t>zaprvé: Konstatuju, že došlo k užití znaku. </a:t>
            </a:r>
          </a:p>
          <a:p>
            <a:pPr marL="552450" indent="-552450" eaLnBrk="1" hangingPunct="1">
              <a:lnSpc>
                <a:spcPct val="80000"/>
              </a:lnSpc>
            </a:pPr>
            <a:r>
              <a:rPr lang="cs-CZ" altLang="cs-CZ" sz="1500" dirty="0"/>
              <a:t>zadruhé: Ptám se: O co šlo tomu, kdo onen znak užil?</a:t>
            </a:r>
          </a:p>
          <a:p>
            <a:pPr marL="552450" indent="-552450" eaLnBrk="1" hangingPunct="1">
              <a:lnSpc>
                <a:spcPct val="80000"/>
              </a:lnSpc>
            </a:pPr>
            <a:r>
              <a:rPr lang="cs-CZ" altLang="cs-CZ" sz="1500" dirty="0"/>
              <a:t>→ </a:t>
            </a:r>
            <a:r>
              <a:rPr lang="cs-CZ" altLang="cs-CZ" sz="1500" b="1" dirty="0"/>
              <a:t>hlavní kritérium</a:t>
            </a:r>
            <a:r>
              <a:rPr lang="cs-CZ" altLang="cs-CZ" sz="1500" dirty="0"/>
              <a:t> pro hodnocení j. výrazů: </a:t>
            </a:r>
            <a:r>
              <a:rPr lang="cs-CZ" altLang="cs-CZ" sz="1500" b="1" dirty="0"/>
              <a:t>úspěšnost</a:t>
            </a:r>
            <a:r>
              <a:rPr lang="cs-CZ" altLang="cs-CZ" sz="1500" dirty="0"/>
              <a:t> řečového aktu, při němž jsou ony výrazy použity</a:t>
            </a:r>
          </a:p>
          <a:p>
            <a:pPr marL="552450" indent="-552450" eaLnBrk="1" hangingPunct="1">
              <a:lnSpc>
                <a:spcPct val="80000"/>
              </a:lnSpc>
            </a:pPr>
            <a:r>
              <a:rPr lang="cs-CZ" altLang="cs-CZ" sz="1500" dirty="0"/>
              <a:t>výhoda: neomezuje se jen na slova, od začátku může pracovat se složitějšími znaky, tj. celými větami</a:t>
            </a:r>
          </a:p>
          <a:p>
            <a:pPr marL="552450" indent="-552450" eaLnBrk="1" hangingPunct="1">
              <a:lnSpc>
                <a:spcPct val="80000"/>
              </a:lnSpc>
            </a:pPr>
            <a:r>
              <a:rPr lang="cs-CZ" altLang="cs-CZ" sz="1500" dirty="0"/>
              <a:t>soubor vztahů mezi lidmi (počínaje hierarchickými)</a:t>
            </a:r>
          </a:p>
          <a:p>
            <a:pPr marL="552450" indent="-552450" eaLnBrk="1" hangingPunct="1">
              <a:lnSpc>
                <a:spcPct val="80000"/>
              </a:lnSpc>
            </a:pPr>
            <a:r>
              <a:rPr lang="cs-CZ" altLang="cs-CZ" sz="1500" dirty="0"/>
              <a:t>důležité: jaké ty vztahy jsou: stáří, tituly, moc...</a:t>
            </a:r>
          </a:p>
          <a:p>
            <a:pPr marL="552450" indent="-552450" eaLnBrk="1" hangingPunct="1">
              <a:lnSpc>
                <a:spcPct val="80000"/>
              </a:lnSpc>
            </a:pPr>
            <a:r>
              <a:rPr lang="cs-CZ" altLang="cs-CZ" sz="1500" dirty="0" err="1"/>
              <a:t>commonsensová</a:t>
            </a:r>
            <a:r>
              <a:rPr lang="cs-CZ" altLang="cs-CZ" sz="1500" dirty="0"/>
              <a:t> banalita i </a:t>
            </a:r>
            <a:r>
              <a:rPr lang="cs-CZ" altLang="cs-CZ" sz="1500" dirty="0" err="1"/>
              <a:t>Gricovy</a:t>
            </a:r>
            <a:r>
              <a:rPr lang="cs-CZ" altLang="cs-CZ" sz="1500" dirty="0"/>
              <a:t> maximy (srov. písemné doporučení žáka pro další studium: </a:t>
            </a:r>
            <a:r>
              <a:rPr lang="cs-CZ" altLang="cs-CZ" sz="1500" i="1" dirty="0"/>
              <a:t>Pan Smith mluví plynně anglicky a chodil pilně na přednášky</a:t>
            </a:r>
            <a:r>
              <a:rPr lang="cs-CZ" altLang="cs-CZ" sz="1500" dirty="0"/>
              <a:t>.)</a:t>
            </a:r>
          </a:p>
          <a:p>
            <a:pPr marL="552450" indent="-552450" eaLnBrk="1" hangingPunct="1">
              <a:lnSpc>
                <a:spcPct val="80000"/>
              </a:lnSpc>
            </a:pPr>
            <a:r>
              <a:rPr lang="cs-CZ" altLang="cs-CZ" sz="1000" dirty="0"/>
              <a:t>Co z toho plyne? Všichni umíme dýchat. Banální/samozřejmé. </a:t>
            </a:r>
          </a:p>
          <a:p>
            <a:pPr marL="552450" indent="-552450" eaLnBrk="1" hangingPunct="1">
              <a:lnSpc>
                <a:spcPct val="80000"/>
              </a:lnSpc>
            </a:pPr>
            <a:r>
              <a:rPr lang="cs-CZ" altLang="cs-CZ" sz="1000" dirty="0"/>
              <a:t>Je banální zásluha umět rodný jazyk a trávit čas v místnosti, kde se přednáší.</a:t>
            </a:r>
            <a:endParaRPr lang="cs-CZ" altLang="cs-CZ" sz="1000" b="1" u="sn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D8B334C-2429-4858-922F-5A1627D516A0}"/>
              </a:ext>
            </a:extLst>
          </p:cNvPr>
          <p:cNvSpPr>
            <a:spLocks noGrp="1" noChangeArrowheads="1"/>
          </p:cNvSpPr>
          <p:nvPr>
            <p:ph type="title"/>
          </p:nvPr>
        </p:nvSpPr>
        <p:spPr/>
        <p:txBody>
          <a:bodyPr/>
          <a:lstStyle/>
          <a:p>
            <a:pPr eaLnBrk="1" hangingPunct="1"/>
            <a:r>
              <a:rPr lang="cs-CZ" altLang="cs-CZ"/>
              <a:t>Nezájem…</a:t>
            </a:r>
          </a:p>
        </p:txBody>
      </p:sp>
      <p:sp>
        <p:nvSpPr>
          <p:cNvPr id="24579" name="Rectangle 3">
            <a:extLst>
              <a:ext uri="{FF2B5EF4-FFF2-40B4-BE49-F238E27FC236}">
                <a16:creationId xmlns:a16="http://schemas.microsoft.com/office/drawing/2014/main" id="{3A2DF637-90D0-4102-B0D3-55716C76688C}"/>
              </a:ext>
            </a:extLst>
          </p:cNvPr>
          <p:cNvSpPr>
            <a:spLocks noGrp="1" noChangeArrowheads="1"/>
          </p:cNvSpPr>
          <p:nvPr>
            <p:ph type="body" idx="1"/>
          </p:nvPr>
        </p:nvSpPr>
        <p:spPr>
          <a:xfrm>
            <a:off x="1370013" y="1827213"/>
            <a:ext cx="7313612" cy="4122067"/>
          </a:xfrm>
        </p:spPr>
        <p:txBody>
          <a:bodyPr/>
          <a:lstStyle/>
          <a:p>
            <a:pPr eaLnBrk="1" hangingPunct="1">
              <a:lnSpc>
                <a:spcPct val="90000"/>
              </a:lnSpc>
            </a:pPr>
            <a:r>
              <a:rPr lang="cs-CZ" altLang="cs-CZ" sz="2400" dirty="0"/>
              <a:t>Tyto dva přístupy (reference a inference) diferenční strukturalisty nezajímají.</a:t>
            </a:r>
          </a:p>
          <a:p>
            <a:pPr eaLnBrk="1" hangingPunct="1">
              <a:lnSpc>
                <a:spcPct val="90000"/>
              </a:lnSpc>
            </a:pPr>
            <a:r>
              <a:rPr lang="cs-CZ" altLang="cs-CZ" sz="2400" dirty="0"/>
              <a:t>Jsou sice legitimní, ale vybočují ze systému jazyka do mimojazykové skutečnosti.</a:t>
            </a:r>
          </a:p>
          <a:p>
            <a:pPr eaLnBrk="1" hangingPunct="1">
              <a:lnSpc>
                <a:spcPct val="90000"/>
              </a:lnSpc>
            </a:pPr>
            <a:r>
              <a:rPr lang="cs-CZ" altLang="cs-CZ" sz="2400" dirty="0"/>
              <a:t>Stejně tak diferenční strukturalisty nezajímá aristotelské a scholastické pojetí znaku.</a:t>
            </a:r>
          </a:p>
          <a:p>
            <a:pPr eaLnBrk="1" hangingPunct="1">
              <a:lnSpc>
                <a:spcPct val="90000"/>
              </a:lnSpc>
            </a:pPr>
            <a:r>
              <a:rPr lang="cs-CZ" altLang="cs-CZ" sz="2400" dirty="0"/>
              <a:t>Musíme však vědět, že tyto přístupy existují, abychom si mohli uvědomit, jaké místo mezi těmito přístupy zaujímá právě přístup diferenční.</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CE77A5A-78C8-4C2C-BC69-4A228B81664F}"/>
              </a:ext>
            </a:extLst>
          </p:cNvPr>
          <p:cNvSpPr>
            <a:spLocks noGrp="1" noChangeArrowheads="1"/>
          </p:cNvSpPr>
          <p:nvPr>
            <p:ph type="title"/>
          </p:nvPr>
        </p:nvSpPr>
        <p:spPr/>
        <p:txBody>
          <a:bodyPr/>
          <a:lstStyle/>
          <a:p>
            <a:pPr eaLnBrk="1" hangingPunct="1"/>
            <a:r>
              <a:rPr lang="cs-CZ" altLang="cs-CZ"/>
              <a:t>Slunce</a:t>
            </a:r>
          </a:p>
        </p:txBody>
      </p:sp>
      <p:sp>
        <p:nvSpPr>
          <p:cNvPr id="25603" name="Rectangle 3">
            <a:extLst>
              <a:ext uri="{FF2B5EF4-FFF2-40B4-BE49-F238E27FC236}">
                <a16:creationId xmlns:a16="http://schemas.microsoft.com/office/drawing/2014/main" id="{D8081A71-61F3-4B0B-9AFA-188A3725B4E5}"/>
              </a:ext>
            </a:extLst>
          </p:cNvPr>
          <p:cNvSpPr>
            <a:spLocks noGrp="1" noChangeArrowheads="1"/>
          </p:cNvSpPr>
          <p:nvPr>
            <p:ph type="body" idx="1"/>
          </p:nvPr>
        </p:nvSpPr>
        <p:spPr/>
        <p:txBody>
          <a:bodyPr/>
          <a:lstStyle/>
          <a:p>
            <a:pPr eaLnBrk="1" hangingPunct="1"/>
            <a:endParaRPr lang="cs-CZ" altLang="cs-CZ" dirty="0"/>
          </a:p>
          <a:p>
            <a:pPr eaLnBrk="1" hangingPunct="1"/>
            <a:r>
              <a:rPr lang="cs-CZ" altLang="cs-CZ" dirty="0"/>
              <a:t>konvenční znak pro Slunce je </a:t>
            </a:r>
            <a:r>
              <a:rPr lang="cs-CZ" altLang="cs-CZ" sz="1600" dirty="0"/>
              <a:t>(v určitém prostředí znaků)</a:t>
            </a:r>
            <a:r>
              <a:rPr lang="cs-CZ" altLang="cs-CZ" dirty="0"/>
              <a:t> kolečko   </a:t>
            </a:r>
            <a:r>
              <a:rPr lang="en-US" altLang="cs-CZ" dirty="0"/>
              <a:t>O</a:t>
            </a:r>
            <a:endParaRPr lang="cs-CZ" altLang="cs-CZ" dirty="0"/>
          </a:p>
          <a:p>
            <a:pPr eaLnBrk="1" hangingPunct="1"/>
            <a:r>
              <a:rPr lang="cs-CZ" altLang="cs-CZ" dirty="0"/>
              <a:t>společensky sdílené návyky říkají, že je to sluníčko…</a:t>
            </a:r>
          </a:p>
          <a:p>
            <a:pPr eaLnBrk="1" hangingPunct="1"/>
            <a:endParaRPr lang="cs-CZ" altLang="cs-CZ" dirty="0"/>
          </a:p>
          <a:p>
            <a:pPr eaLnBrk="1" hangingPunct="1"/>
            <a:endParaRPr lang="cs-CZ" alt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6E2D47E6-F853-43B5-ABBE-1ED6762D0F49}"/>
              </a:ext>
            </a:extLst>
          </p:cNvPr>
          <p:cNvSpPr>
            <a:spLocks noGrp="1" noChangeArrowheads="1"/>
          </p:cNvSpPr>
          <p:nvPr>
            <p:ph type="title"/>
          </p:nvPr>
        </p:nvSpPr>
        <p:spPr/>
        <p:txBody>
          <a:bodyPr/>
          <a:lstStyle/>
          <a:p>
            <a:pPr eaLnBrk="1" hangingPunct="1"/>
            <a:r>
              <a:rPr lang="cs-CZ" altLang="cs-CZ"/>
              <a:t>Slunce vs. Měsíc</a:t>
            </a:r>
          </a:p>
        </p:txBody>
      </p:sp>
      <p:sp>
        <p:nvSpPr>
          <p:cNvPr id="26627" name="Rectangle 3">
            <a:extLst>
              <a:ext uri="{FF2B5EF4-FFF2-40B4-BE49-F238E27FC236}">
                <a16:creationId xmlns:a16="http://schemas.microsoft.com/office/drawing/2014/main" id="{DA4A9E9B-600E-474C-B0B8-7D00184CF5AD}"/>
              </a:ext>
            </a:extLst>
          </p:cNvPr>
          <p:cNvSpPr>
            <a:spLocks noGrp="1" noChangeArrowheads="1"/>
          </p:cNvSpPr>
          <p:nvPr>
            <p:ph type="body" idx="1"/>
          </p:nvPr>
        </p:nvSpPr>
        <p:spPr/>
        <p:txBody>
          <a:bodyPr/>
          <a:lstStyle/>
          <a:p>
            <a:pPr eaLnBrk="1" hangingPunct="1"/>
            <a:r>
              <a:rPr lang="cs-CZ" altLang="cs-CZ" dirty="0"/>
              <a:t>pro jistotu můžu přidat paprsky ☼</a:t>
            </a:r>
          </a:p>
          <a:p>
            <a:pPr eaLnBrk="1" hangingPunct="1"/>
            <a:r>
              <a:rPr lang="cs-CZ" altLang="cs-CZ" dirty="0"/>
              <a:t>konvenční znak pro Měsíc ☾ </a:t>
            </a:r>
          </a:p>
          <a:p>
            <a:pPr eaLnBrk="1" hangingPunct="1"/>
            <a:r>
              <a:rPr lang="cs-CZ" altLang="cs-CZ" dirty="0"/>
              <a:t>C – tedy grafém </a:t>
            </a:r>
            <a:r>
              <a:rPr lang="en-US" altLang="cs-CZ" dirty="0"/>
              <a:t>{</a:t>
            </a:r>
            <a:r>
              <a:rPr lang="en-US" altLang="cs-CZ" dirty="0">
                <a:solidFill>
                  <a:srgbClr val="00B050"/>
                </a:solidFill>
              </a:rPr>
              <a:t>c</a:t>
            </a:r>
            <a:r>
              <a:rPr lang="en-US" altLang="cs-CZ" dirty="0"/>
              <a:t>}</a:t>
            </a:r>
            <a:r>
              <a:rPr lang="cs-CZ" altLang="cs-CZ" dirty="0"/>
              <a:t> = znak pro hlásku </a:t>
            </a:r>
            <a:r>
              <a:rPr lang="el-GR" altLang="cs-CZ" dirty="0"/>
              <a:t>[</a:t>
            </a:r>
            <a:r>
              <a:rPr lang="cs-CZ" altLang="cs-CZ" dirty="0">
                <a:solidFill>
                  <a:srgbClr val="FF0000"/>
                </a:solidFill>
              </a:rPr>
              <a:t>c</a:t>
            </a:r>
            <a:r>
              <a:rPr lang="el-GR" altLang="cs-CZ" dirty="0"/>
              <a:t>]</a:t>
            </a:r>
            <a:r>
              <a:rPr lang="en-US" altLang="cs-CZ" dirty="0"/>
              <a:t>.</a:t>
            </a:r>
          </a:p>
          <a:p>
            <a:pPr eaLnBrk="1" hangingPunct="1"/>
            <a:r>
              <a:rPr lang="en-US" altLang="cs-CZ" dirty="0"/>
              <a:t>H </a:t>
            </a:r>
            <a:r>
              <a:rPr lang="cs-CZ" altLang="cs-CZ" dirty="0"/>
              <a:t>– tedy grafém </a:t>
            </a:r>
            <a:r>
              <a:rPr lang="en-US" altLang="cs-CZ" dirty="0"/>
              <a:t>{</a:t>
            </a:r>
            <a:r>
              <a:rPr lang="cs-CZ" altLang="cs-CZ" dirty="0">
                <a:solidFill>
                  <a:srgbClr val="00B050"/>
                </a:solidFill>
              </a:rPr>
              <a:t>h</a:t>
            </a:r>
            <a:r>
              <a:rPr lang="en-US" altLang="cs-CZ" dirty="0"/>
              <a:t>}</a:t>
            </a:r>
            <a:r>
              <a:rPr lang="cs-CZ" altLang="cs-CZ" dirty="0"/>
              <a:t> = znak pro hlásku </a:t>
            </a:r>
            <a:r>
              <a:rPr lang="el-GR" altLang="cs-CZ" dirty="0"/>
              <a:t>[</a:t>
            </a:r>
            <a:r>
              <a:rPr lang="cs-CZ" altLang="cs-CZ" dirty="0">
                <a:solidFill>
                  <a:srgbClr val="FF0000"/>
                </a:solidFill>
              </a:rPr>
              <a:t>h</a:t>
            </a:r>
            <a:r>
              <a:rPr lang="el-GR" altLang="cs-CZ" dirty="0"/>
              <a:t>]</a:t>
            </a:r>
            <a:r>
              <a:rPr lang="en-US" altLang="cs-CZ" dirty="0"/>
              <a:t>.</a:t>
            </a:r>
          </a:p>
          <a:p>
            <a:pPr eaLnBrk="1" hangingPunct="1"/>
            <a:r>
              <a:rPr lang="cs-CZ" altLang="cs-CZ" dirty="0"/>
              <a:t>CH – tedy grafém </a:t>
            </a:r>
            <a:r>
              <a:rPr lang="en-US" altLang="cs-CZ" dirty="0"/>
              <a:t>{</a:t>
            </a:r>
            <a:r>
              <a:rPr lang="cs-CZ" altLang="cs-CZ" dirty="0">
                <a:solidFill>
                  <a:srgbClr val="00B050"/>
                </a:solidFill>
              </a:rPr>
              <a:t>ch</a:t>
            </a:r>
            <a:r>
              <a:rPr lang="en-US" altLang="cs-CZ" dirty="0"/>
              <a:t>}</a:t>
            </a:r>
            <a:r>
              <a:rPr lang="cs-CZ" altLang="cs-CZ" dirty="0"/>
              <a:t> = znak mj. pro hlásku </a:t>
            </a:r>
            <a:r>
              <a:rPr lang="el-GR" altLang="cs-CZ" dirty="0"/>
              <a:t>[</a:t>
            </a:r>
            <a:r>
              <a:rPr lang="cs-CZ" altLang="cs-CZ" dirty="0">
                <a:solidFill>
                  <a:srgbClr val="FF0000"/>
                </a:solidFill>
              </a:rPr>
              <a:t>x</a:t>
            </a:r>
            <a:r>
              <a:rPr lang="el-GR" altLang="cs-CZ" dirty="0"/>
              <a:t>]</a:t>
            </a:r>
            <a:r>
              <a:rPr lang="en-US" altLang="cs-CZ" dirty="0"/>
              <a:t>.</a:t>
            </a:r>
            <a:r>
              <a:rPr lang="cs-CZ" altLang="cs-CZ" dirty="0"/>
              <a:t> </a:t>
            </a:r>
            <a:r>
              <a:rPr lang="cs-CZ" altLang="cs-CZ" dirty="0">
                <a:latin typeface="Arial" panose="020B0604020202020204" pitchFamily="34" charset="0"/>
              </a:rPr>
              <a:t>→ </a:t>
            </a:r>
            <a:r>
              <a:rPr lang="cs-CZ" altLang="cs-CZ" dirty="0">
                <a:solidFill>
                  <a:srgbClr val="FF0000"/>
                </a:solidFill>
                <a:latin typeface="Arial" panose="020B0604020202020204" pitchFamily="34" charset="0"/>
              </a:rPr>
              <a:t>Rozdíl!</a:t>
            </a:r>
          </a:p>
          <a:p>
            <a:pPr eaLnBrk="1" hangingPunct="1"/>
            <a:endParaRPr lang="cs-CZ" alt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9AE1BE9-F947-433C-B1FD-B7EB3E3F359A}"/>
              </a:ext>
            </a:extLst>
          </p:cNvPr>
          <p:cNvSpPr>
            <a:spLocks noGrp="1" noChangeArrowheads="1"/>
          </p:cNvSpPr>
          <p:nvPr>
            <p:ph type="title"/>
          </p:nvPr>
        </p:nvSpPr>
        <p:spPr/>
        <p:txBody>
          <a:bodyPr/>
          <a:lstStyle/>
          <a:p>
            <a:pPr eaLnBrk="1" hangingPunct="1"/>
            <a:r>
              <a:rPr lang="cs-CZ" altLang="cs-CZ"/>
              <a:t>Slunce vs. Měsíc?!</a:t>
            </a:r>
          </a:p>
        </p:txBody>
      </p:sp>
      <p:sp>
        <p:nvSpPr>
          <p:cNvPr id="27651" name="Rectangle 3">
            <a:extLst>
              <a:ext uri="{FF2B5EF4-FFF2-40B4-BE49-F238E27FC236}">
                <a16:creationId xmlns:a16="http://schemas.microsoft.com/office/drawing/2014/main" id="{5D8814C4-FCA5-49CB-83C5-4C01C117471E}"/>
              </a:ext>
            </a:extLst>
          </p:cNvPr>
          <p:cNvSpPr>
            <a:spLocks noGrp="1" noChangeArrowheads="1"/>
          </p:cNvSpPr>
          <p:nvPr>
            <p:ph type="body" idx="1"/>
          </p:nvPr>
        </p:nvSpPr>
        <p:spPr/>
        <p:txBody>
          <a:bodyPr/>
          <a:lstStyle/>
          <a:p>
            <a:pPr eaLnBrk="1" hangingPunct="1"/>
            <a:r>
              <a:rPr lang="cs-CZ" altLang="cs-CZ" dirty="0"/>
              <a:t>A co když je dám vedle sebe: ☾ ☼</a:t>
            </a:r>
          </a:p>
          <a:p>
            <a:pPr eaLnBrk="1" hangingPunct="1"/>
            <a:r>
              <a:rPr lang="cs-CZ" altLang="cs-CZ" dirty="0"/>
              <a:t>A přimyslím si k nim rosničku…</a:t>
            </a:r>
          </a:p>
          <a:p>
            <a:pPr eaLnBrk="1" hangingPunct="1"/>
            <a:r>
              <a:rPr lang="cs-CZ" altLang="cs-CZ" dirty="0"/>
              <a:t>?</a:t>
            </a:r>
          </a:p>
          <a:p>
            <a:pPr eaLnBrk="1" hangingPunct="1"/>
            <a:r>
              <a:rPr lang="cs-CZ" altLang="cs-CZ" dirty="0"/>
              <a:t>Protiklad: </a:t>
            </a:r>
            <a:r>
              <a:rPr lang="cs-CZ" altLang="cs-CZ" i="1" dirty="0"/>
              <a:t>noc</a:t>
            </a:r>
            <a:r>
              <a:rPr lang="cs-CZ" altLang="cs-CZ" dirty="0"/>
              <a:t> a </a:t>
            </a:r>
            <a:r>
              <a:rPr lang="cs-CZ" altLang="cs-CZ" i="1" dirty="0"/>
              <a:t>den</a:t>
            </a:r>
            <a:r>
              <a:rPr lang="cs-CZ" altLang="cs-CZ" dirty="0"/>
              <a:t>.</a:t>
            </a:r>
          </a:p>
          <a:p>
            <a:pPr eaLnBrk="1" hangingPunct="1"/>
            <a:r>
              <a:rPr lang="cs-CZ" altLang="cs-CZ" dirty="0"/>
              <a:t> ☾ 	       ☼</a:t>
            </a:r>
          </a:p>
          <a:p>
            <a:pPr eaLnBrk="1" hangingPunct="1"/>
            <a:r>
              <a:rPr lang="cs-CZ" altLang="cs-CZ" dirty="0"/>
              <a:t>6–9	12–15</a:t>
            </a:r>
          </a:p>
          <a:p>
            <a:pPr eaLnBrk="1" hangingPunct="1"/>
            <a:r>
              <a:rPr lang="cs-CZ" altLang="cs-CZ" dirty="0"/>
              <a:t>Když přidám stupně Celsia, je to jasné.</a:t>
            </a:r>
          </a:p>
          <a:p>
            <a:pPr eaLnBrk="1" hangingPunct="1"/>
            <a:endParaRPr lang="cs-CZ" alt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8C7192E-7B23-43D3-9843-25E070B8461A}"/>
              </a:ext>
            </a:extLst>
          </p:cNvPr>
          <p:cNvSpPr>
            <a:spLocks noGrp="1" noChangeArrowheads="1"/>
          </p:cNvSpPr>
          <p:nvPr>
            <p:ph type="title"/>
          </p:nvPr>
        </p:nvSpPr>
        <p:spPr>
          <a:xfrm>
            <a:off x="1403350" y="333375"/>
            <a:ext cx="7313613" cy="1143000"/>
          </a:xfrm>
        </p:spPr>
        <p:txBody>
          <a:bodyPr/>
          <a:lstStyle/>
          <a:p>
            <a:pPr eaLnBrk="1" hangingPunct="1"/>
            <a:r>
              <a:rPr lang="cs-CZ" altLang="cs-CZ"/>
              <a:t>Měsíc?</a:t>
            </a:r>
          </a:p>
        </p:txBody>
      </p:sp>
      <p:sp>
        <p:nvSpPr>
          <p:cNvPr id="28675" name="Rectangle 3">
            <a:extLst>
              <a:ext uri="{FF2B5EF4-FFF2-40B4-BE49-F238E27FC236}">
                <a16:creationId xmlns:a16="http://schemas.microsoft.com/office/drawing/2014/main" id="{89CEC71A-7B8C-49CE-BC05-65239D9ECBDD}"/>
              </a:ext>
            </a:extLst>
          </p:cNvPr>
          <p:cNvSpPr>
            <a:spLocks noGrp="1" noChangeArrowheads="1"/>
          </p:cNvSpPr>
          <p:nvPr>
            <p:ph type="body" idx="1"/>
          </p:nvPr>
        </p:nvSpPr>
        <p:spPr/>
        <p:txBody>
          <a:bodyPr/>
          <a:lstStyle/>
          <a:p>
            <a:pPr eaLnBrk="1" hangingPunct="1"/>
            <a:r>
              <a:rPr lang="cs-CZ" altLang="cs-CZ" dirty="0"/>
              <a:t>☾ O ♂ ♀</a:t>
            </a:r>
          </a:p>
          <a:p>
            <a:pPr eaLnBrk="1" hangingPunct="1"/>
            <a:endParaRPr lang="cs-CZ" altLang="cs-CZ" dirty="0"/>
          </a:p>
          <a:p>
            <a:pPr eaLnBrk="1" hangingPunct="1"/>
            <a:endParaRPr lang="cs-CZ" altLang="cs-CZ" dirty="0"/>
          </a:p>
          <a:p>
            <a:pPr eaLnBrk="1" hangingPunct="1"/>
            <a:r>
              <a:rPr lang="cs-CZ" altLang="cs-CZ" dirty="0"/>
              <a:t>☾ †</a:t>
            </a:r>
          </a:p>
          <a:p>
            <a:pPr eaLnBrk="1" hangingPunct="1"/>
            <a:endParaRPr lang="cs-CZ" altLang="cs-CZ" dirty="0"/>
          </a:p>
          <a:p>
            <a:pPr eaLnBrk="1" hangingPunct="1"/>
            <a:endParaRPr lang="cs-CZ" altLang="cs-CZ" dirty="0"/>
          </a:p>
        </p:txBody>
      </p:sp>
      <p:pic>
        <p:nvPicPr>
          <p:cNvPr id="28676" name="Picture 4" descr="Davidova hvězda">
            <a:extLst>
              <a:ext uri="{FF2B5EF4-FFF2-40B4-BE49-F238E27FC236}">
                <a16:creationId xmlns:a16="http://schemas.microsoft.com/office/drawing/2014/main" id="{B3DBABD7-77DB-476F-AAEE-F72C52C129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3284538"/>
            <a:ext cx="6858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Obrázek 2" descr="Obsah obrázku kreslení&#10;&#10;Popis byl vytvořen automaticky">
            <a:extLst>
              <a:ext uri="{FF2B5EF4-FFF2-40B4-BE49-F238E27FC236}">
                <a16:creationId xmlns:a16="http://schemas.microsoft.com/office/drawing/2014/main" id="{D763D43A-40B9-431E-8CCE-2824A14078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3787" y="3284538"/>
            <a:ext cx="1117199" cy="90169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36EE18C-EDDB-4C12-8459-4891BF1E88CF}"/>
              </a:ext>
            </a:extLst>
          </p:cNvPr>
          <p:cNvSpPr>
            <a:spLocks noGrp="1" noChangeArrowheads="1"/>
          </p:cNvSpPr>
          <p:nvPr>
            <p:ph type="title"/>
          </p:nvPr>
        </p:nvSpPr>
        <p:spPr/>
        <p:txBody>
          <a:bodyPr/>
          <a:lstStyle/>
          <a:p>
            <a:pPr eaLnBrk="1" hangingPunct="1"/>
            <a:r>
              <a:rPr lang="cs-CZ" altLang="cs-CZ"/>
              <a:t>Měsíc?</a:t>
            </a:r>
          </a:p>
        </p:txBody>
      </p:sp>
      <p:sp>
        <p:nvSpPr>
          <p:cNvPr id="29699" name="Rectangle 3">
            <a:extLst>
              <a:ext uri="{FF2B5EF4-FFF2-40B4-BE49-F238E27FC236}">
                <a16:creationId xmlns:a16="http://schemas.microsoft.com/office/drawing/2014/main" id="{BD82D688-E489-4FBA-A8C5-8ED58FF30D08}"/>
              </a:ext>
            </a:extLst>
          </p:cNvPr>
          <p:cNvSpPr>
            <a:spLocks noGrp="1" noChangeArrowheads="1"/>
          </p:cNvSpPr>
          <p:nvPr>
            <p:ph type="body" idx="1"/>
          </p:nvPr>
        </p:nvSpPr>
        <p:spPr/>
        <p:txBody>
          <a:bodyPr/>
          <a:lstStyle/>
          <a:p>
            <a:pPr eaLnBrk="1" hangingPunct="1"/>
            <a:r>
              <a:rPr lang="cs-CZ" altLang="cs-CZ" dirty="0"/>
              <a:t>první řada znaků: znaková soustava </a:t>
            </a:r>
            <a:r>
              <a:rPr lang="cs-CZ" altLang="cs-CZ" i="1" dirty="0"/>
              <a:t>planet</a:t>
            </a:r>
            <a:r>
              <a:rPr lang="cs-CZ" altLang="cs-CZ" dirty="0"/>
              <a:t>.</a:t>
            </a:r>
          </a:p>
          <a:p>
            <a:pPr eaLnBrk="1" hangingPunct="1"/>
            <a:r>
              <a:rPr lang="cs-CZ" altLang="cs-CZ" dirty="0"/>
              <a:t>druhá řada znaků: znaková soustava </a:t>
            </a:r>
            <a:r>
              <a:rPr lang="cs-CZ" altLang="cs-CZ" i="1" dirty="0"/>
              <a:t>náboženství</a:t>
            </a:r>
            <a:r>
              <a:rPr lang="cs-CZ" altLang="cs-CZ"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69B89322-43F0-49F1-8D5C-9822C7BD1F6E}"/>
              </a:ext>
            </a:extLst>
          </p:cNvPr>
          <p:cNvSpPr>
            <a:spLocks noGrp="1" noChangeArrowheads="1"/>
          </p:cNvSpPr>
          <p:nvPr>
            <p:ph type="title"/>
          </p:nvPr>
        </p:nvSpPr>
        <p:spPr/>
        <p:txBody>
          <a:bodyPr/>
          <a:lstStyle/>
          <a:p>
            <a:pPr eaLnBrk="1" hangingPunct="1"/>
            <a:r>
              <a:rPr lang="cs-CZ" altLang="cs-CZ"/>
              <a:t>Diferenční chápání znaku</a:t>
            </a:r>
          </a:p>
        </p:txBody>
      </p:sp>
      <p:sp>
        <p:nvSpPr>
          <p:cNvPr id="30723" name="Rectangle 3">
            <a:extLst>
              <a:ext uri="{FF2B5EF4-FFF2-40B4-BE49-F238E27FC236}">
                <a16:creationId xmlns:a16="http://schemas.microsoft.com/office/drawing/2014/main" id="{AC45186B-75DA-4DE2-B88F-B09CA29225C8}"/>
              </a:ext>
            </a:extLst>
          </p:cNvPr>
          <p:cNvSpPr>
            <a:spLocks noGrp="1" noChangeArrowheads="1"/>
          </p:cNvSpPr>
          <p:nvPr>
            <p:ph type="body" idx="1"/>
          </p:nvPr>
        </p:nvSpPr>
        <p:spPr/>
        <p:txBody>
          <a:bodyPr/>
          <a:lstStyle/>
          <a:p>
            <a:pPr eaLnBrk="1" hangingPunct="1"/>
            <a:r>
              <a:rPr lang="cs-CZ" altLang="cs-CZ" dirty="0"/>
              <a:t>teprve uvnitř znakové soustavy zjistím, jakou nabývá znak </a:t>
            </a:r>
            <a:r>
              <a:rPr lang="cs-CZ" altLang="cs-CZ" i="1" dirty="0"/>
              <a:t>hodnotu</a:t>
            </a:r>
            <a:endParaRPr lang="cs-CZ" altLang="cs-CZ" dirty="0"/>
          </a:p>
          <a:p>
            <a:pPr eaLnBrk="1" hangingPunct="1"/>
            <a:r>
              <a:rPr lang="cs-CZ" altLang="cs-CZ" dirty="0"/>
              <a:t>přijdu na to z </a:t>
            </a:r>
            <a:r>
              <a:rPr lang="cs-CZ" altLang="cs-CZ" i="1" dirty="0"/>
              <a:t>kontextu</a:t>
            </a:r>
            <a:endParaRPr lang="cs-CZ" altLang="cs-CZ" dirty="0"/>
          </a:p>
          <a:p>
            <a:pPr eaLnBrk="1" hangingPunct="1"/>
            <a:endParaRPr lang="cs-CZ" alt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F3340DB-6BF9-4828-9AC1-826173EF394F}"/>
              </a:ext>
            </a:extLst>
          </p:cNvPr>
          <p:cNvSpPr>
            <a:spLocks noGrp="1" noChangeArrowheads="1"/>
          </p:cNvSpPr>
          <p:nvPr>
            <p:ph type="title"/>
          </p:nvPr>
        </p:nvSpPr>
        <p:spPr/>
        <p:txBody>
          <a:bodyPr/>
          <a:lstStyle/>
          <a:p>
            <a:pPr eaLnBrk="1" hangingPunct="1"/>
            <a:r>
              <a:rPr lang="cs-CZ" altLang="cs-CZ"/>
              <a:t>Hodnota znaku (valeur)</a:t>
            </a:r>
          </a:p>
        </p:txBody>
      </p:sp>
      <p:sp>
        <p:nvSpPr>
          <p:cNvPr id="31747" name="Rectangle 3">
            <a:extLst>
              <a:ext uri="{FF2B5EF4-FFF2-40B4-BE49-F238E27FC236}">
                <a16:creationId xmlns:a16="http://schemas.microsoft.com/office/drawing/2014/main" id="{BF14C4F4-985A-45EE-9AA4-71F91E1B657E}"/>
              </a:ext>
            </a:extLst>
          </p:cNvPr>
          <p:cNvSpPr>
            <a:spLocks noGrp="1" noChangeArrowheads="1"/>
          </p:cNvSpPr>
          <p:nvPr>
            <p:ph type="body" idx="1"/>
          </p:nvPr>
        </p:nvSpPr>
        <p:spPr/>
        <p:txBody>
          <a:bodyPr/>
          <a:lstStyle/>
          <a:p>
            <a:pPr eaLnBrk="1" hangingPunct="1"/>
            <a:r>
              <a:rPr lang="cs-CZ" altLang="cs-CZ" sz="2600" dirty="0"/>
              <a:t>Takový pojmový prostor, který jednomu znaku ponechávají znaky ostatní.</a:t>
            </a:r>
          </a:p>
          <a:p>
            <a:pPr eaLnBrk="1" hangingPunct="1"/>
            <a:r>
              <a:rPr lang="cs-CZ" altLang="cs-CZ" sz="2600" dirty="0"/>
              <a:t>Projevuje se uvnitř znakové soustavy.</a:t>
            </a:r>
          </a:p>
          <a:p>
            <a:pPr eaLnBrk="1" hangingPunct="1"/>
            <a:r>
              <a:rPr lang="cs-CZ" altLang="cs-CZ" sz="2600" dirty="0"/>
              <a:t>Např. </a:t>
            </a:r>
            <a:r>
              <a:rPr lang="cs-CZ" altLang="cs-CZ" sz="2600" b="1" dirty="0"/>
              <a:t>svět barev</a:t>
            </a:r>
            <a:r>
              <a:rPr lang="cs-CZ" altLang="cs-CZ" sz="2600" dirty="0"/>
              <a:t>:</a:t>
            </a:r>
          </a:p>
          <a:p>
            <a:pPr eaLnBrk="1" hangingPunct="1"/>
            <a:r>
              <a:rPr lang="cs-CZ" altLang="cs-CZ" sz="2600" dirty="0"/>
              <a:t>fyzika: barva = různá vlnová délka světla</a:t>
            </a:r>
          </a:p>
          <a:p>
            <a:pPr eaLnBrk="1" hangingPunct="1"/>
            <a:r>
              <a:rPr lang="cs-CZ" altLang="cs-CZ" sz="2600" dirty="0"/>
              <a:t>fyziologie: barva = způsob, jak dané vlny „vnímá“ oko, jakým způsob mozek zpracovává toto „vnímání“</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36A1336-B631-40F9-9F63-93EA738334E9}"/>
              </a:ext>
            </a:extLst>
          </p:cNvPr>
          <p:cNvSpPr>
            <a:spLocks noGrp="1" noChangeArrowheads="1"/>
          </p:cNvSpPr>
          <p:nvPr>
            <p:ph type="title"/>
          </p:nvPr>
        </p:nvSpPr>
        <p:spPr/>
        <p:txBody>
          <a:bodyPr/>
          <a:lstStyle/>
          <a:p>
            <a:pPr eaLnBrk="1" hangingPunct="1"/>
            <a:r>
              <a:rPr lang="cs-CZ" altLang="cs-CZ"/>
              <a:t>Hodnota – barvy</a:t>
            </a:r>
          </a:p>
        </p:txBody>
      </p:sp>
      <p:sp>
        <p:nvSpPr>
          <p:cNvPr id="32771" name="Rectangle 3">
            <a:extLst>
              <a:ext uri="{FF2B5EF4-FFF2-40B4-BE49-F238E27FC236}">
                <a16:creationId xmlns:a16="http://schemas.microsoft.com/office/drawing/2014/main" id="{04624BB7-E960-4899-B6BA-C4FE389F7819}"/>
              </a:ext>
            </a:extLst>
          </p:cNvPr>
          <p:cNvSpPr>
            <a:spLocks noGrp="1" noChangeArrowheads="1"/>
          </p:cNvSpPr>
          <p:nvPr>
            <p:ph type="body" idx="1"/>
          </p:nvPr>
        </p:nvSpPr>
        <p:spPr/>
        <p:txBody>
          <a:bodyPr/>
          <a:lstStyle/>
          <a:p>
            <a:pPr eaLnBrk="1" hangingPunct="1"/>
            <a:r>
              <a:rPr lang="cs-CZ" altLang="cs-CZ" dirty="0"/>
              <a:t>Vidíme-li barvy všichni stejně? </a:t>
            </a:r>
          </a:p>
          <a:p>
            <a:pPr eaLnBrk="1" hangingPunct="1"/>
            <a:r>
              <a:rPr lang="cs-CZ" altLang="cs-CZ" sz="1000" dirty="0"/>
              <a:t>„</a:t>
            </a:r>
            <a:r>
              <a:rPr lang="cs-CZ" sz="1000" dirty="0"/>
              <a:t>V konečném důsledku lze jen 95 % lidí klasifikovat jako osoby s víceméně normálním barevným viděním blízkým hypotetickému ideálnímu nebo průměrnému pozorovateli.“</a:t>
            </a:r>
            <a:endParaRPr lang="cs-CZ" altLang="cs-CZ" sz="1000" dirty="0"/>
          </a:p>
          <a:p>
            <a:pPr eaLnBrk="1" hangingPunct="1"/>
            <a:r>
              <a:rPr lang="cs-CZ" altLang="cs-CZ" sz="1000" dirty="0"/>
              <a:t>Pro zájemce: </a:t>
            </a:r>
            <a:r>
              <a:rPr lang="cs-CZ" sz="1000" dirty="0">
                <a:hlinkClick r:id="rId2"/>
              </a:rPr>
              <a:t>http://www.ped.muni.cz/wphy/publikace/jancovic1.html</a:t>
            </a:r>
            <a:endParaRPr lang="cs-CZ" altLang="cs-CZ" sz="1000" dirty="0"/>
          </a:p>
          <a:p>
            <a:pPr eaLnBrk="1" hangingPunct="1"/>
            <a:r>
              <a:rPr lang="cs-CZ" altLang="cs-CZ" dirty="0"/>
              <a:t>Ale lidé nehovoří všichni stejně.</a:t>
            </a:r>
          </a:p>
          <a:p>
            <a:pPr eaLnBrk="1" hangingPunct="1"/>
            <a:r>
              <a:rPr lang="cs-CZ" altLang="cs-CZ" dirty="0"/>
              <a:t>Např. tradiční čínština, japonština, korejština, vietnamština mají v inventáři elementárních LJ jen </a:t>
            </a:r>
            <a:r>
              <a:rPr lang="cs-CZ" altLang="cs-CZ" b="1" dirty="0"/>
              <a:t>jeden</a:t>
            </a:r>
            <a:r>
              <a:rPr lang="cs-CZ" altLang="cs-CZ" dirty="0"/>
              <a:t> </a:t>
            </a:r>
            <a:r>
              <a:rPr lang="cs-CZ" altLang="cs-CZ" b="1" dirty="0"/>
              <a:t>výraz</a:t>
            </a:r>
            <a:r>
              <a:rPr lang="cs-CZ" altLang="cs-CZ" dirty="0"/>
              <a:t> pro </a:t>
            </a:r>
            <a:r>
              <a:rPr lang="cs-CZ" altLang="cs-CZ" b="1" dirty="0"/>
              <a:t>modrý</a:t>
            </a:r>
            <a:r>
              <a:rPr lang="cs-CZ" altLang="cs-CZ" dirty="0"/>
              <a:t> a </a:t>
            </a:r>
            <a:r>
              <a:rPr lang="cs-CZ" altLang="cs-CZ" b="1" dirty="0"/>
              <a:t>zelený</a:t>
            </a:r>
            <a:r>
              <a:rPr lang="cs-CZ" altLang="cs-CZ" dirty="0"/>
              <a:t>.</a:t>
            </a:r>
          </a:p>
          <a:p>
            <a:pPr eaLnBrk="1" hangingPunct="1"/>
            <a:r>
              <a:rPr lang="cs-CZ" altLang="cs-CZ" dirty="0"/>
              <a:t>Co je v češtině </a:t>
            </a:r>
            <a:r>
              <a:rPr lang="cs-CZ" altLang="cs-CZ" i="1" dirty="0"/>
              <a:t>béžová</a:t>
            </a:r>
            <a:r>
              <a:rPr lang="cs-CZ" altLang="cs-CZ"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77FAE7C-5EAF-486E-A38B-9B81FF4EB092}"/>
              </a:ext>
            </a:extLst>
          </p:cNvPr>
          <p:cNvSpPr>
            <a:spLocks noGrp="1" noChangeArrowheads="1"/>
          </p:cNvSpPr>
          <p:nvPr>
            <p:ph type="ctrTitle"/>
          </p:nvPr>
        </p:nvSpPr>
        <p:spPr/>
        <p:txBody>
          <a:bodyPr/>
          <a:lstStyle/>
          <a:p>
            <a:pPr eaLnBrk="1" hangingPunct="1"/>
            <a:r>
              <a:rPr lang="cs-CZ" altLang="cs-CZ"/>
              <a:t>Znak – historický exkurs</a:t>
            </a:r>
          </a:p>
        </p:txBody>
      </p:sp>
      <p:sp>
        <p:nvSpPr>
          <p:cNvPr id="6147" name="Rectangle 8">
            <a:extLst>
              <a:ext uri="{FF2B5EF4-FFF2-40B4-BE49-F238E27FC236}">
                <a16:creationId xmlns:a16="http://schemas.microsoft.com/office/drawing/2014/main" id="{A4399C60-5CE6-4514-9CE7-BC496252A323}"/>
              </a:ext>
            </a:extLst>
          </p:cNvPr>
          <p:cNvSpPr>
            <a:spLocks noGrp="1" noChangeArrowheads="1"/>
          </p:cNvSpPr>
          <p:nvPr>
            <p:ph type="subTitle" idx="1"/>
          </p:nvPr>
        </p:nvSpPr>
        <p:spPr/>
        <p:txBody>
          <a:bodyPr/>
          <a:lstStyle/>
          <a:p>
            <a:pPr eaLnBrk="1" hangingPunct="1"/>
            <a:endParaRPr lang="cs-CZ" altLang="cs-CZ"/>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1A3D421-BDDA-4520-A467-C48E54949A67}"/>
              </a:ext>
            </a:extLst>
          </p:cNvPr>
          <p:cNvSpPr>
            <a:spLocks noGrp="1" noChangeArrowheads="1"/>
          </p:cNvSpPr>
          <p:nvPr>
            <p:ph type="title"/>
          </p:nvPr>
        </p:nvSpPr>
        <p:spPr/>
        <p:txBody>
          <a:bodyPr/>
          <a:lstStyle/>
          <a:p>
            <a:pPr eaLnBrk="1" hangingPunct="1"/>
            <a:r>
              <a:rPr lang="cs-CZ" altLang="cs-CZ"/>
              <a:t>Způsoby vyjádření barev</a:t>
            </a:r>
          </a:p>
        </p:txBody>
      </p:sp>
      <p:sp>
        <p:nvSpPr>
          <p:cNvPr id="33795" name="Rectangle 3">
            <a:extLst>
              <a:ext uri="{FF2B5EF4-FFF2-40B4-BE49-F238E27FC236}">
                <a16:creationId xmlns:a16="http://schemas.microsoft.com/office/drawing/2014/main" id="{7A27EC5D-B29F-44FD-A304-E3E06E1C98BD}"/>
              </a:ext>
            </a:extLst>
          </p:cNvPr>
          <p:cNvSpPr>
            <a:spLocks noGrp="1" noChangeArrowheads="1"/>
          </p:cNvSpPr>
          <p:nvPr>
            <p:ph type="body" idx="1"/>
          </p:nvPr>
        </p:nvSpPr>
        <p:spPr/>
        <p:txBody>
          <a:bodyPr/>
          <a:lstStyle/>
          <a:p>
            <a:pPr eaLnBrk="1" hangingPunct="1">
              <a:lnSpc>
                <a:spcPct val="90000"/>
              </a:lnSpc>
            </a:pPr>
            <a:r>
              <a:rPr lang="cs-CZ" altLang="cs-CZ" sz="2300" dirty="0"/>
              <a:t>základní: červená, žlutá, modrá, bílá, černá… </a:t>
            </a:r>
          </a:p>
          <a:p>
            <a:pPr eaLnBrk="1" hangingPunct="1">
              <a:lnSpc>
                <a:spcPct val="90000"/>
              </a:lnSpc>
            </a:pPr>
            <a:r>
              <a:rPr lang="cs-CZ" altLang="cs-CZ" sz="2300" dirty="0"/>
              <a:t>odvozené: fialová a oranžová (u nás později), růžová (barva šípkové růže).</a:t>
            </a:r>
          </a:p>
          <a:p>
            <a:pPr eaLnBrk="1" hangingPunct="1">
              <a:lnSpc>
                <a:spcPct val="90000"/>
              </a:lnSpc>
            </a:pPr>
            <a:r>
              <a:rPr lang="cs-CZ" altLang="cs-CZ" sz="2300" dirty="0"/>
              <a:t>kombinované: bleděmodrá, šedobílá.</a:t>
            </a:r>
          </a:p>
          <a:p>
            <a:pPr eaLnBrk="1" hangingPunct="1">
              <a:lnSpc>
                <a:spcPct val="90000"/>
              </a:lnSpc>
            </a:pPr>
            <a:r>
              <a:rPr lang="cs-CZ" altLang="cs-CZ" sz="2300" dirty="0"/>
              <a:t>deiktický popis (přesný): cihlová, písková, kaštanová, slonovinová, barva mého svetru apod.</a:t>
            </a:r>
          </a:p>
          <a:p>
            <a:pPr eaLnBrk="1" hangingPunct="1">
              <a:lnSpc>
                <a:spcPct val="90000"/>
              </a:lnSpc>
            </a:pPr>
            <a:r>
              <a:rPr lang="cs-CZ" altLang="cs-CZ" sz="2300" dirty="0"/>
              <a:t>černá není ani zelená, ani bílá. Je to prostor, který je vymezen ostatními barvami</a:t>
            </a:r>
          </a:p>
          <a:p>
            <a:pPr eaLnBrk="1" hangingPunct="1">
              <a:lnSpc>
                <a:spcPct val="90000"/>
              </a:lnSpc>
            </a:pPr>
            <a:r>
              <a:rPr lang="cs-CZ" altLang="cs-CZ" sz="2300" dirty="0"/>
              <a:t>Latinské: </a:t>
            </a:r>
            <a:r>
              <a:rPr lang="en-US" altLang="cs-CZ" sz="2300" i="1" dirty="0"/>
              <a:t>ā</a:t>
            </a:r>
            <a:r>
              <a:rPr lang="cs-CZ" altLang="cs-CZ" sz="2300" i="1" dirty="0" err="1"/>
              <a:t>ter</a:t>
            </a:r>
            <a:r>
              <a:rPr lang="cs-CZ" altLang="cs-CZ" sz="2300" dirty="0"/>
              <a:t> vs. </a:t>
            </a:r>
            <a:r>
              <a:rPr lang="cs-CZ" altLang="cs-CZ" sz="2300" i="1" dirty="0" err="1"/>
              <a:t>niger</a:t>
            </a:r>
            <a:r>
              <a:rPr lang="cs-CZ" altLang="cs-CZ" sz="2300" dirty="0"/>
              <a:t>. Matná černá vs. černá.</a:t>
            </a:r>
            <a:endParaRPr lang="en-US" altLang="cs-CZ" sz="2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13E7821D-1C29-496B-B22E-109000FC6DBC}"/>
              </a:ext>
            </a:extLst>
          </p:cNvPr>
          <p:cNvSpPr>
            <a:spLocks noGrp="1" noChangeArrowheads="1"/>
          </p:cNvSpPr>
          <p:nvPr>
            <p:ph type="title"/>
          </p:nvPr>
        </p:nvSpPr>
        <p:spPr/>
        <p:txBody>
          <a:bodyPr/>
          <a:lstStyle/>
          <a:p>
            <a:pPr eaLnBrk="1" hangingPunct="1"/>
            <a:r>
              <a:rPr lang="cs-CZ" altLang="cs-CZ"/>
              <a:t>Diference</a:t>
            </a:r>
          </a:p>
        </p:txBody>
      </p:sp>
      <p:sp>
        <p:nvSpPr>
          <p:cNvPr id="34819" name="Rectangle 3">
            <a:extLst>
              <a:ext uri="{FF2B5EF4-FFF2-40B4-BE49-F238E27FC236}">
                <a16:creationId xmlns:a16="http://schemas.microsoft.com/office/drawing/2014/main" id="{4F157D85-6D14-45EA-9E18-BFA02BA5ACA3}"/>
              </a:ext>
            </a:extLst>
          </p:cNvPr>
          <p:cNvSpPr>
            <a:spLocks noGrp="1" noChangeArrowheads="1"/>
          </p:cNvSpPr>
          <p:nvPr>
            <p:ph type="body" idx="1"/>
          </p:nvPr>
        </p:nvSpPr>
        <p:spPr>
          <a:xfrm>
            <a:off x="1370013" y="1827212"/>
            <a:ext cx="7313612" cy="4338091"/>
          </a:xfrm>
        </p:spPr>
        <p:txBody>
          <a:bodyPr/>
          <a:lstStyle/>
          <a:p>
            <a:pPr marL="552450" indent="-552450" eaLnBrk="1" hangingPunct="1">
              <a:lnSpc>
                <a:spcPct val="80000"/>
              </a:lnSpc>
            </a:pPr>
            <a:r>
              <a:rPr lang="cs-CZ" altLang="cs-CZ" sz="1700" dirty="0"/>
              <a:t>diferenční přístup: </a:t>
            </a:r>
            <a:r>
              <a:rPr lang="cs-CZ" altLang="cs-CZ" sz="1700" b="1" dirty="0"/>
              <a:t>zkoumá znak ve srovnání s jiným znakem</a:t>
            </a:r>
            <a:r>
              <a:rPr lang="cs-CZ" altLang="cs-CZ" sz="1700" dirty="0"/>
              <a:t> → neopouští řeč, zůstává v systému jazyka</a:t>
            </a:r>
          </a:p>
          <a:p>
            <a:pPr marL="552450" indent="-552450" eaLnBrk="1" hangingPunct="1">
              <a:lnSpc>
                <a:spcPct val="80000"/>
              </a:lnSpc>
            </a:pPr>
            <a:r>
              <a:rPr lang="cs-CZ" altLang="cs-CZ" sz="1700" b="1" dirty="0"/>
              <a:t>jediný</a:t>
            </a:r>
            <a:r>
              <a:rPr lang="cs-CZ" altLang="cs-CZ" sz="1700" dirty="0"/>
              <a:t> (ze tří Ferenců) </a:t>
            </a:r>
            <a:r>
              <a:rPr lang="cs-CZ" altLang="cs-CZ" sz="1700" b="1" dirty="0"/>
              <a:t>se děje uvnitř systému jazyka</a:t>
            </a:r>
          </a:p>
          <a:p>
            <a:pPr marL="552450" indent="-552450" eaLnBrk="1" hangingPunct="1">
              <a:lnSpc>
                <a:spcPct val="80000"/>
              </a:lnSpc>
            </a:pPr>
            <a:r>
              <a:rPr lang="cs-CZ" altLang="cs-CZ" sz="1700" dirty="0"/>
              <a:t>znak můžu uchopit jen vůči jinému znaku (= metodologicky, gnoseologicky pevně ukotvený postup)</a:t>
            </a:r>
          </a:p>
          <a:p>
            <a:pPr marL="552450" indent="-552450" eaLnBrk="1" hangingPunct="1">
              <a:lnSpc>
                <a:spcPct val="80000"/>
              </a:lnSpc>
            </a:pPr>
            <a:r>
              <a:rPr lang="cs-CZ" altLang="cs-CZ" sz="1700" dirty="0"/>
              <a:t>bifaciální znak: spojení výrazu a obsahu</a:t>
            </a:r>
          </a:p>
          <a:p>
            <a:pPr marL="552450" indent="-552450" eaLnBrk="1" hangingPunct="1">
              <a:lnSpc>
                <a:spcPct val="80000"/>
              </a:lnSpc>
            </a:pPr>
            <a:r>
              <a:rPr lang="cs-CZ" altLang="cs-CZ" sz="1700" dirty="0"/>
              <a:t>totožnost obsahu je dána tím, co dovoluje rozdíl k jiným obsahům (srov. „</a:t>
            </a:r>
            <a:r>
              <a:rPr lang="cs-CZ" altLang="cs-CZ" sz="1700" dirty="0" err="1"/>
              <a:t>strukt</a:t>
            </a:r>
            <a:r>
              <a:rPr lang="cs-CZ" altLang="cs-CZ" sz="1700" dirty="0"/>
              <a:t>. čtverec“, a modrá a zelená v </a:t>
            </a:r>
            <a:r>
              <a:rPr lang="cs-CZ" altLang="cs-CZ" sz="1700" dirty="0" err="1"/>
              <a:t>ie</a:t>
            </a:r>
            <a:r>
              <a:rPr lang="cs-CZ" altLang="cs-CZ" sz="1700" dirty="0"/>
              <a:t>. jazycích vs. v </a:t>
            </a:r>
            <a:r>
              <a:rPr lang="cs-CZ" altLang="cs-CZ" sz="1700" dirty="0" err="1"/>
              <a:t>jihovýchodoasijských</a:t>
            </a:r>
            <a:r>
              <a:rPr lang="cs-CZ" altLang="cs-CZ" sz="1700" dirty="0"/>
              <a:t> jazycích).</a:t>
            </a:r>
          </a:p>
          <a:p>
            <a:pPr marL="552450" indent="-552450" eaLnBrk="1" hangingPunct="1">
              <a:lnSpc>
                <a:spcPct val="80000"/>
              </a:lnSpc>
            </a:pPr>
            <a:r>
              <a:rPr lang="cs-CZ" altLang="cs-CZ" sz="1700" dirty="0"/>
              <a:t>totožnost výrazu je dána tím, co dovoluje rozdíl k jiným výrazům (srov. „</a:t>
            </a:r>
            <a:r>
              <a:rPr lang="cs-CZ" altLang="cs-CZ" sz="1700" dirty="0" err="1"/>
              <a:t>strukt</a:t>
            </a:r>
            <a:r>
              <a:rPr lang="cs-CZ" altLang="cs-CZ" sz="1700" dirty="0"/>
              <a:t>. čtverec“, a také ☾ v různých znak. soustavách).</a:t>
            </a:r>
          </a:p>
          <a:p>
            <a:pPr marL="552450" indent="-552450" eaLnBrk="1" hangingPunct="1">
              <a:lnSpc>
                <a:spcPct val="80000"/>
              </a:lnSpc>
            </a:pPr>
            <a:r>
              <a:rPr lang="cs-CZ" altLang="cs-CZ" sz="1700" dirty="0"/>
              <a:t>práce s: intonacemi, slovosledem (obé srov. AČV), s proměnami lexikálními (</a:t>
            </a:r>
            <a:r>
              <a:rPr lang="cs-CZ" altLang="cs-CZ" sz="1700" i="1" dirty="0"/>
              <a:t>už</a:t>
            </a:r>
            <a:r>
              <a:rPr lang="cs-CZ" altLang="cs-CZ" sz="1700" dirty="0"/>
              <a:t> vs. </a:t>
            </a:r>
            <a:r>
              <a:rPr lang="cs-CZ" altLang="cs-CZ" sz="1700" i="1" dirty="0"/>
              <a:t>již</a:t>
            </a:r>
            <a:r>
              <a:rPr lang="cs-CZ" altLang="cs-CZ" sz="1700" dirty="0"/>
              <a:t>) či morfologickými (</a:t>
            </a:r>
            <a:r>
              <a:rPr lang="cs-CZ" altLang="cs-CZ" sz="1700" i="1" dirty="0"/>
              <a:t>je :: byl :: bude</a:t>
            </a:r>
            <a:r>
              <a:rPr lang="cs-CZ" altLang="cs-CZ" sz="1700" dirty="0"/>
              <a:t>) – zde lze zachytit (v referenci a inferenci?)</a:t>
            </a:r>
          </a:p>
          <a:p>
            <a:pPr marL="552450" indent="-552450" eaLnBrk="1" hangingPunct="1">
              <a:lnSpc>
                <a:spcPct val="80000"/>
              </a:lnSpc>
            </a:pPr>
            <a:r>
              <a:rPr lang="cs-CZ" altLang="cs-CZ" sz="1700" dirty="0"/>
              <a:t>můžu zde pracovat s </a:t>
            </a:r>
            <a:r>
              <a:rPr lang="cs-CZ" altLang="cs-CZ" sz="1700" b="1" dirty="0"/>
              <a:t>větami </a:t>
            </a:r>
            <a:r>
              <a:rPr lang="cs-CZ" altLang="cs-CZ" sz="1700" dirty="0"/>
              <a:t>i s </a:t>
            </a:r>
            <a:r>
              <a:rPr lang="cs-CZ" altLang="cs-CZ" sz="1700" b="1" dirty="0"/>
              <a:t>výpověďmi</a:t>
            </a:r>
            <a:endParaRPr lang="cs-CZ" altLang="cs-CZ" sz="1700" dirty="0"/>
          </a:p>
          <a:p>
            <a:pPr marL="552450" indent="-552450" eaLnBrk="1" hangingPunct="1">
              <a:lnSpc>
                <a:spcPct val="80000"/>
              </a:lnSpc>
            </a:pPr>
            <a:r>
              <a:rPr lang="cs-CZ" altLang="cs-CZ" sz="1700" dirty="0"/>
              <a:t>zkoumání uvnitř </a:t>
            </a:r>
            <a:r>
              <a:rPr lang="cs-CZ" altLang="cs-CZ" sz="1700" b="1" dirty="0"/>
              <a:t>abstraktního systému jazyka</a:t>
            </a:r>
            <a:r>
              <a:rPr lang="cs-CZ" altLang="cs-CZ" sz="1700" dirty="0"/>
              <a:t> vs. </a:t>
            </a:r>
            <a:r>
              <a:rPr lang="cs-CZ" altLang="cs-CZ" sz="1700" b="1" dirty="0"/>
              <a:t>konkrétního textu</a:t>
            </a:r>
            <a:r>
              <a:rPr lang="cs-CZ" altLang="cs-CZ" sz="1700" dirty="0"/>
              <a:t> (srov. dřívější přednášky)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5A9D4890-8DCB-410C-AD8C-30625CB955D6}"/>
              </a:ext>
            </a:extLst>
          </p:cNvPr>
          <p:cNvSpPr>
            <a:spLocks noGrp="1" noChangeArrowheads="1"/>
          </p:cNvSpPr>
          <p:nvPr>
            <p:ph type="title"/>
          </p:nvPr>
        </p:nvSpPr>
        <p:spPr/>
        <p:txBody>
          <a:bodyPr/>
          <a:lstStyle/>
          <a:p>
            <a:pPr eaLnBrk="1" hangingPunct="1"/>
            <a:r>
              <a:rPr lang="cs-CZ" altLang="cs-CZ" dirty="0"/>
              <a:t>Diference v jazyce vs. v textech</a:t>
            </a:r>
          </a:p>
        </p:txBody>
      </p:sp>
      <p:sp>
        <p:nvSpPr>
          <p:cNvPr id="35843" name="Rectangle 3">
            <a:extLst>
              <a:ext uri="{FF2B5EF4-FFF2-40B4-BE49-F238E27FC236}">
                <a16:creationId xmlns:a16="http://schemas.microsoft.com/office/drawing/2014/main" id="{30FB557B-057F-4A60-9F51-5F658E26BAA3}"/>
              </a:ext>
            </a:extLst>
          </p:cNvPr>
          <p:cNvSpPr>
            <a:spLocks noGrp="1" noChangeArrowheads="1"/>
          </p:cNvSpPr>
          <p:nvPr>
            <p:ph type="body" idx="1"/>
          </p:nvPr>
        </p:nvSpPr>
        <p:spPr/>
        <p:txBody>
          <a:bodyPr/>
          <a:lstStyle/>
          <a:p>
            <a:pPr eaLnBrk="1" hangingPunct="1">
              <a:lnSpc>
                <a:spcPct val="90000"/>
              </a:lnSpc>
            </a:pPr>
            <a:r>
              <a:rPr lang="cs-CZ" altLang="cs-CZ" sz="2500" dirty="0"/>
              <a:t>uvnitř </a:t>
            </a:r>
            <a:r>
              <a:rPr lang="cs-CZ" altLang="cs-CZ" sz="2500" b="1" dirty="0" err="1"/>
              <a:t>abstr</a:t>
            </a:r>
            <a:r>
              <a:rPr lang="cs-CZ" altLang="cs-CZ" sz="2500" b="1" dirty="0"/>
              <a:t>. systému jazyka</a:t>
            </a:r>
            <a:r>
              <a:rPr lang="cs-CZ" altLang="cs-CZ" sz="2500" dirty="0"/>
              <a:t> nám diferenční přístup </a:t>
            </a:r>
            <a:r>
              <a:rPr lang="cs-CZ" altLang="cs-CZ" sz="2500" b="1" dirty="0"/>
              <a:t>umožňuje</a:t>
            </a:r>
            <a:r>
              <a:rPr lang="cs-CZ" altLang="cs-CZ" sz="2500" dirty="0"/>
              <a:t> porovnávat libovolný znak s libovolným znakem coby dvě systémové položky</a:t>
            </a:r>
          </a:p>
          <a:p>
            <a:pPr eaLnBrk="1" hangingPunct="1">
              <a:lnSpc>
                <a:spcPct val="90000"/>
              </a:lnSpc>
            </a:pPr>
            <a:r>
              <a:rPr lang="cs-CZ" altLang="cs-CZ" sz="2500" dirty="0"/>
              <a:t>uvnitř </a:t>
            </a:r>
            <a:r>
              <a:rPr lang="cs-CZ" altLang="cs-CZ" sz="2500" b="1" dirty="0" err="1"/>
              <a:t>konkr</a:t>
            </a:r>
            <a:r>
              <a:rPr lang="cs-CZ" altLang="cs-CZ" sz="2500" b="1" dirty="0"/>
              <a:t>. textu</a:t>
            </a:r>
            <a:r>
              <a:rPr lang="cs-CZ" altLang="cs-CZ" sz="2500" dirty="0"/>
              <a:t> nás diferenční přístup </a:t>
            </a:r>
            <a:r>
              <a:rPr lang="cs-CZ" altLang="cs-CZ" sz="2500" b="1" dirty="0"/>
              <a:t>nutí</a:t>
            </a:r>
            <a:r>
              <a:rPr lang="cs-CZ" altLang="cs-CZ" sz="2500" dirty="0"/>
              <a:t> porovnávat znak (v </a:t>
            </a:r>
            <a:r>
              <a:rPr lang="cs-CZ" altLang="cs-CZ" sz="2500" dirty="0" err="1"/>
              <a:t>konkr</a:t>
            </a:r>
            <a:r>
              <a:rPr lang="cs-CZ" altLang="cs-CZ" sz="2500" dirty="0"/>
              <a:t>. podobě, v daném výskytu) pouze s těmi znaky, jež se v daném textu rovněž vyskytují</a:t>
            </a:r>
          </a:p>
          <a:p>
            <a:pPr eaLnBrk="1" hangingPunct="1">
              <a:lnSpc>
                <a:spcPct val="90000"/>
              </a:lnSpc>
            </a:pPr>
            <a:r>
              <a:rPr lang="cs-CZ" altLang="cs-CZ" sz="2500" dirty="0"/>
              <a:t>konkrétní text:</a:t>
            </a:r>
          </a:p>
          <a:p>
            <a:pPr eaLnBrk="1" hangingPunct="1">
              <a:lnSpc>
                <a:spcPct val="90000"/>
              </a:lnSpc>
            </a:pPr>
            <a:r>
              <a:rPr lang="cs-CZ" altLang="cs-CZ" sz="2500" i="1" dirty="0"/>
              <a:t>Podívej, to je krásná kabelka!</a:t>
            </a:r>
          </a:p>
          <a:p>
            <a:pPr eaLnBrk="1" hangingPunct="1">
              <a:lnSpc>
                <a:spcPct val="90000"/>
              </a:lnSpc>
            </a:pPr>
            <a:endParaRPr lang="cs-CZ" altLang="cs-CZ" sz="25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4D26616-3AFD-4131-911A-E9D83EE595E9}"/>
              </a:ext>
            </a:extLst>
          </p:cNvPr>
          <p:cNvSpPr>
            <a:spLocks noGrp="1" noChangeArrowheads="1"/>
          </p:cNvSpPr>
          <p:nvPr>
            <p:ph type="title"/>
          </p:nvPr>
        </p:nvSpPr>
        <p:spPr/>
        <p:txBody>
          <a:bodyPr/>
          <a:lstStyle/>
          <a:p>
            <a:pPr eaLnBrk="1" hangingPunct="1"/>
            <a:r>
              <a:rPr lang="cs-CZ" altLang="cs-CZ"/>
              <a:t>Reference – setkání s textem</a:t>
            </a:r>
          </a:p>
        </p:txBody>
      </p:sp>
      <p:sp>
        <p:nvSpPr>
          <p:cNvPr id="36867" name="Rectangle 3">
            <a:extLst>
              <a:ext uri="{FF2B5EF4-FFF2-40B4-BE49-F238E27FC236}">
                <a16:creationId xmlns:a16="http://schemas.microsoft.com/office/drawing/2014/main" id="{DD8F6DE1-B11F-430D-B113-BAE0F453C1B9}"/>
              </a:ext>
            </a:extLst>
          </p:cNvPr>
          <p:cNvSpPr>
            <a:spLocks noGrp="1" noChangeArrowheads="1"/>
          </p:cNvSpPr>
          <p:nvPr>
            <p:ph type="body" idx="1"/>
          </p:nvPr>
        </p:nvSpPr>
        <p:spPr/>
        <p:txBody>
          <a:bodyPr/>
          <a:lstStyle/>
          <a:p>
            <a:pPr marL="552450" indent="-552450" eaLnBrk="1" hangingPunct="1"/>
            <a:r>
              <a:rPr lang="cs-CZ" altLang="cs-CZ" dirty="0"/>
              <a:t>Konkrétní text:</a:t>
            </a:r>
          </a:p>
          <a:p>
            <a:pPr marL="552450" indent="-552450" eaLnBrk="1" hangingPunct="1"/>
            <a:r>
              <a:rPr lang="cs-CZ" altLang="cs-CZ" i="1" dirty="0"/>
              <a:t>Podívej, to je krásný dinosaurus!</a:t>
            </a:r>
          </a:p>
          <a:p>
            <a:pPr marL="552450" indent="-552450" eaLnBrk="1" hangingPunct="1"/>
            <a:r>
              <a:rPr lang="cs-CZ" altLang="cs-CZ" b="1" dirty="0"/>
              <a:t>re-Ferenc</a:t>
            </a:r>
            <a:r>
              <a:rPr lang="cs-CZ" altLang="cs-CZ" dirty="0"/>
              <a:t> vede k odpovědi: </a:t>
            </a:r>
            <a:r>
              <a:rPr lang="cs-CZ" altLang="cs-CZ" b="1" dirty="0"/>
              <a:t>Hm</a:t>
            </a:r>
            <a:r>
              <a:rPr lang="cs-CZ" altLang="cs-CZ" dirty="0"/>
              <a:t>. (=Viděl jsem to, je to tak.);</a:t>
            </a:r>
          </a:p>
          <a:p>
            <a:pPr marL="552450" indent="-552450" eaLnBrk="1" hangingPunct="1"/>
            <a:r>
              <a:rPr lang="cs-CZ" altLang="cs-CZ" dirty="0"/>
              <a:t>nebo nesouhlasím se zařazením do třídy, např. /krásný/: </a:t>
            </a:r>
          </a:p>
          <a:p>
            <a:pPr marL="552450" indent="-552450" eaLnBrk="1" hangingPunct="1"/>
            <a:r>
              <a:rPr lang="cs-CZ" altLang="cs-CZ" dirty="0" err="1"/>
              <a:t>Prosímtě</a:t>
            </a:r>
            <a:r>
              <a:rPr lang="cs-CZ" altLang="cs-CZ" dirty="0"/>
              <a:t>, jak se ti může líbit dinosaurus?!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DC01170E-B3E7-4D6B-A180-A3B045E4AC73}"/>
              </a:ext>
            </a:extLst>
          </p:cNvPr>
          <p:cNvSpPr>
            <a:spLocks noGrp="1" noChangeArrowheads="1"/>
          </p:cNvSpPr>
          <p:nvPr>
            <p:ph type="title"/>
          </p:nvPr>
        </p:nvSpPr>
        <p:spPr/>
        <p:txBody>
          <a:bodyPr/>
          <a:lstStyle/>
          <a:p>
            <a:pPr eaLnBrk="1" hangingPunct="1"/>
            <a:r>
              <a:rPr lang="cs-CZ" altLang="cs-CZ"/>
              <a:t>Inference – setkání s textem</a:t>
            </a:r>
          </a:p>
        </p:txBody>
      </p:sp>
      <p:sp>
        <p:nvSpPr>
          <p:cNvPr id="37891" name="Rectangle 3">
            <a:extLst>
              <a:ext uri="{FF2B5EF4-FFF2-40B4-BE49-F238E27FC236}">
                <a16:creationId xmlns:a16="http://schemas.microsoft.com/office/drawing/2014/main" id="{7E3F84F8-F3B9-4F37-A6F7-4243EB4950FF}"/>
              </a:ext>
            </a:extLst>
          </p:cNvPr>
          <p:cNvSpPr>
            <a:spLocks noGrp="1" noChangeArrowheads="1"/>
          </p:cNvSpPr>
          <p:nvPr>
            <p:ph type="body" idx="1"/>
          </p:nvPr>
        </p:nvSpPr>
        <p:spPr>
          <a:xfrm>
            <a:off x="1370013" y="1827212"/>
            <a:ext cx="7313612" cy="4410099"/>
          </a:xfrm>
        </p:spPr>
        <p:txBody>
          <a:bodyPr/>
          <a:lstStyle/>
          <a:p>
            <a:pPr eaLnBrk="1" hangingPunct="1">
              <a:lnSpc>
                <a:spcPct val="80000"/>
              </a:lnSpc>
            </a:pPr>
            <a:r>
              <a:rPr lang="cs-CZ" altLang="cs-CZ" sz="2500" dirty="0"/>
              <a:t>Konkrétní text:</a:t>
            </a:r>
          </a:p>
          <a:p>
            <a:pPr eaLnBrk="1" hangingPunct="1">
              <a:lnSpc>
                <a:spcPct val="80000"/>
              </a:lnSpc>
            </a:pPr>
            <a:r>
              <a:rPr lang="cs-CZ" altLang="cs-CZ" sz="2500" i="1" dirty="0"/>
              <a:t>Podívej, to je krásný dinosaurus!</a:t>
            </a:r>
          </a:p>
          <a:p>
            <a:pPr eaLnBrk="1" hangingPunct="1">
              <a:lnSpc>
                <a:spcPct val="80000"/>
              </a:lnSpc>
            </a:pPr>
            <a:r>
              <a:rPr lang="cs-CZ" altLang="cs-CZ" sz="2500" b="1" dirty="0"/>
              <a:t>in-Ferenc</a:t>
            </a:r>
            <a:r>
              <a:rPr lang="cs-CZ" altLang="cs-CZ" sz="2500" dirty="0"/>
              <a:t> varovně dumá: Opatrně... Važ slova! Bude chtít, abych ho koupil!!!</a:t>
            </a:r>
          </a:p>
          <a:p>
            <a:pPr eaLnBrk="1" hangingPunct="1">
              <a:lnSpc>
                <a:spcPct val="80000"/>
              </a:lnSpc>
            </a:pPr>
            <a:r>
              <a:rPr lang="cs-CZ" altLang="cs-CZ" sz="2500" dirty="0"/>
              <a:t>Zábavná na tomto přístupu je ona nejednoznačnost, bohatství interpretací: </a:t>
            </a:r>
          </a:p>
          <a:p>
            <a:pPr eaLnBrk="1" hangingPunct="1">
              <a:lnSpc>
                <a:spcPct val="80000"/>
              </a:lnSpc>
            </a:pPr>
            <a:r>
              <a:rPr lang="cs-CZ" altLang="cs-CZ" sz="2500" i="1" dirty="0"/>
              <a:t>Chce, abych toho dinosaura koupil.</a:t>
            </a:r>
          </a:p>
          <a:p>
            <a:pPr eaLnBrk="1" hangingPunct="1">
              <a:lnSpc>
                <a:spcPct val="80000"/>
              </a:lnSpc>
            </a:pPr>
            <a:r>
              <a:rPr lang="cs-CZ" altLang="cs-CZ" sz="2500" i="1" dirty="0"/>
              <a:t>Chce, abych koupil toho dinosaura i s celou kolekcí dalších dinosaurů, kteří patří do této série.</a:t>
            </a:r>
          </a:p>
          <a:p>
            <a:pPr eaLnBrk="1" hangingPunct="1">
              <a:lnSpc>
                <a:spcPct val="80000"/>
              </a:lnSpc>
            </a:pPr>
            <a:r>
              <a:rPr lang="cs-CZ" altLang="cs-CZ" sz="2500" i="1" dirty="0"/>
              <a:t>Chce, abych koupil celé hračkářství... </a:t>
            </a:r>
          </a:p>
          <a:p>
            <a:pPr eaLnBrk="1" hangingPunct="1">
              <a:lnSpc>
                <a:spcPct val="80000"/>
              </a:lnSpc>
            </a:pPr>
            <a:r>
              <a:rPr lang="cs-CZ" altLang="cs-CZ" sz="2500" dirty="0"/>
              <a:t>Závisí na tom, jak znám situaci (své dítě).</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3F95773-3354-4966-850C-A256C10C033A}"/>
              </a:ext>
            </a:extLst>
          </p:cNvPr>
          <p:cNvSpPr>
            <a:spLocks noGrp="1" noChangeArrowheads="1"/>
          </p:cNvSpPr>
          <p:nvPr>
            <p:ph type="title"/>
          </p:nvPr>
        </p:nvSpPr>
        <p:spPr/>
        <p:txBody>
          <a:bodyPr/>
          <a:lstStyle/>
          <a:p>
            <a:pPr eaLnBrk="1" hangingPunct="1"/>
            <a:r>
              <a:rPr lang="cs-CZ" altLang="cs-CZ"/>
              <a:t>Diference – setkání s textem</a:t>
            </a:r>
          </a:p>
        </p:txBody>
      </p:sp>
      <p:sp>
        <p:nvSpPr>
          <p:cNvPr id="38915" name="Rectangle 3">
            <a:extLst>
              <a:ext uri="{FF2B5EF4-FFF2-40B4-BE49-F238E27FC236}">
                <a16:creationId xmlns:a16="http://schemas.microsoft.com/office/drawing/2014/main" id="{1564509A-C671-4A0D-9A79-3C6758A07F50}"/>
              </a:ext>
            </a:extLst>
          </p:cNvPr>
          <p:cNvSpPr>
            <a:spLocks noGrp="1" noChangeArrowheads="1"/>
          </p:cNvSpPr>
          <p:nvPr>
            <p:ph type="body" idx="1"/>
          </p:nvPr>
        </p:nvSpPr>
        <p:spPr>
          <a:xfrm>
            <a:off x="1370013" y="1827212"/>
            <a:ext cx="7313612" cy="4482107"/>
          </a:xfrm>
        </p:spPr>
        <p:txBody>
          <a:bodyPr/>
          <a:lstStyle/>
          <a:p>
            <a:pPr eaLnBrk="1" hangingPunct="1">
              <a:lnSpc>
                <a:spcPct val="90000"/>
              </a:lnSpc>
            </a:pPr>
            <a:r>
              <a:rPr lang="cs-CZ" altLang="cs-CZ" sz="2100" dirty="0"/>
              <a:t>Konkrétní text:</a:t>
            </a:r>
          </a:p>
          <a:p>
            <a:pPr eaLnBrk="1" hangingPunct="1">
              <a:lnSpc>
                <a:spcPct val="90000"/>
              </a:lnSpc>
            </a:pPr>
            <a:r>
              <a:rPr lang="cs-CZ" altLang="cs-CZ" sz="2100" i="1" u="sng" dirty="0"/>
              <a:t>Podívej</a:t>
            </a:r>
            <a:r>
              <a:rPr lang="cs-CZ" altLang="cs-CZ" sz="2100" i="1" dirty="0"/>
              <a:t>, to je </a:t>
            </a:r>
            <a:r>
              <a:rPr lang="cs-CZ" altLang="cs-CZ" sz="2100" i="1" dirty="0">
                <a:solidFill>
                  <a:schemeClr val="hlink"/>
                </a:solidFill>
              </a:rPr>
              <a:t>krásný</a:t>
            </a:r>
            <a:r>
              <a:rPr lang="cs-CZ" altLang="cs-CZ" sz="2100" i="1" dirty="0"/>
              <a:t> dinosaurus!</a:t>
            </a:r>
          </a:p>
          <a:p>
            <a:pPr eaLnBrk="1" hangingPunct="1">
              <a:lnSpc>
                <a:spcPct val="90000"/>
              </a:lnSpc>
            </a:pPr>
            <a:r>
              <a:rPr lang="cs-CZ" altLang="cs-CZ" sz="2100" b="1" dirty="0"/>
              <a:t>di-Ferenc</a:t>
            </a:r>
            <a:r>
              <a:rPr lang="cs-CZ" altLang="cs-CZ" sz="2100" dirty="0"/>
              <a:t> vidí možnosti: </a:t>
            </a:r>
          </a:p>
          <a:p>
            <a:pPr eaLnBrk="1" hangingPunct="1">
              <a:lnSpc>
                <a:spcPct val="90000"/>
              </a:lnSpc>
            </a:pPr>
            <a:r>
              <a:rPr lang="cs-CZ" altLang="cs-CZ" sz="2100" i="1" dirty="0"/>
              <a:t>Podívej </a:t>
            </a:r>
            <a:r>
              <a:rPr lang="cs-CZ" altLang="cs-CZ" sz="2100" dirty="0"/>
              <a:t>vs.</a:t>
            </a:r>
            <a:r>
              <a:rPr lang="cs-CZ" altLang="cs-CZ" sz="2100" i="1" dirty="0"/>
              <a:t> </a:t>
            </a:r>
            <a:r>
              <a:rPr lang="cs-CZ" altLang="cs-CZ" sz="2100" i="1" u="sng" dirty="0"/>
              <a:t>Koukni</a:t>
            </a:r>
            <a:r>
              <a:rPr lang="cs-CZ" altLang="cs-CZ" sz="2100" i="1" dirty="0"/>
              <a:t> </a:t>
            </a:r>
            <a:r>
              <a:rPr lang="cs-CZ" altLang="cs-CZ" sz="2100" dirty="0"/>
              <a:t>vs.</a:t>
            </a:r>
            <a:r>
              <a:rPr lang="cs-CZ" altLang="cs-CZ" sz="2100" i="1" dirty="0"/>
              <a:t> </a:t>
            </a:r>
            <a:r>
              <a:rPr lang="cs-CZ" altLang="cs-CZ" sz="2100" i="1" u="sng" dirty="0"/>
              <a:t>Hele</a:t>
            </a:r>
            <a:r>
              <a:rPr lang="cs-CZ" altLang="cs-CZ" sz="2100" i="1" dirty="0"/>
              <a:t> </a:t>
            </a:r>
            <a:r>
              <a:rPr lang="cs-CZ" altLang="cs-CZ" sz="2100" dirty="0"/>
              <a:t>vs. </a:t>
            </a:r>
            <a:r>
              <a:rPr lang="cs-CZ" altLang="cs-CZ" sz="2100" i="1" u="sng" dirty="0"/>
              <a:t>Podívejte</a:t>
            </a:r>
            <a:endParaRPr lang="cs-CZ" altLang="cs-CZ" sz="2100" dirty="0"/>
          </a:p>
          <a:p>
            <a:pPr eaLnBrk="1" hangingPunct="1">
              <a:lnSpc>
                <a:spcPct val="90000"/>
              </a:lnSpc>
            </a:pPr>
            <a:r>
              <a:rPr lang="cs-CZ" altLang="cs-CZ" sz="2100" dirty="0"/>
              <a:t>Vykání tatínkovi: možnost pěstovat jazyk jiné doby, jiné spol. situace... byť je to v danou dobu příznakové.</a:t>
            </a:r>
          </a:p>
          <a:p>
            <a:pPr eaLnBrk="1" hangingPunct="1">
              <a:lnSpc>
                <a:spcPct val="90000"/>
              </a:lnSpc>
            </a:pPr>
            <a:r>
              <a:rPr lang="cs-CZ" altLang="cs-CZ" sz="2100" i="1" dirty="0">
                <a:solidFill>
                  <a:schemeClr val="hlink"/>
                </a:solidFill>
              </a:rPr>
              <a:t>Krásný</a:t>
            </a:r>
            <a:r>
              <a:rPr lang="cs-CZ" altLang="cs-CZ" sz="2100" dirty="0"/>
              <a:t> vs. </a:t>
            </a:r>
            <a:r>
              <a:rPr lang="cs-CZ" altLang="cs-CZ" sz="2100" i="1" dirty="0">
                <a:solidFill>
                  <a:schemeClr val="hlink"/>
                </a:solidFill>
              </a:rPr>
              <a:t>bezva</a:t>
            </a:r>
            <a:r>
              <a:rPr lang="cs-CZ" altLang="cs-CZ" sz="2100" dirty="0"/>
              <a:t> vs. </a:t>
            </a:r>
            <a:r>
              <a:rPr lang="cs-CZ" altLang="cs-CZ" sz="2100" i="1" dirty="0">
                <a:solidFill>
                  <a:schemeClr val="hlink"/>
                </a:solidFill>
              </a:rPr>
              <a:t>senza</a:t>
            </a:r>
            <a:r>
              <a:rPr lang="cs-CZ" altLang="cs-CZ" sz="2100" dirty="0"/>
              <a:t> vs. </a:t>
            </a:r>
            <a:r>
              <a:rPr lang="cs-CZ" altLang="cs-CZ" sz="2100" i="1" dirty="0">
                <a:solidFill>
                  <a:schemeClr val="hlink"/>
                </a:solidFill>
              </a:rPr>
              <a:t>mega</a:t>
            </a:r>
            <a:r>
              <a:rPr lang="cs-CZ" altLang="cs-CZ" sz="2100" dirty="0"/>
              <a:t>... vs. </a:t>
            </a:r>
            <a:r>
              <a:rPr lang="cs-CZ" altLang="cs-CZ" sz="2100" i="1" dirty="0" err="1">
                <a:solidFill>
                  <a:srgbClr val="FF0000"/>
                </a:solidFill>
              </a:rPr>
              <a:t>krásnej</a:t>
            </a:r>
            <a:r>
              <a:rPr lang="cs-CZ" altLang="cs-CZ" sz="2100" dirty="0"/>
              <a:t> vs. </a:t>
            </a:r>
            <a:r>
              <a:rPr lang="cs-CZ" altLang="cs-CZ" sz="2100" i="1" dirty="0">
                <a:solidFill>
                  <a:srgbClr val="FF0000"/>
                </a:solidFill>
              </a:rPr>
              <a:t>krásné</a:t>
            </a:r>
            <a:r>
              <a:rPr lang="cs-CZ" altLang="cs-CZ" sz="2100" dirty="0"/>
              <a:t> vs. </a:t>
            </a:r>
            <a:r>
              <a:rPr lang="cs-CZ" altLang="cs-CZ" sz="2100" i="1" dirty="0" err="1">
                <a:solidFill>
                  <a:srgbClr val="FF0000"/>
                </a:solidFill>
              </a:rPr>
              <a:t>krasny</a:t>
            </a:r>
            <a:r>
              <a:rPr lang="cs-CZ" altLang="cs-CZ" sz="2100" dirty="0"/>
              <a:t> dinosaurus.</a:t>
            </a:r>
          </a:p>
          <a:p>
            <a:pPr eaLnBrk="1" hangingPunct="1">
              <a:lnSpc>
                <a:spcPct val="90000"/>
              </a:lnSpc>
            </a:pPr>
            <a:r>
              <a:rPr lang="cs-CZ" altLang="cs-CZ" sz="2100" dirty="0"/>
              <a:t>Je možné, aby to šlo proti sobě: </a:t>
            </a:r>
          </a:p>
          <a:p>
            <a:pPr eaLnBrk="1" hangingPunct="1">
              <a:lnSpc>
                <a:spcPct val="90000"/>
              </a:lnSpc>
            </a:pPr>
            <a:r>
              <a:rPr lang="cs-CZ" altLang="cs-CZ" sz="2100" i="1" u="sng" dirty="0"/>
              <a:t>Podívejte</a:t>
            </a:r>
            <a:r>
              <a:rPr lang="cs-CZ" altLang="cs-CZ" sz="2100" i="1" dirty="0"/>
              <a:t>, můj milovaný tatínku, tady mají ale </a:t>
            </a:r>
            <a:r>
              <a:rPr lang="cs-CZ" altLang="cs-CZ" sz="2100" i="1" dirty="0" err="1">
                <a:solidFill>
                  <a:schemeClr val="hlink"/>
                </a:solidFill>
              </a:rPr>
              <a:t>megasuper</a:t>
            </a:r>
            <a:r>
              <a:rPr lang="cs-CZ" altLang="cs-CZ" sz="2100" i="1" dirty="0"/>
              <a:t> </a:t>
            </a:r>
            <a:r>
              <a:rPr lang="cs-CZ" altLang="cs-CZ" sz="2100" i="1" dirty="0" err="1"/>
              <a:t>dinouše</a:t>
            </a:r>
            <a:r>
              <a:rPr lang="cs-CZ" altLang="cs-CZ" sz="2100" i="1" dirty="0"/>
              <a:t>, viďte…</a:t>
            </a:r>
            <a:endParaRPr lang="cs-CZ" altLang="cs-CZ" sz="2100" dirty="0"/>
          </a:p>
          <a:p>
            <a:pPr eaLnBrk="1" hangingPunct="1">
              <a:lnSpc>
                <a:spcPct val="90000"/>
              </a:lnSpc>
            </a:pPr>
            <a:r>
              <a:rPr lang="cs-CZ" altLang="cs-CZ" sz="2100" dirty="0"/>
              <a:t>Jedna výpověď – prvky z různých rejstříků.</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2EF26333-DAE9-4BE8-BFA1-6965B3C929BB}"/>
              </a:ext>
            </a:extLst>
          </p:cNvPr>
          <p:cNvSpPr>
            <a:spLocks noGrp="1" noChangeArrowheads="1"/>
          </p:cNvSpPr>
          <p:nvPr>
            <p:ph type="title"/>
          </p:nvPr>
        </p:nvSpPr>
        <p:spPr/>
        <p:txBody>
          <a:bodyPr/>
          <a:lstStyle/>
          <a:p>
            <a:pPr eaLnBrk="1" hangingPunct="1"/>
            <a:r>
              <a:rPr lang="cs-CZ" altLang="cs-CZ"/>
              <a:t>Diference v abstr. systému jazyka</a:t>
            </a:r>
          </a:p>
        </p:txBody>
      </p:sp>
      <p:sp>
        <p:nvSpPr>
          <p:cNvPr id="39939" name="Rectangle 3">
            <a:extLst>
              <a:ext uri="{FF2B5EF4-FFF2-40B4-BE49-F238E27FC236}">
                <a16:creationId xmlns:a16="http://schemas.microsoft.com/office/drawing/2014/main" id="{2173F186-12EC-467B-83AA-B87B553B8834}"/>
              </a:ext>
            </a:extLst>
          </p:cNvPr>
          <p:cNvSpPr>
            <a:spLocks noGrp="1" noChangeArrowheads="1"/>
          </p:cNvSpPr>
          <p:nvPr>
            <p:ph type="body" idx="1"/>
          </p:nvPr>
        </p:nvSpPr>
        <p:spPr/>
        <p:txBody>
          <a:bodyPr/>
          <a:lstStyle/>
          <a:p>
            <a:pPr eaLnBrk="1" hangingPunct="1">
              <a:lnSpc>
                <a:spcPct val="90000"/>
              </a:lnSpc>
            </a:pPr>
            <a:r>
              <a:rPr lang="cs-CZ" altLang="cs-CZ" sz="1800" dirty="0"/>
              <a:t>Úkol: Jak dokážu (s odvoláním na </a:t>
            </a:r>
            <a:r>
              <a:rPr lang="cs-CZ" altLang="cs-CZ" sz="1800" dirty="0" err="1"/>
              <a:t>abstr</a:t>
            </a:r>
            <a:r>
              <a:rPr lang="cs-CZ" altLang="cs-CZ" sz="1800" dirty="0"/>
              <a:t>. systém jazyka), že něco </a:t>
            </a:r>
            <a:r>
              <a:rPr lang="cs-CZ" altLang="cs-CZ" sz="1800" i="1" dirty="0"/>
              <a:t>je</a:t>
            </a:r>
            <a:r>
              <a:rPr lang="cs-CZ" altLang="cs-CZ" sz="1800" dirty="0"/>
              <a:t> nebo </a:t>
            </a:r>
            <a:r>
              <a:rPr lang="cs-CZ" altLang="cs-CZ" sz="1800" i="1" dirty="0"/>
              <a:t>není</a:t>
            </a:r>
            <a:r>
              <a:rPr lang="cs-CZ" altLang="cs-CZ" sz="1800" dirty="0"/>
              <a:t> znak?</a:t>
            </a:r>
          </a:p>
          <a:p>
            <a:pPr eaLnBrk="1" hangingPunct="1">
              <a:lnSpc>
                <a:spcPct val="90000"/>
              </a:lnSpc>
            </a:pPr>
            <a:r>
              <a:rPr lang="cs-CZ" altLang="cs-CZ" sz="1800" dirty="0"/>
              <a:t>Viz výše komentář:</a:t>
            </a:r>
          </a:p>
          <a:p>
            <a:pPr eaLnBrk="1" hangingPunct="1">
              <a:lnSpc>
                <a:spcPct val="90000"/>
              </a:lnSpc>
            </a:pPr>
            <a:r>
              <a:rPr lang="cs-CZ" altLang="cs-CZ" sz="1800" dirty="0"/>
              <a:t>Kritérium pro výpověď: </a:t>
            </a:r>
          </a:p>
          <a:p>
            <a:pPr eaLnBrk="1" hangingPunct="1">
              <a:lnSpc>
                <a:spcPct val="90000"/>
              </a:lnSpc>
            </a:pPr>
            <a:r>
              <a:rPr lang="cs-CZ" altLang="cs-CZ" sz="1800" dirty="0"/>
              <a:t>Hodí se k něčemu diference, kterou jsem si mezi určitými větami vymyslel?</a:t>
            </a:r>
          </a:p>
          <a:p>
            <a:pPr eaLnBrk="1" hangingPunct="1">
              <a:lnSpc>
                <a:spcPct val="90000"/>
              </a:lnSpc>
            </a:pPr>
            <a:r>
              <a:rPr lang="cs-CZ" altLang="cs-CZ" sz="1800" dirty="0"/>
              <a:t>Nutno nalézt výpovědní situaci (tedy výpovědi), ve kterých se ona diference hodí.</a:t>
            </a:r>
          </a:p>
          <a:p>
            <a:pPr eaLnBrk="1" hangingPunct="1">
              <a:lnSpc>
                <a:spcPct val="90000"/>
              </a:lnSpc>
            </a:pPr>
            <a:r>
              <a:rPr lang="cs-CZ" altLang="cs-CZ" sz="1800" dirty="0"/>
              <a:t>Vymyslíme (narazíme na) větu a pak hledáme situace, ve které by se dala použít v různých významech. Tato věta v různých situacích = různé výpovědi.</a:t>
            </a:r>
          </a:p>
          <a:p>
            <a:r>
              <a:rPr lang="cs-CZ" altLang="cs-CZ" sz="1800" dirty="0"/>
              <a:t>Např. </a:t>
            </a:r>
            <a:r>
              <a:rPr lang="pl-PL" sz="1800" i="1" dirty="0"/>
              <a:t>Po kom ty děcka tak řvou?</a:t>
            </a:r>
          </a:p>
          <a:p>
            <a:r>
              <a:rPr lang="pl-PL" sz="1800" dirty="0"/>
              <a:t>1. Po kom to mají?</a:t>
            </a:r>
          </a:p>
          <a:p>
            <a:r>
              <a:rPr lang="cs-CZ" sz="1800" dirty="0"/>
              <a:t>2. Na koho křičí?</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0393DCDD-A4D9-4A34-8CB7-0389854C28F4}"/>
              </a:ext>
            </a:extLst>
          </p:cNvPr>
          <p:cNvSpPr>
            <a:spLocks noGrp="1" noChangeArrowheads="1"/>
          </p:cNvSpPr>
          <p:nvPr>
            <p:ph type="title"/>
          </p:nvPr>
        </p:nvSpPr>
        <p:spPr/>
        <p:txBody>
          <a:bodyPr/>
          <a:lstStyle/>
          <a:p>
            <a:pPr eaLnBrk="1" hangingPunct="1"/>
            <a:r>
              <a:rPr lang="cs-CZ" altLang="cs-CZ"/>
              <a:t>Jak dokážu, co je a není znak?</a:t>
            </a:r>
          </a:p>
        </p:txBody>
      </p:sp>
      <p:sp>
        <p:nvSpPr>
          <p:cNvPr id="40963" name="Rectangle 3">
            <a:extLst>
              <a:ext uri="{FF2B5EF4-FFF2-40B4-BE49-F238E27FC236}">
                <a16:creationId xmlns:a16="http://schemas.microsoft.com/office/drawing/2014/main" id="{5EF0318E-0E91-4A45-B453-19FC10F935C2}"/>
              </a:ext>
            </a:extLst>
          </p:cNvPr>
          <p:cNvSpPr>
            <a:spLocks noGrp="1" noChangeArrowheads="1"/>
          </p:cNvSpPr>
          <p:nvPr>
            <p:ph type="body" idx="1"/>
          </p:nvPr>
        </p:nvSpPr>
        <p:spPr/>
        <p:txBody>
          <a:bodyPr/>
          <a:lstStyle/>
          <a:p>
            <a:pPr eaLnBrk="1" hangingPunct="1">
              <a:lnSpc>
                <a:spcPct val="90000"/>
              </a:lnSpc>
            </a:pPr>
            <a:r>
              <a:rPr lang="cs-CZ" altLang="cs-CZ" sz="2500" dirty="0"/>
              <a:t>Zpátky k úkolu: Jak dokážu (s odvoláním na </a:t>
            </a:r>
            <a:r>
              <a:rPr lang="cs-CZ" altLang="cs-CZ" sz="2500" dirty="0" err="1"/>
              <a:t>abstr</a:t>
            </a:r>
            <a:r>
              <a:rPr lang="cs-CZ" altLang="cs-CZ" sz="2500" dirty="0"/>
              <a:t>. systém jazyka), že něco je nebo není znak?</a:t>
            </a:r>
          </a:p>
          <a:p>
            <a:pPr eaLnBrk="1" hangingPunct="1">
              <a:lnSpc>
                <a:spcPct val="90000"/>
              </a:lnSpc>
            </a:pPr>
            <a:r>
              <a:rPr lang="cs-CZ" altLang="cs-CZ" sz="2500" dirty="0"/>
              <a:t>Rozdíl mezi </a:t>
            </a:r>
            <a:r>
              <a:rPr lang="cs-CZ" altLang="cs-CZ" sz="2500" i="1" dirty="0"/>
              <a:t>již</a:t>
            </a:r>
            <a:r>
              <a:rPr lang="cs-CZ" altLang="cs-CZ" sz="2500" dirty="0"/>
              <a:t> vs. </a:t>
            </a:r>
            <a:r>
              <a:rPr lang="cs-CZ" altLang="cs-CZ" sz="2500" i="1" dirty="0"/>
              <a:t>už</a:t>
            </a:r>
            <a:r>
              <a:rPr lang="cs-CZ" altLang="cs-CZ" sz="2500" dirty="0"/>
              <a:t>.</a:t>
            </a:r>
          </a:p>
          <a:p>
            <a:pPr eaLnBrk="1" hangingPunct="1">
              <a:lnSpc>
                <a:spcPct val="90000"/>
              </a:lnSpc>
            </a:pPr>
            <a:r>
              <a:rPr lang="cs-CZ" altLang="cs-CZ" sz="2500" b="1" i="1" dirty="0"/>
              <a:t>Již</a:t>
            </a:r>
            <a:r>
              <a:rPr lang="cs-CZ" altLang="cs-CZ" sz="2500" dirty="0"/>
              <a:t> by mohlo aspirovat na </a:t>
            </a:r>
            <a:r>
              <a:rPr lang="cs-CZ" altLang="cs-CZ" sz="2500" b="1" dirty="0"/>
              <a:t>vznešenost</a:t>
            </a:r>
            <a:r>
              <a:rPr lang="cs-CZ" altLang="cs-CZ" sz="2500" dirty="0"/>
              <a:t>, oproti </a:t>
            </a:r>
            <a:r>
              <a:rPr lang="cs-CZ" altLang="cs-CZ" sz="2500" u="sng" dirty="0"/>
              <a:t>ke vznešenosti nepříznakovému</a:t>
            </a:r>
            <a:r>
              <a:rPr lang="cs-CZ" altLang="cs-CZ" sz="2500" dirty="0"/>
              <a:t> </a:t>
            </a:r>
            <a:r>
              <a:rPr lang="cs-CZ" altLang="cs-CZ" sz="2500" i="1" u="sng" dirty="0"/>
              <a:t>už</a:t>
            </a:r>
            <a:r>
              <a:rPr lang="cs-CZ" altLang="cs-CZ" sz="2500" dirty="0"/>
              <a:t>.</a:t>
            </a:r>
          </a:p>
          <a:p>
            <a:pPr eaLnBrk="1" hangingPunct="1">
              <a:lnSpc>
                <a:spcPct val="90000"/>
              </a:lnSpc>
            </a:pPr>
            <a:r>
              <a:rPr lang="cs-CZ" altLang="cs-CZ" sz="2500" dirty="0"/>
              <a:t>Jak to dokážu? (</a:t>
            </a:r>
            <a:r>
              <a:rPr lang="cs-CZ" altLang="cs-CZ" sz="2500" i="1" dirty="0"/>
              <a:t>Již kráčí</a:t>
            </a:r>
            <a:r>
              <a:rPr lang="cs-CZ" altLang="cs-CZ" sz="2500" dirty="0"/>
              <a:t> vs. </a:t>
            </a:r>
            <a:r>
              <a:rPr lang="cs-CZ" altLang="cs-CZ" sz="2500" i="1" dirty="0"/>
              <a:t>Už jde.</a:t>
            </a:r>
            <a:r>
              <a:rPr lang="cs-CZ" altLang="cs-CZ" sz="2500" dirty="0"/>
              <a:t>)</a:t>
            </a:r>
          </a:p>
          <a:p>
            <a:pPr eaLnBrk="1" hangingPunct="1">
              <a:lnSpc>
                <a:spcPct val="90000"/>
              </a:lnSpc>
            </a:pPr>
            <a:r>
              <a:rPr lang="cs-CZ" altLang="cs-CZ" sz="2500" dirty="0"/>
              <a:t>Ostatní mluvčí musejí souhlasit… </a:t>
            </a:r>
          </a:p>
          <a:p>
            <a:pPr eaLnBrk="1" hangingPunct="1">
              <a:lnSpc>
                <a:spcPct val="90000"/>
              </a:lnSpc>
            </a:pPr>
            <a:r>
              <a:rPr lang="cs-CZ" altLang="cs-CZ" sz="2500" dirty="0"/>
              <a:t>Jak zjistím, zda souhlasí?</a:t>
            </a:r>
          </a:p>
          <a:p>
            <a:pPr eaLnBrk="1" hangingPunct="1">
              <a:lnSpc>
                <a:spcPct val="90000"/>
              </a:lnSpc>
            </a:pPr>
            <a:r>
              <a:rPr lang="cs-CZ" altLang="cs-CZ" sz="2500" dirty="0"/>
              <a:t>Musím to prokázat v textech.</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9C3A3C1-DBE9-4E92-AF36-C5AFCC9222D8}"/>
              </a:ext>
            </a:extLst>
          </p:cNvPr>
          <p:cNvSpPr>
            <a:spLocks noGrp="1" noChangeArrowheads="1"/>
          </p:cNvSpPr>
          <p:nvPr>
            <p:ph type="title"/>
          </p:nvPr>
        </p:nvSpPr>
        <p:spPr/>
        <p:txBody>
          <a:bodyPr/>
          <a:lstStyle/>
          <a:p>
            <a:pPr eaLnBrk="1" hangingPunct="1"/>
            <a:r>
              <a:rPr lang="cs-CZ" altLang="cs-CZ"/>
              <a:t>VP vs. OP</a:t>
            </a:r>
          </a:p>
        </p:txBody>
      </p:sp>
      <p:sp>
        <p:nvSpPr>
          <p:cNvPr id="41987" name="Rectangle 3">
            <a:extLst>
              <a:ext uri="{FF2B5EF4-FFF2-40B4-BE49-F238E27FC236}">
                <a16:creationId xmlns:a16="http://schemas.microsoft.com/office/drawing/2014/main" id="{779D11A2-1FC4-4453-A8E4-93E725C36495}"/>
              </a:ext>
            </a:extLst>
          </p:cNvPr>
          <p:cNvSpPr>
            <a:spLocks noGrp="1" noChangeArrowheads="1"/>
          </p:cNvSpPr>
          <p:nvPr>
            <p:ph type="body" idx="1"/>
          </p:nvPr>
        </p:nvSpPr>
        <p:spPr/>
        <p:txBody>
          <a:bodyPr/>
          <a:lstStyle/>
          <a:p>
            <a:pPr eaLnBrk="1" hangingPunct="1">
              <a:lnSpc>
                <a:spcPct val="80000"/>
              </a:lnSpc>
            </a:pPr>
            <a:r>
              <a:rPr lang="cs-CZ" altLang="cs-CZ" sz="2500" i="1"/>
              <a:t>Brzy</a:t>
            </a:r>
            <a:r>
              <a:rPr lang="cs-CZ" altLang="cs-CZ" sz="2500"/>
              <a:t> vs. </a:t>
            </a:r>
            <a:r>
              <a:rPr lang="cs-CZ" altLang="cs-CZ" sz="2500" i="1"/>
              <a:t>brzo</a:t>
            </a:r>
            <a:r>
              <a:rPr lang="cs-CZ" altLang="cs-CZ" sz="2500"/>
              <a:t>.</a:t>
            </a:r>
          </a:p>
          <a:p>
            <a:pPr eaLnBrk="1" hangingPunct="1">
              <a:lnSpc>
                <a:spcPct val="80000"/>
              </a:lnSpc>
            </a:pPr>
            <a:r>
              <a:rPr lang="cs-CZ" altLang="cs-CZ" sz="2500"/>
              <a:t>Zde ty aspirace na vznešenost nejsou.</a:t>
            </a:r>
          </a:p>
          <a:p>
            <a:pPr eaLnBrk="1" hangingPunct="1">
              <a:lnSpc>
                <a:spcPct val="80000"/>
              </a:lnSpc>
            </a:pPr>
            <a:r>
              <a:rPr lang="cs-CZ" altLang="cs-CZ" sz="2500"/>
              <a:t>Diference ve VP, ale v OP žádný rozdíl: </a:t>
            </a:r>
            <a:r>
              <a:rPr lang="cs-CZ" altLang="cs-CZ" sz="2500" i="1"/>
              <a:t>brzy</a:t>
            </a:r>
            <a:r>
              <a:rPr lang="cs-CZ" altLang="cs-CZ" sz="2500"/>
              <a:t> vs. </a:t>
            </a:r>
            <a:r>
              <a:rPr lang="cs-CZ" altLang="cs-CZ" sz="2500" i="1"/>
              <a:t>brzo</a:t>
            </a:r>
            <a:r>
              <a:rPr lang="cs-CZ" altLang="cs-CZ" sz="2500"/>
              <a:t>.</a:t>
            </a:r>
          </a:p>
          <a:p>
            <a:pPr eaLnBrk="1" hangingPunct="1">
              <a:lnSpc>
                <a:spcPct val="80000"/>
              </a:lnSpc>
            </a:pPr>
            <a:r>
              <a:rPr lang="cs-CZ" altLang="cs-CZ" sz="2500"/>
              <a:t>A co </a:t>
            </a:r>
            <a:r>
              <a:rPr lang="cs-CZ" altLang="cs-CZ" sz="2500" i="1"/>
              <a:t>neseme</a:t>
            </a:r>
            <a:r>
              <a:rPr lang="cs-CZ" altLang="cs-CZ" sz="2500"/>
              <a:t> vs. </a:t>
            </a:r>
            <a:r>
              <a:rPr lang="cs-CZ" altLang="cs-CZ" sz="2500" i="1"/>
              <a:t>nesem</a:t>
            </a:r>
            <a:r>
              <a:rPr lang="cs-CZ" altLang="cs-CZ" sz="2500"/>
              <a:t>?</a:t>
            </a:r>
          </a:p>
          <a:p>
            <a:pPr eaLnBrk="1" hangingPunct="1">
              <a:lnSpc>
                <a:spcPct val="80000"/>
              </a:lnSpc>
            </a:pPr>
            <a:r>
              <a:rPr lang="cs-CZ" altLang="cs-CZ" sz="2500" i="1"/>
              <a:t>Neseme</a:t>
            </a:r>
            <a:r>
              <a:rPr lang="cs-CZ" altLang="cs-CZ" sz="2500"/>
              <a:t>: rys „+ formální“.</a:t>
            </a:r>
          </a:p>
          <a:p>
            <a:pPr eaLnBrk="1" hangingPunct="1">
              <a:lnSpc>
                <a:spcPct val="80000"/>
              </a:lnSpc>
            </a:pPr>
            <a:r>
              <a:rPr lang="cs-CZ" altLang="cs-CZ" sz="2500" i="1"/>
              <a:t>Nesem</a:t>
            </a:r>
            <a:r>
              <a:rPr lang="cs-CZ" altLang="cs-CZ" sz="2500"/>
              <a:t>: rys „– formální“.</a:t>
            </a:r>
          </a:p>
          <a:p>
            <a:pPr eaLnBrk="1" hangingPunct="1">
              <a:lnSpc>
                <a:spcPct val="80000"/>
              </a:lnSpc>
            </a:pPr>
            <a:r>
              <a:rPr lang="cs-CZ" altLang="cs-CZ" sz="2500"/>
              <a:t>Totéž se objevuje u dalších sloves: </a:t>
            </a:r>
          </a:p>
          <a:p>
            <a:pPr eaLnBrk="1" hangingPunct="1">
              <a:lnSpc>
                <a:spcPct val="80000"/>
              </a:lnSpc>
            </a:pPr>
            <a:r>
              <a:rPr lang="cs-CZ" altLang="cs-CZ" sz="2500" i="1"/>
              <a:t>bereme</a:t>
            </a:r>
            <a:r>
              <a:rPr lang="cs-CZ" altLang="cs-CZ" sz="2500"/>
              <a:t> vs. </a:t>
            </a:r>
            <a:r>
              <a:rPr lang="cs-CZ" altLang="cs-CZ" sz="2500" i="1"/>
              <a:t>berem</a:t>
            </a:r>
            <a:r>
              <a:rPr lang="cs-CZ" altLang="cs-CZ" sz="2500"/>
              <a:t>, </a:t>
            </a:r>
            <a:r>
              <a:rPr lang="cs-CZ" altLang="cs-CZ" sz="2500" i="1"/>
              <a:t>pereme</a:t>
            </a:r>
            <a:r>
              <a:rPr lang="cs-CZ" altLang="cs-CZ" sz="2500"/>
              <a:t> vs. </a:t>
            </a:r>
            <a:r>
              <a:rPr lang="cs-CZ" altLang="cs-CZ" sz="2500" i="1"/>
              <a:t>perem</a:t>
            </a:r>
            <a:r>
              <a:rPr lang="cs-CZ" altLang="cs-CZ" sz="2500"/>
              <a:t>…</a:t>
            </a:r>
          </a:p>
          <a:p>
            <a:pPr eaLnBrk="1" hangingPunct="1">
              <a:lnSpc>
                <a:spcPct val="80000"/>
              </a:lnSpc>
            </a:pPr>
            <a:r>
              <a:rPr lang="cs-CZ" altLang="cs-CZ" sz="2500">
                <a:latin typeface="Arial" panose="020B0604020202020204" pitchFamily="34" charset="0"/>
              </a:rPr>
              <a:t>→ Jedná se o systémový jev.</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6B97019-D8A0-2245-BAF8-39DC39619FCA}"/>
              </a:ext>
            </a:extLst>
          </p:cNvPr>
          <p:cNvSpPr>
            <a:spLocks noGrp="1"/>
          </p:cNvSpPr>
          <p:nvPr>
            <p:ph type="title"/>
          </p:nvPr>
        </p:nvSpPr>
        <p:spPr/>
        <p:txBody>
          <a:bodyPr/>
          <a:lstStyle/>
          <a:p>
            <a:r>
              <a:rPr lang="cs-CZ" b="1" dirty="0"/>
              <a:t>Systémový jev </a:t>
            </a:r>
            <a:br>
              <a:rPr lang="cs-CZ" b="1" dirty="0"/>
            </a:br>
            <a:r>
              <a:rPr lang="cs-CZ" sz="2400" b="1" dirty="0"/>
              <a:t>vázaný na určité slovesné třídy...</a:t>
            </a:r>
            <a:endParaRPr lang="cs-CZ" sz="2400" dirty="0"/>
          </a:p>
        </p:txBody>
      </p:sp>
      <p:sp>
        <p:nvSpPr>
          <p:cNvPr id="3" name="Zástupný obsah 2">
            <a:extLst>
              <a:ext uri="{FF2B5EF4-FFF2-40B4-BE49-F238E27FC236}">
                <a16:creationId xmlns:a16="http://schemas.microsoft.com/office/drawing/2014/main" id="{97695AE9-EEE3-6848-A5D9-B9E6B16472B1}"/>
              </a:ext>
            </a:extLst>
          </p:cNvPr>
          <p:cNvSpPr>
            <a:spLocks noGrp="1"/>
          </p:cNvSpPr>
          <p:nvPr>
            <p:ph idx="1"/>
          </p:nvPr>
        </p:nvSpPr>
        <p:spPr/>
        <p:txBody>
          <a:bodyPr/>
          <a:lstStyle/>
          <a:p>
            <a:r>
              <a:rPr lang="cs-CZ" sz="2300" b="1" dirty="0"/>
              <a:t>1. třída</a:t>
            </a:r>
            <a:r>
              <a:rPr lang="cs-CZ" sz="2300" dirty="0"/>
              <a:t>: neseme/</a:t>
            </a:r>
            <a:r>
              <a:rPr lang="cs-CZ" sz="2300" dirty="0" err="1"/>
              <a:t>nesem</a:t>
            </a:r>
            <a:r>
              <a:rPr lang="cs-CZ" sz="2300" dirty="0"/>
              <a:t>, bereme/</a:t>
            </a:r>
            <a:r>
              <a:rPr lang="cs-CZ" sz="2300" dirty="0" err="1"/>
              <a:t>berem</a:t>
            </a:r>
            <a:r>
              <a:rPr lang="cs-CZ" sz="2300" dirty="0"/>
              <a:t>, mažeme/</a:t>
            </a:r>
            <a:r>
              <a:rPr lang="cs-CZ" sz="2300" dirty="0" err="1"/>
              <a:t>mažem</a:t>
            </a:r>
            <a:r>
              <a:rPr lang="cs-CZ" sz="2300" dirty="0"/>
              <a:t>, pečeme/</a:t>
            </a:r>
            <a:r>
              <a:rPr lang="cs-CZ" sz="2300" dirty="0" err="1"/>
              <a:t>pečem</a:t>
            </a:r>
            <a:r>
              <a:rPr lang="cs-CZ" sz="2300" dirty="0"/>
              <a:t>, umřeme/</a:t>
            </a:r>
            <a:r>
              <a:rPr lang="cs-CZ" sz="2300" dirty="0" err="1"/>
              <a:t>umřem</a:t>
            </a:r>
            <a:r>
              <a:rPr lang="cs-CZ" sz="2300" dirty="0"/>
              <a:t>.</a:t>
            </a:r>
          </a:p>
          <a:p>
            <a:r>
              <a:rPr lang="cs-CZ" sz="2300" b="1" dirty="0"/>
              <a:t>2. třída</a:t>
            </a:r>
            <a:r>
              <a:rPr lang="cs-CZ" sz="2300" dirty="0"/>
              <a:t>: tiskneme/</a:t>
            </a:r>
            <a:r>
              <a:rPr lang="cs-CZ" sz="2300" dirty="0" err="1"/>
              <a:t>tisknem</a:t>
            </a:r>
            <a:r>
              <a:rPr lang="cs-CZ" sz="2300" dirty="0"/>
              <a:t>, mineme/</a:t>
            </a:r>
            <a:r>
              <a:rPr lang="cs-CZ" sz="2300" dirty="0" err="1"/>
              <a:t>minem</a:t>
            </a:r>
            <a:r>
              <a:rPr lang="cs-CZ" sz="2300" dirty="0"/>
              <a:t>, začneme/</a:t>
            </a:r>
            <a:r>
              <a:rPr lang="cs-CZ" sz="2300" dirty="0" err="1"/>
              <a:t>začnem</a:t>
            </a:r>
            <a:r>
              <a:rPr lang="cs-CZ" sz="2300" dirty="0"/>
              <a:t>.</a:t>
            </a:r>
          </a:p>
          <a:p>
            <a:r>
              <a:rPr lang="cs-CZ" sz="2300" b="1" dirty="0"/>
              <a:t>3. třída</a:t>
            </a:r>
            <a:r>
              <a:rPr lang="cs-CZ" sz="2300" dirty="0"/>
              <a:t>: kryjeme/</a:t>
            </a:r>
            <a:r>
              <a:rPr lang="cs-CZ" sz="2300" dirty="0" err="1"/>
              <a:t>kryjem</a:t>
            </a:r>
            <a:r>
              <a:rPr lang="cs-CZ" sz="2300" dirty="0"/>
              <a:t>, kupujeme/</a:t>
            </a:r>
            <a:r>
              <a:rPr lang="cs-CZ" sz="2300" dirty="0" err="1"/>
              <a:t>kupujem</a:t>
            </a:r>
            <a:r>
              <a:rPr lang="cs-CZ" sz="2300" dirty="0"/>
              <a:t>.</a:t>
            </a:r>
          </a:p>
          <a:p>
            <a:r>
              <a:rPr lang="cs-CZ" sz="2300" b="1" dirty="0"/>
              <a:t>4. třída</a:t>
            </a:r>
            <a:r>
              <a:rPr lang="cs-CZ" sz="2300" dirty="0"/>
              <a:t>: prosíme, trpíme, sázíme.</a:t>
            </a:r>
          </a:p>
          <a:p>
            <a:r>
              <a:rPr lang="cs-CZ" sz="2300" b="1" dirty="0"/>
              <a:t>5. třída</a:t>
            </a:r>
            <a:r>
              <a:rPr lang="cs-CZ" sz="2300" dirty="0"/>
              <a:t>: děláme.</a:t>
            </a:r>
          </a:p>
          <a:p>
            <a:r>
              <a:rPr lang="cs-CZ" sz="2000" dirty="0"/>
              <a:t>4. a 5 třída: výrazy  </a:t>
            </a:r>
            <a:r>
              <a:rPr lang="cs-CZ" sz="2000" i="1" dirty="0"/>
              <a:t>prosím, trpím, sázím, dělám</a:t>
            </a:r>
            <a:r>
              <a:rPr lang="cs-CZ" sz="2000" dirty="0"/>
              <a:t> -- již obsazeny (v OP): kategoriemi 1. os. </a:t>
            </a:r>
            <a:r>
              <a:rPr lang="cs-CZ" sz="2000" dirty="0" err="1"/>
              <a:t>sg</a:t>
            </a:r>
            <a:r>
              <a:rPr lang="cs-CZ" sz="2000" dirty="0"/>
              <a:t>.</a:t>
            </a:r>
          </a:p>
        </p:txBody>
      </p:sp>
    </p:spTree>
    <p:extLst>
      <p:ext uri="{BB962C8B-B14F-4D97-AF65-F5344CB8AC3E}">
        <p14:creationId xmlns:p14="http://schemas.microsoft.com/office/powerpoint/2010/main" val="3112072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FA02D4E-8BC5-453D-A0EE-33C893BFA315}"/>
              </a:ext>
            </a:extLst>
          </p:cNvPr>
          <p:cNvSpPr>
            <a:spLocks noGrp="1" noChangeArrowheads="1"/>
          </p:cNvSpPr>
          <p:nvPr>
            <p:ph type="title"/>
          </p:nvPr>
        </p:nvSpPr>
        <p:spPr/>
        <p:txBody>
          <a:bodyPr/>
          <a:lstStyle/>
          <a:p>
            <a:pPr eaLnBrk="1" hangingPunct="1"/>
            <a:r>
              <a:rPr lang="cs-CZ" altLang="cs-CZ" dirty="0" err="1"/>
              <a:t>Aristotelés</a:t>
            </a:r>
            <a:r>
              <a:rPr lang="cs-CZ" altLang="cs-CZ" sz="4000" dirty="0"/>
              <a:t> </a:t>
            </a:r>
            <a:br>
              <a:rPr lang="cs-CZ" altLang="cs-CZ" sz="4000" dirty="0"/>
            </a:br>
            <a:r>
              <a:rPr lang="cs-CZ" altLang="cs-CZ" sz="2000" dirty="0"/>
              <a:t>(</a:t>
            </a:r>
            <a:r>
              <a:rPr lang="cs-CZ" altLang="cs-CZ" sz="2000" dirty="0" err="1"/>
              <a:t>Ἀριστοτέλης</a:t>
            </a:r>
            <a:r>
              <a:rPr lang="cs-CZ" altLang="cs-CZ" sz="2000" dirty="0"/>
              <a:t>) (384 BC–322 BC) </a:t>
            </a:r>
          </a:p>
        </p:txBody>
      </p:sp>
      <p:sp>
        <p:nvSpPr>
          <p:cNvPr id="7171" name="Rectangle 3">
            <a:extLst>
              <a:ext uri="{FF2B5EF4-FFF2-40B4-BE49-F238E27FC236}">
                <a16:creationId xmlns:a16="http://schemas.microsoft.com/office/drawing/2014/main" id="{16202DBD-AB50-4EE1-AB0E-FFECD12DA2F9}"/>
              </a:ext>
            </a:extLst>
          </p:cNvPr>
          <p:cNvSpPr>
            <a:spLocks noGrp="1" noChangeArrowheads="1"/>
          </p:cNvSpPr>
          <p:nvPr>
            <p:ph type="body" idx="1"/>
          </p:nvPr>
        </p:nvSpPr>
        <p:spPr>
          <a:xfrm>
            <a:off x="468313" y="1628775"/>
            <a:ext cx="8229600" cy="4525963"/>
          </a:xfrm>
        </p:spPr>
        <p:txBody>
          <a:bodyPr/>
          <a:lstStyle/>
          <a:p>
            <a:pPr marL="533400" indent="-533400" eaLnBrk="1" hangingPunct="1">
              <a:lnSpc>
                <a:spcPct val="80000"/>
              </a:lnSpc>
            </a:pPr>
            <a:r>
              <a:rPr lang="cs-CZ" altLang="cs-CZ" sz="1200" dirty="0"/>
              <a:t>Aristoteles je vůbec první, kdo se k tématu „znaku“ vyjadřuje.</a:t>
            </a:r>
          </a:p>
          <a:p>
            <a:pPr marL="533400" indent="-533400" eaLnBrk="1" hangingPunct="1">
              <a:lnSpc>
                <a:spcPct val="80000"/>
              </a:lnSpc>
            </a:pPr>
            <a:r>
              <a:rPr lang="cs-CZ" altLang="cs-CZ" sz="1200" dirty="0"/>
              <a:t>Protože je první, nemá k dispozici žádnou terminologii.</a:t>
            </a:r>
          </a:p>
          <a:p>
            <a:pPr marL="533400" indent="-533400" eaLnBrk="1" hangingPunct="1">
              <a:lnSpc>
                <a:spcPct val="80000"/>
              </a:lnSpc>
            </a:pPr>
            <a:r>
              <a:rPr lang="cs-CZ" altLang="cs-CZ" sz="1200" dirty="0"/>
              <a:t>Ve svém díle: </a:t>
            </a:r>
            <a:r>
              <a:rPr lang="cs-CZ" altLang="cs-CZ" sz="1200" i="1" dirty="0"/>
              <a:t>O vyjadřování.</a:t>
            </a:r>
            <a:r>
              <a:rPr lang="cs-CZ" altLang="cs-CZ" sz="1200" dirty="0"/>
              <a:t> (Peri </a:t>
            </a:r>
            <a:r>
              <a:rPr lang="cs-CZ" altLang="cs-CZ" sz="1200" dirty="0" err="1"/>
              <a:t>hermeneias</a:t>
            </a:r>
            <a:r>
              <a:rPr lang="cs-CZ" altLang="cs-CZ" sz="1200" dirty="0"/>
              <a:t>/De </a:t>
            </a:r>
            <a:r>
              <a:rPr lang="cs-CZ" altLang="cs-CZ" sz="1200" dirty="0" err="1"/>
              <a:t>interpretatione</a:t>
            </a:r>
            <a:r>
              <a:rPr lang="cs-CZ" altLang="cs-CZ" sz="1200" dirty="0"/>
              <a:t>. In: Organon.) tvrdí, že:</a:t>
            </a:r>
          </a:p>
          <a:p>
            <a:pPr marL="533400" indent="-533400" eaLnBrk="1" hangingPunct="1">
              <a:lnSpc>
                <a:spcPct val="80000"/>
              </a:lnSpc>
              <a:buFont typeface="Wingdings" panose="05000000000000000000" pitchFamily="2" charset="2"/>
              <a:buNone/>
            </a:pPr>
            <a:r>
              <a:rPr lang="cs-CZ" altLang="cs-CZ" sz="1200" dirty="0"/>
              <a:t>		1. Jsou </a:t>
            </a:r>
            <a:r>
              <a:rPr lang="cs-CZ" altLang="cs-CZ" sz="1200" i="1" dirty="0"/>
              <a:t>věci ve světě </a:t>
            </a:r>
            <a:r>
              <a:rPr lang="cs-CZ" altLang="cs-CZ" sz="1200" dirty="0"/>
              <a:t>(a ty jsou jednoznačné).</a:t>
            </a:r>
          </a:p>
          <a:p>
            <a:pPr marL="533400" indent="-533400" eaLnBrk="1" hangingPunct="1">
              <a:lnSpc>
                <a:spcPct val="80000"/>
              </a:lnSpc>
              <a:buFont typeface="Wingdings" panose="05000000000000000000" pitchFamily="2" charset="2"/>
              <a:buNone/>
            </a:pPr>
            <a:r>
              <a:rPr lang="cs-CZ" altLang="cs-CZ" sz="1200" dirty="0"/>
              <a:t>		2. Jsou </a:t>
            </a:r>
            <a:r>
              <a:rPr lang="cs-CZ" altLang="cs-CZ" sz="1200" i="1" dirty="0"/>
              <a:t>odrazy těch věcí</a:t>
            </a:r>
            <a:r>
              <a:rPr lang="cs-CZ" altLang="cs-CZ" sz="1200" dirty="0"/>
              <a:t> v lidské hlavě (a ty jsou také jednoznačné).</a:t>
            </a:r>
          </a:p>
          <a:p>
            <a:pPr marL="533400" indent="-533400" eaLnBrk="1" hangingPunct="1">
              <a:lnSpc>
                <a:spcPct val="80000"/>
              </a:lnSpc>
              <a:buFont typeface="Wingdings" panose="05000000000000000000" pitchFamily="2" charset="2"/>
              <a:buNone/>
            </a:pPr>
            <a:r>
              <a:rPr lang="cs-CZ" altLang="cs-CZ" sz="1200" dirty="0"/>
              <a:t>		3. Jsou vyjádření těch odrazů (ve zvuku).</a:t>
            </a:r>
          </a:p>
          <a:p>
            <a:pPr marL="533400" indent="-533400" eaLnBrk="1" hangingPunct="1">
              <a:lnSpc>
                <a:spcPct val="80000"/>
              </a:lnSpc>
              <a:buFont typeface="Wingdings" panose="05000000000000000000" pitchFamily="2" charset="2"/>
              <a:buNone/>
            </a:pPr>
            <a:endParaRPr lang="cs-CZ" altLang="cs-CZ" sz="1200" dirty="0"/>
          </a:p>
          <a:p>
            <a:pPr marL="533400" indent="-533400" eaLnBrk="1" hangingPunct="1">
              <a:lnSpc>
                <a:spcPct val="80000"/>
              </a:lnSpc>
              <a:buFont typeface="Wingdings" panose="05000000000000000000" pitchFamily="2" charset="2"/>
              <a:buNone/>
            </a:pPr>
            <a:r>
              <a:rPr lang="cs-CZ" altLang="cs-CZ" sz="1200" dirty="0"/>
              <a:t>Toť rozlišování mezi:</a:t>
            </a:r>
          </a:p>
          <a:p>
            <a:pPr marL="533400" indent="-533400" eaLnBrk="1" hangingPunct="1">
              <a:lnSpc>
                <a:spcPct val="80000"/>
              </a:lnSpc>
              <a:buFontTx/>
              <a:buAutoNum type="alphaLcPeriod"/>
            </a:pPr>
            <a:r>
              <a:rPr lang="cs-CZ" altLang="cs-CZ" sz="1200" dirty="0"/>
              <a:t>Vnější skutečností.</a:t>
            </a:r>
          </a:p>
          <a:p>
            <a:pPr marL="533400" indent="-533400" eaLnBrk="1" hangingPunct="1">
              <a:lnSpc>
                <a:spcPct val="80000"/>
              </a:lnSpc>
              <a:buFontTx/>
              <a:buAutoNum type="alphaLcPeriod"/>
            </a:pPr>
            <a:r>
              <a:rPr lang="cs-CZ" altLang="cs-CZ" sz="1200" dirty="0"/>
              <a:t>Mentálním obrazem.</a:t>
            </a:r>
          </a:p>
          <a:p>
            <a:pPr marL="533400" indent="-533400" eaLnBrk="1" hangingPunct="1">
              <a:lnSpc>
                <a:spcPct val="80000"/>
              </a:lnSpc>
              <a:buFontTx/>
              <a:buAutoNum type="alphaLcPeriod"/>
            </a:pPr>
            <a:r>
              <a:rPr lang="cs-CZ" altLang="cs-CZ" sz="1200" dirty="0"/>
              <a:t>Jazykovým vyjádřením.</a:t>
            </a:r>
          </a:p>
          <a:p>
            <a:pPr marL="533400" indent="-533400" eaLnBrk="1" hangingPunct="1">
              <a:lnSpc>
                <a:spcPct val="80000"/>
              </a:lnSpc>
              <a:buFontTx/>
              <a:buNone/>
            </a:pPr>
            <a:endParaRPr lang="cs-CZ" altLang="cs-CZ" sz="1200" dirty="0"/>
          </a:p>
          <a:p>
            <a:pPr marL="533400" indent="-533400" eaLnBrk="1" hangingPunct="1">
              <a:lnSpc>
                <a:spcPct val="80000"/>
              </a:lnSpc>
              <a:buFontTx/>
              <a:buNone/>
            </a:pPr>
            <a:r>
              <a:rPr lang="cs-CZ" altLang="cs-CZ" sz="1000" dirty="0"/>
              <a:t>Jinými slovy totéž: To, co je v hlavě, je odrazem toho, co je ve světě. A to, co je v jazyce, je odrazem toho, co je v hlavě.</a:t>
            </a:r>
          </a:p>
          <a:p>
            <a:pPr marL="533400" indent="-533400" eaLnBrk="1" hangingPunct="1">
              <a:lnSpc>
                <a:spcPct val="80000"/>
              </a:lnSpc>
              <a:buFontTx/>
              <a:buNone/>
            </a:pPr>
            <a:endParaRPr lang="cs-CZ" altLang="cs-CZ" sz="1000" dirty="0"/>
          </a:p>
          <a:p>
            <a:pPr marL="533400" indent="-533400" eaLnBrk="1" hangingPunct="1">
              <a:lnSpc>
                <a:spcPct val="80000"/>
              </a:lnSpc>
              <a:buFontTx/>
              <a:buNone/>
            </a:pPr>
            <a:r>
              <a:rPr lang="cs-CZ" altLang="cs-CZ" sz="1200" dirty="0"/>
              <a:t>Aristoteles</a:t>
            </a:r>
            <a:r>
              <a:rPr lang="cs-CZ" altLang="cs-CZ" sz="1400" dirty="0"/>
              <a:t> </a:t>
            </a:r>
            <a:r>
              <a:rPr lang="cs-CZ" altLang="cs-CZ" sz="1200" dirty="0"/>
              <a:t>je přesvědčen, že tak jako vnější svět je stejný, tak i mentální obrazy jsou pro všechny lidi stejné.</a:t>
            </a:r>
          </a:p>
          <a:p>
            <a:pPr marL="533400" indent="-533400" eaLnBrk="1" hangingPunct="1">
              <a:lnSpc>
                <a:spcPct val="80000"/>
              </a:lnSpc>
              <a:buFontTx/>
              <a:buNone/>
            </a:pPr>
            <a:r>
              <a:rPr lang="cs-CZ" altLang="cs-CZ" sz="1200" dirty="0"/>
              <a:t>Rozdíl je až v jazyce.</a:t>
            </a:r>
          </a:p>
          <a:p>
            <a:pPr marL="533400" indent="-533400" eaLnBrk="1" hangingPunct="1">
              <a:lnSpc>
                <a:spcPct val="80000"/>
              </a:lnSpc>
              <a:buFontTx/>
              <a:buNone/>
            </a:pPr>
            <a:r>
              <a:rPr lang="cs-CZ" altLang="cs-CZ" sz="1200" dirty="0" err="1"/>
              <a:t>Mentalisté</a:t>
            </a:r>
            <a:r>
              <a:rPr lang="cs-CZ" altLang="cs-CZ" sz="1200" dirty="0"/>
              <a:t>: řeší ty (společné) vnitřní obrazy.</a:t>
            </a:r>
          </a:p>
          <a:p>
            <a:pPr marL="533400" indent="-533400" eaLnBrk="1" hangingPunct="1">
              <a:lnSpc>
                <a:spcPct val="80000"/>
              </a:lnSpc>
              <a:buFontTx/>
              <a:buNone/>
            </a:pPr>
            <a:endParaRPr lang="cs-CZ" altLang="cs-CZ" sz="1200" dirty="0"/>
          </a:p>
          <a:p>
            <a:pPr marL="533400" indent="-533400" eaLnBrk="1" hangingPunct="1">
              <a:lnSpc>
                <a:spcPct val="80000"/>
              </a:lnSpc>
              <a:buFontTx/>
              <a:buNone/>
            </a:pPr>
            <a:r>
              <a:rPr lang="cs-CZ" altLang="cs-CZ" sz="1200" dirty="0"/>
              <a:t>Toť ovšem překážka pro emancipovanou jazykovědu.</a:t>
            </a:r>
          </a:p>
          <a:p>
            <a:pPr marL="533400" indent="-533400" eaLnBrk="1" hangingPunct="1">
              <a:lnSpc>
                <a:spcPct val="80000"/>
              </a:lnSpc>
              <a:buFontTx/>
              <a:buNone/>
            </a:pPr>
            <a:r>
              <a:rPr lang="cs-CZ" altLang="cs-CZ" sz="1200" dirty="0"/>
              <a:t>Jde s lingvistikou až do 20. století.</a:t>
            </a:r>
          </a:p>
          <a:p>
            <a:pPr marL="533400" indent="-533400" eaLnBrk="1" hangingPunct="1">
              <a:lnSpc>
                <a:spcPct val="80000"/>
              </a:lnSpc>
              <a:buFontTx/>
              <a:buNone/>
            </a:pPr>
            <a:r>
              <a:rPr lang="cs-CZ" altLang="cs-CZ" sz="1200" dirty="0"/>
              <a:t>Ve středověku se tohoto pojetí chopila scholastika.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F4E2C72E-6043-4C05-8B7C-63F80B62E860}"/>
              </a:ext>
            </a:extLst>
          </p:cNvPr>
          <p:cNvSpPr>
            <a:spLocks noGrp="1" noChangeArrowheads="1"/>
          </p:cNvSpPr>
          <p:nvPr>
            <p:ph type="title"/>
          </p:nvPr>
        </p:nvSpPr>
        <p:spPr/>
        <p:txBody>
          <a:bodyPr/>
          <a:lstStyle/>
          <a:p>
            <a:pPr eaLnBrk="1" hangingPunct="1"/>
            <a:r>
              <a:rPr lang="cs-CZ" altLang="cs-CZ"/>
              <a:t>Systémový jev. Co s tím?</a:t>
            </a:r>
          </a:p>
        </p:txBody>
      </p:sp>
      <p:sp>
        <p:nvSpPr>
          <p:cNvPr id="44035" name="Rectangle 3">
            <a:extLst>
              <a:ext uri="{FF2B5EF4-FFF2-40B4-BE49-F238E27FC236}">
                <a16:creationId xmlns:a16="http://schemas.microsoft.com/office/drawing/2014/main" id="{B09BC425-5DB9-4F83-A7C8-A96938C27372}"/>
              </a:ext>
            </a:extLst>
          </p:cNvPr>
          <p:cNvSpPr>
            <a:spLocks noGrp="1" noChangeArrowheads="1"/>
          </p:cNvSpPr>
          <p:nvPr>
            <p:ph type="body" idx="1"/>
          </p:nvPr>
        </p:nvSpPr>
        <p:spPr/>
        <p:txBody>
          <a:bodyPr/>
          <a:lstStyle/>
          <a:p>
            <a:pPr eaLnBrk="1" hangingPunct="1">
              <a:lnSpc>
                <a:spcPct val="80000"/>
              </a:lnSpc>
            </a:pPr>
            <a:r>
              <a:rPr lang="cs-CZ" altLang="cs-CZ" sz="2500" i="1" dirty="0"/>
              <a:t>Neseme</a:t>
            </a:r>
            <a:r>
              <a:rPr lang="cs-CZ" altLang="cs-CZ" sz="2500" dirty="0"/>
              <a:t> vs. </a:t>
            </a:r>
            <a:r>
              <a:rPr lang="cs-CZ" altLang="cs-CZ" sz="2500" i="1" dirty="0" err="1"/>
              <a:t>nesem</a:t>
            </a:r>
            <a:r>
              <a:rPr lang="cs-CZ" altLang="cs-CZ" sz="2500" dirty="0"/>
              <a:t>.</a:t>
            </a:r>
          </a:p>
          <a:p>
            <a:pPr eaLnBrk="1" hangingPunct="1">
              <a:lnSpc>
                <a:spcPct val="80000"/>
              </a:lnSpc>
            </a:pPr>
            <a:r>
              <a:rPr lang="cs-CZ" altLang="cs-CZ" sz="2500" dirty="0"/>
              <a:t>V č. konjugaci je neomezeně mnoho sloves schopných takového tvaru…</a:t>
            </a:r>
          </a:p>
          <a:p>
            <a:pPr eaLnBrk="1" hangingPunct="1">
              <a:lnSpc>
                <a:spcPct val="80000"/>
              </a:lnSpc>
            </a:pPr>
            <a:r>
              <a:rPr lang="cs-CZ" altLang="cs-CZ" sz="2500" dirty="0"/>
              <a:t>Běžná slovesa mají 6 osob.</a:t>
            </a:r>
          </a:p>
          <a:p>
            <a:pPr eaLnBrk="1" hangingPunct="1">
              <a:lnSpc>
                <a:spcPct val="80000"/>
              </a:lnSpc>
            </a:pPr>
            <a:r>
              <a:rPr lang="cs-CZ" altLang="cs-CZ" sz="2500" dirty="0"/>
              <a:t>Učiním z toho osobu sedmou?</a:t>
            </a:r>
          </a:p>
          <a:p>
            <a:pPr eaLnBrk="1" hangingPunct="1">
              <a:lnSpc>
                <a:spcPct val="80000"/>
              </a:lnSpc>
            </a:pPr>
            <a:r>
              <a:rPr lang="cs-CZ" altLang="cs-CZ" sz="2500" dirty="0"/>
              <a:t>Program zní: uchopit systém v diferencích.</a:t>
            </a:r>
          </a:p>
          <a:p>
            <a:pPr eaLnBrk="1" hangingPunct="1">
              <a:lnSpc>
                <a:spcPct val="80000"/>
              </a:lnSpc>
            </a:pPr>
            <a:r>
              <a:rPr lang="cs-CZ" altLang="cs-CZ" sz="2500" dirty="0">
                <a:latin typeface="Arial" panose="020B0604020202020204" pitchFamily="34" charset="0"/>
              </a:rPr>
              <a:t>→ Nutno se rozhodnout: vytvořím novou kategorii (např. 7. osobu), ale pak ponesu důsledky: půl sloves ji má (1.–3. třída), a půl nemá (4. a 5. třída).</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199557E7-AC3E-4D01-A5A6-5BC350994A1B}"/>
              </a:ext>
            </a:extLst>
          </p:cNvPr>
          <p:cNvSpPr>
            <a:spLocks noGrp="1" noChangeArrowheads="1"/>
          </p:cNvSpPr>
          <p:nvPr>
            <p:ph type="title"/>
          </p:nvPr>
        </p:nvSpPr>
        <p:spPr/>
        <p:txBody>
          <a:bodyPr/>
          <a:lstStyle/>
          <a:p>
            <a:pPr eaLnBrk="1" hangingPunct="1"/>
            <a:r>
              <a:rPr lang="cs-CZ" altLang="cs-CZ"/>
              <a:t>Diference ve výpovědi</a:t>
            </a:r>
          </a:p>
        </p:txBody>
      </p:sp>
      <p:sp>
        <p:nvSpPr>
          <p:cNvPr id="45059" name="Rectangle 3">
            <a:extLst>
              <a:ext uri="{FF2B5EF4-FFF2-40B4-BE49-F238E27FC236}">
                <a16:creationId xmlns:a16="http://schemas.microsoft.com/office/drawing/2014/main" id="{11B9170E-AAC7-4260-BF38-2DF7DAC962B3}"/>
              </a:ext>
            </a:extLst>
          </p:cNvPr>
          <p:cNvSpPr>
            <a:spLocks noGrp="1" noChangeArrowheads="1"/>
          </p:cNvSpPr>
          <p:nvPr>
            <p:ph type="body" idx="1"/>
          </p:nvPr>
        </p:nvSpPr>
        <p:spPr/>
        <p:txBody>
          <a:bodyPr/>
          <a:lstStyle/>
          <a:p>
            <a:pPr eaLnBrk="1" hangingPunct="1">
              <a:lnSpc>
                <a:spcPct val="90000"/>
              </a:lnSpc>
            </a:pPr>
            <a:r>
              <a:rPr lang="cs-CZ" altLang="cs-CZ" sz="2800" dirty="0"/>
              <a:t>Co s tím?</a:t>
            </a:r>
          </a:p>
          <a:p>
            <a:pPr eaLnBrk="1" hangingPunct="1">
              <a:lnSpc>
                <a:spcPct val="90000"/>
              </a:lnSpc>
            </a:pPr>
            <a:r>
              <a:rPr lang="cs-CZ" altLang="cs-CZ" sz="2800" dirty="0"/>
              <a:t>Snaha </a:t>
            </a:r>
            <a:r>
              <a:rPr lang="cs-CZ" altLang="cs-CZ" sz="2800" b="1" dirty="0"/>
              <a:t>zachytit diferenci</a:t>
            </a:r>
            <a:r>
              <a:rPr lang="cs-CZ" altLang="cs-CZ" sz="2800" dirty="0"/>
              <a:t>, která existuje a která se i dá předvést </a:t>
            </a:r>
            <a:r>
              <a:rPr lang="cs-CZ" altLang="cs-CZ" sz="2800" b="1" dirty="0"/>
              <a:t>ve výpovědi</a:t>
            </a:r>
            <a:r>
              <a:rPr lang="cs-CZ" altLang="cs-CZ" sz="2800" dirty="0"/>
              <a:t> (přesvědčivěji):</a:t>
            </a:r>
          </a:p>
          <a:p>
            <a:pPr eaLnBrk="1" hangingPunct="1">
              <a:lnSpc>
                <a:spcPct val="90000"/>
              </a:lnSpc>
            </a:pPr>
            <a:r>
              <a:rPr lang="cs-CZ" altLang="cs-CZ" sz="2800" i="1" dirty="0"/>
              <a:t>Sejdeme se za měsíc</a:t>
            </a:r>
            <a:r>
              <a:rPr lang="cs-CZ" altLang="cs-CZ" sz="2800" dirty="0"/>
              <a:t>.</a:t>
            </a:r>
          </a:p>
          <a:p>
            <a:pPr eaLnBrk="1" hangingPunct="1">
              <a:lnSpc>
                <a:spcPct val="90000"/>
              </a:lnSpc>
            </a:pPr>
            <a:r>
              <a:rPr lang="cs-CZ" altLang="cs-CZ" sz="2800" dirty="0"/>
              <a:t>Vs. </a:t>
            </a:r>
            <a:r>
              <a:rPr lang="cs-CZ" altLang="cs-CZ" sz="2800" i="1" dirty="0" err="1"/>
              <a:t>Sejdem</a:t>
            </a:r>
            <a:r>
              <a:rPr lang="cs-CZ" altLang="cs-CZ" sz="2800" i="1" dirty="0"/>
              <a:t> se za měsíc</a:t>
            </a:r>
            <a:r>
              <a:rPr lang="cs-CZ" altLang="cs-CZ" sz="2800" dirty="0"/>
              <a:t>.</a:t>
            </a:r>
          </a:p>
          <a:p>
            <a:pPr eaLnBrk="1" hangingPunct="1">
              <a:lnSpc>
                <a:spcPct val="90000"/>
              </a:lnSpc>
            </a:pPr>
            <a:r>
              <a:rPr lang="cs-CZ" altLang="cs-CZ" sz="2800" dirty="0"/>
              <a:t>Kdy jednu výpověď ano a druhou raději ne?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11C91AD-7EB7-416D-9D26-C5DA67EEA077}"/>
              </a:ext>
            </a:extLst>
          </p:cNvPr>
          <p:cNvSpPr>
            <a:spLocks noGrp="1" noChangeArrowheads="1"/>
          </p:cNvSpPr>
          <p:nvPr>
            <p:ph type="title"/>
          </p:nvPr>
        </p:nvSpPr>
        <p:spPr/>
        <p:txBody>
          <a:bodyPr/>
          <a:lstStyle/>
          <a:p>
            <a:pPr eaLnBrk="1" hangingPunct="1"/>
            <a:r>
              <a:rPr lang="cs-CZ" altLang="cs-CZ"/>
              <a:t>Nesystematický jev. A co s tím?</a:t>
            </a:r>
          </a:p>
        </p:txBody>
      </p:sp>
      <p:sp>
        <p:nvSpPr>
          <p:cNvPr id="46083" name="Rectangle 3">
            <a:extLst>
              <a:ext uri="{FF2B5EF4-FFF2-40B4-BE49-F238E27FC236}">
                <a16:creationId xmlns:a16="http://schemas.microsoft.com/office/drawing/2014/main" id="{E3D23C09-9D0F-4FDC-A7CB-9E14EF5790A8}"/>
              </a:ext>
            </a:extLst>
          </p:cNvPr>
          <p:cNvSpPr>
            <a:spLocks noGrp="1" noChangeArrowheads="1"/>
          </p:cNvSpPr>
          <p:nvPr>
            <p:ph type="body" idx="1"/>
          </p:nvPr>
        </p:nvSpPr>
        <p:spPr/>
        <p:txBody>
          <a:bodyPr/>
          <a:lstStyle/>
          <a:p>
            <a:pPr eaLnBrk="1" hangingPunct="1"/>
            <a:r>
              <a:rPr lang="cs-CZ" altLang="cs-CZ" sz="2500" i="1" dirty="0"/>
              <a:t>Sejdeme se za měsíc</a:t>
            </a:r>
            <a:r>
              <a:rPr lang="cs-CZ" altLang="cs-CZ" sz="2500" dirty="0"/>
              <a:t>.</a:t>
            </a:r>
          </a:p>
          <a:p>
            <a:pPr eaLnBrk="1" hangingPunct="1"/>
            <a:r>
              <a:rPr lang="cs-CZ" altLang="cs-CZ" sz="2500" dirty="0"/>
              <a:t>Vs. </a:t>
            </a:r>
            <a:r>
              <a:rPr lang="cs-CZ" altLang="cs-CZ" sz="2500" i="1" dirty="0" err="1"/>
              <a:t>Sejdem</a:t>
            </a:r>
            <a:r>
              <a:rPr lang="cs-CZ" altLang="cs-CZ" sz="2500" i="1" dirty="0"/>
              <a:t> se za měsíc</a:t>
            </a:r>
            <a:r>
              <a:rPr lang="cs-CZ" altLang="cs-CZ" sz="2500" dirty="0"/>
              <a:t>.</a:t>
            </a:r>
          </a:p>
          <a:p>
            <a:pPr eaLnBrk="1" hangingPunct="1"/>
            <a:r>
              <a:rPr lang="cs-CZ" altLang="cs-CZ" sz="2500" dirty="0"/>
              <a:t>Kdy jednu ano, a druhou raději ne?</a:t>
            </a:r>
          </a:p>
          <a:p>
            <a:pPr eaLnBrk="1" hangingPunct="1"/>
            <a:r>
              <a:rPr lang="cs-CZ" altLang="cs-CZ" sz="2500" dirty="0"/>
              <a:t>Někdy se přikloním tak, jindy jinak, záleží na okolnostech…</a:t>
            </a:r>
          </a:p>
          <a:p>
            <a:pPr eaLnBrk="1" hangingPunct="1"/>
            <a:r>
              <a:rPr lang="cs-CZ" altLang="cs-CZ" sz="2500" dirty="0"/>
              <a:t>Mám diferenci, ale je nesystematická.</a:t>
            </a:r>
          </a:p>
          <a:p>
            <a:pPr eaLnBrk="1" hangingPunct="1"/>
            <a:r>
              <a:rPr lang="cs-CZ" altLang="cs-CZ" sz="2500" dirty="0">
                <a:latin typeface="Arial" panose="020B0604020202020204" pitchFamily="34" charset="0"/>
              </a:rPr>
              <a:t>→ Nezavedu novou kategorii a ponesu důsledky, že tato diference zůstane nepopsána.</a:t>
            </a:r>
          </a:p>
          <a:p>
            <a:pPr eaLnBrk="1" hangingPunct="1"/>
            <a:endParaRPr lang="cs-CZ" altLang="cs-CZ" sz="25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7A40F01C-5BC6-4DCB-890F-36D486DE8FD5}"/>
              </a:ext>
            </a:extLst>
          </p:cNvPr>
          <p:cNvSpPr>
            <a:spLocks noGrp="1" noChangeArrowheads="1"/>
          </p:cNvSpPr>
          <p:nvPr>
            <p:ph type="title"/>
          </p:nvPr>
        </p:nvSpPr>
        <p:spPr/>
        <p:txBody>
          <a:bodyPr/>
          <a:lstStyle/>
          <a:p>
            <a:pPr eaLnBrk="1" hangingPunct="1"/>
            <a:r>
              <a:rPr lang="cs-CZ" altLang="cs-CZ" sz="3200"/>
              <a:t>Kritérium rozhodující, co je a co není znak</a:t>
            </a:r>
          </a:p>
        </p:txBody>
      </p:sp>
      <p:sp>
        <p:nvSpPr>
          <p:cNvPr id="47107" name="Rectangle 3">
            <a:extLst>
              <a:ext uri="{FF2B5EF4-FFF2-40B4-BE49-F238E27FC236}">
                <a16:creationId xmlns:a16="http://schemas.microsoft.com/office/drawing/2014/main" id="{1A19EC20-FF65-4FF3-949C-657BC9440579}"/>
              </a:ext>
            </a:extLst>
          </p:cNvPr>
          <p:cNvSpPr>
            <a:spLocks noGrp="1" noChangeArrowheads="1"/>
          </p:cNvSpPr>
          <p:nvPr>
            <p:ph type="body" idx="1"/>
          </p:nvPr>
        </p:nvSpPr>
        <p:spPr/>
        <p:txBody>
          <a:bodyPr/>
          <a:lstStyle/>
          <a:p>
            <a:pPr eaLnBrk="1" hangingPunct="1">
              <a:lnSpc>
                <a:spcPct val="90000"/>
              </a:lnSpc>
            </a:pPr>
            <a:r>
              <a:rPr lang="cs-CZ" altLang="cs-CZ" sz="2100" dirty="0"/>
              <a:t>Kritérium znakové solidarity výrazového a obsahového plánu (Hjelmslev: </a:t>
            </a:r>
            <a:r>
              <a:rPr lang="cs-CZ" altLang="cs-CZ" sz="2100" i="1" dirty="0"/>
              <a:t>Prolegomena</a:t>
            </a:r>
            <a:r>
              <a:rPr lang="cs-CZ" altLang="cs-CZ" sz="2100" dirty="0"/>
              <a:t>):</a:t>
            </a:r>
          </a:p>
          <a:p>
            <a:pPr eaLnBrk="1" hangingPunct="1">
              <a:lnSpc>
                <a:spcPct val="90000"/>
              </a:lnSpc>
            </a:pPr>
            <a:r>
              <a:rPr lang="cs-CZ" altLang="cs-CZ" sz="2100" dirty="0"/>
              <a:t>Nepřipouštíme ve VP nic, co nemá interpretaci v OP, a nezavádíme do OP nic, co nemá vyjádření ve VP.</a:t>
            </a:r>
          </a:p>
          <a:p>
            <a:pPr eaLnBrk="1" hangingPunct="1">
              <a:lnSpc>
                <a:spcPct val="90000"/>
              </a:lnSpc>
            </a:pPr>
            <a:r>
              <a:rPr lang="cs-CZ" altLang="cs-CZ" sz="2100" dirty="0"/>
              <a:t>Kritérium </a:t>
            </a:r>
            <a:r>
              <a:rPr lang="cs-CZ" altLang="cs-CZ" sz="2100" dirty="0" err="1"/>
              <a:t>minimálnosti</a:t>
            </a:r>
            <a:r>
              <a:rPr lang="cs-CZ" altLang="cs-CZ" sz="2100" dirty="0"/>
              <a:t>:</a:t>
            </a:r>
          </a:p>
          <a:p>
            <a:pPr eaLnBrk="1" hangingPunct="1">
              <a:lnSpc>
                <a:spcPct val="90000"/>
              </a:lnSpc>
            </a:pPr>
            <a:r>
              <a:rPr lang="cs-CZ" altLang="cs-CZ" sz="2100" dirty="0"/>
              <a:t>Ubereme-li cokoliv z VP, nebude již v systému daného jazyka možné zbylou část obsahově interpretovat, ubereme-li cokoliv z OP, nenajdeme v jazykovém systému žádný výraz, kterým by se zbylá obsahová struktura projevila.</a:t>
            </a:r>
          </a:p>
          <a:p>
            <a:pPr eaLnBrk="1" hangingPunct="1">
              <a:lnSpc>
                <a:spcPct val="90000"/>
              </a:lnSpc>
            </a:pPr>
            <a:endParaRPr lang="cs-CZ" altLang="cs-CZ" sz="21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15DE2169-8FE1-4E0E-A5F5-2CC143F28006}"/>
              </a:ext>
            </a:extLst>
          </p:cNvPr>
          <p:cNvSpPr>
            <a:spLocks noGrp="1" noChangeArrowheads="1"/>
          </p:cNvSpPr>
          <p:nvPr>
            <p:ph type="title"/>
          </p:nvPr>
        </p:nvSpPr>
        <p:spPr/>
        <p:txBody>
          <a:bodyPr/>
          <a:lstStyle/>
          <a:p>
            <a:pPr eaLnBrk="1" hangingPunct="1"/>
            <a:r>
              <a:rPr lang="cs-CZ" altLang="cs-CZ" sz="3200"/>
              <a:t>Konkrétní práce nad konkr. jazykovým materiálem</a:t>
            </a:r>
          </a:p>
        </p:txBody>
      </p:sp>
      <p:sp>
        <p:nvSpPr>
          <p:cNvPr id="48131" name="Rectangle 3">
            <a:extLst>
              <a:ext uri="{FF2B5EF4-FFF2-40B4-BE49-F238E27FC236}">
                <a16:creationId xmlns:a16="http://schemas.microsoft.com/office/drawing/2014/main" id="{D0339474-069B-4298-A94F-CD5A703B2314}"/>
              </a:ext>
            </a:extLst>
          </p:cNvPr>
          <p:cNvSpPr>
            <a:spLocks noGrp="1" noChangeArrowheads="1"/>
          </p:cNvSpPr>
          <p:nvPr>
            <p:ph type="body" idx="1"/>
          </p:nvPr>
        </p:nvSpPr>
        <p:spPr/>
        <p:txBody>
          <a:bodyPr/>
          <a:lstStyle/>
          <a:p>
            <a:pPr eaLnBrk="1" hangingPunct="1"/>
            <a:r>
              <a:rPr lang="cs-CZ" altLang="cs-CZ" dirty="0"/>
              <a:t>české </a:t>
            </a:r>
            <a:r>
              <a:rPr lang="cs-CZ" altLang="cs-CZ" b="1" dirty="0"/>
              <a:t>neseme</a:t>
            </a:r>
            <a:r>
              <a:rPr lang="cs-CZ" altLang="cs-CZ" dirty="0"/>
              <a:t> a </a:t>
            </a:r>
            <a:r>
              <a:rPr lang="cs-CZ" altLang="cs-CZ" b="1" dirty="0" err="1"/>
              <a:t>nesem</a:t>
            </a:r>
            <a:endParaRPr lang="cs-CZ" altLang="cs-CZ" dirty="0"/>
          </a:p>
          <a:p>
            <a:pPr eaLnBrk="1" hangingPunct="1"/>
            <a:r>
              <a:rPr lang="cs-CZ" altLang="cs-CZ" dirty="0"/>
              <a:t>litevské </a:t>
            </a:r>
            <a:r>
              <a:rPr lang="cs-CZ" altLang="cs-CZ" b="1" dirty="0" err="1"/>
              <a:t>nẽšame</a:t>
            </a:r>
            <a:r>
              <a:rPr lang="cs-CZ" altLang="cs-CZ" dirty="0"/>
              <a:t> a </a:t>
            </a:r>
            <a:r>
              <a:rPr lang="cs-CZ" altLang="cs-CZ" b="1" dirty="0" err="1"/>
              <a:t>nẽšam</a:t>
            </a:r>
            <a:endParaRPr lang="cs-CZ" altLang="cs-CZ" dirty="0"/>
          </a:p>
          <a:p>
            <a:pPr eaLnBrk="1" hangingPunct="1"/>
            <a:r>
              <a:rPr lang="cs-CZ" altLang="cs-CZ" dirty="0"/>
              <a:t>vždy 2 podoby VP</a:t>
            </a:r>
          </a:p>
          <a:p>
            <a:pPr eaLnBrk="1" hangingPunct="1"/>
            <a:r>
              <a:rPr lang="cs-CZ" altLang="cs-CZ" dirty="0"/>
              <a:t>ale jen jediný OP: </a:t>
            </a:r>
          </a:p>
          <a:p>
            <a:pPr eaLnBrk="1" hangingPunct="1"/>
            <a:r>
              <a:rPr lang="cs-CZ" altLang="cs-CZ" dirty="0"/>
              <a:t>1.pl </a:t>
            </a:r>
            <a:r>
              <a:rPr lang="cs-CZ" altLang="cs-CZ" dirty="0" err="1"/>
              <a:t>ind.praes</a:t>
            </a:r>
            <a:r>
              <a:rPr lang="cs-CZ" altLang="cs-CZ" dirty="0"/>
              <a:t> slovesa </a:t>
            </a:r>
            <a:r>
              <a:rPr lang="cs-CZ" altLang="cs-CZ" i="1" dirty="0"/>
              <a:t>nésti</a:t>
            </a:r>
            <a:r>
              <a:rPr lang="cs-CZ" altLang="cs-CZ" dirty="0"/>
              <a:t>.</a:t>
            </a:r>
          </a:p>
          <a:p>
            <a:pPr eaLnBrk="1" hangingPunct="1"/>
            <a:r>
              <a:rPr lang="cs-CZ" altLang="cs-CZ" dirty="0"/>
              <a:t>Co s tím?</a:t>
            </a:r>
          </a:p>
          <a:p>
            <a:pPr eaLnBrk="1" hangingPunct="1"/>
            <a:r>
              <a:rPr lang="cs-CZ" altLang="cs-CZ" dirty="0"/>
              <a:t>2 možnosti:</a:t>
            </a:r>
          </a:p>
          <a:p>
            <a:pPr eaLnBrk="1" hangingPunct="1"/>
            <a:endParaRPr lang="cs-CZ" altLang="cs-CZ"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D5A575A-BE9D-41A2-B1F1-900CD0DBAF35}"/>
              </a:ext>
            </a:extLst>
          </p:cNvPr>
          <p:cNvSpPr>
            <a:spLocks noGrp="1" noChangeArrowheads="1"/>
          </p:cNvSpPr>
          <p:nvPr>
            <p:ph type="title"/>
          </p:nvPr>
        </p:nvSpPr>
        <p:spPr/>
        <p:txBody>
          <a:bodyPr/>
          <a:lstStyle/>
          <a:p>
            <a:pPr eaLnBrk="1" hangingPunct="1"/>
            <a:r>
              <a:rPr lang="cs-CZ" altLang="cs-CZ"/>
              <a:t>2 VP vs. 1 OP</a:t>
            </a:r>
          </a:p>
        </p:txBody>
      </p:sp>
      <p:sp>
        <p:nvSpPr>
          <p:cNvPr id="49155" name="Rectangle 3">
            <a:extLst>
              <a:ext uri="{FF2B5EF4-FFF2-40B4-BE49-F238E27FC236}">
                <a16:creationId xmlns:a16="http://schemas.microsoft.com/office/drawing/2014/main" id="{0400D46A-E8A4-41FF-B874-7E0C5431FB93}"/>
              </a:ext>
            </a:extLst>
          </p:cNvPr>
          <p:cNvSpPr>
            <a:spLocks noGrp="1" noChangeArrowheads="1"/>
          </p:cNvSpPr>
          <p:nvPr>
            <p:ph type="body" idx="1"/>
          </p:nvPr>
        </p:nvSpPr>
        <p:spPr/>
        <p:txBody>
          <a:bodyPr/>
          <a:lstStyle/>
          <a:p>
            <a:pPr eaLnBrk="1" hangingPunct="1">
              <a:lnSpc>
                <a:spcPct val="90000"/>
              </a:lnSpc>
            </a:pPr>
            <a:r>
              <a:rPr lang="cs-CZ" altLang="cs-CZ" dirty="0"/>
              <a:t>1. možnost:</a:t>
            </a:r>
          </a:p>
          <a:p>
            <a:pPr eaLnBrk="1" hangingPunct="1">
              <a:lnSpc>
                <a:spcPct val="90000"/>
              </a:lnSpc>
            </a:pPr>
            <a:r>
              <a:rPr lang="cs-CZ" altLang="cs-CZ" dirty="0"/>
              <a:t>Chci zdůraznit znakovou solidaritu výrazu a obsahu.</a:t>
            </a:r>
          </a:p>
          <a:p>
            <a:pPr eaLnBrk="1" hangingPunct="1">
              <a:lnSpc>
                <a:spcPct val="90000"/>
              </a:lnSpc>
            </a:pPr>
            <a:r>
              <a:rPr lang="cs-CZ" altLang="cs-CZ" dirty="0">
                <a:latin typeface="Arial" panose="020B0604020202020204" pitchFamily="34" charset="0"/>
              </a:rPr>
              <a:t>→ Budu hledat obsahové rozlišení obou výrazů.</a:t>
            </a:r>
          </a:p>
          <a:p>
            <a:pPr eaLnBrk="1" hangingPunct="1">
              <a:lnSpc>
                <a:spcPct val="90000"/>
              </a:lnSpc>
            </a:pPr>
            <a:r>
              <a:rPr lang="cs-CZ" altLang="cs-CZ" dirty="0">
                <a:latin typeface="Arial" panose="020B0604020202020204" pitchFamily="34" charset="0"/>
              </a:rPr>
              <a:t>Nabízí se: </a:t>
            </a:r>
          </a:p>
          <a:p>
            <a:pPr eaLnBrk="1" hangingPunct="1">
              <a:lnSpc>
                <a:spcPct val="90000"/>
              </a:lnSpc>
            </a:pPr>
            <a:r>
              <a:rPr lang="cs-CZ" altLang="cs-CZ" dirty="0">
                <a:latin typeface="Arial" panose="020B0604020202020204" pitchFamily="34" charset="0"/>
              </a:rPr>
              <a:t>stylově vyšší/formálnější vs. stylově nižší/důvěrnější</a:t>
            </a:r>
            <a:endParaRPr lang="cs-CZ" altLang="cs-CZ" sz="1200" dirty="0">
              <a:latin typeface="Arial" panose="020B0604020202020204" pitchFamily="34" charset="0"/>
            </a:endParaRPr>
          </a:p>
          <a:p>
            <a:pPr eaLnBrk="1" hangingPunct="1">
              <a:lnSpc>
                <a:spcPct val="90000"/>
              </a:lnSpc>
            </a:pPr>
            <a:r>
              <a:rPr lang="cs-CZ" altLang="cs-CZ" dirty="0">
                <a:latin typeface="Arial" panose="020B0604020202020204" pitchFamily="34" charset="0"/>
              </a:rPr>
              <a:t>Tím se však dostanu do konfliktu s územ.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D5A575A-BE9D-41A2-B1F1-900CD0DBAF35}"/>
              </a:ext>
            </a:extLst>
          </p:cNvPr>
          <p:cNvSpPr>
            <a:spLocks noGrp="1" noChangeArrowheads="1"/>
          </p:cNvSpPr>
          <p:nvPr>
            <p:ph type="title"/>
          </p:nvPr>
        </p:nvSpPr>
        <p:spPr/>
        <p:txBody>
          <a:bodyPr/>
          <a:lstStyle/>
          <a:p>
            <a:pPr eaLnBrk="1" hangingPunct="1"/>
            <a:r>
              <a:rPr lang="cs-CZ" altLang="cs-CZ"/>
              <a:t>2 VP vs. 1 OP</a:t>
            </a:r>
          </a:p>
        </p:txBody>
      </p:sp>
      <p:sp>
        <p:nvSpPr>
          <p:cNvPr id="49155" name="Rectangle 3">
            <a:extLst>
              <a:ext uri="{FF2B5EF4-FFF2-40B4-BE49-F238E27FC236}">
                <a16:creationId xmlns:a16="http://schemas.microsoft.com/office/drawing/2014/main" id="{0400D46A-E8A4-41FF-B874-7E0C5431FB93}"/>
              </a:ext>
            </a:extLst>
          </p:cNvPr>
          <p:cNvSpPr>
            <a:spLocks noGrp="1" noChangeArrowheads="1"/>
          </p:cNvSpPr>
          <p:nvPr>
            <p:ph type="body" idx="1"/>
          </p:nvPr>
        </p:nvSpPr>
        <p:spPr/>
        <p:txBody>
          <a:bodyPr/>
          <a:lstStyle/>
          <a:p>
            <a:pPr eaLnBrk="1" hangingPunct="1">
              <a:lnSpc>
                <a:spcPct val="90000"/>
              </a:lnSpc>
            </a:pPr>
            <a:r>
              <a:rPr lang="cs-CZ" altLang="cs-CZ" dirty="0"/>
              <a:t>1</a:t>
            </a:r>
            <a:r>
              <a:rPr lang="cs-CZ" altLang="cs-CZ"/>
              <a:t>. možnost (nářeční příklad):</a:t>
            </a:r>
          </a:p>
          <a:p>
            <a:pPr eaLnBrk="1" hangingPunct="1">
              <a:lnSpc>
                <a:spcPct val="90000"/>
              </a:lnSpc>
            </a:pPr>
            <a:r>
              <a:rPr lang="cs-CZ" altLang="cs-CZ"/>
              <a:t>v podkrkonošské oblasti:</a:t>
            </a:r>
          </a:p>
          <a:p>
            <a:pPr eaLnBrk="1" hangingPunct="1">
              <a:lnSpc>
                <a:spcPct val="90000"/>
              </a:lnSpc>
            </a:pPr>
            <a:r>
              <a:rPr lang="cs-CZ" altLang="cs-CZ"/>
              <a:t>významový rozdíl mezi </a:t>
            </a:r>
            <a:r>
              <a:rPr lang="cs-CZ" altLang="cs-CZ" i="1"/>
              <a:t>zejmou</a:t>
            </a:r>
            <a:r>
              <a:rPr lang="cs-CZ" altLang="cs-CZ"/>
              <a:t> a </a:t>
            </a:r>
            <a:r>
              <a:rPr lang="cs-CZ" altLang="cs-CZ" i="1"/>
              <a:t>zimou</a:t>
            </a:r>
            <a:r>
              <a:rPr lang="cs-CZ" altLang="cs-CZ"/>
              <a:t>. </a:t>
            </a:r>
          </a:p>
          <a:p>
            <a:pPr eaLnBrk="1" hangingPunct="1">
              <a:lnSpc>
                <a:spcPct val="90000"/>
              </a:lnSpc>
            </a:pPr>
            <a:r>
              <a:rPr lang="cs-CZ" altLang="cs-CZ" i="1"/>
              <a:t>zejma</a:t>
            </a:r>
            <a:r>
              <a:rPr lang="cs-CZ" altLang="cs-CZ"/>
              <a:t> je označení zimního období,</a:t>
            </a:r>
          </a:p>
          <a:p>
            <a:pPr eaLnBrk="1" hangingPunct="1">
              <a:lnSpc>
                <a:spcPct val="90000"/>
              </a:lnSpc>
            </a:pPr>
            <a:r>
              <a:rPr lang="cs-CZ" altLang="cs-CZ" i="1"/>
              <a:t>zima</a:t>
            </a:r>
            <a:r>
              <a:rPr lang="cs-CZ" altLang="cs-CZ"/>
              <a:t> označení pocitu chladu.</a:t>
            </a:r>
          </a:p>
          <a:p>
            <a:pPr eaLnBrk="1" hangingPunct="1">
              <a:lnSpc>
                <a:spcPct val="90000"/>
              </a:lnSpc>
            </a:pPr>
            <a:r>
              <a:rPr lang="cs-CZ" altLang="cs-CZ"/>
              <a:t>(Čermáková, G. 2020. bakalářská práce)</a:t>
            </a:r>
            <a:endParaRPr lang="cs-CZ" altLang="cs-CZ" dirty="0"/>
          </a:p>
        </p:txBody>
      </p:sp>
    </p:spTree>
    <p:extLst>
      <p:ext uri="{BB962C8B-B14F-4D97-AF65-F5344CB8AC3E}">
        <p14:creationId xmlns:p14="http://schemas.microsoft.com/office/powerpoint/2010/main" val="10033888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81BA75B-DCE0-4551-A7FD-E26EA0BD5AEB}"/>
              </a:ext>
            </a:extLst>
          </p:cNvPr>
          <p:cNvSpPr>
            <a:spLocks noGrp="1" noChangeArrowheads="1"/>
          </p:cNvSpPr>
          <p:nvPr>
            <p:ph type="title"/>
          </p:nvPr>
        </p:nvSpPr>
        <p:spPr/>
        <p:txBody>
          <a:bodyPr/>
          <a:lstStyle/>
          <a:p>
            <a:pPr eaLnBrk="1" hangingPunct="1"/>
            <a:r>
              <a:rPr lang="cs-CZ" altLang="cs-CZ"/>
              <a:t>2 VP vs. 1 OP</a:t>
            </a:r>
          </a:p>
        </p:txBody>
      </p:sp>
      <p:sp>
        <p:nvSpPr>
          <p:cNvPr id="50179" name="Rectangle 3">
            <a:extLst>
              <a:ext uri="{FF2B5EF4-FFF2-40B4-BE49-F238E27FC236}">
                <a16:creationId xmlns:a16="http://schemas.microsoft.com/office/drawing/2014/main" id="{07BAC774-638E-417B-BA86-9238D53CD317}"/>
              </a:ext>
            </a:extLst>
          </p:cNvPr>
          <p:cNvSpPr>
            <a:spLocks noGrp="1" noChangeArrowheads="1"/>
          </p:cNvSpPr>
          <p:nvPr>
            <p:ph type="body" idx="1"/>
          </p:nvPr>
        </p:nvSpPr>
        <p:spPr/>
        <p:txBody>
          <a:bodyPr/>
          <a:lstStyle/>
          <a:p>
            <a:pPr eaLnBrk="1" hangingPunct="1">
              <a:lnSpc>
                <a:spcPct val="90000"/>
              </a:lnSpc>
            </a:pPr>
            <a:r>
              <a:rPr lang="cs-CZ" altLang="cs-CZ" dirty="0"/>
              <a:t>2. možnost:</a:t>
            </a:r>
          </a:p>
          <a:p>
            <a:pPr eaLnBrk="1" hangingPunct="1">
              <a:lnSpc>
                <a:spcPct val="90000"/>
              </a:lnSpc>
            </a:pPr>
            <a:r>
              <a:rPr lang="cs-CZ" altLang="cs-CZ" dirty="0"/>
              <a:t>Oba výrazy ponechám jako rovnocenné vyjádření téhož obsahu.</a:t>
            </a:r>
          </a:p>
          <a:p>
            <a:pPr eaLnBrk="1" hangingPunct="1">
              <a:lnSpc>
                <a:spcPct val="90000"/>
              </a:lnSpc>
            </a:pPr>
            <a:r>
              <a:rPr lang="cs-CZ" altLang="cs-CZ" dirty="0"/>
              <a:t>Princip solidarity dvou znakových plánů oslabím konstatováním:</a:t>
            </a:r>
          </a:p>
          <a:p>
            <a:pPr eaLnBrk="1" hangingPunct="1">
              <a:lnSpc>
                <a:spcPct val="90000"/>
              </a:lnSpc>
            </a:pPr>
            <a:r>
              <a:rPr lang="cs-CZ" altLang="cs-CZ" dirty="0"/>
              <a:t>že jazykový systém připouští u svých znaků různé druhy asymetrie;</a:t>
            </a:r>
          </a:p>
          <a:p>
            <a:pPr eaLnBrk="1" hangingPunct="1">
              <a:lnSpc>
                <a:spcPct val="90000"/>
              </a:lnSpc>
            </a:pPr>
            <a:r>
              <a:rPr lang="cs-CZ" altLang="cs-CZ" dirty="0"/>
              <a:t>včetně té, kdy jedinému OP odpovídá několik podob </a:t>
            </a:r>
            <a:r>
              <a:rPr lang="cs-CZ" altLang="cs-CZ"/>
              <a:t>VP.</a:t>
            </a:r>
          </a:p>
          <a:p>
            <a:pPr eaLnBrk="1" hangingPunct="1">
              <a:lnSpc>
                <a:spcPct val="90000"/>
              </a:lnSpc>
            </a:pPr>
            <a:r>
              <a:rPr lang="cs-CZ" altLang="cs-CZ" sz="1200"/>
              <a:t>Krom </a:t>
            </a:r>
            <a:r>
              <a:rPr lang="cs-CZ" altLang="cs-CZ" sz="1200" i="1"/>
              <a:t>neseme/nesem</a:t>
            </a:r>
            <a:r>
              <a:rPr lang="cs-CZ" altLang="cs-CZ" sz="1200"/>
              <a:t> se může jednat také o oblast nářeční, např. </a:t>
            </a:r>
            <a:r>
              <a:rPr lang="cs-CZ" altLang="cs-CZ" sz="1200" i="1"/>
              <a:t>dřevjednej/dřevednej</a:t>
            </a:r>
            <a:r>
              <a:rPr lang="cs-CZ" altLang="cs-CZ" sz="1200"/>
              <a:t> v Podkrkonoší (= dřevěný). Čermáková, G. 2020. (bakalářská práce)</a:t>
            </a:r>
            <a:endParaRPr lang="cs-CZ" altLang="cs-CZ" sz="12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EA160D5-7CF6-4DC6-959F-FA9A556C6987}"/>
              </a:ext>
            </a:extLst>
          </p:cNvPr>
          <p:cNvSpPr>
            <a:spLocks noGrp="1" noChangeArrowheads="1"/>
          </p:cNvSpPr>
          <p:nvPr>
            <p:ph type="title"/>
          </p:nvPr>
        </p:nvSpPr>
        <p:spPr/>
        <p:txBody>
          <a:bodyPr/>
          <a:lstStyle/>
          <a:p>
            <a:pPr eaLnBrk="1" hangingPunct="1"/>
            <a:r>
              <a:rPr lang="cs-CZ" altLang="cs-CZ"/>
              <a:t>Naopak: 2 OP vs. 1 VP</a:t>
            </a:r>
          </a:p>
        </p:txBody>
      </p:sp>
      <p:sp>
        <p:nvSpPr>
          <p:cNvPr id="51203" name="Rectangle 3">
            <a:extLst>
              <a:ext uri="{FF2B5EF4-FFF2-40B4-BE49-F238E27FC236}">
                <a16:creationId xmlns:a16="http://schemas.microsoft.com/office/drawing/2014/main" id="{63B2BF8F-9C02-46CC-80A7-58FD2F67C48F}"/>
              </a:ext>
            </a:extLst>
          </p:cNvPr>
          <p:cNvSpPr>
            <a:spLocks noGrp="1" noChangeArrowheads="1"/>
          </p:cNvSpPr>
          <p:nvPr>
            <p:ph type="body" idx="1"/>
          </p:nvPr>
        </p:nvSpPr>
        <p:spPr/>
        <p:txBody>
          <a:bodyPr/>
          <a:lstStyle/>
          <a:p>
            <a:pPr eaLnBrk="1" hangingPunct="1"/>
            <a:r>
              <a:rPr lang="cs-CZ" altLang="cs-CZ" dirty="0"/>
              <a:t>Výše zmíněnou asymetrii připouštíme tím spíše, že jsme zvyklí na asymetrii opačnou:</a:t>
            </a:r>
          </a:p>
          <a:p>
            <a:pPr eaLnBrk="1" hangingPunct="1"/>
            <a:r>
              <a:rPr lang="cs-CZ" altLang="cs-CZ" dirty="0"/>
              <a:t>VP: </a:t>
            </a:r>
            <a:r>
              <a:rPr lang="el-GR" altLang="cs-CZ" dirty="0"/>
              <a:t>{</a:t>
            </a:r>
            <a:r>
              <a:rPr lang="cs-CZ" altLang="cs-CZ" dirty="0"/>
              <a:t>ženu</a:t>
            </a:r>
            <a:r>
              <a:rPr lang="el-GR" altLang="cs-CZ" dirty="0"/>
              <a:t>}</a:t>
            </a:r>
            <a:r>
              <a:rPr lang="cs-CZ" altLang="cs-CZ" dirty="0"/>
              <a:t>.</a:t>
            </a:r>
          </a:p>
          <a:p>
            <a:pPr eaLnBrk="1" hangingPunct="1"/>
            <a:r>
              <a:rPr lang="cs-CZ" altLang="cs-CZ" dirty="0"/>
              <a:t>OP 1: ak.sg </a:t>
            </a:r>
            <a:r>
              <a:rPr lang="cs-CZ" altLang="cs-CZ" dirty="0" err="1"/>
              <a:t>podst</a:t>
            </a:r>
            <a:r>
              <a:rPr lang="cs-CZ" altLang="cs-CZ" dirty="0"/>
              <a:t>. jména </a:t>
            </a:r>
            <a:r>
              <a:rPr lang="cs-CZ" altLang="cs-CZ" i="1" dirty="0"/>
              <a:t>žena</a:t>
            </a:r>
            <a:r>
              <a:rPr lang="cs-CZ" altLang="cs-CZ" dirty="0"/>
              <a:t>.</a:t>
            </a:r>
          </a:p>
          <a:p>
            <a:pPr eaLnBrk="1" hangingPunct="1"/>
            <a:r>
              <a:rPr lang="cs-CZ" altLang="cs-CZ" dirty="0"/>
              <a:t>OP 2: 1.sg </a:t>
            </a:r>
            <a:r>
              <a:rPr lang="cs-CZ" altLang="cs-CZ" dirty="0" err="1"/>
              <a:t>ind.praes</a:t>
            </a:r>
            <a:r>
              <a:rPr lang="cs-CZ" altLang="cs-CZ" dirty="0"/>
              <a:t> slovesa </a:t>
            </a:r>
            <a:r>
              <a:rPr lang="cs-CZ" altLang="cs-CZ" i="1" dirty="0"/>
              <a:t>žene/hnáti.</a:t>
            </a:r>
          </a:p>
          <a:p>
            <a:pPr eaLnBrk="1" hangingPunct="1"/>
            <a:endParaRPr lang="cs-CZ" altLang="cs-CZ"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C6408-3798-9244-83F1-AD8510BDFA0F}"/>
              </a:ext>
            </a:extLst>
          </p:cNvPr>
          <p:cNvSpPr>
            <a:spLocks noGrp="1"/>
          </p:cNvSpPr>
          <p:nvPr>
            <p:ph type="title"/>
          </p:nvPr>
        </p:nvSpPr>
        <p:spPr/>
        <p:txBody>
          <a:bodyPr/>
          <a:lstStyle/>
          <a:p>
            <a:r>
              <a:rPr lang="en-US" dirty="0" err="1"/>
              <a:t>Slovotvorný</a:t>
            </a:r>
            <a:r>
              <a:rPr lang="en-US" dirty="0"/>
              <a:t> </a:t>
            </a:r>
            <a:r>
              <a:rPr lang="en-US" dirty="0" err="1"/>
              <a:t>rozměr</a:t>
            </a:r>
            <a:r>
              <a:rPr lang="en-US" dirty="0"/>
              <a:t> -- </a:t>
            </a:r>
            <a:r>
              <a:rPr lang="en-US" dirty="0" err="1"/>
              <a:t>termín</a:t>
            </a:r>
            <a:r>
              <a:rPr lang="en-US" dirty="0"/>
              <a:t> </a:t>
            </a:r>
            <a:r>
              <a:rPr lang="en-US" i="1" dirty="0" err="1"/>
              <a:t>tvar</a:t>
            </a:r>
            <a:r>
              <a:rPr lang="en-US" dirty="0"/>
              <a:t>​</a:t>
            </a:r>
            <a:endParaRPr lang="en-CZ" dirty="0"/>
          </a:p>
        </p:txBody>
      </p:sp>
      <p:sp>
        <p:nvSpPr>
          <p:cNvPr id="3" name="Content Placeholder 2">
            <a:extLst>
              <a:ext uri="{FF2B5EF4-FFF2-40B4-BE49-F238E27FC236}">
                <a16:creationId xmlns:a16="http://schemas.microsoft.com/office/drawing/2014/main" id="{CA43E9A2-C4D7-1F44-8A60-F654761ED451}"/>
              </a:ext>
            </a:extLst>
          </p:cNvPr>
          <p:cNvSpPr>
            <a:spLocks noGrp="1"/>
          </p:cNvSpPr>
          <p:nvPr>
            <p:ph idx="1"/>
          </p:nvPr>
        </p:nvSpPr>
        <p:spPr/>
        <p:txBody>
          <a:bodyPr/>
          <a:lstStyle/>
          <a:p>
            <a:r>
              <a:rPr lang="en-US" dirty="0"/>
              <a:t>Co je a co </a:t>
            </a:r>
            <a:r>
              <a:rPr lang="en-US" dirty="0" err="1"/>
              <a:t>není</a:t>
            </a:r>
            <a:r>
              <a:rPr lang="en-US" dirty="0"/>
              <a:t> </a:t>
            </a:r>
            <a:r>
              <a:rPr lang="en-US" b="1" dirty="0" err="1"/>
              <a:t>znak</a:t>
            </a:r>
            <a:r>
              <a:rPr lang="en-US" dirty="0"/>
              <a:t>?​</a:t>
            </a:r>
          </a:p>
          <a:p>
            <a:r>
              <a:rPr lang="en-US" dirty="0"/>
              <a:t>Co je </a:t>
            </a:r>
            <a:r>
              <a:rPr lang="en-US" b="1" i="1" dirty="0" err="1"/>
              <a:t>tvar</a:t>
            </a:r>
            <a:r>
              <a:rPr lang="en-US" i="1" dirty="0"/>
              <a:t> </a:t>
            </a:r>
            <a:r>
              <a:rPr lang="en-US" i="1" dirty="0" err="1"/>
              <a:t>slova</a:t>
            </a:r>
            <a:r>
              <a:rPr lang="en-US" dirty="0"/>
              <a:t>? ​</a:t>
            </a:r>
          </a:p>
          <a:p>
            <a:r>
              <a:rPr lang="en-US" dirty="0"/>
              <a:t>A co je </a:t>
            </a:r>
            <a:r>
              <a:rPr lang="en-US" i="1" dirty="0" err="1"/>
              <a:t>nové</a:t>
            </a:r>
            <a:r>
              <a:rPr lang="en-US" i="1" dirty="0"/>
              <a:t> </a:t>
            </a:r>
            <a:r>
              <a:rPr lang="en-US" b="1" i="1" dirty="0" err="1"/>
              <a:t>slovo</a:t>
            </a:r>
            <a:r>
              <a:rPr lang="en-US" dirty="0"/>
              <a:t>?​</a:t>
            </a:r>
          </a:p>
          <a:p>
            <a:endParaRPr lang="en-US" dirty="0"/>
          </a:p>
          <a:p>
            <a:r>
              <a:rPr lang="en-US" u="sng" dirty="0" err="1"/>
              <a:t>ohýbání</a:t>
            </a:r>
            <a:r>
              <a:rPr lang="en-US" u="sng" dirty="0"/>
              <a:t>     vs. </a:t>
            </a:r>
            <a:r>
              <a:rPr lang="en-US" u="sng" dirty="0" err="1"/>
              <a:t>stupňování</a:t>
            </a:r>
            <a:r>
              <a:rPr lang="en-US" u="sng" dirty="0"/>
              <a:t> </a:t>
            </a:r>
            <a:r>
              <a:rPr lang="en-US" u="sng" dirty="0" err="1"/>
              <a:t>slov</a:t>
            </a:r>
            <a:r>
              <a:rPr lang="en-US" dirty="0"/>
              <a:t>​</a:t>
            </a:r>
          </a:p>
          <a:p>
            <a:r>
              <a:rPr lang="en-US" i="1" dirty="0" err="1"/>
              <a:t>rychl-ý</a:t>
            </a:r>
            <a:r>
              <a:rPr lang="en-US" dirty="0"/>
              <a:t>            </a:t>
            </a:r>
            <a:r>
              <a:rPr lang="en-US" i="1" dirty="0" err="1"/>
              <a:t>rychl-ý</a:t>
            </a:r>
            <a:r>
              <a:rPr lang="en-US" i="1" dirty="0"/>
              <a:t>     </a:t>
            </a:r>
            <a:r>
              <a:rPr lang="en-US" dirty="0"/>
              <a:t>​</a:t>
            </a:r>
          </a:p>
          <a:p>
            <a:r>
              <a:rPr lang="en-US" i="1" dirty="0" err="1"/>
              <a:t>rychl-ého</a:t>
            </a:r>
            <a:r>
              <a:rPr lang="en-US" i="1" dirty="0"/>
              <a:t>         </a:t>
            </a:r>
            <a:r>
              <a:rPr lang="en-US" i="1" dirty="0" err="1"/>
              <a:t>rychl-ejší</a:t>
            </a:r>
            <a:r>
              <a:rPr lang="en-US" dirty="0"/>
              <a:t>​</a:t>
            </a:r>
          </a:p>
          <a:p>
            <a:r>
              <a:rPr lang="en-US" dirty="0"/>
              <a:t>​</a:t>
            </a:r>
          </a:p>
          <a:p>
            <a:r>
              <a:rPr lang="en-US" dirty="0"/>
              <a:t>​</a:t>
            </a:r>
          </a:p>
        </p:txBody>
      </p:sp>
    </p:spTree>
    <p:extLst>
      <p:ext uri="{BB962C8B-B14F-4D97-AF65-F5344CB8AC3E}">
        <p14:creationId xmlns:p14="http://schemas.microsoft.com/office/powerpoint/2010/main" val="1480072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6A58F62-0756-47BA-ABBB-66A26D2A259C}"/>
              </a:ext>
            </a:extLst>
          </p:cNvPr>
          <p:cNvSpPr>
            <a:spLocks noGrp="1" noChangeArrowheads="1"/>
          </p:cNvSpPr>
          <p:nvPr>
            <p:ph type="title"/>
          </p:nvPr>
        </p:nvSpPr>
        <p:spPr/>
        <p:txBody>
          <a:bodyPr/>
          <a:lstStyle/>
          <a:p>
            <a:pPr eaLnBrk="1" hangingPunct="1"/>
            <a:r>
              <a:rPr lang="cs-CZ" altLang="cs-CZ" sz="3200" dirty="0"/>
              <a:t>Scholastika</a:t>
            </a:r>
            <a:br>
              <a:rPr lang="cs-CZ" altLang="cs-CZ" sz="3200" dirty="0"/>
            </a:br>
            <a:r>
              <a:rPr lang="cs-CZ" altLang="cs-CZ" sz="700" dirty="0"/>
              <a:t>Pojem scholastika vychází z latinského slova </a:t>
            </a:r>
            <a:r>
              <a:rPr lang="cs-CZ" altLang="cs-CZ" sz="700" i="1" dirty="0" err="1"/>
              <a:t>scholasticus</a:t>
            </a:r>
            <a:r>
              <a:rPr lang="cs-CZ" altLang="cs-CZ" sz="700" dirty="0"/>
              <a:t> (resp. řeckého </a:t>
            </a:r>
            <a:r>
              <a:rPr lang="cs-CZ" altLang="cs-CZ" sz="700" dirty="0" err="1"/>
              <a:t>σχολ</a:t>
            </a:r>
            <a:r>
              <a:rPr lang="cs-CZ" altLang="cs-CZ" sz="700" dirty="0"/>
              <a:t>αστικός), což znamená „školský, patřící škole“, popř. „školák“ (učitel i žák). Odkazuje jednak ke specifickému způsobu filosofického myšlení, jednak k epoše středověké filosofie, která bývá vymezována 11.–15. stoletím. n. l., kdy byla scholastická filosofie rozvíjena zejména na univerzitách západní Evropy. </a:t>
            </a:r>
            <a:br>
              <a:rPr lang="cs-CZ" altLang="cs-CZ" sz="700" dirty="0"/>
            </a:br>
            <a:r>
              <a:rPr lang="cs-CZ" altLang="cs-CZ" sz="700" dirty="0"/>
              <a:t>Vrcholné období scholastiky – 13. století: doba Tomáše Akvinského.</a:t>
            </a:r>
            <a:br>
              <a:rPr lang="cs-CZ" altLang="cs-CZ" sz="700" dirty="0"/>
            </a:br>
            <a:br>
              <a:rPr lang="cs-CZ" altLang="cs-CZ" sz="700" dirty="0"/>
            </a:br>
            <a:endParaRPr lang="cs-CZ" altLang="cs-CZ" sz="700" dirty="0"/>
          </a:p>
        </p:txBody>
      </p:sp>
      <p:sp>
        <p:nvSpPr>
          <p:cNvPr id="8195" name="Rectangle 3">
            <a:extLst>
              <a:ext uri="{FF2B5EF4-FFF2-40B4-BE49-F238E27FC236}">
                <a16:creationId xmlns:a16="http://schemas.microsoft.com/office/drawing/2014/main" id="{E3248102-0E42-4A77-8F39-8360A0C7FFA6}"/>
              </a:ext>
            </a:extLst>
          </p:cNvPr>
          <p:cNvSpPr>
            <a:spLocks noGrp="1" noChangeArrowheads="1"/>
          </p:cNvSpPr>
          <p:nvPr>
            <p:ph type="body" idx="1"/>
          </p:nvPr>
        </p:nvSpPr>
        <p:spPr/>
        <p:txBody>
          <a:bodyPr/>
          <a:lstStyle/>
          <a:p>
            <a:pPr eaLnBrk="1" hangingPunct="1">
              <a:lnSpc>
                <a:spcPct val="80000"/>
              </a:lnSpc>
            </a:pPr>
            <a:r>
              <a:rPr lang="cs-CZ" altLang="cs-CZ" sz="1900" b="1" dirty="0"/>
              <a:t>Znak</a:t>
            </a:r>
            <a:r>
              <a:rPr lang="cs-CZ" altLang="cs-CZ" sz="1900" dirty="0"/>
              <a:t> (signum) = </a:t>
            </a:r>
            <a:r>
              <a:rPr lang="cs-CZ" altLang="cs-CZ" sz="1900" i="1" dirty="0" err="1"/>
              <a:t>aliquid</a:t>
            </a:r>
            <a:r>
              <a:rPr lang="cs-CZ" altLang="cs-CZ" sz="1900" dirty="0"/>
              <a:t> </a:t>
            </a:r>
            <a:r>
              <a:rPr lang="cs-CZ" altLang="cs-CZ" sz="1900" dirty="0" err="1"/>
              <a:t>stat</a:t>
            </a:r>
            <a:r>
              <a:rPr lang="cs-CZ" altLang="cs-CZ" sz="1900" dirty="0"/>
              <a:t> pro </a:t>
            </a:r>
            <a:r>
              <a:rPr lang="cs-CZ" altLang="cs-CZ" sz="1900" i="1" dirty="0" err="1"/>
              <a:t>aliqu</a:t>
            </a:r>
            <a:r>
              <a:rPr lang="en-US" altLang="cs-CZ" sz="1900" i="1" dirty="0"/>
              <a:t>ō</a:t>
            </a:r>
            <a:r>
              <a:rPr lang="cs-CZ" altLang="cs-CZ" sz="1900" dirty="0"/>
              <a:t>.</a:t>
            </a:r>
          </a:p>
          <a:p>
            <a:pPr eaLnBrk="1" hangingPunct="1">
              <a:lnSpc>
                <a:spcPct val="80000"/>
              </a:lnSpc>
            </a:pPr>
            <a:r>
              <a:rPr lang="cs-CZ" altLang="cs-CZ" sz="1900" b="1" i="1" dirty="0"/>
              <a:t>Něco</a:t>
            </a:r>
            <a:r>
              <a:rPr lang="cs-CZ" altLang="cs-CZ" sz="1900" dirty="0"/>
              <a:t> je zde </a:t>
            </a:r>
            <a:r>
              <a:rPr lang="cs-CZ" altLang="cs-CZ" sz="1900" b="1" dirty="0"/>
              <a:t>místo</a:t>
            </a:r>
            <a:r>
              <a:rPr lang="cs-CZ" altLang="cs-CZ" sz="1900" dirty="0"/>
              <a:t> </a:t>
            </a:r>
            <a:r>
              <a:rPr lang="cs-CZ" altLang="cs-CZ" sz="1900" i="1" dirty="0"/>
              <a:t>něčeho</a:t>
            </a:r>
            <a:r>
              <a:rPr lang="cs-CZ" altLang="cs-CZ" sz="1900" dirty="0"/>
              <a:t>.</a:t>
            </a:r>
          </a:p>
          <a:p>
            <a:pPr eaLnBrk="1" hangingPunct="1">
              <a:lnSpc>
                <a:spcPct val="80000"/>
              </a:lnSpc>
            </a:pPr>
            <a:r>
              <a:rPr lang="cs-CZ" altLang="cs-CZ" sz="1900" i="1" dirty="0"/>
              <a:t>V</a:t>
            </a:r>
            <a:r>
              <a:rPr lang="en-US" altLang="cs-CZ" sz="1900" i="1" dirty="0"/>
              <a:t>ō</a:t>
            </a:r>
            <a:r>
              <a:rPr lang="cs-CZ" altLang="cs-CZ" sz="1900" i="1" dirty="0"/>
              <a:t>x</a:t>
            </a:r>
            <a:r>
              <a:rPr lang="cs-CZ" altLang="cs-CZ" sz="1900" dirty="0"/>
              <a:t> </a:t>
            </a:r>
            <a:r>
              <a:rPr lang="cs-CZ" altLang="cs-CZ" sz="1900" dirty="0" err="1"/>
              <a:t>significat</a:t>
            </a:r>
            <a:r>
              <a:rPr lang="cs-CZ" altLang="cs-CZ" sz="1900" dirty="0"/>
              <a:t> </a:t>
            </a:r>
            <a:r>
              <a:rPr lang="cs-CZ" altLang="cs-CZ" sz="1900" dirty="0" err="1"/>
              <a:t>mediantibus</a:t>
            </a:r>
            <a:r>
              <a:rPr lang="cs-CZ" altLang="cs-CZ" sz="1900" dirty="0"/>
              <a:t> </a:t>
            </a:r>
            <a:r>
              <a:rPr lang="cs-CZ" altLang="cs-CZ" sz="1900" i="1" dirty="0" err="1"/>
              <a:t>conceptibus</a:t>
            </a:r>
            <a:r>
              <a:rPr lang="cs-CZ" altLang="cs-CZ" sz="1900" dirty="0"/>
              <a:t>.</a:t>
            </a:r>
          </a:p>
          <a:p>
            <a:pPr eaLnBrk="1" hangingPunct="1">
              <a:lnSpc>
                <a:spcPct val="80000"/>
              </a:lnSpc>
            </a:pPr>
            <a:r>
              <a:rPr lang="cs-CZ" altLang="cs-CZ" sz="1900" i="1" dirty="0"/>
              <a:t>Slovo</a:t>
            </a:r>
            <a:r>
              <a:rPr lang="cs-CZ" altLang="cs-CZ" sz="1900" dirty="0"/>
              <a:t> označuje prostřednictvím </a:t>
            </a:r>
            <a:r>
              <a:rPr lang="cs-CZ" altLang="cs-CZ" sz="1900" i="1" dirty="0"/>
              <a:t>pojmů</a:t>
            </a:r>
            <a:r>
              <a:rPr lang="cs-CZ" altLang="cs-CZ" sz="1900" dirty="0"/>
              <a:t>.</a:t>
            </a:r>
          </a:p>
          <a:p>
            <a:pPr eaLnBrk="1" hangingPunct="1">
              <a:lnSpc>
                <a:spcPct val="80000"/>
              </a:lnSpc>
            </a:pPr>
            <a:r>
              <a:rPr lang="cs-CZ" altLang="cs-CZ" sz="1900" b="1" dirty="0"/>
              <a:t>V</a:t>
            </a:r>
            <a:r>
              <a:rPr lang="en-US" altLang="cs-CZ" sz="1900" b="1" dirty="0"/>
              <a:t>ō</a:t>
            </a:r>
            <a:r>
              <a:rPr lang="cs-CZ" altLang="cs-CZ" sz="1900" b="1" dirty="0"/>
              <a:t>x</a:t>
            </a:r>
            <a:r>
              <a:rPr lang="cs-CZ" altLang="cs-CZ" sz="1900" dirty="0"/>
              <a:t> = slovo (hlas).</a:t>
            </a:r>
          </a:p>
          <a:p>
            <a:pPr eaLnBrk="1" hangingPunct="1">
              <a:lnSpc>
                <a:spcPct val="80000"/>
              </a:lnSpc>
            </a:pPr>
            <a:r>
              <a:rPr lang="cs-CZ" altLang="cs-CZ" sz="1900" b="1" dirty="0" err="1"/>
              <a:t>Conceptus</a:t>
            </a:r>
            <a:r>
              <a:rPr lang="cs-CZ" altLang="cs-CZ" sz="1900" dirty="0"/>
              <a:t> = pojem.</a:t>
            </a:r>
          </a:p>
          <a:p>
            <a:pPr eaLnBrk="1" hangingPunct="1">
              <a:lnSpc>
                <a:spcPct val="80000"/>
              </a:lnSpc>
            </a:pPr>
            <a:r>
              <a:rPr lang="cs-CZ" altLang="cs-CZ" sz="1900" b="1" dirty="0"/>
              <a:t>R</a:t>
            </a:r>
            <a:r>
              <a:rPr lang="en-US" altLang="cs-CZ" sz="1900" b="1" dirty="0"/>
              <a:t>ē</a:t>
            </a:r>
            <a:r>
              <a:rPr lang="cs-CZ" altLang="cs-CZ" sz="1900" b="1" dirty="0"/>
              <a:t>s</a:t>
            </a:r>
            <a:r>
              <a:rPr lang="cs-CZ" altLang="cs-CZ" sz="1900" dirty="0"/>
              <a:t> = věc.</a:t>
            </a:r>
          </a:p>
          <a:p>
            <a:pPr eaLnBrk="1" hangingPunct="1">
              <a:lnSpc>
                <a:spcPct val="80000"/>
              </a:lnSpc>
            </a:pPr>
            <a:r>
              <a:rPr lang="cs-CZ" altLang="cs-CZ" sz="1900" dirty="0"/>
              <a:t>Slovo jako jazykový výraz vyjadřuje pojem.</a:t>
            </a:r>
          </a:p>
          <a:p>
            <a:pPr eaLnBrk="1" hangingPunct="1">
              <a:lnSpc>
                <a:spcPct val="80000"/>
              </a:lnSpc>
            </a:pPr>
            <a:r>
              <a:rPr lang="cs-CZ" altLang="cs-CZ" sz="1900" dirty="0"/>
              <a:t>To je předmětem zkoumání jazyka.</a:t>
            </a:r>
          </a:p>
          <a:p>
            <a:pPr eaLnBrk="1" hangingPunct="1">
              <a:lnSpc>
                <a:spcPct val="80000"/>
              </a:lnSpc>
            </a:pPr>
            <a:r>
              <a:rPr lang="cs-CZ" altLang="cs-CZ" sz="1900" dirty="0"/>
              <a:t>Jiná záležitost je vztah mezi pojmy a věcmi.</a:t>
            </a:r>
          </a:p>
          <a:p>
            <a:pPr eaLnBrk="1" hangingPunct="1">
              <a:lnSpc>
                <a:spcPct val="80000"/>
              </a:lnSpc>
            </a:pPr>
            <a:r>
              <a:rPr lang="cs-CZ" altLang="cs-CZ" sz="1900" dirty="0"/>
              <a:t>Reflexe platónsko-</a:t>
            </a:r>
            <a:r>
              <a:rPr lang="cs-CZ" altLang="cs-CZ" sz="1900" dirty="0" err="1"/>
              <a:t>plotínského</a:t>
            </a:r>
            <a:r>
              <a:rPr lang="cs-CZ" altLang="cs-CZ" sz="1900" dirty="0"/>
              <a:t> rozlišení:</a:t>
            </a:r>
          </a:p>
          <a:p>
            <a:pPr eaLnBrk="1" hangingPunct="1">
              <a:lnSpc>
                <a:spcPct val="80000"/>
              </a:lnSpc>
            </a:pPr>
            <a:r>
              <a:rPr lang="cs-CZ" altLang="cs-CZ" sz="1900" b="1" dirty="0"/>
              <a:t>Znak</a:t>
            </a:r>
            <a:r>
              <a:rPr lang="cs-CZ" altLang="cs-CZ" sz="1900" dirty="0"/>
              <a:t> je tu </a:t>
            </a:r>
            <a:r>
              <a:rPr lang="cs-CZ" altLang="cs-CZ" sz="1900" b="1" dirty="0"/>
              <a:t>místo</a:t>
            </a:r>
            <a:r>
              <a:rPr lang="cs-CZ" altLang="cs-CZ" sz="1900" dirty="0"/>
              <a:t> dvou různých jiných: </a:t>
            </a:r>
          </a:p>
          <a:p>
            <a:pPr eaLnBrk="1" hangingPunct="1">
              <a:lnSpc>
                <a:spcPct val="80000"/>
              </a:lnSpc>
            </a:pPr>
            <a:r>
              <a:rPr lang="cs-CZ" altLang="cs-CZ" sz="1900" dirty="0"/>
              <a:t>místo pojmu (</a:t>
            </a:r>
            <a:r>
              <a:rPr lang="cs-CZ" altLang="cs-CZ" sz="1900" dirty="0" err="1"/>
              <a:t>conceptus</a:t>
            </a:r>
            <a:r>
              <a:rPr lang="cs-CZ" altLang="cs-CZ" sz="1900" dirty="0"/>
              <a:t>) a konkrétního jsoucna (r</a:t>
            </a:r>
            <a:r>
              <a:rPr lang="en-US" altLang="cs-CZ" sz="1900" dirty="0"/>
              <a:t>ē</a:t>
            </a:r>
            <a:r>
              <a:rPr lang="cs-CZ" altLang="cs-CZ" sz="1900" dirty="0"/>
              <a:t>s).</a:t>
            </a:r>
          </a:p>
          <a:p>
            <a:pPr eaLnBrk="1" hangingPunct="1">
              <a:lnSpc>
                <a:spcPct val="80000"/>
              </a:lnSpc>
            </a:pPr>
            <a:endParaRPr lang="en-US" altLang="cs-CZ" sz="1900" dirty="0"/>
          </a:p>
          <a:p>
            <a:pPr eaLnBrk="1" hangingPunct="1">
              <a:lnSpc>
                <a:spcPct val="80000"/>
              </a:lnSpc>
            </a:pPr>
            <a:endParaRPr lang="cs-CZ" altLang="cs-CZ" sz="19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F65FF605-AD35-4472-A8E2-F616D76BCFB5}"/>
              </a:ext>
            </a:extLst>
          </p:cNvPr>
          <p:cNvSpPr>
            <a:spLocks noGrp="1" noChangeArrowheads="1"/>
          </p:cNvSpPr>
          <p:nvPr>
            <p:ph type="title"/>
          </p:nvPr>
        </p:nvSpPr>
        <p:spPr/>
        <p:txBody>
          <a:bodyPr/>
          <a:lstStyle/>
          <a:p>
            <a:pPr eaLnBrk="1" hangingPunct="1"/>
            <a:r>
              <a:rPr lang="cs-CZ" altLang="cs-CZ"/>
              <a:t>SHRNUTÍ – AD 1. ÚKOL</a:t>
            </a:r>
          </a:p>
        </p:txBody>
      </p:sp>
      <p:sp>
        <p:nvSpPr>
          <p:cNvPr id="52227" name="Rectangle 3">
            <a:extLst>
              <a:ext uri="{FF2B5EF4-FFF2-40B4-BE49-F238E27FC236}">
                <a16:creationId xmlns:a16="http://schemas.microsoft.com/office/drawing/2014/main" id="{FE16D3BF-66DD-4FD7-A725-C2021195F5D0}"/>
              </a:ext>
            </a:extLst>
          </p:cNvPr>
          <p:cNvSpPr>
            <a:spLocks noGrp="1" noChangeArrowheads="1"/>
          </p:cNvSpPr>
          <p:nvPr>
            <p:ph type="body" idx="1"/>
          </p:nvPr>
        </p:nvSpPr>
        <p:spPr/>
        <p:txBody>
          <a:bodyPr/>
          <a:lstStyle/>
          <a:p>
            <a:pPr eaLnBrk="1" hangingPunct="1">
              <a:lnSpc>
                <a:spcPct val="90000"/>
              </a:lnSpc>
            </a:pPr>
            <a:r>
              <a:rPr lang="cs-CZ" altLang="cs-CZ" sz="2500" dirty="0"/>
              <a:t>klíčové: znak je v teorii celostní filologie výhradně znak </a:t>
            </a:r>
            <a:r>
              <a:rPr lang="cs-CZ" altLang="cs-CZ" sz="2500" i="1" dirty="0"/>
              <a:t>jazykový</a:t>
            </a:r>
          </a:p>
          <a:p>
            <a:pPr eaLnBrk="1" hangingPunct="1">
              <a:lnSpc>
                <a:spcPct val="90000"/>
              </a:lnSpc>
            </a:pPr>
            <a:r>
              <a:rPr lang="cs-CZ" altLang="cs-CZ" sz="2500" dirty="0"/>
              <a:t>toto pojetí se neztotožňuje s aristotelsko-scholastickým (trojúhelníkovitým) pojetím znaku, neb ono 3úhel. pojetí bere v potaz mimojazykovou skutečnost</a:t>
            </a:r>
          </a:p>
          <a:p>
            <a:pPr eaLnBrk="1" hangingPunct="1">
              <a:lnSpc>
                <a:spcPct val="90000"/>
              </a:lnSpc>
            </a:pPr>
            <a:r>
              <a:rPr lang="cs-CZ" altLang="cs-CZ" sz="2500" dirty="0"/>
              <a:t>Diferenčně strukturalistické pojetí znaku: bifaciální (jednota výrazu a obsahu).</a:t>
            </a:r>
          </a:p>
          <a:p>
            <a:pPr eaLnBrk="1" hangingPunct="1">
              <a:lnSpc>
                <a:spcPct val="90000"/>
              </a:lnSpc>
            </a:pPr>
            <a:r>
              <a:rPr lang="cs-CZ" altLang="cs-CZ" sz="2500" dirty="0"/>
              <a:t>Znaky popisujeme ve vztahu k jiným znakům (srov. </a:t>
            </a:r>
            <a:r>
              <a:rPr lang="cs-CZ" altLang="cs-CZ" sz="2500" dirty="0" err="1"/>
              <a:t>strukt</a:t>
            </a:r>
            <a:r>
              <a:rPr lang="cs-CZ" altLang="cs-CZ" sz="2500" dirty="0"/>
              <a:t>. čtverec, ba také ☾ v různých znakových soustavách).</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4D264B60-7A99-4463-8982-6375BB1D4089}"/>
              </a:ext>
            </a:extLst>
          </p:cNvPr>
          <p:cNvSpPr>
            <a:spLocks noGrp="1" noChangeArrowheads="1"/>
          </p:cNvSpPr>
          <p:nvPr>
            <p:ph type="title"/>
          </p:nvPr>
        </p:nvSpPr>
        <p:spPr/>
        <p:txBody>
          <a:bodyPr/>
          <a:lstStyle/>
          <a:p>
            <a:pPr eaLnBrk="1" hangingPunct="1"/>
            <a:r>
              <a:rPr lang="cs-CZ" altLang="cs-CZ"/>
              <a:t>SHRNUTÍ – AD 2. ÚKOL</a:t>
            </a:r>
          </a:p>
        </p:txBody>
      </p:sp>
      <p:sp>
        <p:nvSpPr>
          <p:cNvPr id="53251" name="Rectangle 3">
            <a:extLst>
              <a:ext uri="{FF2B5EF4-FFF2-40B4-BE49-F238E27FC236}">
                <a16:creationId xmlns:a16="http://schemas.microsoft.com/office/drawing/2014/main" id="{B96AEB11-7179-4097-80C2-2E4BB2C08ABE}"/>
              </a:ext>
            </a:extLst>
          </p:cNvPr>
          <p:cNvSpPr>
            <a:spLocks noGrp="1" noChangeArrowheads="1"/>
          </p:cNvSpPr>
          <p:nvPr>
            <p:ph type="body" idx="1"/>
          </p:nvPr>
        </p:nvSpPr>
        <p:spPr/>
        <p:txBody>
          <a:bodyPr/>
          <a:lstStyle/>
          <a:p>
            <a:pPr eaLnBrk="1" hangingPunct="1">
              <a:lnSpc>
                <a:spcPct val="90000"/>
              </a:lnSpc>
            </a:pPr>
            <a:r>
              <a:rPr lang="cs-CZ" altLang="cs-CZ" dirty="0"/>
              <a:t>rozdíl:</a:t>
            </a:r>
          </a:p>
          <a:p>
            <a:pPr eaLnBrk="1" hangingPunct="1">
              <a:lnSpc>
                <a:spcPct val="90000"/>
              </a:lnSpc>
            </a:pPr>
            <a:r>
              <a:rPr lang="cs-CZ" altLang="cs-CZ" dirty="0"/>
              <a:t>re- a in-</a:t>
            </a:r>
            <a:r>
              <a:rPr lang="cs-CZ" altLang="cs-CZ" dirty="0" err="1"/>
              <a:t>ference</a:t>
            </a:r>
            <a:r>
              <a:rPr lang="cs-CZ" altLang="cs-CZ" dirty="0"/>
              <a:t>: mimojazyková skutečnost.</a:t>
            </a:r>
          </a:p>
          <a:p>
            <a:pPr eaLnBrk="1" hangingPunct="1">
              <a:lnSpc>
                <a:spcPct val="90000"/>
              </a:lnSpc>
            </a:pPr>
            <a:r>
              <a:rPr lang="cs-CZ" altLang="cs-CZ" dirty="0"/>
              <a:t>oproti tomu diference: jen v jazyce</a:t>
            </a:r>
          </a:p>
          <a:p>
            <a:pPr eaLnBrk="1" hangingPunct="1">
              <a:lnSpc>
                <a:spcPct val="90000"/>
              </a:lnSpc>
            </a:pPr>
            <a:r>
              <a:rPr lang="cs-CZ" altLang="cs-CZ" dirty="0"/>
              <a:t>ukázali jsme si (re-, in- a) di-</a:t>
            </a:r>
            <a:r>
              <a:rPr lang="cs-CZ" altLang="cs-CZ" dirty="0" err="1"/>
              <a:t>ferenci</a:t>
            </a:r>
            <a:r>
              <a:rPr lang="cs-CZ" altLang="cs-CZ" dirty="0"/>
              <a:t> v konkrétním textu</a:t>
            </a:r>
          </a:p>
          <a:p>
            <a:pPr eaLnBrk="1" hangingPunct="1">
              <a:lnSpc>
                <a:spcPct val="90000"/>
              </a:lnSpc>
            </a:pPr>
            <a:r>
              <a:rPr lang="cs-CZ" altLang="cs-CZ" dirty="0"/>
              <a:t>stran diference v </a:t>
            </a:r>
            <a:r>
              <a:rPr lang="cs-CZ" altLang="cs-CZ" dirty="0" err="1"/>
              <a:t>abstr</a:t>
            </a:r>
            <a:r>
              <a:rPr lang="cs-CZ" altLang="cs-CZ" dirty="0"/>
              <a:t>. systému jazyka jsme se ptali, jak dokážeme, že něco je nebo není znak?</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91E8916-BC50-4617-9FC7-460B004ABED8}"/>
              </a:ext>
            </a:extLst>
          </p:cNvPr>
          <p:cNvSpPr>
            <a:spLocks noGrp="1" noChangeArrowheads="1"/>
          </p:cNvSpPr>
          <p:nvPr>
            <p:ph type="title"/>
          </p:nvPr>
        </p:nvSpPr>
        <p:spPr/>
        <p:txBody>
          <a:bodyPr/>
          <a:lstStyle/>
          <a:p>
            <a:pPr eaLnBrk="1" hangingPunct="1"/>
            <a:r>
              <a:rPr lang="cs-CZ" altLang="cs-CZ"/>
              <a:t>SHRNUTÍ – AD 2. ÚKOL</a:t>
            </a:r>
          </a:p>
        </p:txBody>
      </p:sp>
      <p:sp>
        <p:nvSpPr>
          <p:cNvPr id="54275" name="Rectangle 3">
            <a:extLst>
              <a:ext uri="{FF2B5EF4-FFF2-40B4-BE49-F238E27FC236}">
                <a16:creationId xmlns:a16="http://schemas.microsoft.com/office/drawing/2014/main" id="{E0A0CD65-18BC-4D1E-9E52-A710104CEDBB}"/>
              </a:ext>
            </a:extLst>
          </p:cNvPr>
          <p:cNvSpPr>
            <a:spLocks noGrp="1" noChangeArrowheads="1"/>
          </p:cNvSpPr>
          <p:nvPr>
            <p:ph type="body" idx="1"/>
          </p:nvPr>
        </p:nvSpPr>
        <p:spPr/>
        <p:txBody>
          <a:bodyPr/>
          <a:lstStyle/>
          <a:p>
            <a:pPr eaLnBrk="1" hangingPunct="1"/>
            <a:r>
              <a:rPr lang="cs-CZ" altLang="cs-CZ"/>
              <a:t>Odpovědi jsme hledali jak v abstr. systému jazyka, tak v konkrétních (možných) textech.</a:t>
            </a:r>
          </a:p>
          <a:p>
            <a:pPr eaLnBrk="1" hangingPunct="1"/>
            <a:r>
              <a:rPr lang="cs-CZ" altLang="cs-CZ"/>
              <a:t>Ukázali jsme si, že rozhodnutí prohlásit nebo neprohlásit něco jazykovou kategorií nese určité důsledky.</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7B6F3C-0CED-4326-B511-272996A13098}"/>
              </a:ext>
            </a:extLst>
          </p:cNvPr>
          <p:cNvSpPr>
            <a:spLocks noGrp="1"/>
          </p:cNvSpPr>
          <p:nvPr>
            <p:ph type="title"/>
          </p:nvPr>
        </p:nvSpPr>
        <p:spPr/>
        <p:txBody>
          <a:bodyPr/>
          <a:lstStyle/>
          <a:p>
            <a:r>
              <a:rPr lang="cs-CZ" dirty="0"/>
              <a:t>Bibliografie</a:t>
            </a:r>
          </a:p>
        </p:txBody>
      </p:sp>
      <p:sp>
        <p:nvSpPr>
          <p:cNvPr id="3" name="Zástupný obsah 2">
            <a:extLst>
              <a:ext uri="{FF2B5EF4-FFF2-40B4-BE49-F238E27FC236}">
                <a16:creationId xmlns:a16="http://schemas.microsoft.com/office/drawing/2014/main" id="{55F11594-2F99-4B86-B137-81F99F527369}"/>
              </a:ext>
            </a:extLst>
          </p:cNvPr>
          <p:cNvSpPr>
            <a:spLocks noGrp="1"/>
          </p:cNvSpPr>
          <p:nvPr>
            <p:ph idx="1"/>
          </p:nvPr>
        </p:nvSpPr>
        <p:spPr>
          <a:xfrm>
            <a:off x="1370013" y="1827212"/>
            <a:ext cx="7313612" cy="4482107"/>
          </a:xfrm>
        </p:spPr>
        <p:txBody>
          <a:bodyPr/>
          <a:lstStyle/>
          <a:p>
            <a:r>
              <a:rPr lang="cs-CZ" sz="350" dirty="0"/>
              <a:t>(referenční lit. věda) </a:t>
            </a:r>
          </a:p>
          <a:p>
            <a:r>
              <a:rPr lang="cs-CZ" sz="350" dirty="0"/>
              <a:t>DOLEŽEL, Lubomír. [1998] 2003. </a:t>
            </a:r>
            <a:r>
              <a:rPr lang="cs-CZ" sz="350" dirty="0" err="1"/>
              <a:t>Heterocosmica</a:t>
            </a:r>
            <a:r>
              <a:rPr lang="cs-CZ" sz="350" dirty="0"/>
              <a:t>: fikce a možné světy. Praha: Karolinum.</a:t>
            </a:r>
          </a:p>
          <a:p>
            <a:r>
              <a:rPr lang="cs-CZ" sz="350" dirty="0"/>
              <a:t>(diferenční: celostní filologie)</a:t>
            </a:r>
          </a:p>
          <a:p>
            <a:r>
              <a:rPr lang="cs-CZ" sz="350" dirty="0"/>
              <a:t>HOSKOVEC, Tomáš. 2008. Od významu v jazyce ke smyslu v textu: O dobrodružství</a:t>
            </a:r>
          </a:p>
          <a:p>
            <a:r>
              <a:rPr lang="cs-CZ" sz="350" dirty="0"/>
              <a:t>strukturalistické cesty. Slovo a slovesnost 69, 1–2. Praha: Ústav pro jazyk</a:t>
            </a:r>
          </a:p>
          <a:p>
            <a:r>
              <a:rPr lang="cs-CZ" sz="350" dirty="0"/>
              <a:t>český AV ČR, s. 110–130 (dostupné také na www.ceeol.com).</a:t>
            </a:r>
          </a:p>
          <a:p>
            <a:r>
              <a:rPr lang="cs-CZ" sz="350" dirty="0"/>
              <a:t>——— 2010a. Celostní filologie jako program (na příkladu baltistiky). Časopis pro</a:t>
            </a:r>
          </a:p>
          <a:p>
            <a:r>
              <a:rPr lang="cs-CZ" sz="350" dirty="0"/>
              <a:t>moderní filologii, 92/2010, 1–2, s. 10–17.</a:t>
            </a:r>
          </a:p>
          <a:p>
            <a:r>
              <a:rPr lang="cs-CZ" sz="350" dirty="0"/>
              <a:t>——— 2010b. Jiří Veltruský (1919–1994), paralelní cesta životem a sémiotikou.</a:t>
            </a:r>
          </a:p>
          <a:p>
            <a:r>
              <a:rPr lang="cs-CZ" sz="350" dirty="0" err="1"/>
              <a:t>Theatralia</a:t>
            </a:r>
            <a:r>
              <a:rPr lang="cs-CZ" sz="350" dirty="0"/>
              <a:t> XIII/2010/2, 15.10.2010. Brno: Masarykova universita, Kabinet</a:t>
            </a:r>
          </a:p>
          <a:p>
            <a:r>
              <a:rPr lang="cs-CZ" sz="350" dirty="0"/>
              <a:t>divadelních studií při Semináři estetiky, s. 4–23.</a:t>
            </a:r>
          </a:p>
          <a:p>
            <a:r>
              <a:rPr lang="cs-CZ" sz="350" dirty="0"/>
              <a:t>——— 2010c. Věta a výpověď ve znakovém pojetí jazyka. In Karlík a továrna na</a:t>
            </a:r>
          </a:p>
          <a:p>
            <a:r>
              <a:rPr lang="cs-CZ" sz="350" dirty="0"/>
              <a:t>lingvistiku. Uspořádal Aleš </a:t>
            </a:r>
            <a:r>
              <a:rPr lang="cs-CZ" sz="350" dirty="0" err="1"/>
              <a:t>Bičan</a:t>
            </a:r>
            <a:r>
              <a:rPr lang="cs-CZ" sz="350" dirty="0"/>
              <a:t> et al., Brno: Host, Masarykova universita,</a:t>
            </a:r>
          </a:p>
          <a:p>
            <a:r>
              <a:rPr lang="cs-CZ" sz="350" dirty="0"/>
              <a:t>s. 190–199.</a:t>
            </a:r>
          </a:p>
          <a:p>
            <a:r>
              <a:rPr lang="cs-CZ" sz="350" dirty="0"/>
              <a:t>——— 2012. Poetika a filologie. In Poetický Cikháj v Brně 2010. Sborník textů</a:t>
            </a:r>
          </a:p>
          <a:p>
            <a:r>
              <a:rPr lang="cs-CZ" sz="350" dirty="0"/>
              <a:t>o poetice. Adam Veřmiřovský (</a:t>
            </a:r>
            <a:r>
              <a:rPr lang="cs-CZ" sz="350" dirty="0" err="1"/>
              <a:t>ed</a:t>
            </a:r>
            <a:r>
              <a:rPr lang="cs-CZ" sz="350" dirty="0"/>
              <a:t>.). Brno: Tribun EU, s. 13– 27.</a:t>
            </a:r>
          </a:p>
          <a:p>
            <a:r>
              <a:rPr lang="cs-CZ" sz="350" dirty="0"/>
              <a:t>——— 2014a [v tisku]. Strukturalismus dnes. Starý projekt jazykově-znakového</a:t>
            </a:r>
          </a:p>
          <a:p>
            <a:r>
              <a:rPr lang="cs-CZ" sz="350" dirty="0"/>
              <a:t>uchopení díla a nové možnosti strukturální sémantiky. In Jan Mukařovský</a:t>
            </a:r>
          </a:p>
          <a:p>
            <a:r>
              <a:rPr lang="cs-CZ" sz="350" dirty="0"/>
              <a:t>dnes. Tradice a perspektiva českého strukturalismu. Ondřej Sládek (</a:t>
            </a:r>
            <a:r>
              <a:rPr lang="cs-CZ" sz="350" dirty="0" err="1"/>
              <a:t>ed</a:t>
            </a:r>
            <a:r>
              <a:rPr lang="cs-CZ" sz="350" dirty="0"/>
              <a:t>.). Praha:</a:t>
            </a:r>
          </a:p>
          <a:p>
            <a:r>
              <a:rPr lang="cs-CZ" sz="350" dirty="0"/>
              <a:t>Akropolis ― Ústav pro českou literaturu AV ČR, v. v. i. ― Pražský lingvistický</a:t>
            </a:r>
          </a:p>
          <a:p>
            <a:r>
              <a:rPr lang="cs-CZ" sz="350" dirty="0"/>
              <a:t>kroužek.</a:t>
            </a:r>
          </a:p>
          <a:p>
            <a:r>
              <a:rPr lang="cs-CZ" sz="350" dirty="0"/>
              <a:t>——— 2014b [v tisku]. Může být strukturalismus funkční i bez sémiotiky?</a:t>
            </a:r>
          </a:p>
          <a:p>
            <a:r>
              <a:rPr lang="cs-CZ" sz="350" dirty="0"/>
              <a:t>——— [v tisku]. Formální morfologie litevštiny ve funkčním popisu jazyka.</a:t>
            </a:r>
          </a:p>
          <a:p>
            <a:r>
              <a:rPr lang="cs-CZ" sz="350" dirty="0"/>
              <a:t>VEŘMIŘOVSKÝ, Adam. Interpretace dramatu strukturalistickým aparátem celostní filologie. Brno: Masarykova universita, Filosofická fakulta, Ústav obecné jazykovědy a baltistiky, 2014. Vedoucí disertační práce doc. RNDr. Tomáš Hoskovec, CSc.</a:t>
            </a:r>
          </a:p>
          <a:p>
            <a:r>
              <a:rPr lang="cs-CZ" sz="350" dirty="0"/>
              <a:t>(PLK)</a:t>
            </a:r>
          </a:p>
          <a:p>
            <a:r>
              <a:rPr lang="cs-CZ" sz="350" dirty="0"/>
              <a:t>MATHESIUS, Vilém. [1911] 1970. O potenciálnosti jevů jazykových. In U základů pražské jazykovědné školy. Josef Vachek (</a:t>
            </a:r>
            <a:r>
              <a:rPr lang="cs-CZ" sz="350" dirty="0" err="1"/>
              <a:t>ed</a:t>
            </a:r>
            <a:r>
              <a:rPr lang="cs-CZ" sz="350" dirty="0"/>
              <a:t>.). Praha: Academia, s. 5–34.</a:t>
            </a:r>
          </a:p>
          <a:p>
            <a:r>
              <a:rPr lang="cs-CZ" sz="350" dirty="0"/>
              <a:t>——— 1982. Jazyk, kultura a slovesnost. Praha: Odeon.</a:t>
            </a:r>
          </a:p>
          <a:p>
            <a:r>
              <a:rPr lang="cs-CZ" sz="350" dirty="0"/>
              <a:t>MUKAŘOVSKÝ, Jan. 1932. Jazyk spisovný a jazyk básnický. In Spisovná čeština a jazyková kultura. Praha: Pražský </a:t>
            </a:r>
            <a:r>
              <a:rPr lang="cs-CZ" sz="350" dirty="0" err="1"/>
              <a:t>linguistický</a:t>
            </a:r>
            <a:r>
              <a:rPr lang="cs-CZ" sz="350" dirty="0"/>
              <a:t> kroužek, </a:t>
            </a:r>
            <a:r>
              <a:rPr lang="cs-CZ" sz="350" dirty="0" err="1"/>
              <a:t>Melantrich</a:t>
            </a:r>
            <a:r>
              <a:rPr lang="cs-CZ" sz="350" dirty="0"/>
              <a:t>, s. 127–156.</a:t>
            </a:r>
          </a:p>
          <a:p>
            <a:r>
              <a:rPr lang="cs-CZ" sz="350" dirty="0"/>
              <a:t>——— 1938. Genetika smyslu v Máchově poesii. In Torso a tajemství Máchova díla. Mukařovský, J. (</a:t>
            </a:r>
            <a:r>
              <a:rPr lang="cs-CZ" sz="350" dirty="0" err="1"/>
              <a:t>ed</a:t>
            </a:r>
            <a:r>
              <a:rPr lang="cs-CZ" sz="350" dirty="0"/>
              <a:t>.). Praha: František Borový, s. 13‒110.</a:t>
            </a:r>
          </a:p>
          <a:p>
            <a:r>
              <a:rPr lang="cs-CZ" sz="350" dirty="0"/>
              <a:t>——— [1944–45] 1971. Vančurovská prolegomena 2. In Cestami poetiky a estetiky. Praha: Československý spisovatel, s. 234–276.</a:t>
            </a:r>
          </a:p>
          <a:p>
            <a:r>
              <a:rPr lang="cs-CZ" sz="350" dirty="0"/>
              <a:t>——— 1948a. Kapitoly z české poetiky: Díl I. Obecné věci básnictví. Praha: Svoboda.</a:t>
            </a:r>
          </a:p>
          <a:p>
            <a:r>
              <a:rPr lang="cs-CZ" sz="350" dirty="0"/>
              <a:t>——— [1928] 1948b. Kapitoly z české poetiky: Díl III. Máchovské studie. Praha: Svoboda. Máchův Máj: Estetická studie, s.7–202.</a:t>
            </a:r>
          </a:p>
          <a:p>
            <a:r>
              <a:rPr lang="cs-CZ" sz="350" dirty="0"/>
              <a:t>——— [1934] 1966. Umění jako </a:t>
            </a:r>
            <a:r>
              <a:rPr lang="cs-CZ" sz="350" dirty="0" err="1"/>
              <a:t>semiologický</a:t>
            </a:r>
            <a:r>
              <a:rPr lang="cs-CZ" sz="350" dirty="0"/>
              <a:t> fakt. In Studie z estetiky. Z francouzštiny přeložil Jan Patočka. Praha: Odeon, s. 85‒88. Originál: Mukařovský, Jan. </a:t>
            </a:r>
            <a:r>
              <a:rPr lang="cs-CZ" sz="350" dirty="0" err="1"/>
              <a:t>L’art</a:t>
            </a:r>
            <a:r>
              <a:rPr lang="cs-CZ" sz="350" dirty="0"/>
              <a:t> </a:t>
            </a:r>
            <a:r>
              <a:rPr lang="cs-CZ" sz="350" dirty="0" err="1"/>
              <a:t>comme</a:t>
            </a:r>
            <a:r>
              <a:rPr lang="cs-CZ" sz="350" dirty="0"/>
              <a:t> fait </a:t>
            </a:r>
            <a:r>
              <a:rPr lang="cs-CZ" sz="350" dirty="0" err="1"/>
              <a:t>sémiologique</a:t>
            </a:r>
            <a:r>
              <a:rPr lang="cs-CZ" sz="350" dirty="0"/>
              <a:t>. In </a:t>
            </a:r>
            <a:r>
              <a:rPr lang="cs-CZ" sz="350" dirty="0" err="1"/>
              <a:t>Actes</a:t>
            </a:r>
            <a:r>
              <a:rPr lang="cs-CZ" sz="350" dirty="0"/>
              <a:t> </a:t>
            </a:r>
            <a:r>
              <a:rPr lang="cs-CZ" sz="350" dirty="0" err="1"/>
              <a:t>du</a:t>
            </a:r>
            <a:r>
              <a:rPr lang="cs-CZ" sz="350" dirty="0"/>
              <a:t> </a:t>
            </a:r>
            <a:r>
              <a:rPr lang="cs-CZ" sz="350" dirty="0" err="1"/>
              <a:t>huitième</a:t>
            </a:r>
            <a:r>
              <a:rPr lang="cs-CZ" sz="350" dirty="0"/>
              <a:t> </a:t>
            </a:r>
            <a:r>
              <a:rPr lang="cs-CZ" sz="350" dirty="0" err="1"/>
              <a:t>Congrès</a:t>
            </a:r>
            <a:r>
              <a:rPr lang="cs-CZ" sz="350" dirty="0"/>
              <a:t> </a:t>
            </a:r>
            <a:r>
              <a:rPr lang="cs-CZ" sz="350" dirty="0" err="1"/>
              <a:t>international</a:t>
            </a:r>
            <a:r>
              <a:rPr lang="cs-CZ" sz="350" dirty="0"/>
              <a:t> de </a:t>
            </a:r>
            <a:r>
              <a:rPr lang="cs-CZ" sz="350" dirty="0" err="1"/>
              <a:t>philosophie</a:t>
            </a:r>
            <a:r>
              <a:rPr lang="cs-CZ" sz="350" dirty="0"/>
              <a:t> à Prague 1934, Prague 1936.</a:t>
            </a:r>
          </a:p>
          <a:p>
            <a:r>
              <a:rPr lang="cs-CZ" sz="350" dirty="0"/>
              <a:t>——— [1941b] 1966. K dnešnímu stavu teorie divadla. In Studie z estetiky. Praha: Odeon, s. 163–171.</a:t>
            </a:r>
          </a:p>
          <a:p>
            <a:r>
              <a:rPr lang="cs-CZ" sz="350" dirty="0"/>
              <a:t>——— [1929‒34] 1995. Básnická sémantika. Univerzitní přednášky Praha ― Bratislava. Praha: Karolinum.</a:t>
            </a:r>
          </a:p>
          <a:p>
            <a:r>
              <a:rPr lang="cs-CZ" sz="350" dirty="0"/>
              <a:t>——— 2007a. Studie I. 2. vyd. Brno: Host. 4. sv. edice Strukturalistická knihovna.</a:t>
            </a:r>
          </a:p>
          <a:p>
            <a:r>
              <a:rPr lang="cs-CZ" sz="350" dirty="0"/>
              <a:t>——— 2007b. Studie II. 2. vyd. Brno: Host. 5. sv. edice Strukturalistická knihovna.</a:t>
            </a:r>
          </a:p>
          <a:p>
            <a:r>
              <a:rPr lang="cs-CZ" sz="350" dirty="0"/>
              <a:t>——— [1936‒39] 2008. Umělecké dílo jako znak. Z univerzitních přednášek 1936‒1939. Praha: Ústav pro českou literaturu AV ČR.</a:t>
            </a:r>
          </a:p>
          <a:p>
            <a:r>
              <a:rPr lang="cs-CZ" sz="350" dirty="0"/>
              <a:t>PLK: [1929] 1970. Teze předložené prvému sjezdu slovanských filologů v Praze 1929. In U základů pražské jazykovědné školy. Josef Vachek (</a:t>
            </a:r>
            <a:r>
              <a:rPr lang="cs-CZ" sz="350" dirty="0" err="1"/>
              <a:t>ed</a:t>
            </a:r>
            <a:r>
              <a:rPr lang="cs-CZ" sz="350" dirty="0"/>
              <a:t>.). Praha: Academia. s. 35–65.</a:t>
            </a:r>
          </a:p>
          <a:p>
            <a:r>
              <a:rPr lang="cs-CZ" sz="350" dirty="0"/>
              <a:t>(interpretační sémantika)</a:t>
            </a:r>
          </a:p>
          <a:p>
            <a:r>
              <a:rPr lang="cs-CZ" sz="350" dirty="0"/>
              <a:t>RASTIER, François. [1987] 1996. </a:t>
            </a:r>
            <a:r>
              <a:rPr lang="cs-CZ" sz="350" dirty="0" err="1"/>
              <a:t>Sémantique</a:t>
            </a:r>
            <a:r>
              <a:rPr lang="cs-CZ" sz="350" dirty="0"/>
              <a:t> </a:t>
            </a:r>
            <a:r>
              <a:rPr lang="cs-CZ" sz="350" dirty="0" err="1"/>
              <a:t>interprétative</a:t>
            </a:r>
            <a:r>
              <a:rPr lang="cs-CZ" sz="350" dirty="0"/>
              <a:t>. 2e </a:t>
            </a:r>
            <a:r>
              <a:rPr lang="cs-CZ" sz="350" dirty="0" err="1"/>
              <a:t>édition</a:t>
            </a:r>
            <a:r>
              <a:rPr lang="cs-CZ" sz="350" dirty="0"/>
              <a:t> </a:t>
            </a:r>
            <a:r>
              <a:rPr lang="cs-CZ" sz="350" dirty="0" err="1"/>
              <a:t>corrigée</a:t>
            </a:r>
            <a:r>
              <a:rPr lang="cs-CZ" sz="350" dirty="0"/>
              <a:t> et </a:t>
            </a:r>
            <a:r>
              <a:rPr lang="cs-CZ" sz="350" dirty="0" err="1"/>
              <a:t>augmentée</a:t>
            </a:r>
            <a:r>
              <a:rPr lang="cs-CZ" sz="350" dirty="0"/>
              <a:t>. Paris: </a:t>
            </a:r>
            <a:r>
              <a:rPr lang="cs-CZ" sz="350" dirty="0" err="1"/>
              <a:t>Presses</a:t>
            </a:r>
            <a:r>
              <a:rPr lang="cs-CZ" sz="350" dirty="0"/>
              <a:t> </a:t>
            </a:r>
            <a:r>
              <a:rPr lang="cs-CZ" sz="350" dirty="0" err="1"/>
              <a:t>universitaires</a:t>
            </a:r>
            <a:r>
              <a:rPr lang="cs-CZ" sz="350" dirty="0"/>
              <a:t> de France.</a:t>
            </a:r>
          </a:p>
          <a:p>
            <a:r>
              <a:rPr lang="cs-CZ" sz="350" dirty="0"/>
              <a:t>——— 1989. </a:t>
            </a:r>
            <a:r>
              <a:rPr lang="cs-CZ" sz="350" dirty="0" err="1"/>
              <a:t>Sens</a:t>
            </a:r>
            <a:r>
              <a:rPr lang="cs-CZ" sz="350" dirty="0"/>
              <a:t> et </a:t>
            </a:r>
            <a:r>
              <a:rPr lang="cs-CZ" sz="350" dirty="0" err="1"/>
              <a:t>textualité</a:t>
            </a:r>
            <a:r>
              <a:rPr lang="cs-CZ" sz="350" dirty="0"/>
              <a:t>. Paris: </a:t>
            </a:r>
            <a:r>
              <a:rPr lang="cs-CZ" sz="350" dirty="0" err="1"/>
              <a:t>Hachette</a:t>
            </a:r>
            <a:r>
              <a:rPr lang="cs-CZ" sz="350" dirty="0"/>
              <a:t>.</a:t>
            </a:r>
          </a:p>
          <a:p>
            <a:r>
              <a:rPr lang="cs-CZ" sz="350" dirty="0"/>
              <a:t>——— 1997. </a:t>
            </a:r>
            <a:r>
              <a:rPr lang="cs-CZ" sz="350" dirty="0" err="1"/>
              <a:t>Meaning</a:t>
            </a:r>
            <a:r>
              <a:rPr lang="cs-CZ" sz="350" dirty="0"/>
              <a:t> and Textuality. Toronto: University </a:t>
            </a:r>
            <a:r>
              <a:rPr lang="cs-CZ" sz="350" dirty="0" err="1"/>
              <a:t>of</a:t>
            </a:r>
            <a:r>
              <a:rPr lang="cs-CZ" sz="350" dirty="0"/>
              <a:t> Toronto </a:t>
            </a:r>
            <a:r>
              <a:rPr lang="cs-CZ" sz="350" dirty="0" err="1"/>
              <a:t>Press</a:t>
            </a:r>
            <a:r>
              <a:rPr lang="cs-CZ" sz="350" dirty="0"/>
              <a:t>.</a:t>
            </a:r>
          </a:p>
          <a:p>
            <a:r>
              <a:rPr lang="cs-CZ" sz="350" dirty="0"/>
              <a:t>——— 2001. </a:t>
            </a:r>
            <a:r>
              <a:rPr lang="cs-CZ" sz="350" dirty="0" err="1"/>
              <a:t>Arts</a:t>
            </a:r>
            <a:r>
              <a:rPr lang="cs-CZ" sz="350" dirty="0"/>
              <a:t> et </a:t>
            </a:r>
            <a:r>
              <a:rPr lang="cs-CZ" sz="350" dirty="0" err="1"/>
              <a:t>sciences</a:t>
            </a:r>
            <a:r>
              <a:rPr lang="cs-CZ" sz="350" dirty="0"/>
              <a:t> </a:t>
            </a:r>
            <a:r>
              <a:rPr lang="cs-CZ" sz="350" dirty="0" err="1"/>
              <a:t>du</a:t>
            </a:r>
            <a:r>
              <a:rPr lang="cs-CZ" sz="350" dirty="0"/>
              <a:t> texte. Paris: </a:t>
            </a:r>
            <a:r>
              <a:rPr lang="cs-CZ" sz="350" dirty="0" err="1"/>
              <a:t>Presses</a:t>
            </a:r>
            <a:r>
              <a:rPr lang="cs-CZ" sz="350" dirty="0"/>
              <a:t> </a:t>
            </a:r>
            <a:r>
              <a:rPr lang="cs-CZ" sz="350" dirty="0" err="1"/>
              <a:t>universitaires</a:t>
            </a:r>
            <a:r>
              <a:rPr lang="cs-CZ" sz="350" dirty="0"/>
              <a:t> de France.</a:t>
            </a:r>
          </a:p>
          <a:p>
            <a:r>
              <a:rPr lang="cs-CZ" sz="350" dirty="0"/>
              <a:t>——— 2011. La </a:t>
            </a:r>
            <a:r>
              <a:rPr lang="cs-CZ" sz="350" dirty="0" err="1"/>
              <a:t>mesure</a:t>
            </a:r>
            <a:r>
              <a:rPr lang="cs-CZ" sz="350" dirty="0"/>
              <a:t> et </a:t>
            </a:r>
            <a:r>
              <a:rPr lang="cs-CZ" sz="350" dirty="0" err="1"/>
              <a:t>le</a:t>
            </a:r>
            <a:r>
              <a:rPr lang="cs-CZ" sz="350" dirty="0"/>
              <a:t> grain. </a:t>
            </a:r>
            <a:r>
              <a:rPr lang="cs-CZ" sz="350" dirty="0" err="1"/>
              <a:t>Sémantique</a:t>
            </a:r>
            <a:r>
              <a:rPr lang="cs-CZ" sz="350" dirty="0"/>
              <a:t> de corpus. Paris: Honoré </a:t>
            </a:r>
            <a:r>
              <a:rPr lang="cs-CZ" sz="350" dirty="0" err="1"/>
              <a:t>Champion</a:t>
            </a:r>
            <a:r>
              <a:rPr lang="cs-CZ" sz="350" dirty="0"/>
              <a:t>, </a:t>
            </a:r>
            <a:r>
              <a:rPr lang="cs-CZ" sz="350" dirty="0" err="1"/>
              <a:t>Collection</a:t>
            </a:r>
            <a:r>
              <a:rPr lang="cs-CZ" sz="350" dirty="0"/>
              <a:t> </a:t>
            </a:r>
            <a:r>
              <a:rPr lang="cs-CZ" sz="350" dirty="0" err="1"/>
              <a:t>Lettres</a:t>
            </a:r>
            <a:r>
              <a:rPr lang="cs-CZ" sz="350" dirty="0"/>
              <a:t> </a:t>
            </a:r>
            <a:r>
              <a:rPr lang="cs-CZ" sz="350" dirty="0" err="1"/>
              <a:t>numériques</a:t>
            </a:r>
            <a:r>
              <a:rPr lang="cs-CZ" sz="350" dirty="0"/>
              <a:t>.</a:t>
            </a:r>
          </a:p>
          <a:p>
            <a:r>
              <a:rPr lang="cs-CZ" sz="350" dirty="0"/>
              <a:t>——— 2014. Interpretativní sémantika, principy a perspektivy. Přednáška, FF MU, Brno, 06.05.2014.</a:t>
            </a:r>
          </a:p>
          <a:p>
            <a:r>
              <a:rPr lang="cs-CZ" sz="350" dirty="0"/>
              <a:t>(strukturalismus – velice široce)</a:t>
            </a:r>
          </a:p>
          <a:p>
            <a:r>
              <a:rPr lang="cs-CZ" sz="350" dirty="0"/>
              <a:t>SAUSSURE, </a:t>
            </a:r>
            <a:r>
              <a:rPr lang="cs-CZ" sz="350" dirty="0" err="1"/>
              <a:t>Ferdinad</a:t>
            </a:r>
            <a:r>
              <a:rPr lang="cs-CZ" sz="350" dirty="0"/>
              <a:t> de [</a:t>
            </a:r>
            <a:r>
              <a:rPr lang="cs-CZ" sz="350" dirty="0" err="1"/>
              <a:t>Bally</a:t>
            </a:r>
            <a:r>
              <a:rPr lang="cs-CZ" sz="350" dirty="0"/>
              <a:t>, Ch.; </a:t>
            </a:r>
            <a:r>
              <a:rPr lang="cs-CZ" sz="350" dirty="0" err="1"/>
              <a:t>Sechehaye</a:t>
            </a:r>
            <a:r>
              <a:rPr lang="cs-CZ" sz="350" dirty="0"/>
              <a:t>, A.]. [1916] 2007. Kurs obecné lingvistiky. Vydání třetí, upravené. Praha: Academia. (Citováno jako Kurs.)</a:t>
            </a:r>
          </a:p>
          <a:p>
            <a:r>
              <a:rPr lang="cs-CZ" sz="350" dirty="0"/>
              <a:t>——— 2002. </a:t>
            </a:r>
            <a:r>
              <a:rPr lang="cs-CZ" sz="350" dirty="0" err="1"/>
              <a:t>Écrits</a:t>
            </a:r>
            <a:r>
              <a:rPr lang="cs-CZ" sz="350" dirty="0"/>
              <a:t> de </a:t>
            </a:r>
            <a:r>
              <a:rPr lang="cs-CZ" sz="350" dirty="0" err="1"/>
              <a:t>linguistique</a:t>
            </a:r>
            <a:r>
              <a:rPr lang="cs-CZ" sz="350" dirty="0"/>
              <a:t> </a:t>
            </a:r>
            <a:r>
              <a:rPr lang="cs-CZ" sz="350" dirty="0" err="1"/>
              <a:t>générale</a:t>
            </a:r>
            <a:r>
              <a:rPr lang="cs-CZ" sz="350" dirty="0"/>
              <a:t>. </a:t>
            </a:r>
            <a:r>
              <a:rPr lang="cs-CZ" sz="350" dirty="0" err="1"/>
              <a:t>Bibliothèque</a:t>
            </a:r>
            <a:r>
              <a:rPr lang="cs-CZ" sz="350" dirty="0"/>
              <a:t> de </a:t>
            </a:r>
            <a:r>
              <a:rPr lang="cs-CZ" sz="350" dirty="0" err="1"/>
              <a:t>philosophie</a:t>
            </a:r>
            <a:r>
              <a:rPr lang="cs-CZ" sz="350" dirty="0"/>
              <a:t>. [Paris?]: </a:t>
            </a:r>
            <a:r>
              <a:rPr lang="cs-CZ" sz="350" dirty="0" err="1"/>
              <a:t>Gallimard</a:t>
            </a:r>
            <a:r>
              <a:rPr lang="cs-CZ" sz="350" dirty="0"/>
              <a:t>. (Citováno jako </a:t>
            </a:r>
            <a:r>
              <a:rPr lang="cs-CZ" sz="350" dirty="0" err="1"/>
              <a:t>Écrits</a:t>
            </a:r>
            <a:r>
              <a:rPr lang="cs-CZ" sz="350" dirty="0"/>
              <a:t>.)</a:t>
            </a:r>
          </a:p>
          <a:p>
            <a:r>
              <a:rPr lang="cs-CZ" sz="350" dirty="0"/>
              <a:t>SGALL, Petr. 2011. Jazyk, mluvení, psaní. Praha: Karolinum.</a:t>
            </a:r>
          </a:p>
          <a:p>
            <a:r>
              <a:rPr lang="cs-CZ" sz="350" dirty="0"/>
              <a:t>SCHNEIDER, Jan. 2006. Český strukturalismus a/versus interpretace. In Český strukturalismus po </a:t>
            </a:r>
            <a:r>
              <a:rPr lang="cs-CZ" sz="350" dirty="0" err="1"/>
              <a:t>poststrukturalismu</a:t>
            </a:r>
            <a:r>
              <a:rPr lang="cs-CZ" sz="350" dirty="0"/>
              <a:t>. SLÁDEK, Ondřej (</a:t>
            </a:r>
            <a:r>
              <a:rPr lang="cs-CZ" sz="350" dirty="0" err="1"/>
              <a:t>ed</a:t>
            </a:r>
            <a:r>
              <a:rPr lang="cs-CZ" sz="350" dirty="0"/>
              <a:t>.). Brno: Host.</a:t>
            </a:r>
          </a:p>
          <a:p>
            <a:r>
              <a:rPr lang="cs-CZ" sz="350" dirty="0"/>
              <a:t>SOVA, Radim. 2012. Aktuální členění isotopie. Disertační práce. Brno: Filosofická fakulta Masarykovy university, Ústav jazykovědy a baltistiky. Vedoucí práce: Tomáš Hoskovec. Práce je dostupná z: &lt;http://is.muni.cz/</a:t>
            </a:r>
            <a:r>
              <a:rPr lang="cs-CZ" sz="350" dirty="0" err="1"/>
              <a:t>th</a:t>
            </a:r>
            <a:r>
              <a:rPr lang="cs-CZ" sz="350" dirty="0"/>
              <a:t>/11200/</a:t>
            </a:r>
            <a:r>
              <a:rPr lang="cs-CZ" sz="350" dirty="0" err="1"/>
              <a:t>ff_d</a:t>
            </a:r>
            <a:r>
              <a:rPr lang="cs-CZ" sz="350" dirty="0"/>
              <a:t>/Disertace_ACI.pdf&gt; [cit. 2014-08-16]</a:t>
            </a:r>
          </a:p>
          <a:p>
            <a:r>
              <a:rPr lang="cs-CZ" sz="350" dirty="0"/>
              <a:t>VELTRUSKÝ, Jiří. 1942. Drama jako básnické dílo. In Čtení o jazyce a poesii [1]. B. Havránek a J. Mukařovský (</a:t>
            </a:r>
            <a:r>
              <a:rPr lang="cs-CZ" sz="350" dirty="0" err="1"/>
              <a:t>eds</a:t>
            </a:r>
            <a:r>
              <a:rPr lang="cs-CZ" sz="350" dirty="0"/>
              <a:t>.). Praha: Družstevní práce, s. 401‒502.</a:t>
            </a:r>
          </a:p>
          <a:p>
            <a:r>
              <a:rPr lang="cs-CZ" sz="350" dirty="0"/>
              <a:t>——— 1977. Drama as </a:t>
            </a:r>
            <a:r>
              <a:rPr lang="cs-CZ" sz="350" dirty="0" err="1"/>
              <a:t>Literature</a:t>
            </a:r>
            <a:r>
              <a:rPr lang="cs-CZ" sz="350" dirty="0"/>
              <a:t>. </a:t>
            </a:r>
            <a:r>
              <a:rPr lang="cs-CZ" sz="350" dirty="0" err="1"/>
              <a:t>The</a:t>
            </a:r>
            <a:r>
              <a:rPr lang="cs-CZ" sz="350" dirty="0"/>
              <a:t> Peter de </a:t>
            </a:r>
            <a:r>
              <a:rPr lang="cs-CZ" sz="350" dirty="0" err="1"/>
              <a:t>Ridder</a:t>
            </a:r>
            <a:r>
              <a:rPr lang="cs-CZ" sz="350" dirty="0"/>
              <a:t> </a:t>
            </a:r>
            <a:r>
              <a:rPr lang="cs-CZ" sz="350" dirty="0" err="1"/>
              <a:t>Press</a:t>
            </a:r>
            <a:r>
              <a:rPr lang="cs-CZ" sz="350" dirty="0"/>
              <a:t>, </a:t>
            </a:r>
            <a:r>
              <a:rPr lang="cs-CZ" sz="350" dirty="0" err="1"/>
              <a:t>Lisse</a:t>
            </a:r>
            <a:r>
              <a:rPr lang="cs-CZ" sz="350" dirty="0"/>
              <a:t>. (Veltruským upravená verze jeho disertační práce „Drama jako básnické dílo“ z roku 1942.)</a:t>
            </a:r>
          </a:p>
          <a:p>
            <a:r>
              <a:rPr lang="cs-CZ" sz="350" dirty="0"/>
              <a:t>——— 1984. </a:t>
            </a:r>
            <a:r>
              <a:rPr lang="cs-CZ" sz="350" dirty="0" err="1"/>
              <a:t>Semiotic</a:t>
            </a:r>
            <a:r>
              <a:rPr lang="cs-CZ" sz="350" dirty="0"/>
              <a:t> Notes on </a:t>
            </a:r>
            <a:r>
              <a:rPr lang="cs-CZ" sz="350" dirty="0" err="1"/>
              <a:t>Dialogue</a:t>
            </a:r>
            <a:r>
              <a:rPr lang="cs-CZ" sz="350" dirty="0"/>
              <a:t> in </a:t>
            </a:r>
            <a:r>
              <a:rPr lang="cs-CZ" sz="350" dirty="0" err="1"/>
              <a:t>Literature</a:t>
            </a:r>
            <a:r>
              <a:rPr lang="cs-CZ" sz="350" dirty="0"/>
              <a:t>. In </a:t>
            </a:r>
            <a:r>
              <a:rPr lang="cs-CZ" sz="350" dirty="0" err="1"/>
              <a:t>Stolz</a:t>
            </a:r>
            <a:r>
              <a:rPr lang="cs-CZ" sz="350" dirty="0"/>
              <a:t> et al. (</a:t>
            </a:r>
            <a:r>
              <a:rPr lang="cs-CZ" sz="350" dirty="0" err="1"/>
              <a:t>eds</a:t>
            </a:r>
            <a:r>
              <a:rPr lang="cs-CZ" sz="350" dirty="0"/>
              <a:t>.), s. 595–607.</a:t>
            </a:r>
          </a:p>
          <a:p>
            <a:r>
              <a:rPr lang="cs-CZ" sz="350" dirty="0"/>
              <a:t>——— 1985. Drama as </a:t>
            </a:r>
            <a:r>
              <a:rPr lang="cs-CZ" sz="350" dirty="0" err="1"/>
              <a:t>Literature</a:t>
            </a:r>
            <a:r>
              <a:rPr lang="cs-CZ" sz="350" dirty="0"/>
              <a:t> and Performance. In Fischer-</a:t>
            </a:r>
            <a:r>
              <a:rPr lang="cs-CZ" sz="350" dirty="0" err="1"/>
              <a:t>Lichte</a:t>
            </a:r>
            <a:r>
              <a:rPr lang="cs-CZ" sz="350" dirty="0"/>
              <a:t> et al. (</a:t>
            </a:r>
            <a:r>
              <a:rPr lang="cs-CZ" sz="350" dirty="0" err="1"/>
              <a:t>eds</a:t>
            </a:r>
            <a:r>
              <a:rPr lang="cs-CZ" sz="350" dirty="0"/>
              <a:t>.), s. 12–21.</a:t>
            </a:r>
          </a:p>
          <a:p>
            <a:r>
              <a:rPr lang="cs-CZ" sz="350" dirty="0"/>
              <a:t>——— [1942] 1999. Drama jako básnické dílo. Brno: Host.</a:t>
            </a:r>
          </a:p>
          <a:p>
            <a:r>
              <a:rPr lang="cs-CZ" sz="350" dirty="0"/>
              <a:t>——— 2012. An </a:t>
            </a:r>
            <a:r>
              <a:rPr lang="cs-CZ" sz="350" dirty="0" err="1"/>
              <a:t>Approach</a:t>
            </a:r>
            <a:r>
              <a:rPr lang="cs-CZ" sz="350" dirty="0"/>
              <a:t> to </a:t>
            </a:r>
            <a:r>
              <a:rPr lang="cs-CZ" sz="350" dirty="0" err="1"/>
              <a:t>the</a:t>
            </a:r>
            <a:r>
              <a:rPr lang="cs-CZ" sz="350" dirty="0"/>
              <a:t> </a:t>
            </a:r>
            <a:r>
              <a:rPr lang="cs-CZ" sz="350" dirty="0" err="1"/>
              <a:t>Semiotics</a:t>
            </a:r>
            <a:r>
              <a:rPr lang="cs-CZ" sz="350" dirty="0"/>
              <a:t> </a:t>
            </a:r>
            <a:r>
              <a:rPr lang="cs-CZ" sz="350" dirty="0" err="1"/>
              <a:t>of</a:t>
            </a:r>
            <a:r>
              <a:rPr lang="cs-CZ" sz="350" dirty="0"/>
              <a:t> </a:t>
            </a:r>
            <a:r>
              <a:rPr lang="cs-CZ" sz="350" dirty="0" err="1"/>
              <a:t>Theatre</a:t>
            </a:r>
            <a:r>
              <a:rPr lang="cs-CZ" sz="350" dirty="0"/>
              <a:t>. </a:t>
            </a:r>
            <a:r>
              <a:rPr lang="cs-CZ" sz="350" dirty="0" err="1"/>
              <a:t>Travaux</a:t>
            </a:r>
            <a:r>
              <a:rPr lang="cs-CZ" sz="350" dirty="0"/>
              <a:t> </a:t>
            </a:r>
            <a:r>
              <a:rPr lang="cs-CZ" sz="350" dirty="0" err="1"/>
              <a:t>du</a:t>
            </a:r>
            <a:r>
              <a:rPr lang="cs-CZ" sz="350" dirty="0"/>
              <a:t> Cercle </a:t>
            </a:r>
            <a:r>
              <a:rPr lang="cs-CZ" sz="350" dirty="0" err="1"/>
              <a:t>linguistique</a:t>
            </a:r>
            <a:r>
              <a:rPr lang="cs-CZ" sz="350" dirty="0"/>
              <a:t> de Prague, </a:t>
            </a:r>
            <a:r>
              <a:rPr lang="cs-CZ" sz="350" dirty="0" err="1"/>
              <a:t>nouvelle</a:t>
            </a:r>
            <a:r>
              <a:rPr lang="cs-CZ" sz="350" dirty="0"/>
              <a:t> série, vol. 6. Brno: Department </a:t>
            </a:r>
            <a:r>
              <a:rPr lang="cs-CZ" sz="350" dirty="0" err="1"/>
              <a:t>of</a:t>
            </a:r>
            <a:r>
              <a:rPr lang="cs-CZ" sz="350" dirty="0"/>
              <a:t> </a:t>
            </a:r>
            <a:r>
              <a:rPr lang="cs-CZ" sz="350" dirty="0" err="1"/>
              <a:t>Theatre</a:t>
            </a:r>
            <a:r>
              <a:rPr lang="cs-CZ" sz="350" dirty="0"/>
              <a:t> </a:t>
            </a:r>
            <a:r>
              <a:rPr lang="cs-CZ" sz="350" dirty="0" err="1"/>
              <a:t>Studies</a:t>
            </a:r>
            <a:r>
              <a:rPr lang="cs-CZ" sz="350" dirty="0"/>
              <a:t>, </a:t>
            </a:r>
            <a:r>
              <a:rPr lang="cs-CZ" sz="350" dirty="0" err="1"/>
              <a:t>Faculty</a:t>
            </a:r>
            <a:r>
              <a:rPr lang="cs-CZ" sz="350" dirty="0"/>
              <a:t> </a:t>
            </a:r>
            <a:r>
              <a:rPr lang="cs-CZ" sz="350" dirty="0" err="1"/>
              <a:t>of</a:t>
            </a:r>
            <a:r>
              <a:rPr lang="cs-CZ" sz="350" dirty="0"/>
              <a:t> </a:t>
            </a:r>
            <a:r>
              <a:rPr lang="cs-CZ" sz="350" dirty="0" err="1"/>
              <a:t>Arts</a:t>
            </a:r>
            <a:r>
              <a:rPr lang="cs-CZ" sz="350" dirty="0"/>
              <a:t>, Masaryk University and Prague </a:t>
            </a:r>
            <a:r>
              <a:rPr lang="cs-CZ" sz="350" dirty="0" err="1"/>
              <a:t>Linguistic</a:t>
            </a:r>
            <a:r>
              <a:rPr lang="cs-CZ" sz="350" dirty="0"/>
              <a:t> </a:t>
            </a:r>
            <a:r>
              <a:rPr lang="cs-CZ" sz="350" dirty="0" err="1"/>
              <a:t>Circle</a:t>
            </a:r>
            <a:r>
              <a:rPr lang="cs-CZ" sz="350" dirty="0"/>
              <a:t>.</a:t>
            </a:r>
          </a:p>
          <a:p>
            <a:r>
              <a:rPr lang="cs-CZ" sz="350" dirty="0"/>
              <a:t>VOLEK, Emil. 2004. Znak, funkce, hodnota. Praha, Litomyšl: Ladislav Horáček ― Paseka a Katedra české literatury FF UK.</a:t>
            </a:r>
          </a:p>
          <a:p>
            <a:r>
              <a:rPr lang="cs-CZ" sz="350" dirty="0"/>
              <a:t>GREIMAS, </a:t>
            </a:r>
            <a:r>
              <a:rPr lang="cs-CZ" sz="350" dirty="0" err="1"/>
              <a:t>Algirdas</a:t>
            </a:r>
            <a:r>
              <a:rPr lang="cs-CZ" sz="350" dirty="0"/>
              <a:t> Julien; RASTIER, F. 1968. </a:t>
            </a:r>
            <a:r>
              <a:rPr lang="cs-CZ" sz="350" dirty="0" err="1"/>
              <a:t>The</a:t>
            </a:r>
            <a:r>
              <a:rPr lang="cs-CZ" sz="350" dirty="0"/>
              <a:t> </a:t>
            </a:r>
            <a:r>
              <a:rPr lang="cs-CZ" sz="350" dirty="0" err="1"/>
              <a:t>Interaction</a:t>
            </a:r>
            <a:r>
              <a:rPr lang="cs-CZ" sz="350" dirty="0"/>
              <a:t> </a:t>
            </a:r>
            <a:r>
              <a:rPr lang="cs-CZ" sz="350" dirty="0" err="1"/>
              <a:t>of</a:t>
            </a:r>
            <a:r>
              <a:rPr lang="cs-CZ" sz="350" dirty="0"/>
              <a:t> </a:t>
            </a:r>
            <a:r>
              <a:rPr lang="cs-CZ" sz="350" dirty="0" err="1"/>
              <a:t>Semiotic</a:t>
            </a:r>
            <a:r>
              <a:rPr lang="cs-CZ" sz="350" dirty="0"/>
              <a:t> </a:t>
            </a:r>
            <a:r>
              <a:rPr lang="cs-CZ" sz="350" dirty="0" err="1"/>
              <a:t>Constraints</a:t>
            </a:r>
            <a:r>
              <a:rPr lang="cs-CZ" sz="350" dirty="0"/>
              <a:t>. </a:t>
            </a:r>
            <a:r>
              <a:rPr lang="cs-CZ" sz="350" dirty="0" err="1"/>
              <a:t>Yale</a:t>
            </a:r>
            <a:r>
              <a:rPr lang="cs-CZ" sz="350" dirty="0"/>
              <a:t>: </a:t>
            </a:r>
            <a:r>
              <a:rPr lang="cs-CZ" sz="350" dirty="0" err="1"/>
              <a:t>Yale</a:t>
            </a:r>
            <a:r>
              <a:rPr lang="cs-CZ" sz="350" dirty="0"/>
              <a:t> University </a:t>
            </a:r>
            <a:r>
              <a:rPr lang="cs-CZ" sz="350" dirty="0" err="1"/>
              <a:t>Press</a:t>
            </a:r>
            <a:r>
              <a:rPr lang="cs-CZ" sz="350" dirty="0"/>
              <a:t>, s. 86–105.</a:t>
            </a:r>
          </a:p>
          <a:p>
            <a:r>
              <a:rPr lang="cs-CZ" sz="350" dirty="0"/>
              <a:t>GREIMAS, </a:t>
            </a:r>
            <a:r>
              <a:rPr lang="cs-CZ" sz="350" dirty="0" err="1"/>
              <a:t>Algirdas</a:t>
            </a:r>
            <a:r>
              <a:rPr lang="cs-CZ" sz="350" dirty="0"/>
              <a:t> Julien. [1966] 1986. </a:t>
            </a:r>
            <a:r>
              <a:rPr lang="cs-CZ" sz="350" dirty="0" err="1"/>
              <a:t>Sémantique</a:t>
            </a:r>
            <a:r>
              <a:rPr lang="cs-CZ" sz="350" dirty="0"/>
              <a:t> </a:t>
            </a:r>
            <a:r>
              <a:rPr lang="cs-CZ" sz="350" dirty="0" err="1"/>
              <a:t>structurale</a:t>
            </a:r>
            <a:r>
              <a:rPr lang="cs-CZ" sz="350" dirty="0"/>
              <a:t>. Paris: </a:t>
            </a:r>
            <a:r>
              <a:rPr lang="cs-CZ" sz="350" dirty="0" err="1"/>
              <a:t>Presses</a:t>
            </a:r>
            <a:r>
              <a:rPr lang="cs-CZ" sz="350" dirty="0"/>
              <a:t> </a:t>
            </a:r>
            <a:r>
              <a:rPr lang="cs-CZ" sz="350" dirty="0" err="1"/>
              <a:t>universitaires</a:t>
            </a:r>
            <a:r>
              <a:rPr lang="cs-CZ" sz="350" dirty="0"/>
              <a:t> de France.</a:t>
            </a:r>
          </a:p>
          <a:p>
            <a:r>
              <a:rPr lang="cs-CZ" sz="350" dirty="0"/>
              <a:t>——— 1987. On </a:t>
            </a:r>
            <a:r>
              <a:rPr lang="cs-CZ" sz="350" dirty="0" err="1"/>
              <a:t>Meaning</a:t>
            </a:r>
            <a:r>
              <a:rPr lang="cs-CZ" sz="350" dirty="0"/>
              <a:t>. </a:t>
            </a:r>
            <a:r>
              <a:rPr lang="cs-CZ" sz="350" dirty="0" err="1"/>
              <a:t>Selected</a:t>
            </a:r>
            <a:r>
              <a:rPr lang="cs-CZ" sz="350" dirty="0"/>
              <a:t> </a:t>
            </a:r>
            <a:r>
              <a:rPr lang="cs-CZ" sz="350" dirty="0" err="1"/>
              <a:t>Writings</a:t>
            </a:r>
            <a:r>
              <a:rPr lang="cs-CZ" sz="350" dirty="0"/>
              <a:t> in </a:t>
            </a:r>
            <a:r>
              <a:rPr lang="cs-CZ" sz="350" dirty="0" err="1"/>
              <a:t>Semiotic</a:t>
            </a:r>
            <a:r>
              <a:rPr lang="cs-CZ" sz="350" dirty="0"/>
              <a:t> </a:t>
            </a:r>
            <a:r>
              <a:rPr lang="cs-CZ" sz="350" dirty="0" err="1"/>
              <a:t>Theory</a:t>
            </a:r>
            <a:r>
              <a:rPr lang="cs-CZ" sz="350" dirty="0"/>
              <a:t>. London: Frances </a:t>
            </a:r>
            <a:r>
              <a:rPr lang="cs-CZ" sz="350" dirty="0" err="1"/>
              <a:t>Pinter</a:t>
            </a:r>
            <a:r>
              <a:rPr lang="cs-CZ" sz="350" dirty="0"/>
              <a:t> </a:t>
            </a:r>
            <a:r>
              <a:rPr lang="cs-CZ" sz="350" dirty="0" err="1"/>
              <a:t>Publishers</a:t>
            </a:r>
            <a:r>
              <a:rPr lang="cs-CZ" sz="350" dirty="0"/>
              <a:t>.</a:t>
            </a:r>
          </a:p>
          <a:p>
            <a:r>
              <a:rPr lang="cs-CZ" sz="350" dirty="0"/>
              <a:t>HAVRÁNKOVÁ, Marie (</a:t>
            </a:r>
            <a:r>
              <a:rPr lang="cs-CZ" sz="350" dirty="0" err="1"/>
              <a:t>ed</a:t>
            </a:r>
            <a:r>
              <a:rPr lang="cs-CZ" sz="350" dirty="0"/>
              <a:t>.). 2008. Pražský lingvistický kroužek v korespondenci. Praha: Academia.</a:t>
            </a:r>
          </a:p>
          <a:p>
            <a:r>
              <a:rPr lang="cs-CZ" sz="350" dirty="0"/>
              <a:t>JANKOVIČ, Milan. 2005. Dílo jako dění smyslu. In Cesty za smyslem literárního díla. Praha: Karolinum, s. 9–100.</a:t>
            </a:r>
          </a:p>
          <a:p>
            <a:r>
              <a:rPr lang="cs-CZ" sz="350" dirty="0"/>
              <a:t>KARCEVSKIJ, Sergej </a:t>
            </a:r>
            <a:r>
              <a:rPr lang="cs-CZ" sz="350" dirty="0" err="1"/>
              <a:t>Josifovič</a:t>
            </a:r>
            <a:r>
              <a:rPr lang="cs-CZ" sz="350" dirty="0"/>
              <a:t>. 1929. </a:t>
            </a:r>
            <a:r>
              <a:rPr lang="cs-CZ" sz="350" dirty="0" err="1"/>
              <a:t>Du</a:t>
            </a:r>
            <a:r>
              <a:rPr lang="cs-CZ" sz="350" dirty="0"/>
              <a:t> dualisme </a:t>
            </a:r>
            <a:r>
              <a:rPr lang="cs-CZ" sz="350" dirty="0" err="1"/>
              <a:t>asymétrique</a:t>
            </a:r>
            <a:r>
              <a:rPr lang="cs-CZ" sz="350" dirty="0"/>
              <a:t> </a:t>
            </a:r>
            <a:r>
              <a:rPr lang="cs-CZ" sz="350" dirty="0" err="1"/>
              <a:t>du</a:t>
            </a:r>
            <a:r>
              <a:rPr lang="cs-CZ" sz="350" dirty="0"/>
              <a:t> </a:t>
            </a:r>
            <a:r>
              <a:rPr lang="cs-CZ" sz="350" dirty="0" err="1"/>
              <a:t>signe</a:t>
            </a:r>
            <a:r>
              <a:rPr lang="cs-CZ" sz="350" dirty="0"/>
              <a:t> </a:t>
            </a:r>
            <a:r>
              <a:rPr lang="cs-CZ" sz="350" dirty="0" err="1"/>
              <a:t>linguistique</a:t>
            </a:r>
            <a:r>
              <a:rPr lang="cs-CZ" sz="350" dirty="0"/>
              <a:t>. </a:t>
            </a:r>
            <a:r>
              <a:rPr lang="cs-CZ" sz="350" dirty="0" err="1"/>
              <a:t>Travaux</a:t>
            </a:r>
            <a:r>
              <a:rPr lang="cs-CZ" sz="350" dirty="0"/>
              <a:t> </a:t>
            </a:r>
            <a:r>
              <a:rPr lang="cs-CZ" sz="350" dirty="0" err="1"/>
              <a:t>du</a:t>
            </a:r>
            <a:r>
              <a:rPr lang="cs-CZ" sz="350" dirty="0"/>
              <a:t> Cercle </a:t>
            </a:r>
            <a:r>
              <a:rPr lang="cs-CZ" sz="350" dirty="0" err="1"/>
              <a:t>linguistique</a:t>
            </a:r>
            <a:r>
              <a:rPr lang="cs-CZ" sz="350" dirty="0"/>
              <a:t> de Prague 1.</a:t>
            </a:r>
          </a:p>
          <a:p>
            <a:r>
              <a:rPr lang="cs-CZ" sz="350" dirty="0"/>
              <a:t>SGALL, Petr; Hajičová, E.; </a:t>
            </a:r>
            <a:r>
              <a:rPr lang="cs-CZ" sz="350" dirty="0" err="1"/>
              <a:t>Panevová</a:t>
            </a:r>
            <a:r>
              <a:rPr lang="cs-CZ" sz="350" dirty="0"/>
              <a:t>, J. 1986. </a:t>
            </a:r>
            <a:r>
              <a:rPr lang="cs-CZ" sz="350" dirty="0" err="1"/>
              <a:t>The</a:t>
            </a:r>
            <a:r>
              <a:rPr lang="cs-CZ" sz="350" dirty="0"/>
              <a:t> </a:t>
            </a:r>
            <a:r>
              <a:rPr lang="cs-CZ" sz="350" dirty="0" err="1"/>
              <a:t>Meaning</a:t>
            </a:r>
            <a:r>
              <a:rPr lang="cs-CZ" sz="350" dirty="0"/>
              <a:t> </a:t>
            </a:r>
            <a:r>
              <a:rPr lang="cs-CZ" sz="350" dirty="0" err="1"/>
              <a:t>of</a:t>
            </a:r>
            <a:r>
              <a:rPr lang="cs-CZ" sz="350" dirty="0"/>
              <a:t> </a:t>
            </a:r>
            <a:r>
              <a:rPr lang="cs-CZ" sz="350" dirty="0" err="1"/>
              <a:t>the</a:t>
            </a:r>
            <a:r>
              <a:rPr lang="cs-CZ" sz="350" dirty="0"/>
              <a:t> Sentence in </a:t>
            </a:r>
            <a:r>
              <a:rPr lang="cs-CZ" sz="350" dirty="0" err="1"/>
              <a:t>its</a:t>
            </a:r>
            <a:r>
              <a:rPr lang="cs-CZ" sz="350" dirty="0"/>
              <a:t> </a:t>
            </a:r>
            <a:r>
              <a:rPr lang="cs-CZ" sz="350" dirty="0" err="1"/>
              <a:t>Semantic</a:t>
            </a:r>
            <a:r>
              <a:rPr lang="cs-CZ" sz="350" dirty="0"/>
              <a:t> and </a:t>
            </a:r>
            <a:r>
              <a:rPr lang="cs-CZ" sz="350" dirty="0" err="1"/>
              <a:t>Pragmatic</a:t>
            </a:r>
            <a:r>
              <a:rPr lang="cs-CZ" sz="350" dirty="0"/>
              <a:t> </a:t>
            </a:r>
            <a:r>
              <a:rPr lang="cs-CZ" sz="350" dirty="0" err="1"/>
              <a:t>Aspects</a:t>
            </a:r>
            <a:r>
              <a:rPr lang="cs-CZ" sz="350" dirty="0"/>
              <a:t>. Praha: Academia.</a:t>
            </a:r>
          </a:p>
          <a:p>
            <a:r>
              <a:rPr lang="cs-CZ" sz="350" dirty="0"/>
              <a:t>SCHLEIFER, Ronald. 1987. A. J. </a:t>
            </a:r>
            <a:r>
              <a:rPr lang="cs-CZ" sz="350" dirty="0" err="1"/>
              <a:t>Greimas</a:t>
            </a:r>
            <a:r>
              <a:rPr lang="cs-CZ" sz="350" dirty="0"/>
              <a:t> and </a:t>
            </a:r>
            <a:r>
              <a:rPr lang="cs-CZ" sz="350" dirty="0" err="1"/>
              <a:t>the</a:t>
            </a:r>
            <a:r>
              <a:rPr lang="cs-CZ" sz="350" dirty="0"/>
              <a:t> </a:t>
            </a:r>
            <a:r>
              <a:rPr lang="cs-CZ" sz="350" dirty="0" err="1"/>
              <a:t>Nature</a:t>
            </a:r>
            <a:r>
              <a:rPr lang="cs-CZ" sz="350" dirty="0"/>
              <a:t> </a:t>
            </a:r>
            <a:r>
              <a:rPr lang="cs-CZ" sz="350" dirty="0" err="1"/>
              <a:t>of</a:t>
            </a:r>
            <a:r>
              <a:rPr lang="cs-CZ" sz="350" dirty="0"/>
              <a:t> </a:t>
            </a:r>
            <a:r>
              <a:rPr lang="cs-CZ" sz="350" dirty="0" err="1"/>
              <a:t>Meaning</a:t>
            </a:r>
            <a:r>
              <a:rPr lang="cs-CZ" sz="350" dirty="0"/>
              <a:t>: </a:t>
            </a:r>
            <a:r>
              <a:rPr lang="cs-CZ" sz="350" dirty="0" err="1"/>
              <a:t>Linguistics</a:t>
            </a:r>
            <a:r>
              <a:rPr lang="cs-CZ" sz="350" dirty="0"/>
              <a:t>, </a:t>
            </a:r>
            <a:r>
              <a:rPr lang="cs-CZ" sz="350" dirty="0" err="1"/>
              <a:t>Semiotics</a:t>
            </a:r>
            <a:r>
              <a:rPr lang="cs-CZ" sz="350" dirty="0"/>
              <a:t> and </a:t>
            </a:r>
            <a:r>
              <a:rPr lang="cs-CZ" sz="350" dirty="0" err="1"/>
              <a:t>Discourse</a:t>
            </a:r>
            <a:r>
              <a:rPr lang="cs-CZ" sz="350" dirty="0"/>
              <a:t> </a:t>
            </a:r>
            <a:r>
              <a:rPr lang="cs-CZ" sz="350" dirty="0" err="1"/>
              <a:t>Theory</a:t>
            </a:r>
            <a:r>
              <a:rPr lang="cs-CZ" sz="350" dirty="0"/>
              <a:t>. New </a:t>
            </a:r>
            <a:r>
              <a:rPr lang="cs-CZ" sz="350" dirty="0" err="1"/>
              <a:t>South</a:t>
            </a:r>
            <a:r>
              <a:rPr lang="cs-CZ" sz="350" dirty="0"/>
              <a:t> Wales: </a:t>
            </a:r>
            <a:r>
              <a:rPr lang="cs-CZ" sz="350" dirty="0" err="1"/>
              <a:t>Croom</a:t>
            </a:r>
            <a:r>
              <a:rPr lang="cs-CZ" sz="350" dirty="0"/>
              <a:t> Helm </a:t>
            </a:r>
            <a:r>
              <a:rPr lang="cs-CZ" sz="350" dirty="0" err="1"/>
              <a:t>Australia</a:t>
            </a:r>
            <a:r>
              <a:rPr lang="cs-CZ" sz="350" dirty="0"/>
              <a:t>. ISBN 0-7099-4426-8.</a:t>
            </a:r>
          </a:p>
          <a:p>
            <a:r>
              <a:rPr lang="cs-CZ" sz="350" dirty="0"/>
              <a:t>(referenční lingvistika) OGDEN, C. K.; RICHARDS, I. A. 1923. </a:t>
            </a:r>
            <a:r>
              <a:rPr lang="cs-CZ" sz="350" dirty="0" err="1"/>
              <a:t>The</a:t>
            </a:r>
            <a:r>
              <a:rPr lang="cs-CZ" sz="350" dirty="0"/>
              <a:t> </a:t>
            </a:r>
            <a:r>
              <a:rPr lang="cs-CZ" sz="350" dirty="0" err="1"/>
              <a:t>Meaning</a:t>
            </a:r>
            <a:r>
              <a:rPr lang="cs-CZ" sz="350" dirty="0"/>
              <a:t> </a:t>
            </a:r>
            <a:r>
              <a:rPr lang="cs-CZ" sz="350" dirty="0" err="1"/>
              <a:t>of</a:t>
            </a:r>
            <a:r>
              <a:rPr lang="cs-CZ" sz="350" dirty="0"/>
              <a:t> </a:t>
            </a:r>
            <a:r>
              <a:rPr lang="cs-CZ" sz="350" dirty="0" err="1"/>
              <a:t>Meaning</a:t>
            </a:r>
            <a:r>
              <a:rPr lang="cs-CZ" sz="350" dirty="0"/>
              <a:t>. London: </a:t>
            </a:r>
            <a:r>
              <a:rPr lang="cs-CZ" sz="350" dirty="0" err="1"/>
              <a:t>Routledge</a:t>
            </a:r>
            <a:r>
              <a:rPr lang="cs-CZ" sz="350" dirty="0"/>
              <a:t> and </a:t>
            </a:r>
            <a:r>
              <a:rPr lang="cs-CZ" sz="350" dirty="0" err="1"/>
              <a:t>Kegan</a:t>
            </a:r>
            <a:r>
              <a:rPr lang="cs-CZ" sz="350" dirty="0"/>
              <a:t> Paul.</a:t>
            </a:r>
          </a:p>
        </p:txBody>
      </p:sp>
    </p:spTree>
    <p:extLst>
      <p:ext uri="{BB962C8B-B14F-4D97-AF65-F5344CB8AC3E}">
        <p14:creationId xmlns:p14="http://schemas.microsoft.com/office/powerpoint/2010/main" val="2487434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AB81E6A-534A-4EE2-AC56-EFF54AF69728}"/>
              </a:ext>
            </a:extLst>
          </p:cNvPr>
          <p:cNvSpPr>
            <a:spLocks noGrp="1" noChangeArrowheads="1"/>
          </p:cNvSpPr>
          <p:nvPr>
            <p:ph type="title"/>
          </p:nvPr>
        </p:nvSpPr>
        <p:spPr/>
        <p:txBody>
          <a:bodyPr/>
          <a:lstStyle/>
          <a:p>
            <a:pPr eaLnBrk="1" hangingPunct="1"/>
            <a:r>
              <a:rPr lang="cs-CZ" altLang="cs-CZ"/>
              <a:t>Scholastické označování</a:t>
            </a:r>
          </a:p>
        </p:txBody>
      </p:sp>
      <p:sp>
        <p:nvSpPr>
          <p:cNvPr id="9219" name="Rectangle 3">
            <a:extLst>
              <a:ext uri="{FF2B5EF4-FFF2-40B4-BE49-F238E27FC236}">
                <a16:creationId xmlns:a16="http://schemas.microsoft.com/office/drawing/2014/main" id="{8ACB6C8B-9C31-484E-A7A8-CD229008CE7B}"/>
              </a:ext>
            </a:extLst>
          </p:cNvPr>
          <p:cNvSpPr>
            <a:spLocks noGrp="1" noChangeArrowheads="1"/>
          </p:cNvSpPr>
          <p:nvPr>
            <p:ph type="body" idx="1"/>
          </p:nvPr>
        </p:nvSpPr>
        <p:spPr>
          <a:xfrm>
            <a:off x="468313" y="1628775"/>
            <a:ext cx="8229600" cy="4525963"/>
          </a:xfrm>
        </p:spPr>
        <p:txBody>
          <a:bodyPr/>
          <a:lstStyle/>
          <a:p>
            <a:pPr eaLnBrk="1" hangingPunct="1"/>
            <a:endParaRPr lang="cs-CZ" altLang="cs-CZ"/>
          </a:p>
          <a:p>
            <a:pPr eaLnBrk="1" hangingPunct="1"/>
            <a:endParaRPr lang="cs-CZ" altLang="cs-CZ"/>
          </a:p>
        </p:txBody>
      </p:sp>
      <p:pic>
        <p:nvPicPr>
          <p:cNvPr id="9220" name="Picture 7" descr="Scholastika_Znak">
            <a:extLst>
              <a:ext uri="{FF2B5EF4-FFF2-40B4-BE49-F238E27FC236}">
                <a16:creationId xmlns:a16="http://schemas.microsoft.com/office/drawing/2014/main" id="{7B710FEE-8228-4962-937C-81C11CFFFE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844675"/>
            <a:ext cx="68580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17EEC00-D5FE-4641-A4E0-5118089CB9DF}"/>
              </a:ext>
            </a:extLst>
          </p:cNvPr>
          <p:cNvSpPr>
            <a:spLocks noGrp="1" noChangeArrowheads="1"/>
          </p:cNvSpPr>
          <p:nvPr>
            <p:ph type="title"/>
          </p:nvPr>
        </p:nvSpPr>
        <p:spPr/>
        <p:txBody>
          <a:bodyPr/>
          <a:lstStyle/>
          <a:p>
            <a:pPr eaLnBrk="1" hangingPunct="1"/>
            <a:r>
              <a:rPr lang="cs-CZ" altLang="cs-CZ"/>
              <a:t>Ale…</a:t>
            </a:r>
          </a:p>
        </p:txBody>
      </p:sp>
      <p:sp>
        <p:nvSpPr>
          <p:cNvPr id="10243" name="Rectangle 3">
            <a:extLst>
              <a:ext uri="{FF2B5EF4-FFF2-40B4-BE49-F238E27FC236}">
                <a16:creationId xmlns:a16="http://schemas.microsoft.com/office/drawing/2014/main" id="{50AEC33C-738A-4E96-A646-342307162C7B}"/>
              </a:ext>
            </a:extLst>
          </p:cNvPr>
          <p:cNvSpPr>
            <a:spLocks noGrp="1" noChangeArrowheads="1"/>
          </p:cNvSpPr>
          <p:nvPr>
            <p:ph type="body" idx="1"/>
          </p:nvPr>
        </p:nvSpPr>
        <p:spPr/>
        <p:txBody>
          <a:bodyPr/>
          <a:lstStyle/>
          <a:p>
            <a:pPr eaLnBrk="1" hangingPunct="1">
              <a:lnSpc>
                <a:spcPct val="90000"/>
              </a:lnSpc>
            </a:pPr>
            <a:r>
              <a:rPr lang="cs-CZ" altLang="cs-CZ" sz="2100" dirty="0"/>
              <a:t>Např. </a:t>
            </a:r>
            <a:r>
              <a:rPr lang="cs-CZ" altLang="cs-CZ" sz="2100" b="1" dirty="0"/>
              <a:t>vlastní jména</a:t>
            </a:r>
            <a:r>
              <a:rPr lang="cs-CZ" altLang="cs-CZ" sz="2100" dirty="0"/>
              <a:t> obvykle neukazují přes koncept, nýbrž přímo </a:t>
            </a:r>
            <a:r>
              <a:rPr lang="cs-CZ" altLang="cs-CZ" sz="1000" dirty="0"/>
              <a:t>(</a:t>
            </a:r>
            <a:r>
              <a:rPr lang="cs-CZ" altLang="cs-CZ" sz="1000" i="1" dirty="0" err="1"/>
              <a:t>mazátko</a:t>
            </a:r>
            <a:r>
              <a:rPr lang="cs-CZ" altLang="cs-CZ" sz="1000" dirty="0"/>
              <a:t> : </a:t>
            </a:r>
            <a:r>
              <a:rPr lang="cs-CZ" altLang="cs-CZ" sz="1000" i="1" dirty="0"/>
              <a:t>František :: Alík : </a:t>
            </a:r>
            <a:r>
              <a:rPr lang="cs-CZ" altLang="cs-CZ" sz="1000" i="1" dirty="0" err="1"/>
              <a:t>prototypicky</a:t>
            </a:r>
            <a:r>
              <a:rPr lang="cs-CZ" altLang="cs-CZ" sz="1000" i="1" dirty="0"/>
              <a:t> pes, </a:t>
            </a:r>
            <a:r>
              <a:rPr lang="cs-CZ" altLang="cs-CZ" sz="1000" i="1" dirty="0" err="1"/>
              <a:t>neprototypicky</a:t>
            </a:r>
            <a:r>
              <a:rPr lang="cs-CZ" altLang="cs-CZ" sz="1000" i="1" dirty="0"/>
              <a:t> klidně tyranosaurus, </a:t>
            </a:r>
            <a:r>
              <a:rPr lang="cs-CZ" altLang="cs-CZ" sz="1000" i="1" dirty="0" err="1"/>
              <a:t>allosaurus</a:t>
            </a:r>
            <a:r>
              <a:rPr lang="cs-CZ" altLang="cs-CZ" sz="1000" dirty="0"/>
              <a:t>).</a:t>
            </a:r>
          </a:p>
          <a:p>
            <a:pPr eaLnBrk="1" hangingPunct="1">
              <a:lnSpc>
                <a:spcPct val="90000"/>
              </a:lnSpc>
            </a:pPr>
            <a:r>
              <a:rPr lang="cs-CZ" altLang="cs-CZ" sz="2100" dirty="0"/>
              <a:t>Nejlépe se tímto modelem zkoumají </a:t>
            </a:r>
            <a:r>
              <a:rPr lang="cs-CZ" altLang="cs-CZ" sz="2100" b="1" dirty="0"/>
              <a:t>substantiva</a:t>
            </a:r>
            <a:r>
              <a:rPr lang="cs-CZ" altLang="cs-CZ" sz="2100" dirty="0"/>
              <a:t> (tedy kromě proprií).</a:t>
            </a:r>
          </a:p>
          <a:p>
            <a:pPr eaLnBrk="1" hangingPunct="1">
              <a:lnSpc>
                <a:spcPct val="90000"/>
              </a:lnSpc>
            </a:pPr>
            <a:r>
              <a:rPr lang="cs-CZ" altLang="cs-CZ" sz="2100" dirty="0"/>
              <a:t>→ Snaha vypudit </a:t>
            </a:r>
            <a:r>
              <a:rPr lang="cs-CZ" altLang="cs-CZ" sz="2100" b="1" dirty="0"/>
              <a:t>verba</a:t>
            </a:r>
            <a:r>
              <a:rPr lang="cs-CZ" altLang="cs-CZ" sz="2100" dirty="0"/>
              <a:t>. Podle tohoto modelu se zdá, že existuje pouze jediné verbum: </a:t>
            </a:r>
          </a:p>
          <a:p>
            <a:pPr eaLnBrk="1" hangingPunct="1">
              <a:lnSpc>
                <a:spcPct val="90000"/>
              </a:lnSpc>
            </a:pPr>
            <a:r>
              <a:rPr lang="cs-CZ" altLang="cs-CZ" sz="2100" i="1" dirty="0"/>
              <a:t>být</a:t>
            </a:r>
            <a:r>
              <a:rPr lang="cs-CZ" altLang="cs-CZ" sz="2100" dirty="0"/>
              <a:t>.</a:t>
            </a:r>
          </a:p>
          <a:p>
            <a:pPr eaLnBrk="1" hangingPunct="1">
              <a:lnSpc>
                <a:spcPct val="90000"/>
              </a:lnSpc>
            </a:pPr>
            <a:r>
              <a:rPr lang="cs-CZ" altLang="cs-CZ" sz="2100" dirty="0"/>
              <a:t>Všechna ostatní verba lze (podle tohoto modelu) transformovat do podoby: </a:t>
            </a:r>
          </a:p>
          <a:p>
            <a:pPr eaLnBrk="1" hangingPunct="1">
              <a:lnSpc>
                <a:spcPct val="90000"/>
              </a:lnSpc>
            </a:pPr>
            <a:r>
              <a:rPr lang="cs-CZ" altLang="cs-CZ" sz="2100" i="1" dirty="0"/>
              <a:t>být nějaký</a:t>
            </a:r>
            <a:r>
              <a:rPr lang="cs-CZ" altLang="cs-CZ" sz="2100" dirty="0"/>
              <a:t>.</a:t>
            </a:r>
          </a:p>
          <a:p>
            <a:pPr eaLnBrk="1" hangingPunct="1">
              <a:lnSpc>
                <a:spcPct val="90000"/>
              </a:lnSpc>
            </a:pPr>
            <a:r>
              <a:rPr lang="cs-CZ" altLang="cs-CZ" sz="2100" dirty="0"/>
              <a:t>Např. </a:t>
            </a:r>
            <a:r>
              <a:rPr lang="cs-CZ" altLang="cs-CZ" sz="2100" i="1" dirty="0"/>
              <a:t>sedět = je sedící</a:t>
            </a:r>
            <a:r>
              <a:rPr lang="cs-CZ" altLang="cs-CZ" sz="2100" dirty="0"/>
              <a:t> apod.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B581B64-B5E3-4C98-B684-4B8A85A63584}"/>
              </a:ext>
            </a:extLst>
          </p:cNvPr>
          <p:cNvSpPr>
            <a:spLocks noGrp="1" noChangeArrowheads="1"/>
          </p:cNvSpPr>
          <p:nvPr>
            <p:ph type="title"/>
          </p:nvPr>
        </p:nvSpPr>
        <p:spPr/>
        <p:txBody>
          <a:bodyPr/>
          <a:lstStyle/>
          <a:p>
            <a:pPr eaLnBrk="1" hangingPunct="1"/>
            <a:r>
              <a:rPr lang="cs-CZ" altLang="cs-CZ" dirty="0"/>
              <a:t>aristotelské a scholastické pojetí</a:t>
            </a:r>
          </a:p>
        </p:txBody>
      </p:sp>
      <p:sp>
        <p:nvSpPr>
          <p:cNvPr id="11267" name="Rectangle 3">
            <a:extLst>
              <a:ext uri="{FF2B5EF4-FFF2-40B4-BE49-F238E27FC236}">
                <a16:creationId xmlns:a16="http://schemas.microsoft.com/office/drawing/2014/main" id="{C400E7F3-1BDB-456D-9E50-66261A2259E9}"/>
              </a:ext>
            </a:extLst>
          </p:cNvPr>
          <p:cNvSpPr>
            <a:spLocks noGrp="1" noChangeArrowheads="1"/>
          </p:cNvSpPr>
          <p:nvPr>
            <p:ph type="body" idx="1"/>
          </p:nvPr>
        </p:nvSpPr>
        <p:spPr/>
        <p:txBody>
          <a:bodyPr/>
          <a:lstStyle/>
          <a:p>
            <a:pPr eaLnBrk="1" hangingPunct="1">
              <a:lnSpc>
                <a:spcPct val="90000"/>
              </a:lnSpc>
            </a:pPr>
            <a:r>
              <a:rPr lang="cs-CZ" altLang="cs-CZ" sz="2500" dirty="0"/>
              <a:t>Byť má dodnes mnoho pokračovatelů, není cestou, kterou se vydává diferenční lingvistika.</a:t>
            </a:r>
          </a:p>
          <a:p>
            <a:pPr eaLnBrk="1" hangingPunct="1">
              <a:lnSpc>
                <a:spcPct val="90000"/>
              </a:lnSpc>
            </a:pPr>
            <a:r>
              <a:rPr lang="cs-CZ" altLang="cs-CZ" sz="2500" dirty="0"/>
              <a:t>Ukázali jsme si jejich pojetí, abychom spatřili také jiný přístup než diferenční.</a:t>
            </a:r>
          </a:p>
          <a:p>
            <a:pPr eaLnBrk="1" hangingPunct="1">
              <a:lnSpc>
                <a:spcPct val="90000"/>
              </a:lnSpc>
            </a:pPr>
            <a:r>
              <a:rPr lang="cs-CZ" altLang="cs-CZ" sz="2500" dirty="0" err="1"/>
              <a:t>dif</a:t>
            </a:r>
            <a:r>
              <a:rPr lang="cs-CZ" altLang="cs-CZ" sz="2500" dirty="0"/>
              <a:t>. přístup = přístup strukturalistický</a:t>
            </a:r>
          </a:p>
          <a:p>
            <a:pPr eaLnBrk="1" hangingPunct="1">
              <a:lnSpc>
                <a:spcPct val="90000"/>
              </a:lnSpc>
            </a:pPr>
            <a:r>
              <a:rPr lang="cs-CZ" altLang="cs-CZ" sz="2500" dirty="0"/>
              <a:t>aristotelský a scholastický znak je jiný než strukturalistický znak.</a:t>
            </a:r>
          </a:p>
          <a:p>
            <a:pPr eaLnBrk="1" hangingPunct="1">
              <a:lnSpc>
                <a:spcPct val="90000"/>
              </a:lnSpc>
            </a:pPr>
            <a:r>
              <a:rPr lang="cs-CZ" altLang="cs-CZ" sz="2500" dirty="0"/>
              <a:t>(aristotelský a scholastický znak ze strukturalistického pohledu za znak nepokládáme)</a:t>
            </a:r>
          </a:p>
          <a:p>
            <a:pPr eaLnBrk="1" hangingPunct="1">
              <a:lnSpc>
                <a:spcPct val="90000"/>
              </a:lnSpc>
            </a:pPr>
            <a:endParaRPr lang="cs-CZ" altLang="cs-CZ"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8A419DC-FA38-4335-9770-C24FBB4B7AF3}"/>
              </a:ext>
            </a:extLst>
          </p:cNvPr>
          <p:cNvSpPr>
            <a:spLocks noGrp="1" noChangeArrowheads="1"/>
          </p:cNvSpPr>
          <p:nvPr>
            <p:ph type="title"/>
          </p:nvPr>
        </p:nvSpPr>
        <p:spPr/>
        <p:txBody>
          <a:bodyPr/>
          <a:lstStyle/>
          <a:p>
            <a:pPr eaLnBrk="1" hangingPunct="1"/>
            <a:r>
              <a:rPr lang="cs-CZ" altLang="cs-CZ" sz="2800" b="1"/>
              <a:t>Ferdinand de Saussure</a:t>
            </a:r>
            <a:r>
              <a:rPr lang="cs-CZ" altLang="cs-CZ" sz="2800"/>
              <a:t> (1857–1913)</a:t>
            </a:r>
          </a:p>
        </p:txBody>
      </p:sp>
      <p:sp>
        <p:nvSpPr>
          <p:cNvPr id="12291" name="Rectangle 3">
            <a:extLst>
              <a:ext uri="{FF2B5EF4-FFF2-40B4-BE49-F238E27FC236}">
                <a16:creationId xmlns:a16="http://schemas.microsoft.com/office/drawing/2014/main" id="{D28E287A-E664-47D0-85F5-90CBFC897180}"/>
              </a:ext>
            </a:extLst>
          </p:cNvPr>
          <p:cNvSpPr>
            <a:spLocks noGrp="1" noChangeArrowheads="1"/>
          </p:cNvSpPr>
          <p:nvPr>
            <p:ph type="body" idx="1"/>
          </p:nvPr>
        </p:nvSpPr>
        <p:spPr/>
        <p:txBody>
          <a:bodyPr/>
          <a:lstStyle/>
          <a:p>
            <a:pPr eaLnBrk="1" hangingPunct="1"/>
            <a:r>
              <a:rPr lang="cs-CZ" altLang="cs-CZ" sz="2000" dirty="0"/>
              <a:t>narozen v Ženevě</a:t>
            </a:r>
          </a:p>
          <a:p>
            <a:pPr eaLnBrk="1" hangingPunct="1"/>
            <a:r>
              <a:rPr lang="cs-CZ" altLang="cs-CZ" sz="2000" dirty="0"/>
              <a:t>švýcarský jazykovědec, profesor na universitě v Ženevě (srov. ženevská strukturalistická škola, resp. ženevské ohnisko), jeden ze zakladatelů strukturalistické lingvistiky</a:t>
            </a:r>
          </a:p>
          <a:p>
            <a:pPr eaLnBrk="1" hangingPunct="1"/>
            <a:r>
              <a:rPr lang="cs-CZ" altLang="cs-CZ" sz="2000" dirty="0"/>
              <a:t>ovlivnil vývoj lingvistiky, sémiotiky, antropologie, literární vědy a estetiky </a:t>
            </a:r>
            <a:r>
              <a:rPr lang="cs-CZ" altLang="cs-CZ" sz="1000" dirty="0"/>
              <a:t>(rozlišení termínů škola vs. ohnisko in: Hoskovec 2007)</a:t>
            </a:r>
          </a:p>
          <a:p>
            <a:pPr eaLnBrk="1" hangingPunct="1"/>
            <a:r>
              <a:rPr lang="cs-CZ" altLang="cs-CZ" sz="2000" dirty="0"/>
              <a:t>na svých přednáškách nastínil</a:t>
            </a:r>
          </a:p>
          <a:p>
            <a:pPr eaLnBrk="1" hangingPunct="1"/>
            <a:r>
              <a:rPr lang="cs-CZ" altLang="cs-CZ" sz="2000" dirty="0"/>
              <a:t>(revoluční) </a:t>
            </a:r>
            <a:r>
              <a:rPr lang="cs-CZ" altLang="cs-CZ" sz="2000" i="1" dirty="0"/>
              <a:t>strukturalistické</a:t>
            </a:r>
            <a:r>
              <a:rPr lang="cs-CZ" altLang="cs-CZ" sz="2000" dirty="0"/>
              <a:t>...</a:t>
            </a:r>
          </a:p>
          <a:p>
            <a:pPr eaLnBrk="1" hangingPunct="1"/>
            <a:r>
              <a:rPr lang="cs-CZ" altLang="cs-CZ" sz="2000" i="1" dirty="0"/>
              <a:t>bifaciální...</a:t>
            </a:r>
            <a:r>
              <a:rPr lang="cs-CZ" altLang="cs-CZ" sz="2000" dirty="0"/>
              <a:t> řešení znaku.</a:t>
            </a:r>
          </a:p>
          <a:p>
            <a:pPr eaLnBrk="1" hangingPunct="1"/>
            <a:endParaRPr lang="cs-CZ" altLang="cs-CZ" sz="2000" dirty="0"/>
          </a:p>
        </p:txBody>
      </p:sp>
      <p:pic>
        <p:nvPicPr>
          <p:cNvPr id="12292" name="Picture 4">
            <a:extLst>
              <a:ext uri="{FF2B5EF4-FFF2-40B4-BE49-F238E27FC236}">
                <a16:creationId xmlns:a16="http://schemas.microsoft.com/office/drawing/2014/main" id="{ED4F553B-A16F-46BB-B6FE-D4250F05CB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025" y="4221163"/>
            <a:ext cx="1454150" cy="177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Zatmění">
  <a:themeElements>
    <a:clrScheme name="Zatmění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Zatmění">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Zatmění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Zatmění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Zatmění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Zatmění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Zatmění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Zatmění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Zatmění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Zatmění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Zatmění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Zatmění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Eclipse</Template>
  <TotalTime>2085</TotalTime>
  <Words>5294</Words>
  <Application>Microsoft Macintosh PowerPoint</Application>
  <PresentationFormat>On-screen Show (4:3)</PresentationFormat>
  <Paragraphs>442</Paragraphs>
  <Slides>53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53</vt:i4>
      </vt:variant>
    </vt:vector>
  </HeadingPairs>
  <TitlesOfParts>
    <vt:vector size="57" baseType="lpstr">
      <vt:lpstr>Arial</vt:lpstr>
      <vt:lpstr>Verdana</vt:lpstr>
      <vt:lpstr>Wingdings</vt:lpstr>
      <vt:lpstr>Zatmění</vt:lpstr>
      <vt:lpstr>PRÁCE SE ZNAKEM</vt:lpstr>
      <vt:lpstr>AD 1. ÚKOL: Znak</vt:lpstr>
      <vt:lpstr>Znak – historický exkurs</vt:lpstr>
      <vt:lpstr>Aristotelés  (Ἀριστοτέλης) (384 BC–322 BC) </vt:lpstr>
      <vt:lpstr>Scholastika Pojem scholastika vychází z latinského slova scholasticus (resp. řeckého σχολαστικός), což znamená „školský, patřící škole“, popř. „školák“ (učitel i žák). Odkazuje jednak ke specifickému způsobu filosofického myšlení, jednak k epoše středověké filosofie, která bývá vymezována 11.–15. stoletím. n. l., kdy byla scholastická filosofie rozvíjena zejména na univerzitách západní Evropy.  Vrcholné období scholastiky – 13. století: doba Tomáše Akvinského.  </vt:lpstr>
      <vt:lpstr>Scholastické označování</vt:lpstr>
      <vt:lpstr>Ale…</vt:lpstr>
      <vt:lpstr>aristotelské a scholastické pojetí</vt:lpstr>
      <vt:lpstr>Ferdinand de Saussure (1857–1913)</vt:lpstr>
      <vt:lpstr>Kurz obecné lingvistiky</vt:lpstr>
      <vt:lpstr>Bifaciálnost znaku</vt:lpstr>
      <vt:lpstr>Rozdíl mezi bifaciálním a trojčlenným schématem označování</vt:lpstr>
      <vt:lpstr>FdS :: Hoskovec (celostní filologie)</vt:lpstr>
      <vt:lpstr>Kam se poděla třetí složka označovacího procesu?</vt:lpstr>
      <vt:lpstr>Trojúhelník? Nikoli. Čtyřúhleník!</vt:lpstr>
      <vt:lpstr>„Strukturalistický čtverec“, resp. obdélník = termín AV vytvořený ad hoc pro didaktické účely…</vt:lpstr>
      <vt:lpstr>Odpověď?</vt:lpstr>
      <vt:lpstr>AD 2. ÚKOL: Mimojazyková skutečnost  vs. jazykový systém</vt:lpstr>
      <vt:lpstr>Reference</vt:lpstr>
      <vt:lpstr>Inference</vt:lpstr>
      <vt:lpstr>Nezájem…</vt:lpstr>
      <vt:lpstr>Slunce</vt:lpstr>
      <vt:lpstr>Slunce vs. Měsíc</vt:lpstr>
      <vt:lpstr>Slunce vs. Měsíc?!</vt:lpstr>
      <vt:lpstr>Měsíc?</vt:lpstr>
      <vt:lpstr>Měsíc?</vt:lpstr>
      <vt:lpstr>Diferenční chápání znaku</vt:lpstr>
      <vt:lpstr>Hodnota znaku (valeur)</vt:lpstr>
      <vt:lpstr>Hodnota – barvy</vt:lpstr>
      <vt:lpstr>Způsoby vyjádření barev</vt:lpstr>
      <vt:lpstr>Diference</vt:lpstr>
      <vt:lpstr>Diference v jazyce vs. v textech</vt:lpstr>
      <vt:lpstr>Reference – setkání s textem</vt:lpstr>
      <vt:lpstr>Inference – setkání s textem</vt:lpstr>
      <vt:lpstr>Diference – setkání s textem</vt:lpstr>
      <vt:lpstr>Diference v abstr. systému jazyka</vt:lpstr>
      <vt:lpstr>Jak dokážu, co je a není znak?</vt:lpstr>
      <vt:lpstr>VP vs. OP</vt:lpstr>
      <vt:lpstr>Systémový jev  vázaný na určité slovesné třídy...</vt:lpstr>
      <vt:lpstr>Systémový jev. Co s tím?</vt:lpstr>
      <vt:lpstr>Diference ve výpovědi</vt:lpstr>
      <vt:lpstr>Nesystematický jev. A co s tím?</vt:lpstr>
      <vt:lpstr>Kritérium rozhodující, co je a co není znak</vt:lpstr>
      <vt:lpstr>Konkrétní práce nad konkr. jazykovým materiálem</vt:lpstr>
      <vt:lpstr>2 VP vs. 1 OP</vt:lpstr>
      <vt:lpstr>2 VP vs. 1 OP</vt:lpstr>
      <vt:lpstr>2 VP vs. 1 OP</vt:lpstr>
      <vt:lpstr>Naopak: 2 OP vs. 1 VP</vt:lpstr>
      <vt:lpstr>Slovotvorný rozměr -- termín tvar​</vt:lpstr>
      <vt:lpstr>SHRNUTÍ – AD 1. ÚKOL</vt:lpstr>
      <vt:lpstr>SHRNUTÍ – AD 2. ÚKOL</vt:lpstr>
      <vt:lpstr>SHRNUTÍ – AD 2. ÚKOL</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Práce se znakem</dc:title>
  <dc:creator>Am</dc:creator>
  <cp:lastModifiedBy>Adam Veřmiřovský</cp:lastModifiedBy>
  <cp:revision>268</cp:revision>
  <dcterms:created xsi:type="dcterms:W3CDTF">2007-12-11T15:50:08Z</dcterms:created>
  <dcterms:modified xsi:type="dcterms:W3CDTF">2022-03-24T15:43:37Z</dcterms:modified>
</cp:coreProperties>
</file>