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88" r:id="rId9"/>
    <p:sldId id="287" r:id="rId10"/>
    <p:sldId id="303" r:id="rId11"/>
    <p:sldId id="273" r:id="rId12"/>
    <p:sldId id="275" r:id="rId13"/>
    <p:sldId id="277" r:id="rId14"/>
    <p:sldId id="278" r:id="rId15"/>
    <p:sldId id="285" r:id="rId16"/>
    <p:sldId id="279" r:id="rId17"/>
    <p:sldId id="295" r:id="rId18"/>
    <p:sldId id="296" r:id="rId19"/>
    <p:sldId id="297" r:id="rId20"/>
    <p:sldId id="298" r:id="rId21"/>
    <p:sldId id="304" r:id="rId22"/>
    <p:sldId id="276" r:id="rId23"/>
    <p:sldId id="305" r:id="rId24"/>
    <p:sldId id="284" r:id="rId25"/>
    <p:sldId id="300" r:id="rId26"/>
    <p:sldId id="294" r:id="rId27"/>
    <p:sldId id="301" r:id="rId28"/>
    <p:sldId id="282" r:id="rId29"/>
    <p:sldId id="30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6F84"/>
    <a:srgbClr val="FAB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097C79-2E0B-17B1-383F-B464CFEBE3F6}" v="261" dt="2022-10-04T08:20:56.425"/>
    <p1510:client id="{50A0EABF-72C5-35E6-A0A9-749F84065772}" v="18" dt="2022-10-05T07:37:39.153"/>
    <p1510:client id="{7BD98D8A-4232-4E42-BFE2-B00A1D200D58}" v="186" dt="2022-10-05T07:38:12.433"/>
    <p1510:client id="{91D4E6EF-233B-2199-2740-45017A58B7E3}" v="1230" dt="2022-10-05T05:26:23.282"/>
    <p1510:client id="{ECDDE2F2-E748-1AD7-3C1F-970E42E5FEA9}" v="1836" dt="2022-10-04T20:53:05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10/5/2022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10/5/2022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isovatele.cz/josef-linda#cv" TargetMode="External"/><Relationship Id="rId2" Type="http://schemas.openxmlformats.org/officeDocument/2006/relationships/hyperlink" Target="https://www.spisovatele.cz/vaclav-hanka#c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kz.wz.cz/jazyk-rukopisu" TargetMode="External"/><Relationship Id="rId4" Type="http://schemas.openxmlformats.org/officeDocument/2006/relationships/hyperlink" Target="https://edu.ceskatelevize.cz/video/5116-vaclav-hanka?vsrc=vyhledavani&amp;vsrcid=Rukopis+kr%C3%A1lov%C3%A9dvorsk%C3%BD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ukopis královédvorský: Padělek, který déle než 200 let cloumá českou  historií | Reflex.cz">
            <a:extLst>
              <a:ext uri="{FF2B5EF4-FFF2-40B4-BE49-F238E27FC236}">
                <a16:creationId xmlns:a16="http://schemas.microsoft.com/office/drawing/2014/main" id="{3A9E5DE7-C559-4168-656B-8C45FCDB7A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9" b="74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7" name="Rectangle 1049">
            <a:extLst>
              <a:ext uri="{FF2B5EF4-FFF2-40B4-BE49-F238E27FC236}">
                <a16:creationId xmlns:a16="http://schemas.microsoft.com/office/drawing/2014/main" id="{8A3844E6-D96A-41C1-870D-EE39760D7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alpha val="94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59" name="Rectangle 1051">
            <a:extLst>
              <a:ext uri="{FF2B5EF4-FFF2-40B4-BE49-F238E27FC236}">
                <a16:creationId xmlns:a16="http://schemas.microsoft.com/office/drawing/2014/main" id="{F2A92315-CB5C-4EB8-992E-4AA0C5DBC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DA89F4-550A-DE5E-D7CE-7635E8E3E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>
            <a:normAutofit/>
          </a:bodyPr>
          <a:lstStyle/>
          <a:p>
            <a:r>
              <a:rPr lang="cs-CZ" sz="6100"/>
              <a:t>Rukopisy královédvorský a zelenohorský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F62A7A-0106-EFA5-DD57-961BACA2A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Justýna </a:t>
            </a:r>
            <a:r>
              <a:rPr lang="cs-CZ" err="1"/>
              <a:t>Divilková</a:t>
            </a:r>
            <a:r>
              <a:rPr lang="cs-CZ"/>
              <a:t>, Michaela Skoupá a Eliška Mazánková</a:t>
            </a:r>
          </a:p>
        </p:txBody>
      </p:sp>
      <p:sp>
        <p:nvSpPr>
          <p:cNvPr id="1061" name="Rectangle 1053">
            <a:extLst>
              <a:ext uri="{FF2B5EF4-FFF2-40B4-BE49-F238E27FC236}">
                <a16:creationId xmlns:a16="http://schemas.microsoft.com/office/drawing/2014/main" id="{79FECA57-A5E2-44A8-96B6-A95724F80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56" name="Straight Connector 1055">
            <a:extLst>
              <a:ext uri="{FF2B5EF4-FFF2-40B4-BE49-F238E27FC236}">
                <a16:creationId xmlns:a16="http://schemas.microsoft.com/office/drawing/2014/main" id="{BD4DE04D-ED96-4A1A-AA20-E4BBEECBF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Straight Connector 1057">
            <a:extLst>
              <a:ext uri="{FF2B5EF4-FFF2-40B4-BE49-F238E27FC236}">
                <a16:creationId xmlns:a16="http://schemas.microsoft.com/office/drawing/2014/main" id="{F6D8CE3E-8596-4FB7-A9A6-0B18C146B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Straight Connector 1059">
            <a:extLst>
              <a:ext uri="{FF2B5EF4-FFF2-40B4-BE49-F238E27FC236}">
                <a16:creationId xmlns:a16="http://schemas.microsoft.com/office/drawing/2014/main" id="{3D78D154-D736-4782-853A-1EC344B8E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42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ukopis zelenohorský – Wikipedie">
            <a:extLst>
              <a:ext uri="{FF2B5EF4-FFF2-40B4-BE49-F238E27FC236}">
                <a16:creationId xmlns:a16="http://schemas.microsoft.com/office/drawing/2014/main" id="{E8D5159A-F91D-631F-B1D7-2F336D3F9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1400" y="1319880"/>
            <a:ext cx="5681133" cy="421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 jsou Rukopisy? | Rukopisy královédvorský a zelenohorský (RKZ) - padělky  nebo staročeské památky?">
            <a:extLst>
              <a:ext uri="{FF2B5EF4-FFF2-40B4-BE49-F238E27FC236}">
                <a16:creationId xmlns:a16="http://schemas.microsoft.com/office/drawing/2014/main" id="{1FFEF908-EFD6-3A7D-28E4-EEDE8076F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067" y="1319880"/>
            <a:ext cx="5706534" cy="446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DFDAE2E-6896-9FAD-C826-43A5B7F75A55}"/>
              </a:ext>
            </a:extLst>
          </p:cNvPr>
          <p:cNvSpPr txBox="1"/>
          <p:nvPr/>
        </p:nvSpPr>
        <p:spPr>
          <a:xfrm>
            <a:off x="1528997" y="5833397"/>
            <a:ext cx="3732551" cy="37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Rukopis Královédvorský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D5FF90F-DE3B-8E4C-95B4-D99F6D8E6CE4}"/>
              </a:ext>
            </a:extLst>
          </p:cNvPr>
          <p:cNvSpPr txBox="1"/>
          <p:nvPr/>
        </p:nvSpPr>
        <p:spPr>
          <a:xfrm>
            <a:off x="7764906" y="5600576"/>
            <a:ext cx="322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Rukopis Zelenohorský</a:t>
            </a:r>
          </a:p>
        </p:txBody>
      </p:sp>
    </p:spTree>
    <p:extLst>
      <p:ext uri="{BB962C8B-B14F-4D97-AF65-F5344CB8AC3E}">
        <p14:creationId xmlns:p14="http://schemas.microsoft.com/office/powerpoint/2010/main" val="1227944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723230-7250-3010-53A5-FDA49E6E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1" y="337794"/>
            <a:ext cx="10990730" cy="1371600"/>
          </a:xfrm>
        </p:spPr>
        <p:txBody>
          <a:bodyPr>
            <a:normAutofit/>
          </a:bodyPr>
          <a:lstStyle/>
          <a:p>
            <a:r>
              <a:rPr lang="cs-CZ"/>
              <a:t>Rukopis Královedvorský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C6967B-B022-0F49-C445-DFB30617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1" y="1709395"/>
            <a:ext cx="10990730" cy="467347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000"/>
              <a:t>7 pergamenových listů po obou stranách</a:t>
            </a:r>
          </a:p>
          <a:p>
            <a:pPr>
              <a:lnSpc>
                <a:spcPct val="110000"/>
              </a:lnSpc>
              <a:buClr>
                <a:srgbClr val="262626"/>
              </a:buClr>
            </a:pPr>
            <a:r>
              <a:rPr lang="cs-CZ" sz="2000"/>
              <a:t>Z toho 2 listy neúplné =tzv. proužky</a:t>
            </a:r>
          </a:p>
          <a:p>
            <a:pPr>
              <a:lnSpc>
                <a:spcPct val="110000"/>
              </a:lnSpc>
              <a:buClr>
                <a:srgbClr val="262626"/>
              </a:buClr>
            </a:pPr>
            <a:r>
              <a:rPr lang="cs-CZ" sz="2000"/>
              <a:t>Pergamen z telecí kůže</a:t>
            </a:r>
          </a:p>
          <a:p>
            <a:pPr>
              <a:lnSpc>
                <a:spcPct val="110000"/>
              </a:lnSpc>
              <a:buClr>
                <a:srgbClr val="262626"/>
              </a:buClr>
            </a:pPr>
            <a:r>
              <a:rPr lang="cs-CZ" sz="2000"/>
              <a:t>Zápis kladen do 2. poloviny 14. století</a:t>
            </a:r>
          </a:p>
          <a:p>
            <a:pPr>
              <a:lnSpc>
                <a:spcPct val="110000"/>
              </a:lnSpc>
              <a:buClr>
                <a:srgbClr val="262626"/>
              </a:buClr>
            </a:pPr>
            <a:endParaRPr lang="cs-CZ" sz="2000"/>
          </a:p>
          <a:p>
            <a:pPr>
              <a:lnSpc>
                <a:spcPct val="110000"/>
              </a:lnSpc>
              <a:buClr>
                <a:srgbClr val="262626"/>
              </a:buClr>
            </a:pPr>
            <a:r>
              <a:rPr lang="cs-CZ" sz="2000"/>
              <a:t>13 celých básní, 3 zlomky básně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000"/>
              <a:t>– hrdinské zpěvy: Oldřich a Boleslav, Beneš Heřmanov, Jaroslav, Záboj a Slavoj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000"/>
              <a:t>– Čestmír a </a:t>
            </a:r>
            <a:r>
              <a:rPr lang="cs-CZ" sz="2000" err="1"/>
              <a:t>Vlaslav</a:t>
            </a:r>
            <a:r>
              <a:rPr lang="cs-CZ" sz="2000"/>
              <a:t>, Ludiše a Lubor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000"/>
              <a:t>– milostná poezie: </a:t>
            </a:r>
            <a:r>
              <a:rPr lang="cs-CZ" sz="2000" err="1"/>
              <a:t>Zbyhoň</a:t>
            </a:r>
            <a:r>
              <a:rPr lang="cs-CZ" sz="2000"/>
              <a:t>, Kytice, Opuštěná, Žežulice, Skřivánek, Jahody, Jelen, Růže</a:t>
            </a:r>
          </a:p>
        </p:txBody>
      </p:sp>
    </p:spTree>
    <p:extLst>
      <p:ext uri="{BB962C8B-B14F-4D97-AF65-F5344CB8AC3E}">
        <p14:creationId xmlns:p14="http://schemas.microsoft.com/office/powerpoint/2010/main" val="3939734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723230-7250-3010-53A5-FDA49E6E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/>
              <a:t>Róže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C6967B-B022-0F49-C445-DFB30617EE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559496" cy="40323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000"/>
              <a:t>Transkripce:</a:t>
            </a:r>
          </a:p>
          <a:p>
            <a:pPr marL="0" indent="0">
              <a:buNone/>
            </a:pPr>
            <a:r>
              <a:rPr lang="cs-CZ" sz="1600"/>
              <a:t>Ach, ty </a:t>
            </a:r>
            <a:r>
              <a:rPr lang="cs-CZ" sz="1600" err="1"/>
              <a:t>róže</a:t>
            </a:r>
            <a:r>
              <a:rPr lang="cs-CZ" sz="1600"/>
              <a:t>, krásná </a:t>
            </a:r>
            <a:r>
              <a:rPr lang="cs-CZ" sz="1600" err="1"/>
              <a:t>róže</a:t>
            </a:r>
            <a:r>
              <a:rPr lang="cs-CZ" sz="1600"/>
              <a:t>,</a:t>
            </a:r>
          </a:p>
          <a:p>
            <a:pPr marL="0" indent="0">
              <a:buNone/>
            </a:pPr>
            <a:r>
              <a:rPr lang="cs-CZ" sz="1600"/>
              <a:t>čemu si raně rozkvetla, </a:t>
            </a:r>
          </a:p>
          <a:p>
            <a:pPr marL="0" indent="0">
              <a:buNone/>
            </a:pPr>
            <a:r>
              <a:rPr lang="cs-CZ" sz="1600" err="1"/>
              <a:t>rozkvetavši</a:t>
            </a:r>
            <a:r>
              <a:rPr lang="cs-CZ" sz="1600"/>
              <a:t> pomrzla, </a:t>
            </a:r>
            <a:endParaRPr lang="cs-CZ"/>
          </a:p>
          <a:p>
            <a:pPr marL="0" indent="0">
              <a:buNone/>
            </a:pPr>
            <a:r>
              <a:rPr lang="cs-CZ" sz="1600" err="1"/>
              <a:t>pomrzavši</a:t>
            </a:r>
            <a:r>
              <a:rPr lang="cs-CZ" sz="1600"/>
              <a:t> </a:t>
            </a:r>
            <a:r>
              <a:rPr lang="cs-CZ" sz="1600" err="1"/>
              <a:t>usvědla</a:t>
            </a:r>
            <a:r>
              <a:rPr lang="cs-CZ" sz="1600"/>
              <a:t>,</a:t>
            </a:r>
          </a:p>
          <a:p>
            <a:pPr marL="0" indent="0">
              <a:buNone/>
            </a:pPr>
            <a:r>
              <a:rPr lang="cs-CZ" sz="1600" err="1"/>
              <a:t>usvědevši</a:t>
            </a:r>
            <a:r>
              <a:rPr lang="cs-CZ" sz="1600"/>
              <a:t> opadla?</a:t>
            </a:r>
          </a:p>
          <a:p>
            <a:pPr marL="0" indent="0">
              <a:buNone/>
            </a:pPr>
            <a:endParaRPr lang="cs-CZ" sz="1600"/>
          </a:p>
          <a:p>
            <a:pPr marL="0" indent="0">
              <a:buNone/>
            </a:pPr>
            <a:r>
              <a:rPr lang="cs-CZ" sz="1600"/>
              <a:t>Večer </a:t>
            </a:r>
            <a:r>
              <a:rPr lang="cs-CZ" sz="1600" err="1"/>
              <a:t>sěděch</a:t>
            </a:r>
            <a:r>
              <a:rPr lang="cs-CZ" sz="1600"/>
              <a:t>, </a:t>
            </a:r>
            <a:r>
              <a:rPr lang="cs-CZ" sz="1600" err="1"/>
              <a:t>dlúho</a:t>
            </a:r>
            <a:r>
              <a:rPr lang="cs-CZ" sz="1600"/>
              <a:t> </a:t>
            </a:r>
            <a:r>
              <a:rPr lang="cs-CZ" sz="1600" err="1"/>
              <a:t>sěděch</a:t>
            </a:r>
            <a:r>
              <a:rPr lang="cs-CZ" sz="1600"/>
              <a:t>,</a:t>
            </a:r>
          </a:p>
          <a:p>
            <a:pPr marL="0" indent="0">
              <a:buNone/>
            </a:pPr>
            <a:r>
              <a:rPr lang="cs-CZ" sz="1600"/>
              <a:t>do </a:t>
            </a:r>
            <a:r>
              <a:rPr lang="cs-CZ" sz="1600" err="1"/>
              <a:t>kuropěnie</a:t>
            </a:r>
            <a:r>
              <a:rPr lang="cs-CZ" sz="1600"/>
              <a:t> </a:t>
            </a:r>
            <a:r>
              <a:rPr lang="cs-CZ" sz="1600" err="1"/>
              <a:t>sěděch</a:t>
            </a:r>
            <a:r>
              <a:rPr lang="cs-CZ" sz="1600"/>
              <a:t>;</a:t>
            </a:r>
          </a:p>
          <a:p>
            <a:pPr marL="0" indent="0">
              <a:buNone/>
            </a:pPr>
            <a:r>
              <a:rPr lang="cs-CZ" sz="1600"/>
              <a:t>nic </a:t>
            </a:r>
            <a:r>
              <a:rPr lang="cs-CZ" sz="1600" err="1"/>
              <a:t>doždati</a:t>
            </a:r>
            <a:r>
              <a:rPr lang="cs-CZ" sz="1600"/>
              <a:t> </a:t>
            </a:r>
            <a:r>
              <a:rPr lang="cs-CZ" sz="1600" err="1"/>
              <a:t>nemožech</a:t>
            </a:r>
            <a:r>
              <a:rPr lang="cs-CZ" sz="1600"/>
              <a:t>,</a:t>
            </a:r>
          </a:p>
          <a:p>
            <a:pPr marL="0" indent="0">
              <a:buNone/>
            </a:pPr>
            <a:r>
              <a:rPr lang="cs-CZ" sz="1600" err="1"/>
              <a:t>vsě</a:t>
            </a:r>
            <a:r>
              <a:rPr lang="cs-CZ" sz="1600"/>
              <a:t> </a:t>
            </a:r>
            <a:r>
              <a:rPr lang="cs-CZ" sz="1600" err="1"/>
              <a:t>dřezhy</a:t>
            </a:r>
            <a:r>
              <a:rPr lang="cs-CZ" sz="1600"/>
              <a:t>, </a:t>
            </a:r>
            <a:r>
              <a:rPr lang="cs-CZ" sz="1600" err="1"/>
              <a:t>lúčky</a:t>
            </a:r>
            <a:r>
              <a:rPr lang="cs-CZ" sz="1600"/>
              <a:t> </a:t>
            </a:r>
            <a:r>
              <a:rPr lang="cs-CZ" sz="1600" err="1"/>
              <a:t>sežech</a:t>
            </a:r>
            <a:r>
              <a:rPr lang="cs-CZ" sz="1600"/>
              <a:t>.</a:t>
            </a:r>
          </a:p>
          <a:p>
            <a:pPr marL="0" indent="0">
              <a:buNone/>
            </a:pPr>
            <a:endParaRPr lang="cs-CZ" sz="1600"/>
          </a:p>
          <a:p>
            <a:pPr marL="0" indent="0">
              <a:buNone/>
            </a:pPr>
            <a:endParaRPr lang="cs-CZ" sz="160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EFDF63F-4DE4-B0EA-D24C-F54120AD2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41105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 err="1"/>
              <a:t>Usnuch</a:t>
            </a:r>
            <a:r>
              <a:rPr lang="cs-CZ"/>
              <a:t>, </a:t>
            </a:r>
            <a:r>
              <a:rPr lang="cs-CZ" err="1"/>
              <a:t>snieše</a:t>
            </a:r>
            <a:r>
              <a:rPr lang="cs-CZ"/>
              <a:t> mi </a:t>
            </a:r>
            <a:r>
              <a:rPr lang="cs-CZ" err="1"/>
              <a:t>sě</a:t>
            </a:r>
            <a:r>
              <a:rPr lang="cs-CZ"/>
              <a:t> ve sně, </a:t>
            </a:r>
          </a:p>
          <a:p>
            <a:pPr marL="0" indent="0">
              <a:buNone/>
            </a:pPr>
            <a:r>
              <a:rPr lang="cs-CZ"/>
              <a:t>jako by mně </a:t>
            </a:r>
            <a:r>
              <a:rPr lang="cs-CZ" err="1"/>
              <a:t>nebošce</a:t>
            </a:r>
            <a:endParaRPr lang="cs-CZ"/>
          </a:p>
          <a:p>
            <a:pPr marL="0" indent="0">
              <a:buNone/>
            </a:pPr>
            <a:r>
              <a:rPr lang="cs-CZ"/>
              <a:t>na </a:t>
            </a:r>
            <a:r>
              <a:rPr lang="cs-CZ" err="1"/>
              <a:t>pravéj</a:t>
            </a:r>
            <a:r>
              <a:rPr lang="cs-CZ"/>
              <a:t> ruce s </a:t>
            </a:r>
            <a:r>
              <a:rPr lang="cs-CZ" err="1"/>
              <a:t>prsta</a:t>
            </a:r>
            <a:endParaRPr lang="cs-CZ"/>
          </a:p>
          <a:p>
            <a:pPr marL="0" indent="0">
              <a:buNone/>
            </a:pPr>
            <a:r>
              <a:rPr lang="cs-CZ"/>
              <a:t>svlekl </a:t>
            </a:r>
            <a:r>
              <a:rPr lang="cs-CZ" err="1"/>
              <a:t>sě</a:t>
            </a:r>
            <a:r>
              <a:rPr lang="cs-CZ"/>
              <a:t> drahý </a:t>
            </a:r>
            <a:r>
              <a:rPr lang="cs-CZ" err="1"/>
              <a:t>prstének</a:t>
            </a:r>
            <a:r>
              <a:rPr lang="cs-CZ"/>
              <a:t>,</a:t>
            </a:r>
          </a:p>
          <a:p>
            <a:pPr marL="0" indent="0">
              <a:buNone/>
            </a:pPr>
            <a:r>
              <a:rPr lang="cs-CZ"/>
              <a:t>smekl </a:t>
            </a:r>
            <a:r>
              <a:rPr lang="cs-CZ" err="1"/>
              <a:t>sě</a:t>
            </a:r>
            <a:r>
              <a:rPr lang="cs-CZ"/>
              <a:t> drahý kamének.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/>
              <a:t>Kamének </a:t>
            </a:r>
            <a:r>
              <a:rPr lang="cs-CZ" err="1"/>
              <a:t>nenadjidech</a:t>
            </a:r>
            <a:r>
              <a:rPr lang="cs-CZ"/>
              <a:t>, </a:t>
            </a:r>
          </a:p>
          <a:p>
            <a:pPr marL="0" indent="0">
              <a:buNone/>
            </a:pPr>
            <a:r>
              <a:rPr lang="cs-CZ" err="1"/>
              <a:t>zmilitka</a:t>
            </a:r>
            <a:r>
              <a:rPr lang="cs-CZ"/>
              <a:t> </a:t>
            </a:r>
            <a:r>
              <a:rPr lang="cs-CZ" err="1"/>
              <a:t>sě</a:t>
            </a:r>
            <a:r>
              <a:rPr lang="cs-CZ"/>
              <a:t> </a:t>
            </a:r>
            <a:r>
              <a:rPr lang="cs-CZ" err="1"/>
              <a:t>nedoždech</a:t>
            </a:r>
            <a:r>
              <a:rPr lang="cs-CZ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5818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723230-7250-3010-53A5-FDA49E6E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1" y="337794"/>
            <a:ext cx="10990730" cy="1371600"/>
          </a:xfrm>
        </p:spPr>
        <p:txBody>
          <a:bodyPr>
            <a:normAutofit/>
          </a:bodyPr>
          <a:lstStyle/>
          <a:p>
            <a:r>
              <a:rPr lang="cs-CZ"/>
              <a:t>Rukopis Zelenohorský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C6967B-B022-0F49-C445-DFB30617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1" y="1918447"/>
            <a:ext cx="10990730" cy="44644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/>
              <a:t>Původně Libušin soud (dle obsahu)</a:t>
            </a:r>
          </a:p>
          <a:p>
            <a:pPr>
              <a:buClr>
                <a:srgbClr val="262626"/>
              </a:buClr>
            </a:pPr>
            <a:r>
              <a:rPr lang="cs-CZ" sz="2000"/>
              <a:t>Později RZ podle zámku Zelená hora u Nepomuku</a:t>
            </a:r>
          </a:p>
          <a:p>
            <a:pPr>
              <a:buClr>
                <a:srgbClr val="262626"/>
              </a:buClr>
            </a:pPr>
            <a:r>
              <a:rPr lang="cs-CZ" sz="2000"/>
              <a:t>2 pergamenové dvoulisty =8 stran textu</a:t>
            </a:r>
          </a:p>
          <a:p>
            <a:pPr>
              <a:buClr>
                <a:srgbClr val="262626"/>
              </a:buClr>
            </a:pPr>
            <a:r>
              <a:rPr lang="cs-CZ" sz="2000"/>
              <a:t>10. století</a:t>
            </a:r>
          </a:p>
          <a:p>
            <a:pPr>
              <a:buClr>
                <a:srgbClr val="262626"/>
              </a:buClr>
            </a:pPr>
            <a:endParaRPr lang="cs-CZ" sz="2000"/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cs-CZ" sz="2000"/>
              <a:t>Sněmy – dochovaný pouze konec písně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cs-CZ" sz="2000"/>
              <a:t>Libušin soud -celý zpěv</a:t>
            </a:r>
          </a:p>
          <a:p>
            <a:pPr>
              <a:buClr>
                <a:srgbClr val="262626"/>
              </a:buClr>
            </a:pPr>
            <a:endParaRPr lang="cs-CZ" sz="2000"/>
          </a:p>
          <a:p>
            <a:pPr>
              <a:buClr>
                <a:srgbClr val="262626"/>
              </a:buClr>
            </a:pPr>
            <a:r>
              <a:rPr lang="cs-CZ" sz="2000"/>
              <a:t>Jak vypadá?</a:t>
            </a:r>
          </a:p>
        </p:txBody>
      </p:sp>
    </p:spTree>
    <p:extLst>
      <p:ext uri="{BB962C8B-B14F-4D97-AF65-F5344CB8AC3E}">
        <p14:creationId xmlns:p14="http://schemas.microsoft.com/office/powerpoint/2010/main" val="2486070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2" descr="Obsah obrázku text&#10;&#10;Popis se vygeneroval automaticky.">
            <a:extLst>
              <a:ext uri="{FF2B5EF4-FFF2-40B4-BE49-F238E27FC236}">
                <a16:creationId xmlns:a16="http://schemas.microsoft.com/office/drawing/2014/main" id="{7D44FE84-3BA0-D6C6-1B2D-498D6AE58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471" y="959978"/>
            <a:ext cx="3145766" cy="4666647"/>
          </a:xfrm>
          <a:prstGeom prst="rect">
            <a:avLst/>
          </a:prstGeom>
        </p:spPr>
      </p:pic>
      <p:pic>
        <p:nvPicPr>
          <p:cNvPr id="3" name="Obrázek 5" descr="Obsah obrázku stůl&#10;&#10;Popis se vygeneroval automaticky.">
            <a:extLst>
              <a:ext uri="{FF2B5EF4-FFF2-40B4-BE49-F238E27FC236}">
                <a16:creationId xmlns:a16="http://schemas.microsoft.com/office/drawing/2014/main" id="{0C9A4D21-1954-69EE-D2FD-E178A1090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832" y="1037572"/>
            <a:ext cx="1949980" cy="450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36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3DDB63-FE7A-D9F5-CCCA-986648FB8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74FB83-257D-E088-6CFA-4909D5C5A3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Bez mezer</a:t>
            </a:r>
          </a:p>
          <a:p>
            <a:pPr>
              <a:buClr>
                <a:srgbClr val="262626"/>
              </a:buClr>
            </a:pPr>
            <a:r>
              <a:rPr lang="cs-CZ"/>
              <a:t>Majuskulní/</a:t>
            </a:r>
            <a:r>
              <a:rPr lang="cs-CZ" err="1"/>
              <a:t>miniskulní</a:t>
            </a:r>
            <a:r>
              <a:rPr lang="cs-CZ"/>
              <a:t> písmena</a:t>
            </a:r>
          </a:p>
          <a:p>
            <a:pPr>
              <a:buClr>
                <a:srgbClr val="262626"/>
              </a:buClr>
            </a:pPr>
            <a:r>
              <a:rPr lang="cs-CZ" err="1"/>
              <a:t>Rubrikace</a:t>
            </a:r>
            <a:endParaRPr lang="cs-CZ"/>
          </a:p>
          <a:p>
            <a:pPr>
              <a:buClr>
                <a:srgbClr val="262626"/>
              </a:buClr>
            </a:pPr>
            <a:endParaRPr lang="cs-CZ"/>
          </a:p>
          <a:p>
            <a:pPr marL="0" indent="0">
              <a:buClr>
                <a:srgbClr val="262626"/>
              </a:buClr>
              <a:buNone/>
            </a:pPr>
            <a:r>
              <a:rPr lang="cs-CZ"/>
              <a:t>Spřežky</a:t>
            </a:r>
          </a:p>
          <a:p>
            <a:r>
              <a:rPr lang="cs-CZ"/>
              <a:t>Urychlují zápis</a:t>
            </a:r>
          </a:p>
          <a:p>
            <a:pPr>
              <a:buClr>
                <a:srgbClr val="262626"/>
              </a:buClr>
            </a:pPr>
            <a:r>
              <a:rPr lang="cs-CZ"/>
              <a:t>Zkratka pro některé skupiny písmen</a:t>
            </a: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(</a:t>
            </a:r>
            <a:r>
              <a:rPr lang="cs-CZ" u="sng">
                <a:ea typeface="+mn-lt"/>
                <a:cs typeface="+mn-lt"/>
              </a:rPr>
              <a:t>p</a:t>
            </a:r>
            <a:r>
              <a:rPr lang="cs-CZ">
                <a:ea typeface="+mn-lt"/>
                <a:cs typeface="+mn-lt"/>
              </a:rPr>
              <a:t> = </a:t>
            </a:r>
            <a:r>
              <a:rPr lang="cs-CZ" err="1">
                <a:ea typeface="+mn-lt"/>
                <a:cs typeface="+mn-lt"/>
              </a:rPr>
              <a:t>pri</a:t>
            </a:r>
            <a:r>
              <a:rPr lang="cs-CZ">
                <a:ea typeface="+mn-lt"/>
                <a:cs typeface="+mn-lt"/>
              </a:rPr>
              <a:t>, </a:t>
            </a:r>
            <a:r>
              <a:rPr lang="cs-CZ" err="1">
                <a:ea typeface="+mn-lt"/>
                <a:cs typeface="+mn-lt"/>
              </a:rPr>
              <a:t>pre</a:t>
            </a:r>
            <a:r>
              <a:rPr lang="cs-CZ">
                <a:ea typeface="+mn-lt"/>
                <a:cs typeface="+mn-lt"/>
              </a:rPr>
              <a:t>)</a:t>
            </a:r>
            <a:endParaRPr lang="cs-CZ" err="1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17AF0C-81E9-AC21-A250-4A179C8576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cs-CZ"/>
          </a:p>
          <a:p>
            <a:pPr marL="0" indent="0" algn="ctr">
              <a:buClr>
                <a:srgbClr val="262626"/>
              </a:buClr>
              <a:buNone/>
            </a:pPr>
            <a:r>
              <a:rPr lang="cs-CZ" err="1">
                <a:ea typeface="+mn-lt"/>
                <a:cs typeface="+mn-lt"/>
              </a:rPr>
              <a:t>who</a:t>
            </a:r>
            <a:r>
              <a:rPr lang="cs-CZ">
                <a:ea typeface="+mn-lt"/>
                <a:cs typeface="+mn-lt"/>
              </a:rPr>
              <a:t>̄ = </a:t>
            </a:r>
            <a:r>
              <a:rPr lang="cs-CZ" err="1">
                <a:ea typeface="+mn-lt"/>
                <a:cs typeface="+mn-lt"/>
              </a:rPr>
              <a:t>wrahom</a:t>
            </a:r>
            <a:endParaRPr lang="cs-CZ">
              <a:ea typeface="+mn-lt"/>
              <a:cs typeface="+mn-lt"/>
            </a:endParaRPr>
          </a:p>
          <a:p>
            <a:pPr marL="0" indent="0" algn="ctr">
              <a:buNone/>
            </a:pPr>
            <a:endParaRPr lang="cs-CZ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cs-CZ" err="1">
                <a:ea typeface="+mn-lt"/>
                <a:cs typeface="+mn-lt"/>
              </a:rPr>
              <a:t>lude</a:t>
            </a:r>
            <a:r>
              <a:rPr lang="cs-CZ">
                <a:ea typeface="+mn-lt"/>
                <a:cs typeface="+mn-lt"/>
              </a:rPr>
              <a:t>̄ = </a:t>
            </a:r>
            <a:r>
              <a:rPr lang="cs-CZ" err="1">
                <a:ea typeface="+mn-lt"/>
                <a:cs typeface="+mn-lt"/>
              </a:rPr>
              <a:t>ludem</a:t>
            </a:r>
            <a:endParaRPr lang="cs-CZ" err="1"/>
          </a:p>
          <a:p>
            <a:pPr marL="0" indent="0" algn="ctr">
              <a:buNone/>
            </a:pPr>
            <a:endParaRPr lang="cs-CZ">
              <a:ea typeface="+mn-lt"/>
              <a:cs typeface="+mn-lt"/>
            </a:endParaRPr>
          </a:p>
          <a:p>
            <a:pPr algn="ctr">
              <a:buNone/>
            </a:pPr>
            <a:r>
              <a:rPr lang="cs-CZ" err="1">
                <a:ea typeface="+mn-lt"/>
                <a:cs typeface="+mn-lt"/>
              </a:rPr>
              <a:t>pze</a:t>
            </a:r>
            <a:r>
              <a:rPr lang="cs-CZ">
                <a:ea typeface="+mn-lt"/>
                <a:cs typeface="+mn-lt"/>
              </a:rPr>
              <a:t> = Praze</a:t>
            </a:r>
          </a:p>
          <a:p>
            <a:pPr algn="ctr">
              <a:buNone/>
            </a:pPr>
            <a:endParaRPr lang="cs-CZ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cs-CZ">
                <a:ea typeface="+mn-lt"/>
                <a:cs typeface="+mn-lt"/>
              </a:rPr>
              <a:t>~</a:t>
            </a:r>
            <a:r>
              <a:rPr lang="cs-CZ" err="1">
                <a:ea typeface="+mn-lt"/>
                <a:cs typeface="+mn-lt"/>
              </a:rPr>
              <a:t>phi</a:t>
            </a:r>
            <a:r>
              <a:rPr lang="cs-CZ">
                <a:ea typeface="+mn-lt"/>
                <a:cs typeface="+mn-lt"/>
              </a:rPr>
              <a:t> = Prahy</a:t>
            </a:r>
          </a:p>
          <a:p>
            <a:pPr marL="0" indent="0" algn="ctr">
              <a:buNone/>
            </a:pPr>
            <a:endParaRPr lang="cs-CZ">
              <a:ea typeface="+mn-lt"/>
              <a:cs typeface="+mn-lt"/>
            </a:endParaRPr>
          </a:p>
          <a:p>
            <a:pPr marL="0" indent="0" algn="ctr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58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9F9FE3C0-4CA5-6A66-E048-156638F87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Libušin Soud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713495F-555B-AD07-4927-7F160DF749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err="1"/>
              <a:t>Vadıt</a:t>
            </a:r>
            <a:r>
              <a:rPr lang="cs-CZ"/>
              <a:t>́ a sě </a:t>
            </a:r>
            <a:r>
              <a:rPr lang="cs-CZ" err="1"/>
              <a:t>kruto</a:t>
            </a:r>
            <a:r>
              <a:rPr lang="cs-CZ"/>
              <a:t> </a:t>
            </a:r>
            <a:r>
              <a:rPr lang="cs-CZ" err="1"/>
              <a:t>mezu</a:t>
            </a:r>
            <a:r>
              <a:rPr lang="cs-CZ"/>
              <a:t> sobú:</a:t>
            </a:r>
            <a:endParaRPr lang="cs-CZ">
              <a:ea typeface="+mn-lt"/>
              <a:cs typeface="+mn-lt"/>
            </a:endParaRPr>
          </a:p>
          <a:p>
            <a:pPr marL="0" indent="0">
              <a:buClr>
                <a:srgbClr val="262626"/>
              </a:buClr>
              <a:buNone/>
            </a:pPr>
            <a:r>
              <a:rPr lang="cs-CZ" err="1"/>
              <a:t>lúty</a:t>
            </a:r>
            <a:r>
              <a:rPr lang="cs-CZ"/>
              <a:t>́ </a:t>
            </a:r>
            <a:r>
              <a:rPr lang="cs-CZ" err="1"/>
              <a:t>Chrudos</a:t>
            </a:r>
            <a:r>
              <a:rPr lang="cs-CZ"/>
              <a:t>̌ na </a:t>
            </a:r>
            <a:r>
              <a:rPr lang="cs-CZ" err="1"/>
              <a:t>Otave</a:t>
            </a:r>
            <a:r>
              <a:rPr lang="cs-CZ"/>
              <a:t>̌ </a:t>
            </a:r>
            <a:r>
              <a:rPr lang="cs-CZ" err="1"/>
              <a:t>krive</a:t>
            </a:r>
            <a:r>
              <a:rPr lang="cs-CZ"/>
              <a:t>̌,</a:t>
            </a:r>
            <a:endParaRPr lang="cs-CZ">
              <a:ea typeface="+mn-lt"/>
              <a:cs typeface="+mn-lt"/>
            </a:endParaRPr>
          </a:p>
          <a:p>
            <a:pPr marL="0" indent="0">
              <a:buClr>
                <a:srgbClr val="262626"/>
              </a:buClr>
              <a:buNone/>
            </a:pPr>
            <a:r>
              <a:rPr lang="cs-CZ"/>
              <a:t>na </a:t>
            </a:r>
            <a:r>
              <a:rPr lang="cs-CZ" err="1"/>
              <a:t>Otave</a:t>
            </a:r>
            <a:r>
              <a:rPr lang="cs-CZ"/>
              <a:t>̌ </a:t>
            </a:r>
            <a:r>
              <a:rPr lang="cs-CZ" err="1"/>
              <a:t>krive</a:t>
            </a:r>
            <a:r>
              <a:rPr lang="cs-CZ"/>
              <a:t>̌, </a:t>
            </a:r>
            <a:r>
              <a:rPr lang="cs-CZ" err="1"/>
              <a:t>zlatonosne</a:t>
            </a:r>
            <a:r>
              <a:rPr lang="cs-CZ"/>
              <a:t>̌;</a:t>
            </a:r>
            <a:endParaRPr lang="cs-CZ">
              <a:ea typeface="+mn-lt"/>
              <a:cs typeface="+mn-lt"/>
            </a:endParaRPr>
          </a:p>
          <a:p>
            <a:pPr marL="0" indent="0">
              <a:buClr>
                <a:srgbClr val="262626"/>
              </a:buClr>
              <a:buNone/>
            </a:pPr>
            <a:r>
              <a:rPr lang="cs-CZ" err="1"/>
              <a:t>Staglav</a:t>
            </a:r>
            <a:r>
              <a:rPr lang="cs-CZ"/>
              <a:t> </a:t>
            </a:r>
            <a:r>
              <a:rPr lang="cs-CZ" err="1"/>
              <a:t>chraber</a:t>
            </a:r>
            <a:r>
              <a:rPr lang="cs-CZ"/>
              <a:t> na Radbuzě chladně.</a:t>
            </a:r>
            <a:endParaRPr lang="cs-CZ">
              <a:ea typeface="+mn-lt"/>
              <a:cs typeface="+mn-lt"/>
            </a:endParaRPr>
          </a:p>
          <a:p>
            <a:pPr marL="0" indent="0">
              <a:buClr>
                <a:srgbClr val="262626"/>
              </a:buClr>
              <a:buNone/>
            </a:pPr>
            <a:r>
              <a:rPr lang="cs-CZ"/>
              <a:t>Oba bratry, oba </a:t>
            </a:r>
            <a:r>
              <a:rPr lang="cs-CZ" err="1"/>
              <a:t>Klenovica</a:t>
            </a:r>
            <a:r>
              <a:rPr lang="cs-CZ"/>
              <a:t>,</a:t>
            </a:r>
            <a:endParaRPr lang="cs-CZ">
              <a:ea typeface="+mn-lt"/>
              <a:cs typeface="+mn-lt"/>
            </a:endParaRPr>
          </a:p>
          <a:p>
            <a:pPr marL="0" indent="0">
              <a:buClr>
                <a:srgbClr val="262626"/>
              </a:buClr>
              <a:buNone/>
            </a:pPr>
            <a:r>
              <a:rPr lang="cs-CZ" err="1"/>
              <a:t>roda</a:t>
            </a:r>
            <a:r>
              <a:rPr lang="cs-CZ"/>
              <a:t> stara </a:t>
            </a:r>
            <a:r>
              <a:rPr lang="cs-CZ" err="1"/>
              <a:t>tetvy</a:t>
            </a:r>
            <a:r>
              <a:rPr lang="cs-CZ"/>
              <a:t> Popelova,</a:t>
            </a:r>
            <a:endParaRPr lang="cs-CZ">
              <a:ea typeface="+mn-lt"/>
              <a:cs typeface="+mn-lt"/>
            </a:endParaRPr>
          </a:p>
          <a:p>
            <a:pPr marL="0" indent="0">
              <a:buClr>
                <a:srgbClr val="262626"/>
              </a:buClr>
              <a:buNone/>
            </a:pPr>
            <a:r>
              <a:rPr lang="cs-CZ" err="1"/>
              <a:t>jenže</a:t>
            </a:r>
            <a:r>
              <a:rPr lang="cs-CZ"/>
              <a:t> </a:t>
            </a:r>
            <a:r>
              <a:rPr lang="cs-CZ" err="1"/>
              <a:t>pride</a:t>
            </a:r>
            <a:r>
              <a:rPr lang="cs-CZ"/>
              <a:t> s </a:t>
            </a:r>
            <a:r>
              <a:rPr lang="cs-CZ" err="1"/>
              <a:t>pleky</a:t>
            </a:r>
            <a:r>
              <a:rPr lang="cs-CZ"/>
              <a:t> s </a:t>
            </a:r>
            <a:r>
              <a:rPr lang="cs-CZ" err="1"/>
              <a:t>čechovými</a:t>
            </a:r>
            <a:endParaRPr lang="cs-CZ" err="1">
              <a:ea typeface="+mn-lt"/>
              <a:cs typeface="+mn-lt"/>
            </a:endParaRPr>
          </a:p>
          <a:p>
            <a:pPr marL="0" indent="0">
              <a:buClr>
                <a:srgbClr val="262626"/>
              </a:buClr>
              <a:buNone/>
            </a:pPr>
            <a:r>
              <a:rPr lang="cs-CZ"/>
              <a:t>v </a:t>
            </a:r>
            <a:r>
              <a:rPr lang="cs-CZ" err="1"/>
              <a:t>sieže</a:t>
            </a:r>
            <a:r>
              <a:rPr lang="cs-CZ"/>
              <a:t> </a:t>
            </a:r>
            <a:r>
              <a:rPr lang="cs-CZ" err="1"/>
              <a:t>žır</a:t>
            </a:r>
            <a:r>
              <a:rPr lang="cs-CZ"/>
              <a:t>́ né vlasti </a:t>
            </a:r>
            <a:r>
              <a:rPr lang="cs-CZ" err="1"/>
              <a:t>prěs</a:t>
            </a:r>
            <a:r>
              <a:rPr lang="cs-CZ"/>
              <a:t> </a:t>
            </a:r>
            <a:r>
              <a:rPr lang="cs-CZ" err="1"/>
              <a:t>tri</a:t>
            </a:r>
            <a:r>
              <a:rPr lang="cs-CZ"/>
              <a:t> </a:t>
            </a:r>
            <a:r>
              <a:rPr lang="cs-CZ" err="1"/>
              <a:t>rěky</a:t>
            </a:r>
            <a:r>
              <a:rPr lang="cs-CZ"/>
              <a:t>.</a:t>
            </a:r>
            <a:endParaRPr lang="cs-CZ"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A3C4622-3A96-B37D-4204-D26A6A69B6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Aj, </a:t>
            </a:r>
            <a:r>
              <a:rPr lang="cs-CZ" err="1">
                <a:ea typeface="+mn-lt"/>
                <a:cs typeface="+mn-lt"/>
              </a:rPr>
              <a:t>Vletavo</a:t>
            </a:r>
            <a:r>
              <a:rPr lang="cs-CZ">
                <a:ea typeface="+mn-lt"/>
                <a:cs typeface="+mn-lt"/>
              </a:rPr>
              <a:t>, </a:t>
            </a:r>
            <a:r>
              <a:rPr lang="cs-CZ" err="1">
                <a:ea typeface="+mn-lt"/>
                <a:cs typeface="+mn-lt"/>
              </a:rPr>
              <a:t>če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mútıs</a:t>
            </a:r>
            <a:r>
              <a:rPr lang="cs-CZ">
                <a:ea typeface="+mn-lt"/>
                <a:cs typeface="+mn-lt"/>
              </a:rPr>
              <a:t>́ ̌i vodu,</a:t>
            </a:r>
            <a:endParaRPr lang="cs-CZ"/>
          </a:p>
          <a:p>
            <a:pPr marL="0" indent="0">
              <a:buClr>
                <a:srgbClr val="262626"/>
              </a:buClr>
              <a:buNone/>
            </a:pPr>
            <a:r>
              <a:rPr lang="cs-CZ" err="1">
                <a:ea typeface="+mn-lt"/>
                <a:cs typeface="+mn-lt"/>
              </a:rPr>
              <a:t>če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mútıs</a:t>
            </a:r>
            <a:r>
              <a:rPr lang="cs-CZ">
                <a:ea typeface="+mn-lt"/>
                <a:cs typeface="+mn-lt"/>
              </a:rPr>
              <a:t>́ ̌i vodu </a:t>
            </a:r>
            <a:r>
              <a:rPr lang="cs-CZ" err="1">
                <a:ea typeface="+mn-lt"/>
                <a:cs typeface="+mn-lt"/>
              </a:rPr>
              <a:t>striebropěnu</a:t>
            </a:r>
            <a:r>
              <a:rPr lang="cs-CZ">
                <a:ea typeface="+mn-lt"/>
                <a:cs typeface="+mn-lt"/>
              </a:rPr>
              <a:t>́?</a:t>
            </a:r>
            <a:endParaRPr lang="cs-CZ"/>
          </a:p>
          <a:p>
            <a:pPr marL="0" indent="0">
              <a:buClr>
                <a:srgbClr val="262626"/>
              </a:buClr>
              <a:buNone/>
            </a:pPr>
            <a:r>
              <a:rPr lang="cs-CZ">
                <a:ea typeface="+mn-lt"/>
                <a:cs typeface="+mn-lt"/>
              </a:rPr>
              <a:t>Za </a:t>
            </a:r>
            <a:r>
              <a:rPr lang="cs-CZ" err="1">
                <a:ea typeface="+mn-lt"/>
                <a:cs typeface="+mn-lt"/>
              </a:rPr>
              <a:t>te</a:t>
            </a:r>
            <a:r>
              <a:rPr lang="cs-CZ">
                <a:ea typeface="+mn-lt"/>
                <a:cs typeface="+mn-lt"/>
              </a:rPr>
              <a:t>̌ </a:t>
            </a:r>
            <a:r>
              <a:rPr lang="cs-CZ" err="1">
                <a:ea typeface="+mn-lt"/>
                <a:cs typeface="+mn-lt"/>
              </a:rPr>
              <a:t>lúta</a:t>
            </a:r>
            <a:r>
              <a:rPr lang="cs-CZ">
                <a:ea typeface="+mn-lt"/>
                <a:cs typeface="+mn-lt"/>
              </a:rPr>
              <a:t>́ </a:t>
            </a:r>
            <a:r>
              <a:rPr lang="cs-CZ" err="1">
                <a:ea typeface="+mn-lt"/>
                <a:cs typeface="+mn-lt"/>
              </a:rPr>
              <a:t>rozvlajáše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búra</a:t>
            </a:r>
            <a:endParaRPr lang="cs-CZ"/>
          </a:p>
          <a:p>
            <a:pPr marL="0" indent="0">
              <a:buClr>
                <a:srgbClr val="262626"/>
              </a:buClr>
              <a:buNone/>
            </a:pPr>
            <a:r>
              <a:rPr lang="cs-CZ" err="1">
                <a:ea typeface="+mn-lt"/>
                <a:cs typeface="+mn-lt"/>
              </a:rPr>
              <a:t>sesypavši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tuču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šira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neba</a:t>
            </a:r>
            <a:r>
              <a:rPr lang="cs-CZ">
                <a:ea typeface="+mn-lt"/>
                <a:cs typeface="+mn-lt"/>
              </a:rPr>
              <a:t>,</a:t>
            </a:r>
            <a:endParaRPr lang="cs-CZ"/>
          </a:p>
          <a:p>
            <a:pPr marL="0" indent="0" algn="just">
              <a:buClr>
                <a:srgbClr val="262626"/>
              </a:buClr>
              <a:buNone/>
            </a:pPr>
            <a:r>
              <a:rPr lang="cs-CZ" err="1">
                <a:ea typeface="+mn-lt"/>
                <a:cs typeface="+mn-lt"/>
              </a:rPr>
              <a:t>oplákavši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glavy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gor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zelených</a:t>
            </a:r>
            <a:r>
              <a:rPr lang="cs-CZ">
                <a:ea typeface="+mn-lt"/>
                <a:cs typeface="+mn-lt"/>
              </a:rPr>
              <a:t>,</a:t>
            </a:r>
            <a:endParaRPr lang="cs-CZ"/>
          </a:p>
          <a:p>
            <a:pPr marL="0" indent="0">
              <a:buClr>
                <a:srgbClr val="262626"/>
              </a:buClr>
              <a:buNone/>
            </a:pPr>
            <a:r>
              <a:rPr lang="cs-CZ" err="1">
                <a:ea typeface="+mn-lt"/>
                <a:cs typeface="+mn-lt"/>
              </a:rPr>
              <a:t>vyplakávši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zlatopiesku</a:t>
            </a:r>
            <a:r>
              <a:rPr lang="cs-CZ">
                <a:ea typeface="+mn-lt"/>
                <a:cs typeface="+mn-lt"/>
              </a:rPr>
              <a:t>́ </a:t>
            </a:r>
            <a:r>
              <a:rPr lang="cs-CZ" err="1">
                <a:ea typeface="+mn-lt"/>
                <a:cs typeface="+mn-lt"/>
              </a:rPr>
              <a:t>glinu</a:t>
            </a:r>
            <a:r>
              <a:rPr lang="cs-CZ">
                <a:ea typeface="+mn-lt"/>
                <a:cs typeface="+mn-lt"/>
              </a:rPr>
              <a:t>?</a:t>
            </a:r>
            <a:endParaRPr lang="cs-CZ"/>
          </a:p>
          <a:p>
            <a:pPr marL="0" indent="0">
              <a:buClr>
                <a:srgbClr val="262626"/>
              </a:buClr>
              <a:buNone/>
            </a:pPr>
            <a:r>
              <a:rPr lang="cs-CZ" err="1">
                <a:ea typeface="+mn-lt"/>
                <a:cs typeface="+mn-lt"/>
              </a:rPr>
              <a:t>Kako</a:t>
            </a:r>
            <a:r>
              <a:rPr lang="cs-CZ">
                <a:ea typeface="+mn-lt"/>
                <a:cs typeface="+mn-lt"/>
              </a:rPr>
              <a:t> bych </a:t>
            </a:r>
            <a:r>
              <a:rPr lang="cs-CZ" err="1">
                <a:ea typeface="+mn-lt"/>
                <a:cs typeface="+mn-lt"/>
              </a:rPr>
              <a:t>jáz</a:t>
            </a:r>
            <a:r>
              <a:rPr lang="cs-CZ">
                <a:ea typeface="+mn-lt"/>
                <a:cs typeface="+mn-lt"/>
              </a:rPr>
              <a:t> vody </a:t>
            </a:r>
            <a:r>
              <a:rPr lang="cs-CZ" err="1">
                <a:ea typeface="+mn-lt"/>
                <a:cs typeface="+mn-lt"/>
              </a:rPr>
              <a:t>nemútila</a:t>
            </a:r>
            <a:r>
              <a:rPr lang="cs-CZ">
                <a:ea typeface="+mn-lt"/>
                <a:cs typeface="+mn-lt"/>
              </a:rPr>
              <a:t>,</a:t>
            </a:r>
            <a:endParaRPr lang="cs-CZ"/>
          </a:p>
          <a:p>
            <a:pPr marL="0" indent="0">
              <a:buClr>
                <a:srgbClr val="262626"/>
              </a:buClr>
              <a:buNone/>
            </a:pPr>
            <a:r>
              <a:rPr lang="cs-CZ" err="1">
                <a:ea typeface="+mn-lt"/>
                <a:cs typeface="+mn-lt"/>
              </a:rPr>
              <a:t>kegdy</a:t>
            </a:r>
            <a:r>
              <a:rPr lang="cs-CZ">
                <a:ea typeface="+mn-lt"/>
                <a:cs typeface="+mn-lt"/>
              </a:rPr>
              <a:t> sě </a:t>
            </a:r>
            <a:r>
              <a:rPr lang="cs-CZ" err="1">
                <a:ea typeface="+mn-lt"/>
                <a:cs typeface="+mn-lt"/>
              </a:rPr>
              <a:t>vadıt</a:t>
            </a:r>
            <a:r>
              <a:rPr lang="cs-CZ">
                <a:ea typeface="+mn-lt"/>
                <a:cs typeface="+mn-lt"/>
              </a:rPr>
              <a:t>́ a </a:t>
            </a:r>
            <a:r>
              <a:rPr lang="cs-CZ" err="1">
                <a:ea typeface="+mn-lt"/>
                <a:cs typeface="+mn-lt"/>
              </a:rPr>
              <a:t>rodna</a:t>
            </a:r>
            <a:r>
              <a:rPr lang="cs-CZ">
                <a:ea typeface="+mn-lt"/>
                <a:cs typeface="+mn-lt"/>
              </a:rPr>
              <a:t>́ bratry,</a:t>
            </a:r>
            <a:endParaRPr lang="cs-CZ"/>
          </a:p>
          <a:p>
            <a:pPr marL="0" indent="0">
              <a:buClr>
                <a:srgbClr val="262626"/>
              </a:buClr>
              <a:buNone/>
            </a:pPr>
            <a:r>
              <a:rPr lang="cs-CZ" err="1">
                <a:ea typeface="+mn-lt"/>
                <a:cs typeface="+mn-lt"/>
              </a:rPr>
              <a:t>rodna</a:t>
            </a:r>
            <a:r>
              <a:rPr lang="cs-CZ">
                <a:ea typeface="+mn-lt"/>
                <a:cs typeface="+mn-lt"/>
              </a:rPr>
              <a:t>́ bratry o </a:t>
            </a:r>
            <a:r>
              <a:rPr lang="cs-CZ" err="1">
                <a:ea typeface="+mn-lt"/>
                <a:cs typeface="+mn-lt"/>
              </a:rPr>
              <a:t>dědiny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otne</a:t>
            </a:r>
            <a:r>
              <a:rPr lang="cs-CZ">
                <a:ea typeface="+mn-lt"/>
                <a:cs typeface="+mn-lt"/>
              </a:rPr>
              <a:t>́.</a:t>
            </a:r>
            <a:endParaRPr lang="cs-CZ"/>
          </a:p>
          <a:p>
            <a:pPr marL="0" indent="0">
              <a:buClr>
                <a:srgbClr val="262626"/>
              </a:buClr>
              <a:buNone/>
            </a:pPr>
            <a:endParaRPr lang="cs-CZ" sz="1400"/>
          </a:p>
        </p:txBody>
      </p:sp>
    </p:spTree>
    <p:extLst>
      <p:ext uri="{BB962C8B-B14F-4D97-AF65-F5344CB8AC3E}">
        <p14:creationId xmlns:p14="http://schemas.microsoft.com/office/powerpoint/2010/main" val="1678320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723230-7250-3010-53A5-FDA49E6E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1" y="475129"/>
            <a:ext cx="11253498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cs-CZ"/>
              <a:t>Námitky proti pravosti RKZ a jejich obhajoby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C6967B-B022-0F49-C445-DFB30617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1" y="1903751"/>
            <a:ext cx="10990730" cy="4479120"/>
          </a:xfrm>
        </p:spPr>
        <p:txBody>
          <a:bodyPr>
            <a:normAutofit/>
          </a:bodyPr>
          <a:lstStyle/>
          <a:p>
            <a:r>
              <a:rPr lang="cs-CZ" sz="2000"/>
              <a:t>Názory se postupně vyvíjely</a:t>
            </a:r>
          </a:p>
          <a:p>
            <a:pPr>
              <a:buClr>
                <a:srgbClr val="262626"/>
              </a:buClr>
            </a:pPr>
            <a:r>
              <a:rPr lang="cs-CZ" sz="2000"/>
              <a:t>Dlouho považován za vzor českého jazyka</a:t>
            </a:r>
          </a:p>
          <a:p>
            <a:pPr>
              <a:buClr>
                <a:srgbClr val="262626"/>
              </a:buClr>
            </a:pPr>
            <a:r>
              <a:rPr lang="cs-CZ" sz="2000"/>
              <a:t>Palacký, Šafařík</a:t>
            </a:r>
          </a:p>
          <a:p>
            <a:pPr>
              <a:buClr>
                <a:srgbClr val="262626"/>
              </a:buClr>
            </a:pPr>
            <a:r>
              <a:rPr lang="cs-CZ" sz="2000"/>
              <a:t>Antonín Vašek – RK dílo jednoho autora? (opakování podobných formulací, špatné časování sloves)</a:t>
            </a:r>
          </a:p>
          <a:p>
            <a:pPr>
              <a:buClr>
                <a:srgbClr val="262626"/>
              </a:buClr>
            </a:pPr>
            <a:r>
              <a:rPr lang="cs-CZ" sz="2000"/>
              <a:t>To se snažil vyvrátit Jan Gebauer -jednotný systém staročeské normativní gramatiky</a:t>
            </a:r>
          </a:p>
          <a:p>
            <a:pPr marL="0" indent="0">
              <a:buClr>
                <a:srgbClr val="262626"/>
              </a:buClr>
              <a:buNone/>
            </a:pPr>
            <a:r>
              <a:rPr lang="cs-CZ" sz="2000"/>
              <a:t>       Jeho námitky do 100 kategorií (1000 chyb), přezkoumané obránci starobylosti</a:t>
            </a:r>
          </a:p>
          <a:p>
            <a:r>
              <a:rPr lang="cs-CZ" sz="2000"/>
              <a:t>=&gt; Josef kalousek, František X. </a:t>
            </a:r>
            <a:r>
              <a:rPr lang="cs-CZ" sz="2000" err="1"/>
              <a:t>Pusík</a:t>
            </a:r>
            <a:r>
              <a:rPr lang="cs-CZ" sz="2000"/>
              <a:t>, Oldřich </a:t>
            </a:r>
            <a:r>
              <a:rPr lang="cs-CZ" sz="2000" err="1"/>
              <a:t>Seykora</a:t>
            </a:r>
            <a:r>
              <a:rPr lang="cs-CZ" sz="2000"/>
              <a:t>, </a:t>
            </a:r>
          </a:p>
          <a:p>
            <a:pPr>
              <a:buClr>
                <a:srgbClr val="262626"/>
              </a:buClr>
            </a:pPr>
            <a:r>
              <a:rPr lang="cs-CZ" sz="2000"/>
              <a:t>Václav </a:t>
            </a:r>
            <a:r>
              <a:rPr lang="cs-CZ" sz="2000" err="1"/>
              <a:t>Flajšhans</a:t>
            </a:r>
            <a:r>
              <a:rPr lang="cs-CZ" sz="2000"/>
              <a:t> –navrhl srovnat s texty ze stejné doby</a:t>
            </a:r>
          </a:p>
          <a:p>
            <a:endParaRPr lang="cs-CZ" sz="2000">
              <a:solidFill>
                <a:srgbClr val="000000"/>
              </a:solidFill>
              <a:effectLst/>
            </a:endParaRPr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2554867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723230-7250-3010-53A5-FDA49E6E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1" y="475129"/>
            <a:ext cx="11253498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cs-CZ"/>
              <a:t>Námitky proti pravosti RKZ a jejich obhajoby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C6967B-B022-0F49-C445-DFB30617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1" y="1903751"/>
            <a:ext cx="10990730" cy="4479120"/>
          </a:xfrm>
        </p:spPr>
        <p:txBody>
          <a:bodyPr>
            <a:normAutofit/>
          </a:bodyPr>
          <a:lstStyle/>
          <a:p>
            <a:r>
              <a:rPr lang="cs-CZ" sz="2000"/>
              <a:t>I přes námitky jazykovědci v Gebauerových stopách (dodnes)</a:t>
            </a:r>
          </a:p>
          <a:p>
            <a:pPr>
              <a:buClr>
                <a:srgbClr val="262626"/>
              </a:buClr>
            </a:pPr>
            <a:r>
              <a:rPr lang="cs-CZ" sz="2000"/>
              <a:t>Vidí paralely mezi texty jako důkaz nepravdivosti RKZ</a:t>
            </a:r>
          </a:p>
          <a:p>
            <a:pPr>
              <a:buClr>
                <a:srgbClr val="262626"/>
              </a:buClr>
            </a:pPr>
            <a:r>
              <a:rPr lang="cs-CZ" sz="2000">
                <a:ea typeface="+mn-lt"/>
                <a:cs typeface="+mn-lt"/>
              </a:rPr>
              <a:t>Rukopis Královedvorský                                     píseň z </a:t>
            </a:r>
            <a:r>
              <a:rPr lang="cs-CZ" sz="2000" err="1">
                <a:ea typeface="+mn-lt"/>
                <a:cs typeface="+mn-lt"/>
              </a:rPr>
              <a:t>Čulkovovy</a:t>
            </a:r>
            <a:r>
              <a:rPr lang="cs-CZ" sz="2000">
                <a:ea typeface="+mn-lt"/>
                <a:cs typeface="+mn-lt"/>
              </a:rPr>
              <a:t> sbírky</a:t>
            </a:r>
          </a:p>
          <a:p>
            <a:pPr>
              <a:buClr>
                <a:srgbClr val="262626"/>
              </a:buClr>
            </a:pPr>
            <a:endParaRPr lang="cs-CZ" sz="2000">
              <a:ea typeface="+mn-lt"/>
              <a:cs typeface="+mn-lt"/>
            </a:endParaRPr>
          </a:p>
          <a:p>
            <a:pPr>
              <a:buNone/>
            </a:pPr>
            <a:r>
              <a:rPr lang="cs-CZ" sz="2000">
                <a:ea typeface="+mn-lt"/>
                <a:cs typeface="+mn-lt"/>
              </a:rPr>
              <a:t>Ach ty </a:t>
            </a:r>
            <a:r>
              <a:rPr lang="cs-CZ" sz="2000" err="1">
                <a:ea typeface="+mn-lt"/>
                <a:cs typeface="+mn-lt"/>
              </a:rPr>
              <a:t>róže</a:t>
            </a:r>
            <a:r>
              <a:rPr lang="cs-CZ" sz="2000">
                <a:ea typeface="+mn-lt"/>
                <a:cs typeface="+mn-lt"/>
              </a:rPr>
              <a:t>, krásná </a:t>
            </a:r>
            <a:r>
              <a:rPr lang="cs-CZ" sz="2000" err="1">
                <a:ea typeface="+mn-lt"/>
                <a:cs typeface="+mn-lt"/>
              </a:rPr>
              <a:t>róže</a:t>
            </a:r>
            <a:r>
              <a:rPr lang="cs-CZ" sz="2000">
                <a:ea typeface="+mn-lt"/>
                <a:cs typeface="+mn-lt"/>
              </a:rPr>
              <a:t>,                           Ach ty sad </a:t>
            </a:r>
            <a:r>
              <a:rPr lang="cs-CZ" sz="2000" err="1">
                <a:ea typeface="+mn-lt"/>
                <a:cs typeface="+mn-lt"/>
              </a:rPr>
              <a:t>li</a:t>
            </a:r>
            <a:r>
              <a:rPr lang="cs-CZ" sz="2000">
                <a:ea typeface="+mn-lt"/>
                <a:cs typeface="+mn-lt"/>
              </a:rPr>
              <a:t>, ty </a:t>
            </a:r>
            <a:r>
              <a:rPr lang="cs-CZ" sz="2000" err="1">
                <a:ea typeface="+mn-lt"/>
                <a:cs typeface="+mn-lt"/>
              </a:rPr>
              <a:t>moj</a:t>
            </a:r>
            <a:r>
              <a:rPr lang="cs-CZ" sz="2000">
                <a:ea typeface="+mn-lt"/>
                <a:cs typeface="+mn-lt"/>
              </a:rPr>
              <a:t> </a:t>
            </a:r>
            <a:r>
              <a:rPr lang="cs-CZ" sz="2000" err="1">
                <a:ea typeface="+mn-lt"/>
                <a:cs typeface="+mn-lt"/>
              </a:rPr>
              <a:t>sadočik</a:t>
            </a:r>
            <a:r>
              <a:rPr lang="cs-CZ" sz="2000">
                <a:ea typeface="+mn-lt"/>
                <a:cs typeface="+mn-lt"/>
              </a:rPr>
              <a:t>, sad da </a:t>
            </a:r>
            <a:r>
              <a:rPr lang="cs-CZ" sz="2000" err="1">
                <a:ea typeface="+mn-lt"/>
                <a:cs typeface="+mn-lt"/>
              </a:rPr>
              <a:t>zelenoje</a:t>
            </a:r>
            <a:r>
              <a:rPr lang="cs-CZ" sz="2000">
                <a:ea typeface="+mn-lt"/>
                <a:cs typeface="+mn-lt"/>
              </a:rPr>
              <a:t> </a:t>
            </a:r>
            <a:r>
              <a:rPr lang="cs-CZ" sz="2000" err="1">
                <a:ea typeface="+mn-lt"/>
                <a:cs typeface="+mn-lt"/>
              </a:rPr>
              <a:t>vinogradьe</a:t>
            </a:r>
            <a:r>
              <a:rPr lang="cs-CZ" sz="2000">
                <a:ea typeface="+mn-lt"/>
                <a:cs typeface="+mn-lt"/>
              </a:rPr>
              <a:t>, </a:t>
            </a:r>
          </a:p>
          <a:p>
            <a:pPr>
              <a:buNone/>
            </a:pPr>
            <a:r>
              <a:rPr lang="cs-CZ" sz="2000">
                <a:ea typeface="+mn-lt"/>
                <a:cs typeface="+mn-lt"/>
              </a:rPr>
              <a:t>čemu si raně rozkvetla                              K čemu ty </a:t>
            </a:r>
            <a:r>
              <a:rPr lang="cs-CZ" sz="2000" err="1">
                <a:ea typeface="+mn-lt"/>
                <a:cs typeface="+mn-lt"/>
              </a:rPr>
              <a:t>rano</a:t>
            </a:r>
            <a:r>
              <a:rPr lang="cs-CZ" sz="2000">
                <a:ea typeface="+mn-lt"/>
                <a:cs typeface="+mn-lt"/>
              </a:rPr>
              <a:t> sad </a:t>
            </a:r>
            <a:r>
              <a:rPr lang="cs-CZ" sz="2000" err="1">
                <a:ea typeface="+mn-lt"/>
                <a:cs typeface="+mn-lt"/>
              </a:rPr>
              <a:t>razcvetaješ</a:t>
            </a:r>
            <a:r>
              <a:rPr lang="cs-CZ" sz="2000">
                <a:ea typeface="+mn-lt"/>
                <a:cs typeface="+mn-lt"/>
              </a:rPr>
              <a:t>, </a:t>
            </a:r>
            <a:endParaRPr lang="cs-CZ" sz="2000"/>
          </a:p>
          <a:p>
            <a:pPr>
              <a:buNone/>
            </a:pPr>
            <a:r>
              <a:rPr lang="cs-CZ" sz="2000" err="1">
                <a:ea typeface="+mn-lt"/>
                <a:cs typeface="+mn-lt"/>
              </a:rPr>
              <a:t>rozkvetavši</a:t>
            </a:r>
            <a:r>
              <a:rPr lang="cs-CZ" sz="2000">
                <a:ea typeface="+mn-lt"/>
                <a:cs typeface="+mn-lt"/>
              </a:rPr>
              <a:t> pomrzla,                                 </a:t>
            </a:r>
            <a:r>
              <a:rPr lang="cs-CZ" sz="2000" err="1">
                <a:ea typeface="+mn-lt"/>
                <a:cs typeface="+mn-lt"/>
              </a:rPr>
              <a:t>razcvětavši</a:t>
            </a:r>
            <a:r>
              <a:rPr lang="cs-CZ" sz="2000">
                <a:ea typeface="+mn-lt"/>
                <a:cs typeface="+mn-lt"/>
              </a:rPr>
              <a:t> sad </a:t>
            </a:r>
            <a:r>
              <a:rPr lang="cs-CZ" sz="2000" err="1">
                <a:ea typeface="+mn-lt"/>
                <a:cs typeface="+mn-lt"/>
              </a:rPr>
              <a:t>zasychaješ</a:t>
            </a:r>
            <a:r>
              <a:rPr lang="cs-CZ" sz="2000">
                <a:ea typeface="+mn-lt"/>
                <a:cs typeface="+mn-lt"/>
              </a:rPr>
              <a:t>, </a:t>
            </a:r>
            <a:endParaRPr lang="cs-CZ" sz="2000"/>
          </a:p>
          <a:p>
            <a:pPr>
              <a:buNone/>
            </a:pPr>
            <a:r>
              <a:rPr lang="cs-CZ" sz="2000" err="1">
                <a:ea typeface="+mn-lt"/>
                <a:cs typeface="+mn-lt"/>
              </a:rPr>
              <a:t>pomrzavši</a:t>
            </a:r>
            <a:r>
              <a:rPr lang="cs-CZ" sz="2000">
                <a:ea typeface="+mn-lt"/>
                <a:cs typeface="+mn-lt"/>
              </a:rPr>
              <a:t> </a:t>
            </a:r>
            <a:r>
              <a:rPr lang="cs-CZ" sz="2000" err="1">
                <a:ea typeface="+mn-lt"/>
                <a:cs typeface="+mn-lt"/>
              </a:rPr>
              <a:t>usvědla</a:t>
            </a:r>
            <a:r>
              <a:rPr lang="cs-CZ" sz="2000">
                <a:ea typeface="+mn-lt"/>
                <a:cs typeface="+mn-lt"/>
              </a:rPr>
              <a:t>,                                   </a:t>
            </a:r>
            <a:r>
              <a:rPr lang="cs-CZ" sz="2000" err="1">
                <a:ea typeface="+mn-lt"/>
                <a:cs typeface="+mn-lt"/>
              </a:rPr>
              <a:t>zemlju</a:t>
            </a:r>
            <a:r>
              <a:rPr lang="cs-CZ" sz="2000">
                <a:ea typeface="+mn-lt"/>
                <a:cs typeface="+mn-lt"/>
              </a:rPr>
              <a:t> </a:t>
            </a:r>
            <a:r>
              <a:rPr lang="cs-CZ" sz="2000" err="1">
                <a:ea typeface="+mn-lt"/>
                <a:cs typeface="+mn-lt"/>
              </a:rPr>
              <a:t>listьem</a:t>
            </a:r>
            <a:r>
              <a:rPr lang="cs-CZ" sz="2000">
                <a:ea typeface="+mn-lt"/>
                <a:cs typeface="+mn-lt"/>
              </a:rPr>
              <a:t> sad </a:t>
            </a:r>
            <a:r>
              <a:rPr lang="cs-CZ" sz="2000" err="1">
                <a:ea typeface="+mn-lt"/>
                <a:cs typeface="+mn-lt"/>
              </a:rPr>
              <a:t>ustilaješ</a:t>
            </a:r>
            <a:r>
              <a:rPr lang="cs-CZ" sz="2000">
                <a:ea typeface="+mn-lt"/>
                <a:cs typeface="+mn-lt"/>
              </a:rPr>
              <a:t>? </a:t>
            </a:r>
            <a:endParaRPr lang="cs-CZ" sz="2000"/>
          </a:p>
          <a:p>
            <a:pPr marL="0" indent="0">
              <a:buNone/>
            </a:pPr>
            <a:r>
              <a:rPr lang="cs-CZ" sz="2000" err="1">
                <a:ea typeface="+mn-lt"/>
                <a:cs typeface="+mn-lt"/>
              </a:rPr>
              <a:t>usvědevši</a:t>
            </a:r>
            <a:r>
              <a:rPr lang="cs-CZ" sz="2000">
                <a:ea typeface="+mn-lt"/>
                <a:cs typeface="+mn-lt"/>
              </a:rPr>
              <a:t> opadla? </a:t>
            </a:r>
            <a:endParaRPr lang="cs-CZ" sz="2000"/>
          </a:p>
          <a:p>
            <a:endParaRPr lang="cs-CZ" sz="2000">
              <a:solidFill>
                <a:srgbClr val="000000"/>
              </a:solidFill>
              <a:effectLst/>
            </a:endParaRPr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2201833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723230-7250-3010-53A5-FDA49E6E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1" y="475129"/>
            <a:ext cx="11253498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cs-CZ"/>
              <a:t>Námitky proti pravosti RKZ a jejich obhajoby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C6967B-B022-0F49-C445-DFB30617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1" y="1903751"/>
            <a:ext cx="10990730" cy="4479120"/>
          </a:xfrm>
        </p:spPr>
        <p:txBody>
          <a:bodyPr>
            <a:normAutofit/>
          </a:bodyPr>
          <a:lstStyle/>
          <a:p>
            <a:r>
              <a:rPr lang="cs-CZ" sz="2000"/>
              <a:t>Miroslav Komárek </a:t>
            </a:r>
          </a:p>
          <a:p>
            <a:pPr>
              <a:buClr>
                <a:srgbClr val="262626"/>
              </a:buClr>
            </a:pPr>
            <a:r>
              <a:rPr lang="cs-CZ" sz="2000"/>
              <a:t>zabýval se i závažností koincidencí s Hankou; shody s </a:t>
            </a:r>
            <a:r>
              <a:rPr lang="cs-CZ" sz="2000" err="1"/>
              <a:t>hankou</a:t>
            </a:r>
            <a:r>
              <a:rPr lang="cs-CZ" sz="2000"/>
              <a:t> nejsilnějším důkazem padělanosti RKZ</a:t>
            </a:r>
          </a:p>
          <a:p>
            <a:pPr>
              <a:buClr>
                <a:srgbClr val="262626"/>
              </a:buClr>
            </a:pPr>
            <a:r>
              <a:rPr lang="cs-CZ" sz="2000"/>
              <a:t>Uvědomoval si, že staročeština není známá úplně na rozdíl od Hankova díla</a:t>
            </a:r>
          </a:p>
          <a:p>
            <a:pPr>
              <a:buClr>
                <a:srgbClr val="262626"/>
              </a:buClr>
            </a:pPr>
            <a:endParaRPr lang="cs-CZ" sz="2000"/>
          </a:p>
          <a:p>
            <a:pPr marL="0" indent="0">
              <a:buClr>
                <a:srgbClr val="262626"/>
              </a:buClr>
              <a:buNone/>
            </a:pPr>
            <a:r>
              <a:rPr lang="cs-CZ" sz="2000">
                <a:ea typeface="+mn-lt"/>
                <a:cs typeface="+mn-lt"/>
              </a:rPr>
              <a:t>Komárek shrnul svou úvahu o koincidencích takto: </a:t>
            </a:r>
          </a:p>
          <a:p>
            <a:pPr algn="just">
              <a:buClr>
                <a:srgbClr val="262626"/>
              </a:buClr>
            </a:pPr>
            <a:r>
              <a:rPr lang="cs-CZ" sz="2000">
                <a:ea typeface="+mn-lt"/>
                <a:cs typeface="+mn-lt"/>
              </a:rPr>
              <a:t>Prokazatelné koincidence mohou sloužit jako přesvědčivý důkaz falzifikace RKZ jen tehdy, jde-li o jevy v staré češtině 14. a 15. st. neznámé. </a:t>
            </a:r>
            <a:endParaRPr lang="cs-CZ" sz="2000"/>
          </a:p>
          <a:p>
            <a:pPr algn="just"/>
            <a:r>
              <a:rPr lang="cs-CZ" sz="2000">
                <a:ea typeface="+mn-lt"/>
                <a:cs typeface="+mn-lt"/>
              </a:rPr>
              <a:t>Ale i pak jsou tyto jevy důkazem padělanosti RKZ v prvé řadě ne proto, že je má také Hanka, popř. jiní autoři podezřelí z účasti na falzifikaci, nýbrž proto, že nejsou staročeské. Samozřejmě mohou sloužit i k objasnění otázky druhé, kdo byl falzátorem RKZ. </a:t>
            </a:r>
            <a:endParaRPr lang="cs-CZ" sz="2000"/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57680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723230-7250-3010-53A5-FDA49E6E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1" y="337794"/>
            <a:ext cx="10990730" cy="1371600"/>
          </a:xfrm>
        </p:spPr>
        <p:txBody>
          <a:bodyPr/>
          <a:lstStyle/>
          <a:p>
            <a:r>
              <a:rPr lang="cs-CZ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C6967B-B022-0F49-C445-DFB30617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1" y="1709395"/>
            <a:ext cx="10990730" cy="467347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400"/>
              <a:t>K </a:t>
            </a:r>
            <a:r>
              <a:rPr lang="cs-CZ" sz="1400">
                <a:solidFill>
                  <a:srgbClr val="000000"/>
                </a:solidFill>
                <a:effectLst/>
                <a:latin typeface="Helvetica Neue"/>
              </a:rPr>
              <a:t>IVANOV, Miroslav. Záhada Rukopisu královédvorského. Praha: Novinář, 1970.</a:t>
            </a:r>
          </a:p>
          <a:p>
            <a:pPr>
              <a:lnSpc>
                <a:spcPct val="110000"/>
              </a:lnSpc>
            </a:pPr>
            <a:r>
              <a:rPr lang="cs-CZ" sz="1400">
                <a:solidFill>
                  <a:srgbClr val="000000"/>
                </a:solidFill>
                <a:effectLst/>
                <a:latin typeface="Helvetica Neue"/>
              </a:rPr>
              <a:t>Rukopis královédvorský: Rukopis zelenohorský. Brno: Host, 2010. Česká knižnice (Host). ISBN 978-80-7294-415-6.</a:t>
            </a:r>
          </a:p>
          <a:p>
            <a:pPr>
              <a:lnSpc>
                <a:spcPct val="110000"/>
              </a:lnSpc>
            </a:pPr>
            <a:r>
              <a:rPr lang="cs-CZ" sz="1400">
                <a:solidFill>
                  <a:srgbClr val="000000"/>
                </a:solidFill>
                <a:effectLst/>
                <a:latin typeface="Helvetica Neue"/>
              </a:rPr>
              <a:t>Václav Hanka | OSOBNOSTI.cz. Spisovatelé - seznam spisovatelů | Spisovatele.cz [online]. Copyright © 1996 [cit. 30.09.2022]. Dostupné z: </a:t>
            </a:r>
            <a:r>
              <a:rPr lang="cs-CZ" sz="1400" u="sng">
                <a:solidFill>
                  <a:srgbClr val="000000"/>
                </a:solidFill>
                <a:effectLst/>
                <a:latin typeface="Helvetica Neue"/>
                <a:hlinkClick r:id="rId2"/>
              </a:rPr>
              <a:t>https://www.spisovatele.cz/vaclav-hanka#cv</a:t>
            </a:r>
            <a:r>
              <a:rPr lang="cs-CZ" sz="1400">
                <a:solidFill>
                  <a:srgbClr val="000000"/>
                </a:solidFill>
                <a:effectLst/>
                <a:latin typeface="Helvetica Neue"/>
              </a:rPr>
              <a:t> </a:t>
            </a:r>
          </a:p>
          <a:p>
            <a:pPr>
              <a:lnSpc>
                <a:spcPct val="110000"/>
              </a:lnSpc>
            </a:pPr>
            <a:r>
              <a:rPr lang="cs-CZ" sz="1400">
                <a:solidFill>
                  <a:srgbClr val="000000"/>
                </a:solidFill>
                <a:effectLst/>
                <a:latin typeface="Helvetica Neue"/>
              </a:rPr>
              <a:t>Josef Linda | OSOBNOSTI.cz. Spisovatelé - seznam spisovatelů | Spisovatele.cz [online]. Copyright © 1996 [cit. 30.09.2022]. Dostupné z: </a:t>
            </a:r>
            <a:r>
              <a:rPr lang="cs-CZ" sz="1400" u="sng">
                <a:solidFill>
                  <a:srgbClr val="000000"/>
                </a:solidFill>
                <a:effectLst/>
                <a:latin typeface="Helvetica Neue"/>
                <a:hlinkClick r:id="rId3"/>
              </a:rPr>
              <a:t>https://www.spisovatele.cz/josef-linda#cv</a:t>
            </a:r>
            <a:endParaRPr lang="cs-CZ" sz="1400">
              <a:solidFill>
                <a:srgbClr val="000000"/>
              </a:solidFill>
              <a:effectLst/>
              <a:latin typeface="Helvetica Neue"/>
            </a:endParaRPr>
          </a:p>
          <a:p>
            <a:pPr>
              <a:lnSpc>
                <a:spcPct val="110000"/>
              </a:lnSpc>
            </a:pPr>
            <a:r>
              <a:rPr lang="cs-CZ" sz="1400">
                <a:solidFill>
                  <a:srgbClr val="000000"/>
                </a:solidFill>
                <a:effectLst/>
                <a:latin typeface="Helvetica Neue"/>
              </a:rPr>
              <a:t>Václav Hanka - ČT </a:t>
            </a:r>
            <a:r>
              <a:rPr lang="cs-CZ" sz="1400" err="1">
                <a:solidFill>
                  <a:srgbClr val="000000"/>
                </a:solidFill>
                <a:effectLst/>
                <a:latin typeface="Helvetica Neue"/>
              </a:rPr>
              <a:t>edu</a:t>
            </a:r>
            <a:r>
              <a:rPr lang="cs-CZ" sz="1400">
                <a:solidFill>
                  <a:srgbClr val="000000"/>
                </a:solidFill>
                <a:effectLst/>
                <a:latin typeface="Helvetica Neue"/>
              </a:rPr>
              <a:t> - Česká televize. Vzdělávací videa pro školu i zábavné učení doma - ČT </a:t>
            </a:r>
            <a:r>
              <a:rPr lang="cs-CZ" sz="1400" err="1">
                <a:solidFill>
                  <a:srgbClr val="000000"/>
                </a:solidFill>
                <a:effectLst/>
                <a:latin typeface="Helvetica Neue"/>
              </a:rPr>
              <a:t>edu</a:t>
            </a:r>
            <a:r>
              <a:rPr lang="cs-CZ" sz="1400">
                <a:solidFill>
                  <a:srgbClr val="000000"/>
                </a:solidFill>
                <a:effectLst/>
                <a:latin typeface="Helvetica Neue"/>
              </a:rPr>
              <a:t> - Česká televize [online]. Copyright © Česká televize 1996 [cit. 30.09.2022]. Dostupné z: </a:t>
            </a:r>
            <a:r>
              <a:rPr lang="cs-CZ" sz="1400" u="sng">
                <a:solidFill>
                  <a:srgbClr val="000000"/>
                </a:solidFill>
                <a:effectLst/>
                <a:latin typeface="Helvetica Neue"/>
                <a:hlinkClick r:id="rId4"/>
              </a:rPr>
              <a:t>https://edu.ceskatelevize.cz/video/5116-vaclav-hanka?vsrc=vyhledavani&amp;vsrcid=Rukopis+královédvorský</a:t>
            </a:r>
            <a:endParaRPr lang="cs-CZ" sz="1400">
              <a:solidFill>
                <a:srgbClr val="000000"/>
              </a:solidFill>
              <a:effectLst/>
              <a:latin typeface="Helvetica Neue"/>
            </a:endParaRPr>
          </a:p>
          <a:p>
            <a:pPr algn="just">
              <a:buClr>
                <a:srgbClr val="262626"/>
              </a:buClr>
            </a:pPr>
            <a:r>
              <a:rPr lang="cs-CZ" sz="1400">
                <a:ea typeface="+mn-lt"/>
                <a:cs typeface="+mn-lt"/>
              </a:rPr>
              <a:t>Rukopisy královedvorský a zelenohorský, vydavatelství blok, 2000 </a:t>
            </a:r>
            <a:endParaRPr lang="cs-CZ" sz="1400" u="sng">
              <a:latin typeface="Helvetica Neue"/>
            </a:endParaRPr>
          </a:p>
          <a:p>
            <a:pPr algn="just">
              <a:buClr>
                <a:srgbClr val="262626"/>
              </a:buClr>
            </a:pPr>
            <a:r>
              <a:rPr lang="cs-CZ" sz="1400">
                <a:ea typeface="+mn-lt"/>
                <a:cs typeface="+mn-lt"/>
              </a:rPr>
              <a:t>Rukopis královedvorský/rukopis zelenohorský, Česká knižnice, vydavatelství Host </a:t>
            </a:r>
            <a:endParaRPr lang="cs-CZ"/>
          </a:p>
          <a:p>
            <a:pPr>
              <a:lnSpc>
                <a:spcPct val="110000"/>
              </a:lnSpc>
              <a:buClr>
                <a:srgbClr val="262626"/>
              </a:buClr>
            </a:pPr>
            <a:r>
              <a:rPr lang="cs-CZ" sz="1400">
                <a:ea typeface="+mn-lt"/>
                <a:cs typeface="+mn-lt"/>
              </a:rPr>
              <a:t>RKZ dodnes nepoznané -Karel </a:t>
            </a:r>
            <a:r>
              <a:rPr lang="cs-CZ" sz="1400" err="1">
                <a:ea typeface="+mn-lt"/>
                <a:cs typeface="+mn-lt"/>
              </a:rPr>
              <a:t>Nesměrák</a:t>
            </a:r>
            <a:r>
              <a:rPr lang="cs-CZ" sz="1400">
                <a:ea typeface="+mn-lt"/>
                <a:cs typeface="+mn-lt"/>
              </a:rPr>
              <a:t>, Dana </a:t>
            </a:r>
            <a:r>
              <a:rPr lang="cs-CZ" sz="1400" err="1">
                <a:ea typeface="+mn-lt"/>
                <a:cs typeface="+mn-lt"/>
              </a:rPr>
              <a:t>Mentzová</a:t>
            </a:r>
            <a:r>
              <a:rPr lang="cs-CZ" sz="1400">
                <a:ea typeface="+mn-lt"/>
                <a:cs typeface="+mn-lt"/>
              </a:rPr>
              <a:t>, Jiří Urban, Jakub </a:t>
            </a:r>
            <a:r>
              <a:rPr lang="cs-CZ" sz="1400" err="1">
                <a:ea typeface="+mn-lt"/>
                <a:cs typeface="+mn-lt"/>
              </a:rPr>
              <a:t>Žytek</a:t>
            </a:r>
            <a:r>
              <a:rPr lang="cs-CZ" sz="1400">
                <a:ea typeface="+mn-lt"/>
                <a:cs typeface="+mn-lt"/>
              </a:rPr>
              <a:t>, Česká společnost rukopisná, Praha 2017</a:t>
            </a:r>
            <a:endParaRPr lang="cs-CZ">
              <a:ea typeface="+mn-lt"/>
              <a:cs typeface="+mn-lt"/>
            </a:endParaRPr>
          </a:p>
          <a:p>
            <a:pPr>
              <a:lnSpc>
                <a:spcPct val="110000"/>
              </a:lnSpc>
              <a:buClr>
                <a:srgbClr val="262626"/>
              </a:buClr>
            </a:pPr>
            <a:r>
              <a:rPr lang="cs-CZ" sz="1400" b="0" i="0" u="none" strike="noStrike">
                <a:solidFill>
                  <a:srgbClr val="000000"/>
                </a:solidFill>
                <a:effectLst/>
              </a:rPr>
              <a:t>[online]. Dostupné z: </a:t>
            </a:r>
            <a:r>
              <a:rPr lang="cs-CZ" sz="1400" b="0" i="0" u="none" strike="noStrike">
                <a:solidFill>
                  <a:srgbClr val="000000"/>
                </a:solidFill>
                <a:effectLst/>
                <a:hlinkClick r:id="rId5"/>
              </a:rPr>
              <a:t>http://www.rkz.wz.cz/jazyk-rukopisu</a:t>
            </a:r>
            <a:endParaRPr lang="cs-CZ" sz="1400"/>
          </a:p>
          <a:p>
            <a:r>
              <a:rPr lang="cs-CZ" sz="1400" b="0" i="0" u="none" strike="noStrike">
                <a:solidFill>
                  <a:srgbClr val="212529"/>
                </a:solidFill>
                <a:effectLst/>
              </a:rPr>
              <a:t>FORST, Vladimír, Jiří OPELÍK a Luboš MERHAUT, </a:t>
            </a:r>
            <a:r>
              <a:rPr lang="cs-CZ" sz="1400" b="0" i="0" u="none" strike="noStrike" err="1">
                <a:solidFill>
                  <a:srgbClr val="212529"/>
                </a:solidFill>
                <a:effectLst/>
              </a:rPr>
              <a:t>ed</a:t>
            </a:r>
            <a:r>
              <a:rPr lang="cs-CZ" sz="1400" b="0" i="0" u="none" strike="noStrike">
                <a:solidFill>
                  <a:srgbClr val="212529"/>
                </a:solidFill>
                <a:effectLst/>
              </a:rPr>
              <a:t>. </a:t>
            </a:r>
            <a:r>
              <a:rPr lang="cs-CZ" sz="1400" b="0" i="1" u="none" strike="noStrike">
                <a:solidFill>
                  <a:srgbClr val="212529"/>
                </a:solidFill>
                <a:effectLst/>
              </a:rPr>
              <a:t>Lexikon české literatury: osobnosti, díla, instituce</a:t>
            </a:r>
            <a:r>
              <a:rPr lang="cs-CZ" sz="1400" b="0" i="0" u="none" strike="noStrike">
                <a:solidFill>
                  <a:srgbClr val="212529"/>
                </a:solidFill>
                <a:effectLst/>
              </a:rPr>
              <a:t>. Praha: Academia, 1985-^^^^. ISBN 80-200-0468-8.</a:t>
            </a:r>
            <a:endParaRPr lang="cs-CZ" sz="1400"/>
          </a:p>
        </p:txBody>
      </p:sp>
    </p:spTree>
    <p:extLst>
      <p:ext uri="{BB962C8B-B14F-4D97-AF65-F5344CB8AC3E}">
        <p14:creationId xmlns:p14="http://schemas.microsoft.com/office/powerpoint/2010/main" val="119100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723230-7250-3010-53A5-FDA49E6E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1" y="475129"/>
            <a:ext cx="11253498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cs-CZ"/>
              <a:t>Námitky proti pravosti RKZ a jejich obhajoby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C6967B-B022-0F49-C445-DFB30617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1" y="1903751"/>
            <a:ext cx="10990730" cy="4479120"/>
          </a:xfrm>
        </p:spPr>
        <p:txBody>
          <a:bodyPr>
            <a:normAutofit/>
          </a:bodyPr>
          <a:lstStyle/>
          <a:p>
            <a:r>
              <a:rPr lang="cs-CZ" sz="2000"/>
              <a:t>Komárek: kombinace různých nářečí, dobové provenience</a:t>
            </a:r>
          </a:p>
          <a:p>
            <a:pPr>
              <a:buClr>
                <a:srgbClr val="262626"/>
              </a:buClr>
            </a:pPr>
            <a:endParaRPr lang="cs-CZ" sz="2000"/>
          </a:p>
          <a:p>
            <a:pPr>
              <a:buClr>
                <a:srgbClr val="262626"/>
              </a:buClr>
            </a:pPr>
            <a:r>
              <a:rPr lang="cs-CZ" sz="2000"/>
              <a:t>První důkladný rozbor Julius </a:t>
            </a:r>
            <a:r>
              <a:rPr lang="cs-CZ" sz="2000" err="1"/>
              <a:t>Enders</a:t>
            </a:r>
            <a:r>
              <a:rPr lang="cs-CZ" sz="2000"/>
              <a:t> (70. Léta 20. Století) -dlouho nepublikován, rozlišil starší/mladší vrstvu</a:t>
            </a:r>
          </a:p>
          <a:p>
            <a:pPr>
              <a:buClr>
                <a:srgbClr val="262626"/>
              </a:buClr>
            </a:pPr>
            <a:endParaRPr lang="cs-CZ" sz="2000"/>
          </a:p>
          <a:p>
            <a:pPr>
              <a:buClr>
                <a:srgbClr val="262626"/>
              </a:buClr>
            </a:pPr>
            <a:r>
              <a:rPr lang="cs-CZ" sz="2000"/>
              <a:t>Karel Krejčí -Osvícenství, Baroko?</a:t>
            </a:r>
          </a:p>
          <a:p>
            <a:pPr>
              <a:buClr>
                <a:srgbClr val="262626"/>
              </a:buClr>
            </a:pPr>
            <a:r>
              <a:rPr lang="cs-CZ" sz="2000"/>
              <a:t>Zdenko </a:t>
            </a:r>
            <a:r>
              <a:rPr lang="cs-CZ" sz="2000" err="1">
                <a:ea typeface="+mn-lt"/>
                <a:cs typeface="+mn-lt"/>
              </a:rPr>
              <a:t>Frankenberger</a:t>
            </a:r>
            <a:r>
              <a:rPr lang="cs-CZ" sz="2000">
                <a:ea typeface="+mn-lt"/>
                <a:cs typeface="+mn-lt"/>
              </a:rPr>
              <a:t> Daneš (1995) –RKZ  kolem roku 1500 jako oslava rodu Šternberků</a:t>
            </a:r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507094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723230-7250-3010-53A5-FDA49E6E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1" y="475129"/>
            <a:ext cx="11253498" cy="1371600"/>
          </a:xfrm>
        </p:spPr>
        <p:txBody>
          <a:bodyPr>
            <a:normAutofit/>
          </a:bodyPr>
          <a:lstStyle/>
          <a:p>
            <a:r>
              <a:rPr lang="cs-CZ"/>
              <a:t>Přijetí ve společnosti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C6967B-B022-0F49-C445-DFB30617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1" y="1903751"/>
            <a:ext cx="10990730" cy="4479120"/>
          </a:xfrm>
        </p:spPr>
        <p:txBody>
          <a:bodyPr>
            <a:normAutofit/>
          </a:bodyPr>
          <a:lstStyle/>
          <a:p>
            <a:r>
              <a:rPr lang="cs-CZ" sz="2000">
                <a:ea typeface="+mn-lt"/>
                <a:cs typeface="+mn-lt"/>
              </a:rPr>
              <a:t>1817 mimořádná událost</a:t>
            </a:r>
          </a:p>
          <a:p>
            <a:r>
              <a:rPr lang="cs-CZ" sz="2000">
                <a:ea typeface="+mn-lt"/>
                <a:cs typeface="+mn-lt"/>
              </a:rPr>
              <a:t>Bez rukopisu bychom dnes nemluvili česky, ale německy</a:t>
            </a:r>
          </a:p>
          <a:p>
            <a:pPr>
              <a:buClr>
                <a:srgbClr val="262626"/>
              </a:buClr>
            </a:pPr>
            <a:r>
              <a:rPr lang="cs-CZ" sz="2000">
                <a:ea typeface="+mn-lt"/>
                <a:cs typeface="+mn-lt"/>
              </a:rPr>
              <a:t>Klasická témata byla aktualizována nastupující novoromantickou generací -  Smetanova Libuše, Dvořákovo zhudebnění písní RK, symfonická báseň záboj Slavoj a Luděk Z. Fibicha</a:t>
            </a:r>
          </a:p>
          <a:p>
            <a:pPr>
              <a:buClr>
                <a:srgbClr val="262626"/>
              </a:buClr>
            </a:pPr>
            <a:r>
              <a:rPr lang="cs-CZ" sz="2000">
                <a:ea typeface="+mn-lt"/>
                <a:cs typeface="+mn-lt"/>
              </a:rPr>
              <a:t>Píseň vyšehradská přijata bez podezření</a:t>
            </a:r>
          </a:p>
          <a:p>
            <a:pPr>
              <a:buClr>
                <a:srgbClr val="262626"/>
              </a:buClr>
            </a:pPr>
            <a:r>
              <a:rPr lang="cs-CZ" sz="2000">
                <a:ea typeface="+mn-lt"/>
                <a:cs typeface="+mn-lt"/>
              </a:rPr>
              <a:t>J. Dobrovský Rukopis Královédvorský radostně přijal</a:t>
            </a:r>
            <a:endParaRPr lang="cs-CZ" sz="2000"/>
          </a:p>
          <a:p>
            <a:pPr>
              <a:buClr>
                <a:srgbClr val="262626"/>
              </a:buClr>
            </a:pPr>
            <a:r>
              <a:rPr lang="cs-CZ" sz="2000"/>
              <a:t>V. Hanka se stal jako nálezce slavným a proslulým mužem. Za své zásluhy byl později jmenován rytířem řádu sv. Vladimíra. Od císaře Františka Josefa obdržel zlatou "</a:t>
            </a:r>
            <a:r>
              <a:rPr lang="cs-CZ" sz="2000" err="1"/>
              <a:t>Literis</a:t>
            </a:r>
            <a:r>
              <a:rPr lang="cs-CZ" sz="2000"/>
              <a:t> et </a:t>
            </a:r>
            <a:r>
              <a:rPr lang="cs-CZ" sz="2000" err="1"/>
              <a:t>artibus</a:t>
            </a:r>
            <a:r>
              <a:rPr lang="cs-CZ" sz="2000"/>
              <a:t>." Také dostal prsten s brilianty a ještě za jeho života, byly na jeho počest raženy mince. Byl komandérem ruského řádu sv. Anny II. třídy a dostal řadu medailí a diplomů</a:t>
            </a:r>
          </a:p>
          <a:p>
            <a:pPr>
              <a:buClr>
                <a:srgbClr val="262626"/>
              </a:buClr>
            </a:pPr>
            <a:endParaRPr lang="cs-CZ" sz="2000">
              <a:ea typeface="+mn-lt"/>
              <a:cs typeface="+mn-lt"/>
            </a:endParaRPr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3081561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C6967B-B022-0F49-C445-DFB30617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166" y="394448"/>
            <a:ext cx="11345633" cy="61449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cs-CZ"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r>
              <a:rPr lang="cs-CZ" sz="2000">
                <a:ea typeface="+mn-lt"/>
                <a:cs typeface="+mn-lt"/>
              </a:rPr>
              <a:t>Rukopis zelenohorský,  Josef Dobrovský ho nepřijal</a:t>
            </a:r>
          </a:p>
          <a:p>
            <a:pPr>
              <a:buClr>
                <a:srgbClr val="262626"/>
              </a:buClr>
            </a:pPr>
            <a:r>
              <a:rPr lang="cs-CZ" sz="2000">
                <a:ea typeface="+mn-lt"/>
                <a:cs typeface="+mn-lt"/>
              </a:rPr>
              <a:t>Josef Dobrovský vystoupil proti RZ veřejně na jaře 1824 jako člen výboru Národního muzea s článkem "</a:t>
            </a:r>
            <a:r>
              <a:rPr lang="cs-CZ" sz="2000" i="1">
                <a:ea typeface="+mn-lt"/>
                <a:cs typeface="+mn-lt"/>
              </a:rPr>
              <a:t>Literární podvod"</a:t>
            </a:r>
            <a:r>
              <a:rPr lang="cs-CZ" sz="2000">
                <a:ea typeface="+mn-lt"/>
                <a:cs typeface="+mn-lt"/>
              </a:rPr>
              <a:t>.</a:t>
            </a:r>
          </a:p>
          <a:p>
            <a:pPr>
              <a:buClr>
                <a:srgbClr val="262626"/>
              </a:buClr>
            </a:pPr>
            <a:r>
              <a:rPr lang="cs-CZ" sz="2000">
                <a:ea typeface="+mn-lt"/>
                <a:cs typeface="+mn-lt"/>
              </a:rPr>
              <a:t>Dobrovský apeloval na podezřelé okolnosti nálezu, prameny a jazykové nepřesnosti</a:t>
            </a:r>
          </a:p>
          <a:p>
            <a:pPr>
              <a:buClr>
                <a:srgbClr val="262626"/>
              </a:buClr>
            </a:pPr>
            <a:r>
              <a:rPr lang="cs-CZ" sz="2000">
                <a:ea typeface="+mn-lt"/>
                <a:cs typeface="+mn-lt"/>
              </a:rPr>
              <a:t>Národní muzeum na základě stanoviska J. Dobrovského roku 1824 vyřadilo RZ ze svých sbírek</a:t>
            </a:r>
          </a:p>
          <a:p>
            <a:pPr>
              <a:buClr>
                <a:srgbClr val="262626"/>
              </a:buClr>
            </a:pPr>
            <a:r>
              <a:rPr lang="cs-CZ" sz="2000">
                <a:ea typeface="+mn-lt"/>
                <a:cs typeface="+mn-lt"/>
              </a:rPr>
              <a:t>Obdiv RZK u lidí velmi sílil. Josef Jungmann zařadil RZK do své - "</a:t>
            </a:r>
            <a:r>
              <a:rPr lang="cs-CZ" sz="2000" i="1">
                <a:ea typeface="+mn-lt"/>
                <a:cs typeface="+mn-lt"/>
              </a:rPr>
              <a:t>Historie literatury české" </a:t>
            </a:r>
          </a:p>
          <a:p>
            <a:pPr>
              <a:buClr>
                <a:srgbClr val="262626"/>
              </a:buClr>
            </a:pPr>
            <a:r>
              <a:rPr lang="cs-CZ" sz="2000">
                <a:ea typeface="+mn-lt"/>
                <a:cs typeface="+mn-lt"/>
              </a:rPr>
              <a:t>František Palacký věřil v pravost rukopisů a hlavně pochyboval o tom že by jejich autorem mohl být Václav Hanka </a:t>
            </a:r>
          </a:p>
          <a:p>
            <a:pPr>
              <a:buClr>
                <a:srgbClr val="262626"/>
              </a:buClr>
            </a:pPr>
            <a:r>
              <a:rPr lang="cs-CZ" sz="2000">
                <a:ea typeface="+mn-lt"/>
                <a:cs typeface="+mn-lt"/>
              </a:rPr>
              <a:t>České německojazyčné noviny v říjnu 1858 přinesly protičeský anonymní článek </a:t>
            </a:r>
            <a:r>
              <a:rPr lang="cs-CZ" sz="2000" i="1">
                <a:ea typeface="+mn-lt"/>
                <a:cs typeface="+mn-lt"/>
              </a:rPr>
              <a:t>Rukopisné lži a paleografické pravdy, </a:t>
            </a:r>
            <a:r>
              <a:rPr lang="cs-CZ" sz="2000">
                <a:ea typeface="+mn-lt"/>
                <a:cs typeface="+mn-lt"/>
              </a:rPr>
              <a:t>vyjádřil se k nim F. Palacký a poté vyzval nálezce rukopisu, aby se proti článkům hájil</a:t>
            </a:r>
          </a:p>
          <a:p>
            <a:pPr>
              <a:buClr>
                <a:srgbClr val="262626"/>
              </a:buClr>
            </a:pPr>
            <a:r>
              <a:rPr lang="cs-CZ" sz="2000">
                <a:ea typeface="+mn-lt"/>
                <a:cs typeface="+mn-lt"/>
              </a:rPr>
              <a:t>Následoval soudní proces</a:t>
            </a:r>
          </a:p>
          <a:p>
            <a:pPr>
              <a:buClr>
                <a:srgbClr val="262626"/>
              </a:buClr>
            </a:pPr>
            <a:r>
              <a:rPr lang="cs-CZ" sz="2000">
                <a:ea typeface="+mn-lt"/>
                <a:cs typeface="+mn-lt"/>
              </a:rPr>
              <a:t>Hanka spor vyhrál, nepodařilo se totiž dokázat že RK nenalezl a že jej falšoval</a:t>
            </a:r>
            <a:br>
              <a:rPr lang="cs-CZ" sz="2000" i="1">
                <a:ea typeface="+mn-lt"/>
                <a:cs typeface="+mn-lt"/>
              </a:rPr>
            </a:br>
            <a:endParaRPr lang="cs-CZ" sz="20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7779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723230-7250-3010-53A5-FDA49E6E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1" y="475129"/>
            <a:ext cx="11253498" cy="1371600"/>
          </a:xfrm>
        </p:spPr>
        <p:txBody>
          <a:bodyPr>
            <a:normAutofit/>
          </a:bodyPr>
          <a:lstStyle/>
          <a:p>
            <a:r>
              <a:rPr lang="cs-CZ"/>
              <a:t>Obhájci </a:t>
            </a:r>
            <a:r>
              <a:rPr lang="cs-CZ" err="1"/>
              <a:t>x</a:t>
            </a:r>
            <a:r>
              <a:rPr lang="cs-CZ"/>
              <a:t> odpůrci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C6967B-B022-0F49-C445-DFB30617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1" y="1903751"/>
            <a:ext cx="10990730" cy="44791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000" b="1">
                <a:solidFill>
                  <a:schemeClr val="tx2"/>
                </a:solidFill>
                <a:ea typeface="+mn-lt"/>
                <a:cs typeface="+mn-lt"/>
              </a:rPr>
              <a:t>Hanka jako básník zcela neschopný, </a:t>
            </a:r>
            <a:r>
              <a:rPr lang="cs-CZ" sz="2000">
                <a:ea typeface="+mn-lt"/>
                <a:cs typeface="+mn-lt"/>
              </a:rPr>
              <a:t>obhájci hlásají že nemohl být falzátorem RK</a:t>
            </a:r>
          </a:p>
          <a:p>
            <a:pPr>
              <a:buClr>
                <a:srgbClr val="262626"/>
              </a:buClr>
            </a:pPr>
            <a:r>
              <a:rPr lang="cs-CZ" sz="2000">
                <a:ea typeface="+mn-lt"/>
                <a:cs typeface="+mn-lt"/>
              </a:rPr>
              <a:t>Další argument, proč Hanka nemohl vyrobit rukopisy, protože na to nestačily jeho vědecké znalosti jazyka </a:t>
            </a:r>
            <a:endParaRPr lang="cs-CZ" sz="2000"/>
          </a:p>
          <a:p>
            <a:pPr>
              <a:buClr>
                <a:srgbClr val="262626"/>
              </a:buClr>
            </a:pPr>
            <a:r>
              <a:rPr lang="cs-CZ" sz="2000" b="1">
                <a:solidFill>
                  <a:schemeClr val="tx2"/>
                </a:solidFill>
                <a:ea typeface="+mn-lt"/>
                <a:cs typeface="+mn-lt"/>
              </a:rPr>
              <a:t>Umět ovládat chemii.</a:t>
            </a:r>
            <a:r>
              <a:rPr lang="cs-CZ" sz="2000">
                <a:ea typeface="+mn-lt"/>
                <a:cs typeface="+mn-lt"/>
              </a:rPr>
              <a:t> Barva inkoustu RZ po otření mokrou houbou zezelenala. </a:t>
            </a:r>
          </a:p>
          <a:p>
            <a:pPr>
              <a:buClr>
                <a:srgbClr val="262626"/>
              </a:buClr>
            </a:pPr>
            <a:r>
              <a:rPr lang="cs-CZ" sz="2000">
                <a:ea typeface="+mn-lt"/>
                <a:cs typeface="+mn-lt"/>
              </a:rPr>
              <a:t>Odpůrcům upozorňují, že se ve velmi krátkém časovém úseku našly </a:t>
            </a:r>
            <a:r>
              <a:rPr lang="cs-CZ" sz="2000">
                <a:solidFill>
                  <a:srgbClr val="FF0000"/>
                </a:solidFill>
                <a:ea typeface="+mn-lt"/>
                <a:cs typeface="+mn-lt"/>
              </a:rPr>
              <a:t>další památky</a:t>
            </a:r>
            <a:r>
              <a:rPr lang="cs-CZ" sz="2000" b="1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cs-CZ" sz="2000">
                <a:ea typeface="+mn-lt"/>
                <a:cs typeface="+mn-lt"/>
              </a:rPr>
              <a:t>oslavující staročeskou poezii. (1816-1819)</a:t>
            </a:r>
          </a:p>
          <a:p>
            <a:pPr>
              <a:buClr>
                <a:srgbClr val="262626"/>
              </a:buClr>
            </a:pPr>
            <a:r>
              <a:rPr lang="cs-CZ" sz="2000">
                <a:solidFill>
                  <a:srgbClr val="FF0000"/>
                </a:solidFill>
                <a:ea typeface="+mn-lt"/>
                <a:cs typeface="+mn-lt"/>
              </a:rPr>
              <a:t>RK a Libušino proroctví </a:t>
            </a:r>
            <a:r>
              <a:rPr lang="cs-CZ" sz="2000">
                <a:ea typeface="+mn-lt"/>
                <a:cs typeface="+mn-lt"/>
              </a:rPr>
              <a:t>(což také nalezl Hanka) měli </a:t>
            </a:r>
            <a:r>
              <a:rPr lang="cs-CZ" sz="2000">
                <a:solidFill>
                  <a:srgbClr val="FF0000"/>
                </a:solidFill>
                <a:ea typeface="+mn-lt"/>
                <a:cs typeface="+mn-lt"/>
              </a:rPr>
              <a:t>podobné písmo</a:t>
            </a:r>
            <a:r>
              <a:rPr lang="cs-CZ" sz="2000">
                <a:ea typeface="+mn-lt"/>
                <a:cs typeface="+mn-lt"/>
              </a:rPr>
              <a:t> </a:t>
            </a:r>
          </a:p>
          <a:p>
            <a:pPr>
              <a:buClr>
                <a:srgbClr val="262626"/>
              </a:buClr>
            </a:pPr>
            <a:r>
              <a:rPr lang="cs-CZ" sz="2000">
                <a:ea typeface="+mn-lt"/>
                <a:cs typeface="+mn-lt"/>
              </a:rPr>
              <a:t>Aby Hanka pronikl do staročeštiny, stačily mu dvě kroniky, navíc </a:t>
            </a:r>
            <a:r>
              <a:rPr lang="cs-CZ" sz="2000">
                <a:solidFill>
                  <a:srgbClr val="FF0000"/>
                </a:solidFill>
                <a:ea typeface="+mn-lt"/>
                <a:cs typeface="+mn-lt"/>
              </a:rPr>
              <a:t>byl významný filolog.</a:t>
            </a:r>
            <a:r>
              <a:rPr lang="cs-CZ" sz="2000">
                <a:ea typeface="+mn-lt"/>
                <a:cs typeface="+mn-lt"/>
              </a:rPr>
              <a:t> </a:t>
            </a:r>
          </a:p>
          <a:p>
            <a:pPr>
              <a:buClr>
                <a:srgbClr val="262626"/>
              </a:buClr>
            </a:pPr>
            <a:r>
              <a:rPr lang="cs-CZ" sz="2000">
                <a:ea typeface="+mn-lt"/>
                <a:cs typeface="+mn-lt"/>
              </a:rPr>
              <a:t>Odpůrci dále říkají, málokdo věděl, že </a:t>
            </a:r>
            <a:r>
              <a:rPr lang="cs-CZ" sz="2000">
                <a:solidFill>
                  <a:srgbClr val="FF0000"/>
                </a:solidFill>
                <a:ea typeface="+mn-lt"/>
                <a:cs typeface="+mn-lt"/>
              </a:rPr>
              <a:t>Hanka dokázal přeložit některá slova ze staročeské památky </a:t>
            </a:r>
            <a:r>
              <a:rPr lang="cs-CZ" sz="2000">
                <a:ea typeface="+mn-lt"/>
                <a:cs typeface="+mn-lt"/>
              </a:rPr>
              <a:t>Liber </a:t>
            </a:r>
            <a:r>
              <a:rPr lang="cs-CZ" sz="2000" err="1">
                <a:ea typeface="+mn-lt"/>
                <a:cs typeface="+mn-lt"/>
              </a:rPr>
              <a:t>xxx</a:t>
            </a:r>
            <a:r>
              <a:rPr lang="cs-CZ" sz="2000">
                <a:ea typeface="+mn-lt"/>
                <a:cs typeface="+mn-lt"/>
              </a:rPr>
              <a:t> </a:t>
            </a:r>
            <a:r>
              <a:rPr lang="cs-CZ" sz="2000" err="1">
                <a:ea typeface="+mn-lt"/>
                <a:cs typeface="+mn-lt"/>
              </a:rPr>
              <a:t>artium</a:t>
            </a:r>
            <a:r>
              <a:rPr lang="cs-CZ" sz="2000">
                <a:ea typeface="+mn-lt"/>
                <a:cs typeface="+mn-lt"/>
              </a:rPr>
              <a:t>, jimž skoro nikdo nerozuměl</a:t>
            </a:r>
          </a:p>
          <a:p>
            <a:pPr>
              <a:buClr>
                <a:srgbClr val="262626"/>
              </a:buClr>
            </a:pPr>
            <a:r>
              <a:rPr lang="cs-CZ" sz="2000">
                <a:ea typeface="+mn-lt"/>
                <a:cs typeface="+mn-lt"/>
              </a:rPr>
              <a:t>aby Hanka mohl vydat Prokopovu legendu </a:t>
            </a:r>
            <a:r>
              <a:rPr lang="cs-CZ" sz="2000">
                <a:solidFill>
                  <a:srgbClr val="FF0000"/>
                </a:solidFill>
                <a:ea typeface="+mn-lt"/>
                <a:cs typeface="+mn-lt"/>
              </a:rPr>
              <a:t>dopsal asi 30 veršů</a:t>
            </a:r>
            <a:r>
              <a:rPr lang="cs-CZ" sz="2000">
                <a:ea typeface="+mn-lt"/>
                <a:cs typeface="+mn-lt"/>
              </a:rPr>
              <a:t>. I Palacký a </a:t>
            </a:r>
            <a:r>
              <a:rPr lang="cs-CZ" sz="2000" err="1">
                <a:ea typeface="+mn-lt"/>
                <a:cs typeface="+mn-lt"/>
              </a:rPr>
              <a:t>Fejfalík</a:t>
            </a:r>
            <a:r>
              <a:rPr lang="cs-CZ" sz="2000">
                <a:ea typeface="+mn-lt"/>
                <a:cs typeface="+mn-lt"/>
              </a:rPr>
              <a:t> se domnívali, že text patří k básni</a:t>
            </a: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4122267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oblek, muž, staré&#10;&#10;Popis se vygeneroval automaticky.">
            <a:extLst>
              <a:ext uri="{FF2B5EF4-FFF2-40B4-BE49-F238E27FC236}">
                <a16:creationId xmlns:a16="http://schemas.microsoft.com/office/drawing/2014/main" id="{FBCEF1EA-6FEB-F29A-61EB-27F911E6E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3284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91D1FF4-7F97-4936-9A4C-9FB71D8FB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4D3483-05C5-3C9C-D682-62CE57137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62" y="422984"/>
            <a:ext cx="6281928" cy="1744183"/>
          </a:xfrm>
        </p:spPr>
        <p:txBody>
          <a:bodyPr>
            <a:normAutofit/>
          </a:bodyPr>
          <a:lstStyle/>
          <a:p>
            <a:r>
              <a:rPr lang="cs-CZ"/>
              <a:t>Spor pokračuje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B8B1C0-6172-D6B2-5883-A59F7CB53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62" y="2038662"/>
            <a:ext cx="7036690" cy="439635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cs-CZ" sz="2000">
                <a:ea typeface="+mn-lt"/>
                <a:cs typeface="+mn-lt"/>
              </a:rPr>
              <a:t>V roce 1886 sestaven podrobný protokol o nálezu, zdrojem výpověď posledního žijícího svědka Jana Šafra</a:t>
            </a:r>
          </a:p>
          <a:p>
            <a:pPr>
              <a:buClr>
                <a:srgbClr val="262626"/>
              </a:buClr>
            </a:pPr>
            <a:r>
              <a:rPr lang="cs-CZ" sz="2000"/>
              <a:t>Kritika RZK ze strany nastupující generace realistů kolem T.G. Masaryka </a:t>
            </a:r>
          </a:p>
          <a:p>
            <a:pPr>
              <a:buClr>
                <a:srgbClr val="262626"/>
              </a:buClr>
            </a:pPr>
            <a:r>
              <a:rPr lang="cs-CZ" sz="2000"/>
              <a:t>Masaryk vystoupil veřejně proti rukopisům roku 1885</a:t>
            </a:r>
          </a:p>
          <a:p>
            <a:pPr>
              <a:buClr>
                <a:srgbClr val="262626"/>
              </a:buClr>
            </a:pPr>
            <a:r>
              <a:rPr lang="cs-CZ" sz="2000">
                <a:ea typeface="+mn-lt"/>
                <a:cs typeface="+mn-lt"/>
              </a:rPr>
              <a:t>Masaryk prohlašuje, že jediným pravým důkazem pro stáří rukopisy může být pouze chemie.</a:t>
            </a:r>
          </a:p>
          <a:p>
            <a:pPr>
              <a:buClr>
                <a:srgbClr val="262626"/>
              </a:buClr>
            </a:pPr>
            <a:r>
              <a:rPr lang="cs-CZ" sz="2000">
                <a:ea typeface="+mn-lt"/>
                <a:cs typeface="+mn-lt"/>
              </a:rPr>
              <a:t>Výzkumu se ujali Josef Šafařík a Antonín Bělohoubek.</a:t>
            </a:r>
          </a:p>
          <a:p>
            <a:pPr>
              <a:buClr>
                <a:srgbClr val="262626"/>
              </a:buClr>
            </a:pPr>
            <a:r>
              <a:rPr lang="cs-CZ" sz="2000">
                <a:ea typeface="+mn-lt"/>
                <a:cs typeface="+mn-lt"/>
              </a:rPr>
              <a:t>Ani po chemických testech spor o pravosti rukopisu neustál   </a:t>
            </a: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4157099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723230-7250-3010-53A5-FDA49E6E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1" y="475129"/>
            <a:ext cx="11253498" cy="1371600"/>
          </a:xfrm>
        </p:spPr>
        <p:txBody>
          <a:bodyPr>
            <a:normAutofit fontScale="90000"/>
          </a:bodyPr>
          <a:lstStyle/>
          <a:p>
            <a:r>
              <a:rPr lang="cs-CZ" sz="4800">
                <a:solidFill>
                  <a:schemeClr val="tx1"/>
                </a:solidFill>
              </a:rPr>
              <a:t>Miroslav Ivanov a jeho tým kriminalistů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C6967B-B022-0F49-C445-DFB30617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1" y="1903751"/>
            <a:ext cx="10990730" cy="4479120"/>
          </a:xfrm>
        </p:spPr>
        <p:txBody>
          <a:bodyPr>
            <a:noAutofit/>
          </a:bodyPr>
          <a:lstStyle/>
          <a:p>
            <a:pPr>
              <a:buClr>
                <a:srgbClr val="262626"/>
              </a:buClr>
            </a:pPr>
            <a:r>
              <a:rPr lang="cs-CZ" sz="2000">
                <a:ea typeface="+mn-lt"/>
                <a:cs typeface="+mn-lt"/>
              </a:rPr>
              <a:t>Ivanov si původně o pergamenu myslel že jde palimpsest = pergamen jednou použitý, ale písmo na něm bylo seškrábané, aby se mohlo napsat nové</a:t>
            </a:r>
            <a:endParaRPr lang="cs-CZ" sz="2000"/>
          </a:p>
          <a:p>
            <a:pPr>
              <a:buClr>
                <a:srgbClr val="262626"/>
              </a:buClr>
            </a:pPr>
            <a:r>
              <a:rPr lang="cs-CZ" sz="2000">
                <a:ea typeface="+mn-lt"/>
                <a:cs typeface="+mn-lt"/>
              </a:rPr>
              <a:t>Palimpsest je rukopis Zelenohorský ale u rukopisu Královédvorského k tomuto názoru přišel až Ivanov</a:t>
            </a:r>
          </a:p>
          <a:p>
            <a:pPr>
              <a:buClr>
                <a:srgbClr val="262626"/>
              </a:buClr>
            </a:pPr>
            <a:r>
              <a:rPr lang="cs-CZ" sz="2000">
                <a:ea typeface="+mn-lt"/>
                <a:cs typeface="+mn-lt"/>
              </a:rPr>
              <a:t>Podle Ivanova se chemické zkoušky které potvrdily pravost rukopisu dělaly hlavně na iniciálách </a:t>
            </a:r>
          </a:p>
          <a:p>
            <a:pPr>
              <a:buClr>
                <a:srgbClr val="262626"/>
              </a:buClr>
            </a:pPr>
            <a:r>
              <a:rPr lang="cs-CZ" sz="2000">
                <a:ea typeface="+mn-lt"/>
                <a:cs typeface="+mn-lt"/>
              </a:rPr>
              <a:t>Ivanov a jeho tým kriminalistů nedělali žádné chemické testy přímo na rukopisech</a:t>
            </a:r>
          </a:p>
          <a:p>
            <a:pPr>
              <a:buClr>
                <a:srgbClr val="262626"/>
              </a:buClr>
            </a:pPr>
            <a:r>
              <a:rPr lang="cs-CZ" sz="2000">
                <a:ea typeface="+mn-lt"/>
                <a:cs typeface="+mn-lt"/>
              </a:rPr>
              <a:t>Zjistili, že se dal vyrobit inkoust, který mění po krátkém časovém úseku barvu z černé na rezavou a rychle se propije do pergamenu</a:t>
            </a:r>
          </a:p>
          <a:p>
            <a:pPr>
              <a:buClr>
                <a:srgbClr val="262626"/>
              </a:buClr>
            </a:pPr>
            <a:endParaRPr lang="cs-CZ" sz="2000"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r>
              <a:rPr lang="cs-CZ" sz="2000">
                <a:ea typeface="+mn-lt"/>
                <a:cs typeface="+mn-lt"/>
              </a:rPr>
              <a:t>oficiálně výsledky nikdy uznány nebyly, nebyly exaktně doloženy</a:t>
            </a:r>
            <a:endParaRPr lang="en-US" sz="2000">
              <a:ea typeface="+mn-lt"/>
              <a:cs typeface="+mn-lt"/>
            </a:endParaRPr>
          </a:p>
          <a:p>
            <a:pPr marL="0" indent="0">
              <a:buClr>
                <a:srgbClr val="262626"/>
              </a:buClr>
              <a:buNone/>
            </a:pPr>
            <a:br>
              <a:rPr lang="cs-CZ" sz="2000">
                <a:ea typeface="+mn-lt"/>
                <a:cs typeface="+mn-lt"/>
              </a:rPr>
            </a:b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334133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7859FC-15D0-2F5D-BA27-8ACBD1DF0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970" y="642594"/>
            <a:ext cx="10476059" cy="1371600"/>
          </a:xfrm>
        </p:spPr>
        <p:txBody>
          <a:bodyPr>
            <a:normAutofit fontScale="90000"/>
          </a:bodyPr>
          <a:lstStyle/>
          <a:p>
            <a:r>
              <a:rPr lang="cs-CZ"/>
              <a:t>Miroslav Ivanov a jeho tým </a:t>
            </a:r>
            <a:r>
              <a:rPr lang="cs-CZ" err="1"/>
              <a:t>kriminalstů</a:t>
            </a:r>
            <a:endParaRPr lang="cs-CZ"/>
          </a:p>
        </p:txBody>
      </p:sp>
      <p:pic>
        <p:nvPicPr>
          <p:cNvPr id="4" name="Obrázek 4" descr="Obsah obrázku text, osoba, muž&#10;&#10;Popis se vygeneroval automaticky.">
            <a:extLst>
              <a:ext uri="{FF2B5EF4-FFF2-40B4-BE49-F238E27FC236}">
                <a16:creationId xmlns:a16="http://schemas.microsoft.com/office/drawing/2014/main" id="{7EC6B703-BB1E-F48B-EAC4-10867D394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979"/>
          <a:stretch/>
        </p:blipFill>
        <p:spPr>
          <a:xfrm>
            <a:off x="857970" y="2014194"/>
            <a:ext cx="10476059" cy="4392589"/>
          </a:xfrm>
        </p:spPr>
      </p:pic>
    </p:spTree>
    <p:extLst>
      <p:ext uri="{BB962C8B-B14F-4D97-AF65-F5344CB8AC3E}">
        <p14:creationId xmlns:p14="http://schemas.microsoft.com/office/powerpoint/2010/main" val="3670925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723230-7250-3010-53A5-FDA49E6E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1" y="475129"/>
            <a:ext cx="11253498" cy="1371600"/>
          </a:xfrm>
        </p:spPr>
        <p:txBody>
          <a:bodyPr>
            <a:normAutofit/>
          </a:bodyPr>
          <a:lstStyle/>
          <a:p>
            <a:r>
              <a:rPr lang="cs-CZ"/>
              <a:t>Současnost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C6967B-B022-0F49-C445-DFB30617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1" y="1903751"/>
            <a:ext cx="10990730" cy="4479120"/>
          </a:xfrm>
        </p:spPr>
        <p:txBody>
          <a:bodyPr>
            <a:normAutofit/>
          </a:bodyPr>
          <a:lstStyle/>
          <a:p>
            <a:r>
              <a:rPr lang="cs-CZ" sz="2000">
                <a:ea typeface="+mn-lt"/>
                <a:cs typeface="+mn-lt"/>
              </a:rPr>
              <a:t>Většina lidí si myslí o rukopisech myslí, že jsou falza</a:t>
            </a:r>
          </a:p>
          <a:p>
            <a:r>
              <a:rPr lang="cs-CZ" sz="2000">
                <a:ea typeface="+mn-lt"/>
                <a:cs typeface="+mn-lt"/>
              </a:rPr>
              <a:t>členové České společnosti rukopisné stále předkládají argumenty o jejich pravosti</a:t>
            </a:r>
          </a:p>
          <a:p>
            <a:pPr>
              <a:buClr>
                <a:srgbClr val="262626"/>
              </a:buClr>
            </a:pPr>
            <a:endParaRPr lang="cs-CZ" sz="2000"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endParaRPr lang="cs-CZ" sz="2000"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r>
              <a:rPr lang="cs-CZ" sz="2000">
                <a:ea typeface="+mn-lt"/>
                <a:cs typeface="+mn-lt"/>
              </a:rPr>
              <a:t>Od roku 2016 se začal dělat nový výzkum, cílem byla kontrola a konzervace</a:t>
            </a:r>
          </a:p>
          <a:p>
            <a:pPr>
              <a:buClr>
                <a:srgbClr val="262626"/>
              </a:buClr>
            </a:pPr>
            <a:r>
              <a:rPr lang="cs-CZ" sz="2000">
                <a:ea typeface="+mn-lt"/>
                <a:cs typeface="+mn-lt"/>
              </a:rPr>
              <a:t>Ani současné moderní metody neodhalí dobu jejich vzniku</a:t>
            </a:r>
          </a:p>
          <a:p>
            <a:pPr>
              <a:buClr>
                <a:srgbClr val="262626"/>
              </a:buClr>
            </a:pPr>
            <a:r>
              <a:rPr lang="cs-CZ" sz="2000">
                <a:ea typeface="+mn-lt"/>
                <a:cs typeface="+mn-lt"/>
              </a:rPr>
              <a:t>Jedině destruktivní metodou by se dalo určit, jak jdou jednotlivé vrstvy po sobě</a:t>
            </a:r>
            <a:br>
              <a:rPr lang="cs-CZ" sz="2000">
                <a:ea typeface="+mn-lt"/>
                <a:cs typeface="+mn-lt"/>
              </a:rPr>
            </a:br>
            <a:endParaRPr lang="cs-CZ" sz="20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04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224EAB-1557-A0E2-90C5-BC572A8982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985" y="579121"/>
            <a:ext cx="5270695" cy="5577839"/>
          </a:xfrm>
          <a:solidFill>
            <a:srgbClr val="FABBBB"/>
          </a:solidFill>
          <a:ln>
            <a:solidFill>
              <a:srgbClr val="F76F8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>
                <a:ea typeface="+mn-lt"/>
                <a:cs typeface="+mn-lt"/>
              </a:rPr>
              <a:t>Pojmy jako jarý, vojvoda, širý a další desítky slov ve staročeštině neměly ještě existovat</a:t>
            </a:r>
          </a:p>
          <a:p>
            <a:pPr>
              <a:buClr>
                <a:srgbClr val="262626"/>
              </a:buClr>
            </a:pPr>
            <a:r>
              <a:rPr lang="cs-CZ" sz="2000">
                <a:ea typeface="+mn-lt"/>
                <a:cs typeface="+mn-lt"/>
              </a:rPr>
              <a:t>Na iniciále N je nalezena berlínská modř, která byla vynalezena až začátkem 18. století</a:t>
            </a:r>
          </a:p>
          <a:p>
            <a:pPr>
              <a:buClr>
                <a:srgbClr val="262626"/>
              </a:buClr>
            </a:pPr>
            <a:r>
              <a:rPr lang="cs-CZ" sz="2000">
                <a:ea typeface="+mn-lt"/>
                <a:cs typeface="+mn-lt"/>
              </a:rPr>
              <a:t>Písmeno B na neúplné první straně není dotaženo k okraji</a:t>
            </a:r>
            <a:endParaRPr lang="cs-CZ" sz="2000"/>
          </a:p>
          <a:p>
            <a:pPr>
              <a:buClr>
                <a:srgbClr val="262626"/>
              </a:buClr>
            </a:pPr>
            <a:r>
              <a:rPr lang="cs-CZ" sz="2000">
                <a:ea typeface="+mn-lt"/>
                <a:cs typeface="+mn-lt"/>
              </a:rPr>
              <a:t>Písmo psáno nerovnoměrně. Miroslav Ivanov si myslel, že falzátor stlačoval a roztahoval písmo mezi původní historické iniciály </a:t>
            </a:r>
            <a:endParaRPr lang="cs-CZ" sz="2000"/>
          </a:p>
          <a:p>
            <a:pPr>
              <a:buClr>
                <a:srgbClr val="262626"/>
              </a:buClr>
            </a:pPr>
            <a:r>
              <a:rPr lang="cs-CZ" sz="2000"/>
              <a:t>Spoustu historických nesrovnalostí</a:t>
            </a:r>
          </a:p>
          <a:p>
            <a:pPr>
              <a:buClr>
                <a:srgbClr val="262626"/>
              </a:buClr>
            </a:pPr>
            <a:endParaRPr lang="cs-CZ" sz="200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E9E6E66-0C48-5699-21CD-FC2E8F45F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0320" y="579121"/>
            <a:ext cx="5106572" cy="5636454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>
                <a:ea typeface="+mn-lt"/>
                <a:cs typeface="+mn-lt"/>
              </a:rPr>
              <a:t>Václav Hanka sám byl špatný básník, těžko by něco takového dokázal složit</a:t>
            </a:r>
            <a:endParaRPr lang="cs-CZ" sz="2000"/>
          </a:p>
          <a:p>
            <a:pPr>
              <a:buClr>
                <a:srgbClr val="262626"/>
              </a:buClr>
            </a:pPr>
            <a:r>
              <a:rPr lang="cs-CZ" sz="2000"/>
              <a:t>Byl by to příliš náročný chemický proces </a:t>
            </a:r>
          </a:p>
          <a:p>
            <a:pPr>
              <a:buClr>
                <a:srgbClr val="262626"/>
              </a:buClr>
            </a:pPr>
            <a:r>
              <a:rPr lang="cs-CZ" sz="2000">
                <a:ea typeface="+mn-lt"/>
                <a:cs typeface="+mn-lt"/>
              </a:rPr>
              <a:t>Řada věcí, které Václav Hanka objevil, jsou nezpochybnitelně pravé středověké památky (např. rukopis Mastičkáře).</a:t>
            </a:r>
          </a:p>
          <a:p>
            <a:pPr>
              <a:buClr>
                <a:srgbClr val="262626"/>
              </a:buClr>
            </a:pPr>
            <a:r>
              <a:rPr lang="cs-CZ" sz="2000">
                <a:ea typeface="+mn-lt"/>
                <a:cs typeface="+mn-lt"/>
              </a:rPr>
              <a:t>Chemické pokusy </a:t>
            </a:r>
          </a:p>
          <a:p>
            <a:pPr>
              <a:buClr>
                <a:srgbClr val="262626"/>
              </a:buClr>
            </a:pPr>
            <a:r>
              <a:rPr lang="cs-CZ" sz="2000">
                <a:ea typeface="+mn-lt"/>
                <a:cs typeface="+mn-lt"/>
              </a:rPr>
              <a:t>Berlínská modř na iniciále a dodatečné zlacení mohl způsobit sám Hanka, když chtěl rukopisům dodat zdání důvěryhodnosti.</a:t>
            </a:r>
          </a:p>
        </p:txBody>
      </p:sp>
    </p:spTree>
    <p:extLst>
      <p:ext uri="{BB962C8B-B14F-4D97-AF65-F5344CB8AC3E}">
        <p14:creationId xmlns:p14="http://schemas.microsoft.com/office/powerpoint/2010/main" val="1733769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ukopis královédvorský: Padělek, který déle než 200 let cloumá českou  historií | Reflex.cz">
            <a:extLst>
              <a:ext uri="{FF2B5EF4-FFF2-40B4-BE49-F238E27FC236}">
                <a16:creationId xmlns:a16="http://schemas.microsoft.com/office/drawing/2014/main" id="{3A9E5DE7-C559-4168-656B-8C45FCDB7A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9" b="74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8A3844E6-D96A-41C1-870D-EE39760D7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alpha val="94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F2A92315-CB5C-4EB8-992E-4AA0C5DBC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DA89F4-550A-DE5E-D7CE-7635E8E3E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>
            <a:normAutofit/>
          </a:bodyPr>
          <a:lstStyle/>
          <a:p>
            <a:r>
              <a:rPr lang="cs-CZ" sz="6100"/>
              <a:t>Děkujeme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F62A7A-0106-EFA5-DD57-961BACA2A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Justýna </a:t>
            </a:r>
            <a:r>
              <a:rPr lang="cs-CZ" err="1"/>
              <a:t>Divilková</a:t>
            </a:r>
            <a:r>
              <a:rPr lang="cs-CZ"/>
              <a:t>, Michaela Skoupá a Eliška Mazánková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79FECA57-A5E2-44A8-96B6-A95724F80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BD4DE04D-ED96-4A1A-AA20-E4BBEECBF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F6D8CE3E-8596-4FB7-A9A6-0B18C146B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3D78D154-D736-4782-853A-1EC344B8E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30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723230-7250-3010-53A5-FDA49E6E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1" y="337794"/>
            <a:ext cx="10990730" cy="1371600"/>
          </a:xfrm>
        </p:spPr>
        <p:txBody>
          <a:bodyPr>
            <a:normAutofit/>
          </a:bodyPr>
          <a:lstStyle/>
          <a:p>
            <a:r>
              <a:rPr lang="cs-CZ"/>
              <a:t>Historický kontext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C6967B-B022-0F49-C445-DFB30617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1" y="1709395"/>
            <a:ext cx="10990730" cy="46734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/>
              <a:t>Konec 18. století osvícenské reformy Marie Terezie a Josefa II.</a:t>
            </a:r>
          </a:p>
          <a:p>
            <a:pPr>
              <a:lnSpc>
                <a:spcPct val="150000"/>
              </a:lnSpc>
            </a:pPr>
            <a:r>
              <a:rPr lang="cs-CZ" sz="2000"/>
              <a:t>Národní obrození - společenské, kulturní a politické hnutí</a:t>
            </a:r>
          </a:p>
          <a:p>
            <a:pPr>
              <a:lnSpc>
                <a:spcPct val="150000"/>
              </a:lnSpc>
            </a:pPr>
            <a:endParaRPr lang="cs-CZ" sz="2000"/>
          </a:p>
          <a:p>
            <a:pPr>
              <a:lnSpc>
                <a:spcPct val="150000"/>
              </a:lnSpc>
            </a:pPr>
            <a:r>
              <a:rPr lang="cs-CZ" sz="2000"/>
              <a:t>1774 Královská česká společnost nauk</a:t>
            </a:r>
          </a:p>
          <a:p>
            <a:pPr>
              <a:lnSpc>
                <a:spcPct val="150000"/>
              </a:lnSpc>
            </a:pPr>
            <a:r>
              <a:rPr lang="cs-CZ" sz="2000"/>
              <a:t>1818 České muzeum</a:t>
            </a:r>
          </a:p>
          <a:p>
            <a:pPr>
              <a:lnSpc>
                <a:spcPct val="150000"/>
              </a:lnSpc>
            </a:pPr>
            <a:r>
              <a:rPr lang="cs-CZ" sz="2000"/>
              <a:t>1821 časopis Krok</a:t>
            </a:r>
          </a:p>
          <a:p>
            <a:pPr>
              <a:lnSpc>
                <a:spcPct val="150000"/>
              </a:lnSpc>
            </a:pPr>
            <a:r>
              <a:rPr lang="cs-CZ" sz="2000"/>
              <a:t>1831 Matice česká</a:t>
            </a:r>
          </a:p>
          <a:p>
            <a:endParaRPr lang="cs-CZ"/>
          </a:p>
        </p:txBody>
      </p:sp>
      <p:pic>
        <p:nvPicPr>
          <p:cNvPr id="1026" name="Picture 2" descr="Před 200 lety vzniklo Národní muzeum. Projděte si jeho historii od původní  myšlenky po současnou rekonstrukci | iROZHLAS - spolehlivé zprávy">
            <a:extLst>
              <a:ext uri="{FF2B5EF4-FFF2-40B4-BE49-F238E27FC236}">
                <a16:creationId xmlns:a16="http://schemas.microsoft.com/office/drawing/2014/main" id="{8522D94C-2C46-A755-4929-7B024D577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452" y="2772583"/>
            <a:ext cx="5581364" cy="381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878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723230-7250-3010-53A5-FDA49E6E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1" y="337794"/>
            <a:ext cx="10990730" cy="1371600"/>
          </a:xfrm>
        </p:spPr>
        <p:txBody>
          <a:bodyPr>
            <a:normAutofit/>
          </a:bodyPr>
          <a:lstStyle/>
          <a:p>
            <a:r>
              <a:rPr lang="cs-CZ"/>
              <a:t>Období preromantismu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C6967B-B022-0F49-C445-DFB30617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1" y="1709395"/>
            <a:ext cx="10990730" cy="467347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000">
                <a:solidFill>
                  <a:srgbClr val="000000"/>
                </a:solidFill>
                <a:effectLst/>
              </a:rPr>
              <a:t>zdůrazňuje svobodu člověka jako jednotlivce, tvůrčí svobodu a city a vášně</a:t>
            </a:r>
          </a:p>
          <a:p>
            <a:pPr>
              <a:lnSpc>
                <a:spcPct val="110000"/>
              </a:lnSpc>
            </a:pPr>
            <a:endParaRPr lang="cs-CZ" sz="2000">
              <a:solidFill>
                <a:srgbClr val="000000"/>
              </a:solidFill>
              <a:effectLst/>
            </a:endParaRPr>
          </a:p>
          <a:p>
            <a:pPr>
              <a:lnSpc>
                <a:spcPct val="110000"/>
              </a:lnSpc>
            </a:pPr>
            <a:r>
              <a:rPr lang="cs-CZ" sz="2000">
                <a:solidFill>
                  <a:srgbClr val="000000"/>
                </a:solidFill>
                <a:effectLst/>
              </a:rPr>
              <a:t>ve více zemích nalezena díla, která měla mít historickou hodnotu </a:t>
            </a:r>
          </a:p>
          <a:p>
            <a:pPr>
              <a:lnSpc>
                <a:spcPct val="110000"/>
              </a:lnSpc>
            </a:pPr>
            <a:r>
              <a:rPr lang="cs-CZ" sz="2000">
                <a:solidFill>
                  <a:srgbClr val="000000"/>
                </a:solidFill>
                <a:effectLst/>
              </a:rPr>
              <a:t>Ossianovy zpěvy - Anglie, měly pocházet ze 3. století </a:t>
            </a:r>
          </a:p>
          <a:p>
            <a:pPr>
              <a:lnSpc>
                <a:spcPct val="110000"/>
              </a:lnSpc>
            </a:pPr>
            <a:r>
              <a:rPr lang="cs-CZ" sz="2000">
                <a:solidFill>
                  <a:srgbClr val="000000"/>
                </a:solidFill>
                <a:effectLst/>
              </a:rPr>
              <a:t>Slovo o pluku Igorově – Rusko, hrdinský epos z 10. století </a:t>
            </a:r>
          </a:p>
          <a:p>
            <a:pPr>
              <a:lnSpc>
                <a:spcPct val="110000"/>
              </a:lnSpc>
            </a:pPr>
            <a:endParaRPr lang="cs-CZ" sz="2000">
              <a:solidFill>
                <a:srgbClr val="0000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2000">
                <a:solidFill>
                  <a:srgbClr val="000000"/>
                </a:solidFill>
              </a:rPr>
              <a:t>U nás</a:t>
            </a:r>
            <a:endParaRPr lang="cs-CZ" sz="2000">
              <a:solidFill>
                <a:srgbClr val="000000"/>
              </a:solidFill>
              <a:effectLst/>
            </a:endParaRPr>
          </a:p>
          <a:p>
            <a:pPr>
              <a:lnSpc>
                <a:spcPct val="110000"/>
              </a:lnSpc>
            </a:pPr>
            <a:r>
              <a:rPr lang="cs-CZ" sz="2000">
                <a:solidFill>
                  <a:srgbClr val="000000"/>
                </a:solidFill>
                <a:effectLst/>
              </a:rPr>
              <a:t>Píseň pod Vyšehradem – objeveno roku 1816 </a:t>
            </a:r>
          </a:p>
          <a:p>
            <a:pPr>
              <a:lnSpc>
                <a:spcPct val="110000"/>
              </a:lnSpc>
            </a:pPr>
            <a:r>
              <a:rPr lang="cs-CZ" sz="2000">
                <a:solidFill>
                  <a:srgbClr val="000000"/>
                </a:solidFill>
                <a:effectLst/>
              </a:rPr>
              <a:t>Milostná píseň krále Václava</a:t>
            </a:r>
          </a:p>
          <a:p>
            <a:pPr>
              <a:lnSpc>
                <a:spcPct val="110000"/>
              </a:lnSpc>
            </a:pPr>
            <a:r>
              <a:rPr lang="cs-CZ" sz="2000">
                <a:solidFill>
                  <a:srgbClr val="000000"/>
                </a:solidFill>
                <a:effectLst/>
              </a:rPr>
              <a:t>zlomek Evangelia sv. Jana</a:t>
            </a: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282817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CEB495B-D2AD-F7E3-03B2-926046160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0240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891D1FF4-7F97-4936-9A4C-9FB71D8FB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723230-7250-3010-53A5-FDA49E6E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62" y="237744"/>
            <a:ext cx="6281928" cy="1744183"/>
          </a:xfrm>
        </p:spPr>
        <p:txBody>
          <a:bodyPr>
            <a:normAutofit/>
          </a:bodyPr>
          <a:lstStyle/>
          <a:p>
            <a:r>
              <a:rPr lang="cs-CZ"/>
              <a:t>Václav Hanka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C6967B-B022-0F49-C445-DFB30617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62" y="1755058"/>
            <a:ext cx="7116638" cy="4865198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/>
              <a:t>1791, </a:t>
            </a:r>
            <a:r>
              <a:rPr lang="cs-CZ" sz="2000" err="1">
                <a:effectLst/>
              </a:rPr>
              <a:t>Hořivněves</a:t>
            </a:r>
            <a:r>
              <a:rPr lang="cs-CZ" sz="2000">
                <a:effectLst/>
              </a:rPr>
              <a:t> -1861, Praha</a:t>
            </a:r>
          </a:p>
          <a:p>
            <a:pPr>
              <a:lnSpc>
                <a:spcPct val="150000"/>
              </a:lnSpc>
            </a:pPr>
            <a:r>
              <a:rPr lang="cs-CZ" sz="2000"/>
              <a:t>S</a:t>
            </a:r>
            <a:r>
              <a:rPr lang="cs-CZ" sz="2000">
                <a:effectLst/>
              </a:rPr>
              <a:t>pisovatel, básník a jazykovědec, překládal lidovou poezii </a:t>
            </a:r>
          </a:p>
          <a:p>
            <a:pPr>
              <a:lnSpc>
                <a:spcPct val="150000"/>
              </a:lnSpc>
            </a:pPr>
            <a:r>
              <a:rPr lang="cs-CZ" sz="2000">
                <a:effectLst/>
              </a:rPr>
              <a:t>Pracoval v Českém muzeu, přednášel na Karlově univerzitě staroslověnštinu a ruštinu</a:t>
            </a:r>
          </a:p>
          <a:p>
            <a:pPr>
              <a:lnSpc>
                <a:spcPct val="150000"/>
              </a:lnSpc>
            </a:pPr>
            <a:r>
              <a:rPr lang="cs-CZ" sz="2000">
                <a:effectLst/>
              </a:rPr>
              <a:t>Poezie</a:t>
            </a:r>
            <a:r>
              <a:rPr lang="cs-CZ" sz="2000"/>
              <a:t> a vědecká literatura</a:t>
            </a:r>
            <a:r>
              <a:rPr lang="cs-CZ" sz="2000">
                <a:effectLst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s-CZ" sz="2000"/>
              <a:t>Nálezem Rukopisu Královédvorského si získal slávu</a:t>
            </a:r>
            <a:endParaRPr lang="cs-CZ" sz="2000">
              <a:effectLst/>
            </a:endParaRPr>
          </a:p>
          <a:p>
            <a:pPr>
              <a:lnSpc>
                <a:spcPct val="150000"/>
              </a:lnSpc>
            </a:pPr>
            <a:r>
              <a:rPr lang="cs-CZ" sz="2000">
                <a:effectLst/>
              </a:rPr>
              <a:t>Veřejné označení za padělatele ztrpčilo poslední léta jeho života</a:t>
            </a:r>
          </a:p>
          <a:p>
            <a:pPr>
              <a:lnSpc>
                <a:spcPct val="90000"/>
              </a:lnSpc>
            </a:pPr>
            <a:endParaRPr lang="cs-CZ" sz="1700"/>
          </a:p>
        </p:txBody>
      </p:sp>
    </p:spTree>
    <p:extLst>
      <p:ext uri="{BB962C8B-B14F-4D97-AF65-F5344CB8AC3E}">
        <p14:creationId xmlns:p14="http://schemas.microsoft.com/office/powerpoint/2010/main" val="83523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723230-7250-3010-53A5-FDA49E6E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1" y="337794"/>
            <a:ext cx="10990730" cy="1371600"/>
          </a:xfrm>
        </p:spPr>
        <p:txBody>
          <a:bodyPr>
            <a:normAutofit/>
          </a:bodyPr>
          <a:lstStyle/>
          <a:p>
            <a:r>
              <a:rPr lang="cs-CZ"/>
              <a:t>Josef Linda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C6967B-B022-0F49-C445-DFB30617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1" y="1709395"/>
            <a:ext cx="10990730" cy="46734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>
                <a:solidFill>
                  <a:srgbClr val="000000"/>
                </a:solidFill>
                <a:effectLst/>
              </a:rPr>
              <a:t>říjen 1789 / červen 1792 - 1834?, Praha</a:t>
            </a:r>
          </a:p>
          <a:p>
            <a:pPr>
              <a:lnSpc>
                <a:spcPct val="150000"/>
              </a:lnSpc>
            </a:pPr>
            <a:r>
              <a:rPr lang="cs-CZ" sz="2000">
                <a:solidFill>
                  <a:srgbClr val="000000"/>
                </a:solidFill>
              </a:rPr>
              <a:t>B</a:t>
            </a:r>
            <a:r>
              <a:rPr lang="cs-CZ" sz="2000">
                <a:solidFill>
                  <a:srgbClr val="000000"/>
                </a:solidFill>
                <a:effectLst/>
              </a:rPr>
              <a:t>ásník, novinář, dramatik, prozaik</a:t>
            </a:r>
          </a:p>
          <a:p>
            <a:pPr>
              <a:lnSpc>
                <a:spcPct val="150000"/>
              </a:lnSpc>
            </a:pPr>
            <a:r>
              <a:rPr lang="cs-CZ" sz="2000">
                <a:solidFill>
                  <a:srgbClr val="000000"/>
                </a:solidFill>
              </a:rPr>
              <a:t>R</a:t>
            </a:r>
            <a:r>
              <a:rPr lang="cs-CZ" sz="2000">
                <a:solidFill>
                  <a:srgbClr val="000000"/>
                </a:solidFill>
                <a:effectLst/>
              </a:rPr>
              <a:t>edaktor Pražských novin</a:t>
            </a:r>
          </a:p>
          <a:p>
            <a:pPr>
              <a:lnSpc>
                <a:spcPct val="150000"/>
              </a:lnSpc>
            </a:pPr>
            <a:r>
              <a:rPr lang="cs-CZ" sz="2000">
                <a:solidFill>
                  <a:srgbClr val="000000"/>
                </a:solidFill>
                <a:effectLst/>
              </a:rPr>
              <a:t>Napsal první novočeský historický román Záře nad pohanstvem nebo Václav a Boleslav </a:t>
            </a:r>
          </a:p>
          <a:p>
            <a:pPr>
              <a:lnSpc>
                <a:spcPct val="150000"/>
              </a:lnSpc>
            </a:pPr>
            <a:r>
              <a:rPr lang="cs-CZ" sz="2000">
                <a:solidFill>
                  <a:srgbClr val="000000"/>
                </a:solidFill>
              </a:rPr>
              <a:t>A</a:t>
            </a:r>
            <a:r>
              <a:rPr lang="cs-CZ" sz="2000">
                <a:solidFill>
                  <a:srgbClr val="000000"/>
                </a:solidFill>
                <a:effectLst/>
              </a:rPr>
              <a:t>utorem historické divadelní hry Jaroslav Šternberk v boji proti Tatarům</a:t>
            </a:r>
          </a:p>
          <a:p>
            <a:pPr>
              <a:lnSpc>
                <a:spcPct val="150000"/>
              </a:lnSpc>
            </a:pPr>
            <a:endParaRPr lang="cs-CZ" sz="2000">
              <a:solidFill>
                <a:srgbClr val="000000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cs-CZ" sz="2000">
                <a:solidFill>
                  <a:srgbClr val="000000"/>
                </a:solidFill>
              </a:rPr>
              <a:t>Byl přítelem </a:t>
            </a:r>
            <a:r>
              <a:rPr lang="cs-CZ" sz="2000">
                <a:solidFill>
                  <a:srgbClr val="000000"/>
                </a:solidFill>
                <a:effectLst/>
              </a:rPr>
              <a:t>Hanky, žili spolu v jednom podnájmu</a:t>
            </a: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1153851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ostel svatého Jana Křtitele (Dvůr Králové nad Labem) – Wikipedie">
            <a:extLst>
              <a:ext uri="{FF2B5EF4-FFF2-40B4-BE49-F238E27FC236}">
                <a16:creationId xmlns:a16="http://schemas.microsoft.com/office/drawing/2014/main" id="{ED5A3B08-3333-E6FD-0138-F2DD904B80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" r="11572" b="-2"/>
          <a:stretch/>
        </p:blipFill>
        <p:spPr bwMode="auto">
          <a:xfrm>
            <a:off x="7837371" y="237744"/>
            <a:ext cx="4124416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2054">
            <a:extLst>
              <a:ext uri="{FF2B5EF4-FFF2-40B4-BE49-F238E27FC236}">
                <a16:creationId xmlns:a16="http://schemas.microsoft.com/office/drawing/2014/main" id="{891D1FF4-7F97-4936-9A4C-9FB71D8FB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723230-7250-3010-53A5-FDA49E6E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33" y="440073"/>
            <a:ext cx="6281928" cy="1744183"/>
          </a:xfrm>
        </p:spPr>
        <p:txBody>
          <a:bodyPr>
            <a:normAutofit/>
          </a:bodyPr>
          <a:lstStyle/>
          <a:p>
            <a:r>
              <a:rPr lang="cs-CZ"/>
              <a:t>Nalezení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C6967B-B022-0F49-C445-DFB30617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33" y="1964267"/>
            <a:ext cx="6925734" cy="4453660"/>
          </a:xfrm>
        </p:spPr>
        <p:txBody>
          <a:bodyPr>
            <a:normAutofit/>
          </a:bodyPr>
          <a:lstStyle/>
          <a:p>
            <a:r>
              <a:rPr lang="cs-CZ">
                <a:effectLst/>
              </a:rPr>
              <a:t>RK nalezen 16. 9. 1817 ve věži děkanského kostela ve Dvoře Králové </a:t>
            </a:r>
          </a:p>
          <a:p>
            <a:r>
              <a:rPr lang="cs-CZ"/>
              <a:t>Nálezce – Václav Hanka</a:t>
            </a:r>
          </a:p>
          <a:p>
            <a:endParaRPr lang="cs-CZ">
              <a:effectLst/>
            </a:endParaRPr>
          </a:p>
          <a:p>
            <a:r>
              <a:rPr lang="cs-CZ">
                <a:effectLst/>
              </a:rPr>
              <a:t>RZ nalezen 1818, údajně na Zelené Hoře u Nepomuku</a:t>
            </a:r>
            <a:r>
              <a:rPr lang="cs-CZ"/>
              <a:t> </a:t>
            </a:r>
          </a:p>
          <a:p>
            <a:r>
              <a:rPr lang="cs-CZ">
                <a:effectLst/>
              </a:rPr>
              <a:t>Nálezce – anonymní, zaslán pro nově otevřené České muzeum</a:t>
            </a:r>
          </a:p>
          <a:p>
            <a:endParaRPr lang="cs-CZ">
              <a:effectLst/>
            </a:endParaRPr>
          </a:p>
          <a:p>
            <a:endParaRPr lang="cs-CZ"/>
          </a:p>
          <a:p>
            <a:r>
              <a:rPr lang="cs-CZ"/>
              <a:t>Vzbudily velkou slávu národních buditelů</a:t>
            </a:r>
          </a:p>
        </p:txBody>
      </p:sp>
    </p:spTree>
    <p:extLst>
      <p:ext uri="{BB962C8B-B14F-4D97-AF65-F5344CB8AC3E}">
        <p14:creationId xmlns:p14="http://schemas.microsoft.com/office/powerpoint/2010/main" val="250279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a zámek Zelená Hora v roce 2022 | NEPOMUK – poutní město, rodiště sv. Jana  Nepomuckého">
            <a:extLst>
              <a:ext uri="{FF2B5EF4-FFF2-40B4-BE49-F238E27FC236}">
                <a16:creationId xmlns:a16="http://schemas.microsoft.com/office/drawing/2014/main" id="{62F0CA98-04C3-4582-045A-C5A0003EEE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2" r="1560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587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723230-7250-3010-53A5-FDA49E6E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1" y="337794"/>
            <a:ext cx="10990730" cy="1371600"/>
          </a:xfrm>
        </p:spPr>
        <p:txBody>
          <a:bodyPr>
            <a:normAutofit/>
          </a:bodyPr>
          <a:lstStyle/>
          <a:p>
            <a:r>
              <a:rPr lang="cs-CZ"/>
              <a:t>Tehdejší postoj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C6967B-B022-0F49-C445-DFB30617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1" y="1709395"/>
            <a:ext cx="10990730" cy="46734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>
                <a:solidFill>
                  <a:srgbClr val="000000"/>
                </a:solidFill>
                <a:effectLst/>
              </a:rPr>
              <a:t>Po objevení RKH nebyly pochybnosti o jeho pravosti</a:t>
            </a:r>
            <a:endParaRPr lang="cs-CZ" sz="200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000">
                <a:solidFill>
                  <a:srgbClr val="000000"/>
                </a:solidFill>
                <a:effectLst/>
              </a:rPr>
              <a:t>Pravosti RKH věřily osobnosti jako Palacký, Šafařík, Neruda nebo Vrchlický </a:t>
            </a:r>
          </a:p>
          <a:p>
            <a:pPr>
              <a:lnSpc>
                <a:spcPct val="150000"/>
              </a:lnSpc>
            </a:pPr>
            <a:r>
              <a:rPr lang="cs-CZ" sz="2000">
                <a:solidFill>
                  <a:srgbClr val="000000"/>
                </a:solidFill>
              </a:rPr>
              <a:t>P</a:t>
            </a:r>
            <a:r>
              <a:rPr lang="cs-CZ" sz="2000">
                <a:solidFill>
                  <a:srgbClr val="000000"/>
                </a:solidFill>
                <a:effectLst/>
              </a:rPr>
              <a:t>rvní odpůrci pravosti </a:t>
            </a:r>
            <a:r>
              <a:rPr lang="cs-CZ" sz="2000">
                <a:solidFill>
                  <a:srgbClr val="000000"/>
                </a:solidFill>
              </a:rPr>
              <a:t>RZ</a:t>
            </a:r>
            <a:r>
              <a:rPr lang="cs-CZ" sz="2000">
                <a:solidFill>
                  <a:srgbClr val="000000"/>
                </a:solidFill>
                <a:effectLst/>
              </a:rPr>
              <a:t> - Josef Dobrovský</a:t>
            </a:r>
          </a:p>
          <a:p>
            <a:pPr>
              <a:lnSpc>
                <a:spcPct val="150000"/>
              </a:lnSpc>
            </a:pPr>
            <a:r>
              <a:rPr lang="cs-CZ" sz="2000">
                <a:solidFill>
                  <a:srgbClr val="000000"/>
                </a:solidFill>
              </a:rPr>
              <a:t>Chemické testy prokázaly pravost – díla uznávány jako staré památky </a:t>
            </a:r>
          </a:p>
          <a:p>
            <a:pPr>
              <a:lnSpc>
                <a:spcPct val="150000"/>
              </a:lnSpc>
            </a:pPr>
            <a:endParaRPr lang="cs-CZ" sz="2000">
              <a:solidFill>
                <a:srgbClr val="000000"/>
              </a:solidFill>
              <a:effectLst/>
            </a:endParaRPr>
          </a:p>
          <a:p>
            <a:pPr>
              <a:lnSpc>
                <a:spcPct val="150000"/>
              </a:lnSpc>
            </a:pPr>
            <a:endParaRPr lang="cs-CZ" sz="2000">
              <a:solidFill>
                <a:srgbClr val="000000"/>
              </a:solidFill>
              <a:effectLst/>
            </a:endParaRPr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1572178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Application>Microsoft Office PowerPoint</Application>
  <PresentationFormat>Widescreen</PresentationFormat>
  <Slides>29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Savon</vt:lpstr>
      <vt:lpstr>Rukopisy královédvorský a zelenohorský</vt:lpstr>
      <vt:lpstr>Zdroje</vt:lpstr>
      <vt:lpstr>Historický kontext</vt:lpstr>
      <vt:lpstr>Období preromantismu</vt:lpstr>
      <vt:lpstr>Václav Hanka</vt:lpstr>
      <vt:lpstr>Josef Linda</vt:lpstr>
      <vt:lpstr>Nalezení </vt:lpstr>
      <vt:lpstr>PowerPoint Presentation</vt:lpstr>
      <vt:lpstr>Tehdejší postoj</vt:lpstr>
      <vt:lpstr>PowerPoint Presentation</vt:lpstr>
      <vt:lpstr>Rukopis Královedvorský</vt:lpstr>
      <vt:lpstr>Róže</vt:lpstr>
      <vt:lpstr>Rukopis Zelenohorský</vt:lpstr>
      <vt:lpstr>PowerPoint Presentation</vt:lpstr>
      <vt:lpstr>Zápis</vt:lpstr>
      <vt:lpstr>Libušin Soud</vt:lpstr>
      <vt:lpstr>Námitky proti pravosti RKZ a jejich obhajoby</vt:lpstr>
      <vt:lpstr>Námitky proti pravosti RKZ a jejich obhajoby</vt:lpstr>
      <vt:lpstr>Námitky proti pravosti RKZ a jejich obhajoby</vt:lpstr>
      <vt:lpstr>Námitky proti pravosti RKZ a jejich obhajoby</vt:lpstr>
      <vt:lpstr>Přijetí ve společnosti</vt:lpstr>
      <vt:lpstr>PowerPoint Presentation</vt:lpstr>
      <vt:lpstr>Obhájci x odpůrci</vt:lpstr>
      <vt:lpstr>Spor pokračuje </vt:lpstr>
      <vt:lpstr>Miroslav Ivanov a jeho tým kriminalistů</vt:lpstr>
      <vt:lpstr>Miroslav Ivanov a jeho tým kriminalstů</vt:lpstr>
      <vt:lpstr>Současnost</vt:lpstr>
      <vt:lpstr>PowerPoint Presentation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Rukopisy královédvorský a zelenohorský</dc:title>
  <dc:creator>Justýna Divilková</dc:creator>
  <cp:revision>1</cp:revision>
  <dcterms:created xsi:type="dcterms:W3CDTF">2022-09-24T15:18:58Z</dcterms:created>
  <dcterms:modified xsi:type="dcterms:W3CDTF">2022-10-05T07:38:14Z</dcterms:modified>
</cp:coreProperties>
</file>