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7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7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8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66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0712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39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2727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93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221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44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87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52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229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41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43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18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73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00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EEFE-7303-4731-97D5-ABE58B53A2DD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67A4FC-598F-4A65-8098-F0341FA3A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88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02" name="Straight Connector 89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525" cap="rnd">
              <a:solidFill>
                <a:srgbClr val="FFFFFF">
                  <a:lumMod val="7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3" name="Straight Connector 90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525" cap="rnd">
              <a:solidFill>
                <a:srgbClr val="FFFFFF">
                  <a:lumMod val="85000"/>
                </a:srgb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4" name="Rectangle 23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5" name="Rectangle 2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6" name="Isosceles Triangle 93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7" name="Rectangle 2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8" name="Rectangle 2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9" name="Rectangle 2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0" name="Isosceles Triangle 97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1" name="Isosceles Triangle 98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12" name="Picture 84"/>
          <p:cNvSpPr/>
          <p:nvPr/>
        </p:nvSpPr>
        <p:spPr>
          <a:xfrm>
            <a:off x="5123520" y="0"/>
            <a:ext cx="7065000" cy="6857640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blipFill rotWithShape="0">
            <a:blip r:embed="rId2"/>
            <a:srcRect/>
            <a:stretch/>
          </a:blip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68880" y="976320"/>
            <a:ext cx="8203680" cy="3071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800" b="0" strike="noStrike" spc="-1" dirty="0" err="1">
                <a:solidFill>
                  <a:srgbClr val="90C226"/>
                </a:solidFill>
                <a:latin typeface="Trebuchet MS"/>
              </a:rPr>
              <a:t>Hudební</a:t>
            </a:r>
            <a:r>
              <a:rPr lang="en-US" sz="4800" b="0" strike="noStrike" spc="-1" dirty="0">
                <a:solidFill>
                  <a:srgbClr val="90C226"/>
                </a:solidFill>
                <a:latin typeface="Trebuchet MS"/>
              </a:rPr>
              <a:t> preference </a:t>
            </a:r>
            <a:r>
              <a:rPr lang="en-US" sz="4800" b="0" strike="noStrike" spc="-1" dirty="0" err="1">
                <a:solidFill>
                  <a:srgbClr val="90C226"/>
                </a:solidFill>
                <a:latin typeface="Trebuchet MS"/>
              </a:rPr>
              <a:t>vysokoškolské</a:t>
            </a:r>
            <a:r>
              <a:rPr lang="en-US" sz="48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en-US" sz="4800" b="0" strike="noStrike" spc="-1" dirty="0" err="1">
                <a:solidFill>
                  <a:srgbClr val="90C226"/>
                </a:solidFill>
                <a:latin typeface="Trebuchet MS"/>
              </a:rPr>
              <a:t>mládeže</a:t>
            </a:r>
            <a:r>
              <a:rPr lang="en-US" sz="48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sz="4800" b="0" strike="noStrike" spc="-1" dirty="0" err="1">
                <a:solidFill>
                  <a:srgbClr val="90C226"/>
                </a:solidFill>
                <a:latin typeface="Trebuchet MS"/>
              </a:rPr>
              <a:t>ve</a:t>
            </a:r>
            <a:r>
              <a:rPr lang="en-US" sz="48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en-US" sz="4800" b="0" strike="noStrike" spc="-1" dirty="0" err="1">
                <a:solidFill>
                  <a:srgbClr val="90C226"/>
                </a:solidFill>
                <a:latin typeface="Trebuchet MS"/>
              </a:rPr>
              <a:t>světle</a:t>
            </a:r>
            <a:r>
              <a:rPr lang="en-US" sz="48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en-US" sz="4800" b="0" strike="noStrike" spc="-1" dirty="0" err="1">
                <a:solidFill>
                  <a:srgbClr val="90C226"/>
                </a:solidFill>
                <a:latin typeface="Trebuchet MS"/>
              </a:rPr>
              <a:t>sociologických</a:t>
            </a:r>
            <a:r>
              <a:rPr lang="en-US" sz="48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en-US" sz="4800" b="0" strike="noStrike" spc="-1" dirty="0" err="1">
                <a:solidFill>
                  <a:srgbClr val="90C226"/>
                </a:solidFill>
                <a:latin typeface="Trebuchet MS"/>
              </a:rPr>
              <a:t>výzkumů</a:t>
            </a:r>
            <a:endParaRPr lang="cs-CZ" sz="48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idx="1"/>
          </p:nvPr>
        </p:nvSpPr>
        <p:spPr>
          <a:xfrm>
            <a:off x="579960" y="4904280"/>
            <a:ext cx="5770440" cy="1096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 dirty="0" err="1">
                <a:solidFill>
                  <a:srgbClr val="808080"/>
                </a:solidFill>
                <a:latin typeface="Trebuchet MS"/>
              </a:rPr>
              <a:t>Hudba</a:t>
            </a:r>
            <a:r>
              <a:rPr lang="en-US" sz="1600" b="0" strike="noStrike" spc="-1" dirty="0">
                <a:solidFill>
                  <a:srgbClr val="808080"/>
                </a:solidFill>
                <a:latin typeface="Trebuchet MS"/>
              </a:rPr>
              <a:t> v </a:t>
            </a:r>
            <a:r>
              <a:rPr lang="en-US" sz="1600" b="0" strike="noStrike" spc="-1" dirty="0" err="1">
                <a:solidFill>
                  <a:srgbClr val="808080"/>
                </a:solidFill>
                <a:latin typeface="Trebuchet MS"/>
              </a:rPr>
              <a:t>postmoderní</a:t>
            </a:r>
            <a:r>
              <a:rPr lang="en-US" sz="1600" b="0" strike="noStrike" spc="-1" dirty="0">
                <a:solidFill>
                  <a:srgbClr val="808080"/>
                </a:solidFill>
                <a:latin typeface="Trebuchet MS"/>
              </a:rPr>
              <a:t> </a:t>
            </a:r>
            <a:r>
              <a:rPr lang="en-US" sz="1600" b="0" strike="noStrike" spc="-1" dirty="0" err="1">
                <a:solidFill>
                  <a:srgbClr val="808080"/>
                </a:solidFill>
                <a:latin typeface="Trebuchet MS"/>
              </a:rPr>
              <a:t>společnosti</a:t>
            </a:r>
            <a:r>
              <a:rPr lang="en-US" sz="1600" b="0" strike="noStrike" spc="-1" dirty="0">
                <a:solidFill>
                  <a:srgbClr val="808080"/>
                </a:solidFill>
                <a:latin typeface="Trebuchet MS"/>
              </a:rPr>
              <a:t> (CORE010)</a:t>
            </a:r>
            <a:endParaRPr lang="cs-CZ" sz="1600" b="0" strike="noStrike" spc="-1" dirty="0">
              <a:latin typeface="Arial"/>
            </a:endParaRPr>
          </a:p>
          <a:p>
            <a:pPr marL="0"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 dirty="0" err="1">
                <a:solidFill>
                  <a:srgbClr val="808080"/>
                </a:solidFill>
                <a:latin typeface="Trebuchet MS"/>
              </a:rPr>
              <a:t>podzim</a:t>
            </a:r>
            <a:r>
              <a:rPr lang="en-US" sz="1600" b="0" strike="noStrike" spc="-1" dirty="0">
                <a:solidFill>
                  <a:srgbClr val="808080"/>
                </a:solidFill>
                <a:latin typeface="Trebuchet MS"/>
              </a:rPr>
              <a:t> 202</a:t>
            </a:r>
            <a:r>
              <a:rPr lang="cs-CZ" sz="1600" b="0" strike="noStrike" spc="-1" dirty="0">
                <a:solidFill>
                  <a:srgbClr val="808080"/>
                </a:solidFill>
                <a:latin typeface="Trebuchet MS"/>
              </a:rPr>
              <a:t>2, 2. 11. 2022</a:t>
            </a:r>
            <a:endParaRPr lang="cs-CZ" sz="16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1600" b="0" strike="noStrike" spc="-1" dirty="0">
              <a:latin typeface="Arial"/>
            </a:endParaRPr>
          </a:p>
        </p:txBody>
      </p:sp>
      <p:sp>
        <p:nvSpPr>
          <p:cNvPr id="115" name="Straight Connector 100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525" cap="rnd">
            <a:solidFill>
              <a:srgbClr val="FFFFFF">
                <a:lumMod val="75000"/>
              </a:srgb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6" name="Straight Connector 10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525" cap="rnd">
            <a:solidFill>
              <a:srgbClr val="FFFFFF">
                <a:lumMod val="85000"/>
              </a:srgb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7" name="Rectangle 2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6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8" name="Rectangle 25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6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9" name="Isosceles Triangle 24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6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0" name="Rectangle 27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>
            <a:outerShdw blurRad="3816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1" name="Rectangle 28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6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2" name="Rectangle 29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6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23" name="Isosceles Triangle 2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60" dist="2556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44142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90C226"/>
                </a:solidFill>
                <a:latin typeface="Trebuchet MS"/>
              </a:rPr>
              <a:t>1. Původ a historie výzkumů hudebnosti </a:t>
            </a:r>
            <a:r>
              <a:t/>
            </a:r>
            <a:br/>
            <a:r>
              <a:rPr lang="cs-CZ" sz="3600" b="0" strike="noStrike" spc="-1">
                <a:solidFill>
                  <a:srgbClr val="90C226"/>
                </a:solidFill>
                <a:latin typeface="Trebuchet MS"/>
              </a:rPr>
              <a:t>na našem území</a:t>
            </a:r>
            <a:endParaRPr lang="cs-CZ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idx="1"/>
          </p:nvPr>
        </p:nvSpPr>
        <p:spPr>
          <a:xfrm>
            <a:off x="838079" y="2586103"/>
            <a:ext cx="10385443" cy="388077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1947 Československý ústav pro výzkum veřejného mínění</a:t>
            </a:r>
          </a:p>
          <a:p>
            <a:pPr marL="343080" indent="-343080">
              <a:spcBef>
                <a:spcPts val="1001"/>
              </a:spcBef>
              <a:buClr>
                <a:srgbClr val="90C226"/>
              </a:buClr>
            </a:pP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60. léta </a:t>
            </a:r>
            <a:r>
              <a:rPr lang="cs-CZ" sz="1800" b="0" u="sng" strike="noStrike" spc="-1" dirty="0" err="1">
                <a:solidFill>
                  <a:srgbClr val="404040"/>
                </a:solidFill>
                <a:latin typeface="Trebuchet MS"/>
              </a:rPr>
              <a:t>Karbusický</a:t>
            </a: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, </a:t>
            </a:r>
            <a:r>
              <a:rPr lang="cs-CZ" sz="1800" b="0" u="sng" strike="noStrike" spc="-1" dirty="0" err="1">
                <a:solidFill>
                  <a:srgbClr val="404040"/>
                </a:solidFill>
                <a:latin typeface="Trebuchet MS"/>
              </a:rPr>
              <a:t>Kasan</a:t>
            </a: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: Výzkum současné hudebnosti I. a II.</a:t>
            </a:r>
            <a:r>
              <a:rPr lang="cs-CZ" spc="-1" dirty="0">
                <a:solidFill>
                  <a:srgbClr val="404040"/>
                </a:solidFill>
              </a:rPr>
              <a:t> (1963 a 1966)</a:t>
            </a:r>
            <a:endParaRPr lang="cs-CZ" sz="1800" b="0" u="sng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zvukový dotazník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25 ukázek (podruhé 16), úseky skladeb 15-50 s., 2 308 osob (podruhé 1 021)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doplňující dotazy (hudební vzdělání, preference poslechu médií, osobní data)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hodnotící škála: „mám rád – nevadí – nesnáším“ 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kategorie: věkové, vzdělanostní a pracovní</a:t>
            </a: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pc="-1" dirty="0">
                <a:solidFill>
                  <a:srgbClr val="404040"/>
                </a:solidFill>
                <a:latin typeface="Trebuchet MS"/>
              </a:rPr>
              <a:t>1966 navíc: drobnější subkategorie, obnos za návštěvu produkce, emocionální náplň</a:t>
            </a:r>
            <a:endParaRPr lang="cs-CZ" sz="1600" b="0" strike="noStrike" spc="-1" dirty="0">
              <a:latin typeface="Arial"/>
            </a:endParaRPr>
          </a:p>
          <a:p>
            <a:pPr marL="343080" indent="-343080">
              <a:spcBef>
                <a:spcPts val="1001"/>
              </a:spcBef>
              <a:buClr>
                <a:srgbClr val="90C226"/>
              </a:buClr>
            </a:pPr>
            <a:r>
              <a:rPr lang="cs-CZ" u="sng" spc="-1" dirty="0">
                <a:solidFill>
                  <a:srgbClr val="404040"/>
                </a:solidFill>
              </a:rPr>
              <a:t>2001 Mikuláš Bek</a:t>
            </a:r>
            <a:r>
              <a:rPr lang="cs-CZ" u="sng" spc="-1" dirty="0">
                <a:solidFill>
                  <a:schemeClr val="tx2"/>
                </a:solidFill>
              </a:rPr>
              <a:t>: Konzervatoř Evropy? K sociologii české hudebnosti</a:t>
            </a:r>
            <a:endParaRPr lang="cs-CZ" u="sng" spc="-1" dirty="0">
              <a:solidFill>
                <a:schemeClr val="tx1"/>
              </a:solidFill>
            </a:endParaRPr>
          </a:p>
          <a:p>
            <a:pPr marL="743040" lvl="1" indent="-285840">
              <a:spcBef>
                <a:spcPts val="1001"/>
              </a:spcBef>
              <a:buClr>
                <a:srgbClr val="90C226"/>
              </a:buClr>
            </a:pPr>
            <a:r>
              <a:rPr lang="cs-CZ" spc="-1" dirty="0">
                <a:solidFill>
                  <a:srgbClr val="404040"/>
                </a:solidFill>
              </a:rPr>
              <a:t>slovní dotazování</a:t>
            </a:r>
            <a:endParaRPr lang="cs-CZ" spc="-1" dirty="0">
              <a:latin typeface="Arial"/>
            </a:endParaRPr>
          </a:p>
          <a:p>
            <a:pPr marL="743040" lvl="1" indent="-285840">
              <a:spcBef>
                <a:spcPts val="1001"/>
              </a:spcBef>
              <a:buClr>
                <a:srgbClr val="90C226"/>
              </a:buClr>
            </a:pPr>
            <a:r>
              <a:rPr lang="cs-CZ" spc="-1" dirty="0">
                <a:solidFill>
                  <a:srgbClr val="404040"/>
                </a:solidFill>
              </a:rPr>
              <a:t>1 067 respondentů, hodnotící škála 1 až 5 a procentuální vyjádření preferencí</a:t>
            </a:r>
            <a:endParaRPr lang="cs-CZ" spc="-1" dirty="0">
              <a:latin typeface="Arial"/>
            </a:endParaRPr>
          </a:p>
          <a:p>
            <a:pPr marL="343080" indent="-343080">
              <a:spcBef>
                <a:spcPts val="1001"/>
              </a:spcBef>
              <a:buClr>
                <a:srgbClr val="90C226"/>
              </a:buClr>
            </a:pPr>
            <a:r>
              <a:rPr lang="cs-CZ" spc="-1" dirty="0">
                <a:solidFill>
                  <a:srgbClr val="404040"/>
                </a:solidFill>
              </a:rPr>
              <a:t>regionální výzkumy menšího rozsahu</a:t>
            </a:r>
            <a:endParaRPr lang="cs-CZ" spc="-1" dirty="0">
              <a:latin typeface="Arial"/>
            </a:endParaRPr>
          </a:p>
          <a:p>
            <a:pPr marL="342990" indent="-285840">
              <a:spcBef>
                <a:spcPts val="1001"/>
              </a:spcBef>
              <a:buClr>
                <a:srgbClr val="90C226"/>
              </a:buClr>
            </a:pPr>
            <a:endParaRPr lang="cs-CZ" sz="1800" b="0" strike="noStrike" spc="-1" dirty="0">
              <a:latin typeface="Arial"/>
            </a:endParaRPr>
          </a:p>
          <a:p>
            <a:pPr marL="114300"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cs-CZ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cs-CZ" sz="1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80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0" u="sng" strike="noStrike" spc="-1" dirty="0">
                <a:solidFill>
                  <a:srgbClr val="90C226"/>
                </a:solidFill>
                <a:latin typeface="Trebuchet MS"/>
              </a:rPr>
              <a:t>Shrnutí výsledků</a:t>
            </a:r>
            <a:endParaRPr lang="cs-CZ" sz="3600" b="0" u="sng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idx="1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hudba je častěji vnímána jako kulisa či prostředek relaxace než snaha o soustředěný poslech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kladnější hodnocení hudby </a:t>
            </a:r>
            <a:r>
              <a:rPr lang="cs-CZ" sz="1800" b="0" strike="noStrike" spc="-1" dirty="0" err="1">
                <a:solidFill>
                  <a:srgbClr val="404040"/>
                </a:solidFill>
                <a:latin typeface="Trebuchet MS"/>
              </a:rPr>
              <a:t>nonartificiální</a:t>
            </a: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 než artificiální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s přibývajícím věkem roste zájem o artificiální hudbu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s vyšším vzděláním (nejen hudebním) roste zájem o artificiální hudbu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nejoblíbenějšími žánry jsou soudobá taneční hudba a hudba romantická, nejméně populární hudba komorní, opera nebo folklorní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cs-CZ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497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0" strike="noStrike" spc="-1" dirty="0">
                <a:solidFill>
                  <a:srgbClr val="90C226"/>
                </a:solidFill>
                <a:latin typeface="Trebuchet MS"/>
              </a:rPr>
              <a:t>2. </a:t>
            </a:r>
            <a:r>
              <a:rPr lang="en-US" sz="3600" b="0" strike="noStrike" spc="-1" dirty="0" err="1">
                <a:solidFill>
                  <a:srgbClr val="90C226"/>
                </a:solidFill>
                <a:latin typeface="Trebuchet MS"/>
              </a:rPr>
              <a:t>Výzkumy</a:t>
            </a:r>
            <a:r>
              <a:rPr lang="en-US" sz="36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en-US" sz="3600" b="0" strike="noStrike" spc="-1" dirty="0" err="1">
                <a:solidFill>
                  <a:srgbClr val="90C226"/>
                </a:solidFill>
                <a:latin typeface="Trebuchet MS"/>
              </a:rPr>
              <a:t>hudebních</a:t>
            </a:r>
            <a:r>
              <a:rPr lang="en-US" sz="36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en-US" sz="3600" b="0" strike="noStrike" spc="-1" dirty="0" err="1">
                <a:solidFill>
                  <a:srgbClr val="90C226"/>
                </a:solidFill>
                <a:latin typeface="Trebuchet MS"/>
              </a:rPr>
              <a:t>preferencí</a:t>
            </a:r>
            <a:r>
              <a:rPr lang="en-US" sz="3600" b="0" strike="noStrike" spc="-1" dirty="0">
                <a:solidFill>
                  <a:srgbClr val="90C226"/>
                </a:solidFill>
                <a:latin typeface="Trebuchet MS"/>
              </a:rPr>
              <a:t> </a:t>
            </a:r>
            <a:r>
              <a:rPr lang="cs-CZ" sz="3600" b="0" strike="noStrike" spc="-1" dirty="0">
                <a:solidFill>
                  <a:srgbClr val="90C226"/>
                </a:solidFill>
                <a:latin typeface="Trebuchet MS"/>
              </a:rPr>
              <a:t>VŠ studentů </a:t>
            </a:r>
            <a:br>
              <a:rPr lang="cs-CZ" sz="3600" b="0" strike="noStrike" spc="-1" dirty="0">
                <a:solidFill>
                  <a:srgbClr val="90C226"/>
                </a:solidFill>
                <a:latin typeface="Trebuchet MS"/>
              </a:rPr>
            </a:br>
            <a:r>
              <a:rPr lang="en-US" sz="3600" b="0" strike="noStrike" spc="-1" dirty="0" err="1">
                <a:solidFill>
                  <a:srgbClr val="90C226"/>
                </a:solidFill>
                <a:latin typeface="Trebuchet MS"/>
              </a:rPr>
              <a:t>na</a:t>
            </a:r>
            <a:r>
              <a:rPr lang="en-US" sz="3600" b="0" strike="noStrike" spc="-1" dirty="0">
                <a:solidFill>
                  <a:srgbClr val="90C226"/>
                </a:solidFill>
                <a:latin typeface="Trebuchet MS"/>
              </a:rPr>
              <a:t> KHV </a:t>
            </a:r>
            <a:r>
              <a:rPr lang="en-US" sz="3600" b="0" strike="noStrike" spc="-1" dirty="0" err="1">
                <a:solidFill>
                  <a:srgbClr val="90C226"/>
                </a:solidFill>
                <a:latin typeface="Trebuchet MS"/>
              </a:rPr>
              <a:t>PdF</a:t>
            </a:r>
            <a:r>
              <a:rPr lang="en-US" sz="3600" b="0" strike="noStrike" spc="-1" dirty="0">
                <a:solidFill>
                  <a:srgbClr val="90C226"/>
                </a:solidFill>
                <a:latin typeface="Trebuchet MS"/>
              </a:rPr>
              <a:t> M</a:t>
            </a:r>
            <a:r>
              <a:rPr lang="cs-CZ" sz="3600" b="0" strike="noStrike" spc="-1" dirty="0">
                <a:solidFill>
                  <a:srgbClr val="90C226"/>
                </a:solidFill>
                <a:latin typeface="Trebuchet MS"/>
              </a:rPr>
              <a:t>U z let 2012 – 2016 </a:t>
            </a:r>
            <a:r>
              <a:rPr dirty="0"/>
              <a:t/>
            </a:r>
            <a:br>
              <a:rPr dirty="0"/>
            </a:br>
            <a:endParaRPr lang="cs-CZ" sz="3600" b="0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idx="1"/>
          </p:nvPr>
        </p:nvSpPr>
        <p:spPr>
          <a:xfrm>
            <a:off x="838080" y="1106129"/>
            <a:ext cx="10514880" cy="538683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2012 - hudební preference vysokoškolské mládeže v ČR</a:t>
            </a:r>
            <a:endParaRPr lang="cs-CZ" sz="1800" b="0" u="sng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1 278 respondentů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dotazník: 33 hudebních ukázek, tříbodová hodnotící </a:t>
            </a:r>
            <a:r>
              <a:rPr lang="cs-CZ" sz="1600" b="0" strike="noStrike" spc="-1" dirty="0" smtClean="0">
                <a:solidFill>
                  <a:srgbClr val="404040"/>
                </a:solidFill>
                <a:latin typeface="Trebuchet MS"/>
              </a:rPr>
              <a:t>škála (rád – nevadí – nesnáším)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nejkladněji hodnocena rytmická, harmonická a motivační hudba</a:t>
            </a:r>
            <a:endParaRPr lang="cs-CZ" sz="16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2013 – rozšíření na členské státy EU</a:t>
            </a:r>
            <a:endParaRPr lang="cs-CZ" sz="1800" b="0" u="sng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stejná struktura dotazníku včetně totožných hudebních ukázek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271 respondentů, výsledky potvrzeny</a:t>
            </a:r>
            <a:endParaRPr lang="cs-CZ" sz="16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2014 – rozšíření na vybrané státy </a:t>
            </a:r>
            <a:r>
              <a:rPr lang="cs-CZ" sz="1800" b="0" u="sng" strike="noStrike" spc="-1" dirty="0" smtClean="0">
                <a:solidFill>
                  <a:srgbClr val="404040"/>
                </a:solidFill>
                <a:latin typeface="Trebuchet MS"/>
              </a:rPr>
              <a:t>světa (členové ISME)</a:t>
            </a:r>
            <a:endParaRPr lang="cs-CZ" sz="1800" b="0" u="sng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2O2 zemí, 2 635 respondentů, z nich 1 011 ze států EU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metody a techniky zachovány z předchozích výzkumů</a:t>
            </a:r>
            <a:endParaRPr lang="cs-CZ" sz="1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482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0" u="sng" strike="noStrike" spc="-1" dirty="0">
                <a:solidFill>
                  <a:srgbClr val="90C226"/>
                </a:solidFill>
                <a:latin typeface="Trebuchet MS"/>
              </a:rPr>
              <a:t>Shrnutí dosavadních výsledků z výzkumů na KHV (2012 – 2014) </a:t>
            </a:r>
            <a:endParaRPr lang="cs-CZ" sz="3600" b="0" u="sng" strike="noStrike" spc="-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idx="1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nejpreferovanější žánr je </a:t>
            </a:r>
            <a:r>
              <a:rPr lang="cs-CZ" sz="1800" b="0" strike="noStrike" spc="-1" dirty="0" err="1">
                <a:solidFill>
                  <a:srgbClr val="404040"/>
                </a:solidFill>
                <a:latin typeface="Trebuchet MS"/>
              </a:rPr>
              <a:t>rock‘n‘roll</a:t>
            </a: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 a hudba Antonína Dvořáka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nejméně populární je elektronická hudba a dechovka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pro respondenty bylo všeobecně náročné identifikovat žánr (zejm. rock), nejsnáze identifikovatelný byl pro respondenty </a:t>
            </a:r>
            <a:r>
              <a:rPr lang="cs-CZ" sz="1800" b="0" strike="noStrike" spc="-1" dirty="0" err="1">
                <a:solidFill>
                  <a:srgbClr val="404040"/>
                </a:solidFill>
                <a:latin typeface="Trebuchet MS"/>
              </a:rPr>
              <a:t>rock‘n‘roll</a:t>
            </a: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 a muzikál</a:t>
            </a:r>
            <a:endParaRPr lang="cs-CZ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3439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90C226"/>
                </a:solidFill>
                <a:latin typeface="Trebuchet MS"/>
              </a:rPr>
              <a:t>Postoje vysokoškolských studentů v ČR </a:t>
            </a:r>
            <a:r>
              <a:t/>
            </a:r>
            <a:br/>
            <a:r>
              <a:rPr lang="cs-CZ" sz="3600" b="0" strike="noStrike" spc="-1">
                <a:solidFill>
                  <a:srgbClr val="90C226"/>
                </a:solidFill>
                <a:latin typeface="Trebuchet MS"/>
              </a:rPr>
              <a:t>k artificiální hudbě 20. století</a:t>
            </a:r>
            <a:endParaRPr lang="cs-CZ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idx="1"/>
          </p:nvPr>
        </p:nvSpPr>
        <p:spPr>
          <a:xfrm>
            <a:off x="747545" y="2160623"/>
            <a:ext cx="10831837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orientace záměrně pouze na artificiální (vážnou / klasickou) hudbu 20. století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2015 – Postoje vysokoškolských studentů v ČR k artificiální hudbě prvních dvou třetin 20. století</a:t>
            </a:r>
            <a:endParaRPr lang="cs-CZ" sz="1800" b="0" u="sng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2 213 respondentů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10 hudebních ukázek</a:t>
            </a:r>
            <a:endParaRPr lang="cs-CZ" sz="16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2016 - Postoje vysokoškolských studentů v ČR k artificiální hudbě poslední třetiny 20. století</a:t>
            </a:r>
            <a:endParaRPr lang="cs-CZ" sz="1800" b="0" u="sng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2 081 respondentů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stejně strukturovaný dotazník jak v předchozím roce</a:t>
            </a:r>
            <a:endParaRPr lang="cs-CZ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cs-CZ" sz="16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u="sng" strike="noStrike" spc="-1" dirty="0">
                <a:solidFill>
                  <a:srgbClr val="404040"/>
                </a:solidFill>
                <a:latin typeface="Trebuchet MS"/>
              </a:rPr>
              <a:t>Výsledky obou výzkumů (2015 a 2016)</a:t>
            </a: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:</a:t>
            </a:r>
            <a:endParaRPr lang="cs-CZ" sz="18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v mnohem větší míře se projevil vliv hudebního vzdělání na identifikaci skladeb a na kladné hodnocení ukázek</a:t>
            </a:r>
            <a:endParaRPr lang="cs-CZ" sz="16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600" b="0" strike="noStrike" spc="-1" dirty="0">
                <a:solidFill>
                  <a:srgbClr val="404040"/>
                </a:solidFill>
                <a:latin typeface="Trebuchet MS"/>
              </a:rPr>
              <a:t>většina respondentů se nepokusila o identifikaci </a:t>
            </a:r>
            <a:r>
              <a:rPr lang="cs-CZ" sz="1600" b="0" strike="noStrike" spc="-1" dirty="0" smtClean="0">
                <a:solidFill>
                  <a:srgbClr val="404040"/>
                </a:solidFill>
                <a:latin typeface="Trebuchet MS"/>
              </a:rPr>
              <a:t>skladatele (pokus pouze 6 %)</a:t>
            </a:r>
            <a:endParaRPr lang="cs-CZ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cs-CZ" sz="1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8878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Problémy při </a:t>
            </a:r>
            <a:r>
              <a:rPr lang="cs-CZ"/>
              <a:t>sestavování </a:t>
            </a:r>
            <a:br>
              <a:rPr lang="cs-CZ"/>
            </a:br>
            <a:r>
              <a:rPr lang="cs-CZ"/>
              <a:t>zvukového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9362959" cy="3880773"/>
          </a:xfrm>
        </p:spPr>
        <p:txBody>
          <a:bodyPr/>
          <a:lstStyle/>
          <a:p>
            <a:r>
              <a:rPr lang="cs-CZ" dirty="0"/>
              <a:t>nutnost ostře definovat jednotlivé kategorie (např. co je to blues?) → minimalizace prostoru pro konfrontaci</a:t>
            </a:r>
          </a:p>
          <a:p>
            <a:r>
              <a:rPr lang="cs-CZ" dirty="0"/>
              <a:t>ukázky</a:t>
            </a:r>
          </a:p>
          <a:p>
            <a:pPr lvl="1"/>
            <a:r>
              <a:rPr lang="cs-CZ" dirty="0"/>
              <a:t>výběr – co </a:t>
            </a:r>
            <a:r>
              <a:rPr lang="cs-CZ" dirty="0" err="1"/>
              <a:t>nejcharakteritičtější</a:t>
            </a:r>
            <a:r>
              <a:rPr lang="cs-CZ" dirty="0"/>
              <a:t> hudební zástupci, maximální reprezentace daného oboru</a:t>
            </a:r>
          </a:p>
          <a:p>
            <a:pPr lvl="1"/>
            <a:r>
              <a:rPr lang="cs-CZ" dirty="0"/>
              <a:t>autenticita – originální znění</a:t>
            </a:r>
          </a:p>
          <a:p>
            <a:pPr lvl="1"/>
            <a:r>
              <a:rPr lang="cs-CZ" dirty="0"/>
              <a:t>délka</a:t>
            </a:r>
          </a:p>
          <a:p>
            <a:pPr lvl="1"/>
            <a:r>
              <a:rPr lang="cs-CZ" dirty="0"/>
              <a:t>pořadí</a:t>
            </a:r>
          </a:p>
          <a:p>
            <a:pPr lvl="1"/>
            <a:r>
              <a:rPr lang="cs-CZ" dirty="0"/>
              <a:t>vytržení z kontextu – odtržení od prostředí, ve kterém typ hudby </a:t>
            </a:r>
            <a:r>
              <a:rPr lang="cs-CZ" dirty="0" smtClean="0"/>
              <a:t>slýcháme</a:t>
            </a:r>
          </a:p>
          <a:p>
            <a:pPr lvl="1"/>
            <a:r>
              <a:rPr lang="cs-CZ" dirty="0"/>
              <a:t>?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12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90C226"/>
                </a:solidFill>
                <a:latin typeface="Trebuchet MS"/>
              </a:rPr>
              <a:t>k zamyšlení: Co může ovlivnit naše vnímání hudby?</a:t>
            </a:r>
            <a:endParaRPr lang="cs-CZ" sz="36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idx="1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prostředí, atmosféra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kvalita záznamu (u starších dotazníků)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kvalita interpretace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odhalení jména </a:t>
            </a:r>
            <a:r>
              <a:rPr lang="cs-CZ" sz="1800" b="0" strike="noStrike" spc="-1" dirty="0" smtClean="0">
                <a:solidFill>
                  <a:srgbClr val="404040"/>
                </a:solidFill>
                <a:latin typeface="Trebuchet MS"/>
              </a:rPr>
              <a:t>kapely / interpreta </a:t>
            </a: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/ dirigenta / …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spcBef>
                <a:spcPts val="1001"/>
              </a:spcBef>
              <a:buClr>
                <a:srgbClr val="90C226"/>
              </a:buClr>
            </a:pPr>
            <a:r>
              <a:rPr lang="cs-CZ" spc="-1" dirty="0">
                <a:solidFill>
                  <a:srgbClr val="404040"/>
                </a:solidFill>
              </a:rPr>
              <a:t>předchozí zkušenost</a:t>
            </a:r>
            <a:endParaRPr lang="cs-CZ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náhoda</a:t>
            </a:r>
            <a:endParaRPr lang="cs-CZ" sz="1800" b="0" strike="noStrike" spc="-1" dirty="0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cs-CZ" sz="1800" b="0" strike="noStrike" spc="-1" dirty="0">
                <a:solidFill>
                  <a:srgbClr val="404040"/>
                </a:solidFill>
                <a:latin typeface="Trebuchet MS"/>
              </a:rPr>
              <a:t>?</a:t>
            </a: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cs-CZ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290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 Light"/>
              </a:rPr>
              <a:t>Literatura</a:t>
            </a:r>
            <a:endParaRPr lang="cs-CZ" sz="4400" b="0" strike="noStrike" spc="-1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0000" lnSpcReduction="20000"/>
          </a:bodyPr>
          <a:lstStyle/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800" b="0" i="1" strike="noStrike" spc="-1" dirty="0">
                <a:solidFill>
                  <a:srgbClr val="000000"/>
                </a:solidFill>
                <a:latin typeface="Trebuchet MS"/>
              </a:rPr>
              <a:t>Hudební věda: historie a teorie oboru, jeho světový a český vývoj: celostátní vysokoškolská učebnice pro studující filozofických fakult univerzit, pedagogických fakult a akademií múzických umění</a:t>
            </a: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. Díl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Trebuchet MS"/>
              </a:rPr>
              <a:t>II.,část</a:t>
            </a: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 C., Disciplíny hudební vědy. Praha: Státní pedagogické nakladatelství, 1988, s. 516-540.</a:t>
            </a:r>
            <a:endParaRPr lang="cs-CZ" sz="2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KOTEK, Josef. Vývoj hudebního vkusu obyvatelstva ČSR po roce 1945. </a:t>
            </a:r>
            <a:r>
              <a:rPr lang="cs-CZ" sz="2800" b="0" i="1" strike="noStrike" spc="-1" dirty="0">
                <a:solidFill>
                  <a:srgbClr val="000000"/>
                </a:solidFill>
                <a:latin typeface="Trebuchet MS"/>
              </a:rPr>
              <a:t>Hudební věda</a:t>
            </a: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. Praha: ČSAV, 1978, s. 195-233.</a:t>
            </a:r>
            <a:endParaRPr lang="cs-CZ" sz="2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BEK, Mikuláš. </a:t>
            </a:r>
            <a:r>
              <a:rPr lang="cs-CZ" sz="2800" b="0" i="1" strike="noStrike" spc="-1" dirty="0">
                <a:solidFill>
                  <a:srgbClr val="000000"/>
                </a:solidFill>
                <a:latin typeface="Trebuchet MS"/>
              </a:rPr>
              <a:t>Konzervatoř Evropy? K sociologii české hudebnosti</a:t>
            </a: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. 1. vyd. Praha: KLP, 2003.</a:t>
            </a:r>
            <a:endParaRPr lang="cs-CZ" sz="2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KARBUSICKÝ, Vladimír a Jaroslav KASAN. </a:t>
            </a:r>
            <a:r>
              <a:rPr lang="cs-CZ" sz="2800" b="0" i="1" strike="noStrike" spc="-1" dirty="0">
                <a:solidFill>
                  <a:srgbClr val="000000"/>
                </a:solidFill>
                <a:latin typeface="Trebuchet MS"/>
              </a:rPr>
              <a:t>Výzkum současné hudebnosti</a:t>
            </a: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. Díl 1, Výzkum z roku 1963 a díl 2, Výzkum z roku 1965-66. Praha: Svoboda, 1969,</a:t>
            </a:r>
            <a:endParaRPr lang="cs-CZ" sz="2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DORŮŽKA, Lubomír. Obliba malých žánrů a obecná hudebnost. </a:t>
            </a:r>
            <a:r>
              <a:rPr lang="cs-CZ" sz="2800" b="0" i="1" strike="noStrike" spc="-1" dirty="0">
                <a:solidFill>
                  <a:srgbClr val="000000"/>
                </a:solidFill>
                <a:latin typeface="Trebuchet MS"/>
              </a:rPr>
              <a:t>Hudební rozhledy</a:t>
            </a: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. Praha: Svoboda, 1965, č. 7 a 8.</a:t>
            </a:r>
            <a:endParaRPr lang="cs-CZ" sz="2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CEJP, Martin a Marie MAŘÍKOVÁ. </a:t>
            </a:r>
            <a:r>
              <a:rPr lang="cs-CZ" sz="2800" b="0" i="1" strike="noStrike" spc="-1" dirty="0">
                <a:solidFill>
                  <a:srgbClr val="000000"/>
                </a:solidFill>
                <a:latin typeface="Trebuchet MS"/>
              </a:rPr>
              <a:t>Postoje české veřejnosti k hudebnímu umění (závěrečná zpráva výzkumného úkolu)</a:t>
            </a:r>
            <a:r>
              <a:rPr lang="cs-CZ" sz="2800" b="0" strike="noStrike" spc="-1" dirty="0">
                <a:solidFill>
                  <a:srgbClr val="000000"/>
                </a:solidFill>
                <a:latin typeface="Trebuchet MS"/>
              </a:rPr>
              <a:t>. Praha: Ústav pro výzkum kultury, 1978.</a:t>
            </a:r>
            <a:endParaRPr lang="cs-CZ" sz="28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900" b="0" strike="noStrike" spc="-1" dirty="0">
                <a:solidFill>
                  <a:srgbClr val="000000"/>
                </a:solidFill>
                <a:latin typeface="Trebuchet MS"/>
              </a:rPr>
              <a:t>VALOVÝ, Evžen. Sémantický diferenciál ve výzkumu vnímání hudby žáky základních škol. </a:t>
            </a:r>
            <a:r>
              <a:rPr lang="cs-CZ" sz="2900" b="0" i="1" strike="noStrike" spc="-1" dirty="0">
                <a:solidFill>
                  <a:srgbClr val="000000"/>
                </a:solidFill>
                <a:latin typeface="Trebuchet MS"/>
              </a:rPr>
              <a:t>Musica </a:t>
            </a:r>
            <a:r>
              <a:rPr lang="cs-CZ" sz="2900" b="0" i="1" strike="noStrike" spc="-1" dirty="0" err="1">
                <a:solidFill>
                  <a:srgbClr val="000000"/>
                </a:solidFill>
                <a:latin typeface="Trebuchet MS"/>
              </a:rPr>
              <a:t>viva</a:t>
            </a:r>
            <a:r>
              <a:rPr lang="cs-CZ" sz="2900" b="0" i="1" strike="noStrike" spc="-1" dirty="0">
                <a:solidFill>
                  <a:srgbClr val="000000"/>
                </a:solidFill>
                <a:latin typeface="Trebuchet MS"/>
              </a:rPr>
              <a:t> in </a:t>
            </a:r>
            <a:r>
              <a:rPr lang="cs-CZ" sz="2900" b="0" i="1" strike="noStrike" spc="-1" dirty="0" err="1">
                <a:solidFill>
                  <a:srgbClr val="000000"/>
                </a:solidFill>
                <a:latin typeface="Trebuchet MS"/>
              </a:rPr>
              <a:t>schola</a:t>
            </a:r>
            <a:r>
              <a:rPr lang="cs-CZ" sz="2900" b="0" i="1" strike="noStrike" spc="-1" dirty="0">
                <a:solidFill>
                  <a:srgbClr val="000000"/>
                </a:solidFill>
                <a:latin typeface="Trebuchet MS"/>
              </a:rPr>
              <a:t> IV</a:t>
            </a:r>
            <a:r>
              <a:rPr lang="cs-CZ" sz="2900" b="0" strike="noStrike" spc="-1" dirty="0">
                <a:solidFill>
                  <a:srgbClr val="000000"/>
                </a:solidFill>
                <a:latin typeface="Trebuchet MS"/>
              </a:rPr>
              <a:t>. Brno: 1979, s. 97-112.</a:t>
            </a:r>
            <a:endParaRPr lang="cs-CZ" sz="2900" b="0" strike="noStrike" spc="-1" dirty="0">
              <a:solidFill>
                <a:srgbClr val="404040"/>
              </a:solidFill>
              <a:latin typeface="Trebuchet MS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2E5357"/>
              </a:buClr>
              <a:buSzPct val="80000"/>
              <a:buFont typeface="Arial"/>
              <a:buChar char="•"/>
            </a:pPr>
            <a:r>
              <a:rPr lang="cs-CZ" sz="2900" b="0" strike="noStrike" spc="-1" dirty="0">
                <a:solidFill>
                  <a:srgbClr val="000000"/>
                </a:solidFill>
                <a:latin typeface="Trebuchet MS"/>
              </a:rPr>
              <a:t>KOŠŤÁL, Jaroslav. Mínění české veřejnosti o hudbě a poslechové chování. </a:t>
            </a:r>
            <a:r>
              <a:rPr lang="cs-CZ" sz="2900" b="0" i="1" strike="noStrike" spc="-1" dirty="0">
                <a:solidFill>
                  <a:srgbClr val="000000"/>
                </a:solidFill>
                <a:latin typeface="Trebuchet MS"/>
              </a:rPr>
              <a:t>Hudební věda</a:t>
            </a:r>
            <a:r>
              <a:rPr lang="cs-CZ" sz="2900" b="0" strike="noStrike" spc="-1" dirty="0">
                <a:solidFill>
                  <a:srgbClr val="000000"/>
                </a:solidFill>
                <a:latin typeface="Trebuchet MS"/>
              </a:rPr>
              <a:t>. Praha: ČSAV, 1985, č. 4, s. 322-346.</a:t>
            </a:r>
            <a:endParaRPr lang="cs-CZ" sz="2900" b="0" strike="noStrike" spc="-1" dirty="0">
              <a:solidFill>
                <a:srgbClr val="40404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502244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</TotalTime>
  <Words>786</Words>
  <Application>Microsoft Office PowerPoint</Application>
  <PresentationFormat>Širokoúhlá obrazovka</PresentationFormat>
  <Paragraphs>79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 Light</vt:lpstr>
      <vt:lpstr>Trebuchet MS</vt:lpstr>
      <vt:lpstr>Wingdings 3</vt:lpstr>
      <vt:lpstr>Faseta</vt:lpstr>
      <vt:lpstr>Hudební preference vysokoškolské mládeže  ve světle  sociologických výzkumů</vt:lpstr>
      <vt:lpstr>1. Původ a historie výzkumů hudebnosti  na našem území</vt:lpstr>
      <vt:lpstr>Shrnutí výsledků</vt:lpstr>
      <vt:lpstr>2. Výzkumy hudebních preferencí VŠ studentů  na KHV PdF MU z let 2012 – 2016  </vt:lpstr>
      <vt:lpstr>Shrnutí dosavadních výsledků z výzkumů na KHV (2012 – 2014) </vt:lpstr>
      <vt:lpstr>Postoje vysokoškolských studentů v ČR  k artificiální hudbě 20. století</vt:lpstr>
      <vt:lpstr>Problémy při sestavování  zvukového dotazníku</vt:lpstr>
      <vt:lpstr>k zamyšlení: Co může ovlivnit naše vnímání hudby?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Hudební preference vysokoškolské mládeže  ve světle  sociologických výzkumů</dc:title>
  <dc:creator>Kučerová</dc:creator>
  <cp:lastModifiedBy>Kučerová</cp:lastModifiedBy>
  <cp:revision>25</cp:revision>
  <dcterms:created xsi:type="dcterms:W3CDTF">2021-11-02T15:43:17Z</dcterms:created>
  <dcterms:modified xsi:type="dcterms:W3CDTF">2022-11-02T08:54:33Z</dcterms:modified>
</cp:coreProperties>
</file>