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4" r:id="rId3"/>
    <p:sldId id="316" r:id="rId4"/>
    <p:sldId id="275" r:id="rId5"/>
    <p:sldId id="259" r:id="rId6"/>
    <p:sldId id="301" r:id="rId7"/>
    <p:sldId id="261" r:id="rId8"/>
    <p:sldId id="258" r:id="rId9"/>
    <p:sldId id="290" r:id="rId10"/>
    <p:sldId id="266" r:id="rId11"/>
    <p:sldId id="276" r:id="rId12"/>
    <p:sldId id="277" r:id="rId13"/>
    <p:sldId id="267" r:id="rId14"/>
    <p:sldId id="278" r:id="rId15"/>
    <p:sldId id="280" r:id="rId16"/>
    <p:sldId id="273" r:id="rId17"/>
    <p:sldId id="270" r:id="rId18"/>
    <p:sldId id="271" r:id="rId19"/>
    <p:sldId id="268" r:id="rId20"/>
    <p:sldId id="269" r:id="rId21"/>
    <p:sldId id="272" r:id="rId22"/>
    <p:sldId id="279" r:id="rId23"/>
    <p:sldId id="323" r:id="rId24"/>
    <p:sldId id="274" r:id="rId25"/>
    <p:sldId id="257" r:id="rId26"/>
    <p:sldId id="264" r:id="rId27"/>
    <p:sldId id="326" r:id="rId28"/>
    <p:sldId id="327" r:id="rId29"/>
    <p:sldId id="328" r:id="rId30"/>
    <p:sldId id="329" r:id="rId31"/>
    <p:sldId id="317" r:id="rId32"/>
    <p:sldId id="313" r:id="rId33"/>
    <p:sldId id="320" r:id="rId34"/>
    <p:sldId id="318" r:id="rId35"/>
    <p:sldId id="319" r:id="rId36"/>
    <p:sldId id="309" r:id="rId37"/>
    <p:sldId id="300" r:id="rId38"/>
    <p:sldId id="307" r:id="rId39"/>
    <p:sldId id="331" r:id="rId40"/>
    <p:sldId id="321" r:id="rId41"/>
    <p:sldId id="322" r:id="rId42"/>
    <p:sldId id="315" r:id="rId43"/>
    <p:sldId id="311" r:id="rId44"/>
    <p:sldId id="302" r:id="rId45"/>
    <p:sldId id="262" r:id="rId46"/>
    <p:sldId id="303" r:id="rId47"/>
    <p:sldId id="304" r:id="rId48"/>
    <p:sldId id="305" r:id="rId49"/>
    <p:sldId id="314" r:id="rId50"/>
    <p:sldId id="306" r:id="rId51"/>
    <p:sldId id="263" r:id="rId52"/>
    <p:sldId id="286" r:id="rId53"/>
    <p:sldId id="308" r:id="rId54"/>
    <p:sldId id="312" r:id="rId55"/>
    <p:sldId id="291" r:id="rId56"/>
    <p:sldId id="292" r:id="rId57"/>
    <p:sldId id="293" r:id="rId58"/>
    <p:sldId id="287" r:id="rId59"/>
    <p:sldId id="289" r:id="rId60"/>
    <p:sldId id="299" r:id="rId61"/>
    <p:sldId id="298" r:id="rId62"/>
    <p:sldId id="297" r:id="rId63"/>
    <p:sldId id="284" r:id="rId64"/>
    <p:sldId id="294" r:id="rId65"/>
    <p:sldId id="325" r:id="rId66"/>
    <p:sldId id="295" r:id="rId67"/>
    <p:sldId id="282" r:id="rId68"/>
    <p:sldId id="285" r:id="rId69"/>
    <p:sldId id="333" r:id="rId70"/>
    <p:sldId id="283" r:id="rId7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6" autoAdjust="0"/>
    <p:restoredTop sz="94660"/>
  </p:normalViewPr>
  <p:slideViewPr>
    <p:cSldViewPr>
      <p:cViewPr varScale="1">
        <p:scale>
          <a:sx n="53" d="100"/>
          <a:sy n="53" d="100"/>
        </p:scale>
        <p:origin x="133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9672F-B72A-42D8-AFAE-BD6DA99E3CEA}" type="datetimeFigureOut">
              <a:rPr lang="cs-CZ" smtClean="0"/>
              <a:pPr/>
              <a:t>17.02.2020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C45A0-FDD1-4419-9CA9-78419AD83EF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Středověk v obrazech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Společnost a kultura raného, vrcholného a pozdního středověku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Theodora a Justinián I.</a:t>
            </a:r>
            <a:endParaRPr lang="cs-CZ" dirty="0"/>
          </a:p>
        </p:txBody>
      </p:sp>
      <p:pic>
        <p:nvPicPr>
          <p:cNvPr id="6147" name="Picture 3" descr="E:\Panovníci\Středověk-Justinián a Theodora\Středověk-Justinián a Theodor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036" y="1600200"/>
            <a:ext cx="643392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Theodora a její nástupkyně</a:t>
            </a:r>
            <a:endParaRPr lang="cs-CZ" dirty="0"/>
          </a:p>
        </p:txBody>
      </p:sp>
      <p:pic>
        <p:nvPicPr>
          <p:cNvPr id="16386" name="Picture 2" descr="E:\Panovníci\Středověk - obrázky II.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612" y="1412776"/>
            <a:ext cx="6406110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Justinián a jeho nástupci</a:t>
            </a:r>
            <a:endParaRPr lang="cs-CZ" dirty="0"/>
          </a:p>
        </p:txBody>
      </p:sp>
      <p:pic>
        <p:nvPicPr>
          <p:cNvPr id="17410" name="Picture 2" descr="E:\Panovníci\Středověk - obrázky II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6292" y="1600200"/>
            <a:ext cx="6800093" cy="50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Kníže  Rastislav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 descr="E:\Panovníci\České dějiny- Rastislav\České dějiny- Rastisla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44824"/>
            <a:ext cx="308926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Pečetě panovníků Svaté říše, Ota II a jeho manželka </a:t>
            </a:r>
            <a:r>
              <a:rPr lang="cs-CZ" sz="3200" dirty="0" err="1" smtClean="0"/>
              <a:t>Theofano</a:t>
            </a:r>
            <a:endParaRPr lang="cs-CZ" sz="3200" dirty="0"/>
          </a:p>
        </p:txBody>
      </p:sp>
      <p:pic>
        <p:nvPicPr>
          <p:cNvPr id="18434" name="Picture 2" descr="E:\Panovníci\Středověk - obrázky II. 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0905" y="1600200"/>
            <a:ext cx="3342062" cy="4925144"/>
          </a:xfrm>
          <a:prstGeom prst="rect">
            <a:avLst/>
          </a:prstGeom>
          <a:noFill/>
        </p:spPr>
      </p:pic>
      <p:pic>
        <p:nvPicPr>
          <p:cNvPr id="18435" name="Picture 3" descr="E:\Panovníci\Středověk - obrázky II. 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3528392" cy="57438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 smtClean="0"/>
              <a:t>Basileos</a:t>
            </a:r>
            <a:r>
              <a:rPr lang="cs-CZ" sz="3200" dirty="0" smtClean="0"/>
              <a:t> II. </a:t>
            </a:r>
            <a:r>
              <a:rPr lang="cs-CZ" sz="3200" dirty="0" err="1" smtClean="0"/>
              <a:t>Bulharobijce</a:t>
            </a:r>
            <a:endParaRPr lang="cs-CZ" sz="32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482" name="Picture 2" descr="E:\Středověk - obrázky II\Středověk - obrázky II. 0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917" y="1484784"/>
            <a:ext cx="3940277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Richard Lví srdce, Jindřich II.</a:t>
            </a:r>
            <a:endParaRPr lang="cs-CZ" sz="3200" dirty="0"/>
          </a:p>
        </p:txBody>
      </p:sp>
      <p:pic>
        <p:nvPicPr>
          <p:cNvPr id="13314" name="Picture 2" descr="E:\Panovníci\Středověk-Richard Lví srdce (14. st.)\Středověk-Richard Lví srdce (14. st.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235" y="1484784"/>
            <a:ext cx="3656749" cy="5100203"/>
          </a:xfrm>
          <a:prstGeom prst="rect">
            <a:avLst/>
          </a:prstGeom>
          <a:noFill/>
        </p:spPr>
      </p:pic>
      <p:pic>
        <p:nvPicPr>
          <p:cNvPr id="13315" name="Picture 3" descr="E:\STŘEDOVĚK\P10101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8379" y="1988840"/>
            <a:ext cx="5376597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Lucemburkové</a:t>
            </a:r>
            <a:r>
              <a:rPr lang="cs-CZ" dirty="0" smtClean="0"/>
              <a:t> Jan a Karel </a:t>
            </a:r>
            <a:endParaRPr lang="cs-CZ" dirty="0"/>
          </a:p>
        </p:txBody>
      </p:sp>
      <p:pic>
        <p:nvPicPr>
          <p:cNvPr id="10242" name="Picture 2" descr="E:\Panovníci\Středověk-Lucemburk-hrob Jana Slepého\Středověk-Lucemburk-hrob Jana Slepéh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57263"/>
            <a:ext cx="4430344" cy="3303985"/>
          </a:xfrm>
          <a:prstGeom prst="rect">
            <a:avLst/>
          </a:prstGeom>
          <a:noFill/>
        </p:spPr>
      </p:pic>
      <p:pic>
        <p:nvPicPr>
          <p:cNvPr id="10243" name="Picture 3" descr="E:\Panovníci\Středověk-N. Wurmser Karel IV. ukládá relikvie, Karlštejn\Středověk-N. Wurmser Karel IV. ukládá relikvie, Karlštej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4099" y="1600200"/>
            <a:ext cx="3838079" cy="50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Zikmund Lucemburský, </a:t>
            </a:r>
            <a:r>
              <a:rPr lang="cs-CZ" sz="3200" dirty="0" err="1" smtClean="0"/>
              <a:t>Königstuhl</a:t>
            </a:r>
            <a:r>
              <a:rPr lang="cs-CZ" sz="3200" dirty="0" smtClean="0"/>
              <a:t> – </a:t>
            </a:r>
            <a:r>
              <a:rPr lang="cs-CZ" sz="3200" dirty="0" err="1" smtClean="0"/>
              <a:t>Rhens</a:t>
            </a:r>
            <a:r>
              <a:rPr lang="cs-CZ" sz="3200" dirty="0" smtClean="0"/>
              <a:t>, Porýní –místo volby římských králů</a:t>
            </a:r>
            <a:endParaRPr lang="cs-CZ" sz="3200" dirty="0"/>
          </a:p>
        </p:txBody>
      </p:sp>
      <p:pic>
        <p:nvPicPr>
          <p:cNvPr id="11268" name="Picture 4" descr="E:\Panovníci\Středověk-Zikmund Lucemburský\Středověk-Zikmund Lucembursk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9755" y="1600200"/>
            <a:ext cx="3518675" cy="4925144"/>
          </a:xfrm>
          <a:prstGeom prst="rect">
            <a:avLst/>
          </a:prstGeom>
          <a:noFill/>
        </p:spPr>
      </p:pic>
      <p:pic>
        <p:nvPicPr>
          <p:cNvPr id="11269" name="Picture 5" descr="E:\Panovníci\Středověk-Rhens-Königstuhl\Středověk-Rhens-Königstuh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8133" y="2132856"/>
            <a:ext cx="5127297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Pohrobek a </a:t>
            </a:r>
            <a:r>
              <a:rPr lang="cs-CZ" dirty="0"/>
              <a:t>P</a:t>
            </a:r>
            <a:r>
              <a:rPr lang="cs-CZ" dirty="0" smtClean="0"/>
              <a:t>oděbrad</a:t>
            </a:r>
            <a:endParaRPr lang="cs-CZ" dirty="0"/>
          </a:p>
        </p:txBody>
      </p:sp>
      <p:pic>
        <p:nvPicPr>
          <p:cNvPr id="8194" name="Picture 2" descr="E:\Panovníci\České dějiny - Ladislav Pohrobek\České dějiny - Ladislav Pohrobe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012" y="1600200"/>
            <a:ext cx="3279956" cy="5040774"/>
          </a:xfrm>
          <a:prstGeom prst="rect">
            <a:avLst/>
          </a:prstGeom>
          <a:noFill/>
        </p:spPr>
      </p:pic>
      <p:pic>
        <p:nvPicPr>
          <p:cNvPr id="8195" name="Picture 3" descr="E:\Panovníci\České dějiny - Jiřík z Poděbrad\České dějiny - Jiřík z Poděbra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1581" y="1600200"/>
            <a:ext cx="305183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632" y="-315416"/>
            <a:ext cx="10954693" cy="734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89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Jagellonci</a:t>
            </a:r>
            <a:r>
              <a:rPr lang="cs-CZ" dirty="0" smtClean="0"/>
              <a:t> na českém trůnu</a:t>
            </a:r>
            <a:endParaRPr lang="cs-CZ" dirty="0"/>
          </a:p>
        </p:txBody>
      </p:sp>
      <p:pic>
        <p:nvPicPr>
          <p:cNvPr id="9218" name="Picture 2" descr="E:\Panovníci\České dějiny - Vladislav Jagelonský\České dějiny - Vladislav Jagelonsk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8920" y="1600200"/>
            <a:ext cx="3481072" cy="5404576"/>
          </a:xfrm>
          <a:prstGeom prst="rect">
            <a:avLst/>
          </a:prstGeom>
          <a:noFill/>
        </p:spPr>
      </p:pic>
      <p:pic>
        <p:nvPicPr>
          <p:cNvPr id="9219" name="Picture 3" descr="E:\Panovníci\České dějiny - Ludvík Jagelonský\České dějiny - Ludvík Jagelonský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1342" y="1600200"/>
            <a:ext cx="3259089" cy="50303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Ferdinand Aragonský, Granada – katedrála – hrob katolických králů</a:t>
            </a:r>
            <a:endParaRPr lang="cs-CZ" sz="3200" dirty="0"/>
          </a:p>
        </p:txBody>
      </p:sp>
      <p:pic>
        <p:nvPicPr>
          <p:cNvPr id="12290" name="Picture 2" descr="E:\Panovníci\Středověk-Ferdinad I. Katolický\Středověk-Ferdinad I. Katolick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721" y="1600200"/>
            <a:ext cx="3734819" cy="4709120"/>
          </a:xfrm>
          <a:prstGeom prst="rect">
            <a:avLst/>
          </a:prstGeom>
          <a:noFill/>
        </p:spPr>
      </p:pic>
      <p:pic>
        <p:nvPicPr>
          <p:cNvPr id="12291" name="Picture 3" descr="E:\Panovníci\Středověk-Granada-hrobka katolických králů\Středověk-Granada-hrobka katolických králů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1554" y="2204864"/>
            <a:ext cx="5076564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Maxmilián I.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458" name="Picture 2" descr="E:\Panovníci\Středověk - obrázky II. 01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036" y="1556792"/>
            <a:ext cx="4299204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4514" name="Picture 2" descr="C:\Users\Jirka\Desktop\Středověk - obrázky II\Středověk-svatoštěpánská korun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43608"/>
            <a:ext cx="3528392" cy="5177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Paříž – St. </a:t>
            </a:r>
            <a:r>
              <a:rPr lang="cs-CZ" sz="3200" dirty="0" err="1" smtClean="0"/>
              <a:t>Dennis</a:t>
            </a:r>
            <a:r>
              <a:rPr lang="cs-CZ" sz="3200" dirty="0" smtClean="0"/>
              <a:t> – hrobka francouzských králů</a:t>
            </a:r>
            <a:endParaRPr lang="cs-CZ" sz="3200" dirty="0"/>
          </a:p>
        </p:txBody>
      </p:sp>
      <p:pic>
        <p:nvPicPr>
          <p:cNvPr id="14338" name="Picture 2" descr="E:\Panovníci\Středověk-architektura-St. Dennis\Středověk-architektura-St. Deni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35598"/>
            <a:ext cx="6746016" cy="4845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 smtClean="0"/>
              <a:t>Hnězdno – románské dveře s reliéfy zobrazujícími život a mučednickou smrt sv. Vojtěcha</a:t>
            </a:r>
            <a:endParaRPr lang="cs-CZ" sz="3200" dirty="0"/>
          </a:p>
        </p:txBody>
      </p:sp>
      <p:pic>
        <p:nvPicPr>
          <p:cNvPr id="2050" name="Picture 2" descr="E:\Středověk-Hnězdn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287481"/>
            <a:ext cx="3270396" cy="55705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Velká díla středověku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Bojnický oltář</a:t>
            </a:r>
            <a:endParaRPr lang="cs-CZ" dirty="0"/>
          </a:p>
        </p:txBody>
      </p:sp>
      <p:pic>
        <p:nvPicPr>
          <p:cNvPr id="65538" name="Picture 2" descr="E:\Středověká díla\Středověk-Bojnický oltář\Středověk-Bojnický oltář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1156497"/>
            <a:ext cx="8039119" cy="5701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6562" name="Picture 2" descr="E:\Středověká díla\Středověk-Krakow-Stwosz\Středověk-Krakow-Stwosz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27403"/>
            <a:ext cx="3768064" cy="5730597"/>
          </a:xfrm>
          <a:prstGeom prst="rect">
            <a:avLst/>
          </a:prstGeom>
          <a:noFill/>
        </p:spPr>
      </p:pic>
      <p:pic>
        <p:nvPicPr>
          <p:cNvPr id="66565" name="Picture 5" descr="E:\Středověká díla\Středověk-Závišův kříž, Bojnický oltář\Středověk-Závišův kříž, Bojnický oltář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1"/>
            <a:ext cx="3920349" cy="10568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E:\Středověká díla\Středověk-relikviáře-Tři králové, Sv. Maur\Středověk-relikviáře-Tři králové, Sv. Mau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1611" y="0"/>
            <a:ext cx="466077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7346" name="Picture 2" descr="C:\Users\Jirka\Desktop\Středověk - obrázky II\Středověk-Gibralta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8759" y="1844825"/>
            <a:ext cx="10942107" cy="41044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8610" name="Picture 2" descr="E:\Středověká díla\Středověk-Zbraslavská Madona\Středověk-Zbraslavská Madon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9" y="1240685"/>
            <a:ext cx="3563752" cy="5212651"/>
          </a:xfrm>
          <a:prstGeom prst="rect">
            <a:avLst/>
          </a:prstGeom>
          <a:noFill/>
        </p:spPr>
      </p:pic>
      <p:pic>
        <p:nvPicPr>
          <p:cNvPr id="68611" name="Picture 3" descr="E:\Středověká díla\jura__0004_orez_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88554"/>
            <a:ext cx="3096344" cy="5795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8370" name="Picture 2" descr="C:\Users\Jirka\Desktop\Středověk - obrázky II\Středověk-Bruno Kartuzián-Hildegarda z Bingen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92696"/>
            <a:ext cx="2592287" cy="7526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Sv. Stanislav – krakovský biskup</a:t>
            </a:r>
            <a:endParaRPr lang="cs-CZ" dirty="0"/>
          </a:p>
        </p:txBody>
      </p:sp>
      <p:pic>
        <p:nvPicPr>
          <p:cNvPr id="54274" name="Picture 2" descr="E:\Středověk - obrázky II\Středověk - obrázky II. 0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3722" y="1600200"/>
            <a:ext cx="6592654" cy="4650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42" name="Picture 2" descr="C:\Users\Jirka\Desktop\Středověk - obrázky II\Středověk-Křižáci vedení Kristem 14. st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12776"/>
            <a:ext cx="605843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9394" name="Picture 2" descr="C:\Users\Jirka\Desktop\Středověk - obrázky II\Středověk-Godefried z Boulilon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447312"/>
            <a:ext cx="3456384" cy="5270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52536" y="0"/>
            <a:ext cx="8229600" cy="1143000"/>
          </a:xfrm>
        </p:spPr>
        <p:txBody>
          <a:bodyPr/>
          <a:lstStyle/>
          <a:p>
            <a:endParaRPr lang="cs-CZ"/>
          </a:p>
        </p:txBody>
      </p:sp>
      <p:pic>
        <p:nvPicPr>
          <p:cNvPr id="60418" name="Picture 2" descr="C:\Users\Jirka\Desktop\Středověk - obrázky II\Středověk-Izrael Karne Chiti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56792"/>
            <a:ext cx="9300174" cy="54726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066130"/>
          </a:xfrm>
        </p:spPr>
        <p:txBody>
          <a:bodyPr/>
          <a:lstStyle/>
          <a:p>
            <a:r>
              <a:rPr lang="cs-CZ" dirty="0" smtClean="0"/>
              <a:t>Křížové výpravy</a:t>
            </a:r>
            <a:endParaRPr lang="cs-CZ" dirty="0"/>
          </a:p>
        </p:txBody>
      </p:sp>
      <p:pic>
        <p:nvPicPr>
          <p:cNvPr id="50178" name="Picture 2" descr="E:\Středověk - obrázky II\Středověk - obrázky II.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97897"/>
            <a:ext cx="8896165" cy="55601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SEN  INOCENCE III.</a:t>
            </a:r>
            <a:endParaRPr lang="cs-CZ" sz="2000" dirty="0"/>
          </a:p>
        </p:txBody>
      </p:sp>
      <p:pic>
        <p:nvPicPr>
          <p:cNvPr id="40962" name="Picture 2" descr="E:\František z Assis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0003" y="1124744"/>
            <a:ext cx="6264114" cy="5733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František z </a:t>
            </a:r>
            <a:r>
              <a:rPr lang="cs-CZ" dirty="0" err="1" smtClean="0"/>
              <a:t>Assisi</a:t>
            </a:r>
            <a:r>
              <a:rPr lang="cs-CZ" dirty="0" smtClean="0"/>
              <a:t> u papeže </a:t>
            </a:r>
            <a:r>
              <a:rPr lang="cs-CZ" dirty="0" err="1" smtClean="0"/>
              <a:t>Honoria</a:t>
            </a:r>
            <a:r>
              <a:rPr lang="cs-CZ" dirty="0" smtClean="0"/>
              <a:t> III.</a:t>
            </a:r>
            <a:endParaRPr lang="cs-CZ" dirty="0"/>
          </a:p>
        </p:txBody>
      </p:sp>
      <p:pic>
        <p:nvPicPr>
          <p:cNvPr id="48130" name="Picture 2" descr="E:\Středověk - obrázky II\Středověk - obrázky II. 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7376" y="1340768"/>
            <a:ext cx="4607173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02" name="Picture 2" descr="E:\Středověk - obrázky II\Středověk - obrázky II. 0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03462"/>
            <a:ext cx="4025816" cy="5093890"/>
          </a:xfrm>
          <a:prstGeom prst="rect">
            <a:avLst/>
          </a:prstGeom>
          <a:noFill/>
        </p:spPr>
      </p:pic>
      <p:pic>
        <p:nvPicPr>
          <p:cNvPr id="51203" name="Picture 3" descr="E:\Středověk - obrázky II\Středověk - obrázky II. 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1996" y="1484784"/>
            <a:ext cx="3898216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Karel Veliký, </a:t>
            </a:r>
            <a:r>
              <a:rPr lang="cs-CZ" sz="3200" dirty="0" err="1" smtClean="0"/>
              <a:t>Aachen</a:t>
            </a:r>
            <a:r>
              <a:rPr lang="cs-CZ" sz="3200" dirty="0" smtClean="0"/>
              <a:t> - kostel</a:t>
            </a:r>
            <a:endParaRPr lang="cs-CZ" sz="3200" dirty="0"/>
          </a:p>
        </p:txBody>
      </p:sp>
      <p:pic>
        <p:nvPicPr>
          <p:cNvPr id="15362" name="Picture 2" descr="E:\Panovníci\Středověk - obrázky II. 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33331"/>
            <a:ext cx="3456384" cy="5376597"/>
          </a:xfrm>
          <a:prstGeom prst="rect">
            <a:avLst/>
          </a:prstGeom>
          <a:noFill/>
        </p:spPr>
      </p:pic>
      <p:pic>
        <p:nvPicPr>
          <p:cNvPr id="15364" name="Picture 4" descr="E:\Středověk - obrázky II\Středověk - obrázky II. 0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761" y="1052736"/>
            <a:ext cx="4008696" cy="56338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Legnické</a:t>
            </a:r>
            <a:r>
              <a:rPr lang="cs-CZ" dirty="0" smtClean="0"/>
              <a:t> Pole – klášter </a:t>
            </a:r>
            <a:endParaRPr lang="cs-CZ" dirty="0"/>
          </a:p>
        </p:txBody>
      </p:sp>
      <p:pic>
        <p:nvPicPr>
          <p:cNvPr id="62466" name="Picture 2" descr="C:\Users\Jirka\Desktop\Středověk - obrázky II\Středověk-Legnické Po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314" y="1556792"/>
            <a:ext cx="9100827" cy="48245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Templáři, upálení </a:t>
            </a:r>
            <a:r>
              <a:rPr lang="cs-CZ" dirty="0" err="1" smtClean="0"/>
              <a:t>Jacquese</a:t>
            </a:r>
            <a:r>
              <a:rPr lang="cs-CZ" dirty="0" smtClean="0"/>
              <a:t> </a:t>
            </a:r>
            <a:r>
              <a:rPr lang="cs-CZ" dirty="0" err="1" smtClean="0"/>
              <a:t>le</a:t>
            </a:r>
            <a:r>
              <a:rPr lang="cs-CZ" dirty="0" smtClean="0"/>
              <a:t> </a:t>
            </a:r>
            <a:r>
              <a:rPr lang="cs-CZ" dirty="0" err="1" smtClean="0"/>
              <a:t>Molaye</a:t>
            </a:r>
            <a:r>
              <a:rPr lang="cs-CZ" dirty="0" smtClean="0"/>
              <a:t> 1314</a:t>
            </a:r>
            <a:endParaRPr lang="cs-CZ" dirty="0"/>
          </a:p>
        </p:txBody>
      </p:sp>
      <p:pic>
        <p:nvPicPr>
          <p:cNvPr id="63490" name="Picture 2" descr="C:\Users\Jirka\Desktop\Středověk - obrázky II\Středověk-templář, Franci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5262" y="1844824"/>
            <a:ext cx="4935318" cy="3888432"/>
          </a:xfrm>
          <a:prstGeom prst="rect">
            <a:avLst/>
          </a:prstGeom>
          <a:noFill/>
        </p:spPr>
      </p:pic>
      <p:pic>
        <p:nvPicPr>
          <p:cNvPr id="63491" name="Picture 3" descr="C:\Users\Jirka\Desktop\Středověk - obrázky II\Středověk-Upálení velmistra templářů, 14. st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831" y="1700808"/>
            <a:ext cx="4942696" cy="4795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Avignonské zajetí 14. st.</a:t>
            </a:r>
            <a:endParaRPr lang="cs-CZ" dirty="0"/>
          </a:p>
        </p:txBody>
      </p:sp>
      <p:pic>
        <p:nvPicPr>
          <p:cNvPr id="56322" name="Picture 2" descr="C:\Users\Jirka\Desktop\Středověk - obrázky II\Středověk-Avignonské zajetí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73158"/>
            <a:ext cx="7760923" cy="568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Zlatá bula Karlova 1356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2226" name="Picture 2" descr="E:\Středověk - obrázky II\Středověk - obrázky II. 01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8760" y="1484784"/>
            <a:ext cx="3505771" cy="50300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Markéta </a:t>
            </a:r>
            <a:r>
              <a:rPr lang="cs-CZ" dirty="0" err="1" smtClean="0"/>
              <a:t>Multasch</a:t>
            </a:r>
            <a:r>
              <a:rPr lang="cs-CZ" dirty="0" smtClean="0"/>
              <a:t> - pyskatá</a:t>
            </a:r>
            <a:endParaRPr lang="cs-CZ" dirty="0"/>
          </a:p>
        </p:txBody>
      </p:sp>
      <p:pic>
        <p:nvPicPr>
          <p:cNvPr id="43010" name="Picture 2" descr="E:\Středověk - obrázky II\Středověk - obrázky II. 0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345678"/>
            <a:ext cx="3703842" cy="51796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Doba vymknutá s kloubů – apokalyptické vize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Jenský kodex</a:t>
            </a:r>
            <a:endParaRPr lang="cs-CZ" dirty="0"/>
          </a:p>
        </p:txBody>
      </p:sp>
      <p:pic>
        <p:nvPicPr>
          <p:cNvPr id="44034" name="Picture 2" descr="E:\Středověk - obrázky II\Středověk - obrázky II. 02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07502"/>
            <a:ext cx="3424774" cy="5550497"/>
          </a:xfrm>
          <a:prstGeom prst="rect">
            <a:avLst/>
          </a:prstGeom>
          <a:noFill/>
        </p:spPr>
      </p:pic>
      <p:pic>
        <p:nvPicPr>
          <p:cNvPr id="44035" name="Picture 3" descr="E:\Středověk - obrázky II\Středověk - obrázky II. 0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94247"/>
            <a:ext cx="3528392" cy="5629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Jenský kodex</a:t>
            </a:r>
            <a:endParaRPr lang="cs-CZ" dirty="0"/>
          </a:p>
        </p:txBody>
      </p:sp>
      <p:pic>
        <p:nvPicPr>
          <p:cNvPr id="45058" name="Picture 2" descr="E:\Středověk - obrázky II\Středověk - obrázky II. 0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8978" y="1600200"/>
            <a:ext cx="3339006" cy="5445760"/>
          </a:xfrm>
          <a:prstGeom prst="rect">
            <a:avLst/>
          </a:prstGeom>
          <a:noFill/>
        </p:spPr>
      </p:pic>
      <p:pic>
        <p:nvPicPr>
          <p:cNvPr id="45059" name="Picture 3" descr="E:\Středověk - obrázky II\Středověk - obrázky II. 0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415" y="1600200"/>
            <a:ext cx="3401301" cy="55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Jenský kodex</a:t>
            </a:r>
            <a:endParaRPr lang="cs-CZ" dirty="0"/>
          </a:p>
        </p:txBody>
      </p:sp>
      <p:pic>
        <p:nvPicPr>
          <p:cNvPr id="46082" name="Picture 2" descr="E:\Středověk - obrázky II\Středověk - obrázky II. 0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22179" y="1556792"/>
            <a:ext cx="3420475" cy="5578632"/>
          </a:xfrm>
          <a:prstGeom prst="rect">
            <a:avLst/>
          </a:prstGeom>
          <a:noFill/>
        </p:spPr>
      </p:pic>
      <p:pic>
        <p:nvPicPr>
          <p:cNvPr id="46083" name="Picture 3" descr="E:\Středověk - obrázky II\Středověk - obrázky II. 02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533" y="1600200"/>
            <a:ext cx="3108626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5508104" y="1340768"/>
            <a:ext cx="3240360" cy="288032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55299" name="Picture 3" descr="E:\Středověk II\Středověk 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1" y="620688"/>
            <a:ext cx="3879903" cy="6237312"/>
          </a:xfrm>
          <a:prstGeom prst="rect">
            <a:avLst/>
          </a:prstGeom>
          <a:noFill/>
        </p:spPr>
      </p:pic>
      <p:pic>
        <p:nvPicPr>
          <p:cNvPr id="55300" name="Picture 4" descr="C:\Users\Jirka\Desktop\Středověk - obrázky II\Středověk-Hushaus, Ulrich von Reichental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-20706"/>
            <a:ext cx="2592288" cy="753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Roma </a:t>
            </a:r>
            <a:r>
              <a:rPr lang="cs-CZ" dirty="0" err="1" smtClean="0"/>
              <a:t>aeterna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074" name="Picture 2" descr="E:\Ří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1869" y="1412776"/>
            <a:ext cx="6306239" cy="4968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Jenský kodex</a:t>
            </a:r>
            <a:endParaRPr lang="cs-CZ" dirty="0"/>
          </a:p>
        </p:txBody>
      </p:sp>
      <p:pic>
        <p:nvPicPr>
          <p:cNvPr id="47106" name="Picture 2" descr="E:\Středověk - obrázky II\Středověk - obrázky II. 02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71071"/>
            <a:ext cx="3600399" cy="5441513"/>
          </a:xfrm>
          <a:prstGeom prst="rect">
            <a:avLst/>
          </a:prstGeom>
          <a:noFill/>
        </p:spPr>
      </p:pic>
      <p:pic>
        <p:nvPicPr>
          <p:cNvPr id="47107" name="Picture 3" descr="E:\Středověk - obrázky II\Středověk - obrázky II. 0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21812"/>
            <a:ext cx="3168351" cy="5623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Doba vymknutá s kloubů – apokalyptické vize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E:\Středověk II\Středově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1310"/>
            <a:ext cx="3312368" cy="5065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Johanka z Arku </a:t>
            </a:r>
            <a:endParaRPr lang="cs-CZ" dirty="0"/>
          </a:p>
        </p:txBody>
      </p:sp>
      <p:pic>
        <p:nvPicPr>
          <p:cNvPr id="49154" name="Picture 2" descr="E:\Středověk - obrázky II\Středověk - obrázky II. 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680" y="1340768"/>
            <a:ext cx="6405063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Děti, hostina</a:t>
            </a:r>
            <a:endParaRPr lang="cs-CZ" dirty="0"/>
          </a:p>
        </p:txBody>
      </p:sp>
      <p:pic>
        <p:nvPicPr>
          <p:cNvPr id="53250" name="Picture 2" descr="E:\Středověk - obrázky II\Středověk - obrázky II. 0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864" y="1412776"/>
            <a:ext cx="3302810" cy="5256584"/>
          </a:xfrm>
          <a:prstGeom prst="rect">
            <a:avLst/>
          </a:prstGeom>
          <a:noFill/>
        </p:spPr>
      </p:pic>
      <p:pic>
        <p:nvPicPr>
          <p:cNvPr id="53251" name="Picture 3" descr="E:\Středověk - obrázky II\Středověk - obrázky II. 0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5775" y="1340768"/>
            <a:ext cx="3940881" cy="5517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Reichenau</a:t>
            </a:r>
            <a:r>
              <a:rPr lang="cs-CZ" dirty="0" smtClean="0"/>
              <a:t> – </a:t>
            </a:r>
            <a:r>
              <a:rPr lang="cs-CZ" dirty="0" err="1" smtClean="0"/>
              <a:t>Oberzell</a:t>
            </a:r>
            <a:r>
              <a:rPr lang="cs-CZ" dirty="0" smtClean="0"/>
              <a:t> – otonský kostel</a:t>
            </a:r>
            <a:endParaRPr lang="cs-CZ" dirty="0"/>
          </a:p>
        </p:txBody>
      </p:sp>
      <p:pic>
        <p:nvPicPr>
          <p:cNvPr id="31746" name="Picture 2" descr="C:\Users\Jirka\Desktop\Středověk - architektura\Středověk-architektura-Reichenau Oberze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789147"/>
            <a:ext cx="6920934" cy="50688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 smtClean="0"/>
              <a:t>Paray</a:t>
            </a:r>
            <a:r>
              <a:rPr lang="cs-CZ" sz="3200" dirty="0" smtClean="0"/>
              <a:t> </a:t>
            </a:r>
            <a:r>
              <a:rPr lang="cs-CZ" sz="3200" dirty="0" err="1" smtClean="0"/>
              <a:t>le</a:t>
            </a:r>
            <a:r>
              <a:rPr lang="cs-CZ" sz="3200" dirty="0" smtClean="0"/>
              <a:t> </a:t>
            </a:r>
            <a:r>
              <a:rPr lang="cs-CZ" sz="3200" dirty="0" err="1" smtClean="0"/>
              <a:t>Monial</a:t>
            </a:r>
            <a:r>
              <a:rPr lang="cs-CZ" sz="3200" dirty="0" smtClean="0"/>
              <a:t> – bazilika Nejsvětějšího srdce</a:t>
            </a:r>
            <a:endParaRPr lang="cs-CZ" sz="3200" dirty="0"/>
          </a:p>
        </p:txBody>
      </p:sp>
      <p:pic>
        <p:nvPicPr>
          <p:cNvPr id="32770" name="Picture 2" descr="C:\Users\Jirka\Desktop\Středověk - architektura\Středověk-architektura-Paray le Monia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4429" y="1628800"/>
            <a:ext cx="7199329" cy="4968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Pisa – náměstí divů</a:t>
            </a:r>
            <a:endParaRPr lang="cs-CZ" dirty="0"/>
          </a:p>
        </p:txBody>
      </p:sp>
      <p:pic>
        <p:nvPicPr>
          <p:cNvPr id="33794" name="Picture 2" descr="C:\Users\Jirka\Desktop\Středověk - architektura\Středověk-architektura-Pis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51094"/>
            <a:ext cx="6568800" cy="4586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Mešita v Córdobě</a:t>
            </a:r>
            <a:endParaRPr lang="cs-CZ" dirty="0"/>
          </a:p>
        </p:txBody>
      </p:sp>
      <p:pic>
        <p:nvPicPr>
          <p:cNvPr id="27650" name="Picture 2" descr="C:\Users\Jirka\Desktop\Středověk - architektura\Středověk-architektura-Cordób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331" y="1236594"/>
            <a:ext cx="7965109" cy="57928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Jirka\Desktop\Středověk - architektura\Středověk-architektura-Buill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772270"/>
            <a:ext cx="7753422" cy="5609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Franská královská falc za Merovejců</a:t>
            </a:r>
            <a:endParaRPr lang="cs-CZ" dirty="0"/>
          </a:p>
        </p:txBody>
      </p:sp>
      <p:pic>
        <p:nvPicPr>
          <p:cNvPr id="41986" name="Picture 2" descr="E:\Středověk - obrázky II\Středověk - obrázky II. 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542" y="1484784"/>
            <a:ext cx="7359216" cy="5040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Stahleck</a:t>
            </a:r>
            <a:r>
              <a:rPr lang="cs-CZ" dirty="0" smtClean="0"/>
              <a:t> - Porýní</a:t>
            </a:r>
            <a:endParaRPr lang="cs-CZ" dirty="0"/>
          </a:p>
        </p:txBody>
      </p:sp>
      <p:pic>
        <p:nvPicPr>
          <p:cNvPr id="39938" name="Picture 2" descr="C:\Users\Jirka\Desktop\Středověk - architektura\Středověk-architektura-Stahlec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5" y="1366904"/>
            <a:ext cx="6993654" cy="5158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Krakov - </a:t>
            </a:r>
            <a:r>
              <a:rPr lang="cs-CZ" dirty="0" err="1" smtClean="0"/>
              <a:t>Wawel</a:t>
            </a:r>
            <a:endParaRPr lang="cs-CZ" dirty="0"/>
          </a:p>
        </p:txBody>
      </p:sp>
      <p:pic>
        <p:nvPicPr>
          <p:cNvPr id="38914" name="Picture 2" descr="C:\Users\Jirka\Desktop\Středověk - architektura\Středověk-architektura-Wawe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760" y="1412777"/>
            <a:ext cx="7451359" cy="54452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Malbork</a:t>
            </a:r>
            <a:endParaRPr lang="cs-CZ" dirty="0"/>
          </a:p>
        </p:txBody>
      </p:sp>
      <p:pic>
        <p:nvPicPr>
          <p:cNvPr id="37890" name="Picture 2" descr="C:\Users\Jirka\Desktop\Středověk - architektura\Středověk-Malbor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885" y="1600200"/>
            <a:ext cx="790023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Amiens, </a:t>
            </a:r>
            <a:r>
              <a:rPr lang="cs-CZ" dirty="0" err="1" smtClean="0"/>
              <a:t>Segovia</a:t>
            </a:r>
            <a:r>
              <a:rPr lang="cs-CZ" dirty="0" smtClean="0"/>
              <a:t> – gotické katedrály</a:t>
            </a:r>
            <a:endParaRPr lang="cs-CZ" dirty="0"/>
          </a:p>
        </p:txBody>
      </p:sp>
      <p:pic>
        <p:nvPicPr>
          <p:cNvPr id="25602" name="Picture 2" descr="C:\Users\Jirka\Desktop\Středověk - architektura\Středověk-architektura-Amien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439342" cy="4990078"/>
          </a:xfrm>
          <a:prstGeom prst="rect">
            <a:avLst/>
          </a:prstGeom>
          <a:noFill/>
        </p:spPr>
      </p:pic>
      <p:pic>
        <p:nvPicPr>
          <p:cNvPr id="25603" name="Picture 3" descr="C:\Users\Jirka\Desktop\Středověk - architektura\Středověk-architektura-Segovi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8139" y="2060849"/>
            <a:ext cx="5255665" cy="3672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Ulm</a:t>
            </a:r>
            <a:r>
              <a:rPr lang="cs-CZ" dirty="0" smtClean="0"/>
              <a:t> – </a:t>
            </a:r>
            <a:r>
              <a:rPr lang="cs-CZ" dirty="0" err="1" smtClean="0"/>
              <a:t>Münster</a:t>
            </a:r>
            <a:r>
              <a:rPr lang="cs-CZ" dirty="0" smtClean="0"/>
              <a:t>, </a:t>
            </a:r>
            <a:r>
              <a:rPr lang="cs-CZ" dirty="0" err="1" smtClean="0"/>
              <a:t>Nürnberg</a:t>
            </a:r>
            <a:r>
              <a:rPr lang="cs-CZ" dirty="0" smtClean="0"/>
              <a:t> – kostel P.M.</a:t>
            </a:r>
            <a:endParaRPr lang="cs-CZ" dirty="0"/>
          </a:p>
        </p:txBody>
      </p:sp>
      <p:pic>
        <p:nvPicPr>
          <p:cNvPr id="34818" name="Picture 2" descr="C:\Users\Jirka\Desktop\Středověk - architektura\Středověk-architektura-Ulm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852" y="1268760"/>
            <a:ext cx="3577397" cy="5256584"/>
          </a:xfrm>
          <a:prstGeom prst="rect">
            <a:avLst/>
          </a:prstGeom>
          <a:noFill/>
        </p:spPr>
      </p:pic>
      <p:pic>
        <p:nvPicPr>
          <p:cNvPr id="34819" name="Picture 3" descr="C:\Users\Jirka\Desktop\Středověk - architektura\Středověk-Norinberk-Mariánský koste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32726"/>
            <a:ext cx="3888432" cy="611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Třebíč - bazilika</a:t>
            </a:r>
            <a:endParaRPr lang="cs-CZ" dirty="0"/>
          </a:p>
        </p:txBody>
      </p:sp>
      <p:pic>
        <p:nvPicPr>
          <p:cNvPr id="36866" name="Picture 2" descr="C:\Users\Jirka\Desktop\Středověk - architektura\Středověk-architektura-Třebíč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12776"/>
            <a:ext cx="6976466" cy="50305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Kaple sv. Kříže - Karlštejn</a:t>
            </a:r>
            <a:endParaRPr lang="cs-CZ" sz="2800" dirty="0"/>
          </a:p>
        </p:txBody>
      </p:sp>
      <p:pic>
        <p:nvPicPr>
          <p:cNvPr id="35842" name="Picture 2" descr="C:\Users\Jirka\Desktop\Středověk - architektura\Středověk-Karlštejn, kaple sv. Kříž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072661"/>
            <a:ext cx="4104456" cy="5891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irka\Desktop\Středověk - architektura\Středověk-architektura-Aigues Mor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348" y="908720"/>
            <a:ext cx="7148307" cy="5069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Jirka\Desktop\Středověk - architektura\Středověk-architektura-Carcasson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32700"/>
            <a:ext cx="8291222" cy="6064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irka\Desktop\Středověk - architektura\Středověk-architektura-Ávil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5959" cy="6432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smtClean="0"/>
              <a:t>Křeslo Karla Velikého (Cáchy) a korunovační křeslo anglických králů </a:t>
            </a:r>
            <a:endParaRPr lang="cs-CZ" sz="3200" dirty="0"/>
          </a:p>
        </p:txBody>
      </p:sp>
      <p:pic>
        <p:nvPicPr>
          <p:cNvPr id="4098" name="Picture 2" descr="E:\STŘEDOVĚK\Středověk-trůn Karla Velikého a angl. králů\Středověk-trůn Karla Velikého a angl. králů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224253"/>
            <a:ext cx="7262741" cy="52554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 err="1" smtClean="0"/>
              <a:t>Alcazary</a:t>
            </a:r>
            <a:r>
              <a:rPr lang="cs-CZ" sz="3200" dirty="0" smtClean="0"/>
              <a:t> – </a:t>
            </a:r>
            <a:r>
              <a:rPr lang="cs-CZ" sz="3200" dirty="0" err="1" smtClean="0"/>
              <a:t>Segovia</a:t>
            </a:r>
            <a:r>
              <a:rPr lang="cs-CZ" sz="3200" dirty="0" smtClean="0"/>
              <a:t>, Toledo</a:t>
            </a:r>
            <a:endParaRPr lang="cs-CZ" sz="3200" dirty="0"/>
          </a:p>
        </p:txBody>
      </p:sp>
      <p:pic>
        <p:nvPicPr>
          <p:cNvPr id="24578" name="Picture 2" descr="C:\Users\Jirka\Desktop\Středověk - architektura\Středověk-architektura-Alcazar Segovi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249" y="2348880"/>
            <a:ext cx="5113830" cy="3672408"/>
          </a:xfrm>
          <a:prstGeom prst="rect">
            <a:avLst/>
          </a:prstGeom>
          <a:noFill/>
        </p:spPr>
      </p:pic>
      <p:pic>
        <p:nvPicPr>
          <p:cNvPr id="24579" name="Picture 3" descr="C:\Users\Jirka\Desktop\Středověk - architektura\Středověk-architektura-Alzazar Avill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5158" y="2394598"/>
            <a:ext cx="4491642" cy="32666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dirty="0" smtClean="0"/>
              <a:t>MISTR THEODORIK: </a:t>
            </a:r>
            <a:br>
              <a:rPr lang="cs-CZ" sz="2800" dirty="0" smtClean="0"/>
            </a:br>
            <a:r>
              <a:rPr lang="cs-CZ" sz="2800" dirty="0" smtClean="0"/>
              <a:t>Votivní obraz Jana Očka z Vlašimi (vlevo); sv. Karel Veliký </a:t>
            </a:r>
            <a:endParaRPr lang="cs-CZ" sz="2800" dirty="0"/>
          </a:p>
        </p:txBody>
      </p:sp>
      <p:pic>
        <p:nvPicPr>
          <p:cNvPr id="1026" name="Picture 2" descr="E:\Středověk-Mistr Theodorik-Votivní obr. Jana Očko+Karel Veliký\Středověk-Mistr Theodorik-Votivní obr. Jana Očko+Karel Veliký - Kopi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420024"/>
            <a:ext cx="3600400" cy="5334625"/>
          </a:xfrm>
          <a:prstGeom prst="rect">
            <a:avLst/>
          </a:prstGeom>
          <a:noFill/>
        </p:spPr>
      </p:pic>
      <p:pic>
        <p:nvPicPr>
          <p:cNvPr id="1027" name="Picture 3" descr="E:\Středověk-Mistr Theodorik-Votivní obr. Jana Očko+Karel Veliký\Středověk-Mistr Theodorik-Votivní obr. Jana Očko+Karel Veliký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6136" y="1600200"/>
            <a:ext cx="3316304" cy="51708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Jirka\Desktop\Středověk - architektura\Středověk-architektura-Dem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571777"/>
            <a:ext cx="8807708" cy="6025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284</Words>
  <Application>Microsoft Office PowerPoint</Application>
  <PresentationFormat>Předvádění na obrazovce (4:3)</PresentationFormat>
  <Paragraphs>53</Paragraphs>
  <Slides>70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3" baseType="lpstr">
      <vt:lpstr>Arial</vt:lpstr>
      <vt:lpstr>Calibri</vt:lpstr>
      <vt:lpstr>Motiv sady Office</vt:lpstr>
      <vt:lpstr>Středověk v obrazech</vt:lpstr>
      <vt:lpstr>Prezentace aplikace PowerPoint</vt:lpstr>
      <vt:lpstr>Prezentace aplikace PowerPoint</vt:lpstr>
      <vt:lpstr>Karel Veliký, Aachen - kostel</vt:lpstr>
      <vt:lpstr>Roma aeterna </vt:lpstr>
      <vt:lpstr>Franská královská falc za Merovejců</vt:lpstr>
      <vt:lpstr>Křeslo Karla Velikého (Cáchy) a korunovační křeslo anglických králů </vt:lpstr>
      <vt:lpstr>MISTR THEODORIK:  Votivní obraz Jana Očka z Vlašimi (vlevo); sv. Karel Veliký </vt:lpstr>
      <vt:lpstr>Prezentace aplikace PowerPoint</vt:lpstr>
      <vt:lpstr>Theodora a Justinián I.</vt:lpstr>
      <vt:lpstr>Theodora a její nástupkyně</vt:lpstr>
      <vt:lpstr>Justinián a jeho nástupci</vt:lpstr>
      <vt:lpstr>Kníže  Rastislav</vt:lpstr>
      <vt:lpstr>Pečetě panovníků Svaté říše, Ota II a jeho manželka Theofano</vt:lpstr>
      <vt:lpstr>Basileos II. Bulharobijce</vt:lpstr>
      <vt:lpstr>Richard Lví srdce, Jindřich II.</vt:lpstr>
      <vt:lpstr>Lucemburkové Jan a Karel </vt:lpstr>
      <vt:lpstr>Zikmund Lucemburský, Königstuhl – Rhens, Porýní –místo volby římských králů</vt:lpstr>
      <vt:lpstr>Pohrobek a Poděbrad</vt:lpstr>
      <vt:lpstr>Jagellonci na českém trůnu</vt:lpstr>
      <vt:lpstr>Ferdinand Aragonský, Granada – katedrála – hrob katolických králů</vt:lpstr>
      <vt:lpstr>Maxmilián I.</vt:lpstr>
      <vt:lpstr>Prezentace aplikace PowerPoint</vt:lpstr>
      <vt:lpstr>Paříž – St. Dennis – hrobka francouzských králů</vt:lpstr>
      <vt:lpstr>Hnězdno – románské dveře s reliéfy zobrazujícími život a mučednickou smrt sv. Vojtěcha</vt:lpstr>
      <vt:lpstr>Velká díla středověku</vt:lpstr>
      <vt:lpstr>Bojnický oltář</vt:lpstr>
      <vt:lpstr>Prezentace aplikace PowerPoint</vt:lpstr>
      <vt:lpstr>Prezentace aplikace PowerPoint</vt:lpstr>
      <vt:lpstr>Prezentace aplikace PowerPoint</vt:lpstr>
      <vt:lpstr>Prezentace aplikace PowerPoint</vt:lpstr>
      <vt:lpstr>Sv. Stanislav – krakovský biskup</vt:lpstr>
      <vt:lpstr>Prezentace aplikace PowerPoint</vt:lpstr>
      <vt:lpstr>Prezentace aplikace PowerPoint</vt:lpstr>
      <vt:lpstr>Prezentace aplikace PowerPoint</vt:lpstr>
      <vt:lpstr>Křížové výpravy</vt:lpstr>
      <vt:lpstr>SEN  INOCENCE III.</vt:lpstr>
      <vt:lpstr>František z Assisi u papeže Honoria III.</vt:lpstr>
      <vt:lpstr>Prezentace aplikace PowerPoint</vt:lpstr>
      <vt:lpstr>Legnické Pole – klášter </vt:lpstr>
      <vt:lpstr>Templáři, upálení Jacquese le Molaye 1314</vt:lpstr>
      <vt:lpstr>Avignonské zajetí 14. st.</vt:lpstr>
      <vt:lpstr>Zlatá bula Karlova 1356</vt:lpstr>
      <vt:lpstr>Markéta Multasch - pyskatá</vt:lpstr>
      <vt:lpstr>Doba vymknutá s kloubů – apokalyptické vize</vt:lpstr>
      <vt:lpstr>Jenský kodex</vt:lpstr>
      <vt:lpstr>Jenský kodex</vt:lpstr>
      <vt:lpstr>Jenský kodex</vt:lpstr>
      <vt:lpstr>Prezentace aplikace PowerPoint</vt:lpstr>
      <vt:lpstr>Jenský kodex</vt:lpstr>
      <vt:lpstr>Doba vymknutá s kloubů – apokalyptické vize</vt:lpstr>
      <vt:lpstr>Prezentace aplikace PowerPoint</vt:lpstr>
      <vt:lpstr>Johanka z Arku </vt:lpstr>
      <vt:lpstr>Děti, hostina</vt:lpstr>
      <vt:lpstr>Reichenau – Oberzell – otonský kostel</vt:lpstr>
      <vt:lpstr>Paray le Monial – bazilika Nejsvětějšího srdce</vt:lpstr>
      <vt:lpstr>Pisa – náměstí divů</vt:lpstr>
      <vt:lpstr>Mešita v Córdobě</vt:lpstr>
      <vt:lpstr>Prezentace aplikace PowerPoint</vt:lpstr>
      <vt:lpstr>Stahleck - Porýní</vt:lpstr>
      <vt:lpstr>Krakov - Wawel</vt:lpstr>
      <vt:lpstr>Malbork</vt:lpstr>
      <vt:lpstr>Amiens, Segovia – gotické katedrály</vt:lpstr>
      <vt:lpstr>Ulm – Münster, Nürnberg – kostel P.M.</vt:lpstr>
      <vt:lpstr>Třebíč - bazilika</vt:lpstr>
      <vt:lpstr>Kaple sv. Kříže - Karlštejn</vt:lpstr>
      <vt:lpstr>Prezentace aplikace PowerPoint</vt:lpstr>
      <vt:lpstr>Prezentace aplikace PowerPoint</vt:lpstr>
      <vt:lpstr>Prezentace aplikace PowerPoint</vt:lpstr>
      <vt:lpstr>Alcazary – Segovia, Toledo</vt:lpstr>
    </vt:vector>
  </TitlesOfParts>
  <Company>Pedagogicka fakulta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Středověk v obrazech</dc:title>
  <dc:creator>Jirka</dc:creator>
  <cp:lastModifiedBy>Jiří Mihola</cp:lastModifiedBy>
  <cp:revision>38</cp:revision>
  <dcterms:created xsi:type="dcterms:W3CDTF">2010-12-15T13:19:23Z</dcterms:created>
  <dcterms:modified xsi:type="dcterms:W3CDTF">2020-02-17T14:03:14Z</dcterms:modified>
</cp:coreProperties>
</file>