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91" r:id="rId3"/>
    <p:sldId id="295" r:id="rId4"/>
    <p:sldId id="297" r:id="rId5"/>
    <p:sldId id="293" r:id="rId6"/>
    <p:sldId id="299" r:id="rId7"/>
    <p:sldId id="292" r:id="rId8"/>
    <p:sldId id="286" r:id="rId9"/>
    <p:sldId id="257" r:id="rId10"/>
    <p:sldId id="303" r:id="rId11"/>
    <p:sldId id="264" r:id="rId12"/>
    <p:sldId id="278" r:id="rId13"/>
    <p:sldId id="279" r:id="rId14"/>
    <p:sldId id="260" r:id="rId15"/>
    <p:sldId id="270" r:id="rId16"/>
    <p:sldId id="289" r:id="rId17"/>
    <p:sldId id="283" r:id="rId18"/>
    <p:sldId id="317" r:id="rId19"/>
    <p:sldId id="275" r:id="rId20"/>
    <p:sldId id="269" r:id="rId21"/>
    <p:sldId id="316" r:id="rId22"/>
    <p:sldId id="320" r:id="rId23"/>
    <p:sldId id="321" r:id="rId24"/>
    <p:sldId id="281" r:id="rId25"/>
    <p:sldId id="319" r:id="rId26"/>
    <p:sldId id="266" r:id="rId27"/>
    <p:sldId id="276" r:id="rId28"/>
    <p:sldId id="277" r:id="rId29"/>
    <p:sldId id="282" r:id="rId30"/>
    <p:sldId id="262" r:id="rId31"/>
    <p:sldId id="304" r:id="rId32"/>
    <p:sldId id="263" r:id="rId33"/>
    <p:sldId id="265" r:id="rId34"/>
    <p:sldId id="258" r:id="rId35"/>
    <p:sldId id="273" r:id="rId36"/>
    <p:sldId id="259" r:id="rId37"/>
    <p:sldId id="274" r:id="rId38"/>
    <p:sldId id="285" r:id="rId39"/>
    <p:sldId id="267" r:id="rId40"/>
    <p:sldId id="315" r:id="rId41"/>
    <p:sldId id="271" r:id="rId42"/>
    <p:sldId id="272" r:id="rId43"/>
    <p:sldId id="312" r:id="rId44"/>
    <p:sldId id="308" r:id="rId45"/>
    <p:sldId id="310" r:id="rId46"/>
    <p:sldId id="280" r:id="rId47"/>
    <p:sldId id="306" r:id="rId48"/>
    <p:sldId id="290" r:id="rId49"/>
    <p:sldId id="261" r:id="rId50"/>
    <p:sldId id="301" r:id="rId51"/>
    <p:sldId id="284" r:id="rId52"/>
    <p:sldId id="287" r:id="rId53"/>
    <p:sldId id="313" r:id="rId54"/>
    <p:sldId id="288" r:id="rId55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12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Se&#353;it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Se&#353;it1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Se&#353;it1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 sz="1600" b="1" i="0" u="none" strike="noStrike" baseline="0">
                <a:effectLst/>
              </a:rPr>
              <a:t>Socha maršála Koněva v Bubenči: </a:t>
            </a:r>
            <a:endParaRPr lang="cs-CZ"/>
          </a:p>
        </c:rich>
      </c:tx>
      <c:layout>
        <c:manualLayout>
          <c:xMode val="edge"/>
          <c:yMode val="edge"/>
          <c:x val="0.31654024755781268"/>
          <c:y val="5.339024257343787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5486-43B3-87DB-835F0F37D840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5486-43B3-87DB-835F0F37D840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5486-43B3-87DB-835F0F37D840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5486-43B3-87DB-835F0F37D840}"/>
              </c:ext>
            </c:extLst>
          </c:dPt>
          <c:dLbls>
            <c:dLbl>
              <c:idx val="0"/>
              <c:layout>
                <c:manualLayout>
                  <c:x val="-4.2857786267840786E-2"/>
                  <c:y val="-1.4032317905066198E-2"/>
                </c:manualLayout>
              </c:layout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6347440944881889"/>
                      <c:h val="0.3190277777777778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5486-43B3-87DB-835F0F37D840}"/>
                </c:ext>
              </c:extLst>
            </c:dLbl>
            <c:dLbl>
              <c:idx val="1"/>
              <c:layout>
                <c:manualLayout>
                  <c:x val="-3.0075168118778053E-2"/>
                  <c:y val="0.1311339656607942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cs-CZ"/>
                </a:p>
              </c:txPr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3960539979231565"/>
                      <c:h val="0.3018908393499769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5486-43B3-87DB-835F0F37D840}"/>
                </c:ext>
              </c:extLst>
            </c:dLbl>
            <c:dLbl>
              <c:idx val="2"/>
              <c:layout>
                <c:manualLayout>
                  <c:x val="6.4040829955427175E-2"/>
                  <c:y val="-4.830818449783137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cs-CZ"/>
                </a:p>
              </c:txPr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9401869158878504"/>
                      <c:h val="0.22459517587988531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5486-43B3-87DB-835F0F37D840}"/>
                </c:ext>
              </c:extLst>
            </c:dLbl>
            <c:dLbl>
              <c:idx val="3"/>
              <c:layout>
                <c:manualLayout>
                  <c:x val="-6.77180884933762E-3"/>
                  <c:y val="4.885064552167709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cs-CZ"/>
                </a:p>
              </c:txPr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8444444444444444"/>
                      <c:h val="0.15413771429900189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7-5486-43B3-87DB-835F0F37D84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1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List1!$A$254:$A$257</c:f>
              <c:strCache>
                <c:ptCount val="4"/>
                <c:pt idx="0">
                  <c:v>a) patří tam, osvobozoval Československo koncem 2. sv. války</c:v>
                </c:pt>
                <c:pt idx="1">
                  <c:v>b) nepatří tam, má na svědomí invazi SSSR 21. srpna 1968</c:v>
                </c:pt>
                <c:pt idx="2">
                  <c:v>c) nechat, je to svědectví dějin</c:v>
                </c:pt>
                <c:pt idx="3">
                  <c:v>d) jiná odpověď:</c:v>
                </c:pt>
              </c:strCache>
            </c:strRef>
          </c:cat>
          <c:val>
            <c:numRef>
              <c:f>List1!$B$254:$B$257</c:f>
              <c:numCache>
                <c:formatCode>General</c:formatCode>
                <c:ptCount val="4"/>
                <c:pt idx="0">
                  <c:v>10</c:v>
                </c:pt>
                <c:pt idx="1">
                  <c:v>40</c:v>
                </c:pt>
                <c:pt idx="2">
                  <c:v>101</c:v>
                </c:pt>
                <c:pt idx="3">
                  <c:v>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5486-43B3-87DB-835F0F37D84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25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/>
              <a:t>Sochy, památky, reliéfy atd...</a:t>
            </a:r>
          </a:p>
        </c:rich>
      </c:tx>
      <c:layout>
        <c:manualLayout>
          <c:xMode val="edge"/>
          <c:yMode val="edge"/>
          <c:x val="0.16654951378165095"/>
          <c:y val="4.629626426662442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0ADC-4422-A598-43CE04AE1313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0ADC-4422-A598-43CE04AE1313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0ADC-4422-A598-43CE04AE1313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0ADC-4422-A598-43CE04AE1313}"/>
              </c:ext>
            </c:extLst>
          </c:dPt>
          <c:dPt>
            <c:idx val="4"/>
            <c:bubble3D val="0"/>
            <c:spPr>
              <a:gradFill rotWithShape="1">
                <a:gsLst>
                  <a:gs pos="0">
                    <a:schemeClr val="accent5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0ADC-4422-A598-43CE04AE1313}"/>
              </c:ext>
            </c:extLst>
          </c:dPt>
          <c:dLbls>
            <c:dLbl>
              <c:idx val="1"/>
              <c:layout>
                <c:manualLayout>
                  <c:x val="-6.7347625996184461E-3"/>
                  <c:y val="-0.27680140597539543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ADC-4422-A598-43CE04AE1313}"/>
                </c:ext>
              </c:extLst>
            </c:dLbl>
            <c:dLbl>
              <c:idx val="2"/>
              <c:layout>
                <c:manualLayout>
                  <c:x val="0.1279604893927489"/>
                  <c:y val="-0.259226713532513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0ADC-4422-A598-43CE04AE1313}"/>
                </c:ext>
              </c:extLst>
            </c:dLbl>
            <c:dLbl>
              <c:idx val="3"/>
              <c:layout>
                <c:manualLayout>
                  <c:x val="4.7143338197328459E-2"/>
                  <c:y val="-0.1054481546572935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0ADC-4422-A598-43CE04AE1313}"/>
                </c:ext>
              </c:extLst>
            </c:dLbl>
            <c:dLbl>
              <c:idx val="4"/>
              <c:layout>
                <c:manualLayout>
                  <c:x val="0.1302054102592882"/>
                  <c:y val="0.14938488576449913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0ADC-4422-A598-43CE04AE131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outEnd"/>
            <c:showLegendKey val="0"/>
            <c:showVal val="1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List1!$A$2:$A$6</c:f>
              <c:strCache>
                <c:ptCount val="5"/>
                <c:pt idx="0">
                  <c:v>a) jsou důležitou připomínkou historických osobností a událostí, mají se stavět</c:v>
                </c:pt>
                <c:pt idx="1">
                  <c:v>b) jsou spíše otázkou dobových nálad, popularity osobností nebo ideologií, lepší je nestavět</c:v>
                </c:pt>
                <c:pt idx="2">
                  <c:v>c) mají smysl, ale máme jich zbytečně mnoho</c:v>
                </c:pt>
                <c:pt idx="3">
                  <c:v>d) nemají smysl, stále se mění historické interpretace a kdo se v tom má vyznat</c:v>
                </c:pt>
                <c:pt idx="4">
                  <c:v>e) bez odpovědi</c:v>
                </c:pt>
              </c:strCache>
            </c:strRef>
          </c:cat>
          <c:val>
            <c:numRef>
              <c:f>List1!$B$2:$B$6</c:f>
              <c:numCache>
                <c:formatCode>General</c:formatCode>
                <c:ptCount val="5"/>
                <c:pt idx="0">
                  <c:v>144</c:v>
                </c:pt>
                <c:pt idx="1">
                  <c:v>16</c:v>
                </c:pt>
                <c:pt idx="2">
                  <c:v>8</c:v>
                </c:pt>
                <c:pt idx="3">
                  <c:v>1</c:v>
                </c:pt>
                <c:pt idx="4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0ADC-4422-A598-43CE04AE1313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  <c:firstSliceAng val="12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 sz="1600" b="1" i="0" u="none" strike="noStrike" baseline="0">
                <a:effectLst/>
              </a:rPr>
              <a:t>Je mi bližší přístup: </a:t>
            </a:r>
            <a:endParaRPr lang="cs-CZ"/>
          </a:p>
        </c:rich>
      </c:tx>
      <c:layout>
        <c:manualLayout>
          <c:xMode val="edge"/>
          <c:yMode val="edge"/>
          <c:x val="0.40880555555555559"/>
          <c:y val="5.555555555555555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E34A-43A6-A0DD-D5BD48C6C32F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E34A-43A6-A0DD-D5BD48C6C32F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E34A-43A6-A0DD-D5BD48C6C32F}"/>
              </c:ext>
            </c:extLst>
          </c:dPt>
          <c:dLbls>
            <c:dLbl>
              <c:idx val="0"/>
              <c:layout>
                <c:manualLayout>
                  <c:x val="5.4491360454943134E-2"/>
                  <c:y val="-0.1441435185185185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cs-CZ"/>
                </a:p>
              </c:txPr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5763888888888886"/>
                      <c:h val="0.65215296004666079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E34A-43A6-A0DD-D5BD48C6C32F}"/>
                </c:ext>
              </c:extLst>
            </c:dLbl>
            <c:dLbl>
              <c:idx val="1"/>
              <c:layout>
                <c:manualLayout>
                  <c:x val="-0.38497265966754157"/>
                  <c:y val="-1.4513706620005833E-2"/>
                </c:manualLayout>
              </c:layout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6904177602799656"/>
                      <c:h val="0.47159740449110527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E34A-43A6-A0DD-D5BD48C6C32F}"/>
                </c:ext>
              </c:extLst>
            </c:dLbl>
            <c:dLbl>
              <c:idx val="2"/>
              <c:layout>
                <c:manualLayout>
                  <c:x val="-8.7023403324584428E-2"/>
                  <c:y val="3.7037037037037035E-2"/>
                </c:manualLayout>
              </c:layout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E34A-43A6-A0DD-D5BD48C6C32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showLegendKey val="0"/>
            <c:showVal val="1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List1!$A$460:$A$462</c:f>
              <c:strCache>
                <c:ptCount val="3"/>
                <c:pt idx="0">
                  <c:v>a) všechno je součástí historie, neměly by se bourat ani sochy diktátorů, osobností, mauzolea, představitelů totalitních režimů, problematických jako např. v Rusku</c:v>
                </c:pt>
                <c:pt idx="1">
                  <c:v>b) S negativní minulostí a postavami je třeba rázně zúčtovat a odstranit je a distancovat se od nich naprosto, SRN</c:v>
                </c:pt>
                <c:pt idx="2">
                  <c:v>c) ať si lidé rozhodnou, co nechat, co shodit, vzdělaný člověk se správně zorientuje v každém prostředí</c:v>
                </c:pt>
              </c:strCache>
            </c:strRef>
          </c:cat>
          <c:val>
            <c:numRef>
              <c:f>List1!$B$460:$B$462</c:f>
              <c:numCache>
                <c:formatCode>General</c:formatCode>
                <c:ptCount val="3"/>
                <c:pt idx="0">
                  <c:v>44</c:v>
                </c:pt>
                <c:pt idx="1">
                  <c:v>28</c:v>
                </c:pt>
                <c:pt idx="2">
                  <c:v>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E34A-43A6-A0DD-D5BD48C6C32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8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44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344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344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6E230C-18A3-424A-AB8D-913DFCEB77B0}" type="datetimeFigureOut">
              <a:rPr lang="cs-CZ" smtClean="0"/>
              <a:t>05.01.2023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CE3AE-7B19-47AC-8705-BBC8CB7FFA2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017631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6E230C-18A3-424A-AB8D-913DFCEB77B0}" type="datetimeFigureOut">
              <a:rPr lang="cs-CZ" smtClean="0"/>
              <a:t>05.01.2023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CE3AE-7B19-47AC-8705-BBC8CB7FFA2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325648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6E230C-18A3-424A-AB8D-913DFCEB77B0}" type="datetimeFigureOut">
              <a:rPr lang="cs-CZ" smtClean="0"/>
              <a:t>05.01.2023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CE3AE-7B19-47AC-8705-BBC8CB7FFA2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692054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6E230C-18A3-424A-AB8D-913DFCEB77B0}" type="datetimeFigureOut">
              <a:rPr lang="cs-CZ" smtClean="0"/>
              <a:t>05.01.2023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CE3AE-7B19-47AC-8705-BBC8CB7FFA2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993701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6E230C-18A3-424A-AB8D-913DFCEB77B0}" type="datetimeFigureOut">
              <a:rPr lang="cs-CZ" smtClean="0"/>
              <a:t>05.01.2023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CE3AE-7B19-47AC-8705-BBC8CB7FFA2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647968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6E230C-18A3-424A-AB8D-913DFCEB77B0}" type="datetimeFigureOut">
              <a:rPr lang="cs-CZ" smtClean="0"/>
              <a:t>05.01.2023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CE3AE-7B19-47AC-8705-BBC8CB7FFA2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217906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6E230C-18A3-424A-AB8D-913DFCEB77B0}" type="datetimeFigureOut">
              <a:rPr lang="cs-CZ" smtClean="0"/>
              <a:t>05.01.2023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CE3AE-7B19-47AC-8705-BBC8CB7FFA2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69108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6E230C-18A3-424A-AB8D-913DFCEB77B0}" type="datetimeFigureOut">
              <a:rPr lang="cs-CZ" smtClean="0"/>
              <a:t>05.01.2023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CE3AE-7B19-47AC-8705-BBC8CB7FFA2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496971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6E230C-18A3-424A-AB8D-913DFCEB77B0}" type="datetimeFigureOut">
              <a:rPr lang="cs-CZ" smtClean="0"/>
              <a:t>05.01.2023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CE3AE-7B19-47AC-8705-BBC8CB7FFA2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784526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6E230C-18A3-424A-AB8D-913DFCEB77B0}" type="datetimeFigureOut">
              <a:rPr lang="cs-CZ" smtClean="0"/>
              <a:t>05.01.2023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CE3AE-7B19-47AC-8705-BBC8CB7FFA2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533325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6E230C-18A3-424A-AB8D-913DFCEB77B0}" type="datetimeFigureOut">
              <a:rPr lang="cs-CZ" smtClean="0"/>
              <a:t>05.01.2023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CE3AE-7B19-47AC-8705-BBC8CB7FFA2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624899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6E230C-18A3-424A-AB8D-913DFCEB77B0}" type="datetimeFigureOut">
              <a:rPr lang="cs-CZ" smtClean="0"/>
              <a:t>05.01.2023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CE3AE-7B19-47AC-8705-BBC8CB7FFA2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228763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emf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emf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740229" y="0"/>
            <a:ext cx="11303725" cy="4101737"/>
          </a:xfrm>
        </p:spPr>
        <p:txBody>
          <a:bodyPr>
            <a:normAutofit/>
          </a:bodyPr>
          <a:lstStyle/>
          <a:p>
            <a:br>
              <a:rPr lang="cs-CZ" sz="4000" b="1" i="1" dirty="0"/>
            </a:br>
            <a:br>
              <a:rPr lang="cs-CZ" sz="4000" b="1" i="1" dirty="0"/>
            </a:br>
            <a:r>
              <a:rPr lang="cs-CZ" sz="4000" b="1" i="1" dirty="0"/>
              <a:t>Od Mendela k Mendelovi.  </a:t>
            </a:r>
            <a:br>
              <a:rPr lang="cs-CZ" sz="4000" b="1" i="1" dirty="0"/>
            </a:br>
            <a:r>
              <a:rPr lang="cs-CZ" sz="4000" b="1" i="1" dirty="0"/>
              <a:t>Stavění, snášení a proměny brněnských soch, památníků a reliéfů v zrcadle společenských, politických a kulturních proměn 20. a počátku 21. století </a:t>
            </a:r>
            <a:br>
              <a:rPr lang="cs-CZ" sz="3600" b="1" i="1" dirty="0"/>
            </a:br>
            <a:endParaRPr lang="cs-CZ" sz="3600" b="1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 dirty="0"/>
          </a:p>
          <a:p>
            <a:endParaRPr lang="cs-CZ" dirty="0"/>
          </a:p>
          <a:p>
            <a:r>
              <a:rPr lang="cs-CZ" dirty="0"/>
              <a:t>JIŘÍ MIHOLA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35662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cs-CZ" sz="3600" b="1" dirty="0"/>
              <a:t>Anton </a:t>
            </a:r>
            <a:r>
              <a:rPr lang="cs-CZ" sz="3600" b="1" dirty="0" err="1"/>
              <a:t>Brenek</a:t>
            </a:r>
            <a:r>
              <a:rPr lang="cs-CZ" sz="3600" b="1" dirty="0"/>
              <a:t>: Josef II.</a:t>
            </a:r>
            <a:br>
              <a:rPr lang="cs-CZ" sz="3600" b="1" dirty="0"/>
            </a:br>
            <a:br>
              <a:rPr lang="cs-CZ" dirty="0"/>
            </a:br>
            <a:endParaRPr lang="cs-CZ" dirty="0"/>
          </a:p>
        </p:txBody>
      </p:sp>
      <p:pic>
        <p:nvPicPr>
          <p:cNvPr id="3074" name="Picture 2" descr="Moravské náměstí s pomníkem císaře Josefa II.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0875" y="905691"/>
            <a:ext cx="8363741" cy="5397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upload.wikimedia.org/wikipedia/commons/thumb/b/b9/Kaiser-Josef_II.-Denkmal_in_Br%C3%BCnn.JPG/220px-Kaiser-Josef_II.-Denkmal_in_Br%C3%BCn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1266" y="1210491"/>
            <a:ext cx="3394951" cy="5092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47690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Josef II.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46453" y="2627100"/>
            <a:ext cx="5415553" cy="3046248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877768" y="1557867"/>
            <a:ext cx="7121676" cy="4005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7789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z="3600" b="1" dirty="0"/>
              <a:t>Pohřebiště sovětských vojáků (cca 3,5 tis.) - 1946</a:t>
            </a:r>
            <a:br>
              <a:rPr lang="cs-CZ" dirty="0"/>
            </a:b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1648" y="1027906"/>
            <a:ext cx="9722636" cy="5468983"/>
          </a:xfrm>
        </p:spPr>
      </p:pic>
    </p:spTree>
    <p:extLst>
      <p:ext uri="{BB962C8B-B14F-4D97-AF65-F5344CB8AC3E}">
        <p14:creationId xmlns:p14="http://schemas.microsoft.com/office/powerpoint/2010/main" val="29598777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600" b="1" dirty="0"/>
              <a:t>František Vladimír </a:t>
            </a:r>
            <a:r>
              <a:rPr lang="cs-CZ" sz="3600" b="1" dirty="0" err="1"/>
              <a:t>Foit</a:t>
            </a:r>
            <a:r>
              <a:rPr lang="cs-CZ" sz="3600" b="1" dirty="0"/>
              <a:t>: socha rudoarmějce,</a:t>
            </a:r>
            <a:br>
              <a:rPr lang="cs-CZ" sz="3600" b="1" dirty="0"/>
            </a:br>
            <a:r>
              <a:rPr lang="cs-CZ" sz="3600" b="1" dirty="0"/>
              <a:t>reliéfy Miloš Axman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677873" y="2307057"/>
            <a:ext cx="4853625" cy="2730164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4417" y="1728474"/>
            <a:ext cx="8997483" cy="5061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3289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-83437" y="-452846"/>
            <a:ext cx="12275437" cy="2270261"/>
          </a:xfrm>
        </p:spPr>
        <p:txBody>
          <a:bodyPr>
            <a:normAutofit fontScale="90000"/>
          </a:bodyPr>
          <a:lstStyle/>
          <a:p>
            <a:br>
              <a:rPr lang="cs-CZ" sz="3100" dirty="0"/>
            </a:br>
            <a:br>
              <a:rPr lang="cs-CZ" sz="3100" dirty="0"/>
            </a:br>
            <a:r>
              <a:rPr lang="cs-CZ" sz="3100" b="1" dirty="0"/>
              <a:t>Skulptura od Bohuslava Fuchse a Vincence Makovského stojí ve středu Brna od </a:t>
            </a:r>
            <a:br>
              <a:rPr lang="cs-CZ" sz="3100" b="1" dirty="0"/>
            </a:br>
            <a:r>
              <a:rPr lang="cs-CZ" sz="3100" b="1" dirty="0"/>
              <a:t>roku 1955. Připomíná osvobození města na sklonku 2. světové války. "Je to socha vojáka v uniformě Rudé armády, který má levou ruku vztyčenu nad hlavu v gestu údajně vyjadřujícím výzvu: Zastavte palbu, složte zbraně, boj o Brno skončil!"</a:t>
            </a:r>
            <a:br>
              <a:rPr lang="cs-CZ" dirty="0"/>
            </a:b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035639" y="3056841"/>
            <a:ext cx="4352925" cy="2448520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3792" y="1698170"/>
            <a:ext cx="9916160" cy="5577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2845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Brno, Tkalcovská: Jan Dvořák: památník dělnickým demonstracím a vykořisťování za první republiky (1960)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32182" y="2666618"/>
            <a:ext cx="5814944" cy="3270906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44190" y="2641842"/>
            <a:ext cx="5701682" cy="3207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2537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-1" y="0"/>
            <a:ext cx="12357463" cy="1690689"/>
          </a:xfrm>
        </p:spPr>
        <p:txBody>
          <a:bodyPr/>
          <a:lstStyle/>
          <a:p>
            <a:r>
              <a:rPr lang="cs-CZ" b="1" dirty="0"/>
              <a:t>Pamětní deska Židům na budově </a:t>
            </a:r>
            <a:r>
              <a:rPr lang="cs-CZ" b="1" dirty="0" err="1"/>
              <a:t>zŠ</a:t>
            </a:r>
            <a:r>
              <a:rPr lang="cs-CZ" b="1" dirty="0"/>
              <a:t>, odhalena 1965.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6841" y="1459865"/>
            <a:ext cx="7735712" cy="4351338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66018" y="2605746"/>
            <a:ext cx="7559562" cy="4252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6568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2800" b="1" dirty="0"/>
              <a:t>JULIUS FUČÍK – odhaleno 1965, 1990 snesen a ukraden.</a:t>
            </a:r>
            <a:br>
              <a:rPr lang="cs-CZ" sz="2800" dirty="0"/>
            </a:br>
            <a:endParaRPr lang="cs-CZ" sz="28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983" y="1381488"/>
            <a:ext cx="3558978" cy="4908935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9440" y="1259443"/>
            <a:ext cx="6827577" cy="5153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7518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1"/>
            <a:ext cx="11353800" cy="1690688"/>
          </a:xfrm>
        </p:spPr>
        <p:txBody>
          <a:bodyPr>
            <a:normAutofit/>
          </a:bodyPr>
          <a:lstStyle/>
          <a:p>
            <a:r>
              <a:rPr lang="cs-CZ" sz="2800" dirty="0"/>
              <a:t>Bílá hora: Pomník dělnických </a:t>
            </a:r>
            <a:r>
              <a:rPr lang="cs-CZ" sz="2800" dirty="0" err="1"/>
              <a:t>demosnstrací</a:t>
            </a:r>
            <a:r>
              <a:rPr lang="cs-CZ" sz="2800" dirty="0"/>
              <a:t> vedených Josefem </a:t>
            </a:r>
            <a:r>
              <a:rPr lang="cs-CZ" sz="2800" dirty="0" err="1"/>
              <a:t>Hybešem</a:t>
            </a:r>
            <a:r>
              <a:rPr lang="cs-CZ" sz="2800" dirty="0"/>
              <a:t> 1896.</a:t>
            </a:r>
            <a:br>
              <a:rPr lang="cs-CZ" sz="2800" dirty="0"/>
            </a:br>
            <a:r>
              <a:rPr lang="cs-CZ" sz="2800" dirty="0"/>
              <a:t>Odhalen: 1967 – dnes NENÍ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3068" y="1403305"/>
            <a:ext cx="7735712" cy="4351338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6594" y="3605349"/>
            <a:ext cx="5782491" cy="3252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0925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200" dirty="0"/>
              <a:t>Památník SNP (1974), jako první svého druhu</a:t>
            </a:r>
            <a:br>
              <a:rPr lang="cs-CZ" sz="3200" dirty="0"/>
            </a:br>
            <a:endParaRPr lang="cs-CZ" sz="32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83475" y="2247106"/>
            <a:ext cx="5573485" cy="3135085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786004" y="2228042"/>
            <a:ext cx="5641268" cy="3173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501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8800" dirty="0"/>
              <a:t>Na počátku byl…</a:t>
            </a:r>
          </a:p>
        </p:txBody>
      </p:sp>
    </p:spTree>
    <p:extLst>
      <p:ext uri="{BB962C8B-B14F-4D97-AF65-F5344CB8AC3E}">
        <p14:creationId xmlns:p14="http://schemas.microsoft.com/office/powerpoint/2010/main" val="42667448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K. Gottwald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2786"/>
            <a:ext cx="6237838" cy="3508784"/>
          </a:xfrm>
        </p:spPr>
      </p:pic>
      <p:pic>
        <p:nvPicPr>
          <p:cNvPr id="5" name="Zástupný symbol pro obsah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6459" y="1962786"/>
            <a:ext cx="5757341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601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3600" dirty="0"/>
              <a:t>Pomník hrázného Františka Šikuly (1945 se zasloužil o záchranu přehrady před ustupujícími nacisty), odhalen 1976.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70908" y="2926458"/>
            <a:ext cx="5032377" cy="2830712"/>
          </a:xfrm>
        </p:spPr>
      </p:pic>
    </p:spTree>
    <p:extLst>
      <p:ext uri="{BB962C8B-B14F-4D97-AF65-F5344CB8AC3E}">
        <p14:creationId xmlns:p14="http://schemas.microsoft.com/office/powerpoint/2010/main" val="20577939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26423" y="0"/>
            <a:ext cx="11965577" cy="1690689"/>
          </a:xfrm>
        </p:spPr>
        <p:txBody>
          <a:bodyPr>
            <a:noAutofit/>
          </a:bodyPr>
          <a:lstStyle/>
          <a:p>
            <a:r>
              <a:rPr lang="cs-CZ" sz="2800" b="1" dirty="0"/>
              <a:t>Lenin v </a:t>
            </a:r>
            <a:r>
              <a:rPr lang="cs-CZ" sz="2800" b="1" dirty="0" err="1"/>
              <a:t>šouší</a:t>
            </a:r>
            <a:r>
              <a:rPr lang="cs-CZ" sz="2800" b="1" dirty="0"/>
              <a:t>, ul. </a:t>
            </a:r>
            <a:r>
              <a:rPr lang="cs-CZ" sz="2800" b="1" dirty="0" err="1"/>
              <a:t>Leninova.Základní</a:t>
            </a:r>
            <a:r>
              <a:rPr lang="cs-CZ" sz="2800" b="1" dirty="0"/>
              <a:t> kámen k pomníku odhalen 22. 4. 1970, pomník 1974. Hlava byla odstraněna v pátek 18. 5. 1990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2546" y="1278185"/>
            <a:ext cx="3479419" cy="6171046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1657" y="1139820"/>
            <a:ext cx="4366122" cy="5886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6289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Pomník Bedřicha Václavka, lit. Vědce, knihovníka, umučeného pro účast v odboji – dar MK ČSSR Brnu, původně </a:t>
            </a:r>
            <a:r>
              <a:rPr lang="cs-CZ" sz="2800" dirty="0" err="1"/>
              <a:t>žerotínovo</a:t>
            </a:r>
            <a:r>
              <a:rPr lang="cs-CZ" sz="2800" dirty="0"/>
              <a:t> n., nyní Židenice, Bubeníčkova (1979, 1993 odstraněn, 1994 instalován)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8187" y="1912710"/>
            <a:ext cx="3254438" cy="4351338"/>
          </a:xfrm>
        </p:spPr>
      </p:pic>
    </p:spTree>
    <p:extLst>
      <p:ext uri="{BB962C8B-B14F-4D97-AF65-F5344CB8AC3E}">
        <p14:creationId xmlns:p14="http://schemas.microsoft.com/office/powerpoint/2010/main" val="42303721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43840" y="261257"/>
            <a:ext cx="11109960" cy="1429431"/>
          </a:xfrm>
        </p:spPr>
        <p:txBody>
          <a:bodyPr/>
          <a:lstStyle/>
          <a:p>
            <a:r>
              <a:rPr lang="cs-CZ" dirty="0"/>
              <a:t>Maruška Kudeříková - 1977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37149" y="2850366"/>
            <a:ext cx="4963202" cy="2791801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84075" y="1578565"/>
            <a:ext cx="6858000" cy="3857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26951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-60961" y="-148045"/>
            <a:ext cx="12444549" cy="1838734"/>
          </a:xfrm>
        </p:spPr>
        <p:txBody>
          <a:bodyPr>
            <a:normAutofit/>
          </a:bodyPr>
          <a:lstStyle/>
          <a:p>
            <a:r>
              <a:rPr lang="cs-CZ" dirty="0"/>
              <a:t> </a:t>
            </a:r>
            <a:r>
              <a:rPr lang="cs-CZ" sz="2800" b="1" dirty="0"/>
              <a:t>Pomník Komunistické straně Československa nazývaný „Komunisté“ z roku 1978. 1990 odstraněn.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8469" y="1690687"/>
            <a:ext cx="6537636" cy="4823323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9309" y="896438"/>
            <a:ext cx="5105400" cy="666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4975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Památník dělnických demonstrací (1978)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8152" y="2730552"/>
            <a:ext cx="4753657" cy="2673932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6729" y="1882264"/>
            <a:ext cx="7545271" cy="4244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11283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200" b="1" dirty="0"/>
              <a:t>Pamětní desky obětem sovětské invaze a okupace1968</a:t>
            </a:r>
            <a:br>
              <a:rPr lang="cs-CZ" sz="3200" b="1" dirty="0"/>
            </a:br>
            <a:endParaRPr lang="cs-CZ" sz="3200" b="1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55498" y="2238473"/>
            <a:ext cx="5177066" cy="2912099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3333" y="1881050"/>
            <a:ext cx="8422158" cy="473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38918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646550" y="1324345"/>
            <a:ext cx="5656036" cy="3181520"/>
          </a:xfr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8975" y="3618411"/>
            <a:ext cx="7191344" cy="4045131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6023" y="0"/>
            <a:ext cx="6432731" cy="3618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17761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Královo Pole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047146" y="2267260"/>
            <a:ext cx="6065046" cy="3411588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60440" y="2556647"/>
            <a:ext cx="5627428" cy="3165428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941686" y="2175920"/>
            <a:ext cx="5647506" cy="3176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5981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-182881" y="0"/>
            <a:ext cx="12670971" cy="1690689"/>
          </a:xfrm>
        </p:spPr>
        <p:txBody>
          <a:bodyPr>
            <a:normAutofit/>
          </a:bodyPr>
          <a:lstStyle/>
          <a:p>
            <a:pPr algn="ctr"/>
            <a:r>
              <a:rPr lang="cs-CZ" sz="3200" b="1" dirty="0"/>
              <a:t>Maršál KONĚV – Praha Bubeneč –osvoboditel a okupant</a:t>
            </a:r>
            <a:br>
              <a:rPr lang="cs-CZ" sz="3200" b="1" dirty="0"/>
            </a:br>
            <a:endParaRPr lang="cs-CZ" sz="3200" b="1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338" y="912453"/>
            <a:ext cx="3407168" cy="6058774"/>
          </a:xfrm>
        </p:spPr>
      </p:pic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5290" y="1281274"/>
            <a:ext cx="8256710" cy="4641669"/>
          </a:xfr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9530" y="5414334"/>
            <a:ext cx="3788229" cy="2129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09523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b="1" dirty="0"/>
              <a:t>Pomník odsunutým brněnským Němcům (1995)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98789" y="2525961"/>
            <a:ext cx="5243816" cy="2949646"/>
          </a:xfrm>
        </p:spPr>
      </p:pic>
    </p:spTree>
    <p:extLst>
      <p:ext uri="{BB962C8B-B14F-4D97-AF65-F5344CB8AC3E}">
        <p14:creationId xmlns:p14="http://schemas.microsoft.com/office/powerpoint/2010/main" val="330945032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Pohořelice – památník odsunutých brněnských Němců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964" y="2061051"/>
            <a:ext cx="7735712" cy="4351338"/>
          </a:xfrm>
        </p:spPr>
      </p:pic>
      <p:pic>
        <p:nvPicPr>
          <p:cNvPr id="37" name="Obrázek 3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9371" y="3021874"/>
            <a:ext cx="4598126" cy="2586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27503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36724" y="924926"/>
            <a:ext cx="6635931" cy="4977667"/>
          </a:xfrm>
        </p:spPr>
      </p:pic>
    </p:spTree>
    <p:extLst>
      <p:ext uri="{BB962C8B-B14F-4D97-AF65-F5344CB8AC3E}">
        <p14:creationId xmlns:p14="http://schemas.microsoft.com/office/powerpoint/2010/main" val="259731255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200" b="1" dirty="0"/>
              <a:t>Lavička Václava Havla (Bořek Šípek, 2019)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53" y="2011681"/>
            <a:ext cx="8163559" cy="4592002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906285" y="2584787"/>
            <a:ext cx="6125845" cy="3445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99758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CEJL</a:t>
            </a:r>
            <a:br>
              <a:rPr lang="cs-CZ" b="1" dirty="0"/>
            </a:br>
            <a:endParaRPr lang="cs-CZ" b="1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1635" y="1027906"/>
            <a:ext cx="9598783" cy="5399315"/>
          </a:xfrm>
        </p:spPr>
      </p:pic>
    </p:spTree>
    <p:extLst>
      <p:ext uri="{BB962C8B-B14F-4D97-AF65-F5344CB8AC3E}">
        <p14:creationId xmlns:p14="http://schemas.microsoft.com/office/powerpoint/2010/main" val="148123234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878" y="1253330"/>
            <a:ext cx="7735712" cy="4351338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28807" y="1500187"/>
            <a:ext cx="6858000" cy="3857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45474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035" y="383178"/>
            <a:ext cx="9773678" cy="5497694"/>
          </a:xfrm>
        </p:spPr>
      </p:pic>
    </p:spTree>
    <p:extLst>
      <p:ext uri="{BB962C8B-B14F-4D97-AF65-F5344CB8AC3E}">
        <p14:creationId xmlns:p14="http://schemas.microsoft.com/office/powerpoint/2010/main" val="30593706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453" y="365125"/>
            <a:ext cx="10931353" cy="6148886"/>
          </a:xfrm>
        </p:spPr>
      </p:pic>
    </p:spTree>
    <p:extLst>
      <p:ext uri="{BB962C8B-B14F-4D97-AF65-F5344CB8AC3E}">
        <p14:creationId xmlns:p14="http://schemas.microsoft.com/office/powerpoint/2010/main" val="298812297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600" b="1" dirty="0"/>
              <a:t>Daniel Václavík: památník holocaustu (2014)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9298" y="1436915"/>
            <a:ext cx="8473198" cy="4766174"/>
          </a:xfrm>
        </p:spPr>
      </p:pic>
    </p:spTree>
    <p:extLst>
      <p:ext uri="{BB962C8B-B14F-4D97-AF65-F5344CB8AC3E}">
        <p14:creationId xmlns:p14="http://schemas.microsoft.com/office/powerpoint/2010/main" val="337589669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334" y="1816917"/>
            <a:ext cx="2447627" cy="4351338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3788" y="2720819"/>
            <a:ext cx="8165054" cy="4592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7259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af 1">
            <a:extLst>
              <a:ext uri="{FF2B5EF4-FFF2-40B4-BE49-F238E27FC236}">
                <a16:creationId xmlns:a16="http://schemas.microsoft.com/office/drawing/2014/main" id="{CD709B87-E9C9-4487-A9BE-859D956ED8C5}"/>
              </a:ext>
            </a:extLst>
          </p:cNvPr>
          <p:cNvGraphicFramePr/>
          <p:nvPr/>
        </p:nvGraphicFramePr>
        <p:xfrm>
          <a:off x="1593669" y="78377"/>
          <a:ext cx="8865325" cy="66620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35010762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652462" y="2507862"/>
            <a:ext cx="4352925" cy="2448520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197164" y="2563426"/>
            <a:ext cx="4990510" cy="2807162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5592" y="3805646"/>
            <a:ext cx="5426407" cy="3052354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7913" y="478971"/>
            <a:ext cx="6959116" cy="3914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98262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97961" y="2642891"/>
            <a:ext cx="4352925" cy="2448520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08715" y="2397171"/>
            <a:ext cx="6858000" cy="3857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1001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69669"/>
            <a:ext cx="11353800" cy="1621019"/>
          </a:xfrm>
        </p:spPr>
        <p:txBody>
          <a:bodyPr>
            <a:normAutofit/>
          </a:bodyPr>
          <a:lstStyle/>
          <a:p>
            <a:r>
              <a:rPr lang="cs-CZ" sz="3600" dirty="0"/>
              <a:t>TGM –kopie soch V. Makovského,</a:t>
            </a:r>
            <a:br>
              <a:rPr lang="cs-CZ" sz="3600" dirty="0"/>
            </a:br>
            <a:r>
              <a:rPr lang="cs-CZ" sz="3600" dirty="0"/>
              <a:t>odhalena roku 2000.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95947" y="2718287"/>
            <a:ext cx="5195434" cy="2922431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24006" y="1500188"/>
            <a:ext cx="6858000" cy="3857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47050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TGM – Bystřice nad Pernštejnem</a:t>
            </a:r>
            <a:br>
              <a:rPr lang="cs-CZ" b="1" dirty="0"/>
            </a:br>
            <a:r>
              <a:rPr lang="cs-CZ" b="1" dirty="0"/>
              <a:t>aneb nejen knihy, i sochy mají své osudy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1690688"/>
            <a:ext cx="12192000" cy="5249608"/>
          </a:xfrm>
        </p:spPr>
        <p:txBody>
          <a:bodyPr>
            <a:normAutofit fontScale="70000" lnSpcReduction="20000"/>
          </a:bodyPr>
          <a:lstStyle/>
          <a:p>
            <a:r>
              <a:rPr lang="cs-CZ" dirty="0"/>
              <a:t>17. června 1928 – Masaryk navštívil Bystřici n. P.</a:t>
            </a:r>
          </a:p>
          <a:p>
            <a:r>
              <a:rPr lang="cs-CZ" dirty="0"/>
              <a:t>V roce smrti TGM (1937) rozhodl okresní osvětový sbor o postavení sochy</a:t>
            </a:r>
          </a:p>
          <a:p>
            <a:r>
              <a:rPr lang="cs-CZ" dirty="0"/>
              <a:t>Tvůrce sochy: </a:t>
            </a:r>
            <a:r>
              <a:rPr lang="cs-CZ" b="1" dirty="0"/>
              <a:t>Vincenc Makovský </a:t>
            </a:r>
            <a:r>
              <a:rPr lang="cs-CZ" dirty="0"/>
              <a:t>(z Nového Města na Moravě)</a:t>
            </a:r>
          </a:p>
          <a:p>
            <a:r>
              <a:rPr lang="cs-CZ" dirty="0"/>
              <a:t>Materiál: bronz, na žulovém podstavci, nadživotní velikost</a:t>
            </a:r>
          </a:p>
          <a:p>
            <a:r>
              <a:rPr lang="cs-CZ" dirty="0"/>
              <a:t>Podobný pomník už dělal předtím Makovský pro Humpolec</a:t>
            </a:r>
          </a:p>
          <a:p>
            <a:r>
              <a:rPr lang="cs-CZ" dirty="0"/>
              <a:t>Odhalení se plánovalo k 20. výročí vzniku ČSR, ale vzhledem k Mnichovu o něco později, stala se útěchou</a:t>
            </a:r>
          </a:p>
          <a:p>
            <a:r>
              <a:rPr lang="cs-CZ" dirty="0"/>
              <a:t>na nátlak okupantů poprvé socha sundána (hasičská </a:t>
            </a:r>
            <a:r>
              <a:rPr lang="cs-CZ" dirty="0" err="1"/>
              <a:t>zbronice</a:t>
            </a:r>
            <a:r>
              <a:rPr lang="cs-CZ" dirty="0"/>
              <a:t>, </a:t>
            </a:r>
            <a:r>
              <a:rPr lang="cs-CZ" dirty="0" err="1"/>
              <a:t>kulna</a:t>
            </a:r>
            <a:r>
              <a:rPr lang="cs-CZ" dirty="0"/>
              <a:t> u hřbitova)</a:t>
            </a:r>
          </a:p>
          <a:p>
            <a:r>
              <a:rPr lang="cs-CZ" dirty="0"/>
              <a:t>28.října 1945 znovu odhalena</a:t>
            </a:r>
          </a:p>
          <a:p>
            <a:r>
              <a:rPr lang="cs-CZ" dirty="0"/>
              <a:t>Přečkala kampaň Antonína Novotného proti „Masarykismu a sociáldemokratismu“</a:t>
            </a:r>
          </a:p>
          <a:p>
            <a:r>
              <a:rPr lang="cs-CZ" dirty="0"/>
              <a:t>1961 znovu odstraněna</a:t>
            </a:r>
          </a:p>
          <a:p>
            <a:r>
              <a:rPr lang="cs-CZ" dirty="0"/>
              <a:t>1968 znovu instalována</a:t>
            </a:r>
          </a:p>
          <a:p>
            <a:r>
              <a:rPr lang="cs-CZ" dirty="0"/>
              <a:t>Další odstranění odmítl při otevírání Kulturního domu ministr Klusák 1980 s poukazem na to, že se jedná o dílo Makovského</a:t>
            </a:r>
          </a:p>
          <a:p>
            <a:r>
              <a:rPr lang="cs-CZ" dirty="0"/>
              <a:t>1984 „neznámí lidé“ sochu TGM odvezli do skladu Horáckého muzea</a:t>
            </a:r>
          </a:p>
          <a:p>
            <a:r>
              <a:rPr lang="cs-CZ" dirty="0"/>
              <a:t>Počtvrté zpátky 6. července 1990.</a:t>
            </a:r>
          </a:p>
        </p:txBody>
      </p:sp>
    </p:spTree>
    <p:extLst>
      <p:ext uri="{BB962C8B-B14F-4D97-AF65-F5344CB8AC3E}">
        <p14:creationId xmlns:p14="http://schemas.microsoft.com/office/powerpoint/2010/main" val="100078583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2296" y="-109727"/>
            <a:ext cx="11887200" cy="1800416"/>
          </a:xfrm>
        </p:spPr>
        <p:txBody>
          <a:bodyPr/>
          <a:lstStyle/>
          <a:p>
            <a:r>
              <a:rPr lang="cs-CZ" b="1" dirty="0"/>
              <a:t>TGM od Vincence Makovského před měšťanskou školou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1872" y="1142048"/>
            <a:ext cx="9467088" cy="6023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87902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cs-CZ" dirty="0"/>
          </a:p>
          <a:p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298704" y="-987551"/>
            <a:ext cx="12029628" cy="8850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25745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200" b="1" dirty="0"/>
              <a:t>Karel Dvořák: Edvard Beneš (2010)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445541" y="2632443"/>
            <a:ext cx="5226397" cy="2939848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68876" y="2522260"/>
            <a:ext cx="4722706" cy="2656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83922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Když tanky, tak jedině růžový…</a:t>
            </a:r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570" y="1881051"/>
            <a:ext cx="5827230" cy="4371703"/>
          </a:xfrm>
        </p:spPr>
      </p:pic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057624"/>
            <a:ext cx="5812420" cy="4360593"/>
          </a:xfrm>
        </p:spPr>
      </p:pic>
    </p:spTree>
    <p:extLst>
      <p:ext uri="{BB962C8B-B14F-4D97-AF65-F5344CB8AC3E}">
        <p14:creationId xmlns:p14="http://schemas.microsoft.com/office/powerpoint/2010/main" val="356345842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P. Stanislav Krátký</a:t>
            </a:r>
            <a:br>
              <a:rPr lang="cs-CZ" b="1" dirty="0"/>
            </a:br>
            <a:endParaRPr lang="cs-CZ" b="1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427" y="1280160"/>
            <a:ext cx="8917577" cy="5016137"/>
          </a:xfrm>
        </p:spPr>
      </p:pic>
    </p:spTree>
    <p:extLst>
      <p:ext uri="{BB962C8B-B14F-4D97-AF65-F5344CB8AC3E}">
        <p14:creationId xmlns:p14="http://schemas.microsoft.com/office/powerpoint/2010/main" val="4657465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39337" y="1"/>
            <a:ext cx="11214463" cy="1690688"/>
          </a:xfrm>
        </p:spPr>
        <p:txBody>
          <a:bodyPr/>
          <a:lstStyle/>
          <a:p>
            <a:r>
              <a:rPr lang="cs-CZ" dirty="0"/>
              <a:t>P. Martin Středa (2020)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04247" y="2420828"/>
            <a:ext cx="5851452" cy="3291442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505994" y="1887010"/>
            <a:ext cx="6858000" cy="3857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491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3200" b="1" dirty="0"/>
              <a:t>Pomníky a památníky – stavět či nestavět (názory studentů katedry historie </a:t>
            </a:r>
            <a:r>
              <a:rPr lang="cs-CZ" sz="3200" b="1" dirty="0" err="1"/>
              <a:t>PdF</a:t>
            </a:r>
            <a:r>
              <a:rPr lang="cs-CZ" sz="3200" b="1" dirty="0"/>
              <a:t> MU – budoucích učitelů dějepisu, přes 200 respondentů</a:t>
            </a:r>
            <a:r>
              <a:rPr lang="cs-CZ" sz="3200" dirty="0"/>
              <a:t>)</a:t>
            </a:r>
            <a:br>
              <a:rPr lang="cs-CZ" sz="3200" dirty="0"/>
            </a:br>
            <a:endParaRPr lang="cs-CZ" sz="3200" dirty="0"/>
          </a:p>
        </p:txBody>
      </p:sp>
      <p:graphicFrame>
        <p:nvGraphicFramePr>
          <p:cNvPr id="4" name="Zástupný symbol pro obsah 3">
            <a:extLst>
              <a:ext uri="{FF2B5EF4-FFF2-40B4-BE49-F238E27FC236}">
                <a16:creationId xmlns:a16="http://schemas.microsoft.com/office/drawing/2014/main" id="{E85B6ACE-57BE-400B-8C2D-D1DBE0FEE490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209006" y="1071154"/>
          <a:ext cx="11355975" cy="56866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1163382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600" dirty="0"/>
              <a:t>Kursův „čestný hrob“, původní stav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061" y="1938280"/>
            <a:ext cx="3551025" cy="4793884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9098" y="2157233"/>
            <a:ext cx="3861322" cy="3564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18369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Náhrobek Jaroslava Kursy (2021)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4928" y="1384663"/>
            <a:ext cx="7240701" cy="4827134"/>
          </a:xfrm>
        </p:spPr>
      </p:pic>
    </p:spTree>
    <p:extLst>
      <p:ext uri="{BB962C8B-B14F-4D97-AF65-F5344CB8AC3E}">
        <p14:creationId xmlns:p14="http://schemas.microsoft.com/office/powerpoint/2010/main" val="415237401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320" y="510630"/>
            <a:ext cx="9929547" cy="5585370"/>
          </a:xfrm>
        </p:spPr>
      </p:pic>
    </p:spTree>
    <p:extLst>
      <p:ext uri="{BB962C8B-B14F-4D97-AF65-F5344CB8AC3E}">
        <p14:creationId xmlns:p14="http://schemas.microsoft.com/office/powerpoint/2010/main" val="194332039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-247650"/>
            <a:ext cx="12344400" cy="1938339"/>
          </a:xfrm>
        </p:spPr>
        <p:txBody>
          <a:bodyPr>
            <a:normAutofit/>
          </a:bodyPr>
          <a:lstStyle/>
          <a:p>
            <a:r>
              <a:rPr lang="cs-CZ" dirty="0"/>
              <a:t>Něco navíc: brněnský orloj s různými přezdívkami,</a:t>
            </a:r>
            <a:br>
              <a:rPr lang="cs-CZ" dirty="0"/>
            </a:br>
            <a:r>
              <a:rPr lang="cs-CZ" dirty="0"/>
              <a:t>podle toho, co právě připomíná – doplňte sami </a:t>
            </a:r>
            <a:r>
              <a:rPr lang="cs-CZ" dirty="0">
                <a:sym typeface="Wingdings" panose="05000000000000000000" pitchFamily="2" charset="2"/>
              </a:rPr>
              <a:t></a:t>
            </a:r>
            <a:br>
              <a:rPr lang="cs-CZ" dirty="0"/>
            </a:b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1450" y="1317795"/>
            <a:ext cx="8777857" cy="4937545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13710" y="2217012"/>
            <a:ext cx="5795556" cy="32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27914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1"/>
            <a:ext cx="11353800" cy="1690688"/>
          </a:xfrm>
        </p:spPr>
        <p:txBody>
          <a:bodyPr>
            <a:normAutofit fontScale="90000"/>
          </a:bodyPr>
          <a:lstStyle/>
          <a:p>
            <a:r>
              <a:rPr lang="cs-CZ" dirty="0"/>
              <a:t>Zapomenutý nacistický památník,</a:t>
            </a:r>
            <a:br>
              <a:rPr lang="cs-CZ" dirty="0"/>
            </a:br>
            <a:r>
              <a:rPr lang="cs-CZ" dirty="0"/>
              <a:t>na pomezí Jizerských hor a Krkonoš,</a:t>
            </a:r>
            <a:br>
              <a:rPr lang="cs-CZ" dirty="0"/>
            </a:br>
            <a:r>
              <a:rPr lang="cs-CZ" dirty="0"/>
              <a:t>pod nejkrásnější rozhlednou Štěpánka..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092581" y="2962022"/>
            <a:ext cx="5473627" cy="3078915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3691" y="2658292"/>
            <a:ext cx="7332616" cy="4124596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6832" y="-139700"/>
            <a:ext cx="7113936" cy="4001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8161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af 1">
            <a:extLst>
              <a:ext uri="{FF2B5EF4-FFF2-40B4-BE49-F238E27FC236}">
                <a16:creationId xmlns:a16="http://schemas.microsoft.com/office/drawing/2014/main" id="{906C4B23-7BD4-4EF9-BCC6-175C8287A6EE}"/>
              </a:ext>
            </a:extLst>
          </p:cNvPr>
          <p:cNvGraphicFramePr/>
          <p:nvPr/>
        </p:nvGraphicFramePr>
        <p:xfrm>
          <a:off x="1123406" y="121920"/>
          <a:ext cx="10119360" cy="67360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1537988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31984" y="1"/>
            <a:ext cx="10921816" cy="1690688"/>
          </a:xfrm>
        </p:spPr>
        <p:txBody>
          <a:bodyPr>
            <a:normAutofit/>
          </a:bodyPr>
          <a:lstStyle/>
          <a:p>
            <a:pPr algn="ctr"/>
            <a:r>
              <a:rPr lang="cs-CZ" sz="2800" b="1" dirty="0"/>
              <a:t>Theodor </a:t>
            </a:r>
            <a:r>
              <a:rPr lang="cs-CZ" sz="2800" b="1" dirty="0" err="1"/>
              <a:t>Cherlemont</a:t>
            </a:r>
            <a:r>
              <a:rPr lang="cs-CZ" sz="2800" b="1" dirty="0"/>
              <a:t>: Johann Gregor MENDEL– největší Brňan (1910) – nově 2022</a:t>
            </a:r>
            <a:br>
              <a:rPr lang="cs-CZ" sz="2800" b="1" dirty="0"/>
            </a:br>
            <a:endParaRPr lang="cs-CZ" sz="2800" b="1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104" y="1109908"/>
            <a:ext cx="7579902" cy="5748092"/>
          </a:xfr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064829" y="2610096"/>
            <a:ext cx="6858000" cy="3857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2546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Reliéf Mistra Jana Husa (1918)</a:t>
            </a:r>
            <a:br>
              <a:rPr lang="cs-CZ" b="1" dirty="0"/>
            </a:br>
            <a:endParaRPr lang="cs-CZ" b="1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6501" y="1245326"/>
            <a:ext cx="9459444" cy="5320937"/>
          </a:xfrm>
        </p:spPr>
      </p:pic>
    </p:spTree>
    <p:extLst>
      <p:ext uri="{BB962C8B-B14F-4D97-AF65-F5344CB8AC3E}">
        <p14:creationId xmlns:p14="http://schemas.microsoft.com/office/powerpoint/2010/main" val="16591930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200" b="1" dirty="0"/>
              <a:t>Německý dům – Moravské náměstí</a:t>
            </a:r>
            <a:br>
              <a:rPr lang="cs-CZ" sz="3200" b="1" dirty="0"/>
            </a:br>
            <a:endParaRPr lang="cs-CZ" sz="3200" b="1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7202" y="1045029"/>
            <a:ext cx="8686990" cy="5878285"/>
          </a:xfrm>
        </p:spPr>
      </p:pic>
    </p:spTree>
    <p:extLst>
      <p:ext uri="{BB962C8B-B14F-4D97-AF65-F5344CB8AC3E}">
        <p14:creationId xmlns:p14="http://schemas.microsoft.com/office/powerpoint/2010/main" val="3727052323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5088</TotalTime>
  <Words>768</Words>
  <Application>Microsoft Office PowerPoint</Application>
  <PresentationFormat>Širokoúhlá obrazovka</PresentationFormat>
  <Paragraphs>73</Paragraphs>
  <Slides>54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54</vt:i4>
      </vt:variant>
    </vt:vector>
  </HeadingPairs>
  <TitlesOfParts>
    <vt:vector size="58" baseType="lpstr">
      <vt:lpstr>Arial</vt:lpstr>
      <vt:lpstr>Calibri</vt:lpstr>
      <vt:lpstr>Calibri Light</vt:lpstr>
      <vt:lpstr>Motiv Office</vt:lpstr>
      <vt:lpstr>  Od Mendela k Mendelovi.   Stavění, snášení a proměny brněnských soch, památníků a reliéfů v zrcadle společenských, politických a kulturních proměn 20. a počátku 21. století  </vt:lpstr>
      <vt:lpstr>Prezentace aplikace PowerPoint</vt:lpstr>
      <vt:lpstr>Maršál KONĚV – Praha Bubeneč –osvoboditel a okupant </vt:lpstr>
      <vt:lpstr>Prezentace aplikace PowerPoint</vt:lpstr>
      <vt:lpstr>Pomníky a památníky – stavět či nestavět (názory studentů katedry historie PdF MU – budoucích učitelů dějepisu, přes 200 respondentů) </vt:lpstr>
      <vt:lpstr>Prezentace aplikace PowerPoint</vt:lpstr>
      <vt:lpstr>Theodor Cherlemont: Johann Gregor MENDEL– největší Brňan (1910) – nově 2022 </vt:lpstr>
      <vt:lpstr>Reliéf Mistra Jana Husa (1918) </vt:lpstr>
      <vt:lpstr>Německý dům – Moravské náměstí </vt:lpstr>
      <vt:lpstr>Anton Brenek: Josef II.  </vt:lpstr>
      <vt:lpstr>Josef II.</vt:lpstr>
      <vt:lpstr>Pohřebiště sovětských vojáků (cca 3,5 tis.) - 1946 </vt:lpstr>
      <vt:lpstr>František Vladimír Foit: socha rudoarmějce, reliéfy Miloš Axman</vt:lpstr>
      <vt:lpstr>  Skulptura od Bohuslava Fuchse a Vincence Makovského stojí ve středu Brna od  roku 1955. Připomíná osvobození města na sklonku 2. světové války. "Je to socha vojáka v uniformě Rudé armády, který má levou ruku vztyčenu nad hlavu v gestu údajně vyjadřujícím výzvu: Zastavte palbu, složte zbraně, boj o Brno skončil!" </vt:lpstr>
      <vt:lpstr>Brno, Tkalcovská: Jan Dvořák: památník dělnickým demonstracím a vykořisťování za první republiky (1960)</vt:lpstr>
      <vt:lpstr>Pamětní deska Židům na budově zŠ, odhalena 1965.</vt:lpstr>
      <vt:lpstr>JULIUS FUČÍK – odhaleno 1965, 1990 snesen a ukraden. </vt:lpstr>
      <vt:lpstr>Bílá hora: Pomník dělnických demosnstrací vedených Josefem Hybešem 1896. Odhalen: 1967 – dnes NENÍ</vt:lpstr>
      <vt:lpstr>Památník SNP (1974), jako první svého druhu </vt:lpstr>
      <vt:lpstr>K. Gottwald</vt:lpstr>
      <vt:lpstr>Pomník hrázného Františka Šikuly (1945 se zasloužil o záchranu přehrady před ustupujícími nacisty), odhalen 1976.</vt:lpstr>
      <vt:lpstr>Lenin v šouší, ul. Leninova.Základní kámen k pomníku odhalen 22. 4. 1970, pomník 1974. Hlava byla odstraněna v pátek 18. 5. 1990</vt:lpstr>
      <vt:lpstr>Pomník Bedřicha Václavka, lit. Vědce, knihovníka, umučeného pro účast v odboji – dar MK ČSSR Brnu, původně žerotínovo n., nyní Židenice, Bubeníčkova (1979, 1993 odstraněn, 1994 instalován)</vt:lpstr>
      <vt:lpstr>Maruška Kudeříková - 1977</vt:lpstr>
      <vt:lpstr> Pomník Komunistické straně Československa nazývaný „Komunisté“ z roku 1978. 1990 odstraněn.</vt:lpstr>
      <vt:lpstr>Památník dělnických demonstrací (1978)</vt:lpstr>
      <vt:lpstr>Pamětní desky obětem sovětské invaze a okupace1968 </vt:lpstr>
      <vt:lpstr>Prezentace aplikace PowerPoint</vt:lpstr>
      <vt:lpstr>Královo Pole</vt:lpstr>
      <vt:lpstr>Pomník odsunutým brněnským Němcům (1995)</vt:lpstr>
      <vt:lpstr>Pohořelice – památník odsunutých brněnských Němců</vt:lpstr>
      <vt:lpstr>Prezentace aplikace PowerPoint</vt:lpstr>
      <vt:lpstr>Lavička Václava Havla (Bořek Šípek, 2019)</vt:lpstr>
      <vt:lpstr>CEJL </vt:lpstr>
      <vt:lpstr>Prezentace aplikace PowerPoint</vt:lpstr>
      <vt:lpstr>Prezentace aplikace PowerPoint</vt:lpstr>
      <vt:lpstr>Prezentace aplikace PowerPoint</vt:lpstr>
      <vt:lpstr>Daniel Václavík: památník holocaustu (2014)</vt:lpstr>
      <vt:lpstr>Prezentace aplikace PowerPoint</vt:lpstr>
      <vt:lpstr>Prezentace aplikace PowerPoint</vt:lpstr>
      <vt:lpstr>Prezentace aplikace PowerPoint</vt:lpstr>
      <vt:lpstr>TGM –kopie soch V. Makovského, odhalena roku 2000.</vt:lpstr>
      <vt:lpstr>TGM – Bystřice nad Pernštejnem aneb nejen knihy, i sochy mají své osudy</vt:lpstr>
      <vt:lpstr>TGM od Vincence Makovského před měšťanskou školou</vt:lpstr>
      <vt:lpstr>Prezentace aplikace PowerPoint</vt:lpstr>
      <vt:lpstr>Karel Dvořák: Edvard Beneš (2010)</vt:lpstr>
      <vt:lpstr>Když tanky, tak jedině růžový…</vt:lpstr>
      <vt:lpstr>P. Stanislav Krátký </vt:lpstr>
      <vt:lpstr>P. Martin Středa (2020)</vt:lpstr>
      <vt:lpstr>Kursův „čestný hrob“, původní stav</vt:lpstr>
      <vt:lpstr>Náhrobek Jaroslava Kursy (2021)</vt:lpstr>
      <vt:lpstr>Prezentace aplikace PowerPoint</vt:lpstr>
      <vt:lpstr>Něco navíc: brněnský orloj s různými přezdívkami, podle toho, co právě připomíná – doplňte sami  </vt:lpstr>
      <vt:lpstr>Zapomenutý nacistický památník, na pomezí Jizerských hor a Krkonoš, pod nejkrásnější rozhlednou Štěpánka..</vt:lpstr>
    </vt:vector>
  </TitlesOfParts>
  <Company>Parlament CR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Jiří Mihola</dc:creator>
  <cp:lastModifiedBy>Mihola, Jiří</cp:lastModifiedBy>
  <cp:revision>22</cp:revision>
  <dcterms:created xsi:type="dcterms:W3CDTF">2021-11-23T19:50:38Z</dcterms:created>
  <dcterms:modified xsi:type="dcterms:W3CDTF">2023-01-08T00:07:36Z</dcterms:modified>
</cp:coreProperties>
</file>