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301" r:id="rId27"/>
    <p:sldId id="302" r:id="rId28"/>
    <p:sldId id="303" r:id="rId29"/>
    <p:sldId id="281" r:id="rId30"/>
    <p:sldId id="282" r:id="rId31"/>
    <p:sldId id="285" r:id="rId32"/>
    <p:sldId id="283" r:id="rId33"/>
    <p:sldId id="304" r:id="rId34"/>
    <p:sldId id="287" r:id="rId35"/>
    <p:sldId id="288" r:id="rId36"/>
    <p:sldId id="289" r:id="rId37"/>
    <p:sldId id="290" r:id="rId38"/>
    <p:sldId id="291" r:id="rId39"/>
    <p:sldId id="284" r:id="rId40"/>
    <p:sldId id="286" r:id="rId41"/>
    <p:sldId id="292" r:id="rId42"/>
    <p:sldId id="293" r:id="rId43"/>
    <p:sldId id="294" r:id="rId44"/>
    <p:sldId id="295" r:id="rId45"/>
    <p:sldId id="278" r:id="rId46"/>
    <p:sldId id="296" r:id="rId47"/>
    <p:sldId id="297" r:id="rId48"/>
    <p:sldId id="298" r:id="rId49"/>
    <p:sldId id="299" r:id="rId50"/>
    <p:sldId id="300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35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41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00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30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78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704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98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950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606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04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58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085DA-E242-4DF9-B9BD-A2B566B94469}" type="datetimeFigureOut">
              <a:rPr lang="cs-CZ" smtClean="0"/>
              <a:t>03.10.2021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B552-3DF8-4270-AAC8-007C5DE0A0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76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ROŽMBERKOVÉ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Třeboň, Kratochvíle, Výstava – Senát 2011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810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KRATOCHVÍLE</a:t>
            </a:r>
            <a:br>
              <a:rPr lang="cs-CZ" sz="2800" b="1" dirty="0" smtClean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1" y="1114697"/>
            <a:ext cx="9738117" cy="5477691"/>
          </a:xfrm>
        </p:spPr>
      </p:pic>
    </p:spTree>
    <p:extLst>
      <p:ext uri="{BB962C8B-B14F-4D97-AF65-F5344CB8AC3E}">
        <p14:creationId xmlns:p14="http://schemas.microsoft.com/office/powerpoint/2010/main" val="1566096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KRATOCHVÍLE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75" y="1306286"/>
            <a:ext cx="9397516" cy="5286103"/>
          </a:xfrm>
        </p:spPr>
      </p:pic>
    </p:spTree>
    <p:extLst>
      <p:ext uri="{BB962C8B-B14F-4D97-AF65-F5344CB8AC3E}">
        <p14:creationId xmlns:p14="http://schemas.microsoft.com/office/powerpoint/2010/main" val="611606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9823" y="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Kratochvíle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8" y="1385207"/>
            <a:ext cx="9729410" cy="5472793"/>
          </a:xfrm>
        </p:spPr>
      </p:pic>
    </p:spTree>
    <p:extLst>
      <p:ext uri="{BB962C8B-B14F-4D97-AF65-F5344CB8AC3E}">
        <p14:creationId xmlns:p14="http://schemas.microsoft.com/office/powerpoint/2010/main" val="697231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4" y="478971"/>
            <a:ext cx="11340496" cy="6379029"/>
          </a:xfrm>
        </p:spPr>
      </p:pic>
    </p:spTree>
    <p:extLst>
      <p:ext uri="{BB962C8B-B14F-4D97-AF65-F5344CB8AC3E}">
        <p14:creationId xmlns:p14="http://schemas.microsoft.com/office/powerpoint/2010/main" val="291898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1" y="391886"/>
            <a:ext cx="10806370" cy="6078583"/>
          </a:xfrm>
        </p:spPr>
      </p:pic>
    </p:spTree>
    <p:extLst>
      <p:ext uri="{BB962C8B-B14F-4D97-AF65-F5344CB8AC3E}">
        <p14:creationId xmlns:p14="http://schemas.microsoft.com/office/powerpoint/2010/main" val="285660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1" y="452847"/>
            <a:ext cx="10930226" cy="6148252"/>
          </a:xfrm>
        </p:spPr>
      </p:pic>
    </p:spTree>
    <p:extLst>
      <p:ext uri="{BB962C8B-B14F-4D97-AF65-F5344CB8AC3E}">
        <p14:creationId xmlns:p14="http://schemas.microsoft.com/office/powerpoint/2010/main" val="405615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6" y="296092"/>
            <a:ext cx="11007633" cy="6191794"/>
          </a:xfrm>
        </p:spPr>
      </p:pic>
    </p:spTree>
    <p:extLst>
      <p:ext uri="{BB962C8B-B14F-4D97-AF65-F5344CB8AC3E}">
        <p14:creationId xmlns:p14="http://schemas.microsoft.com/office/powerpoint/2010/main" val="2001299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Kratochvíle - zahrada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85" y="1445623"/>
            <a:ext cx="8994987" cy="5059680"/>
          </a:xfrm>
        </p:spPr>
      </p:pic>
    </p:spTree>
    <p:extLst>
      <p:ext uri="{BB962C8B-B14F-4D97-AF65-F5344CB8AC3E}">
        <p14:creationId xmlns:p14="http://schemas.microsoft.com/office/powerpoint/2010/main" val="1644202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0" y="557349"/>
            <a:ext cx="10759921" cy="6052456"/>
          </a:xfrm>
        </p:spPr>
      </p:pic>
    </p:spTree>
    <p:extLst>
      <p:ext uri="{BB962C8B-B14F-4D97-AF65-F5344CB8AC3E}">
        <p14:creationId xmlns:p14="http://schemas.microsoft.com/office/powerpoint/2010/main" val="3567899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65" y="687979"/>
            <a:ext cx="9985827" cy="5617028"/>
          </a:xfrm>
        </p:spPr>
      </p:pic>
    </p:spTree>
    <p:extLst>
      <p:ext uri="{BB962C8B-B14F-4D97-AF65-F5344CB8AC3E}">
        <p14:creationId xmlns:p14="http://schemas.microsoft.com/office/powerpoint/2010/main" val="173821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9669" y="1"/>
            <a:ext cx="11423469" cy="1690688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Výstava ROŽMBERKOVÉ (2011)</a:t>
            </a:r>
            <a:br>
              <a:rPr lang="cs-CZ" sz="2800" b="1" dirty="0" smtClean="0"/>
            </a:br>
            <a:r>
              <a:rPr lang="cs-CZ" sz="2800" b="1" dirty="0" smtClean="0"/>
              <a:t>Turistický pas – poznávání rožmberských míst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71" y="1193163"/>
            <a:ext cx="4462504" cy="566483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86" y="0"/>
            <a:ext cx="3158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66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79" y="435428"/>
            <a:ext cx="10171612" cy="5721532"/>
          </a:xfrm>
        </p:spPr>
      </p:pic>
    </p:spTree>
    <p:extLst>
      <p:ext uri="{BB962C8B-B14F-4D97-AF65-F5344CB8AC3E}">
        <p14:creationId xmlns:p14="http://schemas.microsoft.com/office/powerpoint/2010/main" val="247925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794" y="1"/>
            <a:ext cx="11258006" cy="1690688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Hygiena na zámku Kratochvíle</a:t>
            </a:r>
            <a:br>
              <a:rPr lang="cs-CZ" sz="2800" b="1" dirty="0" smtClean="0"/>
            </a:br>
            <a:r>
              <a:rPr lang="cs-CZ" sz="2800" b="1" dirty="0" smtClean="0"/>
              <a:t>Petr Vok s privilegiem vyšebrodského </a:t>
            </a:r>
            <a:br>
              <a:rPr lang="cs-CZ" sz="2800" b="1" dirty="0" smtClean="0"/>
            </a:br>
            <a:r>
              <a:rPr lang="cs-CZ" sz="2800" b="1" dirty="0" smtClean="0"/>
              <a:t>kláštera.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66" y="1233442"/>
            <a:ext cx="3070031" cy="5457834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621" y="26996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17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097" y="12128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Rožmberský epitaf</a:t>
            </a:r>
            <a:br>
              <a:rPr lang="cs-CZ" sz="3600" dirty="0" smtClean="0"/>
            </a:br>
            <a:r>
              <a:rPr lang="cs-CZ" sz="3600" dirty="0" smtClean="0"/>
              <a:t>klášter Vyšší Brod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2" y="1265514"/>
            <a:ext cx="3817946" cy="55924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58" y="-19592"/>
            <a:ext cx="5158194" cy="68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90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Dělení růží – pánové z Landštejna a z Ústí</a:t>
            </a:r>
            <a:r>
              <a:rPr lang="cs-CZ" sz="2800" dirty="0" smtClean="0"/>
              <a:t/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86" y="992777"/>
            <a:ext cx="7958380" cy="5968785"/>
          </a:xfrm>
        </p:spPr>
      </p:pic>
    </p:spTree>
    <p:extLst>
      <p:ext uri="{BB962C8B-B14F-4D97-AF65-F5344CB8AC3E}">
        <p14:creationId xmlns:p14="http://schemas.microsoft.com/office/powerpoint/2010/main" val="179529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Dělení růží – centrální výjev s Vítkem z Prčice při hradu a městě Český Krumlov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74" y="1027612"/>
            <a:ext cx="7907381" cy="5930536"/>
          </a:xfrm>
        </p:spPr>
      </p:pic>
    </p:spTree>
    <p:extLst>
      <p:ext uri="{BB962C8B-B14F-4D97-AF65-F5344CB8AC3E}">
        <p14:creationId xmlns:p14="http://schemas.microsoft.com/office/powerpoint/2010/main" val="3473743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 smtClean="0"/>
              <a:t>Dělení růží: pánové z Hradce a ze Stráže</a:t>
            </a:r>
            <a:br>
              <a:rPr lang="cs-CZ" sz="2800" b="1" dirty="0" smtClean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35" y="1132114"/>
            <a:ext cx="7913188" cy="5934891"/>
          </a:xfrm>
        </p:spPr>
      </p:pic>
    </p:spTree>
    <p:extLst>
      <p:ext uri="{BB962C8B-B14F-4D97-AF65-F5344CB8AC3E}">
        <p14:creationId xmlns:p14="http://schemas.microsoft.com/office/powerpoint/2010/main" val="2455866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3" y="-15239"/>
            <a:ext cx="9439699" cy="7079774"/>
          </a:xfrm>
        </p:spPr>
      </p:pic>
    </p:spTree>
    <p:extLst>
      <p:ext uri="{BB962C8B-B14F-4D97-AF65-F5344CB8AC3E}">
        <p14:creationId xmlns:p14="http://schemas.microsoft.com/office/powerpoint/2010/main" val="2527234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6057" y="1"/>
            <a:ext cx="11625943" cy="1825624"/>
          </a:xfrm>
        </p:spPr>
        <p:txBody>
          <a:bodyPr/>
          <a:lstStyle/>
          <a:p>
            <a:pPr algn="ctr"/>
            <a:r>
              <a:rPr lang="cs-CZ" b="1" dirty="0" smtClean="0"/>
              <a:t>Glorifikace 500. výročí kláštera Vyšší Brod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915" y="912813"/>
            <a:ext cx="4622941" cy="6163922"/>
          </a:xfrm>
        </p:spPr>
      </p:pic>
    </p:spTree>
    <p:extLst>
      <p:ext uri="{BB962C8B-B14F-4D97-AF65-F5344CB8AC3E}">
        <p14:creationId xmlns:p14="http://schemas.microsoft.com/office/powerpoint/2010/main" val="3176168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66" y="1"/>
            <a:ext cx="11083834" cy="169068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/>
              <a:t>VYŠŠÍ BROD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45" y="1240268"/>
            <a:ext cx="6056299" cy="45422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55" y="2246810"/>
            <a:ext cx="6043748" cy="453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93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/>
          <a:lstStyle/>
          <a:p>
            <a:r>
              <a:rPr lang="cs-CZ" dirty="0" smtClean="0"/>
              <a:t>Vítek z Prčice,</a:t>
            </a:r>
            <a:br>
              <a:rPr lang="cs-CZ" dirty="0" smtClean="0"/>
            </a:br>
            <a:r>
              <a:rPr lang="cs-CZ" dirty="0" smtClean="0"/>
              <a:t>Rožmberské dominium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0" y="1555658"/>
            <a:ext cx="4209489" cy="561265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3" y="-693057"/>
            <a:ext cx="5663293" cy="755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6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Zámek TŘEBOŇ</a:t>
            </a:r>
            <a:r>
              <a:rPr lang="cs-CZ" sz="3600" dirty="0" smtClean="0"/>
              <a:t/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014254"/>
            <a:ext cx="5961311" cy="5961311"/>
          </a:xfrm>
        </p:spPr>
      </p:pic>
    </p:spTree>
    <p:extLst>
      <p:ext uri="{BB962C8B-B14F-4D97-AF65-F5344CB8AC3E}">
        <p14:creationId xmlns:p14="http://schemas.microsoft.com/office/powerpoint/2010/main" val="1121959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/>
              <a:t>Privilegium potvrzující příbuznost Rožmberků se starobylým římským knížecím rodem </a:t>
            </a:r>
            <a:r>
              <a:rPr lang="cs-CZ" sz="3600" b="1" dirty="0" err="1" smtClean="0"/>
              <a:t>Orsíni</a:t>
            </a:r>
            <a:r>
              <a:rPr lang="cs-CZ" sz="3600" b="1" dirty="0" smtClean="0"/>
              <a:t> (</a:t>
            </a:r>
            <a:r>
              <a:rPr lang="cs-CZ" sz="3600" b="1" dirty="0" err="1" smtClean="0"/>
              <a:t>Ursíni</a:t>
            </a:r>
            <a:r>
              <a:rPr lang="cs-CZ" sz="3600" b="1" dirty="0" smtClean="0"/>
              <a:t>)</a:t>
            </a:r>
            <a:r>
              <a:rPr lang="cs-CZ" sz="3600" dirty="0" smtClean="0"/>
              <a:t/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43" y="1149531"/>
            <a:ext cx="9105388" cy="6829041"/>
          </a:xfrm>
        </p:spPr>
      </p:pic>
    </p:spTree>
    <p:extLst>
      <p:ext uri="{BB962C8B-B14F-4D97-AF65-F5344CB8AC3E}">
        <p14:creationId xmlns:p14="http://schemas.microsoft.com/office/powerpoint/2010/main" val="1376718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04800" y="-330926"/>
            <a:ext cx="12496800" cy="2021615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Pravda a spravedlnost vítězí nad neřestí – Hans von </a:t>
            </a:r>
            <a:r>
              <a:rPr lang="cs-CZ" sz="3600" b="1" dirty="0" err="1" smtClean="0"/>
              <a:t>Aachen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66" y="661851"/>
            <a:ext cx="4647111" cy="6196149"/>
          </a:xfrm>
        </p:spPr>
      </p:pic>
    </p:spTree>
    <p:extLst>
      <p:ext uri="{BB962C8B-B14F-4D97-AF65-F5344CB8AC3E}">
        <p14:creationId xmlns:p14="http://schemas.microsoft.com/office/powerpoint/2010/main" val="2881144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Znak Rožmberků, Boží pravice ze Zlaté koruny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8" y="1114698"/>
            <a:ext cx="4076683" cy="543557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26" y="1114698"/>
            <a:ext cx="7552991" cy="56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91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Intarzovaný nábytek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32" y="1463039"/>
            <a:ext cx="7001692" cy="525126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883" y="259079"/>
            <a:ext cx="4707527" cy="62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3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1920" y="-130629"/>
            <a:ext cx="12401006" cy="1821317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Alegorie míru, blahobytu a umění: Hans von </a:t>
            </a:r>
            <a:r>
              <a:rPr lang="cs-CZ" b="1" dirty="0" err="1" smtClean="0"/>
              <a:t>Aachen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17" y="809628"/>
            <a:ext cx="4644037" cy="6122395"/>
          </a:xfrm>
        </p:spPr>
      </p:pic>
    </p:spTree>
    <p:extLst>
      <p:ext uri="{BB962C8B-B14F-4D97-AF65-F5344CB8AC3E}">
        <p14:creationId xmlns:p14="http://schemas.microsoft.com/office/powerpoint/2010/main" val="1133998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Petr VOK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299912"/>
            <a:ext cx="4315301" cy="575373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15" y="0"/>
            <a:ext cx="3203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01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Lucas van </a:t>
            </a:r>
            <a:r>
              <a:rPr lang="cs-CZ" dirty="0" err="1" smtClean="0"/>
              <a:t>Vlackenborch</a:t>
            </a:r>
            <a:r>
              <a:rPr lang="cs-CZ" dirty="0" smtClean="0"/>
              <a:t>: Hostina (1595)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41" y="1001486"/>
            <a:ext cx="7808686" cy="5856515"/>
          </a:xfrm>
        </p:spPr>
      </p:pic>
    </p:spTree>
    <p:extLst>
      <p:ext uri="{BB962C8B-B14F-4D97-AF65-F5344CB8AC3E}">
        <p14:creationId xmlns:p14="http://schemas.microsoft.com/office/powerpoint/2010/main" val="3546112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Jan z Pernštejna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84" y="1123406"/>
            <a:ext cx="4206239" cy="5608320"/>
          </a:xfrm>
        </p:spPr>
      </p:pic>
    </p:spTree>
    <p:extLst>
      <p:ext uri="{BB962C8B-B14F-4D97-AF65-F5344CB8AC3E}">
        <p14:creationId xmlns:p14="http://schemas.microsoft.com/office/powerpoint/2010/main" val="2157099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Anna Marie Rožmberská – třetí manželka Viléma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66" y="1155359"/>
            <a:ext cx="4430468" cy="5907291"/>
          </a:xfrm>
        </p:spPr>
      </p:pic>
    </p:spTree>
    <p:extLst>
      <p:ext uri="{BB962C8B-B14F-4D97-AF65-F5344CB8AC3E}">
        <p14:creationId xmlns:p14="http://schemas.microsoft.com/office/powerpoint/2010/main" val="1680105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337" y="104503"/>
            <a:ext cx="12192000" cy="158618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/>
              <a:t>Anonym: Vilém z Rožmberka, druhý muž království na katafalku.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20" y="896984"/>
            <a:ext cx="7948021" cy="5961016"/>
          </a:xfrm>
        </p:spPr>
      </p:pic>
    </p:spTree>
    <p:extLst>
      <p:ext uri="{BB962C8B-B14F-4D97-AF65-F5344CB8AC3E}">
        <p14:creationId xmlns:p14="http://schemas.microsoft.com/office/powerpoint/2010/main" val="3380991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Třeboň – kredenc</a:t>
            </a:r>
            <a:r>
              <a:rPr lang="cs-CZ" sz="3600" dirty="0" smtClean="0"/>
              <a:t/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80" y="1027906"/>
            <a:ext cx="10063240" cy="5660572"/>
          </a:xfrm>
        </p:spPr>
      </p:pic>
    </p:spTree>
    <p:extLst>
      <p:ext uri="{BB962C8B-B14F-4D97-AF65-F5344CB8AC3E}">
        <p14:creationId xmlns:p14="http://schemas.microsoft.com/office/powerpoint/2010/main" val="3224528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TŘEBOŇ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50" y="934289"/>
            <a:ext cx="8118899" cy="6089174"/>
          </a:xfrm>
        </p:spPr>
      </p:pic>
    </p:spTree>
    <p:extLst>
      <p:ext uri="{BB962C8B-B14F-4D97-AF65-F5344CB8AC3E}">
        <p14:creationId xmlns:p14="http://schemas.microsoft.com/office/powerpoint/2010/main" val="2639138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Kratochvíle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67" y="1132114"/>
            <a:ext cx="7715794" cy="5786846"/>
          </a:xfrm>
        </p:spPr>
      </p:pic>
    </p:spTree>
    <p:extLst>
      <p:ext uri="{BB962C8B-B14F-4D97-AF65-F5344CB8AC3E}">
        <p14:creationId xmlns:p14="http://schemas.microsoft.com/office/powerpoint/2010/main" val="4004143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22217" y="-69669"/>
            <a:ext cx="11676017" cy="1760357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Portrét Polyxeny Rožmberské z Pernštejna (kopie 19. st.)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5" y="757646"/>
            <a:ext cx="4651245" cy="6201660"/>
          </a:xfrm>
        </p:spPr>
      </p:pic>
    </p:spTree>
    <p:extLst>
      <p:ext uri="{BB962C8B-B14F-4D97-AF65-F5344CB8AC3E}">
        <p14:creationId xmlns:p14="http://schemas.microsoft.com/office/powerpoint/2010/main" val="787782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VILÉM Z ROŽMBERKA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28" y="-296091"/>
            <a:ext cx="5452672" cy="7270230"/>
          </a:xfrm>
        </p:spPr>
      </p:pic>
    </p:spTree>
    <p:extLst>
      <p:ext uri="{BB962C8B-B14F-4D97-AF65-F5344CB8AC3E}">
        <p14:creationId xmlns:p14="http://schemas.microsoft.com/office/powerpoint/2010/main" val="3018959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Rybník Rožmberk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24" y="931819"/>
            <a:ext cx="8128000" cy="6096000"/>
          </a:xfrm>
        </p:spPr>
      </p:pic>
    </p:spTree>
    <p:extLst>
      <p:ext uri="{BB962C8B-B14F-4D97-AF65-F5344CB8AC3E}">
        <p14:creationId xmlns:p14="http://schemas.microsoft.com/office/powerpoint/2010/main" val="9883174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Rybník Svět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89" y="1332410"/>
            <a:ext cx="7425117" cy="5568837"/>
          </a:xfrm>
        </p:spPr>
      </p:pic>
    </p:spTree>
    <p:extLst>
      <p:ext uri="{BB962C8B-B14F-4D97-AF65-F5344CB8AC3E}">
        <p14:creationId xmlns:p14="http://schemas.microsoft.com/office/powerpoint/2010/main" val="646597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4435" y="-168434"/>
            <a:ext cx="10718074" cy="1533934"/>
          </a:xfrm>
        </p:spPr>
        <p:txBody>
          <a:bodyPr/>
          <a:lstStyle/>
          <a:p>
            <a:pPr algn="ctr"/>
            <a:r>
              <a:rPr lang="cs-CZ" dirty="0" smtClean="0"/>
              <a:t>Rybníky – Třeboňská pánev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922" y="801189"/>
            <a:ext cx="4542608" cy="6056811"/>
          </a:xfrm>
        </p:spPr>
      </p:pic>
    </p:spTree>
    <p:extLst>
      <p:ext uri="{BB962C8B-B14F-4D97-AF65-F5344CB8AC3E}">
        <p14:creationId xmlns:p14="http://schemas.microsoft.com/office/powerpoint/2010/main" val="464048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Obraz literátského bratrstva z Prachatic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55" y="1306286"/>
            <a:ext cx="7402285" cy="5551714"/>
          </a:xfrm>
        </p:spPr>
      </p:pic>
    </p:spTree>
    <p:extLst>
      <p:ext uri="{BB962C8B-B14F-4D97-AF65-F5344CB8AC3E}">
        <p14:creationId xmlns:p14="http://schemas.microsoft.com/office/powerpoint/2010/main" val="4285678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714" y="-121919"/>
            <a:ext cx="11136086" cy="1812608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Rožmberské sbírky</a:t>
            </a:r>
            <a:br>
              <a:rPr lang="cs-CZ" sz="3600" b="1" dirty="0" smtClean="0"/>
            </a:b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221" y="1398905"/>
            <a:ext cx="7087205" cy="531540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29" y="-152694"/>
            <a:ext cx="5367201" cy="71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30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466" y="-60960"/>
            <a:ext cx="4963885" cy="661851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55" y="758870"/>
            <a:ext cx="3875484" cy="51673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19" y="703216"/>
            <a:ext cx="3917224" cy="522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9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Kuriozity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3" y="1027612"/>
            <a:ext cx="10187093" cy="5730240"/>
          </a:xfrm>
        </p:spPr>
      </p:pic>
    </p:spTree>
    <p:extLst>
      <p:ext uri="{BB962C8B-B14F-4D97-AF65-F5344CB8AC3E}">
        <p14:creationId xmlns:p14="http://schemas.microsoft.com/office/powerpoint/2010/main" val="2306796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Perchta z Rožmberka – Bílá paní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47" y="1140823"/>
            <a:ext cx="4500153" cy="6000206"/>
          </a:xfrm>
        </p:spPr>
      </p:pic>
    </p:spTree>
    <p:extLst>
      <p:ext uri="{BB962C8B-B14F-4D97-AF65-F5344CB8AC3E}">
        <p14:creationId xmlns:p14="http://schemas.microsoft.com/office/powerpoint/2010/main" val="1841043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Kuriozity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46" y="1027906"/>
            <a:ext cx="10065454" cy="5661818"/>
          </a:xfrm>
        </p:spPr>
      </p:pic>
    </p:spTree>
    <p:extLst>
      <p:ext uri="{BB962C8B-B14F-4D97-AF65-F5344CB8AC3E}">
        <p14:creationId xmlns:p14="http://schemas.microsoft.com/office/powerpoint/2010/main" val="388120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211" y="182879"/>
            <a:ext cx="11240589" cy="1507809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Petr VOK a místnost na zámku v Třeboni, </a:t>
            </a:r>
            <a:br>
              <a:rPr lang="cs-CZ" sz="2800" b="1" dirty="0" smtClean="0"/>
            </a:br>
            <a:r>
              <a:rPr lang="cs-CZ" sz="2800" b="1" dirty="0" smtClean="0"/>
              <a:t>kde zemřel.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46" y="999255"/>
            <a:ext cx="3398413" cy="604162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2657" y="1193024"/>
            <a:ext cx="7485255" cy="421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29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Zámek Třeboň</a:t>
            </a:r>
            <a:r>
              <a:rPr lang="cs-CZ" sz="3600" dirty="0" smtClean="0"/>
              <a:t/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4" y="1027906"/>
            <a:ext cx="10190519" cy="5732166"/>
          </a:xfrm>
        </p:spPr>
      </p:pic>
    </p:spTree>
    <p:extLst>
      <p:ext uri="{BB962C8B-B14F-4D97-AF65-F5344CB8AC3E}">
        <p14:creationId xmlns:p14="http://schemas.microsoft.com/office/powerpoint/2010/main" val="812704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337" y="130629"/>
            <a:ext cx="11214463" cy="1560059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Vilém z Rožmberka</a:t>
            </a:r>
            <a:br>
              <a:rPr lang="cs-CZ" sz="3600" dirty="0" smtClean="0"/>
            </a:br>
            <a:r>
              <a:rPr lang="cs-CZ" sz="3600" dirty="0" smtClean="0"/>
              <a:t>Český Krumlov – kostel </a:t>
            </a:r>
            <a:br>
              <a:rPr lang="cs-CZ" sz="3600" dirty="0" smtClean="0"/>
            </a:br>
            <a:r>
              <a:rPr lang="cs-CZ" sz="3600" dirty="0" smtClean="0"/>
              <a:t>sv. Víta, kde je pohřben</a:t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1507" y="2812294"/>
            <a:ext cx="6341762" cy="356724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78" y="130629"/>
            <a:ext cx="6727371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598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274</Words>
  <Application>Microsoft Office PowerPoint</Application>
  <PresentationFormat>Širokoúhlá obrazovka</PresentationFormat>
  <Paragraphs>44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Motiv Office</vt:lpstr>
      <vt:lpstr>ROŽMBERKOVÉ </vt:lpstr>
      <vt:lpstr>Výstava ROŽMBERKOVÉ (2011) Turistický pas – poznávání rožmberských míst </vt:lpstr>
      <vt:lpstr>Zámek TŘEBOŇ </vt:lpstr>
      <vt:lpstr>Třeboň – kredenc </vt:lpstr>
      <vt:lpstr>Kuriozity </vt:lpstr>
      <vt:lpstr>Kuriozity </vt:lpstr>
      <vt:lpstr>Petr VOK a místnost na zámku v Třeboni,  kde zemřel.</vt:lpstr>
      <vt:lpstr>Zámek Třeboň </vt:lpstr>
      <vt:lpstr>Vilém z Rožmberka Český Krumlov – kostel  sv. Víta, kde je pohřben </vt:lpstr>
      <vt:lpstr>KRATOCHVÍLE </vt:lpstr>
      <vt:lpstr>KRATOCHVÍLE</vt:lpstr>
      <vt:lpstr>Kratochvíle</vt:lpstr>
      <vt:lpstr>Prezentace aplikace PowerPoint</vt:lpstr>
      <vt:lpstr>Prezentace aplikace PowerPoint</vt:lpstr>
      <vt:lpstr>Prezentace aplikace PowerPoint</vt:lpstr>
      <vt:lpstr>Prezentace aplikace PowerPoint</vt:lpstr>
      <vt:lpstr>Kratochvíle - zahrada</vt:lpstr>
      <vt:lpstr>Prezentace aplikace PowerPoint</vt:lpstr>
      <vt:lpstr>Prezentace aplikace PowerPoint</vt:lpstr>
      <vt:lpstr>Prezentace aplikace PowerPoint</vt:lpstr>
      <vt:lpstr>Hygiena na zámku Kratochvíle Petr Vok s privilegiem vyšebrodského  kláštera.</vt:lpstr>
      <vt:lpstr>Rožmberský epitaf klášter Vyšší Brod</vt:lpstr>
      <vt:lpstr>Dělení růží – pánové z Landštejna a z Ústí </vt:lpstr>
      <vt:lpstr>Dělení růží – centrální výjev s Vítkem z Prčice při hradu a městě Český Krumlov  </vt:lpstr>
      <vt:lpstr>Dělení růží: pánové z Hradce a ze Stráže </vt:lpstr>
      <vt:lpstr>Prezentace aplikace PowerPoint</vt:lpstr>
      <vt:lpstr>Glorifikace 500. výročí kláštera Vyšší Brod </vt:lpstr>
      <vt:lpstr>VYŠŠÍ BROD</vt:lpstr>
      <vt:lpstr>Vítek z Prčice, Rožmberské dominium</vt:lpstr>
      <vt:lpstr>Privilegium potvrzující příbuznost Rožmberků se starobylým římským knížecím rodem Orsíni (Ursíni) </vt:lpstr>
      <vt:lpstr>Pravda a spravedlnost vítězí nad neřestí – Hans von Aachen </vt:lpstr>
      <vt:lpstr>Znak Rožmberků, Boží pravice ze Zlaté koruny </vt:lpstr>
      <vt:lpstr>Intarzovaný nábytek</vt:lpstr>
      <vt:lpstr>Alegorie míru, blahobytu a umění: Hans von Aachen </vt:lpstr>
      <vt:lpstr>Petr VOK</vt:lpstr>
      <vt:lpstr>Lucas van Vlackenborch: Hostina (1595) </vt:lpstr>
      <vt:lpstr>Jan z Pernštejna </vt:lpstr>
      <vt:lpstr>Anna Marie Rožmberská – třetí manželka Viléma </vt:lpstr>
      <vt:lpstr>Anonym: Vilém z Rožmberka, druhý muž království na katafalku.  </vt:lpstr>
      <vt:lpstr>TŘEBOŇ </vt:lpstr>
      <vt:lpstr>Kratochvíle </vt:lpstr>
      <vt:lpstr>Portrét Polyxeny Rožmberské z Pernštejna (kopie 19. st.) </vt:lpstr>
      <vt:lpstr>VILÉM Z ROŽMBERKA </vt:lpstr>
      <vt:lpstr>Rybník Rožmberk </vt:lpstr>
      <vt:lpstr>Rybník Svět</vt:lpstr>
      <vt:lpstr>Rybníky – Třeboňská pánev</vt:lpstr>
      <vt:lpstr>Obraz literátského bratrstva z Prachatic</vt:lpstr>
      <vt:lpstr>Rožmberské sbírky </vt:lpstr>
      <vt:lpstr>Prezentace aplikace PowerPoint</vt:lpstr>
      <vt:lpstr>Perchta z Rožmberka – Bílá paní 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Mihola</dc:creator>
  <cp:lastModifiedBy>Jiří Mihola</cp:lastModifiedBy>
  <cp:revision>16</cp:revision>
  <dcterms:created xsi:type="dcterms:W3CDTF">2021-10-02T21:56:34Z</dcterms:created>
  <dcterms:modified xsi:type="dcterms:W3CDTF">2021-10-03T17:31:51Z</dcterms:modified>
</cp:coreProperties>
</file>