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61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32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84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83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22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94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301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93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60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729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8307D-87D5-4434-A77A-C5C8685B4F03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26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</a:t>
            </a:r>
            <a:br>
              <a:rPr lang="cs-CZ" dirty="0" smtClean="0"/>
            </a:br>
            <a:r>
              <a:rPr lang="cs-CZ" dirty="0" smtClean="0"/>
              <a:t>HISTORIKOVY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Mgr. Jiří Mihola,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184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HISTORICKO-SROVNÁVACÍ (KOMPARATIVNÍ)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třeba:</a:t>
            </a:r>
          </a:p>
          <a:p>
            <a:r>
              <a:rPr lang="cs-CZ" dirty="0" smtClean="0"/>
              <a:t>Definovat objekty komparace (jevy a procesy téže kategorie) – např. kulturní úroveň mezi dvěma městy ve stejném období</a:t>
            </a:r>
          </a:p>
          <a:p>
            <a:r>
              <a:rPr lang="cs-CZ" dirty="0" smtClean="0"/>
              <a:t>Určit cíle komparace – historik zjišťuje, v čem se lišily a v čem se podobaly domácnosti srovnávaných měst</a:t>
            </a:r>
          </a:p>
          <a:p>
            <a:r>
              <a:rPr lang="cs-CZ" dirty="0" smtClean="0"/>
              <a:t>Stanovení kritérií komparace – určení hlediska, podle kterého jsou srovnávány jevy a procesy</a:t>
            </a:r>
          </a:p>
          <a:p>
            <a:r>
              <a:rPr lang="cs-CZ" dirty="0" smtClean="0"/>
              <a:t>Metoda je velmi využívání při chybějících pramenech (např. obce ve stejném regionu, ve stejném období a k některé chybí prameny)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859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TYPOLOGICKÁ 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Využívána jako nástroj třídění a kategorizace historických jevů</a:t>
            </a:r>
          </a:p>
          <a:p>
            <a:r>
              <a:rPr lang="cs-CZ" dirty="0" smtClean="0"/>
              <a:t>Při </a:t>
            </a:r>
            <a:r>
              <a:rPr lang="cs-CZ" dirty="0" err="1" smtClean="0"/>
              <a:t>typogizaci</a:t>
            </a:r>
            <a:r>
              <a:rPr lang="cs-CZ" dirty="0" smtClean="0"/>
              <a:t> musíme jasně definovat, o souhrn čeho nebo koho se jedná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562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BIOGRAFICKÁ 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4"/>
            <a:ext cx="10874829" cy="4879975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 historické skutečnosti přistupujeme na základě poznatků o životě jedinců</a:t>
            </a:r>
          </a:p>
          <a:p>
            <a:r>
              <a:rPr lang="cs-CZ" sz="3600" dirty="0" smtClean="0"/>
              <a:t>V čem život daného jedince vypovídá o vývoji společnosti = individuální biografie (nepřeceňovat)</a:t>
            </a:r>
          </a:p>
          <a:p>
            <a:r>
              <a:rPr lang="cs-CZ" sz="3600" dirty="0" smtClean="0"/>
              <a:t>Skupinová biografie – důležitější, musíme však vymezit soubor sledovaných jedinců (kolektivní orgán, strana, hnutí…) Biografické údaje pro všechny členy daného souboru je třeba hledat jednotně.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854175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GEOGRAFICKÁ 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toho, že historický děj, proces, se odehrává v měnícím se geografickém prostředí</a:t>
            </a:r>
          </a:p>
          <a:p>
            <a:r>
              <a:rPr lang="cs-CZ" dirty="0" smtClean="0"/>
              <a:t>Geografický determinismus – přecenění prostředí a jeho vlivu</a:t>
            </a:r>
          </a:p>
          <a:p>
            <a:r>
              <a:rPr lang="cs-CZ" dirty="0" smtClean="0"/>
              <a:t>Geografický indeterminismus – zapomíná se na vliv ŽP</a:t>
            </a:r>
          </a:p>
          <a:p>
            <a:r>
              <a:rPr lang="cs-CZ" dirty="0" smtClean="0"/>
              <a:t>Např. vliv podmínek na způsob boje – husitské války</a:t>
            </a:r>
          </a:p>
          <a:p>
            <a:r>
              <a:rPr lang="cs-CZ" dirty="0" smtClean="0"/>
              <a:t>Stavění sídel – u řek, jezer…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126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HISTORICKÁ GEOGRAFIE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Studuje historický obraz krajiny</a:t>
            </a:r>
          </a:p>
          <a:p>
            <a:r>
              <a:rPr lang="cs-CZ" dirty="0" smtClean="0"/>
              <a:t>Krajina přírodní</a:t>
            </a:r>
          </a:p>
          <a:p>
            <a:r>
              <a:rPr lang="cs-CZ" dirty="0" smtClean="0"/>
              <a:t>Krajina kulturní – pozměněná člověkem</a:t>
            </a:r>
          </a:p>
          <a:p>
            <a:r>
              <a:rPr lang="cs-CZ" dirty="0" smtClean="0"/>
              <a:t>Krajina zdevastovaná</a:t>
            </a:r>
          </a:p>
          <a:p>
            <a:r>
              <a:rPr lang="cs-CZ" dirty="0" smtClean="0"/>
              <a:t>Prof. </a:t>
            </a:r>
            <a:r>
              <a:rPr lang="cs-CZ" dirty="0" err="1" smtClean="0"/>
              <a:t>Semotanová</a:t>
            </a:r>
            <a:r>
              <a:rPr lang="cs-CZ" dirty="0"/>
              <a:t> </a:t>
            </a:r>
            <a:r>
              <a:rPr lang="cs-CZ" dirty="0" smtClean="0"/>
              <a:t>aj.</a:t>
            </a:r>
          </a:p>
          <a:p>
            <a:r>
              <a:rPr lang="cs-CZ" dirty="0" smtClean="0"/>
              <a:t>Barokně komponovaná krajina – Jičín a okolí (VALDŠTEJN)</a:t>
            </a:r>
          </a:p>
          <a:p>
            <a:r>
              <a:rPr lang="cs-CZ" dirty="0" smtClean="0"/>
              <a:t>Využíváme topografické práce, </a:t>
            </a:r>
            <a:r>
              <a:rPr lang="cs-CZ" dirty="0" err="1" smtClean="0"/>
              <a:t>historickotopografické</a:t>
            </a:r>
            <a:r>
              <a:rPr lang="cs-CZ" dirty="0" smtClean="0"/>
              <a:t> slovníky (</a:t>
            </a:r>
            <a:r>
              <a:rPr lang="cs-CZ" dirty="0" err="1" smtClean="0"/>
              <a:t>antonín</a:t>
            </a:r>
            <a:r>
              <a:rPr lang="cs-CZ" dirty="0" smtClean="0"/>
              <a:t> Profous), díla tzv. historické vlastivědy (Sedláček, </a:t>
            </a:r>
            <a:r>
              <a:rPr lang="cs-CZ" dirty="0" err="1" smtClean="0"/>
              <a:t>Jireček</a:t>
            </a:r>
            <a:r>
              <a:rPr lang="cs-CZ" dirty="0" smtClean="0"/>
              <a:t>, Šimák, František Roubík, Bohuslav Horák)</a:t>
            </a:r>
          </a:p>
          <a:p>
            <a:r>
              <a:rPr lang="cs-CZ" dirty="0" smtClean="0"/>
              <a:t>HISTORICKO-GEOGRAFICKÉ ATLASY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457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HISTORICKÁ DEMOGRAFIE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pramen – matriky, soupisy obyvatel podle víry, seznamy poddaných aj.</a:t>
            </a:r>
          </a:p>
          <a:p>
            <a:r>
              <a:rPr lang="cs-CZ" dirty="0" smtClean="0"/>
              <a:t>Zkoumá stav a pohyb (migraci) obyvatelstva (výzkum populačního vývoje)</a:t>
            </a:r>
          </a:p>
          <a:p>
            <a:r>
              <a:rPr lang="cs-CZ" dirty="0" smtClean="0"/>
              <a:t>-přirozený</a:t>
            </a:r>
          </a:p>
          <a:p>
            <a:r>
              <a:rPr lang="cs-CZ" dirty="0" smtClean="0"/>
              <a:t>mechanický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190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METODA FILOLOGICKÁ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Se k hodnocení  a rozboru jazykových pramenů</a:t>
            </a:r>
          </a:p>
          <a:p>
            <a:r>
              <a:rPr lang="cs-CZ" dirty="0" smtClean="0"/>
              <a:t>Moderní disciplína – historická sémantika – zaměřuje se na studium odrazu společenského chování a jednání v jazykových pramenech a na výzkum historie slov.</a:t>
            </a:r>
          </a:p>
          <a:p>
            <a:r>
              <a:rPr lang="cs-CZ" dirty="0" smtClean="0"/>
              <a:t>Jedna z variant filologické metody = etnogeneze jednotlivých národů</a:t>
            </a:r>
          </a:p>
          <a:p>
            <a:r>
              <a:rPr lang="cs-CZ" dirty="0" smtClean="0"/>
              <a:t>Nejčastěji se filologická metoda uplatňuje v historiografii v podobě ONOMASTICKÉ ANALÝZY.</a:t>
            </a:r>
          </a:p>
          <a:p>
            <a:r>
              <a:rPr lang="cs-CZ" dirty="0" smtClean="0"/>
              <a:t>ONOMASTIKA – nauka o vlastních jménech, dále se dělí na </a:t>
            </a:r>
            <a:r>
              <a:rPr lang="cs-CZ" dirty="0" err="1" smtClean="0"/>
              <a:t>antroponomastiku</a:t>
            </a:r>
            <a:r>
              <a:rPr lang="cs-CZ" dirty="0" smtClean="0"/>
              <a:t> (o vlastních jménech osobních) a toponomastiku – vlastní jména zeměpisná: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choronymy</a:t>
            </a:r>
            <a:r>
              <a:rPr lang="cs-CZ" dirty="0" smtClean="0"/>
              <a:t> – jména světadílů, </a:t>
            </a:r>
            <a:r>
              <a:rPr lang="cs-CZ" dirty="0" err="1" smtClean="0"/>
              <a:t>obalstí</a:t>
            </a:r>
            <a:r>
              <a:rPr lang="cs-CZ" dirty="0" smtClean="0"/>
              <a:t>, správních jednotek</a:t>
            </a:r>
          </a:p>
          <a:p>
            <a:r>
              <a:rPr lang="cs-CZ" dirty="0" smtClean="0"/>
              <a:t>Toponymy – jména sídlišť, částí, osad, význačných staveb</a:t>
            </a:r>
          </a:p>
          <a:p>
            <a:r>
              <a:rPr lang="cs-CZ" dirty="0" smtClean="0"/>
              <a:t>Hydronymy – jména vod + pomístní jména studánky, peřeje, brody, bažiny aj.</a:t>
            </a:r>
          </a:p>
          <a:p>
            <a:r>
              <a:rPr lang="cs-CZ" dirty="0" smtClean="0"/>
              <a:t>Oronymy – jména tvarů členitosti zemského povrchu (hory, pohoří, úbočí, ostrovy, ale také jména komunikací, stezek, železnic, přístavů nebo názvy božích muk, kapliček, pomníků aj.</a:t>
            </a:r>
          </a:p>
          <a:p>
            <a:r>
              <a:rPr lang="cs-CZ" dirty="0" smtClean="0"/>
              <a:t>Substrátová jména – vypovídají o původním, dnes již zaniklém obyvatelstvu</a:t>
            </a:r>
          </a:p>
          <a:p>
            <a:r>
              <a:rPr lang="cs-CZ" dirty="0" smtClean="0"/>
              <a:t>Místní a pomístní názvy –informují o zásazích člověka do krajiny (Stráž, Mýto, Valy, Kováře, Ruda, Rýžoviště aj.)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061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MODELOVÁNÍ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Využívá se při zkoumání složitých účetních, hospodářských vazeb, s cílem zjištěné poznatky zobrazit s co možná největší mírou zobecnění.</a:t>
            </a:r>
          </a:p>
          <a:p>
            <a:r>
              <a:rPr lang="cs-CZ" dirty="0" smtClean="0"/>
              <a:t>Správnost modelu a míra jeho podobnosti k originálním funkcím modelovaného společenského objektu musí být nějakým způsobem ověřena.</a:t>
            </a:r>
          </a:p>
          <a:p>
            <a:r>
              <a:rPr lang="cs-CZ" dirty="0" smtClean="0"/>
              <a:t>Simulaci používanou u exaktních věd nahrazuje v historii konfrontace modelu historického jevu </a:t>
            </a:r>
            <a:r>
              <a:rPr lang="cs-CZ" smtClean="0"/>
              <a:t>s  dějinnou </a:t>
            </a:r>
            <a:r>
              <a:rPr lang="cs-CZ" dirty="0" smtClean="0"/>
              <a:t>realitou.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01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2031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794" y="339634"/>
            <a:ext cx="12096206" cy="6518366"/>
          </a:xfrm>
        </p:spPr>
        <p:txBody>
          <a:bodyPr>
            <a:normAutofit/>
          </a:bodyPr>
          <a:lstStyle/>
          <a:p>
            <a:r>
              <a:rPr lang="cs-CZ" sz="3200" dirty="0" smtClean="0"/>
              <a:t>Základní úkol každé vědy – vypracovat vlastní výzkumné metody</a:t>
            </a:r>
          </a:p>
          <a:p>
            <a:r>
              <a:rPr lang="cs-CZ" sz="3200" dirty="0" smtClean="0"/>
              <a:t>Historické metody představují souhrn prostředků a pracovních postupů, směřujících k získání historických poznatků v nejširším smyslu.</a:t>
            </a:r>
          </a:p>
          <a:p>
            <a:r>
              <a:rPr lang="cs-CZ" sz="3200" dirty="0" smtClean="0"/>
              <a:t>Metody umožňují historikovi objevovat historická fakta, nezbytná k řešení otázek, které si klade a na něž hledá odpovědi. Umožňují mu shromažďovat nové prameny, provádět jejich kritiku, interpretovat fakta v pramenech obsažená, nacházet souvislosti a vyložit zkoumaný dějinný úsek nebo některé jeho problémy.</a:t>
            </a:r>
          </a:p>
          <a:p>
            <a:r>
              <a:rPr lang="cs-CZ" sz="3200" dirty="0" smtClean="0"/>
              <a:t>Metody se prolínají celou historikovou prací jako pomocný nástroj, žádná izolovaná metoda nemůže přivodit zlom v historickém poznání. Historik ve své práci zpravidla kombinuje a aplikuje NĚKOLIK METOD.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93935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PŘÍMÁ A NEPŘÍMÁ 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Nejjednodušší, </a:t>
            </a:r>
            <a:r>
              <a:rPr lang="cs-CZ" dirty="0" err="1" smtClean="0"/>
              <a:t>nejrozšířenejší</a:t>
            </a:r>
            <a:endParaRPr lang="cs-CZ" dirty="0" smtClean="0"/>
          </a:p>
          <a:p>
            <a:r>
              <a:rPr lang="cs-CZ" dirty="0" smtClean="0"/>
              <a:t>Prostý popis skutečnosti na základě pramenů, odpovídá na otázku:</a:t>
            </a:r>
          </a:p>
          <a:p>
            <a:r>
              <a:rPr lang="cs-CZ" dirty="0" smtClean="0"/>
              <a:t>„JAK SE TO STALO“. Důležitou součástí metody je verifikace spolehlivosti pramene</a:t>
            </a:r>
          </a:p>
          <a:p>
            <a:r>
              <a:rPr lang="cs-CZ" dirty="0" smtClean="0"/>
              <a:t>NEPŘÍMÁ jde dál: PROČ SE TO STALO? </a:t>
            </a:r>
          </a:p>
          <a:p>
            <a:r>
              <a:rPr lang="cs-CZ" dirty="0" smtClean="0"/>
              <a:t>Historik hledá nové a složitější cesty k poznání minulých jevů</a:t>
            </a:r>
          </a:p>
          <a:p>
            <a:r>
              <a:rPr lang="cs-CZ" dirty="0" smtClean="0"/>
              <a:t>Chybějící fakta doplňujeme hypotézou</a:t>
            </a:r>
          </a:p>
          <a:p>
            <a:r>
              <a:rPr lang="cs-CZ" dirty="0" smtClean="0"/>
              <a:t>Rozšiřuje poznání (pohřeb Viléma z Rožmberka – pohřby raně novověké šlechty</a:t>
            </a:r>
          </a:p>
          <a:p>
            <a:r>
              <a:rPr lang="cs-CZ" dirty="0" smtClean="0"/>
              <a:t>NEBEZPEČÍ: prostá reprodukce pramenů, historik se dostává „do vleku“ pramenné základny</a:t>
            </a:r>
          </a:p>
          <a:p>
            <a:r>
              <a:rPr lang="cs-CZ" dirty="0" smtClean="0"/>
              <a:t>Někdy dochází podřízení přímé metody metodě nepřímé=metoda ilustrativní – přímá metoda se užívá proto, aby ilustrovala předem jasné teze a závěry.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7340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INDUKCE A DEDUKCE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Induktivní metoda – od jednotlivých faktů směrem k obecným údajům společenské skutečnosti (historikův ideál) Pokud zobecněný jev nebo skutečnost můžeme doložit na každém jedinci=úplná indukce.</a:t>
            </a:r>
          </a:p>
          <a:p>
            <a:r>
              <a:rPr lang="cs-CZ" dirty="0" smtClean="0"/>
              <a:t>Deduktivní metoda  se opírá o logiku, výsledný názor odvozujeme na základě několika dalších tvrzení</a:t>
            </a:r>
          </a:p>
          <a:p>
            <a:r>
              <a:rPr lang="cs-CZ" dirty="0" smtClean="0"/>
              <a:t>„Městské domácnosti úředníků a dvořanů např. na dominiích Rožmberků měly zlaté a stříbrné šperky, lze dedukovat že služné a další finanční prostředky, které dostávali od svých </a:t>
            </a:r>
            <a:r>
              <a:rPr lang="cs-CZ" dirty="0" err="1" smtClean="0"/>
              <a:t>zaměstanvatelů</a:t>
            </a:r>
            <a:r>
              <a:rPr lang="cs-CZ" dirty="0" smtClean="0"/>
              <a:t> muselo být vyšší než finanční zisky měšťanů, kteří tyto drahé šperky nevlastnili.“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17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SYNCHRONNÍ A DIACHRONNÍ 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719" y="1759131"/>
            <a:ext cx="11512731" cy="4781006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Synchronní</a:t>
            </a:r>
            <a:r>
              <a:rPr lang="cs-CZ" sz="4400" dirty="0" smtClean="0"/>
              <a:t>: sleduje stav na mnoha místech ve stejné době, analyzuje a zobecňuje (syntézy – Dějiny Česka, Přehled dějiny Československa aj.)</a:t>
            </a:r>
          </a:p>
          <a:p>
            <a:r>
              <a:rPr lang="cs-CZ" sz="4400" b="1" dirty="0" smtClean="0"/>
              <a:t>Diachronní</a:t>
            </a:r>
            <a:r>
              <a:rPr lang="cs-CZ" sz="4400" dirty="0" smtClean="0"/>
              <a:t>: sleduje vývoj v časové posloupnosti v menších územních jednotkách (město, vesnice) = dějiny obcí a měst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944540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PROGRESIVNÍ A RETROSPEKTIVNÍ 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Progresivní se podobá diachronní – historik sleduje a zachycuje události v chronologickém sledu, tj. od staršího k novějšímu</a:t>
            </a:r>
          </a:p>
          <a:p>
            <a:r>
              <a:rPr lang="cs-CZ" dirty="0" smtClean="0"/>
              <a:t>Klade důraz na postižení společenského vývoje v dějinném kontextu</a:t>
            </a:r>
          </a:p>
          <a:p>
            <a:r>
              <a:rPr lang="cs-CZ" dirty="0" smtClean="0"/>
              <a:t>Např. zámořské objevy dává do kontextu doby a mentality</a:t>
            </a:r>
          </a:p>
          <a:p>
            <a:r>
              <a:rPr lang="cs-CZ" dirty="0" smtClean="0"/>
              <a:t>RETROSPEKTIVNÍ: To, co se stalo dříve posuzujeme podle toho, co se stalo později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9185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METODA SONDY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Při zpracování velkého množství údajů vybereme reprezentativní vzorek, umožňující zobecnění (např. výše robotních povinností)</a:t>
            </a:r>
          </a:p>
          <a:p>
            <a:r>
              <a:rPr lang="cs-CZ" dirty="0" smtClean="0"/>
              <a:t>Zároveň můžeme úžeji vymezit předmět bádání (vývoj solního obchodu mezi Pasovem a Prachaticemi na prahu raného novověku)</a:t>
            </a:r>
          </a:p>
          <a:p>
            <a:r>
              <a:rPr lang="cs-CZ" dirty="0" smtClean="0"/>
              <a:t>Reprezentativní vzorek můžeme získat:</a:t>
            </a:r>
          </a:p>
          <a:p>
            <a:r>
              <a:rPr lang="cs-CZ" dirty="0" smtClean="0"/>
              <a:t>Náhodným výběrem (pokud nejsou údaje nijak utříděny)</a:t>
            </a:r>
          </a:p>
          <a:p>
            <a:r>
              <a:rPr lang="cs-CZ" dirty="0" smtClean="0"/>
              <a:t>Systematickým výběrem (jsou-li data utříděna – seřazena časově</a:t>
            </a:r>
          </a:p>
          <a:p>
            <a:r>
              <a:rPr lang="cs-CZ" dirty="0" smtClean="0"/>
              <a:t>Výběrem pomocí nezávislého znaku (např. stanovení pevného data, k němuž historik zaznamenává patřičné údaje)</a:t>
            </a:r>
          </a:p>
          <a:p>
            <a:r>
              <a:rPr lang="cs-CZ" dirty="0" smtClean="0"/>
              <a:t>Metoda sondy se zpravidla nepoužívá samostatně, ale v kombinaci se statistickými metodami a s komparací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518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STATISTICKÉ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Historiometrie</a:t>
            </a:r>
            <a:r>
              <a:rPr lang="cs-CZ" dirty="0" smtClean="0"/>
              <a:t> – termín studuje historické procesy, zákonitosti vývoje vztahu kvantitativních a kvalitativních určení za použití specifických historických a matematických metod.</a:t>
            </a:r>
          </a:p>
          <a:p>
            <a:r>
              <a:rPr lang="cs-CZ" dirty="0" smtClean="0"/>
              <a:t>Čistá </a:t>
            </a:r>
            <a:r>
              <a:rPr lang="cs-CZ" dirty="0" err="1" smtClean="0"/>
              <a:t>matematiace</a:t>
            </a:r>
            <a:r>
              <a:rPr lang="cs-CZ" dirty="0" smtClean="0"/>
              <a:t> však není schopna</a:t>
            </a:r>
          </a:p>
          <a:p>
            <a:r>
              <a:rPr lang="cs-CZ" dirty="0" smtClean="0"/>
              <a:t>Používány pro kvalitativní a kvalitativní určení</a:t>
            </a:r>
          </a:p>
          <a:p>
            <a:r>
              <a:rPr lang="cs-CZ" dirty="0" smtClean="0"/>
              <a:t>Pro kvantifikaci dějinných procesů</a:t>
            </a:r>
          </a:p>
          <a:p>
            <a:r>
              <a:rPr lang="cs-CZ" dirty="0" smtClean="0"/>
              <a:t>Číselná vyjadřování společenských jevů</a:t>
            </a:r>
          </a:p>
          <a:p>
            <a:r>
              <a:rPr lang="cs-CZ" dirty="0" smtClean="0"/>
              <a:t>Shromažďování, třídění, vyhodnocování dat</a:t>
            </a:r>
          </a:p>
          <a:p>
            <a:r>
              <a:rPr lang="cs-CZ" dirty="0" smtClean="0"/>
              <a:t>Absolutní – relativní ukazatele</a:t>
            </a:r>
          </a:p>
          <a:p>
            <a:r>
              <a:rPr lang="cs-CZ" dirty="0" smtClean="0"/>
              <a:t>Grafy a diagramy</a:t>
            </a:r>
          </a:p>
          <a:p>
            <a:r>
              <a:rPr lang="cs-CZ" dirty="0" smtClean="0"/>
              <a:t>Sčítání lidu, vývoj cen aj.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22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1137</Words>
  <Application>Microsoft Office PowerPoint</Application>
  <PresentationFormat>Širokoúhlá obrazovka</PresentationFormat>
  <Paragraphs>97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METODY  HISTORIKOVY PRÁCE</vt:lpstr>
      <vt:lpstr>Prezentace aplikace PowerPoint</vt:lpstr>
      <vt:lpstr>Prezentace aplikace PowerPoint</vt:lpstr>
      <vt:lpstr>PŘÍMÁ A NEPŘÍMÁ METODA</vt:lpstr>
      <vt:lpstr>INDUKCE A DEDUKCE</vt:lpstr>
      <vt:lpstr>SYNCHRONNÍ A DIACHRONNÍ METODA</vt:lpstr>
      <vt:lpstr>PROGRESIVNÍ A RETROSPEKTIVNÍ METODA</vt:lpstr>
      <vt:lpstr>METODA SONDY</vt:lpstr>
      <vt:lpstr>STATISTICKÉ METODY</vt:lpstr>
      <vt:lpstr>HISTORICKO-SROVNÁVACÍ (KOMPARATIVNÍ)</vt:lpstr>
      <vt:lpstr>TYPOLOGICKÁ METODA</vt:lpstr>
      <vt:lpstr>BIOGRAFICKÁ METODA</vt:lpstr>
      <vt:lpstr>GEOGRAFICKÁ METODA</vt:lpstr>
      <vt:lpstr>HISTORICKÁ GEOGRAFIE</vt:lpstr>
      <vt:lpstr>HISTORICKÁ DEMOGRAFIE</vt:lpstr>
      <vt:lpstr>METODA FILOLOGICKÁ</vt:lpstr>
      <vt:lpstr>MODELOVÁNÍ</vt:lpstr>
    </vt:vector>
  </TitlesOfParts>
  <Company>Parlament 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 HISTORIKOVY PRÁCE</dc:title>
  <dc:creator>Jiří Mihola</dc:creator>
  <cp:lastModifiedBy>Jiří Mihola</cp:lastModifiedBy>
  <cp:revision>16</cp:revision>
  <dcterms:created xsi:type="dcterms:W3CDTF">2020-11-29T21:54:06Z</dcterms:created>
  <dcterms:modified xsi:type="dcterms:W3CDTF">2020-11-30T06:48:33Z</dcterms:modified>
</cp:coreProperties>
</file>