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9"/>
  </p:notesMasterIdLst>
  <p:sldIdLst>
    <p:sldId id="382" r:id="rId2"/>
    <p:sldId id="671" r:id="rId3"/>
    <p:sldId id="624" r:id="rId4"/>
    <p:sldId id="474" r:id="rId5"/>
    <p:sldId id="593" r:id="rId6"/>
    <p:sldId id="635" r:id="rId7"/>
    <p:sldId id="638" r:id="rId8"/>
    <p:sldId id="637" r:id="rId9"/>
    <p:sldId id="661" r:id="rId10"/>
    <p:sldId id="413" r:id="rId11"/>
    <p:sldId id="731" r:id="rId12"/>
    <p:sldId id="414" r:id="rId13"/>
    <p:sldId id="418" r:id="rId14"/>
    <p:sldId id="576" r:id="rId15"/>
    <p:sldId id="639" r:id="rId16"/>
    <p:sldId id="575" r:id="rId17"/>
    <p:sldId id="585" r:id="rId18"/>
    <p:sldId id="672" r:id="rId19"/>
    <p:sldId id="428" r:id="rId20"/>
    <p:sldId id="579" r:id="rId21"/>
    <p:sldId id="364" r:id="rId22"/>
    <p:sldId id="588" r:id="rId23"/>
    <p:sldId id="281" r:id="rId24"/>
    <p:sldId id="587" r:id="rId25"/>
    <p:sldId id="502" r:id="rId26"/>
    <p:sldId id="503" r:id="rId27"/>
    <p:sldId id="505" r:id="rId28"/>
    <p:sldId id="264" r:id="rId29"/>
    <p:sldId id="509" r:id="rId30"/>
    <p:sldId id="506" r:id="rId31"/>
    <p:sldId id="511" r:id="rId32"/>
    <p:sldId id="386" r:id="rId33"/>
    <p:sldId id="584" r:id="rId34"/>
    <p:sldId id="641" r:id="rId35"/>
    <p:sldId id="646" r:id="rId36"/>
    <p:sldId id="504" r:id="rId37"/>
    <p:sldId id="508" r:id="rId38"/>
    <p:sldId id="728" r:id="rId39"/>
    <p:sldId id="664" r:id="rId40"/>
    <p:sldId id="648" r:id="rId41"/>
    <p:sldId id="260" r:id="rId42"/>
    <p:sldId id="649" r:id="rId43"/>
    <p:sldId id="291" r:id="rId44"/>
    <p:sldId id="650" r:id="rId45"/>
    <p:sldId id="651" r:id="rId46"/>
    <p:sldId id="652" r:id="rId47"/>
    <p:sldId id="371" r:id="rId48"/>
    <p:sldId id="370" r:id="rId49"/>
    <p:sldId id="653" r:id="rId50"/>
    <p:sldId id="657" r:id="rId51"/>
    <p:sldId id="683" r:id="rId52"/>
    <p:sldId id="640" r:id="rId53"/>
    <p:sldId id="658" r:id="rId54"/>
    <p:sldId id="655" r:id="rId55"/>
    <p:sldId id="654" r:id="rId56"/>
    <p:sldId id="666" r:id="rId57"/>
    <p:sldId id="656" r:id="rId58"/>
    <p:sldId id="659" r:id="rId59"/>
    <p:sldId id="663" r:id="rId60"/>
    <p:sldId id="667" r:id="rId61"/>
    <p:sldId id="626" r:id="rId62"/>
    <p:sldId id="313" r:id="rId63"/>
    <p:sldId id="723" r:id="rId64"/>
    <p:sldId id="721" r:id="rId65"/>
    <p:sldId id="725" r:id="rId66"/>
    <p:sldId id="724" r:id="rId67"/>
    <p:sldId id="604" r:id="rId68"/>
    <p:sldId id="600" r:id="rId69"/>
    <p:sldId id="603" r:id="rId70"/>
    <p:sldId id="609" r:id="rId71"/>
    <p:sldId id="606" r:id="rId72"/>
    <p:sldId id="610" r:id="rId73"/>
    <p:sldId id="602" r:id="rId74"/>
    <p:sldId id="622" r:id="rId75"/>
    <p:sldId id="720" r:id="rId76"/>
    <p:sldId id="719" r:id="rId77"/>
    <p:sldId id="729" r:id="rId78"/>
    <p:sldId id="605" r:id="rId79"/>
    <p:sldId id="730" r:id="rId80"/>
    <p:sldId id="627" r:id="rId81"/>
    <p:sldId id="580" r:id="rId82"/>
    <p:sldId id="594" r:id="rId83"/>
    <p:sldId id="607" r:id="rId84"/>
    <p:sldId id="611" r:id="rId85"/>
    <p:sldId id="628" r:id="rId86"/>
    <p:sldId id="612" r:id="rId87"/>
    <p:sldId id="613" r:id="rId88"/>
    <p:sldId id="718" r:id="rId89"/>
    <p:sldId id="614" r:id="rId90"/>
    <p:sldId id="722" r:id="rId91"/>
    <p:sldId id="601" r:id="rId92"/>
    <p:sldId id="634" r:id="rId93"/>
    <p:sldId id="623" r:id="rId94"/>
    <p:sldId id="592" r:id="rId95"/>
    <p:sldId id="629" r:id="rId96"/>
    <p:sldId id="631" r:id="rId97"/>
    <p:sldId id="630"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67" d="100"/>
          <a:sy n="67" d="100"/>
        </p:scale>
        <p:origin x="12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0.wmf"/><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87D4C2-0EC6-4A27-ABF4-0BEF7D10B650}" type="datetimeFigureOut">
              <a:rPr lang="cs-CZ" smtClean="0"/>
              <a:t>04.10.2021</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A1AFB-6BC1-4907-A41C-B32271BEF9B1}" type="slidenum">
              <a:rPr lang="cs-CZ" smtClean="0"/>
              <a:t>‹#›</a:t>
            </a:fld>
            <a:endParaRPr lang="cs-CZ"/>
          </a:p>
        </p:txBody>
      </p:sp>
    </p:spTree>
    <p:extLst>
      <p:ext uri="{BB962C8B-B14F-4D97-AF65-F5344CB8AC3E}">
        <p14:creationId xmlns:p14="http://schemas.microsoft.com/office/powerpoint/2010/main" val="3017825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DA7F5E4-8E6A-41B1-AF91-D126F571C256}" type="slidenum">
              <a:rPr lang="cs-CZ" smtClean="0"/>
              <a:t>2</a:t>
            </a:fld>
            <a:endParaRPr lang="cs-CZ"/>
          </a:p>
        </p:txBody>
      </p:sp>
    </p:spTree>
    <p:extLst>
      <p:ext uri="{BB962C8B-B14F-4D97-AF65-F5344CB8AC3E}">
        <p14:creationId xmlns:p14="http://schemas.microsoft.com/office/powerpoint/2010/main" val="3799340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DA7F5E4-8E6A-41B1-AF91-D126F571C256}" type="slidenum">
              <a:rPr lang="cs-CZ" smtClean="0"/>
              <a:t>34</a:t>
            </a:fld>
            <a:endParaRPr lang="cs-CZ"/>
          </a:p>
        </p:txBody>
      </p:sp>
    </p:spTree>
    <p:extLst>
      <p:ext uri="{BB962C8B-B14F-4D97-AF65-F5344CB8AC3E}">
        <p14:creationId xmlns:p14="http://schemas.microsoft.com/office/powerpoint/2010/main" val="3457878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46A2D8-E2A9-4385-BA47-3FEF4D5EA04C}"/>
              </a:ext>
            </a:extLst>
          </p:cNvPr>
          <p:cNvSpPr>
            <a:spLocks noGrp="1" noChangeArrowheads="1"/>
          </p:cNvSpPr>
          <p:nvPr>
            <p:ph type="sldNum"/>
          </p:nvPr>
        </p:nvSpPr>
        <p:spPr>
          <a:ln/>
        </p:spPr>
        <p:txBody>
          <a:bodyPr/>
          <a:lstStyle/>
          <a:p>
            <a:fld id="{5DAC25B5-D3BB-4286-A59F-F01AEA28D9E5}" type="slidenum">
              <a:rPr lang="cs-CZ" altLang="cs-CZ"/>
              <a:pPr/>
              <a:t>43</a:t>
            </a:fld>
            <a:endParaRPr lang="cs-CZ" altLang="cs-CZ"/>
          </a:p>
        </p:txBody>
      </p:sp>
      <p:sp>
        <p:nvSpPr>
          <p:cNvPr id="25601" name="Rectangle 1">
            <a:extLst>
              <a:ext uri="{FF2B5EF4-FFF2-40B4-BE49-F238E27FC236}">
                <a16:creationId xmlns:a16="http://schemas.microsoft.com/office/drawing/2014/main" id="{D5A9289E-4ACD-47B9-A6AE-AAE399885271}"/>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Rectangle 2">
            <a:extLst>
              <a:ext uri="{FF2B5EF4-FFF2-40B4-BE49-F238E27FC236}">
                <a16:creationId xmlns:a16="http://schemas.microsoft.com/office/drawing/2014/main" id="{7A36AC5F-1D05-452F-9B8B-815B05E4E3E7}"/>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1702884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83C71B5C-D31E-4C64-94A9-6452DCD3A3D3}" type="datetimeFigureOut">
              <a:rPr lang="cs-CZ" smtClean="0"/>
              <a:t>04.10.2021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791749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3C71B5C-D31E-4C64-94A9-6452DCD3A3D3}" type="datetimeFigureOut">
              <a:rPr lang="cs-CZ" smtClean="0"/>
              <a:t>04.10.2021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13924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3C71B5C-D31E-4C64-94A9-6452DCD3A3D3}" type="datetimeFigureOut">
              <a:rPr lang="cs-CZ" smtClean="0"/>
              <a:t>04.10.2021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3293961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413D1B-C279-48D6-A958-45D3FC2CCF24}"/>
              </a:ext>
            </a:extLst>
          </p:cNvPr>
          <p:cNvSpPr>
            <a:spLocks noGrp="1"/>
          </p:cNvSpPr>
          <p:nvPr>
            <p:ph type="title"/>
          </p:nvPr>
        </p:nvSpPr>
        <p:spPr>
          <a:xfrm>
            <a:off x="456481" y="273629"/>
            <a:ext cx="8226720" cy="1143480"/>
          </a:xfrm>
        </p:spPr>
        <p:txBody>
          <a:bodyPr/>
          <a:lstStyle/>
          <a:p>
            <a:r>
              <a:rPr lang="cs-CZ"/>
              <a:t>Kliknutím lze upravit styl.</a:t>
            </a:r>
          </a:p>
        </p:txBody>
      </p:sp>
      <p:sp>
        <p:nvSpPr>
          <p:cNvPr id="3" name="Zástupný symbol pro datum 2">
            <a:extLst>
              <a:ext uri="{FF2B5EF4-FFF2-40B4-BE49-F238E27FC236}">
                <a16:creationId xmlns:a16="http://schemas.microsoft.com/office/drawing/2014/main" id="{B730A84F-16E4-43C2-BA75-E2958549FF6E}"/>
              </a:ext>
            </a:extLst>
          </p:cNvPr>
          <p:cNvSpPr>
            <a:spLocks noGrp="1"/>
          </p:cNvSpPr>
          <p:nvPr>
            <p:ph type="dt" idx="10"/>
          </p:nvPr>
        </p:nvSpPr>
        <p:spPr>
          <a:xfrm>
            <a:off x="456481" y="6247376"/>
            <a:ext cx="2128320" cy="470930"/>
          </a:xfrm>
        </p:spPr>
        <p:txBody>
          <a:bodyPr/>
          <a:lstStyle>
            <a:lvl1pPr>
              <a:defRPr/>
            </a:lvl1pPr>
          </a:lstStyle>
          <a:p>
            <a:endParaRPr lang="cs-CZ" altLang="cs-CZ"/>
          </a:p>
        </p:txBody>
      </p:sp>
      <p:sp>
        <p:nvSpPr>
          <p:cNvPr id="4" name="Zástupný symbol pro zápatí 3">
            <a:extLst>
              <a:ext uri="{FF2B5EF4-FFF2-40B4-BE49-F238E27FC236}">
                <a16:creationId xmlns:a16="http://schemas.microsoft.com/office/drawing/2014/main" id="{49EB53C7-4BA6-41C3-826F-A1D2927E075C}"/>
              </a:ext>
            </a:extLst>
          </p:cNvPr>
          <p:cNvSpPr>
            <a:spLocks noGrp="1"/>
          </p:cNvSpPr>
          <p:nvPr>
            <p:ph type="ftr" idx="11"/>
          </p:nvPr>
        </p:nvSpPr>
        <p:spPr>
          <a:xfrm>
            <a:off x="3127680" y="6247376"/>
            <a:ext cx="2897280" cy="470930"/>
          </a:xfrm>
        </p:spPr>
        <p:txBody>
          <a:bodyPr/>
          <a:lstStyle>
            <a:lvl1pPr>
              <a:defRPr/>
            </a:lvl1pPr>
          </a:lstStyle>
          <a:p>
            <a:endParaRPr lang="cs-CZ" altLang="cs-CZ"/>
          </a:p>
        </p:txBody>
      </p:sp>
      <p:sp>
        <p:nvSpPr>
          <p:cNvPr id="5" name="Zástupný symbol pro číslo snímku 4">
            <a:extLst>
              <a:ext uri="{FF2B5EF4-FFF2-40B4-BE49-F238E27FC236}">
                <a16:creationId xmlns:a16="http://schemas.microsoft.com/office/drawing/2014/main" id="{F22F5129-7D2A-49FA-A6EA-9E18C8753B5C}"/>
              </a:ext>
            </a:extLst>
          </p:cNvPr>
          <p:cNvSpPr>
            <a:spLocks noGrp="1"/>
          </p:cNvSpPr>
          <p:nvPr>
            <p:ph type="sldNum" idx="12"/>
          </p:nvPr>
        </p:nvSpPr>
        <p:spPr>
          <a:xfrm>
            <a:off x="6556321" y="6247376"/>
            <a:ext cx="2128320" cy="470930"/>
          </a:xfrm>
        </p:spPr>
        <p:txBody>
          <a:bodyPr/>
          <a:lstStyle>
            <a:lvl1pPr>
              <a:defRPr/>
            </a:lvl1pPr>
          </a:lstStyle>
          <a:p>
            <a:fld id="{B1D884AD-590E-45E6-A330-DCCFA2A0B2EB}" type="slidenum">
              <a:rPr lang="cs-CZ" altLang="cs-CZ"/>
              <a:pPr/>
              <a:t>‹#›</a:t>
            </a:fld>
            <a:endParaRPr lang="cs-CZ" altLang="cs-CZ"/>
          </a:p>
        </p:txBody>
      </p:sp>
    </p:spTree>
    <p:extLst>
      <p:ext uri="{BB962C8B-B14F-4D97-AF65-F5344CB8AC3E}">
        <p14:creationId xmlns:p14="http://schemas.microsoft.com/office/powerpoint/2010/main" val="1289119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F234EECC-4EA7-452C-8280-BD2C4F9C3302}"/>
              </a:ext>
            </a:extLst>
          </p:cNvPr>
          <p:cNvSpPr>
            <a:spLocks noGrp="1"/>
          </p:cNvSpPr>
          <p:nvPr>
            <p:ph type="dt" sz="half" idx="10"/>
          </p:nvPr>
        </p:nvSpPr>
        <p:spPr>
          <a:xfrm>
            <a:off x="457200" y="6251575"/>
            <a:ext cx="2133600" cy="476250"/>
          </a:xfrm>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47B3DF97-7D8F-4E11-BE0E-04E6C096615C}"/>
              </a:ext>
            </a:extLst>
          </p:cNvPr>
          <p:cNvSpPr>
            <a:spLocks noGrp="1"/>
          </p:cNvSpPr>
          <p:nvPr>
            <p:ph type="sldNum" sz="quarter" idx="11"/>
          </p:nvPr>
        </p:nvSpPr>
        <p:spPr>
          <a:xfrm>
            <a:off x="6553200" y="6248400"/>
            <a:ext cx="2133600" cy="476250"/>
          </a:xfrm>
        </p:spPr>
        <p:txBody>
          <a:bodyPr/>
          <a:lstStyle>
            <a:lvl1pPr>
              <a:defRPr/>
            </a:lvl1pPr>
          </a:lstStyle>
          <a:p>
            <a:fld id="{830AACC2-1CCC-47E0-A976-B1ECEB0145FB}" type="slidenum">
              <a:rPr lang="cs-CZ" altLang="cs-CZ"/>
              <a:pPr/>
              <a:t>‹#›</a:t>
            </a:fld>
            <a:endParaRPr lang="cs-CZ" altLang="cs-CZ"/>
          </a:p>
        </p:txBody>
      </p:sp>
      <p:sp>
        <p:nvSpPr>
          <p:cNvPr id="7" name="Zástupný symbol pro zápatí 6">
            <a:extLst>
              <a:ext uri="{FF2B5EF4-FFF2-40B4-BE49-F238E27FC236}">
                <a16:creationId xmlns:a16="http://schemas.microsoft.com/office/drawing/2014/main" id="{C6FF7563-E14C-4549-8C84-42B2D1C5F573}"/>
              </a:ext>
            </a:extLst>
          </p:cNvPr>
          <p:cNvSpPr>
            <a:spLocks noGrp="1"/>
          </p:cNvSpPr>
          <p:nvPr>
            <p:ph type="ftr" sz="quarter" idx="12"/>
          </p:nvPr>
        </p:nvSpPr>
        <p:spPr>
          <a:xfrm>
            <a:off x="3124200" y="6248400"/>
            <a:ext cx="2895600" cy="476250"/>
          </a:xfrm>
        </p:spPr>
        <p:txBody>
          <a:bodyPr/>
          <a:lstStyle>
            <a:lvl1pPr>
              <a:defRPr/>
            </a:lvl1pPr>
          </a:lstStyle>
          <a:p>
            <a:pPr>
              <a:defRPr/>
            </a:pPr>
            <a:endParaRPr lang="cs-CZ"/>
          </a:p>
        </p:txBody>
      </p:sp>
    </p:spTree>
    <p:extLst>
      <p:ext uri="{BB962C8B-B14F-4D97-AF65-F5344CB8AC3E}">
        <p14:creationId xmlns:p14="http://schemas.microsoft.com/office/powerpoint/2010/main" val="174789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3C71B5C-D31E-4C64-94A9-6452DCD3A3D3}" type="datetimeFigureOut">
              <a:rPr lang="cs-CZ" smtClean="0"/>
              <a:t>04.10.2021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408463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83C71B5C-D31E-4C64-94A9-6452DCD3A3D3}" type="datetimeFigureOut">
              <a:rPr lang="cs-CZ" smtClean="0"/>
              <a:t>04.10.2021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2782717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3C71B5C-D31E-4C64-94A9-6452DCD3A3D3}" type="datetimeFigureOut">
              <a:rPr lang="cs-CZ" smtClean="0"/>
              <a:t>04.10.2021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1222089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3C71B5C-D31E-4C64-94A9-6452DCD3A3D3}" type="datetimeFigureOut">
              <a:rPr lang="cs-CZ" smtClean="0"/>
              <a:t>04.10.2021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4111222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83C71B5C-D31E-4C64-94A9-6452DCD3A3D3}" type="datetimeFigureOut">
              <a:rPr lang="cs-CZ" smtClean="0"/>
              <a:t>04.10.2021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2337995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71B5C-D31E-4C64-94A9-6452DCD3A3D3}" type="datetimeFigureOut">
              <a:rPr lang="cs-CZ" smtClean="0"/>
              <a:t>04.10.2021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253276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83C71B5C-D31E-4C64-94A9-6452DCD3A3D3}" type="datetimeFigureOut">
              <a:rPr lang="cs-CZ" smtClean="0"/>
              <a:t>04.10.2021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4116949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83C71B5C-D31E-4C64-94A9-6452DCD3A3D3}" type="datetimeFigureOut">
              <a:rPr lang="cs-CZ" smtClean="0"/>
              <a:t>04.10.2021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2548814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C71B5C-D31E-4C64-94A9-6452DCD3A3D3}" type="datetimeFigureOut">
              <a:rPr lang="cs-CZ" smtClean="0"/>
              <a:t>04.10.2021</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076D76-C508-4632-A092-18B35D0FFDF2}" type="slidenum">
              <a:rPr lang="cs-CZ" smtClean="0"/>
              <a:t>‹#›</a:t>
            </a:fld>
            <a:endParaRPr lang="cs-CZ"/>
          </a:p>
        </p:txBody>
      </p:sp>
    </p:spTree>
    <p:extLst>
      <p:ext uri="{BB962C8B-B14F-4D97-AF65-F5344CB8AC3E}">
        <p14:creationId xmlns:p14="http://schemas.microsoft.com/office/powerpoint/2010/main" val="3647939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2.bin"/><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1.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0.wmf"/><Relationship Id="rId5" Type="http://schemas.openxmlformats.org/officeDocument/2006/relationships/oleObject" Target="../embeddings/oleObject4.bin"/><Relationship Id="rId4" Type="http://schemas.openxmlformats.org/officeDocument/2006/relationships/image" Target="../media/image19.w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7.wmf"/><Relationship Id="rId5" Type="http://schemas.openxmlformats.org/officeDocument/2006/relationships/oleObject" Target="../embeddings/oleObject6.bin"/><Relationship Id="rId4" Type="http://schemas.openxmlformats.org/officeDocument/2006/relationships/image" Target="../media/image26.wmf"/></Relationships>
</file>

<file path=ppt/slides/_rels/slide13.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30.png"/><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8.wmf"/><Relationship Id="rId5" Type="http://schemas.openxmlformats.org/officeDocument/2006/relationships/oleObject" Target="../embeddings/oleObject7.bin"/><Relationship Id="rId10" Type="http://schemas.openxmlformats.org/officeDocument/2006/relationships/image" Target="../media/image29.wmf"/><Relationship Id="rId4" Type="http://schemas.openxmlformats.org/officeDocument/2006/relationships/image" Target="../media/image31.png"/><Relationship Id="rId9" Type="http://schemas.openxmlformats.org/officeDocument/2006/relationships/oleObject" Target="../embeddings/oleObject9.bin"/></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49.png"/><Relationship Id="rId4" Type="http://schemas.openxmlformats.org/officeDocument/2006/relationships/image" Target="../media/image48.wmf"/></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3.xml"/><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gif"/><Relationship Id="rId1" Type="http://schemas.openxmlformats.org/officeDocument/2006/relationships/slideLayout" Target="../slideLayouts/slideLayout2.xml"/><Relationship Id="rId4" Type="http://schemas.openxmlformats.org/officeDocument/2006/relationships/image" Target="../media/image72.sv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gif"/></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gif"/><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1.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0.gif"/><Relationship Id="rId5" Type="http://schemas.openxmlformats.org/officeDocument/2006/relationships/image" Target="../media/image99.svg"/><Relationship Id="rId10" Type="http://schemas.openxmlformats.org/officeDocument/2006/relationships/image" Target="../media/image104.svg"/><Relationship Id="rId4" Type="http://schemas.openxmlformats.org/officeDocument/2006/relationships/image" Target="../media/image98.png"/><Relationship Id="rId9" Type="http://schemas.openxmlformats.org/officeDocument/2006/relationships/image" Target="../media/image103.png"/></Relationships>
</file>

<file path=ppt/slides/_rels/slide44.xml.rels><?xml version="1.0" encoding="UTF-8" standalone="yes"?>
<Relationships xmlns="http://schemas.openxmlformats.org/package/2006/relationships"><Relationship Id="rId3" Type="http://schemas.openxmlformats.org/officeDocument/2006/relationships/image" Target="../media/image106.svg"/><Relationship Id="rId7" Type="http://schemas.openxmlformats.org/officeDocument/2006/relationships/image" Target="../media/image110.svg"/><Relationship Id="rId2" Type="http://schemas.openxmlformats.org/officeDocument/2006/relationships/image" Target="../media/image105.png"/><Relationship Id="rId1" Type="http://schemas.openxmlformats.org/officeDocument/2006/relationships/slideLayout" Target="../slideLayouts/slideLayout12.xml"/><Relationship Id="rId6" Type="http://schemas.openxmlformats.org/officeDocument/2006/relationships/image" Target="../media/image109.png"/><Relationship Id="rId5" Type="http://schemas.openxmlformats.org/officeDocument/2006/relationships/image" Target="../media/image108.svg"/><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3" Type="http://schemas.openxmlformats.org/officeDocument/2006/relationships/image" Target="../media/image112.sv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12.xml"/><Relationship Id="rId6" Type="http://schemas.openxmlformats.org/officeDocument/2006/relationships/image" Target="../media/image115.jpeg"/><Relationship Id="rId5" Type="http://schemas.openxmlformats.org/officeDocument/2006/relationships/image" Target="../media/image114.svg"/><Relationship Id="rId4" Type="http://schemas.openxmlformats.org/officeDocument/2006/relationships/image" Target="../media/image113.png"/></Relationships>
</file>

<file path=ppt/slides/_rels/slide46.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image" Target="../media/image120.gif"/><Relationship Id="rId1" Type="http://schemas.openxmlformats.org/officeDocument/2006/relationships/slideLayout" Target="../slideLayouts/slideLayout2.xml"/><Relationship Id="rId4" Type="http://schemas.openxmlformats.org/officeDocument/2006/relationships/image" Target="../media/image122.gif"/></Relationships>
</file>

<file path=ppt/slides/_rels/slide48.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image" Target="../media/image123.gif"/><Relationship Id="rId1" Type="http://schemas.openxmlformats.org/officeDocument/2006/relationships/slideLayout" Target="../slideLayouts/slideLayout2.xml"/><Relationship Id="rId4" Type="http://schemas.openxmlformats.org/officeDocument/2006/relationships/image" Target="../media/image124.gif"/></Relationships>
</file>

<file path=ppt/slides/_rels/slide49.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png"/><Relationship Id="rId1" Type="http://schemas.openxmlformats.org/officeDocument/2006/relationships/slideLayout" Target="../slideLayouts/slideLayout12.xml"/><Relationship Id="rId4" Type="http://schemas.openxmlformats.org/officeDocument/2006/relationships/image" Target="../media/image127.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2.xml"/><Relationship Id="rId5" Type="http://schemas.openxmlformats.org/officeDocument/2006/relationships/image" Target="../media/image135.jpeg"/><Relationship Id="rId4" Type="http://schemas.openxmlformats.org/officeDocument/2006/relationships/image" Target="../media/image13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svg"/><Relationship Id="rId7" Type="http://schemas.openxmlformats.org/officeDocument/2006/relationships/image" Target="../media/image141.svg"/><Relationship Id="rId2" Type="http://schemas.openxmlformats.org/officeDocument/2006/relationships/image" Target="../media/image136.png"/><Relationship Id="rId1" Type="http://schemas.openxmlformats.org/officeDocument/2006/relationships/slideLayout" Target="../slideLayouts/slideLayout12.xml"/><Relationship Id="rId6" Type="http://schemas.openxmlformats.org/officeDocument/2006/relationships/image" Target="../media/image140.png"/><Relationship Id="rId5" Type="http://schemas.openxmlformats.org/officeDocument/2006/relationships/image" Target="../media/image139.svg"/><Relationship Id="rId4" Type="http://schemas.openxmlformats.org/officeDocument/2006/relationships/image" Target="../media/image138.png"/><Relationship Id="rId9" Type="http://schemas.openxmlformats.org/officeDocument/2006/relationships/image" Target="../media/image143.svg"/></Relationships>
</file>

<file path=ppt/slides/_rels/slide58.xml.rels><?xml version="1.0" encoding="UTF-8" standalone="yes"?>
<Relationships xmlns="http://schemas.openxmlformats.org/package/2006/relationships"><Relationship Id="rId3" Type="http://schemas.openxmlformats.org/officeDocument/2006/relationships/image" Target="../media/image145.svg"/><Relationship Id="rId2" Type="http://schemas.openxmlformats.org/officeDocument/2006/relationships/image" Target="../media/image144.png"/><Relationship Id="rId1" Type="http://schemas.openxmlformats.org/officeDocument/2006/relationships/slideLayout" Target="../slideLayouts/slideLayout12.xml"/><Relationship Id="rId4" Type="http://schemas.openxmlformats.org/officeDocument/2006/relationships/image" Target="../media/image146.png"/></Relationships>
</file>

<file path=ppt/slides/_rels/slide59.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50.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2.gif"/><Relationship Id="rId2" Type="http://schemas.openxmlformats.org/officeDocument/2006/relationships/image" Target="../media/image151.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gif"/><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jpg"/><Relationship Id="rId4" Type="http://schemas.openxmlformats.org/officeDocument/2006/relationships/image" Target="../media/image157.png"/></Relationships>
</file>

<file path=ppt/slides/_rels/slide6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6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66.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2.xml"/><Relationship Id="rId4" Type="http://schemas.openxmlformats.org/officeDocument/2006/relationships/image" Target="../media/image169.jpeg"/></Relationships>
</file>

<file path=ppt/slides/_rels/slide7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73.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image" Target="../media/image173.jpeg"/><Relationship Id="rId1" Type="http://schemas.openxmlformats.org/officeDocument/2006/relationships/slideLayout" Target="../slideLayouts/slideLayout2.xml"/><Relationship Id="rId4" Type="http://schemas.openxmlformats.org/officeDocument/2006/relationships/image" Target="../media/image175.emf"/></Relationships>
</file>

<file path=ppt/slides/_rels/slide74.xml.rels><?xml version="1.0" encoding="UTF-8" standalone="yes"?>
<Relationships xmlns="http://schemas.openxmlformats.org/package/2006/relationships"><Relationship Id="rId3" Type="http://schemas.openxmlformats.org/officeDocument/2006/relationships/image" Target="../media/image177.gif"/><Relationship Id="rId7" Type="http://schemas.openxmlformats.org/officeDocument/2006/relationships/image" Target="../media/image181.jpeg"/><Relationship Id="rId2" Type="http://schemas.openxmlformats.org/officeDocument/2006/relationships/image" Target="../media/image176.gif"/><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gif"/></Relationships>
</file>

<file path=ppt/slides/_rels/slide75.xml.rels><?xml version="1.0" encoding="UTF-8" standalone="yes"?>
<Relationships xmlns="http://schemas.openxmlformats.org/package/2006/relationships"><Relationship Id="rId3" Type="http://schemas.openxmlformats.org/officeDocument/2006/relationships/image" Target="../media/image183.gif"/><Relationship Id="rId2" Type="http://schemas.openxmlformats.org/officeDocument/2006/relationships/image" Target="../media/image182.png"/><Relationship Id="rId1"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image" Target="../media/image184.png"/></Relationships>
</file>

<file path=ppt/slides/_rels/slide7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 Id="rId5" Type="http://schemas.openxmlformats.org/officeDocument/2006/relationships/image" Target="../media/image189.png"/><Relationship Id="rId4" Type="http://schemas.openxmlformats.org/officeDocument/2006/relationships/image" Target="../media/image188.svg"/></Relationships>
</file>

<file path=ppt/slides/_rels/slide77.x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2.xml"/><Relationship Id="rId4" Type="http://schemas.openxmlformats.org/officeDocument/2006/relationships/image" Target="../media/image193.emf"/></Relationships>
</file>

<file path=ppt/slides/_rels/slide79.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image" Target="../media/image194.jpeg"/><Relationship Id="rId1" Type="http://schemas.openxmlformats.org/officeDocument/2006/relationships/slideLayout" Target="../slideLayouts/slideLayout2.xml"/><Relationship Id="rId4" Type="http://schemas.openxmlformats.org/officeDocument/2006/relationships/image" Target="../media/image19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jpeg"/><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81.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jpeg"/><Relationship Id="rId4" Type="http://schemas.openxmlformats.org/officeDocument/2006/relationships/image" Target="../media/image202.jpeg"/></Relationships>
</file>

<file path=ppt/slides/_rels/slide82.xml.rels><?xml version="1.0" encoding="UTF-8" standalone="yes"?>
<Relationships xmlns="http://schemas.openxmlformats.org/package/2006/relationships"><Relationship Id="rId3" Type="http://schemas.openxmlformats.org/officeDocument/2006/relationships/image" Target="../media/image206.emf"/><Relationship Id="rId2" Type="http://schemas.openxmlformats.org/officeDocument/2006/relationships/image" Target="../media/image205.emf"/><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8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jpeg"/><Relationship Id="rId1" Type="http://schemas.openxmlformats.org/officeDocument/2006/relationships/slideLayout" Target="../slideLayouts/slideLayout2.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gif"/></Relationships>
</file>

<file path=ppt/slides/_rels/slide84.xml.rels><?xml version="1.0" encoding="UTF-8" standalone="yes"?>
<Relationships xmlns="http://schemas.openxmlformats.org/package/2006/relationships"><Relationship Id="rId3" Type="http://schemas.openxmlformats.org/officeDocument/2006/relationships/image" Target="../media/image214.gif"/><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15.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jpeg"/><Relationship Id="rId1" Type="http://schemas.openxmlformats.org/officeDocument/2006/relationships/slideLayout" Target="../slideLayouts/slideLayout2.xml"/><Relationship Id="rId5" Type="http://schemas.openxmlformats.org/officeDocument/2006/relationships/image" Target="../media/image219.png"/><Relationship Id="rId4" Type="http://schemas.openxmlformats.org/officeDocument/2006/relationships/image" Target="../media/image218.png"/></Relationships>
</file>

<file path=ppt/slides/_rels/slide88.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22.gif"/><Relationship Id="rId2" Type="http://schemas.openxmlformats.org/officeDocument/2006/relationships/image" Target="../media/image221.gif"/><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24.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231.emf"/><Relationship Id="rId3" Type="http://schemas.openxmlformats.org/officeDocument/2006/relationships/image" Target="../media/image226.svg"/><Relationship Id="rId7" Type="http://schemas.openxmlformats.org/officeDocument/2006/relationships/image" Target="../media/image230.emf"/><Relationship Id="rId2" Type="http://schemas.openxmlformats.org/officeDocument/2006/relationships/image" Target="../media/image225.png"/><Relationship Id="rId1" Type="http://schemas.openxmlformats.org/officeDocument/2006/relationships/slideLayout" Target="../slideLayouts/slideLayout2.xml"/><Relationship Id="rId6" Type="http://schemas.openxmlformats.org/officeDocument/2006/relationships/image" Target="../media/image229.emf"/><Relationship Id="rId5" Type="http://schemas.openxmlformats.org/officeDocument/2006/relationships/image" Target="../media/image228.svg"/><Relationship Id="rId4" Type="http://schemas.openxmlformats.org/officeDocument/2006/relationships/image" Target="../media/image227.png"/></Relationships>
</file>

<file path=ppt/slides/_rels/slide92.xml.rels><?xml version="1.0" encoding="UTF-8" standalone="yes"?>
<Relationships xmlns="http://schemas.openxmlformats.org/package/2006/relationships"><Relationship Id="rId3" Type="http://schemas.openxmlformats.org/officeDocument/2006/relationships/image" Target="../media/image233.svg"/><Relationship Id="rId7" Type="http://schemas.openxmlformats.org/officeDocument/2006/relationships/image" Target="../media/image237.jpeg"/><Relationship Id="rId2"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236.png"/><Relationship Id="rId5" Type="http://schemas.openxmlformats.org/officeDocument/2006/relationships/image" Target="../media/image235.svg"/><Relationship Id="rId4" Type="http://schemas.openxmlformats.org/officeDocument/2006/relationships/image" Target="../media/image234.png"/></Relationships>
</file>

<file path=ppt/slides/_rels/slide93.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42.svg"/><Relationship Id="rId2" Type="http://schemas.openxmlformats.org/officeDocument/2006/relationships/image" Target="../media/image241.png"/><Relationship Id="rId1" Type="http://schemas.openxmlformats.org/officeDocument/2006/relationships/slideLayout" Target="../slideLayouts/slideLayout2.xml"/><Relationship Id="rId5" Type="http://schemas.openxmlformats.org/officeDocument/2006/relationships/image" Target="../media/image244.svg"/><Relationship Id="rId4" Type="http://schemas.openxmlformats.org/officeDocument/2006/relationships/image" Target="../media/image243.png"/></Relationships>
</file>

<file path=ppt/slides/_rels/slide96.xml.rels><?xml version="1.0" encoding="UTF-8" standalone="yes"?>
<Relationships xmlns="http://schemas.openxmlformats.org/package/2006/relationships"><Relationship Id="rId3" Type="http://schemas.openxmlformats.org/officeDocument/2006/relationships/image" Target="../media/image246.gif"/><Relationship Id="rId2" Type="http://schemas.openxmlformats.org/officeDocument/2006/relationships/image" Target="../media/image245.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 Id="rId4" Type="http://schemas.openxmlformats.org/officeDocument/2006/relationships/image" Target="../media/image24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a:extLst>
              <a:ext uri="{FF2B5EF4-FFF2-40B4-BE49-F238E27FC236}">
                <a16:creationId xmlns:a16="http://schemas.microsoft.com/office/drawing/2014/main" id="{DFDADD63-5F75-4F6A-8897-421652DB8F89}"/>
              </a:ext>
            </a:extLst>
          </p:cNvPr>
          <p:cNvSpPr txBox="1"/>
          <p:nvPr/>
        </p:nvSpPr>
        <p:spPr>
          <a:xfrm>
            <a:off x="209550" y="5222342"/>
            <a:ext cx="8801100" cy="1015663"/>
          </a:xfrm>
          <a:prstGeom prst="rect">
            <a:avLst/>
          </a:prstGeom>
          <a:noFill/>
        </p:spPr>
        <p:txBody>
          <a:bodyPr wrap="square">
            <a:spAutoFit/>
          </a:bodyPr>
          <a:lstStyle/>
          <a:p>
            <a:pPr algn="just" eaLnBrk="1" hangingPunct="1">
              <a:spcBef>
                <a:spcPct val="50000"/>
              </a:spcBef>
            </a:pPr>
            <a:r>
              <a:rPr lang="cs-CZ" altLang="cs-CZ" sz="2000" dirty="0"/>
              <a:t>Je zřejmé, že </a:t>
            </a:r>
            <a:r>
              <a:rPr lang="cs-CZ" altLang="cs-CZ" sz="2000" u="sng" dirty="0"/>
              <a:t>stejné změny hybnosti může být dosaženo krátkodobým působením velké síly nebo delším působením síly malé</a:t>
            </a:r>
            <a:r>
              <a:rPr lang="cs-CZ" altLang="cs-CZ" sz="2000" dirty="0"/>
              <a:t>. Nastane-li změna hybnosti za malý časový interval, působí velká síla (Proto bolí, když se klepneme kladívkem.)</a:t>
            </a:r>
          </a:p>
        </p:txBody>
      </p:sp>
      <p:sp>
        <p:nvSpPr>
          <p:cNvPr id="75779" name="Rectangle 3">
            <a:extLst>
              <a:ext uri="{FF2B5EF4-FFF2-40B4-BE49-F238E27FC236}">
                <a16:creationId xmlns:a16="http://schemas.microsoft.com/office/drawing/2014/main" id="{9C84CA6C-75D5-47C7-BB53-08440F3E2A7B}"/>
              </a:ext>
            </a:extLst>
          </p:cNvPr>
          <p:cNvSpPr>
            <a:spLocks noGrp="1" noChangeArrowheads="1"/>
          </p:cNvSpPr>
          <p:nvPr>
            <p:ph type="body" idx="1"/>
          </p:nvPr>
        </p:nvSpPr>
        <p:spPr>
          <a:xfrm>
            <a:off x="171450" y="858322"/>
            <a:ext cx="8839200" cy="1195422"/>
          </a:xfrm>
        </p:spPr>
        <p:txBody>
          <a:bodyPr>
            <a:normAutofit/>
          </a:bodyPr>
          <a:lstStyle/>
          <a:p>
            <a:pPr marL="0" indent="0" algn="just">
              <a:buClr>
                <a:schemeClr val="tx1"/>
              </a:buClr>
              <a:buNone/>
            </a:pPr>
            <a:r>
              <a:rPr lang="cs-CZ" altLang="cs-CZ" sz="2000" b="1" dirty="0"/>
              <a:t>Impuls síly </a:t>
            </a:r>
            <a:r>
              <a:rPr lang="cs-CZ" altLang="cs-CZ" sz="2000" dirty="0"/>
              <a:t>(I, jednotka </a:t>
            </a:r>
            <a:r>
              <a:rPr lang="cs-CZ" altLang="cs-CZ" sz="2000" dirty="0" err="1"/>
              <a:t>N.s</a:t>
            </a:r>
            <a:r>
              <a:rPr lang="cs-CZ" altLang="cs-CZ" sz="2000" dirty="0"/>
              <a:t>) je vektorová veličina, vyjadřující </a:t>
            </a:r>
            <a:r>
              <a:rPr lang="cs-CZ" altLang="cs-CZ" sz="2000" u="sng" dirty="0"/>
              <a:t>časový účinek síly</a:t>
            </a:r>
            <a:r>
              <a:rPr lang="cs-CZ" altLang="cs-CZ" sz="2000" dirty="0"/>
              <a:t>. Je roven změně hybnosti </a:t>
            </a:r>
            <a:r>
              <a:rPr lang="el-GR" altLang="cs-CZ" sz="2000" dirty="0"/>
              <a:t>Δ</a:t>
            </a:r>
            <a:r>
              <a:rPr lang="cs-CZ" altLang="cs-CZ" sz="2000" b="1" i="1" dirty="0"/>
              <a:t>p</a:t>
            </a:r>
            <a:r>
              <a:rPr lang="el-GR" altLang="cs-CZ" sz="2000" dirty="0"/>
              <a:t> </a:t>
            </a:r>
            <a:r>
              <a:rPr lang="cs-CZ" altLang="cs-CZ" sz="2000" dirty="0"/>
              <a:t>tělesa, závisí na něm změna hybnosti tělesa. Tento vztah znamená, že změna hybnosti za určitý časový okamžik </a:t>
            </a:r>
            <a:r>
              <a:rPr lang="el-GR" altLang="cs-CZ" sz="2000" dirty="0"/>
              <a:t>Δ</a:t>
            </a:r>
            <a:r>
              <a:rPr lang="cs-CZ" altLang="cs-CZ" sz="2000" i="1" dirty="0"/>
              <a:t>t</a:t>
            </a:r>
            <a:r>
              <a:rPr lang="cs-CZ" altLang="cs-CZ" sz="2000" dirty="0"/>
              <a:t> je roven změně hybnosti tělesa, na něž síla působí </a:t>
            </a:r>
            <a:r>
              <a:rPr lang="cs-CZ" sz="2000" dirty="0"/>
              <a:t>(= </a:t>
            </a:r>
            <a:r>
              <a:rPr lang="cs-CZ" sz="2000" b="1" dirty="0"/>
              <a:t>I. impulsová věta</a:t>
            </a:r>
            <a:r>
              <a:rPr lang="cs-CZ" sz="2000" dirty="0"/>
              <a:t>)</a:t>
            </a:r>
            <a:r>
              <a:rPr lang="cs-CZ" altLang="cs-CZ" sz="2000" dirty="0"/>
              <a:t>. </a:t>
            </a:r>
          </a:p>
          <a:p>
            <a:pPr marL="0" indent="0" algn="just">
              <a:buClr>
                <a:schemeClr val="tx1"/>
              </a:buClr>
              <a:buNone/>
            </a:pPr>
            <a:endParaRPr lang="cs-CZ" altLang="cs-CZ" sz="2000" dirty="0"/>
          </a:p>
        </p:txBody>
      </p:sp>
      <p:sp>
        <p:nvSpPr>
          <p:cNvPr id="75791" name="Rectangle 15">
            <a:extLst>
              <a:ext uri="{FF2B5EF4-FFF2-40B4-BE49-F238E27FC236}">
                <a16:creationId xmlns:a16="http://schemas.microsoft.com/office/drawing/2014/main" id="{ADB74CD0-39AA-4AAF-894F-61F605A00D3F}"/>
              </a:ext>
            </a:extLst>
          </p:cNvPr>
          <p:cNvSpPr>
            <a:spLocks noChangeArrowheads="1"/>
          </p:cNvSpPr>
          <p:nvPr/>
        </p:nvSpPr>
        <p:spPr bwMode="auto">
          <a:xfrm>
            <a:off x="0" y="3338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graphicFrame>
        <p:nvGraphicFramePr>
          <p:cNvPr id="75795" name="Object 19">
            <a:extLst>
              <a:ext uri="{FF2B5EF4-FFF2-40B4-BE49-F238E27FC236}">
                <a16:creationId xmlns:a16="http://schemas.microsoft.com/office/drawing/2014/main" id="{CD3CC848-5493-45C6-9224-FD413E7EA8EF}"/>
              </a:ext>
            </a:extLst>
          </p:cNvPr>
          <p:cNvGraphicFramePr>
            <a:graphicFrameLocks noChangeAspect="1"/>
          </p:cNvGraphicFramePr>
          <p:nvPr/>
        </p:nvGraphicFramePr>
        <p:xfrm>
          <a:off x="1232898" y="2124618"/>
          <a:ext cx="1755245" cy="426656"/>
        </p:xfrm>
        <a:graphic>
          <a:graphicData uri="http://schemas.openxmlformats.org/presentationml/2006/ole">
            <mc:AlternateContent xmlns:mc="http://schemas.openxmlformats.org/markup-compatibility/2006">
              <mc:Choice xmlns:v="urn:schemas-microsoft-com:vml" Requires="v">
                <p:oleObj spid="_x0000_s1062" name="Rovnice" r:id="rId3" imgW="977900" imgH="241300" progId="Equation.3">
                  <p:embed/>
                </p:oleObj>
              </mc:Choice>
              <mc:Fallback>
                <p:oleObj name="Rovnice" r:id="rId3" imgW="977900" imgH="241300" progId="Equation.3">
                  <p:embed/>
                  <p:pic>
                    <p:nvPicPr>
                      <p:cNvPr id="75795" name="Object 19">
                        <a:extLst>
                          <a:ext uri="{FF2B5EF4-FFF2-40B4-BE49-F238E27FC236}">
                            <a16:creationId xmlns:a16="http://schemas.microsoft.com/office/drawing/2014/main" id="{CD3CC848-5493-45C6-9224-FD413E7EA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898" y="2124618"/>
                        <a:ext cx="1755245" cy="426656"/>
                      </a:xfrm>
                      <a:prstGeom prst="rect">
                        <a:avLst/>
                      </a:prstGeom>
                      <a:noFill/>
                    </p:spPr>
                  </p:pic>
                </p:oleObj>
              </mc:Fallback>
            </mc:AlternateContent>
          </a:graphicData>
        </a:graphic>
      </p:graphicFrame>
      <p:graphicFrame>
        <p:nvGraphicFramePr>
          <p:cNvPr id="3" name="Object 5">
            <a:extLst>
              <a:ext uri="{FF2B5EF4-FFF2-40B4-BE49-F238E27FC236}">
                <a16:creationId xmlns:a16="http://schemas.microsoft.com/office/drawing/2014/main" id="{C18CDDD8-FBA7-457E-B3F0-6D301609FDCB}"/>
              </a:ext>
            </a:extLst>
          </p:cNvPr>
          <p:cNvGraphicFramePr>
            <a:graphicFrameLocks noChangeAspect="1"/>
          </p:cNvGraphicFramePr>
          <p:nvPr/>
        </p:nvGraphicFramePr>
        <p:xfrm>
          <a:off x="486238" y="4203876"/>
          <a:ext cx="4250149" cy="767817"/>
        </p:xfrm>
        <a:graphic>
          <a:graphicData uri="http://schemas.openxmlformats.org/presentationml/2006/ole">
            <mc:AlternateContent xmlns:mc="http://schemas.openxmlformats.org/markup-compatibility/2006">
              <mc:Choice xmlns:v="urn:schemas-microsoft-com:vml" Requires="v">
                <p:oleObj spid="_x0000_s1063" name="Equation" r:id="rId5" imgW="2743200" imgH="495300" progId="Equation.DSMT4">
                  <p:embed/>
                </p:oleObj>
              </mc:Choice>
              <mc:Fallback>
                <p:oleObj name="Equation" r:id="rId5" imgW="2743200" imgH="495300" progId="Equation.DSMT4">
                  <p:embed/>
                  <p:pic>
                    <p:nvPicPr>
                      <p:cNvPr id="3" name="Object 5">
                        <a:extLst>
                          <a:ext uri="{FF2B5EF4-FFF2-40B4-BE49-F238E27FC236}">
                            <a16:creationId xmlns:a16="http://schemas.microsoft.com/office/drawing/2014/main" id="{C18CDDD8-FBA7-457E-B3F0-6D301609FD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238" y="4203876"/>
                        <a:ext cx="4250149" cy="767817"/>
                      </a:xfrm>
                      <a:prstGeom prst="rect">
                        <a:avLst/>
                      </a:prstGeom>
                      <a:noFill/>
                      <a:ln>
                        <a:noFill/>
                      </a:ln>
                      <a:effectLst/>
                    </p:spPr>
                  </p:pic>
                </p:oleObj>
              </mc:Fallback>
            </mc:AlternateContent>
          </a:graphicData>
        </a:graphic>
      </p:graphicFrame>
      <p:sp>
        <p:nvSpPr>
          <p:cNvPr id="10" name="Rectangle 4">
            <a:extLst>
              <a:ext uri="{FF2B5EF4-FFF2-40B4-BE49-F238E27FC236}">
                <a16:creationId xmlns:a16="http://schemas.microsoft.com/office/drawing/2014/main" id="{AA666DA3-2B55-4EB8-B2FA-2B3267FED5F0}"/>
              </a:ext>
            </a:extLst>
          </p:cNvPr>
          <p:cNvSpPr>
            <a:spLocks noGrp="1" noChangeArrowheads="1"/>
          </p:cNvSpPr>
          <p:nvPr>
            <p:ph type="title"/>
          </p:nvPr>
        </p:nvSpPr>
        <p:spPr>
          <a:xfrm>
            <a:off x="314325" y="229394"/>
            <a:ext cx="7886700" cy="435663"/>
          </a:xfrm>
        </p:spPr>
        <p:txBody>
          <a:bodyPr>
            <a:normAutofit/>
          </a:bodyPr>
          <a:lstStyle/>
          <a:p>
            <a:pPr eaLnBrk="1" hangingPunct="1"/>
            <a:r>
              <a:rPr lang="cs-CZ" altLang="cs-CZ" sz="2400" b="1" dirty="0">
                <a:latin typeface="+mn-lt"/>
              </a:rPr>
              <a:t>Impuls síly (silový popud)</a:t>
            </a:r>
          </a:p>
        </p:txBody>
      </p:sp>
      <p:sp>
        <p:nvSpPr>
          <p:cNvPr id="2" name="TextovéPole 1">
            <a:extLst>
              <a:ext uri="{FF2B5EF4-FFF2-40B4-BE49-F238E27FC236}">
                <a16:creationId xmlns:a16="http://schemas.microsoft.com/office/drawing/2014/main" id="{D0124163-2FDE-44A7-9B2C-2A6C38ED6EFF}"/>
              </a:ext>
            </a:extLst>
          </p:cNvPr>
          <p:cNvSpPr txBox="1"/>
          <p:nvPr/>
        </p:nvSpPr>
        <p:spPr>
          <a:xfrm>
            <a:off x="6053116" y="2066222"/>
            <a:ext cx="1289712" cy="461665"/>
          </a:xfrm>
          <a:prstGeom prst="rect">
            <a:avLst/>
          </a:prstGeom>
          <a:noFill/>
        </p:spPr>
        <p:txBody>
          <a:bodyPr wrap="none" rtlCol="0">
            <a:spAutoFit/>
          </a:bodyPr>
          <a:lstStyle/>
          <a:p>
            <a:r>
              <a:rPr lang="cs-CZ" sz="2400" b="1" dirty="0"/>
              <a:t>F</a:t>
            </a:r>
            <a:r>
              <a:rPr lang="cs-CZ" sz="2400" dirty="0"/>
              <a:t> = </a:t>
            </a:r>
            <a:r>
              <a:rPr lang="cs-CZ" sz="2400" dirty="0" err="1"/>
              <a:t>konst</a:t>
            </a:r>
            <a:endParaRPr lang="cs-CZ" sz="2400" dirty="0"/>
          </a:p>
        </p:txBody>
      </p:sp>
      <p:sp>
        <p:nvSpPr>
          <p:cNvPr id="4" name="TextovéPole 3">
            <a:extLst>
              <a:ext uri="{FF2B5EF4-FFF2-40B4-BE49-F238E27FC236}">
                <a16:creationId xmlns:a16="http://schemas.microsoft.com/office/drawing/2014/main" id="{FC182389-C9C8-4F76-9767-676F05A5DE9A}"/>
              </a:ext>
            </a:extLst>
          </p:cNvPr>
          <p:cNvSpPr txBox="1"/>
          <p:nvPr/>
        </p:nvSpPr>
        <p:spPr>
          <a:xfrm>
            <a:off x="6155857" y="3198167"/>
            <a:ext cx="1289712" cy="461665"/>
          </a:xfrm>
          <a:prstGeom prst="rect">
            <a:avLst/>
          </a:prstGeom>
          <a:noFill/>
        </p:spPr>
        <p:txBody>
          <a:bodyPr wrap="none" rtlCol="0">
            <a:spAutoFit/>
          </a:bodyPr>
          <a:lstStyle/>
          <a:p>
            <a:r>
              <a:rPr lang="cs-CZ" sz="2400" b="1" dirty="0"/>
              <a:t>F</a:t>
            </a:r>
            <a:r>
              <a:rPr lang="cs-CZ" sz="2400" dirty="0"/>
              <a:t> ≠ </a:t>
            </a:r>
            <a:r>
              <a:rPr lang="cs-CZ" sz="2400" dirty="0" err="1"/>
              <a:t>konst</a:t>
            </a:r>
            <a:endParaRPr lang="cs-CZ" sz="2400" dirty="0"/>
          </a:p>
        </p:txBody>
      </p:sp>
      <p:sp>
        <p:nvSpPr>
          <p:cNvPr id="6" name="TextovéPole 5">
            <a:extLst>
              <a:ext uri="{FF2B5EF4-FFF2-40B4-BE49-F238E27FC236}">
                <a16:creationId xmlns:a16="http://schemas.microsoft.com/office/drawing/2014/main" id="{2BA6FC14-D605-4220-A1D3-9F4991C88323}"/>
              </a:ext>
            </a:extLst>
          </p:cNvPr>
          <p:cNvSpPr txBox="1"/>
          <p:nvPr/>
        </p:nvSpPr>
        <p:spPr>
          <a:xfrm>
            <a:off x="486238" y="3062256"/>
            <a:ext cx="4572000" cy="1015663"/>
          </a:xfrm>
          <a:prstGeom prst="rect">
            <a:avLst/>
          </a:prstGeom>
          <a:noFill/>
        </p:spPr>
        <p:txBody>
          <a:bodyPr wrap="square">
            <a:spAutoFit/>
          </a:bodyPr>
          <a:lstStyle/>
          <a:p>
            <a:r>
              <a:rPr lang="cs-CZ" sz="2000" b="0" i="0" dirty="0" err="1">
                <a:effectLst/>
              </a:rPr>
              <a:t>d</a:t>
            </a:r>
            <a:r>
              <a:rPr lang="cs-CZ" sz="2000" b="1" i="0" dirty="0" err="1">
                <a:effectLst/>
              </a:rPr>
              <a:t>p</a:t>
            </a:r>
            <a:r>
              <a:rPr lang="cs-CZ" sz="2000" b="0" i="0" dirty="0">
                <a:effectLst/>
              </a:rPr>
              <a:t>/</a:t>
            </a:r>
            <a:r>
              <a:rPr lang="cs-CZ" sz="2000" b="0" i="0" dirty="0" err="1">
                <a:effectLst/>
              </a:rPr>
              <a:t>dt</a:t>
            </a:r>
            <a:r>
              <a:rPr lang="cs-CZ" sz="2000" b="0" i="0" dirty="0">
                <a:effectLst/>
              </a:rPr>
              <a:t> = m . </a:t>
            </a:r>
            <a:r>
              <a:rPr lang="cs-CZ" sz="2000" b="0" i="0" dirty="0" err="1">
                <a:effectLst/>
              </a:rPr>
              <a:t>d</a:t>
            </a:r>
            <a:r>
              <a:rPr lang="cs-CZ" sz="2000" b="1" i="0" dirty="0" err="1">
                <a:effectLst/>
              </a:rPr>
              <a:t>v</a:t>
            </a:r>
            <a:r>
              <a:rPr lang="cs-CZ" sz="2000" b="0" i="0" dirty="0">
                <a:effectLst/>
              </a:rPr>
              <a:t>/</a:t>
            </a:r>
            <a:r>
              <a:rPr lang="cs-CZ" sz="2000" b="0" i="0" dirty="0" err="1">
                <a:effectLst/>
              </a:rPr>
              <a:t>dt</a:t>
            </a:r>
            <a:r>
              <a:rPr lang="cs-CZ" sz="2000" b="0" i="0" dirty="0">
                <a:effectLst/>
              </a:rPr>
              <a:t> = m </a:t>
            </a:r>
            <a:r>
              <a:rPr lang="cs-CZ" sz="2000" dirty="0"/>
              <a:t>.</a:t>
            </a:r>
            <a:r>
              <a:rPr lang="cs-CZ" sz="2000" b="0" i="0" dirty="0">
                <a:effectLst/>
              </a:rPr>
              <a:t> </a:t>
            </a:r>
            <a:r>
              <a:rPr lang="cs-CZ" sz="2000" b="1" i="0" dirty="0">
                <a:effectLst/>
              </a:rPr>
              <a:t>a</a:t>
            </a:r>
            <a:r>
              <a:rPr lang="cs-CZ" sz="2000" b="0" i="0" dirty="0">
                <a:effectLst/>
              </a:rPr>
              <a:t> = </a:t>
            </a:r>
            <a:r>
              <a:rPr lang="cs-CZ" sz="2000" b="1" i="0" dirty="0">
                <a:effectLst/>
              </a:rPr>
              <a:t>F   </a:t>
            </a:r>
            <a:r>
              <a:rPr lang="cs-CZ" sz="2000" i="0" dirty="0">
                <a:effectLst/>
              </a:rPr>
              <a:t>(síla)</a:t>
            </a:r>
          </a:p>
          <a:p>
            <a:r>
              <a:rPr lang="cs-CZ" sz="2000" b="0" i="0" dirty="0" err="1">
                <a:effectLst/>
              </a:rPr>
              <a:t>d</a:t>
            </a:r>
            <a:r>
              <a:rPr lang="cs-CZ" sz="2000" b="1" i="0" dirty="0" err="1">
                <a:effectLst/>
              </a:rPr>
              <a:t>p</a:t>
            </a:r>
            <a:r>
              <a:rPr lang="cs-CZ" sz="2000" b="0" i="0" dirty="0">
                <a:effectLst/>
              </a:rPr>
              <a:t> = m . </a:t>
            </a:r>
            <a:r>
              <a:rPr lang="cs-CZ" sz="2000" b="0" i="0" dirty="0" err="1">
                <a:effectLst/>
              </a:rPr>
              <a:t>d</a:t>
            </a:r>
            <a:r>
              <a:rPr lang="cs-CZ" sz="2000" b="1" i="0" dirty="0" err="1">
                <a:effectLst/>
              </a:rPr>
              <a:t>v</a:t>
            </a:r>
            <a:r>
              <a:rPr lang="cs-CZ" sz="2000" b="0" i="0" dirty="0">
                <a:effectLst/>
              </a:rPr>
              <a:t>/</a:t>
            </a:r>
            <a:r>
              <a:rPr lang="cs-CZ" sz="2000" b="0" i="0" dirty="0" err="1">
                <a:effectLst/>
              </a:rPr>
              <a:t>dt</a:t>
            </a:r>
            <a:r>
              <a:rPr lang="cs-CZ" sz="2000" b="0" i="0" dirty="0">
                <a:effectLst/>
              </a:rPr>
              <a:t> . </a:t>
            </a:r>
            <a:r>
              <a:rPr lang="cs-CZ" sz="2000" b="0" i="0" dirty="0" err="1">
                <a:effectLst/>
              </a:rPr>
              <a:t>dt</a:t>
            </a:r>
            <a:endParaRPr lang="cs-CZ" sz="2000" b="1" dirty="0"/>
          </a:p>
          <a:p>
            <a:r>
              <a:rPr lang="cs-CZ" sz="2000" b="0" i="0" dirty="0" err="1">
                <a:effectLst/>
              </a:rPr>
              <a:t>d</a:t>
            </a:r>
            <a:r>
              <a:rPr lang="cs-CZ" sz="2000" b="1" i="0" dirty="0" err="1">
                <a:effectLst/>
              </a:rPr>
              <a:t>p</a:t>
            </a:r>
            <a:r>
              <a:rPr lang="cs-CZ" sz="2000" b="0" i="0" dirty="0">
                <a:effectLst/>
              </a:rPr>
              <a:t> = </a:t>
            </a:r>
            <a:r>
              <a:rPr lang="cs-CZ" sz="2000" b="1" i="0" dirty="0">
                <a:effectLst/>
              </a:rPr>
              <a:t>F</a:t>
            </a:r>
            <a:r>
              <a:rPr lang="cs-CZ" sz="2000" i="0" dirty="0">
                <a:effectLst/>
              </a:rPr>
              <a:t>(t)</a:t>
            </a:r>
            <a:r>
              <a:rPr lang="cs-CZ" sz="2000" b="0" i="0" dirty="0">
                <a:effectLst/>
              </a:rPr>
              <a:t> . </a:t>
            </a:r>
            <a:r>
              <a:rPr lang="cs-CZ" sz="2000" b="0" i="0" dirty="0" err="1">
                <a:effectLst/>
              </a:rPr>
              <a:t>dt</a:t>
            </a:r>
            <a:r>
              <a:rPr lang="cs-CZ" sz="2000" b="1" i="0" dirty="0">
                <a:effectLst/>
              </a:rPr>
              <a:t>    </a:t>
            </a:r>
            <a:r>
              <a:rPr lang="cs-CZ" sz="2000" i="0" dirty="0">
                <a:effectLst/>
              </a:rPr>
              <a:t>(impuls síly)</a:t>
            </a:r>
            <a:endParaRPr lang="cs-CZ" sz="2000" dirty="0"/>
          </a:p>
        </p:txBody>
      </p:sp>
      <p:sp>
        <p:nvSpPr>
          <p:cNvPr id="5" name="TextovéPole 4">
            <a:extLst>
              <a:ext uri="{FF2B5EF4-FFF2-40B4-BE49-F238E27FC236}">
                <a16:creationId xmlns:a16="http://schemas.microsoft.com/office/drawing/2014/main" id="{CE802D6D-FEC4-4B6F-B191-1910A94B5F6F}"/>
              </a:ext>
            </a:extLst>
          </p:cNvPr>
          <p:cNvSpPr txBox="1"/>
          <p:nvPr/>
        </p:nvSpPr>
        <p:spPr>
          <a:xfrm>
            <a:off x="1232898" y="2551274"/>
            <a:ext cx="1378647" cy="400110"/>
          </a:xfrm>
          <a:prstGeom prst="rect">
            <a:avLst/>
          </a:prstGeom>
          <a:noFill/>
        </p:spPr>
        <p:txBody>
          <a:bodyPr wrap="none" rtlCol="0">
            <a:spAutoFit/>
          </a:bodyPr>
          <a:lstStyle/>
          <a:p>
            <a:r>
              <a:rPr lang="cs-CZ" sz="2000" b="1" dirty="0"/>
              <a:t>F</a:t>
            </a:r>
            <a:r>
              <a:rPr lang="cs-CZ" sz="2000" dirty="0"/>
              <a:t>.</a:t>
            </a:r>
            <a:r>
              <a:rPr lang="el-GR" sz="2000" dirty="0"/>
              <a:t>Δ</a:t>
            </a:r>
            <a:r>
              <a:rPr lang="cs-CZ" sz="2000" dirty="0"/>
              <a:t>t = m.</a:t>
            </a:r>
            <a:r>
              <a:rPr lang="el-GR" sz="2000" dirty="0"/>
              <a:t>Δ</a:t>
            </a:r>
            <a:r>
              <a:rPr lang="cs-CZ" sz="2000" b="1" dirty="0"/>
              <a:t>v</a:t>
            </a:r>
            <a:endParaRPr lang="cs-CZ" sz="2000" dirty="0"/>
          </a:p>
        </p:txBody>
      </p:sp>
      <p:sp>
        <p:nvSpPr>
          <p:cNvPr id="7" name="Obdélník 6">
            <a:extLst>
              <a:ext uri="{FF2B5EF4-FFF2-40B4-BE49-F238E27FC236}">
                <a16:creationId xmlns:a16="http://schemas.microsoft.com/office/drawing/2014/main" id="{8AC413B7-5D8A-45ED-B89B-112A1C6DD709}"/>
              </a:ext>
            </a:extLst>
          </p:cNvPr>
          <p:cNvSpPr/>
          <p:nvPr/>
        </p:nvSpPr>
        <p:spPr>
          <a:xfrm>
            <a:off x="1232898" y="2551274"/>
            <a:ext cx="1378647" cy="4001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46232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a:extLst>
              <a:ext uri="{FF2B5EF4-FFF2-40B4-BE49-F238E27FC236}">
                <a16:creationId xmlns:a16="http://schemas.microsoft.com/office/drawing/2014/main" id="{0CB603B5-1B8D-4A39-AA22-D51B0EE1C74C}"/>
              </a:ext>
            </a:extLst>
          </p:cNvPr>
          <p:cNvSpPr>
            <a:spLocks noGrp="1" noChangeArrowheads="1"/>
          </p:cNvSpPr>
          <p:nvPr>
            <p:ph type="title"/>
          </p:nvPr>
        </p:nvSpPr>
        <p:spPr>
          <a:xfrm>
            <a:off x="248838" y="178858"/>
            <a:ext cx="8229600" cy="500657"/>
          </a:xfrm>
        </p:spPr>
        <p:txBody>
          <a:bodyPr>
            <a:normAutofit/>
          </a:bodyPr>
          <a:lstStyle/>
          <a:p>
            <a:pPr eaLnBrk="1" hangingPunct="1"/>
            <a:r>
              <a:rPr lang="cs-CZ" altLang="cs-CZ" sz="2400" b="1" dirty="0">
                <a:latin typeface="+mn-lt"/>
              </a:rPr>
              <a:t>Statické a smykové (vlečné) tření</a:t>
            </a:r>
          </a:p>
        </p:txBody>
      </p:sp>
      <p:sp>
        <p:nvSpPr>
          <p:cNvPr id="9" name="TextovéPole 8">
            <a:extLst>
              <a:ext uri="{FF2B5EF4-FFF2-40B4-BE49-F238E27FC236}">
                <a16:creationId xmlns:a16="http://schemas.microsoft.com/office/drawing/2014/main" id="{6FBF5DFF-460A-4588-AB8E-7F3590CADD36}"/>
              </a:ext>
            </a:extLst>
          </p:cNvPr>
          <p:cNvSpPr txBox="1"/>
          <p:nvPr/>
        </p:nvSpPr>
        <p:spPr>
          <a:xfrm>
            <a:off x="248838" y="748482"/>
            <a:ext cx="8544718" cy="1323439"/>
          </a:xfrm>
          <a:prstGeom prst="rect">
            <a:avLst/>
          </a:prstGeom>
          <a:noFill/>
        </p:spPr>
        <p:txBody>
          <a:bodyPr wrap="square">
            <a:spAutoFit/>
          </a:bodyPr>
          <a:lstStyle/>
          <a:p>
            <a:pPr marL="0" lvl="1" algn="just"/>
            <a:r>
              <a:rPr lang="cs-CZ" altLang="cs-CZ" sz="2000" dirty="0"/>
              <a:t>    Vznikají při pohybu těles v látkovém prostředí. Působí proti směru pohybu. Jsou způsobeny nerovnostmi a deformacemi povrchu.</a:t>
            </a:r>
          </a:p>
          <a:p>
            <a:pPr marL="0" lvl="1" algn="just"/>
            <a:r>
              <a:rPr lang="cs-CZ" altLang="cs-CZ" sz="2000" dirty="0"/>
              <a:t>    Síla </a:t>
            </a:r>
            <a:r>
              <a:rPr lang="cs-CZ" altLang="cs-CZ" sz="2000" b="1" dirty="0" err="1"/>
              <a:t>F</a:t>
            </a:r>
            <a:r>
              <a:rPr lang="cs-CZ" altLang="cs-CZ" sz="2000" baseline="-25000" dirty="0" err="1"/>
              <a:t>v</a:t>
            </a:r>
            <a:r>
              <a:rPr lang="cs-CZ" altLang="cs-CZ" sz="2000" dirty="0"/>
              <a:t>, kterou působíme na těleso, je kompenzována silou </a:t>
            </a:r>
            <a:r>
              <a:rPr lang="cs-CZ" altLang="cs-CZ" sz="2000" b="1" dirty="0"/>
              <a:t>statického tření </a:t>
            </a:r>
            <a:r>
              <a:rPr lang="cs-CZ" altLang="cs-CZ" sz="2000" b="1" dirty="0" err="1"/>
              <a:t>F</a:t>
            </a:r>
            <a:r>
              <a:rPr lang="cs-CZ" altLang="cs-CZ" sz="2000" baseline="-25000" dirty="0" err="1"/>
              <a:t>s</a:t>
            </a:r>
            <a:r>
              <a:rPr lang="cs-CZ" altLang="cs-CZ" sz="2000" dirty="0"/>
              <a:t>  (</a:t>
            </a:r>
            <a:r>
              <a:rPr lang="cs-CZ" altLang="cs-CZ" sz="2000" u="sng" dirty="0"/>
              <a:t>klidová třecí síla</a:t>
            </a:r>
            <a:r>
              <a:rPr lang="cs-CZ" altLang="cs-CZ" sz="2000" dirty="0"/>
              <a:t>) až do určité hodnoty </a:t>
            </a:r>
            <a:r>
              <a:rPr lang="cs-CZ" altLang="cs-CZ" sz="2000" b="1" dirty="0" err="1"/>
              <a:t>F</a:t>
            </a:r>
            <a:r>
              <a:rPr lang="cs-CZ" altLang="cs-CZ" sz="2000" baseline="-25000" dirty="0" err="1"/>
              <a:t>s</a:t>
            </a:r>
            <a:r>
              <a:rPr lang="cs-CZ" altLang="cs-CZ" sz="2000" baseline="-25000" dirty="0"/>
              <a:t> max</a:t>
            </a:r>
            <a:r>
              <a:rPr lang="cs-CZ" altLang="cs-CZ" sz="2000" dirty="0"/>
              <a:t>. </a:t>
            </a:r>
          </a:p>
        </p:txBody>
      </p:sp>
      <p:sp>
        <p:nvSpPr>
          <p:cNvPr id="15" name="TextovéPole 14">
            <a:extLst>
              <a:ext uri="{FF2B5EF4-FFF2-40B4-BE49-F238E27FC236}">
                <a16:creationId xmlns:a16="http://schemas.microsoft.com/office/drawing/2014/main" id="{9BBAD967-AB6D-43FB-A992-FA4BD677CE77}"/>
              </a:ext>
            </a:extLst>
          </p:cNvPr>
          <p:cNvSpPr txBox="1"/>
          <p:nvPr/>
        </p:nvSpPr>
        <p:spPr>
          <a:xfrm>
            <a:off x="248838" y="4396606"/>
            <a:ext cx="3788906" cy="1477328"/>
          </a:xfrm>
          <a:prstGeom prst="rect">
            <a:avLst/>
          </a:prstGeom>
          <a:noFill/>
        </p:spPr>
        <p:txBody>
          <a:bodyPr wrap="square">
            <a:spAutoFit/>
          </a:bodyPr>
          <a:lstStyle/>
          <a:p>
            <a:pPr marL="0" lvl="1" algn="just"/>
            <a:r>
              <a:rPr lang="cs-CZ" altLang="cs-CZ" b="1" dirty="0"/>
              <a:t>F</a:t>
            </a:r>
            <a:r>
              <a:rPr lang="cs-CZ" altLang="cs-CZ" baseline="-25000" dirty="0"/>
              <a:t>N</a:t>
            </a:r>
            <a:r>
              <a:rPr lang="cs-CZ" altLang="cs-CZ" dirty="0"/>
              <a:t> je </a:t>
            </a:r>
            <a:r>
              <a:rPr lang="cs-CZ" altLang="cs-CZ" b="1" dirty="0"/>
              <a:t>normálová síla </a:t>
            </a:r>
            <a:r>
              <a:rPr lang="cs-CZ" altLang="cs-CZ" dirty="0"/>
              <a:t>(kolmá tlaková síla) působící mezi tělesem a podložkou a </a:t>
            </a:r>
            <a:r>
              <a:rPr lang="cs-CZ" altLang="cs-CZ" i="1" dirty="0"/>
              <a:t>µ</a:t>
            </a:r>
            <a:r>
              <a:rPr lang="cs-CZ" altLang="cs-CZ" dirty="0"/>
              <a:t> je součinitel smykového tření, bezrozměrná veličina (poměr třecí a normálové síly).</a:t>
            </a:r>
          </a:p>
        </p:txBody>
      </p:sp>
      <p:graphicFrame>
        <p:nvGraphicFramePr>
          <p:cNvPr id="6" name="Object 5">
            <a:extLst>
              <a:ext uri="{FF2B5EF4-FFF2-40B4-BE49-F238E27FC236}">
                <a16:creationId xmlns:a16="http://schemas.microsoft.com/office/drawing/2014/main" id="{9F856980-1A05-4F3F-9FE0-73210BAB824A}"/>
              </a:ext>
            </a:extLst>
          </p:cNvPr>
          <p:cNvGraphicFramePr>
            <a:graphicFrameLocks noChangeAspect="1"/>
          </p:cNvGraphicFramePr>
          <p:nvPr/>
        </p:nvGraphicFramePr>
        <p:xfrm>
          <a:off x="5428715" y="3970321"/>
          <a:ext cx="1053485" cy="411707"/>
        </p:xfrm>
        <a:graphic>
          <a:graphicData uri="http://schemas.openxmlformats.org/presentationml/2006/ole">
            <mc:AlternateContent xmlns:mc="http://schemas.openxmlformats.org/markup-compatibility/2006">
              <mc:Choice xmlns:v="urn:schemas-microsoft-com:vml" Requires="v">
                <p:oleObj spid="_x0000_s2086" name="Equation" r:id="rId3" imgW="583947" imgH="228501" progId="Equation.DSMT4">
                  <p:embed/>
                </p:oleObj>
              </mc:Choice>
              <mc:Fallback>
                <p:oleObj name="Equation" r:id="rId3" imgW="583947" imgH="228501" progId="Equation.DSMT4">
                  <p:embed/>
                  <p:pic>
                    <p:nvPicPr>
                      <p:cNvPr id="6" name="Object 5">
                        <a:extLst>
                          <a:ext uri="{FF2B5EF4-FFF2-40B4-BE49-F238E27FC236}">
                            <a16:creationId xmlns:a16="http://schemas.microsoft.com/office/drawing/2014/main" id="{9F856980-1A05-4F3F-9FE0-73210BAB8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8715" y="3970321"/>
                        <a:ext cx="1053485" cy="411707"/>
                      </a:xfrm>
                      <a:prstGeom prst="rect">
                        <a:avLst/>
                      </a:prstGeom>
                      <a:noFill/>
                      <a:ln>
                        <a:noFill/>
                      </a:ln>
                      <a:effectLst/>
                    </p:spPr>
                  </p:pic>
                </p:oleObj>
              </mc:Fallback>
            </mc:AlternateContent>
          </a:graphicData>
        </a:graphic>
      </p:graphicFrame>
      <p:sp>
        <p:nvSpPr>
          <p:cNvPr id="19" name="TextovéPole 18">
            <a:extLst>
              <a:ext uri="{FF2B5EF4-FFF2-40B4-BE49-F238E27FC236}">
                <a16:creationId xmlns:a16="http://schemas.microsoft.com/office/drawing/2014/main" id="{B3E81D4D-ABA2-4818-B4A9-7660DD83487E}"/>
              </a:ext>
            </a:extLst>
          </p:cNvPr>
          <p:cNvSpPr txBox="1"/>
          <p:nvPr/>
        </p:nvSpPr>
        <p:spPr>
          <a:xfrm>
            <a:off x="248838" y="2989575"/>
            <a:ext cx="8810625" cy="1323439"/>
          </a:xfrm>
          <a:prstGeom prst="rect">
            <a:avLst/>
          </a:prstGeom>
          <a:noFill/>
        </p:spPr>
        <p:txBody>
          <a:bodyPr wrap="square">
            <a:spAutoFit/>
          </a:bodyPr>
          <a:lstStyle/>
          <a:p>
            <a:pPr marL="0" lvl="1" algn="just"/>
            <a:r>
              <a:rPr lang="cs-CZ" altLang="cs-CZ" sz="2000" dirty="0"/>
              <a:t>Těleso nemůže být uvedeno do pohybu, dokud je vnější vtištěná síla </a:t>
            </a:r>
            <a:r>
              <a:rPr lang="cs-CZ" altLang="cs-CZ" sz="2000" b="1" dirty="0" err="1"/>
              <a:t>F</a:t>
            </a:r>
            <a:r>
              <a:rPr lang="cs-CZ" altLang="cs-CZ" sz="2000" baseline="-25000" dirty="0" err="1"/>
              <a:t>v</a:t>
            </a:r>
            <a:r>
              <a:rPr lang="cs-CZ" altLang="cs-CZ" sz="2000" dirty="0"/>
              <a:t> v rovnováze se silou statického tření </a:t>
            </a:r>
            <a:r>
              <a:rPr lang="cs-CZ" altLang="cs-CZ" sz="2000" b="1" dirty="0" err="1"/>
              <a:t>F</a:t>
            </a:r>
            <a:r>
              <a:rPr lang="cs-CZ" altLang="cs-CZ" sz="2000" baseline="-25000" dirty="0" err="1"/>
              <a:t>s</a:t>
            </a:r>
            <a:r>
              <a:rPr lang="cs-CZ" altLang="cs-CZ" sz="2000" dirty="0"/>
              <a:t>. Je-li </a:t>
            </a:r>
            <a:r>
              <a:rPr lang="cs-CZ" altLang="cs-CZ" sz="2000" b="1" dirty="0" err="1"/>
              <a:t>F</a:t>
            </a:r>
            <a:r>
              <a:rPr lang="cs-CZ" altLang="cs-CZ" sz="2000" baseline="-25000" dirty="0" err="1"/>
              <a:t>v</a:t>
            </a:r>
            <a:r>
              <a:rPr lang="cs-CZ" altLang="cs-CZ" sz="2000" dirty="0"/>
              <a:t> větší než </a:t>
            </a:r>
            <a:r>
              <a:rPr lang="cs-CZ" altLang="cs-CZ" sz="2000" b="1" dirty="0" err="1"/>
              <a:t>F</a:t>
            </a:r>
            <a:r>
              <a:rPr lang="cs-CZ" altLang="cs-CZ" sz="2000" baseline="-25000" dirty="0" err="1"/>
              <a:t>s</a:t>
            </a:r>
            <a:r>
              <a:rPr lang="cs-CZ" altLang="cs-CZ" sz="2000" baseline="-25000" dirty="0"/>
              <a:t> max</a:t>
            </a:r>
            <a:r>
              <a:rPr lang="cs-CZ" altLang="cs-CZ" sz="2000" dirty="0"/>
              <a:t>, začne se těleso pohybovat. Pokud je tento pohyb rovnoměrný, je vtištěná síla </a:t>
            </a:r>
            <a:r>
              <a:rPr lang="cs-CZ" altLang="cs-CZ" sz="2000" b="1" dirty="0" err="1"/>
              <a:t>F</a:t>
            </a:r>
            <a:r>
              <a:rPr lang="cs-CZ" altLang="cs-CZ" sz="2000" baseline="-25000" dirty="0" err="1"/>
              <a:t>v</a:t>
            </a:r>
            <a:r>
              <a:rPr lang="cs-CZ" altLang="cs-CZ" sz="2000" dirty="0"/>
              <a:t> v rovnováze se silou </a:t>
            </a:r>
            <a:r>
              <a:rPr lang="cs-CZ" altLang="cs-CZ" sz="2000" b="1" dirty="0"/>
              <a:t>smykového (vlečného) tření F</a:t>
            </a:r>
            <a:r>
              <a:rPr lang="cs-CZ" altLang="cs-CZ" sz="2000" b="1" baseline="-25000" dirty="0"/>
              <a:t>t</a:t>
            </a:r>
            <a:r>
              <a:rPr lang="cs-CZ" altLang="cs-CZ" sz="2000" dirty="0"/>
              <a:t> (</a:t>
            </a:r>
            <a:r>
              <a:rPr lang="cs-CZ" altLang="cs-CZ" sz="2000" u="sng" dirty="0"/>
              <a:t>třecí síla za pohybu</a:t>
            </a:r>
            <a:r>
              <a:rPr lang="cs-CZ" altLang="cs-CZ" sz="2000" dirty="0"/>
              <a:t>).</a:t>
            </a:r>
          </a:p>
        </p:txBody>
      </p:sp>
      <p:sp>
        <p:nvSpPr>
          <p:cNvPr id="8" name="TextovéPole 7">
            <a:extLst>
              <a:ext uri="{FF2B5EF4-FFF2-40B4-BE49-F238E27FC236}">
                <a16:creationId xmlns:a16="http://schemas.microsoft.com/office/drawing/2014/main" id="{D8BB353B-373A-4A8F-9BF9-2AB3E4BBB283}"/>
              </a:ext>
            </a:extLst>
          </p:cNvPr>
          <p:cNvSpPr txBox="1"/>
          <p:nvPr/>
        </p:nvSpPr>
        <p:spPr>
          <a:xfrm>
            <a:off x="208260" y="2269309"/>
            <a:ext cx="8727480" cy="646331"/>
          </a:xfrm>
          <a:prstGeom prst="rect">
            <a:avLst/>
          </a:prstGeom>
          <a:noFill/>
        </p:spPr>
        <p:txBody>
          <a:bodyPr wrap="square">
            <a:spAutoFit/>
          </a:bodyPr>
          <a:lstStyle/>
          <a:p>
            <a:pPr marL="0" lvl="1"/>
            <a:r>
              <a:rPr lang="cs-CZ" altLang="cs-CZ" b="1" dirty="0"/>
              <a:t>F</a:t>
            </a:r>
            <a:r>
              <a:rPr lang="cs-CZ" altLang="cs-CZ" baseline="-25000" dirty="0"/>
              <a:t>N</a:t>
            </a:r>
            <a:r>
              <a:rPr lang="cs-CZ" altLang="cs-CZ" dirty="0"/>
              <a:t> je </a:t>
            </a:r>
            <a:r>
              <a:rPr lang="cs-CZ" altLang="cs-CZ" b="1" dirty="0"/>
              <a:t>normálová síla </a:t>
            </a:r>
            <a:r>
              <a:rPr lang="cs-CZ" altLang="cs-CZ" dirty="0"/>
              <a:t>(kolmá tlaková síla) působící mezi tělesem a podložkou a </a:t>
            </a:r>
            <a:r>
              <a:rPr lang="cs-CZ" altLang="cs-CZ" i="1" dirty="0"/>
              <a:t>µ</a:t>
            </a:r>
            <a:r>
              <a:rPr lang="cs-CZ" altLang="cs-CZ" baseline="-25000" dirty="0"/>
              <a:t>s</a:t>
            </a:r>
            <a:r>
              <a:rPr lang="cs-CZ" altLang="cs-CZ" dirty="0"/>
              <a:t> je součinitel statického tření, bezrozměrná veličina (poměr třecí a normálové síly).</a:t>
            </a:r>
          </a:p>
        </p:txBody>
      </p:sp>
      <p:graphicFrame>
        <p:nvGraphicFramePr>
          <p:cNvPr id="11" name="Object 8">
            <a:extLst>
              <a:ext uri="{FF2B5EF4-FFF2-40B4-BE49-F238E27FC236}">
                <a16:creationId xmlns:a16="http://schemas.microsoft.com/office/drawing/2014/main" id="{2A02669D-EAB5-4E7E-806C-B18CC0C87EC6}"/>
              </a:ext>
            </a:extLst>
          </p:cNvPr>
          <p:cNvGraphicFramePr>
            <a:graphicFrameLocks noChangeAspect="1"/>
          </p:cNvGraphicFramePr>
          <p:nvPr/>
        </p:nvGraphicFramePr>
        <p:xfrm>
          <a:off x="5428715" y="1776156"/>
          <a:ext cx="1506140" cy="430325"/>
        </p:xfrm>
        <a:graphic>
          <a:graphicData uri="http://schemas.openxmlformats.org/presentationml/2006/ole">
            <mc:AlternateContent xmlns:mc="http://schemas.openxmlformats.org/markup-compatibility/2006">
              <mc:Choice xmlns:v="urn:schemas-microsoft-com:vml" Requires="v">
                <p:oleObj spid="_x0000_s2087" name="Equation" r:id="rId5" imgW="800100" imgH="228600" progId="Equation.DSMT4">
                  <p:embed/>
                </p:oleObj>
              </mc:Choice>
              <mc:Fallback>
                <p:oleObj name="Equation" r:id="rId5" imgW="800100" imgH="228600" progId="Equation.DSMT4">
                  <p:embed/>
                  <p:pic>
                    <p:nvPicPr>
                      <p:cNvPr id="11" name="Object 8">
                        <a:extLst>
                          <a:ext uri="{FF2B5EF4-FFF2-40B4-BE49-F238E27FC236}">
                            <a16:creationId xmlns:a16="http://schemas.microsoft.com/office/drawing/2014/main" id="{2A02669D-EAB5-4E7E-806C-B18CC0C87E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8715" y="1776156"/>
                        <a:ext cx="1506140" cy="430325"/>
                      </a:xfrm>
                      <a:prstGeom prst="rect">
                        <a:avLst/>
                      </a:prstGeom>
                      <a:noFill/>
                      <a:ln>
                        <a:noFill/>
                      </a:ln>
                      <a:effectLst/>
                    </p:spPr>
                  </p:pic>
                </p:oleObj>
              </mc:Fallback>
            </mc:AlternateContent>
          </a:graphicData>
        </a:graphic>
      </p:graphicFrame>
      <p:pic>
        <p:nvPicPr>
          <p:cNvPr id="2" name="Picture 710">
            <a:extLst>
              <a:ext uri="{FF2B5EF4-FFF2-40B4-BE49-F238E27FC236}">
                <a16:creationId xmlns:a16="http://schemas.microsoft.com/office/drawing/2014/main" id="{0219FB91-63AC-40FD-A42C-612CAAA37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8659" y="4678938"/>
            <a:ext cx="4444897" cy="200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972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A188FADE-E167-4C68-840E-49B270F832EA}"/>
              </a:ext>
            </a:extLst>
          </p:cNvPr>
          <p:cNvPicPr>
            <a:picLocks noChangeAspect="1"/>
          </p:cNvPicPr>
          <p:nvPr/>
        </p:nvPicPr>
        <p:blipFill>
          <a:blip r:embed="rId2"/>
          <a:stretch>
            <a:fillRect/>
          </a:stretch>
        </p:blipFill>
        <p:spPr>
          <a:xfrm>
            <a:off x="295275" y="3324225"/>
            <a:ext cx="8553450" cy="3533775"/>
          </a:xfrm>
          <a:prstGeom prst="rect">
            <a:avLst/>
          </a:prstGeom>
        </p:spPr>
      </p:pic>
      <p:pic>
        <p:nvPicPr>
          <p:cNvPr id="8196" name="Picture 4" descr="Nakloněná rovina – Wikipedie">
            <a:extLst>
              <a:ext uri="{FF2B5EF4-FFF2-40B4-BE49-F238E27FC236}">
                <a16:creationId xmlns:a16="http://schemas.microsoft.com/office/drawing/2014/main" id="{56B6A194-BBB4-4226-A83A-DF96C6FDE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9312" y="1620012"/>
            <a:ext cx="3117463" cy="170421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mykové tření :: MEF">
            <a:extLst>
              <a:ext uri="{FF2B5EF4-FFF2-40B4-BE49-F238E27FC236}">
                <a16:creationId xmlns:a16="http://schemas.microsoft.com/office/drawing/2014/main" id="{E90253AF-B0ED-4FA9-BAB1-80DBF94BFB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1977198"/>
            <a:ext cx="2464200" cy="170421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DFF7468F-1E0A-46B8-86BB-AD7DD04B344B}"/>
              </a:ext>
            </a:extLst>
          </p:cNvPr>
          <p:cNvSpPr txBox="1"/>
          <p:nvPr/>
        </p:nvSpPr>
        <p:spPr>
          <a:xfrm>
            <a:off x="323055" y="308881"/>
            <a:ext cx="2464201" cy="646331"/>
          </a:xfrm>
          <a:prstGeom prst="rect">
            <a:avLst/>
          </a:prstGeom>
          <a:noFill/>
        </p:spPr>
        <p:txBody>
          <a:bodyPr wrap="square" rtlCol="0">
            <a:spAutoFit/>
          </a:bodyPr>
          <a:lstStyle/>
          <a:p>
            <a:r>
              <a:rPr lang="cs-CZ" b="1" dirty="0"/>
              <a:t>Způsoby za</a:t>
            </a:r>
            <a:r>
              <a:rPr lang="en-US" b="1" dirty="0" err="1"/>
              <a:t>kreslen</a:t>
            </a:r>
            <a:r>
              <a:rPr lang="cs-CZ" b="1" dirty="0"/>
              <a:t>í normálové síly</a:t>
            </a:r>
            <a:r>
              <a:rPr lang="en-US" b="1" dirty="0"/>
              <a:t> </a:t>
            </a:r>
            <a:endParaRPr lang="cs-CZ" b="1" dirty="0"/>
          </a:p>
        </p:txBody>
      </p:sp>
      <p:pic>
        <p:nvPicPr>
          <p:cNvPr id="8200" name="Picture 8" descr="Co je normálová síla? (článek) | Khan Academy">
            <a:extLst>
              <a:ext uri="{FF2B5EF4-FFF2-40B4-BE49-F238E27FC236}">
                <a16:creationId xmlns:a16="http://schemas.microsoft.com/office/drawing/2014/main" id="{FDEAC87A-9050-4238-9751-6B806DD39F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6103" y="196023"/>
            <a:ext cx="2940643" cy="1849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239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a:extLst>
              <a:ext uri="{FF2B5EF4-FFF2-40B4-BE49-F238E27FC236}">
                <a16:creationId xmlns:a16="http://schemas.microsoft.com/office/drawing/2014/main" id="{1179CFCD-6592-4714-9F8B-C4FDEDC0CE10}"/>
              </a:ext>
            </a:extLst>
          </p:cNvPr>
          <p:cNvSpPr>
            <a:spLocks noGrp="1" noChangeArrowheads="1"/>
          </p:cNvSpPr>
          <p:nvPr>
            <p:ph type="title"/>
          </p:nvPr>
        </p:nvSpPr>
        <p:spPr>
          <a:xfrm>
            <a:off x="1803706" y="5057616"/>
            <a:ext cx="3895720" cy="777875"/>
          </a:xfrm>
        </p:spPr>
        <p:txBody>
          <a:bodyPr>
            <a:normAutofit/>
          </a:bodyPr>
          <a:lstStyle/>
          <a:p>
            <a:pPr eaLnBrk="1" hangingPunct="1"/>
            <a:r>
              <a:rPr lang="cs-CZ" altLang="cs-CZ" sz="2000" i="1" dirty="0">
                <a:latin typeface="+mn-lt"/>
              </a:rPr>
              <a:t>Závislost mezi vnější silou a třením</a:t>
            </a:r>
          </a:p>
        </p:txBody>
      </p:sp>
      <p:sp>
        <p:nvSpPr>
          <p:cNvPr id="46083" name="Line 5">
            <a:extLst>
              <a:ext uri="{FF2B5EF4-FFF2-40B4-BE49-F238E27FC236}">
                <a16:creationId xmlns:a16="http://schemas.microsoft.com/office/drawing/2014/main" id="{36891730-A6FA-4E29-838C-3FD8A6637120}"/>
              </a:ext>
            </a:extLst>
          </p:cNvPr>
          <p:cNvSpPr>
            <a:spLocks noChangeShapeType="1"/>
          </p:cNvSpPr>
          <p:nvPr/>
        </p:nvSpPr>
        <p:spPr bwMode="auto">
          <a:xfrm>
            <a:off x="684213" y="1557338"/>
            <a:ext cx="0" cy="4824412"/>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6084" name="Line 6">
            <a:extLst>
              <a:ext uri="{FF2B5EF4-FFF2-40B4-BE49-F238E27FC236}">
                <a16:creationId xmlns:a16="http://schemas.microsoft.com/office/drawing/2014/main" id="{88F12C5E-28EC-4CB6-BF50-F4F53F568EB6}"/>
              </a:ext>
            </a:extLst>
          </p:cNvPr>
          <p:cNvSpPr>
            <a:spLocks noChangeShapeType="1"/>
          </p:cNvSpPr>
          <p:nvPr/>
        </p:nvSpPr>
        <p:spPr bwMode="auto">
          <a:xfrm>
            <a:off x="323850" y="6021388"/>
            <a:ext cx="6840538"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aphicFrame>
        <p:nvGraphicFramePr>
          <p:cNvPr id="46085" name="Object 7">
            <a:extLst>
              <a:ext uri="{FF2B5EF4-FFF2-40B4-BE49-F238E27FC236}">
                <a16:creationId xmlns:a16="http://schemas.microsoft.com/office/drawing/2014/main" id="{5CA7F6BF-E4C1-427B-9A7D-2A2251979C95}"/>
              </a:ext>
            </a:extLst>
          </p:cNvPr>
          <p:cNvGraphicFramePr>
            <a:graphicFrameLocks noChangeAspect="1"/>
          </p:cNvGraphicFramePr>
          <p:nvPr/>
        </p:nvGraphicFramePr>
        <p:xfrm>
          <a:off x="6877050" y="5157788"/>
          <a:ext cx="569913" cy="731837"/>
        </p:xfrm>
        <a:graphic>
          <a:graphicData uri="http://schemas.openxmlformats.org/presentationml/2006/ole">
            <mc:AlternateContent xmlns:mc="http://schemas.openxmlformats.org/markup-compatibility/2006">
              <mc:Choice xmlns:v="urn:schemas-microsoft-com:vml" Requires="v">
                <p:oleObj spid="_x0000_s3110" name="Equation" r:id="rId3" imgW="177646" imgH="228402" progId="Equation.DSMT4">
                  <p:embed/>
                </p:oleObj>
              </mc:Choice>
              <mc:Fallback>
                <p:oleObj name="Equation" r:id="rId3" imgW="177646" imgH="228402" progId="Equation.DSMT4">
                  <p:embed/>
                  <p:pic>
                    <p:nvPicPr>
                      <p:cNvPr id="46085" name="Object 7">
                        <a:extLst>
                          <a:ext uri="{FF2B5EF4-FFF2-40B4-BE49-F238E27FC236}">
                            <a16:creationId xmlns:a16="http://schemas.microsoft.com/office/drawing/2014/main" id="{5CA7F6BF-E4C1-427B-9A7D-2A2251979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5157788"/>
                        <a:ext cx="569913" cy="731837"/>
                      </a:xfrm>
                      <a:prstGeom prst="rect">
                        <a:avLst/>
                      </a:prstGeom>
                      <a:noFill/>
                      <a:ln>
                        <a:noFill/>
                      </a:ln>
                      <a:effectLst/>
                    </p:spPr>
                  </p:pic>
                </p:oleObj>
              </mc:Fallback>
            </mc:AlternateContent>
          </a:graphicData>
        </a:graphic>
      </p:graphicFrame>
      <p:graphicFrame>
        <p:nvGraphicFramePr>
          <p:cNvPr id="46086" name="Object 8">
            <a:extLst>
              <a:ext uri="{FF2B5EF4-FFF2-40B4-BE49-F238E27FC236}">
                <a16:creationId xmlns:a16="http://schemas.microsoft.com/office/drawing/2014/main" id="{7C5D8C56-4E90-4C0E-A683-CD09C5AF50C2}"/>
              </a:ext>
            </a:extLst>
          </p:cNvPr>
          <p:cNvGraphicFramePr>
            <a:graphicFrameLocks noChangeAspect="1"/>
          </p:cNvGraphicFramePr>
          <p:nvPr/>
        </p:nvGraphicFramePr>
        <p:xfrm>
          <a:off x="755650" y="1225550"/>
          <a:ext cx="1008063" cy="604838"/>
        </p:xfrm>
        <a:graphic>
          <a:graphicData uri="http://schemas.openxmlformats.org/presentationml/2006/ole">
            <mc:AlternateContent xmlns:mc="http://schemas.openxmlformats.org/markup-compatibility/2006">
              <mc:Choice xmlns:v="urn:schemas-microsoft-com:vml" Requires="v">
                <p:oleObj spid="_x0000_s3111" name="Equation" r:id="rId5" imgW="381000" imgH="228600" progId="Equation.DSMT4">
                  <p:embed/>
                </p:oleObj>
              </mc:Choice>
              <mc:Fallback>
                <p:oleObj name="Equation" r:id="rId5" imgW="381000" imgH="228600" progId="Equation.DSMT4">
                  <p:embed/>
                  <p:pic>
                    <p:nvPicPr>
                      <p:cNvPr id="46086" name="Object 8">
                        <a:extLst>
                          <a:ext uri="{FF2B5EF4-FFF2-40B4-BE49-F238E27FC236}">
                            <a16:creationId xmlns:a16="http://schemas.microsoft.com/office/drawing/2014/main" id="{7C5D8C56-4E90-4C0E-A683-CD09C5AF50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1225550"/>
                        <a:ext cx="1008063" cy="604838"/>
                      </a:xfrm>
                      <a:prstGeom prst="rect">
                        <a:avLst/>
                      </a:prstGeom>
                      <a:noFill/>
                      <a:ln>
                        <a:noFill/>
                      </a:ln>
                      <a:effectLst/>
                    </p:spPr>
                  </p:pic>
                </p:oleObj>
              </mc:Fallback>
            </mc:AlternateContent>
          </a:graphicData>
        </a:graphic>
      </p:graphicFrame>
      <p:sp>
        <p:nvSpPr>
          <p:cNvPr id="46087" name="Line 11">
            <a:extLst>
              <a:ext uri="{FF2B5EF4-FFF2-40B4-BE49-F238E27FC236}">
                <a16:creationId xmlns:a16="http://schemas.microsoft.com/office/drawing/2014/main" id="{CA11A97B-1EEA-444A-9873-D826116F057C}"/>
              </a:ext>
            </a:extLst>
          </p:cNvPr>
          <p:cNvSpPr>
            <a:spLocks noChangeShapeType="1"/>
          </p:cNvSpPr>
          <p:nvPr/>
        </p:nvSpPr>
        <p:spPr bwMode="auto">
          <a:xfrm flipV="1">
            <a:off x="684213" y="4149725"/>
            <a:ext cx="1943100" cy="187166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6088" name="Line 12">
            <a:extLst>
              <a:ext uri="{FF2B5EF4-FFF2-40B4-BE49-F238E27FC236}">
                <a16:creationId xmlns:a16="http://schemas.microsoft.com/office/drawing/2014/main" id="{16CD2E68-CDEE-4FB8-8D2B-7D421CAE7361}"/>
              </a:ext>
            </a:extLst>
          </p:cNvPr>
          <p:cNvSpPr>
            <a:spLocks noChangeShapeType="1"/>
          </p:cNvSpPr>
          <p:nvPr/>
        </p:nvSpPr>
        <p:spPr bwMode="auto">
          <a:xfrm>
            <a:off x="2627313" y="4149725"/>
            <a:ext cx="0" cy="28733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6089" name="Line 13">
            <a:extLst>
              <a:ext uri="{FF2B5EF4-FFF2-40B4-BE49-F238E27FC236}">
                <a16:creationId xmlns:a16="http://schemas.microsoft.com/office/drawing/2014/main" id="{C29087E7-96CD-4AE2-B391-BE89A3470141}"/>
              </a:ext>
            </a:extLst>
          </p:cNvPr>
          <p:cNvSpPr>
            <a:spLocks noChangeShapeType="1"/>
          </p:cNvSpPr>
          <p:nvPr/>
        </p:nvSpPr>
        <p:spPr bwMode="auto">
          <a:xfrm>
            <a:off x="2627313" y="4437063"/>
            <a:ext cx="2376487"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6090" name="AutoShape 14">
            <a:extLst>
              <a:ext uri="{FF2B5EF4-FFF2-40B4-BE49-F238E27FC236}">
                <a16:creationId xmlns:a16="http://schemas.microsoft.com/office/drawing/2014/main" id="{AA0F31C6-02A6-449D-9859-413CC2DAA93A}"/>
              </a:ext>
            </a:extLst>
          </p:cNvPr>
          <p:cNvSpPr>
            <a:spLocks noChangeArrowheads="1"/>
          </p:cNvSpPr>
          <p:nvPr/>
        </p:nvSpPr>
        <p:spPr bwMode="auto">
          <a:xfrm rot="17225637">
            <a:off x="974725" y="3957638"/>
            <a:ext cx="828675" cy="612775"/>
          </a:xfrm>
          <a:prstGeom prst="wedgeEllipseCallout">
            <a:avLst>
              <a:gd name="adj1" fmla="val -78861"/>
              <a:gd name="adj2" fmla="val 57046"/>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i="1"/>
              <a:t>F</a:t>
            </a:r>
            <a:r>
              <a:rPr lang="cs-CZ" altLang="cs-CZ" i="1" baseline="-25000"/>
              <a:t>s</a:t>
            </a:r>
            <a:endParaRPr lang="cs-CZ" altLang="cs-CZ" i="1"/>
          </a:p>
        </p:txBody>
      </p:sp>
      <p:sp>
        <p:nvSpPr>
          <p:cNvPr id="46091" name="AutoShape 15">
            <a:extLst>
              <a:ext uri="{FF2B5EF4-FFF2-40B4-BE49-F238E27FC236}">
                <a16:creationId xmlns:a16="http://schemas.microsoft.com/office/drawing/2014/main" id="{5F5E55DB-1503-4382-8BF8-028305BEBB91}"/>
              </a:ext>
            </a:extLst>
          </p:cNvPr>
          <p:cNvSpPr>
            <a:spLocks noChangeArrowheads="1"/>
          </p:cNvSpPr>
          <p:nvPr/>
        </p:nvSpPr>
        <p:spPr bwMode="auto">
          <a:xfrm rot="608088">
            <a:off x="2700338" y="2997200"/>
            <a:ext cx="935037" cy="936625"/>
          </a:xfrm>
          <a:prstGeom prst="wedgeEllipseCallout">
            <a:avLst>
              <a:gd name="adj1" fmla="val -36588"/>
              <a:gd name="adj2" fmla="val 7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i="1"/>
              <a:t>F</a:t>
            </a:r>
            <a:r>
              <a:rPr lang="cs-CZ" altLang="cs-CZ" i="1" baseline="-25000"/>
              <a:t>smax</a:t>
            </a:r>
            <a:endParaRPr lang="cs-CZ" altLang="cs-CZ" i="1"/>
          </a:p>
        </p:txBody>
      </p:sp>
      <p:sp>
        <p:nvSpPr>
          <p:cNvPr id="46092" name="AutoShape 16">
            <a:extLst>
              <a:ext uri="{FF2B5EF4-FFF2-40B4-BE49-F238E27FC236}">
                <a16:creationId xmlns:a16="http://schemas.microsoft.com/office/drawing/2014/main" id="{19E9A893-7FEA-4408-87BD-5956CF4908C4}"/>
              </a:ext>
            </a:extLst>
          </p:cNvPr>
          <p:cNvSpPr>
            <a:spLocks noChangeArrowheads="1"/>
          </p:cNvSpPr>
          <p:nvPr/>
        </p:nvSpPr>
        <p:spPr bwMode="auto">
          <a:xfrm>
            <a:off x="4572000" y="3213100"/>
            <a:ext cx="792163" cy="936625"/>
          </a:xfrm>
          <a:prstGeom prst="wedgeEllipseCallout">
            <a:avLst>
              <a:gd name="adj1" fmla="val -43750"/>
              <a:gd name="adj2" fmla="val 7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i="1"/>
              <a:t>F</a:t>
            </a:r>
            <a:r>
              <a:rPr lang="cs-CZ" altLang="cs-CZ" i="1" baseline="-25000"/>
              <a:t>t</a:t>
            </a:r>
            <a:endParaRPr lang="cs-CZ" altLang="cs-CZ" i="1"/>
          </a:p>
        </p:txBody>
      </p:sp>
      <p:sp>
        <p:nvSpPr>
          <p:cNvPr id="46093" name="Line 18">
            <a:extLst>
              <a:ext uri="{FF2B5EF4-FFF2-40B4-BE49-F238E27FC236}">
                <a16:creationId xmlns:a16="http://schemas.microsoft.com/office/drawing/2014/main" id="{ADF93302-C189-4DDB-BDC2-572B99CFAC3C}"/>
              </a:ext>
            </a:extLst>
          </p:cNvPr>
          <p:cNvSpPr>
            <a:spLocks noChangeShapeType="1"/>
          </p:cNvSpPr>
          <p:nvPr/>
        </p:nvSpPr>
        <p:spPr bwMode="auto">
          <a:xfrm flipV="1">
            <a:off x="684213" y="4149725"/>
            <a:ext cx="1943100" cy="187166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 name="TextovéPole 3">
            <a:extLst>
              <a:ext uri="{FF2B5EF4-FFF2-40B4-BE49-F238E27FC236}">
                <a16:creationId xmlns:a16="http://schemas.microsoft.com/office/drawing/2014/main" id="{445F3E42-01A9-4AAF-B247-56C46A188186}"/>
              </a:ext>
            </a:extLst>
          </p:cNvPr>
          <p:cNvSpPr txBox="1"/>
          <p:nvPr/>
        </p:nvSpPr>
        <p:spPr>
          <a:xfrm>
            <a:off x="3318553" y="1293516"/>
            <a:ext cx="5530172" cy="1138773"/>
          </a:xfrm>
          <a:prstGeom prst="rect">
            <a:avLst/>
          </a:prstGeom>
          <a:noFill/>
        </p:spPr>
        <p:txBody>
          <a:bodyPr wrap="square">
            <a:spAutoFit/>
          </a:bodyPr>
          <a:lstStyle/>
          <a:p>
            <a:pPr algn="ctr"/>
            <a:r>
              <a:rPr lang="cs-CZ" altLang="cs-CZ" sz="2000" dirty="0"/>
              <a:t>Smykové tření </a:t>
            </a:r>
            <a:r>
              <a:rPr lang="cs-CZ" altLang="cs-CZ" sz="2000" b="1" dirty="0"/>
              <a:t>F</a:t>
            </a:r>
            <a:r>
              <a:rPr lang="cs-CZ" altLang="cs-CZ" sz="2000" b="1" baseline="-25000" dirty="0"/>
              <a:t>t </a:t>
            </a:r>
            <a:r>
              <a:rPr lang="cs-CZ" altLang="cs-CZ" sz="2000" dirty="0"/>
              <a:t>je za stejných podmínek menší než maximální hodnota statického tření </a:t>
            </a:r>
            <a:r>
              <a:rPr lang="cs-CZ" altLang="cs-CZ" sz="2000" b="1" dirty="0" err="1"/>
              <a:t>F</a:t>
            </a:r>
            <a:r>
              <a:rPr lang="cs-CZ" altLang="cs-CZ" sz="2000" baseline="-25000" dirty="0" err="1"/>
              <a:t>s</a:t>
            </a:r>
            <a:r>
              <a:rPr lang="cs-CZ" altLang="cs-CZ" sz="2000" baseline="-25000" dirty="0"/>
              <a:t> max</a:t>
            </a:r>
            <a:r>
              <a:rPr lang="cs-CZ" altLang="cs-CZ" sz="2000" dirty="0"/>
              <a:t>.  Odtud</a:t>
            </a:r>
            <a:r>
              <a:rPr lang="en-US" altLang="cs-CZ" sz="2000" dirty="0"/>
              <a:t>   </a:t>
            </a:r>
            <a:r>
              <a:rPr lang="cs-CZ" altLang="cs-CZ" sz="2800" dirty="0"/>
              <a:t>µ</a:t>
            </a:r>
            <a:r>
              <a:rPr lang="cs-CZ" altLang="cs-CZ" sz="2800" baseline="-25000" dirty="0"/>
              <a:t>s</a:t>
            </a:r>
            <a:r>
              <a:rPr lang="cs-CZ" altLang="cs-CZ" sz="2800" dirty="0"/>
              <a:t> </a:t>
            </a:r>
            <a:r>
              <a:rPr lang="en-US" altLang="cs-CZ" sz="2800" dirty="0"/>
              <a:t>&gt; </a:t>
            </a:r>
            <a:r>
              <a:rPr lang="cs-CZ" altLang="cs-CZ" sz="2800" dirty="0"/>
              <a:t>µ</a:t>
            </a:r>
            <a:endParaRPr lang="cs-CZ" sz="2800" dirty="0"/>
          </a:p>
        </p:txBody>
      </p:sp>
      <p:sp>
        <p:nvSpPr>
          <p:cNvPr id="19" name="TextovéPole 18">
            <a:extLst>
              <a:ext uri="{FF2B5EF4-FFF2-40B4-BE49-F238E27FC236}">
                <a16:creationId xmlns:a16="http://schemas.microsoft.com/office/drawing/2014/main" id="{156955A7-6EED-4D60-BE45-FA8EF28B5931}"/>
              </a:ext>
            </a:extLst>
          </p:cNvPr>
          <p:cNvSpPr txBox="1"/>
          <p:nvPr/>
        </p:nvSpPr>
        <p:spPr>
          <a:xfrm>
            <a:off x="5721586" y="2767828"/>
            <a:ext cx="3174526" cy="1754326"/>
          </a:xfrm>
          <a:prstGeom prst="rect">
            <a:avLst/>
          </a:prstGeom>
          <a:noFill/>
        </p:spPr>
        <p:txBody>
          <a:bodyPr wrap="square">
            <a:spAutoFit/>
          </a:bodyPr>
          <a:lstStyle/>
          <a:p>
            <a:pPr algn="just"/>
            <a:r>
              <a:rPr lang="cs-CZ" b="1" i="0" dirty="0">
                <a:solidFill>
                  <a:srgbClr val="000000"/>
                </a:solidFill>
                <a:effectLst/>
              </a:rPr>
              <a:t>Součinitel (kluzného) tření </a:t>
            </a:r>
            <a:r>
              <a:rPr lang="cs-CZ" b="0" i="0" dirty="0">
                <a:solidFill>
                  <a:srgbClr val="000000"/>
                </a:solidFill>
                <a:effectLst/>
              </a:rPr>
              <a:t>závisí na použitých materiálech; například ocel na ledě má nízký koeficient tření, zatímco guma na chodníku má vysoký koeficient tření.</a:t>
            </a:r>
            <a:endParaRPr lang="cs-CZ" dirty="0"/>
          </a:p>
        </p:txBody>
      </p:sp>
      <p:sp>
        <p:nvSpPr>
          <p:cNvPr id="3" name="TextovéPole 2">
            <a:extLst>
              <a:ext uri="{FF2B5EF4-FFF2-40B4-BE49-F238E27FC236}">
                <a16:creationId xmlns:a16="http://schemas.microsoft.com/office/drawing/2014/main" id="{1C042B2A-A31F-4D14-9D6B-FFEB6C4832D4}"/>
              </a:ext>
            </a:extLst>
          </p:cNvPr>
          <p:cNvSpPr txBox="1"/>
          <p:nvPr/>
        </p:nvSpPr>
        <p:spPr>
          <a:xfrm>
            <a:off x="187473" y="116938"/>
            <a:ext cx="8884599" cy="1015663"/>
          </a:xfrm>
          <a:prstGeom prst="rect">
            <a:avLst/>
          </a:prstGeom>
          <a:noFill/>
        </p:spPr>
        <p:txBody>
          <a:bodyPr wrap="square">
            <a:spAutoFit/>
          </a:bodyPr>
          <a:lstStyle/>
          <a:p>
            <a:pPr algn="just" eaLnBrk="1" hangingPunct="1">
              <a:spcBef>
                <a:spcPct val="50000"/>
              </a:spcBef>
            </a:pPr>
            <a:r>
              <a:rPr lang="cs-CZ" altLang="cs-CZ" sz="2000" dirty="0"/>
              <a:t>Hodnota </a:t>
            </a:r>
            <a:r>
              <a:rPr lang="cs-CZ" altLang="cs-CZ" sz="2000" i="1" dirty="0"/>
              <a:t>µ </a:t>
            </a:r>
            <a:r>
              <a:rPr lang="cs-CZ" altLang="cs-CZ" sz="2000" u="sng" dirty="0"/>
              <a:t>závisí na relativní rychlosti těles (v</a:t>
            </a:r>
            <a:r>
              <a:rPr lang="cs-CZ" altLang="cs-CZ" sz="2000" dirty="0"/>
              <a:t> rozmezí 1 cm.s</a:t>
            </a:r>
            <a:r>
              <a:rPr lang="cs-CZ" altLang="cs-CZ" sz="2000" baseline="30000" dirty="0"/>
              <a:t>-1</a:t>
            </a:r>
            <a:r>
              <a:rPr lang="cs-CZ" altLang="cs-CZ" sz="2000" dirty="0"/>
              <a:t> do několika m.s</a:t>
            </a:r>
            <a:r>
              <a:rPr lang="cs-CZ" altLang="cs-CZ" sz="2000" baseline="30000" dirty="0"/>
              <a:t>-1</a:t>
            </a:r>
            <a:r>
              <a:rPr lang="cs-CZ" altLang="cs-CZ" sz="2000" dirty="0"/>
              <a:t> je však tato závislost zanedbatelná). Hodnota </a:t>
            </a:r>
            <a:r>
              <a:rPr lang="cs-CZ" altLang="cs-CZ" sz="2000" i="1" dirty="0"/>
              <a:t>µ</a:t>
            </a:r>
            <a:r>
              <a:rPr lang="cs-CZ" altLang="cs-CZ" sz="2000" dirty="0"/>
              <a:t> </a:t>
            </a:r>
            <a:r>
              <a:rPr lang="cs-CZ" altLang="cs-CZ" sz="2000" u="sng" dirty="0"/>
              <a:t>závisí na druhu materiálu a kvalitě povrchů</a:t>
            </a:r>
            <a:r>
              <a:rPr lang="cs-CZ" altLang="cs-CZ" sz="2000" dirty="0"/>
              <a:t>, ale </a:t>
            </a:r>
            <a:r>
              <a:rPr lang="cs-CZ" altLang="cs-CZ" sz="2000" u="sng" dirty="0"/>
              <a:t>nezávisí na mikroskopické ploše dotyku</a:t>
            </a:r>
            <a:r>
              <a:rPr lang="cs-CZ" altLang="cs-CZ" sz="2000" dirty="0"/>
              <a:t>.</a:t>
            </a:r>
          </a:p>
        </p:txBody>
      </p:sp>
    </p:spTree>
    <p:extLst>
      <p:ext uri="{BB962C8B-B14F-4D97-AF65-F5344CB8AC3E}">
        <p14:creationId xmlns:p14="http://schemas.microsoft.com/office/powerpoint/2010/main" val="584254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a:extLst>
              <a:ext uri="{FF2B5EF4-FFF2-40B4-BE49-F238E27FC236}">
                <a16:creationId xmlns:a16="http://schemas.microsoft.com/office/drawing/2014/main" id="{69A8B254-618E-4B82-AFEC-E2502819B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1" y="4401225"/>
            <a:ext cx="3619499" cy="1434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9" name="Text Box 5">
            <a:extLst>
              <a:ext uri="{FF2B5EF4-FFF2-40B4-BE49-F238E27FC236}">
                <a16:creationId xmlns:a16="http://schemas.microsoft.com/office/drawing/2014/main" id="{1415FA22-AAB4-4D3F-886D-B22EAEA051F3}"/>
              </a:ext>
            </a:extLst>
          </p:cNvPr>
          <p:cNvSpPr txBox="1">
            <a:spLocks noChangeArrowheads="1"/>
          </p:cNvSpPr>
          <p:nvPr/>
        </p:nvSpPr>
        <p:spPr bwMode="auto">
          <a:xfrm>
            <a:off x="5429251" y="5835845"/>
            <a:ext cx="35813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1600" dirty="0">
                <a:solidFill>
                  <a:schemeClr val="hlink"/>
                </a:solidFill>
              </a:rPr>
              <a:t>Mikroskopický snímek vyleštěného povrchu oceli. Nepravidelné výstupky dosahují velikosti až 10</a:t>
            </a:r>
            <a:r>
              <a:rPr lang="cs-CZ" altLang="cs-CZ" sz="1600" baseline="30000" dirty="0">
                <a:solidFill>
                  <a:schemeClr val="hlink"/>
                </a:solidFill>
              </a:rPr>
              <a:t>-5</a:t>
            </a:r>
            <a:r>
              <a:rPr lang="cs-CZ" altLang="cs-CZ" sz="1600" dirty="0">
                <a:solidFill>
                  <a:schemeClr val="hlink"/>
                </a:solidFill>
              </a:rPr>
              <a:t> cm.</a:t>
            </a:r>
          </a:p>
        </p:txBody>
      </p:sp>
      <p:pic>
        <p:nvPicPr>
          <p:cNvPr id="2" name="Picture 4">
            <a:extLst>
              <a:ext uri="{FF2B5EF4-FFF2-40B4-BE49-F238E27FC236}">
                <a16:creationId xmlns:a16="http://schemas.microsoft.com/office/drawing/2014/main" id="{B0657249-D6EB-4D41-94A3-537EAAED3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905" y="251752"/>
            <a:ext cx="3898495" cy="307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ovéPole 6">
            <a:extLst>
              <a:ext uri="{FF2B5EF4-FFF2-40B4-BE49-F238E27FC236}">
                <a16:creationId xmlns:a16="http://schemas.microsoft.com/office/drawing/2014/main" id="{71BA96BE-BB72-46D7-A554-B209201BD77F}"/>
              </a:ext>
            </a:extLst>
          </p:cNvPr>
          <p:cNvSpPr txBox="1"/>
          <p:nvPr/>
        </p:nvSpPr>
        <p:spPr>
          <a:xfrm>
            <a:off x="5429251" y="3424767"/>
            <a:ext cx="3581398" cy="923330"/>
          </a:xfrm>
          <a:prstGeom prst="rect">
            <a:avLst/>
          </a:prstGeom>
          <a:noFill/>
        </p:spPr>
        <p:txBody>
          <a:bodyPr wrap="square">
            <a:spAutoFit/>
          </a:bodyPr>
          <a:lstStyle/>
          <a:p>
            <a:r>
              <a:rPr lang="cs-CZ" altLang="cs-CZ" sz="1800" dirty="0">
                <a:solidFill>
                  <a:schemeClr val="hlink"/>
                </a:solidFill>
              </a:rPr>
              <a:t>Skutečný kontakt vzniká jen v místech, kde se dotýkají výstupky obou povrchů.</a:t>
            </a:r>
            <a:endParaRPr lang="cs-CZ" dirty="0"/>
          </a:p>
        </p:txBody>
      </p:sp>
      <p:sp>
        <p:nvSpPr>
          <p:cNvPr id="8" name="TextovéPole 7">
            <a:extLst>
              <a:ext uri="{FF2B5EF4-FFF2-40B4-BE49-F238E27FC236}">
                <a16:creationId xmlns:a16="http://schemas.microsoft.com/office/drawing/2014/main" id="{7C61A53F-8289-4E3D-AAE8-5900C85CEDFC}"/>
              </a:ext>
            </a:extLst>
          </p:cNvPr>
          <p:cNvSpPr txBox="1"/>
          <p:nvPr/>
        </p:nvSpPr>
        <p:spPr>
          <a:xfrm>
            <a:off x="152400" y="451961"/>
            <a:ext cx="4610100" cy="1631216"/>
          </a:xfrm>
          <a:prstGeom prst="rect">
            <a:avLst/>
          </a:prstGeom>
          <a:noFill/>
        </p:spPr>
        <p:txBody>
          <a:bodyPr wrap="square">
            <a:spAutoFit/>
          </a:bodyPr>
          <a:lstStyle/>
          <a:p>
            <a:pPr algn="just" eaLnBrk="1" hangingPunct="1">
              <a:spcBef>
                <a:spcPct val="50000"/>
              </a:spcBef>
            </a:pPr>
            <a:r>
              <a:rPr lang="cs-CZ" altLang="cs-CZ" sz="2000" dirty="0"/>
              <a:t>Tření vzniká vzájemným působením molekul (atomů, iontů) podložky a tělesa v místě skutečného kontaktu. Účinná plocha dotyku je značně menší než geometrická plocha vypočtená z rozměrů tělesa. </a:t>
            </a:r>
          </a:p>
        </p:txBody>
      </p:sp>
      <p:sp>
        <p:nvSpPr>
          <p:cNvPr id="9" name="TextovéPole 8">
            <a:extLst>
              <a:ext uri="{FF2B5EF4-FFF2-40B4-BE49-F238E27FC236}">
                <a16:creationId xmlns:a16="http://schemas.microsoft.com/office/drawing/2014/main" id="{5AAF18D6-F5FE-4C44-AEE1-4C4BF085F8D8}"/>
              </a:ext>
            </a:extLst>
          </p:cNvPr>
          <p:cNvSpPr txBox="1"/>
          <p:nvPr/>
        </p:nvSpPr>
        <p:spPr>
          <a:xfrm>
            <a:off x="190499" y="2501437"/>
            <a:ext cx="4572001" cy="3170099"/>
          </a:xfrm>
          <a:prstGeom prst="rect">
            <a:avLst/>
          </a:prstGeom>
          <a:noFill/>
        </p:spPr>
        <p:txBody>
          <a:bodyPr wrap="square">
            <a:spAutoFit/>
          </a:bodyPr>
          <a:lstStyle/>
          <a:p>
            <a:pPr algn="just" eaLnBrk="1" hangingPunct="1">
              <a:spcBef>
                <a:spcPct val="50000"/>
              </a:spcBef>
            </a:pPr>
            <a:r>
              <a:rPr lang="cs-CZ" altLang="cs-CZ" sz="2000" dirty="0"/>
              <a:t>Maximální statické tření je úměrné mikroskopické dotykové ploše </a:t>
            </a:r>
            <a:r>
              <a:rPr lang="cs-CZ" altLang="cs-CZ" sz="2000" i="1" dirty="0" err="1"/>
              <a:t>S</a:t>
            </a:r>
            <a:r>
              <a:rPr lang="cs-CZ" altLang="cs-CZ" sz="2000" baseline="-25000" dirty="0" err="1"/>
              <a:t>m</a:t>
            </a:r>
            <a:r>
              <a:rPr lang="cs-CZ" altLang="cs-CZ" sz="2000" dirty="0"/>
              <a:t>. Ta je ovšem úměrná tlaku mezi povrchy </a:t>
            </a:r>
            <a:r>
              <a:rPr lang="cs-CZ" altLang="cs-CZ" sz="2000" b="1" dirty="0"/>
              <a:t>F</a:t>
            </a:r>
            <a:r>
              <a:rPr lang="cs-CZ" altLang="cs-CZ" sz="2000" baseline="-25000" dirty="0"/>
              <a:t>N</a:t>
            </a:r>
            <a:r>
              <a:rPr lang="cs-CZ" altLang="cs-CZ" sz="2000" dirty="0"/>
              <a:t>/</a:t>
            </a:r>
            <a:r>
              <a:rPr lang="cs-CZ" altLang="cs-CZ" sz="2000" i="1" dirty="0"/>
              <a:t> </a:t>
            </a:r>
            <a:r>
              <a:rPr lang="cs-CZ" altLang="cs-CZ" sz="2000" i="1" dirty="0" err="1"/>
              <a:t>S</a:t>
            </a:r>
            <a:r>
              <a:rPr lang="cs-CZ" altLang="cs-CZ" sz="2000" baseline="-25000" dirty="0" err="1"/>
              <a:t>m</a:t>
            </a:r>
            <a:r>
              <a:rPr lang="cs-CZ" altLang="cs-CZ" sz="2000" dirty="0"/>
              <a:t>. Odtud</a:t>
            </a:r>
          </a:p>
          <a:p>
            <a:pPr algn="just" eaLnBrk="1" hangingPunct="1">
              <a:spcBef>
                <a:spcPct val="50000"/>
              </a:spcBef>
            </a:pPr>
            <a:endParaRPr lang="cs-CZ" altLang="cs-CZ" sz="2000" dirty="0"/>
          </a:p>
          <a:p>
            <a:pPr algn="just">
              <a:spcBef>
                <a:spcPct val="50000"/>
              </a:spcBef>
            </a:pPr>
            <a:r>
              <a:rPr lang="cs-CZ" altLang="cs-CZ" sz="2000" dirty="0"/>
              <a:t>Tento </a:t>
            </a:r>
            <a:r>
              <a:rPr lang="cs-CZ" altLang="cs-CZ" sz="2000" u="sng" dirty="0"/>
              <a:t>součin</a:t>
            </a:r>
            <a:r>
              <a:rPr lang="cs-CZ" altLang="cs-CZ" sz="2000" dirty="0"/>
              <a:t> je nezávislý na velikosti mikroskopického dotyku (tj. na obsahu styčných ploch) a </a:t>
            </a:r>
            <a:r>
              <a:rPr lang="cs-CZ" altLang="cs-CZ" sz="2000" u="sng" dirty="0"/>
              <a:t>závisí jen na tlakové síle</a:t>
            </a:r>
            <a:r>
              <a:rPr lang="cs-CZ" altLang="cs-CZ" sz="2000" dirty="0"/>
              <a:t>. Proto platí vztah</a:t>
            </a:r>
          </a:p>
        </p:txBody>
      </p:sp>
      <p:graphicFrame>
        <p:nvGraphicFramePr>
          <p:cNvPr id="5" name="Object 8">
            <a:extLst>
              <a:ext uri="{FF2B5EF4-FFF2-40B4-BE49-F238E27FC236}">
                <a16:creationId xmlns:a16="http://schemas.microsoft.com/office/drawing/2014/main" id="{C8E7AB74-E094-4D65-902F-093BD961FC66}"/>
              </a:ext>
            </a:extLst>
          </p:cNvPr>
          <p:cNvGraphicFramePr>
            <a:graphicFrameLocks noChangeAspect="1"/>
          </p:cNvGraphicFramePr>
          <p:nvPr/>
        </p:nvGraphicFramePr>
        <p:xfrm>
          <a:off x="1843881" y="3513467"/>
          <a:ext cx="1227138" cy="745930"/>
        </p:xfrm>
        <a:graphic>
          <a:graphicData uri="http://schemas.openxmlformats.org/presentationml/2006/ole">
            <mc:AlternateContent xmlns:mc="http://schemas.openxmlformats.org/markup-compatibility/2006">
              <mc:Choice xmlns:v="urn:schemas-microsoft-com:vml" Requires="v">
                <p:oleObj spid="_x0000_s4152" name="Equation" r:id="rId5" imgW="710891" imgH="431613" progId="Equation.DSMT4">
                  <p:embed/>
                </p:oleObj>
              </mc:Choice>
              <mc:Fallback>
                <p:oleObj name="Equation" r:id="rId5" imgW="710891" imgH="431613" progId="Equation.DSMT4">
                  <p:embed/>
                  <p:pic>
                    <p:nvPicPr>
                      <p:cNvPr id="5" name="Object 8">
                        <a:extLst>
                          <a:ext uri="{FF2B5EF4-FFF2-40B4-BE49-F238E27FC236}">
                            <a16:creationId xmlns:a16="http://schemas.microsoft.com/office/drawing/2014/main" id="{C8E7AB74-E094-4D65-902F-093BD961FC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3881" y="3513467"/>
                        <a:ext cx="1227138" cy="745930"/>
                      </a:xfrm>
                      <a:prstGeom prst="rect">
                        <a:avLst/>
                      </a:prstGeom>
                      <a:noFill/>
                      <a:ln>
                        <a:noFill/>
                      </a:ln>
                      <a:effectLst/>
                    </p:spPr>
                  </p:pic>
                </p:oleObj>
              </mc:Fallback>
            </mc:AlternateContent>
          </a:graphicData>
        </a:graphic>
      </p:graphicFrame>
      <p:graphicFrame>
        <p:nvGraphicFramePr>
          <p:cNvPr id="12" name="Object 9">
            <a:extLst>
              <a:ext uri="{FF2B5EF4-FFF2-40B4-BE49-F238E27FC236}">
                <a16:creationId xmlns:a16="http://schemas.microsoft.com/office/drawing/2014/main" id="{10B6C751-F67F-427C-AC97-C3A37A96D14A}"/>
              </a:ext>
            </a:extLst>
          </p:cNvPr>
          <p:cNvGraphicFramePr>
            <a:graphicFrameLocks noChangeAspect="1"/>
          </p:cNvGraphicFramePr>
          <p:nvPr/>
        </p:nvGraphicFramePr>
        <p:xfrm>
          <a:off x="2514600" y="5520877"/>
          <a:ext cx="1457325" cy="416266"/>
        </p:xfrm>
        <a:graphic>
          <a:graphicData uri="http://schemas.openxmlformats.org/presentationml/2006/ole">
            <mc:AlternateContent xmlns:mc="http://schemas.openxmlformats.org/markup-compatibility/2006">
              <mc:Choice xmlns:v="urn:schemas-microsoft-com:vml" Requires="v">
                <p:oleObj spid="_x0000_s4153" name="Equation" r:id="rId7" imgW="800100" imgH="228600" progId="Equation.DSMT4">
                  <p:embed/>
                </p:oleObj>
              </mc:Choice>
              <mc:Fallback>
                <p:oleObj name="Equation" r:id="rId7" imgW="800100" imgH="228600" progId="Equation.DSMT4">
                  <p:embed/>
                  <p:pic>
                    <p:nvPicPr>
                      <p:cNvPr id="12" name="Object 9">
                        <a:extLst>
                          <a:ext uri="{FF2B5EF4-FFF2-40B4-BE49-F238E27FC236}">
                            <a16:creationId xmlns:a16="http://schemas.microsoft.com/office/drawing/2014/main" id="{10B6C751-F67F-427C-AC97-C3A37A96D1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5520877"/>
                        <a:ext cx="1457325" cy="416266"/>
                      </a:xfrm>
                      <a:prstGeom prst="rect">
                        <a:avLst/>
                      </a:prstGeom>
                      <a:noFill/>
                      <a:ln>
                        <a:noFill/>
                      </a:ln>
                      <a:effectLst/>
                    </p:spPr>
                  </p:pic>
                </p:oleObj>
              </mc:Fallback>
            </mc:AlternateContent>
          </a:graphicData>
        </a:graphic>
      </p:graphicFrame>
      <p:graphicFrame>
        <p:nvGraphicFramePr>
          <p:cNvPr id="6" name="Object 11">
            <a:extLst>
              <a:ext uri="{FF2B5EF4-FFF2-40B4-BE49-F238E27FC236}">
                <a16:creationId xmlns:a16="http://schemas.microsoft.com/office/drawing/2014/main" id="{867F9608-EA1D-4857-A20A-49E2F5C0023F}"/>
              </a:ext>
            </a:extLst>
          </p:cNvPr>
          <p:cNvGraphicFramePr>
            <a:graphicFrameLocks noChangeAspect="1"/>
          </p:cNvGraphicFramePr>
          <p:nvPr/>
        </p:nvGraphicFramePr>
        <p:xfrm>
          <a:off x="2698079" y="6031877"/>
          <a:ext cx="1150418" cy="413782"/>
        </p:xfrm>
        <a:graphic>
          <a:graphicData uri="http://schemas.openxmlformats.org/presentationml/2006/ole">
            <mc:AlternateContent xmlns:mc="http://schemas.openxmlformats.org/markup-compatibility/2006">
              <mc:Choice xmlns:v="urn:schemas-microsoft-com:vml" Requires="v">
                <p:oleObj spid="_x0000_s4154" name="Equation" r:id="rId9" imgW="634725" imgH="228501" progId="Equation.DSMT4">
                  <p:embed/>
                </p:oleObj>
              </mc:Choice>
              <mc:Fallback>
                <p:oleObj name="Equation" r:id="rId9" imgW="634725" imgH="228501" progId="Equation.DSMT4">
                  <p:embed/>
                  <p:pic>
                    <p:nvPicPr>
                      <p:cNvPr id="6" name="Object 11">
                        <a:extLst>
                          <a:ext uri="{FF2B5EF4-FFF2-40B4-BE49-F238E27FC236}">
                            <a16:creationId xmlns:a16="http://schemas.microsoft.com/office/drawing/2014/main" id="{867F9608-EA1D-4857-A20A-49E2F5C002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8079" y="6031877"/>
                        <a:ext cx="1150418" cy="41378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776898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Defining viscosity">
            <a:extLst>
              <a:ext uri="{FF2B5EF4-FFF2-40B4-BE49-F238E27FC236}">
                <a16:creationId xmlns:a16="http://schemas.microsoft.com/office/drawing/2014/main" id="{1ADB59FC-8C19-4F3A-A21B-FA8D79B17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221" y="5029200"/>
            <a:ext cx="3699142" cy="185737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6BD00A3D-BB97-41CC-B1FC-809B1F775BE7}"/>
              </a:ext>
            </a:extLst>
          </p:cNvPr>
          <p:cNvPicPr>
            <a:picLocks noChangeAspect="1"/>
          </p:cNvPicPr>
          <p:nvPr/>
        </p:nvPicPr>
        <p:blipFill>
          <a:blip r:embed="rId3"/>
          <a:stretch>
            <a:fillRect/>
          </a:stretch>
        </p:blipFill>
        <p:spPr>
          <a:xfrm>
            <a:off x="5240434" y="2857979"/>
            <a:ext cx="3744315" cy="3295650"/>
          </a:xfrm>
          <a:prstGeom prst="rect">
            <a:avLst/>
          </a:prstGeom>
        </p:spPr>
      </p:pic>
      <p:sp>
        <p:nvSpPr>
          <p:cNvPr id="4" name="TextovéPole 3">
            <a:extLst>
              <a:ext uri="{FF2B5EF4-FFF2-40B4-BE49-F238E27FC236}">
                <a16:creationId xmlns:a16="http://schemas.microsoft.com/office/drawing/2014/main" id="{3713F917-3280-478A-A63F-13BCDA96EA23}"/>
              </a:ext>
            </a:extLst>
          </p:cNvPr>
          <p:cNvSpPr txBox="1"/>
          <p:nvPr/>
        </p:nvSpPr>
        <p:spPr>
          <a:xfrm>
            <a:off x="318661" y="2722749"/>
            <a:ext cx="4073701" cy="2554545"/>
          </a:xfrm>
          <a:prstGeom prst="rect">
            <a:avLst/>
          </a:prstGeom>
          <a:noFill/>
        </p:spPr>
        <p:txBody>
          <a:bodyPr wrap="square">
            <a:spAutoFit/>
          </a:bodyPr>
          <a:lstStyle/>
          <a:p>
            <a:pPr algn="just"/>
            <a:r>
              <a:rPr lang="cs-CZ" sz="2000" b="0" i="0" dirty="0">
                <a:solidFill>
                  <a:srgbClr val="000000"/>
                </a:solidFill>
                <a:effectLst/>
              </a:rPr>
              <a:t>Tření povrchu pevných </a:t>
            </a:r>
            <a:r>
              <a:rPr lang="cs-CZ" sz="2000" b="0" i="0" dirty="0">
                <a:effectLst/>
              </a:rPr>
              <a:t>těles s </a:t>
            </a:r>
            <a:r>
              <a:rPr lang="cs-CZ" sz="2000" b="0" i="0" u="none" strike="noStrike" dirty="0">
                <a:effectLst/>
              </a:rPr>
              <a:t>kapalinami</a:t>
            </a:r>
            <a:r>
              <a:rPr lang="cs-CZ" sz="2000" b="0" i="0" dirty="0">
                <a:effectLst/>
              </a:rPr>
              <a:t> nebo </a:t>
            </a:r>
            <a:r>
              <a:rPr lang="cs-CZ" sz="2000" b="0" i="0" u="none" strike="noStrike" dirty="0">
                <a:effectLst/>
              </a:rPr>
              <a:t>plyny</a:t>
            </a:r>
            <a:r>
              <a:rPr lang="cs-CZ" sz="2000" b="0" i="0" dirty="0">
                <a:effectLst/>
              </a:rPr>
              <a:t> se označuje jako </a:t>
            </a:r>
            <a:r>
              <a:rPr lang="cs-CZ" sz="2000" b="1" i="0" u="none" strike="noStrike" dirty="0">
                <a:effectLst/>
              </a:rPr>
              <a:t>odpor prostředí</a:t>
            </a:r>
            <a:r>
              <a:rPr lang="cs-CZ" sz="2000" b="0" i="0" dirty="0">
                <a:effectLst/>
              </a:rPr>
              <a:t>. </a:t>
            </a:r>
            <a:endParaRPr lang="en-US" sz="2000" b="0" i="0" dirty="0">
              <a:effectLst/>
            </a:endParaRPr>
          </a:p>
          <a:p>
            <a:pPr algn="just"/>
            <a:endParaRPr lang="en-US" sz="2000" dirty="0"/>
          </a:p>
          <a:p>
            <a:pPr algn="just"/>
            <a:r>
              <a:rPr lang="cs-CZ" sz="2000" b="0" i="0" dirty="0">
                <a:effectLst/>
              </a:rPr>
              <a:t>Tření mezi částicemi či vrstvami tekutin se nazývá </a:t>
            </a:r>
            <a:r>
              <a:rPr lang="cs-CZ" sz="2000" b="1" i="0" u="none" strike="noStrike" dirty="0">
                <a:effectLst/>
              </a:rPr>
              <a:t>vnitřním třením</a:t>
            </a:r>
            <a:r>
              <a:rPr lang="cs-CZ" sz="2000" b="0" i="0" dirty="0">
                <a:effectLst/>
              </a:rPr>
              <a:t> (či přeneseně podle jeho projevu vazkostí či </a:t>
            </a:r>
            <a:r>
              <a:rPr lang="cs-CZ" sz="2000" b="0" i="0" u="sng" dirty="0">
                <a:effectLst/>
              </a:rPr>
              <a:t>viskozitou</a:t>
            </a:r>
            <a:r>
              <a:rPr lang="cs-CZ" sz="2000" b="0" i="0" dirty="0">
                <a:effectLst/>
              </a:rPr>
              <a:t>). </a:t>
            </a:r>
            <a:endParaRPr lang="cs-CZ" sz="2000" dirty="0"/>
          </a:p>
        </p:txBody>
      </p:sp>
      <p:sp>
        <p:nvSpPr>
          <p:cNvPr id="9" name="Rectangle 3">
            <a:extLst>
              <a:ext uri="{FF2B5EF4-FFF2-40B4-BE49-F238E27FC236}">
                <a16:creationId xmlns:a16="http://schemas.microsoft.com/office/drawing/2014/main" id="{E221CDA7-5266-4AFA-9BD7-4251FF5E6603}"/>
              </a:ext>
            </a:extLst>
          </p:cNvPr>
          <p:cNvSpPr>
            <a:spLocks noChangeArrowheads="1"/>
          </p:cNvSpPr>
          <p:nvPr/>
        </p:nvSpPr>
        <p:spPr bwMode="auto">
          <a:xfrm>
            <a:off x="0" y="101470"/>
            <a:ext cx="8784725" cy="275650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p>
            <a:pPr marR="0" lvl="0" indent="0" algn="l" defTabSz="914400" rtl="0" eaLnBrk="0" fontAlgn="base" latinLnBrk="0" hangingPunct="0">
              <a:lnSpc>
                <a:spcPct val="100000"/>
              </a:lnSpc>
              <a:spcBef>
                <a:spcPct val="0"/>
              </a:spcBef>
              <a:spcAft>
                <a:spcPct val="0"/>
              </a:spcAft>
              <a:buClrTx/>
              <a:buSzTx/>
              <a:buFontTx/>
              <a:buNone/>
              <a:tabLst/>
            </a:pPr>
            <a:r>
              <a:rPr lang="cs-CZ" altLang="cs-CZ" sz="2000" b="1" dirty="0"/>
              <a:t>Coulombův zákon tření</a:t>
            </a:r>
            <a:endParaRPr lang="cs-CZ" altLang="cs-CZ" sz="2000" dirty="0"/>
          </a:p>
          <a:p>
            <a:pPr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solidFill>
                <a:srgbClr val="202122"/>
              </a:solidFill>
              <a:effectLst/>
            </a:endParaRPr>
          </a:p>
          <a:p>
            <a:pPr marR="0" lvl="0" indent="0" algn="l" defTabSz="914400" rtl="0" eaLnBrk="0" fontAlgn="base" latinLnBrk="0" hangingPunct="0">
              <a:lnSpc>
                <a:spcPct val="100000"/>
              </a:lnSpc>
              <a:spcBef>
                <a:spcPct val="0"/>
              </a:spcBef>
              <a:spcAft>
                <a:spcPct val="0"/>
              </a:spcAft>
              <a:buClrTx/>
              <a:buSzTx/>
              <a:buFontTx/>
              <a:buNone/>
              <a:tabLst/>
            </a:pPr>
            <a:r>
              <a:rPr kumimoji="0" lang="cs-CZ" altLang="cs-CZ" sz="2000" i="1" u="none" strike="noStrike" cap="none" normalizeH="0" baseline="0" dirty="0">
                <a:ln>
                  <a:noFill/>
                </a:ln>
                <a:solidFill>
                  <a:srgbClr val="202122"/>
                </a:solidFill>
                <a:effectLst/>
              </a:rPr>
              <a:t>Tření za pohybu (přesněji velikost třecí síly u kinematického tření) není závislé na rychlosti</a:t>
            </a:r>
            <a:r>
              <a:rPr kumimoji="0" lang="cs-CZ" altLang="cs-CZ" sz="2000" b="0" i="0" u="none" strike="noStrike" cap="none" normalizeH="0" baseline="0" dirty="0">
                <a:ln>
                  <a:noFill/>
                </a:ln>
                <a:solidFill>
                  <a:srgbClr val="202122"/>
                </a:solidFill>
                <a:effectLst/>
              </a:rPr>
              <a:t>.</a:t>
            </a:r>
          </a:p>
          <a:p>
            <a:pPr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solidFill>
                <a:srgbClr val="202122"/>
              </a:solidFill>
              <a:effectLst/>
            </a:endParaRPr>
          </a:p>
          <a:p>
            <a:pPr marL="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cs typeface="Arial" panose="020B0604020202020204" pitchFamily="34" charset="0"/>
              </a:rPr>
              <a:t>Smykové tření splňující toto pravidlo </a:t>
            </a:r>
            <a:r>
              <a:rPr lang="cs-CZ" altLang="cs-CZ" sz="2000" dirty="0"/>
              <a:t>(platí pouze v rozmezí 1 cm.s</a:t>
            </a:r>
            <a:r>
              <a:rPr lang="cs-CZ" altLang="cs-CZ" sz="2000" baseline="30000" dirty="0"/>
              <a:t>-1</a:t>
            </a:r>
            <a:r>
              <a:rPr lang="cs-CZ" altLang="cs-CZ" sz="2000" dirty="0"/>
              <a:t> do několika m.s</a:t>
            </a:r>
            <a:r>
              <a:rPr lang="cs-CZ" altLang="cs-CZ" sz="2000" baseline="30000" dirty="0"/>
              <a:t>-1</a:t>
            </a:r>
            <a:r>
              <a:rPr lang="cs-CZ" altLang="cs-CZ" sz="2000" dirty="0"/>
              <a:t>). </a:t>
            </a:r>
            <a:r>
              <a:rPr kumimoji="0" lang="cs-CZ" altLang="cs-CZ" sz="2000" b="0" i="0" u="none" strike="noStrike" cap="none" normalizeH="0" baseline="0" dirty="0">
                <a:ln>
                  <a:noFill/>
                </a:ln>
                <a:solidFill>
                  <a:srgbClr val="202122"/>
                </a:solidFill>
                <a:effectLst/>
                <a:cs typeface="Arial" panose="020B0604020202020204" pitchFamily="34" charset="0"/>
              </a:rPr>
              <a:t>se v technické praxi nazývá také </a:t>
            </a:r>
            <a:r>
              <a:rPr kumimoji="0" lang="cs-CZ" altLang="cs-CZ" sz="2000" b="1" i="0" u="none" strike="noStrike" cap="none" normalizeH="0" baseline="0" dirty="0">
                <a:ln>
                  <a:noFill/>
                </a:ln>
                <a:solidFill>
                  <a:srgbClr val="202122"/>
                </a:solidFill>
                <a:effectLst/>
                <a:cs typeface="Arial" panose="020B0604020202020204" pitchFamily="34" charset="0"/>
              </a:rPr>
              <a:t>„suché“ tření</a:t>
            </a:r>
            <a:r>
              <a:rPr kumimoji="0" lang="cs-CZ" altLang="cs-CZ" sz="2000" b="0" i="0" u="none" strike="noStrike" cap="none" normalizeH="0" baseline="0" dirty="0">
                <a:ln>
                  <a:noFill/>
                </a:ln>
                <a:solidFill>
                  <a:srgbClr val="202122"/>
                </a:solidFill>
                <a:effectLst/>
                <a:cs typeface="Arial" panose="020B0604020202020204" pitchFamily="34" charset="0"/>
              </a:rPr>
              <a:t>. </a:t>
            </a:r>
            <a:r>
              <a:rPr lang="cs-CZ" altLang="cs-CZ" sz="2000" dirty="0">
                <a:solidFill>
                  <a:srgbClr val="202122"/>
                </a:solidFill>
                <a:cs typeface="Arial" panose="020B0604020202020204" pitchFamily="34" charset="0"/>
              </a:rPr>
              <a:t>Z</a:t>
            </a:r>
            <a:r>
              <a:rPr kumimoji="0" lang="cs-CZ" altLang="cs-CZ" sz="2000" b="0" i="0" u="none" strike="noStrike" cap="none" normalizeH="0" baseline="0" dirty="0">
                <a:ln>
                  <a:noFill/>
                </a:ln>
                <a:solidFill>
                  <a:srgbClr val="202122"/>
                </a:solidFill>
                <a:effectLst/>
                <a:cs typeface="Arial" panose="020B0604020202020204" pitchFamily="34" charset="0"/>
              </a:rPr>
              <a:t>ákon neplatí pro styk dvou těles promazaných tekutým mazivem nebo pro povrchy nedokonalé tuhosti, měnící s pohybem svou povrchovou mikrostrukturu a tím i své třecí vlastnosti.</a:t>
            </a:r>
          </a:p>
          <a:p>
            <a:pPr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908763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8498DB6-DB7A-4D03-8647-245974119631}"/>
              </a:ext>
            </a:extLst>
          </p:cNvPr>
          <p:cNvPicPr>
            <a:picLocks noChangeAspect="1"/>
          </p:cNvPicPr>
          <p:nvPr/>
        </p:nvPicPr>
        <p:blipFill>
          <a:blip r:embed="rId2"/>
          <a:stretch>
            <a:fillRect/>
          </a:stretch>
        </p:blipFill>
        <p:spPr>
          <a:xfrm>
            <a:off x="478186" y="3200235"/>
            <a:ext cx="3882275" cy="1255172"/>
          </a:xfrm>
          <a:prstGeom prst="rect">
            <a:avLst/>
          </a:prstGeom>
        </p:spPr>
      </p:pic>
      <p:sp>
        <p:nvSpPr>
          <p:cNvPr id="2" name="TextovéPole 1">
            <a:extLst>
              <a:ext uri="{FF2B5EF4-FFF2-40B4-BE49-F238E27FC236}">
                <a16:creationId xmlns:a16="http://schemas.microsoft.com/office/drawing/2014/main" id="{54B2AA38-A55B-47C4-9E74-B211E9DEF5A1}"/>
              </a:ext>
            </a:extLst>
          </p:cNvPr>
          <p:cNvSpPr txBox="1"/>
          <p:nvPr/>
        </p:nvSpPr>
        <p:spPr>
          <a:xfrm>
            <a:off x="304800" y="367862"/>
            <a:ext cx="1097095" cy="461665"/>
          </a:xfrm>
          <a:prstGeom prst="rect">
            <a:avLst/>
          </a:prstGeom>
          <a:noFill/>
        </p:spPr>
        <p:txBody>
          <a:bodyPr wrap="none" rtlCol="0">
            <a:spAutoFit/>
          </a:bodyPr>
          <a:lstStyle/>
          <a:p>
            <a:r>
              <a:rPr lang="cs-CZ" sz="2400" b="1" dirty="0"/>
              <a:t>Maziva</a:t>
            </a:r>
          </a:p>
        </p:txBody>
      </p:sp>
      <p:sp>
        <p:nvSpPr>
          <p:cNvPr id="4" name="TextovéPole 3">
            <a:extLst>
              <a:ext uri="{FF2B5EF4-FFF2-40B4-BE49-F238E27FC236}">
                <a16:creationId xmlns:a16="http://schemas.microsoft.com/office/drawing/2014/main" id="{1CDD9F48-8FFB-4057-8A74-D34BD3B6FF0C}"/>
              </a:ext>
            </a:extLst>
          </p:cNvPr>
          <p:cNvSpPr txBox="1"/>
          <p:nvPr/>
        </p:nvSpPr>
        <p:spPr>
          <a:xfrm>
            <a:off x="213189" y="1110340"/>
            <a:ext cx="8717622" cy="2308324"/>
          </a:xfrm>
          <a:prstGeom prst="rect">
            <a:avLst/>
          </a:prstGeom>
          <a:noFill/>
        </p:spPr>
        <p:txBody>
          <a:bodyPr wrap="square">
            <a:spAutoFit/>
          </a:bodyPr>
          <a:lstStyle/>
          <a:p>
            <a:r>
              <a:rPr lang="cs-CZ" sz="2000" b="1" dirty="0"/>
              <a:t>Mazivo</a:t>
            </a:r>
            <a:r>
              <a:rPr lang="cs-CZ" sz="2000" dirty="0"/>
              <a:t> (lubrikant) je látka určená k omezení tření mezi dvěma povrchy.</a:t>
            </a:r>
          </a:p>
          <a:p>
            <a:endParaRPr lang="cs-CZ" sz="800" dirty="0"/>
          </a:p>
          <a:p>
            <a:r>
              <a:rPr lang="cs-CZ" sz="2000" i="1" dirty="0"/>
              <a:t>   Kapalná maziva </a:t>
            </a:r>
            <a:r>
              <a:rPr lang="cs-CZ" sz="2000" dirty="0"/>
              <a:t>typicky obsahují 90 % základového oleje (většinou ropné frakce) a do 10 % aditiv. </a:t>
            </a:r>
          </a:p>
          <a:p>
            <a:endParaRPr lang="cs-CZ" sz="800" dirty="0"/>
          </a:p>
          <a:p>
            <a:r>
              <a:rPr lang="cs-CZ" sz="2000" i="1" dirty="0"/>
              <a:t>   Plastická maziva </a:t>
            </a:r>
            <a:r>
              <a:rPr lang="cs-CZ" sz="2000" dirty="0"/>
              <a:t>(vazelína)</a:t>
            </a:r>
          </a:p>
          <a:p>
            <a:endParaRPr lang="cs-CZ" sz="800" dirty="0"/>
          </a:p>
          <a:p>
            <a:r>
              <a:rPr lang="cs-CZ" sz="2000" i="1" dirty="0"/>
              <a:t>   Prášková maziva </a:t>
            </a:r>
            <a:r>
              <a:rPr lang="cs-CZ" sz="2000" dirty="0"/>
              <a:t>(suchý grafit, PTFE, disulfid molybdenu, disulfid wolframu apod.) </a:t>
            </a:r>
          </a:p>
        </p:txBody>
      </p:sp>
      <p:pic>
        <p:nvPicPr>
          <p:cNvPr id="89090" name="Picture 2" descr="Lubricants | Free Full-Text | Pleural Lubrication">
            <a:extLst>
              <a:ext uri="{FF2B5EF4-FFF2-40B4-BE49-F238E27FC236}">
                <a16:creationId xmlns:a16="http://schemas.microsoft.com/office/drawing/2014/main" id="{8E3B7286-BC45-42A7-A9A3-578F9582F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236978"/>
            <a:ext cx="4842371" cy="258259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2EBCD9E1-4A0A-45C4-8E6D-09509707ED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706" y="3699477"/>
            <a:ext cx="3493494" cy="232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394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a:extLst>
              <a:ext uri="{FF2B5EF4-FFF2-40B4-BE49-F238E27FC236}">
                <a16:creationId xmlns:a16="http://schemas.microsoft.com/office/drawing/2014/main" id="{09BD8C32-3C14-4818-881D-635A3388450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2296" name="Rectangle 8">
            <a:extLst>
              <a:ext uri="{FF2B5EF4-FFF2-40B4-BE49-F238E27FC236}">
                <a16:creationId xmlns:a16="http://schemas.microsoft.com/office/drawing/2014/main" id="{68EBE429-7486-48CE-90FF-E84385EAD832}"/>
              </a:ext>
            </a:extLst>
          </p:cNvPr>
          <p:cNvSpPr>
            <a:spLocks noChangeArrowheads="1"/>
          </p:cNvSpPr>
          <p:nvPr/>
        </p:nvSpPr>
        <p:spPr bwMode="auto">
          <a:xfrm>
            <a:off x="0" y="3224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2298" name="Rectangle 10">
            <a:extLst>
              <a:ext uri="{FF2B5EF4-FFF2-40B4-BE49-F238E27FC236}">
                <a16:creationId xmlns:a16="http://schemas.microsoft.com/office/drawing/2014/main" id="{B3C7632D-683E-480B-B7E0-60A72B2A2C19}"/>
              </a:ext>
            </a:extLst>
          </p:cNvPr>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2300" name="Rectangle 12">
            <a:extLst>
              <a:ext uri="{FF2B5EF4-FFF2-40B4-BE49-F238E27FC236}">
                <a16:creationId xmlns:a16="http://schemas.microsoft.com/office/drawing/2014/main" id="{8C288D39-9EA2-4DB2-9607-42DB06B28680}"/>
              </a:ext>
            </a:extLst>
          </p:cNvPr>
          <p:cNvSpPr>
            <a:spLocks noChangeArrowheads="1"/>
          </p:cNvSpPr>
          <p:nvPr/>
        </p:nvSpPr>
        <p:spPr bwMode="auto">
          <a:xfrm>
            <a:off x="0" y="3328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2302" name="Rectangle 14">
            <a:extLst>
              <a:ext uri="{FF2B5EF4-FFF2-40B4-BE49-F238E27FC236}">
                <a16:creationId xmlns:a16="http://schemas.microsoft.com/office/drawing/2014/main" id="{34728637-AD0E-471E-B557-C9A052C2742F}"/>
              </a:ext>
            </a:extLst>
          </p:cNvPr>
          <p:cNvSpPr>
            <a:spLocks noChangeArrowheads="1"/>
          </p:cNvSpPr>
          <p:nvPr/>
        </p:nvSpPr>
        <p:spPr bwMode="auto">
          <a:xfrm>
            <a:off x="0" y="3328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6" name="Rectangle 4">
            <a:extLst>
              <a:ext uri="{FF2B5EF4-FFF2-40B4-BE49-F238E27FC236}">
                <a16:creationId xmlns:a16="http://schemas.microsoft.com/office/drawing/2014/main" id="{C7F5928C-91A0-46E1-8E95-92DF043550E1}"/>
              </a:ext>
            </a:extLst>
          </p:cNvPr>
          <p:cNvSpPr>
            <a:spLocks noGrp="1" noChangeArrowheads="1"/>
          </p:cNvSpPr>
          <p:nvPr>
            <p:ph type="title"/>
          </p:nvPr>
        </p:nvSpPr>
        <p:spPr>
          <a:xfrm>
            <a:off x="295275" y="188914"/>
            <a:ext cx="8229600" cy="777875"/>
          </a:xfrm>
        </p:spPr>
        <p:txBody>
          <a:bodyPr>
            <a:normAutofit/>
          </a:bodyPr>
          <a:lstStyle/>
          <a:p>
            <a:pPr eaLnBrk="1" hangingPunct="1"/>
            <a:r>
              <a:rPr lang="cs-CZ" altLang="cs-CZ" sz="2400" b="1" dirty="0">
                <a:latin typeface="+mn-lt"/>
              </a:rPr>
              <a:t>Valivý odpor (valivé tření)</a:t>
            </a:r>
          </a:p>
        </p:txBody>
      </p:sp>
      <p:pic>
        <p:nvPicPr>
          <p:cNvPr id="72706" name="Picture 2">
            <a:extLst>
              <a:ext uri="{FF2B5EF4-FFF2-40B4-BE49-F238E27FC236}">
                <a16:creationId xmlns:a16="http://schemas.microsoft.com/office/drawing/2014/main" id="{A732DED1-9FCC-463A-9F1E-B4F24E960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652" y="1788295"/>
            <a:ext cx="1110363" cy="646331"/>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318CB806-9420-4219-98F4-5EDEEE683854}"/>
              </a:ext>
            </a:extLst>
          </p:cNvPr>
          <p:cNvPicPr>
            <a:picLocks noChangeAspect="1"/>
          </p:cNvPicPr>
          <p:nvPr/>
        </p:nvPicPr>
        <p:blipFill>
          <a:blip r:embed="rId3"/>
          <a:stretch>
            <a:fillRect/>
          </a:stretch>
        </p:blipFill>
        <p:spPr>
          <a:xfrm>
            <a:off x="4842302" y="1998121"/>
            <a:ext cx="4076462" cy="2109627"/>
          </a:xfrm>
          <a:prstGeom prst="rect">
            <a:avLst/>
          </a:prstGeom>
        </p:spPr>
      </p:pic>
      <p:sp>
        <p:nvSpPr>
          <p:cNvPr id="13" name="TextovéPole 12">
            <a:extLst>
              <a:ext uri="{FF2B5EF4-FFF2-40B4-BE49-F238E27FC236}">
                <a16:creationId xmlns:a16="http://schemas.microsoft.com/office/drawing/2014/main" id="{A6970B86-C178-4614-8738-3052B957E70B}"/>
              </a:ext>
            </a:extLst>
          </p:cNvPr>
          <p:cNvSpPr txBox="1"/>
          <p:nvPr/>
        </p:nvSpPr>
        <p:spPr>
          <a:xfrm>
            <a:off x="131352" y="1031333"/>
            <a:ext cx="8787412" cy="1323439"/>
          </a:xfrm>
          <a:prstGeom prst="rect">
            <a:avLst/>
          </a:prstGeom>
          <a:noFill/>
        </p:spPr>
        <p:txBody>
          <a:bodyPr wrap="square">
            <a:spAutoFit/>
          </a:bodyPr>
          <a:lstStyle/>
          <a:p>
            <a:pPr algn="just"/>
            <a:r>
              <a:rPr lang="cs-CZ" sz="2000" b="1" dirty="0"/>
              <a:t>Valivý odpor </a:t>
            </a:r>
            <a:r>
              <a:rPr lang="cs-CZ" sz="2000" dirty="0"/>
              <a:t>(nepřesně </a:t>
            </a:r>
            <a:r>
              <a:rPr lang="cs-CZ" sz="2000" u="sng" dirty="0"/>
              <a:t>valivé tření</a:t>
            </a:r>
            <a:r>
              <a:rPr lang="cs-CZ" sz="2000" dirty="0"/>
              <a:t>, neboť se stýkající se povrchy navzájem netřou) je odpor, který působí na těleso kruhového průřezu při jeho valivém pohybu po podložce.</a:t>
            </a:r>
          </a:p>
          <a:p>
            <a:pPr algn="just"/>
            <a:r>
              <a:rPr lang="cs-CZ" altLang="cs-CZ" sz="2000" dirty="0">
                <a:solidFill>
                  <a:schemeClr val="hlink"/>
                </a:solidFill>
                <a:latin typeface="+mn-lt"/>
              </a:rPr>
              <a:t>   </a:t>
            </a:r>
            <a:endParaRPr lang="cs-CZ" sz="2000" dirty="0"/>
          </a:p>
        </p:txBody>
      </p:sp>
      <p:sp>
        <p:nvSpPr>
          <p:cNvPr id="19" name="TextovéPole 18">
            <a:extLst>
              <a:ext uri="{FF2B5EF4-FFF2-40B4-BE49-F238E27FC236}">
                <a16:creationId xmlns:a16="http://schemas.microsoft.com/office/drawing/2014/main" id="{4F2637E1-D133-47C9-B56D-2827F111079C}"/>
              </a:ext>
            </a:extLst>
          </p:cNvPr>
          <p:cNvSpPr txBox="1"/>
          <p:nvPr/>
        </p:nvSpPr>
        <p:spPr>
          <a:xfrm>
            <a:off x="191058" y="2518019"/>
            <a:ext cx="4572000" cy="400110"/>
          </a:xfrm>
          <a:prstGeom prst="rect">
            <a:avLst/>
          </a:prstGeom>
          <a:noFill/>
        </p:spPr>
        <p:txBody>
          <a:bodyPr wrap="square">
            <a:spAutoFit/>
          </a:bodyPr>
          <a:lstStyle/>
          <a:p>
            <a:r>
              <a:rPr lang="el-GR" altLang="cs-CZ" sz="2000" i="1" dirty="0">
                <a:latin typeface="+mn-lt"/>
              </a:rPr>
              <a:t>ξ</a:t>
            </a:r>
            <a:r>
              <a:rPr lang="cs-CZ" altLang="cs-CZ" sz="2000" dirty="0">
                <a:latin typeface="+mn-lt"/>
              </a:rPr>
              <a:t> je součinitel valivého odporu </a:t>
            </a:r>
            <a:r>
              <a:rPr lang="en-US" altLang="cs-CZ" sz="2000" dirty="0">
                <a:latin typeface="+mn-lt"/>
              </a:rPr>
              <a:t>[m].</a:t>
            </a:r>
            <a:endParaRPr lang="cs-CZ" sz="2000" dirty="0"/>
          </a:p>
        </p:txBody>
      </p:sp>
      <p:sp>
        <p:nvSpPr>
          <p:cNvPr id="9" name="TextovéPole 8">
            <a:extLst>
              <a:ext uri="{FF2B5EF4-FFF2-40B4-BE49-F238E27FC236}">
                <a16:creationId xmlns:a16="http://schemas.microsoft.com/office/drawing/2014/main" id="{CCF0ECFA-E730-446F-A012-71FDE75C5D38}"/>
              </a:ext>
            </a:extLst>
          </p:cNvPr>
          <p:cNvSpPr txBox="1"/>
          <p:nvPr/>
        </p:nvSpPr>
        <p:spPr>
          <a:xfrm>
            <a:off x="212286" y="5333840"/>
            <a:ext cx="8693528" cy="1323439"/>
          </a:xfrm>
          <a:prstGeom prst="rect">
            <a:avLst/>
          </a:prstGeom>
          <a:noFill/>
        </p:spPr>
        <p:txBody>
          <a:bodyPr wrap="square">
            <a:spAutoFit/>
          </a:bodyPr>
          <a:lstStyle/>
          <a:p>
            <a:pPr algn="just"/>
            <a:r>
              <a:rPr lang="cs-CZ" sz="2000" dirty="0"/>
              <a:t>Valivý odpor vzniká při deformaci pneumatiky a vozovky. Pokud je vozovka tuhá, dochází pouze k deformaci pneumatiky. </a:t>
            </a:r>
            <a:r>
              <a:rPr lang="cs-CZ" sz="2000" u="sng" dirty="0"/>
              <a:t>Nejmenší valivé odpory </a:t>
            </a:r>
            <a:r>
              <a:rPr lang="cs-CZ" sz="2000" dirty="0"/>
              <a:t>mají logicky </a:t>
            </a:r>
            <a:r>
              <a:rPr lang="cs-CZ" sz="2000" u="sng" dirty="0"/>
              <a:t>kolejová vozidla</a:t>
            </a:r>
            <a:r>
              <a:rPr lang="cs-CZ" sz="2000" dirty="0"/>
              <a:t>, naopak největší mají např. terénní vozidla a pouštní speciály. Pneumatika se stýká s vozovkou v ploše zvané stopa pneumatiky.</a:t>
            </a:r>
          </a:p>
        </p:txBody>
      </p:sp>
      <p:sp>
        <p:nvSpPr>
          <p:cNvPr id="23" name="TextovéPole 22">
            <a:extLst>
              <a:ext uri="{FF2B5EF4-FFF2-40B4-BE49-F238E27FC236}">
                <a16:creationId xmlns:a16="http://schemas.microsoft.com/office/drawing/2014/main" id="{02859A8F-18EE-45E0-A376-78C526755B1B}"/>
              </a:ext>
            </a:extLst>
          </p:cNvPr>
          <p:cNvSpPr txBox="1"/>
          <p:nvPr/>
        </p:nvSpPr>
        <p:spPr>
          <a:xfrm>
            <a:off x="191058" y="4555081"/>
            <a:ext cx="8519952" cy="584775"/>
          </a:xfrm>
          <a:prstGeom prst="rect">
            <a:avLst/>
          </a:prstGeom>
          <a:noFill/>
        </p:spPr>
        <p:txBody>
          <a:bodyPr wrap="square">
            <a:spAutoFit/>
          </a:bodyPr>
          <a:lstStyle/>
          <a:p>
            <a:pPr eaLnBrk="1" hangingPunct="1">
              <a:spcBef>
                <a:spcPct val="50000"/>
              </a:spcBef>
            </a:pPr>
            <a:r>
              <a:rPr lang="cs-CZ" altLang="cs-CZ" sz="1600" dirty="0">
                <a:latin typeface="+mn-lt"/>
                <a:cs typeface="Arial" panose="020B0604020202020204" pitchFamily="34" charset="0"/>
              </a:rPr>
              <a:t>Velikost koeficientu </a:t>
            </a:r>
            <a:r>
              <a:rPr lang="el-GR" altLang="cs-CZ" sz="1600" i="1" dirty="0">
                <a:latin typeface="+mn-lt"/>
              </a:rPr>
              <a:t>ξ </a:t>
            </a:r>
            <a:r>
              <a:rPr lang="cs-CZ" altLang="cs-CZ" sz="1600" dirty="0">
                <a:latin typeface="+mn-lt"/>
                <a:cs typeface="Arial" panose="020B0604020202020204" pitchFamily="34" charset="0"/>
              </a:rPr>
              <a:t>pro valení pneumatiky auta po betonu je 0,01 až 0,02 m. Při valení kola vagonu po koleji je 0,001 až 0,002 m.</a:t>
            </a:r>
            <a:endParaRPr lang="el-GR" altLang="cs-CZ" sz="1600" dirty="0">
              <a:latin typeface="+mn-lt"/>
              <a:cs typeface="Arial" panose="020B0604020202020204" pitchFamily="34" charset="0"/>
            </a:endParaRPr>
          </a:p>
        </p:txBody>
      </p:sp>
      <p:pic>
        <p:nvPicPr>
          <p:cNvPr id="61442" name="Picture 2">
            <a:extLst>
              <a:ext uri="{FF2B5EF4-FFF2-40B4-BE49-F238E27FC236}">
                <a16:creationId xmlns:a16="http://schemas.microsoft.com/office/drawing/2014/main" id="{6106FBF9-9FBE-4C9F-B2F3-C129E3C40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659" y="3076914"/>
            <a:ext cx="2857500" cy="132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620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EB743EF-8897-4F5E-B43A-E4C0824C3E3A}"/>
              </a:ext>
            </a:extLst>
          </p:cNvPr>
          <p:cNvPicPr>
            <a:picLocks noChangeAspect="1"/>
          </p:cNvPicPr>
          <p:nvPr/>
        </p:nvPicPr>
        <p:blipFill>
          <a:blip r:embed="rId2"/>
          <a:stretch>
            <a:fillRect/>
          </a:stretch>
        </p:blipFill>
        <p:spPr>
          <a:xfrm>
            <a:off x="3037147" y="4105864"/>
            <a:ext cx="1297026" cy="2338388"/>
          </a:xfrm>
          <a:prstGeom prst="rect">
            <a:avLst/>
          </a:prstGeom>
        </p:spPr>
      </p:pic>
      <p:pic>
        <p:nvPicPr>
          <p:cNvPr id="58370" name="Picture 2">
            <a:extLst>
              <a:ext uri="{FF2B5EF4-FFF2-40B4-BE49-F238E27FC236}">
                <a16:creationId xmlns:a16="http://schemas.microsoft.com/office/drawing/2014/main" id="{88C304EB-D3FD-45BF-A983-643901810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09" y="4127229"/>
            <a:ext cx="2238375"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BFABBAC1-977E-4B74-B748-E29E312E8029}"/>
              </a:ext>
            </a:extLst>
          </p:cNvPr>
          <p:cNvSpPr txBox="1"/>
          <p:nvPr/>
        </p:nvSpPr>
        <p:spPr>
          <a:xfrm>
            <a:off x="168246" y="3429000"/>
            <a:ext cx="8668186" cy="707886"/>
          </a:xfrm>
          <a:prstGeom prst="rect">
            <a:avLst/>
          </a:prstGeom>
          <a:noFill/>
        </p:spPr>
        <p:txBody>
          <a:bodyPr wrap="square" rtlCol="0">
            <a:spAutoFit/>
          </a:bodyPr>
          <a:lstStyle/>
          <a:p>
            <a:pPr algn="just"/>
            <a:r>
              <a:rPr lang="cs-CZ" sz="2000" dirty="0"/>
              <a:t>Toho se využívá u válečkových nebo kuličkových ložisek, používaných ke snížení tření. </a:t>
            </a:r>
          </a:p>
        </p:txBody>
      </p:sp>
      <p:sp>
        <p:nvSpPr>
          <p:cNvPr id="7" name="Rectangle 3">
            <a:extLst>
              <a:ext uri="{FF2B5EF4-FFF2-40B4-BE49-F238E27FC236}">
                <a16:creationId xmlns:a16="http://schemas.microsoft.com/office/drawing/2014/main" id="{CF05164B-B80D-461E-828F-3570D854CBA2}"/>
              </a:ext>
            </a:extLst>
          </p:cNvPr>
          <p:cNvSpPr txBox="1">
            <a:spLocks noChangeArrowheads="1"/>
          </p:cNvSpPr>
          <p:nvPr/>
        </p:nvSpPr>
        <p:spPr>
          <a:xfrm>
            <a:off x="168246" y="497480"/>
            <a:ext cx="8817769" cy="917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cs-CZ" altLang="cs-CZ" sz="2000" dirty="0"/>
              <a:t>Za stejných podmínek je valivý odpor mnohem menší než třecí síla při smykovém tření.                   </a:t>
            </a:r>
          </a:p>
        </p:txBody>
      </p:sp>
      <p:pic>
        <p:nvPicPr>
          <p:cNvPr id="8" name="Picture 17">
            <a:extLst>
              <a:ext uri="{FF2B5EF4-FFF2-40B4-BE49-F238E27FC236}">
                <a16:creationId xmlns:a16="http://schemas.microsoft.com/office/drawing/2014/main" id="{95EC78F7-2C6D-4D0C-8C9A-638E35A4D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6784" y="1305378"/>
            <a:ext cx="3816350" cy="181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4" name="Picture 2" descr="Oil Film Lubication">
            <a:extLst>
              <a:ext uri="{FF2B5EF4-FFF2-40B4-BE49-F238E27FC236}">
                <a16:creationId xmlns:a16="http://schemas.microsoft.com/office/drawing/2014/main" id="{36533E91-7376-403D-9884-3859F7C248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2348" y="4176503"/>
            <a:ext cx="4104084" cy="223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476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6">
            <a:extLst>
              <a:ext uri="{FF2B5EF4-FFF2-40B4-BE49-F238E27FC236}">
                <a16:creationId xmlns:a16="http://schemas.microsoft.com/office/drawing/2014/main" id="{DA7D3CB3-04DF-4B87-9622-61B0DF2F65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26681" y="2163980"/>
            <a:ext cx="5216875" cy="2770308"/>
          </a:xfrm>
          <a:solidFill>
            <a:schemeClr val="bg1"/>
          </a:solidFill>
        </p:spPr>
      </p:pic>
      <p:sp>
        <p:nvSpPr>
          <p:cNvPr id="59394" name="Rectangle 4">
            <a:extLst>
              <a:ext uri="{FF2B5EF4-FFF2-40B4-BE49-F238E27FC236}">
                <a16:creationId xmlns:a16="http://schemas.microsoft.com/office/drawing/2014/main" id="{C611D4DD-F1EF-4F1B-848E-000FA93FFB88}"/>
              </a:ext>
            </a:extLst>
          </p:cNvPr>
          <p:cNvSpPr>
            <a:spLocks noGrp="1" noChangeArrowheads="1"/>
          </p:cNvSpPr>
          <p:nvPr>
            <p:ph type="title"/>
          </p:nvPr>
        </p:nvSpPr>
        <p:spPr>
          <a:xfrm>
            <a:off x="466725" y="325437"/>
            <a:ext cx="8229600" cy="511176"/>
          </a:xfrm>
        </p:spPr>
        <p:txBody>
          <a:bodyPr>
            <a:normAutofit/>
          </a:bodyPr>
          <a:lstStyle/>
          <a:p>
            <a:pPr eaLnBrk="1" hangingPunct="1"/>
            <a:r>
              <a:rPr lang="cs-CZ" altLang="cs-CZ" sz="2400" b="1" dirty="0">
                <a:latin typeface="+mn-lt"/>
              </a:rPr>
              <a:t>Tření a jízda automobilu</a:t>
            </a:r>
          </a:p>
        </p:txBody>
      </p:sp>
      <p:sp>
        <p:nvSpPr>
          <p:cNvPr id="59395" name="Text Box 5">
            <a:extLst>
              <a:ext uri="{FF2B5EF4-FFF2-40B4-BE49-F238E27FC236}">
                <a16:creationId xmlns:a16="http://schemas.microsoft.com/office/drawing/2014/main" id="{D2A17880-AECD-45E7-B5E7-C5F181A3A259}"/>
              </a:ext>
            </a:extLst>
          </p:cNvPr>
          <p:cNvSpPr txBox="1">
            <a:spLocks noChangeArrowheads="1"/>
          </p:cNvSpPr>
          <p:nvPr/>
        </p:nvSpPr>
        <p:spPr bwMode="auto">
          <a:xfrm>
            <a:off x="323850" y="908050"/>
            <a:ext cx="856932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cs-CZ" altLang="cs-CZ" sz="2000" dirty="0">
                <a:latin typeface="+mn-lt"/>
              </a:rPr>
              <a:t>Stojí-li auto na dokonale hladké ploše, mezi jeho pneumatikami a plochou není tření. V tomto případě by se kola auta sice točila, ale auto by nejelo vpřed. Aby auto získalo potřebné zrychlení, musí působit vnější síla. </a:t>
            </a:r>
            <a:r>
              <a:rPr lang="cs-CZ" sz="2000" b="0" i="0" dirty="0">
                <a:effectLst/>
                <a:latin typeface="+mn-lt"/>
              </a:rPr>
              <a:t>Aby se automobil dal po vodorovné silnici do pohybu, působí motorem poháněná kola na vozovku, v podstatě ji od sebe odstrkují. </a:t>
            </a:r>
            <a:endParaRPr lang="cs-CZ" altLang="cs-CZ" sz="2000" dirty="0">
              <a:latin typeface="+mn-lt"/>
            </a:endParaRPr>
          </a:p>
        </p:txBody>
      </p:sp>
      <p:sp>
        <p:nvSpPr>
          <p:cNvPr id="59397" name="Text Box 8">
            <a:extLst>
              <a:ext uri="{FF2B5EF4-FFF2-40B4-BE49-F238E27FC236}">
                <a16:creationId xmlns:a16="http://schemas.microsoft.com/office/drawing/2014/main" id="{C830EF8F-1C64-40F8-A9AD-A34EB0457143}"/>
              </a:ext>
            </a:extLst>
          </p:cNvPr>
          <p:cNvSpPr txBox="1">
            <a:spLocks noChangeArrowheads="1"/>
          </p:cNvSpPr>
          <p:nvPr/>
        </p:nvSpPr>
        <p:spPr bwMode="auto">
          <a:xfrm>
            <a:off x="3290915" y="4384217"/>
            <a:ext cx="517525" cy="366713"/>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i="1" dirty="0"/>
              <a:t>F</a:t>
            </a:r>
            <a:r>
              <a:rPr lang="cs-CZ" altLang="cs-CZ" i="1" baseline="-25000" dirty="0"/>
              <a:t>N1</a:t>
            </a:r>
            <a:endParaRPr lang="cs-CZ" altLang="cs-CZ" i="1" dirty="0"/>
          </a:p>
        </p:txBody>
      </p:sp>
      <p:sp>
        <p:nvSpPr>
          <p:cNvPr id="59398" name="Rectangle 9">
            <a:extLst>
              <a:ext uri="{FF2B5EF4-FFF2-40B4-BE49-F238E27FC236}">
                <a16:creationId xmlns:a16="http://schemas.microsoft.com/office/drawing/2014/main" id="{43326656-CA3D-46C1-8673-E496A33B3D4E}"/>
              </a:ext>
            </a:extLst>
          </p:cNvPr>
          <p:cNvSpPr>
            <a:spLocks noChangeArrowheads="1"/>
          </p:cNvSpPr>
          <p:nvPr/>
        </p:nvSpPr>
        <p:spPr bwMode="auto">
          <a:xfrm>
            <a:off x="5818357" y="4567574"/>
            <a:ext cx="517525" cy="366713"/>
          </a:xfrm>
          <a:prstGeom prst="rect">
            <a:avLst/>
          </a:prstGeom>
          <a:solidFill>
            <a:schemeClr val="bg1"/>
          </a:solidFill>
          <a:ln>
            <a:noFill/>
          </a:ln>
          <a:effec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i="1" dirty="0"/>
              <a:t>F</a:t>
            </a:r>
            <a:r>
              <a:rPr lang="cs-CZ" altLang="cs-CZ" i="1" baseline="-25000" dirty="0"/>
              <a:t>N2</a:t>
            </a:r>
          </a:p>
        </p:txBody>
      </p:sp>
      <p:sp>
        <p:nvSpPr>
          <p:cNvPr id="59399" name="Rectangle 10">
            <a:extLst>
              <a:ext uri="{FF2B5EF4-FFF2-40B4-BE49-F238E27FC236}">
                <a16:creationId xmlns:a16="http://schemas.microsoft.com/office/drawing/2014/main" id="{B87DDE69-8ECA-4686-BF86-93B8009F6823}"/>
              </a:ext>
            </a:extLst>
          </p:cNvPr>
          <p:cNvSpPr>
            <a:spLocks noChangeArrowheads="1"/>
          </p:cNvSpPr>
          <p:nvPr/>
        </p:nvSpPr>
        <p:spPr bwMode="auto">
          <a:xfrm>
            <a:off x="3203575" y="6308725"/>
            <a:ext cx="73025" cy="73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59400" name="Rectangle 11">
            <a:extLst>
              <a:ext uri="{FF2B5EF4-FFF2-40B4-BE49-F238E27FC236}">
                <a16:creationId xmlns:a16="http://schemas.microsoft.com/office/drawing/2014/main" id="{C5F5BB81-74BC-4814-8C69-1739EFE6ACFC}"/>
              </a:ext>
            </a:extLst>
          </p:cNvPr>
          <p:cNvSpPr>
            <a:spLocks noChangeArrowheads="1"/>
          </p:cNvSpPr>
          <p:nvPr/>
        </p:nvSpPr>
        <p:spPr bwMode="auto">
          <a:xfrm>
            <a:off x="3132138" y="6308725"/>
            <a:ext cx="360362" cy="36036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59401" name="Rectangle 12">
            <a:extLst>
              <a:ext uri="{FF2B5EF4-FFF2-40B4-BE49-F238E27FC236}">
                <a16:creationId xmlns:a16="http://schemas.microsoft.com/office/drawing/2014/main" id="{3BBE2BC6-2B82-46DB-8C19-2D73BF6F24C2}"/>
              </a:ext>
            </a:extLst>
          </p:cNvPr>
          <p:cNvSpPr>
            <a:spLocks noChangeArrowheads="1"/>
          </p:cNvSpPr>
          <p:nvPr/>
        </p:nvSpPr>
        <p:spPr bwMode="auto">
          <a:xfrm>
            <a:off x="5580063" y="6524625"/>
            <a:ext cx="431800" cy="3333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59402" name="Text Box 13">
            <a:extLst>
              <a:ext uri="{FF2B5EF4-FFF2-40B4-BE49-F238E27FC236}">
                <a16:creationId xmlns:a16="http://schemas.microsoft.com/office/drawing/2014/main" id="{88603FDB-AF5D-4138-82C1-05AC051F34BB}"/>
              </a:ext>
            </a:extLst>
          </p:cNvPr>
          <p:cNvSpPr txBox="1">
            <a:spLocks noChangeArrowheads="1"/>
          </p:cNvSpPr>
          <p:nvPr/>
        </p:nvSpPr>
        <p:spPr bwMode="auto">
          <a:xfrm>
            <a:off x="5341769" y="3717223"/>
            <a:ext cx="454194" cy="366713"/>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i="1" dirty="0" err="1"/>
              <a:t>F</a:t>
            </a:r>
            <a:r>
              <a:rPr lang="cs-CZ" altLang="cs-CZ" i="1" baseline="-25000" dirty="0" err="1"/>
              <a:t>s</a:t>
            </a:r>
            <a:endParaRPr lang="cs-CZ" altLang="cs-CZ" i="1" dirty="0"/>
          </a:p>
        </p:txBody>
      </p:sp>
      <p:sp>
        <p:nvSpPr>
          <p:cNvPr id="59403" name="Rectangle 14">
            <a:extLst>
              <a:ext uri="{FF2B5EF4-FFF2-40B4-BE49-F238E27FC236}">
                <a16:creationId xmlns:a16="http://schemas.microsoft.com/office/drawing/2014/main" id="{A4C8828E-B69C-429B-BCD6-0ED7D21C1F90}"/>
              </a:ext>
            </a:extLst>
          </p:cNvPr>
          <p:cNvSpPr>
            <a:spLocks noChangeArrowheads="1"/>
          </p:cNvSpPr>
          <p:nvPr/>
        </p:nvSpPr>
        <p:spPr bwMode="auto">
          <a:xfrm>
            <a:off x="5054431" y="5693909"/>
            <a:ext cx="287338" cy="2159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3" name="TextovéPole 12">
            <a:extLst>
              <a:ext uri="{FF2B5EF4-FFF2-40B4-BE49-F238E27FC236}">
                <a16:creationId xmlns:a16="http://schemas.microsoft.com/office/drawing/2014/main" id="{F5CFB32F-5DF4-491D-84B7-A79377C91A3E}"/>
              </a:ext>
            </a:extLst>
          </p:cNvPr>
          <p:cNvSpPr txBox="1"/>
          <p:nvPr/>
        </p:nvSpPr>
        <p:spPr>
          <a:xfrm>
            <a:off x="226327" y="4934288"/>
            <a:ext cx="8511268" cy="1631216"/>
          </a:xfrm>
          <a:prstGeom prst="rect">
            <a:avLst/>
          </a:prstGeom>
          <a:noFill/>
        </p:spPr>
        <p:txBody>
          <a:bodyPr wrap="square">
            <a:spAutoFit/>
          </a:bodyPr>
          <a:lstStyle/>
          <a:p>
            <a:pPr algn="just"/>
            <a:r>
              <a:rPr lang="cs-CZ" altLang="cs-CZ" sz="2000" dirty="0"/>
              <a:t>Tíhová síla </a:t>
            </a:r>
            <a:r>
              <a:rPr lang="cs-CZ" altLang="cs-CZ" sz="2000" i="1" dirty="0" err="1"/>
              <a:t>m.</a:t>
            </a:r>
            <a:r>
              <a:rPr lang="cs-CZ" altLang="cs-CZ" sz="2000" b="1" i="1" dirty="0" err="1"/>
              <a:t>g</a:t>
            </a:r>
            <a:r>
              <a:rPr lang="cs-CZ" altLang="cs-CZ" sz="2000" i="1" dirty="0"/>
              <a:t> </a:t>
            </a:r>
            <a:r>
              <a:rPr lang="cs-CZ" altLang="cs-CZ" sz="2000" dirty="0"/>
              <a:t>se rozloží na dvě paralelní složky </a:t>
            </a:r>
            <a:r>
              <a:rPr lang="cs-CZ" altLang="cs-CZ" sz="2000" b="1" i="1" dirty="0"/>
              <a:t>F</a:t>
            </a:r>
            <a:r>
              <a:rPr lang="cs-CZ" altLang="cs-CZ" sz="2000" i="1" baseline="-25000" dirty="0"/>
              <a:t>N1  </a:t>
            </a:r>
            <a:r>
              <a:rPr lang="cs-CZ" altLang="cs-CZ" sz="2000" dirty="0"/>
              <a:t>a</a:t>
            </a:r>
            <a:r>
              <a:rPr lang="cs-CZ" altLang="cs-CZ" sz="2000" i="1" baseline="-25000" dirty="0"/>
              <a:t> </a:t>
            </a:r>
            <a:r>
              <a:rPr lang="cs-CZ" altLang="cs-CZ" sz="2000" b="1" i="1" dirty="0"/>
              <a:t>F</a:t>
            </a:r>
            <a:r>
              <a:rPr lang="cs-CZ" altLang="cs-CZ" sz="2000" i="1" baseline="-25000" dirty="0"/>
              <a:t>N2 . </a:t>
            </a:r>
            <a:r>
              <a:rPr lang="cs-CZ" altLang="cs-CZ" sz="2000" dirty="0"/>
              <a:t>Tyto složky</a:t>
            </a:r>
            <a:r>
              <a:rPr lang="cs-CZ" altLang="cs-CZ" sz="2000" i="1" dirty="0"/>
              <a:t> </a:t>
            </a:r>
            <a:r>
              <a:rPr lang="cs-CZ" altLang="cs-CZ" sz="2000" dirty="0"/>
              <a:t>vyvolají statické tření</a:t>
            </a:r>
            <a:r>
              <a:rPr lang="cs-CZ" altLang="cs-CZ" sz="2000" i="1" dirty="0"/>
              <a:t> </a:t>
            </a:r>
            <a:r>
              <a:rPr lang="cs-CZ" altLang="cs-CZ" sz="2000" dirty="0"/>
              <a:t>(pokud pneumatiky neprokluzují). Pneumatika působí na silnici vtištěnou silou –</a:t>
            </a:r>
            <a:r>
              <a:rPr lang="cs-CZ" altLang="cs-CZ" sz="2000" b="1" i="1" dirty="0" err="1"/>
              <a:t>F</a:t>
            </a:r>
            <a:r>
              <a:rPr lang="cs-CZ" altLang="cs-CZ" sz="2000" i="1" baseline="-25000" dirty="0" err="1"/>
              <a:t>v</a:t>
            </a:r>
            <a:r>
              <a:rPr lang="cs-CZ" altLang="cs-CZ" sz="2000" i="1" baseline="-25000" dirty="0"/>
              <a:t> </a:t>
            </a:r>
            <a:r>
              <a:rPr lang="cs-CZ" altLang="cs-CZ" sz="2000" dirty="0"/>
              <a:t>a pokud není překročena hodnota </a:t>
            </a:r>
            <a:r>
              <a:rPr lang="cs-CZ" altLang="cs-CZ" sz="2000" b="1" i="1" dirty="0" err="1"/>
              <a:t>F</a:t>
            </a:r>
            <a:r>
              <a:rPr lang="cs-CZ" altLang="cs-CZ" sz="2000" i="1" baseline="-25000" dirty="0" err="1">
                <a:effectLst>
                  <a:outerShdw blurRad="38100" dist="38100" dir="2700000" algn="tl">
                    <a:srgbClr val="C0C0C0"/>
                  </a:outerShdw>
                </a:effectLst>
              </a:rPr>
              <a:t>s</a:t>
            </a:r>
            <a:r>
              <a:rPr lang="cs-CZ" altLang="cs-CZ" sz="2000" i="1" baseline="-25000" dirty="0">
                <a:effectLst>
                  <a:outerShdw blurRad="38100" dist="38100" dir="2700000" algn="tl">
                    <a:srgbClr val="C0C0C0"/>
                  </a:outerShdw>
                </a:effectLst>
              </a:rPr>
              <a:t> max,</a:t>
            </a:r>
            <a:r>
              <a:rPr lang="cs-CZ" altLang="cs-CZ" sz="2000" dirty="0">
                <a:effectLst>
                  <a:outerShdw blurRad="38100" dist="38100" dir="2700000" algn="tl">
                    <a:srgbClr val="C0C0C0"/>
                  </a:outerShdw>
                </a:effectLst>
              </a:rPr>
              <a:t>, </a:t>
            </a:r>
            <a:r>
              <a:rPr lang="cs-CZ" altLang="cs-CZ" sz="2000" dirty="0"/>
              <a:t>je síla statického tření rovna vtištěné síle. Síla tření </a:t>
            </a:r>
            <a:r>
              <a:rPr lang="cs-CZ" altLang="cs-CZ" sz="2000" b="1" i="1" dirty="0" err="1"/>
              <a:t>F</a:t>
            </a:r>
            <a:r>
              <a:rPr lang="cs-CZ" altLang="cs-CZ" sz="2000" i="1" baseline="-25000" dirty="0" err="1"/>
              <a:t>s</a:t>
            </a:r>
            <a:r>
              <a:rPr lang="cs-CZ" altLang="cs-CZ" sz="2000" i="1" baseline="-25000" dirty="0"/>
              <a:t> </a:t>
            </a:r>
            <a:r>
              <a:rPr lang="cs-CZ" altLang="cs-CZ" sz="2000" dirty="0"/>
              <a:t>působí na pneumatiku podle principu akce a reakce. Tato síla působí zrychlení auta. </a:t>
            </a:r>
            <a:endParaRPr lang="cs-CZ" sz="2000" dirty="0"/>
          </a:p>
        </p:txBody>
      </p:sp>
    </p:spTree>
    <p:extLst>
      <p:ext uri="{BB962C8B-B14F-4D97-AF65-F5344CB8AC3E}">
        <p14:creationId xmlns:p14="http://schemas.microsoft.com/office/powerpoint/2010/main" val="125560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Text Box 4">
            <a:extLst>
              <a:ext uri="{FF2B5EF4-FFF2-40B4-BE49-F238E27FC236}">
                <a16:creationId xmlns:a16="http://schemas.microsoft.com/office/drawing/2014/main" id="{F42637D0-5347-4C96-9CF3-2333461DB63E}"/>
              </a:ext>
            </a:extLst>
          </p:cNvPr>
          <p:cNvSpPr txBox="1">
            <a:spLocks noChangeArrowheads="1"/>
          </p:cNvSpPr>
          <p:nvPr/>
        </p:nvSpPr>
        <p:spPr bwMode="auto">
          <a:xfrm>
            <a:off x="250825" y="404813"/>
            <a:ext cx="8713788"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spcBef>
                <a:spcPct val="50000"/>
              </a:spcBef>
              <a:defRPr/>
            </a:pPr>
            <a:r>
              <a:rPr lang="cs-CZ" altLang="cs-CZ" sz="2000" b="1" i="1" dirty="0"/>
              <a:t>Rozjíždění auta</a:t>
            </a:r>
            <a:r>
              <a:rPr lang="cs-CZ" altLang="cs-CZ" sz="2000" dirty="0"/>
              <a:t>. </a:t>
            </a:r>
            <a:r>
              <a:rPr lang="cs-CZ" sz="2000" b="0" i="0" dirty="0">
                <a:effectLst/>
              </a:rPr>
              <a:t>Pneumatiky auta působí na vozovku silou směřující proti směru pohybu, proto podle zákona akce a reakce musí vozovka působit stejně velkou silou na kola, ale opačného směru. Tření mezi vozovkou a pneumatikami je </a:t>
            </a:r>
            <a:r>
              <a:rPr lang="en-US" sz="2000" dirty="0" err="1"/>
              <a:t>z</a:t>
            </a:r>
            <a:r>
              <a:rPr lang="en-US" sz="2000" b="0" i="0" dirty="0" err="1">
                <a:effectLst/>
              </a:rPr>
              <a:t>de</a:t>
            </a:r>
            <a:r>
              <a:rPr lang="cs-CZ" sz="2000" b="0" i="0" dirty="0">
                <a:effectLst/>
              </a:rPr>
              <a:t> </a:t>
            </a:r>
            <a:r>
              <a:rPr lang="cs-CZ" sz="2000" b="1" i="0" dirty="0">
                <a:effectLst/>
              </a:rPr>
              <a:t>silou hnací</a:t>
            </a:r>
            <a:r>
              <a:rPr lang="cs-CZ" sz="2000" b="0" i="0" dirty="0">
                <a:effectLst/>
              </a:rPr>
              <a:t>. Toto platí při rozjíždění nebo jízdě stálou rychlostí. </a:t>
            </a:r>
            <a:r>
              <a:rPr lang="cs-CZ" altLang="cs-CZ" sz="2000" dirty="0"/>
              <a:t>Pokud řidič stlačí plynový pedál silně, překročí vtištěná síla horní hranici statického tření, pneumatiky začnou prokluzovat, protože se </a:t>
            </a:r>
            <a:r>
              <a:rPr lang="cs-CZ" altLang="cs-CZ" sz="2000" b="1" dirty="0"/>
              <a:t>statické</a:t>
            </a:r>
            <a:r>
              <a:rPr lang="cs-CZ" altLang="cs-CZ" sz="2000" dirty="0"/>
              <a:t> </a:t>
            </a:r>
            <a:r>
              <a:rPr lang="cs-CZ" altLang="cs-CZ" sz="2000" b="1" dirty="0"/>
              <a:t>tření</a:t>
            </a:r>
            <a:r>
              <a:rPr lang="cs-CZ" altLang="cs-CZ" sz="2000" dirty="0"/>
              <a:t> změní na </a:t>
            </a:r>
            <a:r>
              <a:rPr lang="cs-CZ" altLang="cs-CZ" sz="2000" b="1" dirty="0"/>
              <a:t>smykové</a:t>
            </a:r>
            <a:r>
              <a:rPr lang="cs-CZ" altLang="cs-CZ" sz="2000" dirty="0"/>
              <a:t>, které je ovšem za stejných podmínek menší. Pro rychlý rozjezd auta je proto třeba volit jen takový výkon motoru, aby prokluzování nenastalo. Při zrychlování auta bez prokluzování pneumatik zůstává plocha dotyku pneumatiky a silnice v klidu. Jde tedy o </a:t>
            </a:r>
            <a:r>
              <a:rPr lang="en-US" altLang="cs-CZ" sz="2000" b="1" dirty="0" err="1"/>
              <a:t>statick</a:t>
            </a:r>
            <a:r>
              <a:rPr lang="cs-CZ" altLang="cs-CZ" sz="2000" b="1" dirty="0"/>
              <a:t>é tření</a:t>
            </a:r>
            <a:r>
              <a:rPr lang="cs-CZ" altLang="cs-CZ" sz="2000" dirty="0"/>
              <a:t>. Při prokluzování pneumatik jde o tření smykové. Při statickém tření můžeme pro zrychlení auta psát  </a:t>
            </a:r>
            <a:r>
              <a:rPr lang="cs-CZ" altLang="cs-CZ" sz="2000" i="1" dirty="0"/>
              <a:t>a</a:t>
            </a:r>
            <a:r>
              <a:rPr lang="cs-CZ" altLang="cs-CZ" sz="2000" dirty="0"/>
              <a:t> = </a:t>
            </a:r>
            <a:r>
              <a:rPr lang="cs-CZ" altLang="cs-CZ" sz="2000" dirty="0" err="1"/>
              <a:t>F</a:t>
            </a:r>
            <a:r>
              <a:rPr lang="cs-CZ" altLang="cs-CZ" sz="2000" baseline="-25000" dirty="0" err="1"/>
              <a:t>s</a:t>
            </a:r>
            <a:r>
              <a:rPr lang="cs-CZ" altLang="cs-CZ" sz="2000" dirty="0"/>
              <a:t>/</a:t>
            </a:r>
            <a:r>
              <a:rPr lang="cs-CZ" altLang="cs-CZ" sz="2000" i="1" dirty="0"/>
              <a:t>m.</a:t>
            </a:r>
          </a:p>
          <a:p>
            <a:pPr algn="just" eaLnBrk="1" hangingPunct="1">
              <a:spcBef>
                <a:spcPct val="50000"/>
              </a:spcBef>
            </a:pPr>
            <a:r>
              <a:rPr lang="cs-CZ" altLang="cs-CZ" sz="2000" b="1" i="1" dirty="0">
                <a:latin typeface="+mn-lt"/>
              </a:rPr>
              <a:t>Brzdění auta</a:t>
            </a:r>
            <a:r>
              <a:rPr lang="cs-CZ" altLang="cs-CZ" sz="2000" dirty="0">
                <a:latin typeface="+mn-lt"/>
              </a:rPr>
              <a:t>. Je-li brzdící síla menší než maximální hodnota statického tření, je auto brzděno silou </a:t>
            </a:r>
            <a:r>
              <a:rPr lang="cs-CZ" altLang="cs-CZ" sz="2000" b="1" dirty="0">
                <a:latin typeface="+mn-lt"/>
              </a:rPr>
              <a:t>statického tření</a:t>
            </a:r>
            <a:r>
              <a:rPr lang="cs-CZ" altLang="cs-CZ" sz="2000" dirty="0">
                <a:latin typeface="+mn-lt"/>
              </a:rPr>
              <a:t>. Když však se brzdy zablokují a pneumatiky po silnici kloužou, jde o </a:t>
            </a:r>
            <a:r>
              <a:rPr lang="cs-CZ" altLang="cs-CZ" sz="2000" b="1" dirty="0">
                <a:latin typeface="+mn-lt"/>
              </a:rPr>
              <a:t>tření smykové</a:t>
            </a:r>
            <a:r>
              <a:rPr lang="cs-CZ" altLang="cs-CZ" sz="2000" dirty="0">
                <a:latin typeface="+mn-lt"/>
              </a:rPr>
              <a:t>, které je menší. Zablokování brzd tedy vede k prodloužení brzdné dráhy.</a:t>
            </a:r>
          </a:p>
          <a:p>
            <a:pPr algn="just" eaLnBrk="1" hangingPunct="1">
              <a:spcBef>
                <a:spcPct val="50000"/>
              </a:spcBef>
            </a:pPr>
            <a:r>
              <a:rPr lang="cs-CZ" altLang="cs-CZ" sz="2000" dirty="0">
                <a:latin typeface="+mn-lt"/>
              </a:rPr>
              <a:t> </a:t>
            </a:r>
            <a:r>
              <a:rPr lang="cs-CZ" altLang="cs-CZ" sz="2000" b="1" i="1" dirty="0">
                <a:latin typeface="+mn-lt"/>
              </a:rPr>
              <a:t>Auto jede po silnici stálou rychlostí</a:t>
            </a:r>
            <a:r>
              <a:rPr lang="cs-CZ" altLang="cs-CZ" sz="2000" dirty="0">
                <a:latin typeface="+mn-lt"/>
              </a:rPr>
              <a:t>. V tomto případě se pneumatiky odvalují po silnici a jde tedy o </a:t>
            </a:r>
            <a:r>
              <a:rPr lang="cs-CZ" altLang="cs-CZ" sz="2000" b="1" dirty="0">
                <a:latin typeface="+mn-lt"/>
              </a:rPr>
              <a:t>tření valivé</a:t>
            </a:r>
            <a:r>
              <a:rPr lang="cs-CZ" altLang="cs-CZ" sz="2000" dirty="0">
                <a:latin typeface="+mn-lt"/>
              </a:rPr>
              <a:t>, které je značně menší než tření smykové. Za této situace je značná část výkonu motoru (při jízdě po vodorovné silnici) spotřebována na  překonání odporu vzduchu.</a:t>
            </a:r>
            <a:r>
              <a:rPr lang="cs-CZ" altLang="cs-CZ" sz="2000" dirty="0"/>
              <a:t>                     </a:t>
            </a:r>
          </a:p>
        </p:txBody>
      </p:sp>
    </p:spTree>
    <p:extLst>
      <p:ext uri="{BB962C8B-B14F-4D97-AF65-F5344CB8AC3E}">
        <p14:creationId xmlns:p14="http://schemas.microsoft.com/office/powerpoint/2010/main" val="2730734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BEB84B4A-4C3D-4252-BCD7-C68313803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98" y="2943894"/>
            <a:ext cx="4294596" cy="3670055"/>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a:extLst>
              <a:ext uri="{FF2B5EF4-FFF2-40B4-BE49-F238E27FC236}">
                <a16:creationId xmlns:a16="http://schemas.microsoft.com/office/drawing/2014/main" id="{A83AD3B2-9230-49C0-8B36-B0084024B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7612" y="3005966"/>
            <a:ext cx="4664468" cy="354590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043CD837-780F-449D-8A55-37299C2A8048}"/>
              </a:ext>
            </a:extLst>
          </p:cNvPr>
          <p:cNvSpPr txBox="1"/>
          <p:nvPr/>
        </p:nvSpPr>
        <p:spPr>
          <a:xfrm>
            <a:off x="401495" y="1921267"/>
            <a:ext cx="3573801" cy="707886"/>
          </a:xfrm>
          <a:prstGeom prst="rect">
            <a:avLst/>
          </a:prstGeom>
          <a:noFill/>
        </p:spPr>
        <p:txBody>
          <a:bodyPr wrap="square" rtlCol="0">
            <a:spAutoFit/>
          </a:bodyPr>
          <a:lstStyle/>
          <a:p>
            <a:pPr algn="ctr"/>
            <a:r>
              <a:rPr lang="en-US" sz="2000" i="1" dirty="0" err="1"/>
              <a:t>Impuls</a:t>
            </a:r>
            <a:r>
              <a:rPr lang="cs-CZ" sz="2000" i="1" dirty="0" err="1"/>
              <a:t>ová</a:t>
            </a:r>
            <a:r>
              <a:rPr lang="cs-CZ" sz="2000" i="1" dirty="0"/>
              <a:t> síla malá, delší čas působení</a:t>
            </a:r>
          </a:p>
        </p:txBody>
      </p:sp>
      <p:sp>
        <p:nvSpPr>
          <p:cNvPr id="5" name="TextovéPole 4">
            <a:extLst>
              <a:ext uri="{FF2B5EF4-FFF2-40B4-BE49-F238E27FC236}">
                <a16:creationId xmlns:a16="http://schemas.microsoft.com/office/drawing/2014/main" id="{E5D23641-85E2-46D7-A114-AAD21C0947C5}"/>
              </a:ext>
            </a:extLst>
          </p:cNvPr>
          <p:cNvSpPr txBox="1"/>
          <p:nvPr/>
        </p:nvSpPr>
        <p:spPr>
          <a:xfrm>
            <a:off x="4776573" y="1921267"/>
            <a:ext cx="3573801" cy="707886"/>
          </a:xfrm>
          <a:prstGeom prst="rect">
            <a:avLst/>
          </a:prstGeom>
          <a:noFill/>
        </p:spPr>
        <p:txBody>
          <a:bodyPr wrap="square" rtlCol="0">
            <a:spAutoFit/>
          </a:bodyPr>
          <a:lstStyle/>
          <a:p>
            <a:pPr algn="ctr"/>
            <a:r>
              <a:rPr lang="en-US" sz="2000" i="1" dirty="0" err="1"/>
              <a:t>Impuls</a:t>
            </a:r>
            <a:r>
              <a:rPr lang="cs-CZ" sz="2000" i="1" dirty="0" err="1"/>
              <a:t>ová</a:t>
            </a:r>
            <a:r>
              <a:rPr lang="cs-CZ" sz="2000" i="1" dirty="0"/>
              <a:t> síla velká, krátký čas působení</a:t>
            </a:r>
          </a:p>
        </p:txBody>
      </p:sp>
      <p:sp>
        <p:nvSpPr>
          <p:cNvPr id="2" name="TextovéPole 1">
            <a:extLst>
              <a:ext uri="{FF2B5EF4-FFF2-40B4-BE49-F238E27FC236}">
                <a16:creationId xmlns:a16="http://schemas.microsoft.com/office/drawing/2014/main" id="{2CD3C025-2132-422A-92ED-E97103ADA687}"/>
              </a:ext>
            </a:extLst>
          </p:cNvPr>
          <p:cNvSpPr txBox="1"/>
          <p:nvPr/>
        </p:nvSpPr>
        <p:spPr>
          <a:xfrm>
            <a:off x="165940" y="127237"/>
            <a:ext cx="5494372" cy="1015663"/>
          </a:xfrm>
          <a:prstGeom prst="rect">
            <a:avLst/>
          </a:prstGeom>
          <a:noFill/>
        </p:spPr>
        <p:txBody>
          <a:bodyPr wrap="square">
            <a:spAutoFit/>
          </a:bodyPr>
          <a:lstStyle/>
          <a:p>
            <a:pPr algn="just"/>
            <a:r>
              <a:rPr lang="cs-CZ" sz="2000" dirty="0"/>
              <a:t>Malá síla po dlouhou dobu nedokáže těleso rozpohybovat, zatímco velká síla po krátkou dobu uvede těleso do pohybu. </a:t>
            </a:r>
          </a:p>
        </p:txBody>
      </p:sp>
      <p:pic>
        <p:nvPicPr>
          <p:cNvPr id="7" name="Picture 2" descr="Impulse diagram">
            <a:extLst>
              <a:ext uri="{FF2B5EF4-FFF2-40B4-BE49-F238E27FC236}">
                <a16:creationId xmlns:a16="http://schemas.microsoft.com/office/drawing/2014/main" id="{FF398E23-F178-4F69-B903-89B882B8FC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0275" y="306125"/>
            <a:ext cx="2838450" cy="121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33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98DF3A8-A86C-41E1-A450-3BE662435018}"/>
              </a:ext>
            </a:extLst>
          </p:cNvPr>
          <p:cNvPicPr>
            <a:picLocks noChangeAspect="1"/>
          </p:cNvPicPr>
          <p:nvPr/>
        </p:nvPicPr>
        <p:blipFill>
          <a:blip r:embed="rId2"/>
          <a:stretch>
            <a:fillRect/>
          </a:stretch>
        </p:blipFill>
        <p:spPr>
          <a:xfrm>
            <a:off x="168237" y="3429000"/>
            <a:ext cx="3180669" cy="1860235"/>
          </a:xfrm>
          <a:prstGeom prst="rect">
            <a:avLst/>
          </a:prstGeom>
        </p:spPr>
      </p:pic>
      <p:sp>
        <p:nvSpPr>
          <p:cNvPr id="6" name="TextovéPole 5">
            <a:extLst>
              <a:ext uri="{FF2B5EF4-FFF2-40B4-BE49-F238E27FC236}">
                <a16:creationId xmlns:a16="http://schemas.microsoft.com/office/drawing/2014/main" id="{9AEE2A15-84D0-4B91-8B9F-6FCAF8943BF0}"/>
              </a:ext>
            </a:extLst>
          </p:cNvPr>
          <p:cNvSpPr txBox="1"/>
          <p:nvPr/>
        </p:nvSpPr>
        <p:spPr>
          <a:xfrm>
            <a:off x="154112" y="162307"/>
            <a:ext cx="8862169" cy="3293209"/>
          </a:xfrm>
          <a:prstGeom prst="rect">
            <a:avLst/>
          </a:prstGeom>
          <a:noFill/>
        </p:spPr>
        <p:txBody>
          <a:bodyPr wrap="square">
            <a:spAutoFit/>
          </a:bodyPr>
          <a:lstStyle/>
          <a:p>
            <a:pPr algn="just"/>
            <a:r>
              <a:rPr lang="cs-CZ" sz="2000" b="0" i="0" dirty="0">
                <a:solidFill>
                  <a:srgbClr val="000000"/>
                </a:solidFill>
                <a:effectLst/>
              </a:rPr>
              <a:t>Pneumatika se při jízdě do jisté míry deformuje a tato deformace způsobuje odpor vůči valivému pohybu. Rovná plocha se může také deformovat, zvláště pokud je relativně měkká - např. písek: jízda po zpevněné vozovce je mnohem snadnější než po písečné pláži. </a:t>
            </a:r>
          </a:p>
          <a:p>
            <a:pPr algn="just"/>
            <a:endParaRPr lang="cs-CZ" sz="800" b="0" i="0" dirty="0">
              <a:solidFill>
                <a:srgbClr val="000000"/>
              </a:solidFill>
              <a:effectLst/>
            </a:endParaRPr>
          </a:p>
          <a:p>
            <a:pPr algn="l"/>
            <a:r>
              <a:rPr lang="cs-CZ" sz="2000" dirty="0">
                <a:solidFill>
                  <a:srgbClr val="000000"/>
                </a:solidFill>
              </a:rPr>
              <a:t>  </a:t>
            </a:r>
            <a:r>
              <a:rPr lang="cs-CZ" sz="2000" b="1" i="0" dirty="0">
                <a:solidFill>
                  <a:srgbClr val="000000"/>
                </a:solidFill>
                <a:effectLst/>
              </a:rPr>
              <a:t>Valivý odpor</a:t>
            </a:r>
            <a:r>
              <a:rPr lang="cs-CZ" sz="2000" b="0" i="0" dirty="0">
                <a:solidFill>
                  <a:srgbClr val="000000"/>
                </a:solidFill>
                <a:effectLst/>
              </a:rPr>
              <a:t> měří ztrátu energie, když se předmět valí na určitou vzdálenost. </a:t>
            </a:r>
            <a:r>
              <a:rPr lang="cs-CZ" sz="2000" b="0" dirty="0">
                <a:solidFill>
                  <a:srgbClr val="000000"/>
                </a:solidFill>
                <a:effectLst/>
              </a:rPr>
              <a:t>Energie se rozptyluje:</a:t>
            </a:r>
          </a:p>
          <a:p>
            <a:pPr algn="l"/>
            <a:r>
              <a:rPr lang="cs-CZ" sz="2000" b="0" dirty="0">
                <a:solidFill>
                  <a:srgbClr val="000000"/>
                </a:solidFill>
                <a:effectLst/>
              </a:rPr>
              <a:t>• v důsledku tření na kontaktním rozhraní;</a:t>
            </a:r>
          </a:p>
          <a:p>
            <a:pPr algn="l"/>
            <a:r>
              <a:rPr lang="cs-CZ" sz="2000" b="0" dirty="0">
                <a:solidFill>
                  <a:srgbClr val="000000"/>
                </a:solidFill>
                <a:effectLst/>
              </a:rPr>
              <a:t>• v důsledku pružných vlastností materiálu;</a:t>
            </a:r>
          </a:p>
          <a:p>
            <a:pPr algn="l"/>
            <a:r>
              <a:rPr lang="cs-CZ" sz="2000" b="0" dirty="0">
                <a:solidFill>
                  <a:srgbClr val="000000"/>
                </a:solidFill>
                <a:effectLst/>
              </a:rPr>
              <a:t>• v důsledku nerovnosti valivého povrchu.</a:t>
            </a:r>
          </a:p>
          <a:p>
            <a:pPr algn="just"/>
            <a:endParaRPr lang="cs-CZ" sz="2000" dirty="0"/>
          </a:p>
        </p:txBody>
      </p:sp>
      <p:pic>
        <p:nvPicPr>
          <p:cNvPr id="2" name="Picture 2" descr="Jízdní odpory | Motorkáři.cz">
            <a:extLst>
              <a:ext uri="{FF2B5EF4-FFF2-40B4-BE49-F238E27FC236}">
                <a16:creationId xmlns:a16="http://schemas.microsoft.com/office/drawing/2014/main" id="{5A796771-2360-4019-82DA-9E557759F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547" y="2048257"/>
            <a:ext cx="3180669" cy="2348394"/>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1D3D1614-AB45-4912-9143-B3492BA49920}"/>
              </a:ext>
            </a:extLst>
          </p:cNvPr>
          <p:cNvPicPr>
            <a:picLocks noChangeAspect="1"/>
          </p:cNvPicPr>
          <p:nvPr/>
        </p:nvPicPr>
        <p:blipFill>
          <a:blip r:embed="rId4"/>
          <a:stretch>
            <a:fillRect/>
          </a:stretch>
        </p:blipFill>
        <p:spPr>
          <a:xfrm>
            <a:off x="3348906" y="4809743"/>
            <a:ext cx="5314950" cy="1781175"/>
          </a:xfrm>
          <a:prstGeom prst="rect">
            <a:avLst/>
          </a:prstGeom>
        </p:spPr>
      </p:pic>
    </p:spTree>
    <p:extLst>
      <p:ext uri="{BB962C8B-B14F-4D97-AF65-F5344CB8AC3E}">
        <p14:creationId xmlns:p14="http://schemas.microsoft.com/office/powerpoint/2010/main" val="2358504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a:extLst>
              <a:ext uri="{FF2B5EF4-FFF2-40B4-BE49-F238E27FC236}">
                <a16:creationId xmlns:a16="http://schemas.microsoft.com/office/drawing/2014/main" id="{439ABB5D-6C54-4607-A522-4EBB1FCBB7E6}"/>
              </a:ext>
            </a:extLst>
          </p:cNvPr>
          <p:cNvSpPr>
            <a:spLocks noGrp="1" noRot="1" noChangeArrowheads="1"/>
          </p:cNvSpPr>
          <p:nvPr>
            <p:ph type="title"/>
          </p:nvPr>
        </p:nvSpPr>
        <p:spPr>
          <a:xfrm>
            <a:off x="239713" y="289676"/>
            <a:ext cx="8229600" cy="436648"/>
          </a:xfrm>
        </p:spPr>
        <p:txBody>
          <a:bodyPr>
            <a:normAutofit/>
          </a:bodyPr>
          <a:lstStyle/>
          <a:p>
            <a:r>
              <a:rPr lang="cs-CZ" altLang="cs-CZ" sz="2400" b="1" dirty="0">
                <a:latin typeface="+mn-lt"/>
              </a:rPr>
              <a:t>Dostředivá síla</a:t>
            </a:r>
          </a:p>
        </p:txBody>
      </p:sp>
      <p:sp>
        <p:nvSpPr>
          <p:cNvPr id="14340" name="Rectangle 3">
            <a:extLst>
              <a:ext uri="{FF2B5EF4-FFF2-40B4-BE49-F238E27FC236}">
                <a16:creationId xmlns:a16="http://schemas.microsoft.com/office/drawing/2014/main" id="{B46B6F47-590E-471B-A49F-F982ED971782}"/>
              </a:ext>
            </a:extLst>
          </p:cNvPr>
          <p:cNvSpPr>
            <a:spLocks noGrp="1" noChangeArrowheads="1"/>
          </p:cNvSpPr>
          <p:nvPr>
            <p:ph type="body" sz="half" idx="1"/>
          </p:nvPr>
        </p:nvSpPr>
        <p:spPr>
          <a:xfrm>
            <a:off x="208256" y="3639515"/>
            <a:ext cx="5304336" cy="1404937"/>
          </a:xfrm>
        </p:spPr>
        <p:txBody>
          <a:bodyPr>
            <a:normAutofit/>
          </a:bodyPr>
          <a:lstStyle/>
          <a:p>
            <a:pPr marL="0" indent="0" algn="just">
              <a:buNone/>
            </a:pPr>
            <a:r>
              <a:rPr lang="en-US" altLang="cs-CZ" sz="2000" dirty="0"/>
              <a:t>Proto</a:t>
            </a:r>
            <a:r>
              <a:rPr lang="cs-CZ" altLang="cs-CZ" sz="2000" dirty="0"/>
              <a:t>ž</a:t>
            </a:r>
            <a:r>
              <a:rPr lang="en-US" altLang="cs-CZ" sz="2000" dirty="0"/>
              <a:t>e </a:t>
            </a:r>
            <a:r>
              <a:rPr lang="cs-CZ" altLang="cs-CZ" sz="2000" u="sng" dirty="0"/>
              <a:t>směřuje do středu kružnice, udržuje hmotný bod na kruhové dráze. </a:t>
            </a:r>
          </a:p>
          <a:p>
            <a:pPr marL="0" indent="0" algn="just">
              <a:buNone/>
            </a:pPr>
            <a:endParaRPr lang="cs-CZ" altLang="cs-CZ" sz="2000" dirty="0"/>
          </a:p>
        </p:txBody>
      </p:sp>
      <p:graphicFrame>
        <p:nvGraphicFramePr>
          <p:cNvPr id="14338" name="Object 2">
            <a:extLst>
              <a:ext uri="{FF2B5EF4-FFF2-40B4-BE49-F238E27FC236}">
                <a16:creationId xmlns:a16="http://schemas.microsoft.com/office/drawing/2014/main" id="{AFCA4522-2C91-47B9-A57A-CB71DD7B122E}"/>
              </a:ext>
            </a:extLst>
          </p:cNvPr>
          <p:cNvGraphicFramePr>
            <a:graphicFrameLocks noGrp="1" noChangeAspect="1"/>
          </p:cNvGraphicFramePr>
          <p:nvPr>
            <p:ph sz="half" idx="2"/>
          </p:nvPr>
        </p:nvGraphicFramePr>
        <p:xfrm>
          <a:off x="1176274" y="2772538"/>
          <a:ext cx="3368300" cy="761310"/>
        </p:xfrm>
        <a:graphic>
          <a:graphicData uri="http://schemas.openxmlformats.org/presentationml/2006/ole">
            <mc:AlternateContent xmlns:mc="http://schemas.openxmlformats.org/markup-compatibility/2006">
              <mc:Choice xmlns:v="urn:schemas-microsoft-com:vml" Requires="v">
                <p:oleObj spid="_x0000_s5140" name="Rovnice" r:id="rId3" imgW="1854000" imgH="419040" progId="Equation.3">
                  <p:embed/>
                </p:oleObj>
              </mc:Choice>
              <mc:Fallback>
                <p:oleObj name="Rovnice" r:id="rId3" imgW="1854000" imgH="419040" progId="Equation.3">
                  <p:embed/>
                  <p:pic>
                    <p:nvPicPr>
                      <p:cNvPr id="14338" name="Object 2">
                        <a:extLst>
                          <a:ext uri="{FF2B5EF4-FFF2-40B4-BE49-F238E27FC236}">
                            <a16:creationId xmlns:a16="http://schemas.microsoft.com/office/drawing/2014/main" id="{AFCA4522-2C91-47B9-A57A-CB71DD7B12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274" y="2772538"/>
                        <a:ext cx="3368300" cy="761310"/>
                      </a:xfrm>
                      <a:prstGeom prst="rect">
                        <a:avLst/>
                      </a:prstGeom>
                      <a:solidFill>
                        <a:schemeClr val="bg1"/>
                      </a:solidFill>
                      <a:ln>
                        <a:noFill/>
                      </a:ln>
                      <a:effectLst/>
                    </p:spPr>
                  </p:pic>
                </p:oleObj>
              </mc:Fallback>
            </mc:AlternateContent>
          </a:graphicData>
        </a:graphic>
      </p:graphicFrame>
      <p:pic>
        <p:nvPicPr>
          <p:cNvPr id="2" name="Picture 8">
            <a:extLst>
              <a:ext uri="{FF2B5EF4-FFF2-40B4-BE49-F238E27FC236}">
                <a16:creationId xmlns:a16="http://schemas.microsoft.com/office/drawing/2014/main" id="{2DCF1DD3-4D92-4441-9034-58EBB82FD9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7027" y="2575529"/>
            <a:ext cx="3412830" cy="3690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ovéPole 9">
            <a:extLst>
              <a:ext uri="{FF2B5EF4-FFF2-40B4-BE49-F238E27FC236}">
                <a16:creationId xmlns:a16="http://schemas.microsoft.com/office/drawing/2014/main" id="{0C765508-81E7-492C-BFD9-81CF28C46F45}"/>
              </a:ext>
            </a:extLst>
          </p:cNvPr>
          <p:cNvSpPr txBox="1"/>
          <p:nvPr/>
        </p:nvSpPr>
        <p:spPr>
          <a:xfrm>
            <a:off x="208256" y="4690509"/>
            <a:ext cx="5903119" cy="707886"/>
          </a:xfrm>
          <a:prstGeom prst="rect">
            <a:avLst/>
          </a:prstGeom>
          <a:noFill/>
        </p:spPr>
        <p:txBody>
          <a:bodyPr wrap="square">
            <a:spAutoFit/>
          </a:bodyPr>
          <a:lstStyle/>
          <a:p>
            <a:pPr marL="0" lvl="1" algn="just">
              <a:buClr>
                <a:schemeClr val="tx1"/>
              </a:buClr>
            </a:pPr>
            <a:r>
              <a:rPr lang="cs-CZ" altLang="cs-CZ" sz="2000" b="1" dirty="0"/>
              <a:t>Dostředivá síla e</a:t>
            </a:r>
            <a:r>
              <a:rPr lang="cs-CZ" altLang="cs-CZ" sz="2000" dirty="0"/>
              <a:t>xistuje z pohledu pozorovatele v inerciálních vztažných soustavách.</a:t>
            </a:r>
          </a:p>
        </p:txBody>
      </p:sp>
      <p:sp>
        <p:nvSpPr>
          <p:cNvPr id="8" name="TextovéPole 7">
            <a:extLst>
              <a:ext uri="{FF2B5EF4-FFF2-40B4-BE49-F238E27FC236}">
                <a16:creationId xmlns:a16="http://schemas.microsoft.com/office/drawing/2014/main" id="{3398337C-36F6-4362-89CF-F809C1BCD92C}"/>
              </a:ext>
            </a:extLst>
          </p:cNvPr>
          <p:cNvSpPr txBox="1"/>
          <p:nvPr/>
        </p:nvSpPr>
        <p:spPr>
          <a:xfrm>
            <a:off x="239713" y="833546"/>
            <a:ext cx="8770144" cy="1938992"/>
          </a:xfrm>
          <a:prstGeom prst="rect">
            <a:avLst/>
          </a:prstGeom>
          <a:noFill/>
        </p:spPr>
        <p:txBody>
          <a:bodyPr wrap="square">
            <a:spAutoFit/>
          </a:bodyPr>
          <a:lstStyle/>
          <a:p>
            <a:pPr algn="just"/>
            <a:r>
              <a:rPr lang="cs-CZ" sz="2000" b="1" dirty="0"/>
              <a:t>Dostředivá </a:t>
            </a:r>
            <a:r>
              <a:rPr lang="cs-CZ" sz="2000" dirty="0"/>
              <a:t>(centripetální) </a:t>
            </a:r>
            <a:r>
              <a:rPr lang="cs-CZ" sz="2000" b="1" dirty="0"/>
              <a:t>síla</a:t>
            </a:r>
            <a:r>
              <a:rPr lang="cs-CZ" sz="2000" dirty="0"/>
              <a:t> je síla, která má směr do středu křivosti trajektorie tělesa při křivočarém pohybu (při pohybu po kružnici do středu kružnice). Má směr normály k trajektorii v daném místě, je tedy kolmá na vektor rychlosti</a:t>
            </a:r>
            <a:r>
              <a:rPr lang="en-US" sz="2000" dirty="0"/>
              <a:t> (</a:t>
            </a:r>
            <a:r>
              <a:rPr lang="cs-CZ" altLang="cs-CZ" sz="2000" u="sng" dirty="0"/>
              <a:t>má stejný směr jako dostředivé zrychlení </a:t>
            </a:r>
            <a:r>
              <a:rPr lang="cs-CZ" altLang="cs-CZ" sz="2000" b="1" u="sng" dirty="0"/>
              <a:t>a</a:t>
            </a:r>
            <a:r>
              <a:rPr lang="cs-CZ" altLang="cs-CZ" sz="2000" u="sng" baseline="-25000" dirty="0"/>
              <a:t>d</a:t>
            </a:r>
            <a:r>
              <a:rPr lang="en-US" sz="2000" dirty="0"/>
              <a:t>)</a:t>
            </a:r>
            <a:r>
              <a:rPr lang="cs-CZ" sz="2000" dirty="0"/>
              <a:t>. Dostředivá síla způsobuje změnu směru vektoru rychlosti (dostředivé zrychlení), a tím zakřivení trajektorie, velikost vektoru rychlosti však nemění. </a:t>
            </a:r>
            <a:r>
              <a:rPr lang="cs-CZ" altLang="cs-CZ" sz="2000" dirty="0"/>
              <a:t>Pro její velikost platí: </a:t>
            </a:r>
            <a:endParaRPr lang="cs-CZ" sz="2000" dirty="0"/>
          </a:p>
        </p:txBody>
      </p:sp>
    </p:spTree>
    <p:extLst>
      <p:ext uri="{BB962C8B-B14F-4D97-AF65-F5344CB8AC3E}">
        <p14:creationId xmlns:p14="http://schemas.microsoft.com/office/powerpoint/2010/main" val="1923265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2FA1B98-A5F7-4998-8EC8-8E23BC81EA37}"/>
              </a:ext>
            </a:extLst>
          </p:cNvPr>
          <p:cNvSpPr txBox="1"/>
          <p:nvPr/>
        </p:nvSpPr>
        <p:spPr>
          <a:xfrm>
            <a:off x="215757" y="271493"/>
            <a:ext cx="8699643" cy="2554545"/>
          </a:xfrm>
          <a:prstGeom prst="rect">
            <a:avLst/>
          </a:prstGeom>
          <a:noFill/>
        </p:spPr>
        <p:txBody>
          <a:bodyPr wrap="square">
            <a:spAutoFit/>
          </a:bodyPr>
          <a:lstStyle/>
          <a:p>
            <a:pPr algn="just"/>
            <a:r>
              <a:rPr lang="cs-CZ" sz="2000" b="1" i="0" dirty="0">
                <a:solidFill>
                  <a:srgbClr val="333333"/>
                </a:solidFill>
                <a:effectLst/>
              </a:rPr>
              <a:t>Dostředivá síla </a:t>
            </a:r>
            <a:r>
              <a:rPr lang="cs-CZ" sz="2000" b="0" i="0" dirty="0">
                <a:solidFill>
                  <a:srgbClr val="333333"/>
                </a:solidFill>
                <a:effectLst/>
              </a:rPr>
              <a:t>může mít původ v libovolném vzájemném silovém působení dvou těles. Může být realizována např. </a:t>
            </a:r>
            <a:r>
              <a:rPr lang="cs-CZ" sz="2000" b="0" i="0" u="sng" dirty="0">
                <a:solidFill>
                  <a:srgbClr val="333333"/>
                </a:solidFill>
                <a:effectLst/>
              </a:rPr>
              <a:t>tahovou silou, gravitační silou </a:t>
            </a:r>
            <a:r>
              <a:rPr lang="cs-CZ" sz="2000" b="0" i="0" dirty="0">
                <a:solidFill>
                  <a:srgbClr val="333333"/>
                </a:solidFill>
                <a:effectLst/>
              </a:rPr>
              <a:t>(družice při pohybu kolem Země, planety při pohybu kolem Slunce), </a:t>
            </a:r>
            <a:r>
              <a:rPr lang="cs-CZ" sz="2000" b="0" i="0" u="sng" dirty="0">
                <a:solidFill>
                  <a:srgbClr val="333333"/>
                </a:solidFill>
                <a:effectLst/>
              </a:rPr>
              <a:t>magnetickou</a:t>
            </a:r>
            <a:r>
              <a:rPr lang="cs-CZ" sz="2000" b="0" i="0" dirty="0">
                <a:solidFill>
                  <a:srgbClr val="333333"/>
                </a:solidFill>
                <a:effectLst/>
              </a:rPr>
              <a:t> (vychylování elektronů) apod. </a:t>
            </a:r>
          </a:p>
          <a:p>
            <a:pPr algn="just"/>
            <a:r>
              <a:rPr lang="cs-CZ" sz="2000" dirty="0">
                <a:solidFill>
                  <a:srgbClr val="333333"/>
                </a:solidFill>
              </a:rPr>
              <a:t>  Působí-li na hmotný bod při rovnoměrném pohybu po kružnici </a:t>
            </a:r>
            <a:r>
              <a:rPr lang="cs-CZ" sz="2000" u="sng" dirty="0">
                <a:solidFill>
                  <a:srgbClr val="333333"/>
                </a:solidFill>
              </a:rPr>
              <a:t>několik sil, je dostředivá síla jejich výslednice</a:t>
            </a:r>
            <a:r>
              <a:rPr lang="cs-CZ" sz="2000" dirty="0">
                <a:solidFill>
                  <a:srgbClr val="333333"/>
                </a:solidFill>
              </a:rPr>
              <a:t>. Např. </a:t>
            </a:r>
            <a:r>
              <a:rPr lang="cs-CZ" sz="2000" u="sng" dirty="0">
                <a:solidFill>
                  <a:srgbClr val="333333"/>
                </a:solidFill>
              </a:rPr>
              <a:t>dostředivá síla </a:t>
            </a:r>
            <a:r>
              <a:rPr lang="cs-CZ" sz="2000" u="sng" dirty="0" err="1">
                <a:solidFill>
                  <a:srgbClr val="333333"/>
                </a:solidFill>
              </a:rPr>
              <a:t>F</a:t>
            </a:r>
            <a:r>
              <a:rPr lang="cs-CZ" sz="2000" u="sng" baseline="-25000" dirty="0" err="1">
                <a:solidFill>
                  <a:srgbClr val="333333"/>
                </a:solidFill>
              </a:rPr>
              <a:t>d</a:t>
            </a:r>
            <a:r>
              <a:rPr lang="cs-CZ" sz="2000" u="sng" dirty="0">
                <a:solidFill>
                  <a:srgbClr val="333333"/>
                </a:solidFill>
              </a:rPr>
              <a:t> </a:t>
            </a:r>
            <a:r>
              <a:rPr lang="cs-CZ" sz="2000" dirty="0">
                <a:solidFill>
                  <a:srgbClr val="333333"/>
                </a:solidFill>
              </a:rPr>
              <a:t>působící na sedačku řetízkového kolotoče je při otáčení kolotoče </a:t>
            </a:r>
            <a:r>
              <a:rPr lang="cs-CZ" sz="2000" u="sng" dirty="0">
                <a:solidFill>
                  <a:srgbClr val="333333"/>
                </a:solidFill>
              </a:rPr>
              <a:t>výslednicí tíhové síly </a:t>
            </a:r>
            <a:r>
              <a:rPr lang="cs-CZ" sz="2000" u="sng" dirty="0" err="1">
                <a:solidFill>
                  <a:srgbClr val="333333"/>
                </a:solidFill>
              </a:rPr>
              <a:t>F</a:t>
            </a:r>
            <a:r>
              <a:rPr lang="cs-CZ" sz="2000" u="sng" baseline="-25000" dirty="0" err="1">
                <a:solidFill>
                  <a:srgbClr val="333333"/>
                </a:solidFill>
              </a:rPr>
              <a:t>g</a:t>
            </a:r>
            <a:r>
              <a:rPr lang="cs-CZ" sz="2000" u="sng" dirty="0">
                <a:solidFill>
                  <a:srgbClr val="333333"/>
                </a:solidFill>
              </a:rPr>
              <a:t> a tahové síly F</a:t>
            </a:r>
            <a:r>
              <a:rPr lang="cs-CZ" sz="2000" u="sng" baseline="-25000" dirty="0">
                <a:solidFill>
                  <a:srgbClr val="333333"/>
                </a:solidFill>
              </a:rPr>
              <a:t>t</a:t>
            </a:r>
            <a:r>
              <a:rPr lang="cs-CZ" sz="2000" u="sng" dirty="0">
                <a:solidFill>
                  <a:srgbClr val="333333"/>
                </a:solidFill>
              </a:rPr>
              <a:t> řetězu.</a:t>
            </a:r>
          </a:p>
        </p:txBody>
      </p:sp>
      <p:pic>
        <p:nvPicPr>
          <p:cNvPr id="57348" name="Picture 4">
            <a:extLst>
              <a:ext uri="{FF2B5EF4-FFF2-40B4-BE49-F238E27FC236}">
                <a16:creationId xmlns:a16="http://schemas.microsoft.com/office/drawing/2014/main" id="{B6A869DE-A5ED-4915-AC5A-A8B3CCC76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4850" y="4278184"/>
            <a:ext cx="142875" cy="123825"/>
          </a:xfrm>
          <a:prstGeom prst="rect">
            <a:avLst/>
          </a:prstGeom>
          <a:noFill/>
          <a:extLst>
            <a:ext uri="{909E8E84-426E-40DD-AFC4-6F175D3DCCD1}">
              <a14:hiddenFill xmlns:a14="http://schemas.microsoft.com/office/drawing/2010/main">
                <a:solidFill>
                  <a:srgbClr val="FFFFFF"/>
                </a:solidFill>
              </a14:hiddenFill>
            </a:ext>
          </a:extLst>
        </p:spPr>
      </p:pic>
      <p:pic>
        <p:nvPicPr>
          <p:cNvPr id="57352" name="Picture 8" descr="Dostředivá síla - FYZIKA 007">
            <a:extLst>
              <a:ext uri="{FF2B5EF4-FFF2-40B4-BE49-F238E27FC236}">
                <a16:creationId xmlns:a16="http://schemas.microsoft.com/office/drawing/2014/main" id="{ACDAA41C-36BE-4610-AF60-AEE024610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3090545"/>
            <a:ext cx="2428875" cy="3217053"/>
          </a:xfrm>
          <a:prstGeom prst="rect">
            <a:avLst/>
          </a:prstGeom>
          <a:noFill/>
          <a:extLst>
            <a:ext uri="{909E8E84-426E-40DD-AFC4-6F175D3DCCD1}">
              <a14:hiddenFill xmlns:a14="http://schemas.microsoft.com/office/drawing/2010/main">
                <a:solidFill>
                  <a:srgbClr val="FFFFFF"/>
                </a:solidFill>
              </a14:hiddenFill>
            </a:ext>
          </a:extLst>
        </p:spPr>
      </p:pic>
      <p:pic>
        <p:nvPicPr>
          <p:cNvPr id="57354" name="Picture 10" descr="Dostředivá síla :: MEF">
            <a:extLst>
              <a:ext uri="{FF2B5EF4-FFF2-40B4-BE49-F238E27FC236}">
                <a16:creationId xmlns:a16="http://schemas.microsoft.com/office/drawing/2014/main" id="{C3423340-4879-44FF-B24D-EA1337CBC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272" y="3008385"/>
            <a:ext cx="487680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047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A6FC484E-AB46-4220-8537-730141344CB6}"/>
              </a:ext>
            </a:extLst>
          </p:cNvPr>
          <p:cNvPicPr>
            <a:picLocks noChangeAspect="1"/>
          </p:cNvPicPr>
          <p:nvPr/>
        </p:nvPicPr>
        <p:blipFill>
          <a:blip r:embed="rId2"/>
          <a:stretch>
            <a:fillRect/>
          </a:stretch>
        </p:blipFill>
        <p:spPr>
          <a:xfrm>
            <a:off x="4924425" y="4335694"/>
            <a:ext cx="3197253" cy="2373072"/>
          </a:xfrm>
          <a:prstGeom prst="rect">
            <a:avLst/>
          </a:prstGeom>
        </p:spPr>
      </p:pic>
      <p:pic>
        <p:nvPicPr>
          <p:cNvPr id="17" name="Obrázek 16">
            <a:extLst>
              <a:ext uri="{FF2B5EF4-FFF2-40B4-BE49-F238E27FC236}">
                <a16:creationId xmlns:a16="http://schemas.microsoft.com/office/drawing/2014/main" id="{693AC7E3-B764-4B60-9086-45218532BD54}"/>
              </a:ext>
            </a:extLst>
          </p:cNvPr>
          <p:cNvPicPr>
            <a:picLocks noChangeAspect="1"/>
          </p:cNvPicPr>
          <p:nvPr/>
        </p:nvPicPr>
        <p:blipFill>
          <a:blip r:embed="rId3"/>
          <a:stretch>
            <a:fillRect/>
          </a:stretch>
        </p:blipFill>
        <p:spPr>
          <a:xfrm>
            <a:off x="4483432" y="1618592"/>
            <a:ext cx="3931103" cy="2428034"/>
          </a:xfrm>
          <a:prstGeom prst="rect">
            <a:avLst/>
          </a:prstGeom>
        </p:spPr>
      </p:pic>
      <p:pic>
        <p:nvPicPr>
          <p:cNvPr id="4" name="Obrázek 3">
            <a:extLst>
              <a:ext uri="{FF2B5EF4-FFF2-40B4-BE49-F238E27FC236}">
                <a16:creationId xmlns:a16="http://schemas.microsoft.com/office/drawing/2014/main" id="{0F919D27-422D-4CE1-872B-440A387E4209}"/>
              </a:ext>
            </a:extLst>
          </p:cNvPr>
          <p:cNvPicPr>
            <a:picLocks noChangeAspect="1"/>
          </p:cNvPicPr>
          <p:nvPr/>
        </p:nvPicPr>
        <p:blipFill>
          <a:blip r:embed="rId4"/>
          <a:stretch>
            <a:fillRect/>
          </a:stretch>
        </p:blipFill>
        <p:spPr>
          <a:xfrm>
            <a:off x="428625" y="4335694"/>
            <a:ext cx="3502941" cy="2386116"/>
          </a:xfrm>
          <a:prstGeom prst="rect">
            <a:avLst/>
          </a:prstGeom>
        </p:spPr>
      </p:pic>
      <p:pic>
        <p:nvPicPr>
          <p:cNvPr id="6" name="Obrázek 5" descr="Obsah obrázku ohňostroje, tráva&#10;&#10;Popis byl vytvořen automaticky">
            <a:extLst>
              <a:ext uri="{FF2B5EF4-FFF2-40B4-BE49-F238E27FC236}">
                <a16:creationId xmlns:a16="http://schemas.microsoft.com/office/drawing/2014/main" id="{94CA6AF6-BD52-453C-8837-AB6176B875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448" y="1661838"/>
            <a:ext cx="3148234" cy="2384787"/>
          </a:xfrm>
          <a:prstGeom prst="rect">
            <a:avLst/>
          </a:prstGeom>
        </p:spPr>
      </p:pic>
      <p:sp>
        <p:nvSpPr>
          <p:cNvPr id="2" name="TextovéPole 1">
            <a:extLst>
              <a:ext uri="{FF2B5EF4-FFF2-40B4-BE49-F238E27FC236}">
                <a16:creationId xmlns:a16="http://schemas.microsoft.com/office/drawing/2014/main" id="{7A21C29C-7987-4817-A446-CA76B4347D3D}"/>
              </a:ext>
            </a:extLst>
          </p:cNvPr>
          <p:cNvSpPr txBox="1"/>
          <p:nvPr/>
        </p:nvSpPr>
        <p:spPr>
          <a:xfrm>
            <a:off x="339046" y="381778"/>
            <a:ext cx="8568647" cy="1015663"/>
          </a:xfrm>
          <a:prstGeom prst="rect">
            <a:avLst/>
          </a:prstGeom>
          <a:noFill/>
        </p:spPr>
        <p:txBody>
          <a:bodyPr wrap="square">
            <a:spAutoFit/>
          </a:bodyPr>
          <a:lstStyle/>
          <a:p>
            <a:r>
              <a:rPr lang="cs-CZ" sz="2000" b="0" i="0" u="sng" dirty="0">
                <a:solidFill>
                  <a:srgbClr val="333333"/>
                </a:solidFill>
                <a:effectLst/>
              </a:rPr>
              <a:t>Přestane-li dostředivá síla na těleso působit, pohybuje se těleso dále ve směru tečny ke kružnici</a:t>
            </a:r>
            <a:r>
              <a:rPr lang="cs-CZ" sz="2000" b="0" i="0" dirty="0">
                <a:solidFill>
                  <a:srgbClr val="333333"/>
                </a:solidFill>
                <a:effectLst/>
              </a:rPr>
              <a:t>. Proto jiskry, které odlétají od brusného kotouče při broušení kovů, mají směr tečen k brusnému kotouči v těch bodech, z nichž odlétají. </a:t>
            </a:r>
            <a:endParaRPr lang="cs-CZ" sz="2000" dirty="0"/>
          </a:p>
        </p:txBody>
      </p:sp>
    </p:spTree>
    <p:extLst>
      <p:ext uri="{BB962C8B-B14F-4D97-AF65-F5344CB8AC3E}">
        <p14:creationId xmlns:p14="http://schemas.microsoft.com/office/powerpoint/2010/main" val="1024782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Jak zvládnout smyk v autě | Kvalitní výuka">
            <a:extLst>
              <a:ext uri="{FF2B5EF4-FFF2-40B4-BE49-F238E27FC236}">
                <a16:creationId xmlns:a16="http://schemas.microsoft.com/office/drawing/2014/main" id="{94307898-B63E-4A34-89FE-054346C40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37078">
            <a:off x="5899959" y="3038487"/>
            <a:ext cx="1613044" cy="177257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5EC5D58-7DE6-40D8-98DC-85526777BB7C}"/>
              </a:ext>
            </a:extLst>
          </p:cNvPr>
          <p:cNvSpPr txBox="1"/>
          <p:nvPr/>
        </p:nvSpPr>
        <p:spPr>
          <a:xfrm>
            <a:off x="152400" y="4826286"/>
            <a:ext cx="5734691" cy="1938992"/>
          </a:xfrm>
          <a:prstGeom prst="rect">
            <a:avLst/>
          </a:prstGeom>
          <a:noFill/>
        </p:spPr>
        <p:txBody>
          <a:bodyPr wrap="square" rtlCol="0">
            <a:spAutoFit/>
          </a:bodyPr>
          <a:lstStyle/>
          <a:p>
            <a:pPr algn="just"/>
            <a:r>
              <a:rPr lang="cs-CZ" sz="2000" dirty="0"/>
              <a:t>Působení dostředivé síly se uplatňuje také </a:t>
            </a:r>
            <a:r>
              <a:rPr lang="cs-CZ" sz="2000" b="1" dirty="0"/>
              <a:t>při jízdě vozidla v zatáčce</a:t>
            </a:r>
            <a:r>
              <a:rPr lang="cs-CZ" sz="2000" dirty="0"/>
              <a:t>. Dostředivou silou působí povrch vozovky na pneumatiky vozidla. Zanikne-li nedostatečným třením dostředivá síla, dochází ke smyku vozidla, které se pak dále pohybuje ve směru tečny k původní trajektorii vozidla. </a:t>
            </a:r>
          </a:p>
        </p:txBody>
      </p:sp>
      <p:pic>
        <p:nvPicPr>
          <p:cNvPr id="8" name="Picture 12" descr="OSEL.CZ :: - Pravda o odstredivej sile">
            <a:extLst>
              <a:ext uri="{FF2B5EF4-FFF2-40B4-BE49-F238E27FC236}">
                <a16:creationId xmlns:a16="http://schemas.microsoft.com/office/drawing/2014/main" id="{14BDB309-73F3-4ADD-8C59-6857212AA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3674" y="166688"/>
            <a:ext cx="2659801" cy="2627883"/>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EAD3572E-B35F-407B-9D0E-387830367B0D}"/>
              </a:ext>
            </a:extLst>
          </p:cNvPr>
          <p:cNvSpPr txBox="1"/>
          <p:nvPr/>
        </p:nvSpPr>
        <p:spPr>
          <a:xfrm>
            <a:off x="152399" y="210681"/>
            <a:ext cx="5734691" cy="2246769"/>
          </a:xfrm>
          <a:prstGeom prst="rect">
            <a:avLst/>
          </a:prstGeom>
          <a:noFill/>
        </p:spPr>
        <p:txBody>
          <a:bodyPr wrap="square" rtlCol="0">
            <a:spAutoFit/>
          </a:bodyPr>
          <a:lstStyle/>
          <a:p>
            <a:pPr algn="just"/>
            <a:r>
              <a:rPr lang="cs-CZ" sz="2000" dirty="0"/>
              <a:t>Roztočením </a:t>
            </a:r>
            <a:r>
              <a:rPr lang="cs-CZ" sz="2000" b="1" dirty="0"/>
              <a:t>kuličky upevněné na niti </a:t>
            </a:r>
            <a:r>
              <a:rPr lang="cs-CZ" sz="2000" dirty="0"/>
              <a:t>je dostředivá síla vyvolána silou ruky. Při rovnoměrném pohybu po kružnici působí ruka na kuličku prostřednictvím napjatého vlákna dostředivou silou. Zanikne-li dostředivá síla např. přetržením vlákna, kulička se od tohoto místa  dále pohybuje ve směru rychlosti </a:t>
            </a:r>
            <a:r>
              <a:rPr lang="cs-CZ" sz="2000" b="1" dirty="0"/>
              <a:t>v</a:t>
            </a:r>
            <a:r>
              <a:rPr lang="cs-CZ" sz="2000" dirty="0"/>
              <a:t>, kterou měla v okamžiku zániku síly.</a:t>
            </a:r>
          </a:p>
        </p:txBody>
      </p:sp>
      <p:pic>
        <p:nvPicPr>
          <p:cNvPr id="61442" name="Picture 2" descr="12.5: Tangential and Normal Components of Acceleration - Mathematics  LibreTexts">
            <a:extLst>
              <a:ext uri="{FF2B5EF4-FFF2-40B4-BE49-F238E27FC236}">
                <a16:creationId xmlns:a16="http://schemas.microsoft.com/office/drawing/2014/main" id="{D5A26B5B-60CA-4279-B4C0-DD2F63AE4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54308">
            <a:off x="6016564" y="4498333"/>
            <a:ext cx="2814019" cy="1966675"/>
          </a:xfrm>
          <a:prstGeom prst="rect">
            <a:avLst/>
          </a:prstGeom>
          <a:noFill/>
          <a:extLst>
            <a:ext uri="{909E8E84-426E-40DD-AFC4-6F175D3DCCD1}">
              <a14:hiddenFill xmlns:a14="http://schemas.microsoft.com/office/drawing/2010/main">
                <a:solidFill>
                  <a:srgbClr val="FFFFFF"/>
                </a:solidFill>
              </a14:hiddenFill>
            </a:ext>
          </a:extLst>
        </p:spPr>
      </p:pic>
      <p:pic>
        <p:nvPicPr>
          <p:cNvPr id="60418" name="Picture 2" descr="vrhy - Atletika">
            <a:extLst>
              <a:ext uri="{FF2B5EF4-FFF2-40B4-BE49-F238E27FC236}">
                <a16:creationId xmlns:a16="http://schemas.microsoft.com/office/drawing/2014/main" id="{D21FC6A7-E707-4517-B235-1ED7CAA33C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739" y="2567889"/>
            <a:ext cx="2244694" cy="172222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72844233-5A0C-4E61-9DC9-79D0875B13B1}"/>
              </a:ext>
            </a:extLst>
          </p:cNvPr>
          <p:cNvSpPr txBox="1"/>
          <p:nvPr/>
        </p:nvSpPr>
        <p:spPr>
          <a:xfrm>
            <a:off x="2630107" y="2895915"/>
            <a:ext cx="1469633" cy="369332"/>
          </a:xfrm>
          <a:prstGeom prst="rect">
            <a:avLst/>
          </a:prstGeom>
          <a:noFill/>
        </p:spPr>
        <p:txBody>
          <a:bodyPr wrap="none" rtlCol="0">
            <a:spAutoFit/>
          </a:bodyPr>
          <a:lstStyle/>
          <a:p>
            <a:r>
              <a:rPr lang="cs-CZ" dirty="0"/>
              <a:t>Hod kladivem</a:t>
            </a:r>
          </a:p>
        </p:txBody>
      </p:sp>
    </p:spTree>
    <p:extLst>
      <p:ext uri="{BB962C8B-B14F-4D97-AF65-F5344CB8AC3E}">
        <p14:creationId xmlns:p14="http://schemas.microsoft.com/office/powerpoint/2010/main" val="2819111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26EA3B-96AC-4A4D-898F-610B41BB79FA}"/>
              </a:ext>
            </a:extLst>
          </p:cNvPr>
          <p:cNvSpPr>
            <a:spLocks noGrp="1"/>
          </p:cNvSpPr>
          <p:nvPr>
            <p:ph type="title"/>
          </p:nvPr>
        </p:nvSpPr>
        <p:spPr>
          <a:xfrm>
            <a:off x="628650" y="222252"/>
            <a:ext cx="7886700" cy="644524"/>
          </a:xfrm>
        </p:spPr>
        <p:txBody>
          <a:bodyPr>
            <a:normAutofit/>
          </a:bodyPr>
          <a:lstStyle/>
          <a:p>
            <a:r>
              <a:rPr lang="cs-CZ" sz="2800" b="1" dirty="0">
                <a:latin typeface="+mn-lt"/>
              </a:rPr>
              <a:t>Neinerciální vztažné soustavy</a:t>
            </a:r>
          </a:p>
        </p:txBody>
      </p:sp>
      <p:sp>
        <p:nvSpPr>
          <p:cNvPr id="3" name="TextovéPole 2">
            <a:extLst>
              <a:ext uri="{FF2B5EF4-FFF2-40B4-BE49-F238E27FC236}">
                <a16:creationId xmlns:a16="http://schemas.microsoft.com/office/drawing/2014/main" id="{7895EBC0-6C7E-4D1B-875C-320A3ADD7793}"/>
              </a:ext>
            </a:extLst>
          </p:cNvPr>
          <p:cNvSpPr txBox="1"/>
          <p:nvPr/>
        </p:nvSpPr>
        <p:spPr>
          <a:xfrm>
            <a:off x="209550" y="1009651"/>
            <a:ext cx="8753475" cy="2554545"/>
          </a:xfrm>
          <a:prstGeom prst="rect">
            <a:avLst/>
          </a:prstGeom>
          <a:noFill/>
        </p:spPr>
        <p:txBody>
          <a:bodyPr wrap="square" rtlCol="0">
            <a:spAutoFit/>
          </a:bodyPr>
          <a:lstStyle/>
          <a:p>
            <a:pPr algn="just"/>
            <a:r>
              <a:rPr lang="cs-CZ" sz="2000" dirty="0"/>
              <a:t>   </a:t>
            </a:r>
            <a:r>
              <a:rPr lang="en-US" sz="2000" b="1" dirty="0" err="1"/>
              <a:t>Neinerci</a:t>
            </a:r>
            <a:r>
              <a:rPr lang="cs-CZ" sz="2000" b="1" dirty="0" err="1"/>
              <a:t>ání</a:t>
            </a:r>
            <a:r>
              <a:rPr lang="cs-CZ" sz="2000" b="1" dirty="0"/>
              <a:t> vztažná soustava </a:t>
            </a:r>
            <a:r>
              <a:rPr lang="cs-CZ" sz="2000" dirty="0"/>
              <a:t>je soustava, která se vzhledem k inerciální vztažné soustavě pohybuje jinak  než rovnoměrným přímočarým pohybem. </a:t>
            </a:r>
            <a:r>
              <a:rPr lang="cs-CZ" sz="2000" u="sng" dirty="0"/>
              <a:t>V neinerciální vztažné soustavě izolované těleso nezůstává v klidu nebo v rovnoměrném přímočarém pohybu</a:t>
            </a:r>
            <a:r>
              <a:rPr lang="cs-CZ" sz="2000" dirty="0"/>
              <a:t>.</a:t>
            </a:r>
          </a:p>
          <a:p>
            <a:pPr algn="just"/>
            <a:r>
              <a:rPr lang="cs-CZ" sz="2000" dirty="0"/>
              <a:t>   Pozorovatel, nacházející se v neinerciální vztažné soustavě, která se pohybuje se zrychlením </a:t>
            </a:r>
            <a:r>
              <a:rPr lang="cs-CZ" sz="2000" b="1" dirty="0"/>
              <a:t>a</a:t>
            </a:r>
            <a:r>
              <a:rPr lang="cs-CZ" sz="2000" dirty="0"/>
              <a:t>, pozoruje pohyb izolovaného tělesa se zrychlením -</a:t>
            </a:r>
            <a:r>
              <a:rPr lang="cs-CZ" sz="2000" b="1" dirty="0"/>
              <a:t>a</a:t>
            </a:r>
            <a:r>
              <a:rPr lang="cs-CZ" sz="2000" dirty="0"/>
              <a:t>. Tento pohyb vysvětluje existenci  tzv. </a:t>
            </a:r>
            <a:r>
              <a:rPr lang="cs-CZ" sz="2000" b="1" dirty="0"/>
              <a:t>setrvačné síly </a:t>
            </a:r>
            <a:r>
              <a:rPr lang="cs-CZ" sz="2000" dirty="0"/>
              <a:t>působící na těleso o hmotnosti m </a:t>
            </a:r>
          </a:p>
          <a:p>
            <a:pPr algn="ctr"/>
            <a:r>
              <a:rPr lang="cs-CZ" sz="2000" b="1" dirty="0"/>
              <a:t>F </a:t>
            </a:r>
            <a:r>
              <a:rPr lang="cs-CZ" sz="2000" dirty="0"/>
              <a:t>= </a:t>
            </a:r>
            <a:r>
              <a:rPr lang="cs-CZ" sz="2000" dirty="0" err="1"/>
              <a:t>m.</a:t>
            </a:r>
            <a:r>
              <a:rPr lang="cs-CZ" sz="2000" b="1" dirty="0" err="1"/>
              <a:t>a</a:t>
            </a:r>
            <a:r>
              <a:rPr lang="cs-CZ" sz="2000" dirty="0"/>
              <a:t>. </a:t>
            </a:r>
          </a:p>
        </p:txBody>
      </p:sp>
      <p:sp>
        <p:nvSpPr>
          <p:cNvPr id="9" name="TextovéPole 8">
            <a:extLst>
              <a:ext uri="{FF2B5EF4-FFF2-40B4-BE49-F238E27FC236}">
                <a16:creationId xmlns:a16="http://schemas.microsoft.com/office/drawing/2014/main" id="{A9E51F6D-45B0-46C2-AC03-74BE27CB0CD1}"/>
              </a:ext>
            </a:extLst>
          </p:cNvPr>
          <p:cNvSpPr txBox="1"/>
          <p:nvPr/>
        </p:nvSpPr>
        <p:spPr>
          <a:xfrm>
            <a:off x="209550" y="3507440"/>
            <a:ext cx="8753475" cy="2985433"/>
          </a:xfrm>
          <a:prstGeom prst="rect">
            <a:avLst/>
          </a:prstGeom>
          <a:noFill/>
        </p:spPr>
        <p:txBody>
          <a:bodyPr wrap="square">
            <a:spAutoFit/>
          </a:bodyPr>
          <a:lstStyle/>
          <a:p>
            <a:pPr algn="just"/>
            <a:r>
              <a:rPr lang="cs-CZ" sz="2000" dirty="0"/>
              <a:t>   </a:t>
            </a:r>
            <a:r>
              <a:rPr lang="cs-CZ" sz="2000" b="0" i="0" u="none" strike="noStrike" dirty="0">
                <a:effectLst/>
              </a:rPr>
              <a:t>Zrychlení, které udílí setrvačná síla tělesům, je pro všechna tělesa stejně velké (nezávisí na jejich hmotnosti). </a:t>
            </a:r>
          </a:p>
          <a:p>
            <a:pPr algn="just"/>
            <a:endParaRPr lang="cs-CZ" sz="800" dirty="0"/>
          </a:p>
          <a:p>
            <a:pPr algn="just"/>
            <a:r>
              <a:rPr lang="cs-CZ" sz="2000" dirty="0"/>
              <a:t>   Setrvačná síla je „</a:t>
            </a:r>
            <a:r>
              <a:rPr lang="cs-CZ" sz="2000" u="sng" dirty="0"/>
              <a:t>zdánlivá“ (nepravá) síla</a:t>
            </a:r>
            <a:r>
              <a:rPr lang="cs-CZ" sz="2000" dirty="0"/>
              <a:t> </a:t>
            </a:r>
            <a:r>
              <a:rPr lang="cs-CZ" sz="2000" u="sng" dirty="0"/>
              <a:t>způsobující změnu pohybového stavu </a:t>
            </a:r>
            <a:r>
              <a:rPr lang="cs-CZ" sz="2000" dirty="0"/>
              <a:t>(změnu rychlosti) těles </a:t>
            </a:r>
            <a:r>
              <a:rPr lang="cs-CZ" sz="2000" u="sng" dirty="0"/>
              <a:t>v neinerciálních vztažných soustavách</a:t>
            </a:r>
            <a:r>
              <a:rPr lang="cs-CZ" sz="2000" dirty="0"/>
              <a:t>. Přitom je to síla, která v této soustavě nemá svůj původ, pouze účinek. </a:t>
            </a:r>
            <a:r>
              <a:rPr lang="cs-CZ" sz="2000" b="0" i="0" dirty="0">
                <a:solidFill>
                  <a:srgbClr val="202122"/>
                </a:solidFill>
                <a:effectLst/>
              </a:rPr>
              <a:t>Setrvačná síla se označuje jako </a:t>
            </a:r>
            <a:r>
              <a:rPr lang="cs-CZ" sz="2000" dirty="0"/>
              <a:t>„zdánlivá“ (nepravá)</a:t>
            </a:r>
            <a:r>
              <a:rPr lang="cs-CZ" sz="2000" b="0" i="0" dirty="0">
                <a:solidFill>
                  <a:srgbClr val="202122"/>
                </a:solidFill>
                <a:effectLst/>
              </a:rPr>
              <a:t>, protože </a:t>
            </a:r>
            <a:r>
              <a:rPr lang="cs-CZ" sz="2000" b="0" i="0" u="sng" dirty="0">
                <a:solidFill>
                  <a:srgbClr val="202122"/>
                </a:solidFill>
                <a:effectLst/>
              </a:rPr>
              <a:t>se ve skutečnosti nejedná o sílu, mající původ ve vzájemném působení (interakci) těles</a:t>
            </a:r>
            <a:r>
              <a:rPr lang="cs-CZ" sz="2000" b="0" i="0" dirty="0">
                <a:solidFill>
                  <a:srgbClr val="202122"/>
                </a:solidFill>
                <a:effectLst/>
              </a:rPr>
              <a:t>. Newtonovy pohybové zákony platí jen pro inerciální vztažné soustavy (z definice) a proto pokud je chceme použít k výpočtu v soustavě neinerciální, musíme je upravit, a to právě přidáním setrvačné síly.</a:t>
            </a:r>
            <a:endParaRPr lang="cs-CZ" sz="2000" dirty="0"/>
          </a:p>
        </p:txBody>
      </p:sp>
    </p:spTree>
    <p:extLst>
      <p:ext uri="{BB962C8B-B14F-4D97-AF65-F5344CB8AC3E}">
        <p14:creationId xmlns:p14="http://schemas.microsoft.com/office/powerpoint/2010/main" val="2218600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61863BE4-A685-4449-81B0-7B62B93CF940}"/>
              </a:ext>
            </a:extLst>
          </p:cNvPr>
          <p:cNvSpPr txBox="1"/>
          <p:nvPr/>
        </p:nvSpPr>
        <p:spPr>
          <a:xfrm>
            <a:off x="276225" y="243959"/>
            <a:ext cx="4572000" cy="461665"/>
          </a:xfrm>
          <a:prstGeom prst="rect">
            <a:avLst/>
          </a:prstGeom>
          <a:noFill/>
        </p:spPr>
        <p:txBody>
          <a:bodyPr wrap="square">
            <a:spAutoFit/>
          </a:bodyPr>
          <a:lstStyle/>
          <a:p>
            <a:r>
              <a:rPr lang="cs-CZ" sz="2400" b="1" i="0" dirty="0" err="1">
                <a:solidFill>
                  <a:srgbClr val="202122"/>
                </a:solidFill>
                <a:effectLst/>
              </a:rPr>
              <a:t>d'Alembertův</a:t>
            </a:r>
            <a:r>
              <a:rPr lang="cs-CZ" sz="2400" b="1" i="0" dirty="0">
                <a:solidFill>
                  <a:srgbClr val="202122"/>
                </a:solidFill>
                <a:effectLst/>
              </a:rPr>
              <a:t> princip</a:t>
            </a:r>
            <a:r>
              <a:rPr lang="cs-CZ" sz="2400" b="0" i="0" dirty="0">
                <a:solidFill>
                  <a:srgbClr val="202122"/>
                </a:solidFill>
                <a:effectLst/>
              </a:rPr>
              <a:t> </a:t>
            </a:r>
            <a:endParaRPr lang="cs-CZ" sz="2400" dirty="0"/>
          </a:p>
        </p:txBody>
      </p:sp>
      <p:sp>
        <p:nvSpPr>
          <p:cNvPr id="11" name="TextovéPole 10">
            <a:extLst>
              <a:ext uri="{FF2B5EF4-FFF2-40B4-BE49-F238E27FC236}">
                <a16:creationId xmlns:a16="http://schemas.microsoft.com/office/drawing/2014/main" id="{DFC72DC6-A13C-462D-AFB5-72219D01BE9F}"/>
              </a:ext>
            </a:extLst>
          </p:cNvPr>
          <p:cNvSpPr txBox="1"/>
          <p:nvPr/>
        </p:nvSpPr>
        <p:spPr>
          <a:xfrm>
            <a:off x="190500" y="705624"/>
            <a:ext cx="8762999" cy="2185214"/>
          </a:xfrm>
          <a:prstGeom prst="rect">
            <a:avLst/>
          </a:prstGeom>
          <a:noFill/>
        </p:spPr>
        <p:txBody>
          <a:bodyPr wrap="square">
            <a:spAutoFit/>
          </a:bodyPr>
          <a:lstStyle/>
          <a:p>
            <a:pPr algn="just"/>
            <a:r>
              <a:rPr lang="cs-CZ" sz="2000" b="0" i="0" dirty="0">
                <a:solidFill>
                  <a:srgbClr val="292B2C"/>
                </a:solidFill>
                <a:effectLst/>
              </a:rPr>
              <a:t>Součet aktivních (vnějších) sil (</a:t>
            </a:r>
            <a:r>
              <a:rPr lang="cs-CZ" sz="2000" b="1" i="0" dirty="0">
                <a:solidFill>
                  <a:srgbClr val="292B2C"/>
                </a:solidFill>
                <a:effectLst/>
              </a:rPr>
              <a:t>F</a:t>
            </a:r>
            <a:r>
              <a:rPr lang="cs-CZ" sz="2000" b="0" i="0" baseline="-25000" dirty="0">
                <a:solidFill>
                  <a:srgbClr val="292B2C"/>
                </a:solidFill>
                <a:effectLst/>
              </a:rPr>
              <a:t>akt</a:t>
            </a:r>
            <a:r>
              <a:rPr lang="cs-CZ" sz="2000" b="0" i="0" dirty="0">
                <a:solidFill>
                  <a:srgbClr val="292B2C"/>
                </a:solidFill>
                <a:effectLst/>
              </a:rPr>
              <a:t>) a setrvačných sil (</a:t>
            </a:r>
            <a:r>
              <a:rPr lang="cs-CZ" sz="2000" b="1" i="0" dirty="0" err="1">
                <a:solidFill>
                  <a:srgbClr val="292B2C"/>
                </a:solidFill>
                <a:effectLst/>
              </a:rPr>
              <a:t>F</a:t>
            </a:r>
            <a:r>
              <a:rPr lang="cs-CZ" sz="2000" b="0" i="0" baseline="-25000" dirty="0" err="1">
                <a:solidFill>
                  <a:srgbClr val="292B2C"/>
                </a:solidFill>
                <a:effectLst/>
              </a:rPr>
              <a:t>s</a:t>
            </a:r>
            <a:r>
              <a:rPr lang="cs-CZ" sz="2000" b="0" i="0" dirty="0">
                <a:solidFill>
                  <a:srgbClr val="292B2C"/>
                </a:solidFill>
                <a:effectLst/>
              </a:rPr>
              <a:t>) působících na těleso v neinerciálních soustavách je nulový (= aktivní síly jsou ve vzájemné rovnováze se setrvačnými silami):</a:t>
            </a:r>
          </a:p>
          <a:p>
            <a:pPr algn="ctr"/>
            <a:r>
              <a:rPr lang="cs-CZ" sz="2000" b="1" i="0" dirty="0">
                <a:solidFill>
                  <a:srgbClr val="292B2C"/>
                </a:solidFill>
                <a:effectLst/>
              </a:rPr>
              <a:t>F</a:t>
            </a:r>
            <a:r>
              <a:rPr lang="cs-CZ" sz="2000" b="0" i="0" baseline="-25000" dirty="0">
                <a:solidFill>
                  <a:srgbClr val="292B2C"/>
                </a:solidFill>
                <a:effectLst/>
              </a:rPr>
              <a:t>akt</a:t>
            </a:r>
            <a:r>
              <a:rPr lang="cs-CZ" sz="2000" b="0" i="0" dirty="0">
                <a:solidFill>
                  <a:srgbClr val="292B2C"/>
                </a:solidFill>
                <a:effectLst/>
              </a:rPr>
              <a:t> + </a:t>
            </a:r>
            <a:r>
              <a:rPr lang="cs-CZ" sz="2000" b="1" i="0" dirty="0" err="1">
                <a:solidFill>
                  <a:srgbClr val="292B2C"/>
                </a:solidFill>
                <a:effectLst/>
              </a:rPr>
              <a:t>F</a:t>
            </a:r>
            <a:r>
              <a:rPr lang="cs-CZ" sz="2000" b="0" i="0" baseline="-25000" dirty="0" err="1">
                <a:solidFill>
                  <a:srgbClr val="292B2C"/>
                </a:solidFill>
                <a:effectLst/>
              </a:rPr>
              <a:t>s</a:t>
            </a:r>
            <a:r>
              <a:rPr lang="cs-CZ" sz="2000" b="0" i="0" dirty="0">
                <a:solidFill>
                  <a:srgbClr val="292B2C"/>
                </a:solidFill>
                <a:effectLst/>
              </a:rPr>
              <a:t> = 0</a:t>
            </a:r>
          </a:p>
          <a:p>
            <a:pPr algn="ctr"/>
            <a:r>
              <a:rPr lang="cs-CZ" sz="2000" b="1" i="0" dirty="0">
                <a:solidFill>
                  <a:srgbClr val="292B2C"/>
                </a:solidFill>
                <a:effectLst/>
              </a:rPr>
              <a:t>F</a:t>
            </a:r>
            <a:r>
              <a:rPr lang="cs-CZ" sz="2000" b="0" i="0" baseline="-25000" dirty="0">
                <a:solidFill>
                  <a:srgbClr val="292B2C"/>
                </a:solidFill>
                <a:effectLst/>
              </a:rPr>
              <a:t>akt</a:t>
            </a:r>
            <a:r>
              <a:rPr lang="cs-CZ" sz="2000" b="0" i="0" dirty="0">
                <a:solidFill>
                  <a:srgbClr val="292B2C"/>
                </a:solidFill>
                <a:effectLst/>
              </a:rPr>
              <a:t> = - </a:t>
            </a:r>
            <a:r>
              <a:rPr lang="cs-CZ" sz="2000" b="1" i="0" dirty="0" err="1">
                <a:solidFill>
                  <a:srgbClr val="292B2C"/>
                </a:solidFill>
                <a:effectLst/>
              </a:rPr>
              <a:t>F</a:t>
            </a:r>
            <a:r>
              <a:rPr lang="cs-CZ" sz="2000" b="0" i="0" baseline="-25000" dirty="0" err="1">
                <a:solidFill>
                  <a:srgbClr val="292B2C"/>
                </a:solidFill>
                <a:effectLst/>
              </a:rPr>
              <a:t>s</a:t>
            </a:r>
            <a:endParaRPr lang="cs-CZ" sz="2000" b="0" i="0" dirty="0">
              <a:solidFill>
                <a:srgbClr val="292B2C"/>
              </a:solidFill>
              <a:effectLst/>
            </a:endParaRPr>
          </a:p>
          <a:p>
            <a:pPr algn="ctr"/>
            <a:endParaRPr lang="cs-CZ" sz="800" b="0" i="0" dirty="0">
              <a:solidFill>
                <a:srgbClr val="292B2C"/>
              </a:solidFill>
              <a:effectLst/>
            </a:endParaRPr>
          </a:p>
          <a:p>
            <a:pPr algn="just"/>
            <a:endParaRPr lang="cs-CZ" sz="800" b="0" i="0" dirty="0">
              <a:solidFill>
                <a:srgbClr val="292B2C"/>
              </a:solidFill>
              <a:effectLst/>
            </a:endParaRPr>
          </a:p>
          <a:p>
            <a:pPr algn="just"/>
            <a:r>
              <a:rPr lang="cs-CZ" sz="2000" b="0" i="0" dirty="0">
                <a:solidFill>
                  <a:srgbClr val="292B2C"/>
                </a:solidFill>
                <a:effectLst/>
              </a:rPr>
              <a:t>To umožňuje převést dynamický problém na řešení statické rovnováhy.</a:t>
            </a:r>
            <a:endParaRPr lang="cs-CZ" sz="2000" dirty="0"/>
          </a:p>
        </p:txBody>
      </p:sp>
      <p:pic>
        <p:nvPicPr>
          <p:cNvPr id="3" name="Obrázek 2">
            <a:extLst>
              <a:ext uri="{FF2B5EF4-FFF2-40B4-BE49-F238E27FC236}">
                <a16:creationId xmlns:a16="http://schemas.microsoft.com/office/drawing/2014/main" id="{565033A7-3CE1-4474-B42B-BD8FC67C08BB}"/>
              </a:ext>
            </a:extLst>
          </p:cNvPr>
          <p:cNvPicPr>
            <a:picLocks noChangeAspect="1"/>
          </p:cNvPicPr>
          <p:nvPr/>
        </p:nvPicPr>
        <p:blipFill>
          <a:blip r:embed="rId2"/>
          <a:stretch>
            <a:fillRect/>
          </a:stretch>
        </p:blipFill>
        <p:spPr>
          <a:xfrm>
            <a:off x="2163652" y="3051091"/>
            <a:ext cx="4816694" cy="3446867"/>
          </a:xfrm>
          <a:prstGeom prst="rect">
            <a:avLst/>
          </a:prstGeom>
        </p:spPr>
      </p:pic>
    </p:spTree>
    <p:extLst>
      <p:ext uri="{BB962C8B-B14F-4D97-AF65-F5344CB8AC3E}">
        <p14:creationId xmlns:p14="http://schemas.microsoft.com/office/powerpoint/2010/main" val="2284031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a:extLst>
              <a:ext uri="{FF2B5EF4-FFF2-40B4-BE49-F238E27FC236}">
                <a16:creationId xmlns:a16="http://schemas.microsoft.com/office/drawing/2014/main" id="{FF9E1D61-D35F-4365-B52F-3F4D11472C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008" y="648073"/>
            <a:ext cx="6923189" cy="602499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B196668A-77FF-4F85-975B-448034380EF6}"/>
              </a:ext>
            </a:extLst>
          </p:cNvPr>
          <p:cNvSpPr txBox="1"/>
          <p:nvPr/>
        </p:nvSpPr>
        <p:spPr>
          <a:xfrm>
            <a:off x="3698696" y="184935"/>
            <a:ext cx="1937646" cy="461665"/>
          </a:xfrm>
          <a:prstGeom prst="rect">
            <a:avLst/>
          </a:prstGeom>
          <a:noFill/>
        </p:spPr>
        <p:txBody>
          <a:bodyPr wrap="none" rtlCol="0">
            <a:spAutoFit/>
          </a:bodyPr>
          <a:lstStyle/>
          <a:p>
            <a:r>
              <a:rPr lang="cs-CZ" sz="2400" b="1" dirty="0"/>
              <a:t>Setrvačná síla</a:t>
            </a:r>
          </a:p>
        </p:txBody>
      </p:sp>
    </p:spTree>
    <p:extLst>
      <p:ext uri="{BB962C8B-B14F-4D97-AF65-F5344CB8AC3E}">
        <p14:creationId xmlns:p14="http://schemas.microsoft.com/office/powerpoint/2010/main" val="557165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EF2333B-8CA0-4666-82BE-078C8A9ED294}"/>
              </a:ext>
            </a:extLst>
          </p:cNvPr>
          <p:cNvPicPr>
            <a:picLocks noChangeAspect="1"/>
          </p:cNvPicPr>
          <p:nvPr/>
        </p:nvPicPr>
        <p:blipFill>
          <a:blip r:embed="rId2"/>
          <a:stretch>
            <a:fillRect/>
          </a:stretch>
        </p:blipFill>
        <p:spPr>
          <a:xfrm>
            <a:off x="4569889" y="2503975"/>
            <a:ext cx="4214603" cy="4061181"/>
          </a:xfrm>
          <a:prstGeom prst="rect">
            <a:avLst/>
          </a:prstGeom>
        </p:spPr>
      </p:pic>
      <p:sp>
        <p:nvSpPr>
          <p:cNvPr id="5" name="TextovéPole 4">
            <a:extLst>
              <a:ext uri="{FF2B5EF4-FFF2-40B4-BE49-F238E27FC236}">
                <a16:creationId xmlns:a16="http://schemas.microsoft.com/office/drawing/2014/main" id="{7CDEBD7D-0C55-4A51-9400-CD8F9C592AA4}"/>
              </a:ext>
            </a:extLst>
          </p:cNvPr>
          <p:cNvSpPr txBox="1"/>
          <p:nvPr/>
        </p:nvSpPr>
        <p:spPr>
          <a:xfrm>
            <a:off x="4679658" y="2788397"/>
            <a:ext cx="1696747" cy="369332"/>
          </a:xfrm>
          <a:prstGeom prst="rect">
            <a:avLst/>
          </a:prstGeom>
          <a:noFill/>
        </p:spPr>
        <p:txBody>
          <a:bodyPr wrap="none" rtlCol="0">
            <a:spAutoFit/>
          </a:bodyPr>
          <a:lstStyle/>
          <a:p>
            <a:r>
              <a:rPr lang="cs-CZ" dirty="0"/>
              <a:t>a) tramvaj brzdí</a:t>
            </a:r>
          </a:p>
        </p:txBody>
      </p:sp>
      <p:sp>
        <p:nvSpPr>
          <p:cNvPr id="6" name="Obdélník 5">
            <a:extLst>
              <a:ext uri="{FF2B5EF4-FFF2-40B4-BE49-F238E27FC236}">
                <a16:creationId xmlns:a16="http://schemas.microsoft.com/office/drawing/2014/main" id="{77C89B34-E52F-4AD0-88A7-1A4DD9FBDA8D}"/>
              </a:ext>
            </a:extLst>
          </p:cNvPr>
          <p:cNvSpPr/>
          <p:nvPr/>
        </p:nvSpPr>
        <p:spPr>
          <a:xfrm>
            <a:off x="4679658" y="4809537"/>
            <a:ext cx="2105192" cy="369332"/>
          </a:xfrm>
          <a:prstGeom prst="rect">
            <a:avLst/>
          </a:prstGeom>
        </p:spPr>
        <p:txBody>
          <a:bodyPr wrap="none">
            <a:spAutoFit/>
          </a:bodyPr>
          <a:lstStyle/>
          <a:p>
            <a:r>
              <a:rPr lang="cs-CZ" dirty="0"/>
              <a:t>b) tramvaj se rozjíždí</a:t>
            </a:r>
          </a:p>
        </p:txBody>
      </p:sp>
      <p:sp>
        <p:nvSpPr>
          <p:cNvPr id="2" name="TextovéPole 1">
            <a:extLst>
              <a:ext uri="{FF2B5EF4-FFF2-40B4-BE49-F238E27FC236}">
                <a16:creationId xmlns:a16="http://schemas.microsoft.com/office/drawing/2014/main" id="{448B9C5E-3633-45AB-851F-5E35459A54B7}"/>
              </a:ext>
            </a:extLst>
          </p:cNvPr>
          <p:cNvSpPr txBox="1"/>
          <p:nvPr/>
        </p:nvSpPr>
        <p:spPr>
          <a:xfrm>
            <a:off x="357397" y="371475"/>
            <a:ext cx="1937646" cy="461665"/>
          </a:xfrm>
          <a:prstGeom prst="rect">
            <a:avLst/>
          </a:prstGeom>
          <a:noFill/>
        </p:spPr>
        <p:txBody>
          <a:bodyPr wrap="none" rtlCol="0">
            <a:spAutoFit/>
          </a:bodyPr>
          <a:lstStyle/>
          <a:p>
            <a:r>
              <a:rPr lang="cs-CZ" sz="2400" b="1" dirty="0"/>
              <a:t>Setrvačná síla</a:t>
            </a:r>
          </a:p>
        </p:txBody>
      </p:sp>
      <p:pic>
        <p:nvPicPr>
          <p:cNvPr id="90114" name="Picture 2" descr="Vektorové stickman cartoon man falling klopýtnout zakopnout kámen  fototapeta • fototapety Kamenem, stickman, vypnutí | myloview.cz">
            <a:extLst>
              <a:ext uri="{FF2B5EF4-FFF2-40B4-BE49-F238E27FC236}">
                <a16:creationId xmlns:a16="http://schemas.microsoft.com/office/drawing/2014/main" id="{2C9F9ED3-DDDA-40F6-AA55-D29521168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659" y="371475"/>
            <a:ext cx="2744538" cy="2093111"/>
          </a:xfrm>
          <a:prstGeom prst="rect">
            <a:avLst/>
          </a:prstGeom>
          <a:noFill/>
          <a:extLst>
            <a:ext uri="{909E8E84-426E-40DD-AFC4-6F175D3DCCD1}">
              <a14:hiddenFill xmlns:a14="http://schemas.microsoft.com/office/drawing/2010/main">
                <a:solidFill>
                  <a:srgbClr val="FFFFFF"/>
                </a:solidFill>
              </a14:hiddenFill>
            </a:ext>
          </a:extLst>
        </p:spPr>
      </p:pic>
      <p:pic>
        <p:nvPicPr>
          <p:cNvPr id="90116" name="Picture 4" descr="Chevrolet Aveo - Crash test Euro NCAP - Autoweb.cz">
            <a:extLst>
              <a:ext uri="{FF2B5EF4-FFF2-40B4-BE49-F238E27FC236}">
                <a16:creationId xmlns:a16="http://schemas.microsoft.com/office/drawing/2014/main" id="{29479D49-5EC2-4A7E-9729-C1A3A056D2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434" y="3847194"/>
            <a:ext cx="3534375" cy="169355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B2CACFD6-525C-4269-8F46-D8D1FB926955}"/>
              </a:ext>
            </a:extLst>
          </p:cNvPr>
          <p:cNvSpPr txBox="1"/>
          <p:nvPr/>
        </p:nvSpPr>
        <p:spPr>
          <a:xfrm>
            <a:off x="777766" y="5641826"/>
            <a:ext cx="1906932" cy="923330"/>
          </a:xfrm>
          <a:prstGeom prst="rect">
            <a:avLst/>
          </a:prstGeom>
          <a:noFill/>
        </p:spPr>
        <p:txBody>
          <a:bodyPr wrap="none" rtlCol="0">
            <a:spAutoFit/>
          </a:bodyPr>
          <a:lstStyle/>
          <a:p>
            <a:r>
              <a:rPr lang="cs-CZ" dirty="0"/>
              <a:t>Bezpečnostní pásy</a:t>
            </a:r>
          </a:p>
          <a:p>
            <a:r>
              <a:rPr lang="cs-CZ" dirty="0"/>
              <a:t>Airbagy</a:t>
            </a:r>
          </a:p>
          <a:p>
            <a:r>
              <a:rPr lang="cs-CZ" dirty="0"/>
              <a:t>Dětské sedačky</a:t>
            </a:r>
          </a:p>
        </p:txBody>
      </p:sp>
      <p:pic>
        <p:nvPicPr>
          <p:cNvPr id="90118" name="Picture 6" descr="ZÁKON SETRVAČNOSTI. Fg 1NPZ … zákon setrvačnosti:">
            <a:extLst>
              <a:ext uri="{FF2B5EF4-FFF2-40B4-BE49-F238E27FC236}">
                <a16:creationId xmlns:a16="http://schemas.microsoft.com/office/drawing/2014/main" id="{840193F3-02ED-4273-9976-275CEBFC9D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1034" y="648893"/>
            <a:ext cx="121920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850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See the source image">
            <a:extLst>
              <a:ext uri="{FF2B5EF4-FFF2-40B4-BE49-F238E27FC236}">
                <a16:creationId xmlns:a16="http://schemas.microsoft.com/office/drawing/2014/main" id="{00EC0887-F15D-48BE-8B06-50295A755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3429000"/>
            <a:ext cx="4071236" cy="3067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317FD60-4E52-4874-843F-99F30680F823}"/>
              </a:ext>
            </a:extLst>
          </p:cNvPr>
          <p:cNvSpPr txBox="1"/>
          <p:nvPr/>
        </p:nvSpPr>
        <p:spPr>
          <a:xfrm>
            <a:off x="133350" y="1020306"/>
            <a:ext cx="8877300" cy="1938992"/>
          </a:xfrm>
          <a:prstGeom prst="rect">
            <a:avLst/>
          </a:prstGeom>
          <a:noFill/>
        </p:spPr>
        <p:txBody>
          <a:bodyPr wrap="square">
            <a:spAutoFit/>
          </a:bodyPr>
          <a:lstStyle/>
          <a:p>
            <a:pPr algn="just"/>
            <a:r>
              <a:rPr lang="cs-CZ" sz="2000" b="0" i="0" dirty="0">
                <a:solidFill>
                  <a:srgbClr val="333333"/>
                </a:solidFill>
                <a:effectLst/>
              </a:rPr>
              <a:t>Při </a:t>
            </a:r>
            <a:r>
              <a:rPr lang="cs-CZ" sz="2000" b="0" i="0" u="sng" dirty="0">
                <a:solidFill>
                  <a:srgbClr val="333333"/>
                </a:solidFill>
                <a:effectLst/>
              </a:rPr>
              <a:t>pohybu kabiny směrem vzhůru </a:t>
            </a:r>
            <a:r>
              <a:rPr lang="cs-CZ" sz="2000" b="0" i="0" dirty="0">
                <a:solidFill>
                  <a:srgbClr val="333333"/>
                </a:solidFill>
                <a:effectLst/>
              </a:rPr>
              <a:t>uděluje setrvačná síla tělesu zrychlení směrem dolů a na těleso působí výsledná síla rovná součtu obou sil. V kabině dochází k </a:t>
            </a:r>
            <a:r>
              <a:rPr lang="cs-CZ" sz="2000" b="0" i="0" u="sng" dirty="0">
                <a:solidFill>
                  <a:srgbClr val="333333"/>
                </a:solidFill>
                <a:effectLst/>
              </a:rPr>
              <a:t>přetížení tělesa</a:t>
            </a:r>
            <a:r>
              <a:rPr lang="cs-CZ" sz="2000" b="0" i="0" dirty="0">
                <a:solidFill>
                  <a:srgbClr val="333333"/>
                </a:solidFill>
                <a:effectLst/>
              </a:rPr>
              <a:t>. Při </a:t>
            </a:r>
            <a:r>
              <a:rPr lang="cs-CZ" sz="2000" b="0" i="0" u="sng" dirty="0">
                <a:solidFill>
                  <a:srgbClr val="333333"/>
                </a:solidFill>
                <a:effectLst/>
              </a:rPr>
              <a:t>pohybu kabiny směrem dolů </a:t>
            </a:r>
            <a:r>
              <a:rPr lang="cs-CZ" sz="2000" b="0" i="0" dirty="0">
                <a:solidFill>
                  <a:srgbClr val="333333"/>
                </a:solidFill>
                <a:effectLst/>
              </a:rPr>
              <a:t>uděluje setrvačná síla tělesu zrychlení směrem vzhůru a těleso působí silou rovnou </a:t>
            </a:r>
            <a:r>
              <a:rPr lang="cs-CZ" sz="2000" b="0" i="0" u="sng" dirty="0">
                <a:solidFill>
                  <a:srgbClr val="333333"/>
                </a:solidFill>
                <a:effectLst/>
              </a:rPr>
              <a:t>rozdílu sil</a:t>
            </a:r>
            <a:r>
              <a:rPr lang="cs-CZ" sz="2000" b="0" i="0" dirty="0">
                <a:solidFill>
                  <a:srgbClr val="333333"/>
                </a:solidFill>
                <a:effectLst/>
              </a:rPr>
              <a:t>. V případě, že by se </a:t>
            </a:r>
            <a:r>
              <a:rPr lang="cs-CZ" sz="2000" b="0" i="0" u="sng" dirty="0">
                <a:solidFill>
                  <a:srgbClr val="333333"/>
                </a:solidFill>
                <a:effectLst/>
              </a:rPr>
              <a:t>kabina pohybovala volným pádem</a:t>
            </a:r>
            <a:r>
              <a:rPr lang="cs-CZ" sz="2000" b="0" i="0" dirty="0">
                <a:solidFill>
                  <a:srgbClr val="333333"/>
                </a:solidFill>
                <a:effectLst/>
              </a:rPr>
              <a:t>, pak by na těleso působila nulová výsledná síla a těleso by bylo v </a:t>
            </a:r>
            <a:r>
              <a:rPr lang="cs-CZ" sz="2000" b="0" i="0" u="sng" dirty="0">
                <a:solidFill>
                  <a:srgbClr val="333333"/>
                </a:solidFill>
                <a:effectLst/>
              </a:rPr>
              <a:t>beztížném stavu</a:t>
            </a:r>
            <a:r>
              <a:rPr lang="cs-CZ" sz="2000" b="0" i="0" dirty="0">
                <a:solidFill>
                  <a:srgbClr val="333333"/>
                </a:solidFill>
                <a:effectLst/>
              </a:rPr>
              <a:t>.</a:t>
            </a:r>
            <a:endParaRPr lang="cs-CZ" sz="2000" dirty="0"/>
          </a:p>
        </p:txBody>
      </p:sp>
      <p:sp>
        <p:nvSpPr>
          <p:cNvPr id="8" name="TextovéPole 7">
            <a:extLst>
              <a:ext uri="{FF2B5EF4-FFF2-40B4-BE49-F238E27FC236}">
                <a16:creationId xmlns:a16="http://schemas.microsoft.com/office/drawing/2014/main" id="{30998618-DF4B-464B-B443-E7D4B643DFE0}"/>
              </a:ext>
            </a:extLst>
          </p:cNvPr>
          <p:cNvSpPr txBox="1"/>
          <p:nvPr/>
        </p:nvSpPr>
        <p:spPr>
          <a:xfrm>
            <a:off x="5024437" y="3805535"/>
            <a:ext cx="3733800" cy="1323439"/>
          </a:xfrm>
          <a:prstGeom prst="rect">
            <a:avLst/>
          </a:prstGeom>
          <a:noFill/>
        </p:spPr>
        <p:txBody>
          <a:bodyPr wrap="square">
            <a:spAutoFit/>
          </a:bodyPr>
          <a:lstStyle/>
          <a:p>
            <a:r>
              <a:rPr lang="cs-CZ" sz="2000" b="0" i="0" dirty="0">
                <a:solidFill>
                  <a:srgbClr val="333333"/>
                </a:solidFill>
                <a:effectLst/>
              </a:rPr>
              <a:t>Ke značnému přetížení těles dochází např. v kabině kosmických lodí při jejich startu a letu do kosmického prostoru.</a:t>
            </a:r>
            <a:endParaRPr lang="cs-CZ" sz="2000" dirty="0"/>
          </a:p>
        </p:txBody>
      </p:sp>
      <p:sp>
        <p:nvSpPr>
          <p:cNvPr id="2" name="TextovéPole 1">
            <a:extLst>
              <a:ext uri="{FF2B5EF4-FFF2-40B4-BE49-F238E27FC236}">
                <a16:creationId xmlns:a16="http://schemas.microsoft.com/office/drawing/2014/main" id="{BBADE9FA-4D3C-49E6-91A1-322061E60416}"/>
              </a:ext>
            </a:extLst>
          </p:cNvPr>
          <p:cNvSpPr txBox="1"/>
          <p:nvPr/>
        </p:nvSpPr>
        <p:spPr>
          <a:xfrm>
            <a:off x="133350" y="361950"/>
            <a:ext cx="4008790" cy="461665"/>
          </a:xfrm>
          <a:prstGeom prst="rect">
            <a:avLst/>
          </a:prstGeom>
          <a:noFill/>
        </p:spPr>
        <p:txBody>
          <a:bodyPr wrap="none" rtlCol="0">
            <a:spAutoFit/>
          </a:bodyPr>
          <a:lstStyle/>
          <a:p>
            <a:r>
              <a:rPr lang="cs-CZ" sz="2400" b="1" dirty="0"/>
              <a:t>Setrvačnost v gravitačním poli</a:t>
            </a:r>
          </a:p>
        </p:txBody>
      </p:sp>
    </p:spTree>
    <p:extLst>
      <p:ext uri="{BB962C8B-B14F-4D97-AF65-F5344CB8AC3E}">
        <p14:creationId xmlns:p14="http://schemas.microsoft.com/office/powerpoint/2010/main" val="939616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95A41A3-ACA1-43B1-968E-9F25B0D602F8}"/>
              </a:ext>
            </a:extLst>
          </p:cNvPr>
          <p:cNvSpPr txBox="1"/>
          <p:nvPr/>
        </p:nvSpPr>
        <p:spPr>
          <a:xfrm>
            <a:off x="251717" y="264559"/>
            <a:ext cx="8640566" cy="6509474"/>
          </a:xfrm>
          <a:prstGeom prst="rect">
            <a:avLst/>
          </a:prstGeom>
          <a:noFill/>
        </p:spPr>
        <p:txBody>
          <a:bodyPr wrap="square" rtlCol="0">
            <a:spAutoFit/>
          </a:bodyPr>
          <a:lstStyle/>
          <a:p>
            <a:r>
              <a:rPr lang="cs-CZ" sz="2400" b="1" dirty="0"/>
              <a:t>Příklad</a:t>
            </a:r>
          </a:p>
          <a:p>
            <a:endParaRPr lang="cs-CZ" sz="900" dirty="0"/>
          </a:p>
          <a:p>
            <a:pPr algn="just"/>
            <a:r>
              <a:rPr lang="cs-CZ" sz="2000" dirty="0"/>
              <a:t>Jak velký impuls síly uvede do pohybu o rychlosti 0,36 km.h</a:t>
            </a:r>
            <a:r>
              <a:rPr lang="cs-CZ" sz="2000" baseline="30000" dirty="0"/>
              <a:t>-1</a:t>
            </a:r>
            <a:r>
              <a:rPr lang="cs-CZ" sz="2000" dirty="0"/>
              <a:t> původně nehybné těleso o hmotnosti 50 kg?</a:t>
            </a:r>
          </a:p>
          <a:p>
            <a:pPr algn="just"/>
            <a:endParaRPr lang="cs-CZ" sz="800" dirty="0"/>
          </a:p>
          <a:p>
            <a:pPr algn="just"/>
            <a:r>
              <a:rPr lang="cs-CZ" sz="2000" dirty="0"/>
              <a:t>v´= 0 m.s</a:t>
            </a:r>
            <a:r>
              <a:rPr lang="cs-CZ" sz="2000" baseline="30000" dirty="0"/>
              <a:t>-1</a:t>
            </a:r>
            <a:r>
              <a:rPr lang="cs-CZ" sz="2000" dirty="0"/>
              <a:t> </a:t>
            </a:r>
          </a:p>
          <a:p>
            <a:pPr algn="just"/>
            <a:r>
              <a:rPr lang="cs-CZ" sz="2000" dirty="0"/>
              <a:t>v = 0,36 km.h</a:t>
            </a:r>
            <a:r>
              <a:rPr lang="cs-CZ" sz="2000" baseline="30000" dirty="0"/>
              <a:t>-1</a:t>
            </a:r>
            <a:r>
              <a:rPr lang="cs-CZ" sz="2000" dirty="0"/>
              <a:t> = 0,1 m.s</a:t>
            </a:r>
            <a:r>
              <a:rPr lang="cs-CZ" sz="2000" baseline="30000" dirty="0"/>
              <a:t>-1</a:t>
            </a:r>
            <a:r>
              <a:rPr lang="cs-CZ" sz="2000" dirty="0"/>
              <a:t> </a:t>
            </a:r>
          </a:p>
          <a:p>
            <a:pPr algn="just"/>
            <a:r>
              <a:rPr lang="cs-CZ" sz="2000" dirty="0"/>
              <a:t>m = 50 kg</a:t>
            </a:r>
          </a:p>
          <a:p>
            <a:pPr algn="just"/>
            <a:endParaRPr lang="cs-CZ" sz="800" dirty="0"/>
          </a:p>
          <a:p>
            <a:pPr algn="just"/>
            <a:r>
              <a:rPr lang="cs-CZ" sz="2000" dirty="0"/>
              <a:t>I = m.</a:t>
            </a:r>
            <a:r>
              <a:rPr lang="el-GR" sz="2000" dirty="0"/>
              <a:t> </a:t>
            </a:r>
            <a:r>
              <a:rPr lang="cs-CZ" sz="2000" dirty="0"/>
              <a:t>v - m.</a:t>
            </a:r>
            <a:r>
              <a:rPr lang="el-GR" sz="2000" dirty="0"/>
              <a:t> </a:t>
            </a:r>
            <a:r>
              <a:rPr lang="cs-CZ" sz="2000"/>
              <a:t>v´= </a:t>
            </a:r>
            <a:r>
              <a:rPr lang="cs-CZ" sz="2000" dirty="0"/>
              <a:t>m.</a:t>
            </a:r>
            <a:r>
              <a:rPr lang="el-GR" sz="2000" dirty="0"/>
              <a:t> Δ</a:t>
            </a:r>
            <a:r>
              <a:rPr lang="cs-CZ" sz="2000" dirty="0"/>
              <a:t>v = 50.0,1 = </a:t>
            </a:r>
            <a:r>
              <a:rPr lang="cs-CZ" sz="2000" u="sng" dirty="0"/>
              <a:t>5 </a:t>
            </a:r>
            <a:r>
              <a:rPr lang="cs-CZ" sz="2000" u="sng" dirty="0" err="1"/>
              <a:t>N.s</a:t>
            </a:r>
            <a:endParaRPr lang="cs-CZ" sz="2000" u="sng" dirty="0"/>
          </a:p>
          <a:p>
            <a:pPr algn="just"/>
            <a:endParaRPr lang="cs-CZ" sz="2000" b="1" dirty="0"/>
          </a:p>
          <a:p>
            <a:pPr algn="just"/>
            <a:endParaRPr lang="cs-CZ" sz="2000" b="1" dirty="0"/>
          </a:p>
          <a:p>
            <a:pPr algn="just"/>
            <a:r>
              <a:rPr lang="cs-CZ" sz="2400" b="1" dirty="0"/>
              <a:t>Příklad</a:t>
            </a:r>
          </a:p>
          <a:p>
            <a:endParaRPr lang="cs-CZ" sz="800" dirty="0"/>
          </a:p>
          <a:p>
            <a:pPr algn="just"/>
            <a:r>
              <a:rPr lang="cs-CZ" sz="2000" dirty="0"/>
              <a:t>Míč o hmotnosti 0,25 kg získal úderem při odbíjené rychlost 14 m.s</a:t>
            </a:r>
            <a:r>
              <a:rPr lang="cs-CZ" sz="2000" baseline="30000" dirty="0"/>
              <a:t>-1</a:t>
            </a:r>
            <a:r>
              <a:rPr lang="cs-CZ" sz="2000" dirty="0"/>
              <a:t>. Jak velká byla síla úderu trvajícího 0,01 s?  </a:t>
            </a:r>
          </a:p>
          <a:p>
            <a:pPr algn="just"/>
            <a:endParaRPr lang="cs-CZ" sz="800" dirty="0"/>
          </a:p>
          <a:p>
            <a:pPr algn="just"/>
            <a:r>
              <a:rPr lang="cs-CZ" sz="2000" dirty="0"/>
              <a:t>m = 0,25 kg</a:t>
            </a:r>
          </a:p>
          <a:p>
            <a:pPr algn="just"/>
            <a:r>
              <a:rPr lang="el-GR" sz="2000" dirty="0"/>
              <a:t>Δ</a:t>
            </a:r>
            <a:r>
              <a:rPr lang="cs-CZ" sz="2000" dirty="0"/>
              <a:t>v</a:t>
            </a:r>
            <a:r>
              <a:rPr lang="cs-CZ" sz="2000" b="1" dirty="0"/>
              <a:t> = </a:t>
            </a:r>
            <a:r>
              <a:rPr lang="cs-CZ" sz="2000" dirty="0"/>
              <a:t>14 m.s</a:t>
            </a:r>
            <a:r>
              <a:rPr lang="cs-CZ" sz="2000" baseline="30000" dirty="0"/>
              <a:t>-1</a:t>
            </a:r>
            <a:endParaRPr lang="cs-CZ" sz="2000" dirty="0"/>
          </a:p>
          <a:p>
            <a:pPr algn="just"/>
            <a:r>
              <a:rPr lang="el-GR" sz="2000" dirty="0"/>
              <a:t>Δ</a:t>
            </a:r>
            <a:r>
              <a:rPr lang="cs-CZ" sz="2000" dirty="0"/>
              <a:t>t = 0,01 s</a:t>
            </a:r>
            <a:endParaRPr lang="cs-CZ" sz="2000" b="1" dirty="0"/>
          </a:p>
          <a:p>
            <a:pPr algn="just"/>
            <a:endParaRPr lang="cs-CZ" sz="800" b="1" dirty="0"/>
          </a:p>
          <a:p>
            <a:pPr algn="just"/>
            <a:r>
              <a:rPr lang="cs-CZ" sz="2000" dirty="0"/>
              <a:t>F.</a:t>
            </a:r>
            <a:r>
              <a:rPr lang="el-GR" sz="2000" dirty="0"/>
              <a:t>Δ</a:t>
            </a:r>
            <a:r>
              <a:rPr lang="cs-CZ" sz="2000" dirty="0"/>
              <a:t>t = m.</a:t>
            </a:r>
            <a:r>
              <a:rPr lang="el-GR" sz="2000" dirty="0"/>
              <a:t>Δ</a:t>
            </a:r>
            <a:r>
              <a:rPr lang="cs-CZ" sz="2000" dirty="0"/>
              <a:t>v</a:t>
            </a:r>
          </a:p>
          <a:p>
            <a:pPr algn="just"/>
            <a:r>
              <a:rPr lang="cs-CZ" sz="2000" dirty="0"/>
              <a:t>F = m.</a:t>
            </a:r>
            <a:r>
              <a:rPr lang="el-GR" sz="2000" dirty="0"/>
              <a:t>Δ</a:t>
            </a:r>
            <a:r>
              <a:rPr lang="cs-CZ" sz="2000" dirty="0"/>
              <a:t>v/</a:t>
            </a:r>
            <a:r>
              <a:rPr lang="el-GR" sz="2000" dirty="0"/>
              <a:t>Δ</a:t>
            </a:r>
            <a:r>
              <a:rPr lang="cs-CZ" sz="2000" dirty="0"/>
              <a:t>t = 0,25. 14/0,01 = </a:t>
            </a:r>
            <a:r>
              <a:rPr lang="cs-CZ" sz="2000" u="sng" dirty="0"/>
              <a:t>350 N</a:t>
            </a:r>
          </a:p>
          <a:p>
            <a:pPr algn="just"/>
            <a:endParaRPr lang="cs-CZ" sz="2000" dirty="0"/>
          </a:p>
        </p:txBody>
      </p:sp>
    </p:spTree>
    <p:extLst>
      <p:ext uri="{BB962C8B-B14F-4D97-AF65-F5344CB8AC3E}">
        <p14:creationId xmlns:p14="http://schemas.microsoft.com/office/powerpoint/2010/main" val="1989302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Neinerciální vztažné soustavy. Setrvačné síly - FYZIKA 007">
            <a:extLst>
              <a:ext uri="{FF2B5EF4-FFF2-40B4-BE49-F238E27FC236}">
                <a16:creationId xmlns:a16="http://schemas.microsoft.com/office/drawing/2014/main" id="{1288E0F2-10DB-4574-A320-B6073359A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792" y="305941"/>
            <a:ext cx="7818415" cy="6246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584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819673D-5548-4756-BED3-9662A38E064C}"/>
              </a:ext>
            </a:extLst>
          </p:cNvPr>
          <p:cNvSpPr txBox="1"/>
          <p:nvPr/>
        </p:nvSpPr>
        <p:spPr>
          <a:xfrm>
            <a:off x="247650" y="1004144"/>
            <a:ext cx="8782050" cy="2862322"/>
          </a:xfrm>
          <a:prstGeom prst="rect">
            <a:avLst/>
          </a:prstGeom>
          <a:noFill/>
        </p:spPr>
        <p:txBody>
          <a:bodyPr wrap="square">
            <a:spAutoFit/>
          </a:bodyPr>
          <a:lstStyle/>
          <a:p>
            <a:pPr algn="just"/>
            <a:r>
              <a:rPr lang="cs-CZ" sz="2000" b="1" i="0" dirty="0">
                <a:solidFill>
                  <a:srgbClr val="333333"/>
                </a:solidFill>
                <a:effectLst/>
              </a:rPr>
              <a:t>Beztížný stav </a:t>
            </a:r>
            <a:r>
              <a:rPr lang="cs-CZ" sz="2000" b="0" i="0" dirty="0">
                <a:solidFill>
                  <a:srgbClr val="333333"/>
                </a:solidFill>
                <a:effectLst/>
              </a:rPr>
              <a:t>můžeme </a:t>
            </a:r>
            <a:r>
              <a:rPr lang="cs-CZ" sz="2000" b="0" i="0" u="sng" dirty="0">
                <a:solidFill>
                  <a:srgbClr val="333333"/>
                </a:solidFill>
                <a:effectLst/>
              </a:rPr>
              <a:t>nasimulovat na pár sekund</a:t>
            </a:r>
            <a:r>
              <a:rPr lang="cs-CZ" sz="2000" b="0" i="0" dirty="0">
                <a:solidFill>
                  <a:srgbClr val="333333"/>
                </a:solidFill>
                <a:effectLst/>
              </a:rPr>
              <a:t> pomocí speciálně upraveného letadla </a:t>
            </a:r>
            <a:r>
              <a:rPr lang="cs-CZ" sz="2000" b="0" i="0" u="sng" dirty="0">
                <a:solidFill>
                  <a:srgbClr val="333333"/>
                </a:solidFill>
                <a:effectLst/>
              </a:rPr>
              <a:t>při parabolickém letu</a:t>
            </a:r>
            <a:r>
              <a:rPr lang="cs-CZ" sz="2000" b="0" i="0" dirty="0">
                <a:solidFill>
                  <a:srgbClr val="333333"/>
                </a:solidFill>
                <a:effectLst/>
              </a:rPr>
              <a:t>. Ten probíhá tak, že letadlo zvedne přední část a stoupá pod úhlem 47°, při této fázi letí letadlo po přímce a pasažéři pociťují téměř dvojnásobné přetížení (1,8</a:t>
            </a:r>
            <a:r>
              <a:rPr lang="cs-CZ" sz="2000" b="0" i="1" dirty="0">
                <a:solidFill>
                  <a:srgbClr val="333333"/>
                </a:solidFill>
                <a:effectLst/>
              </a:rPr>
              <a:t>g</a:t>
            </a:r>
            <a:r>
              <a:rPr lang="cs-CZ" sz="2000" b="0" i="0" dirty="0">
                <a:solidFill>
                  <a:srgbClr val="333333"/>
                </a:solidFill>
                <a:effectLst/>
              </a:rPr>
              <a:t>). Pak letadlo zamíří na parabolickou trajektorii, kde jsou všechny síly kompenzovány (tah motoru kompenzuje odpor vzduchu, vztlak křídel je kompenzován záporným úhlem náklonu křídel) a na letadlo působí jen gravitační síla – letadlo padá volným pádem pod úhlem 42°. Vše je </a:t>
            </a:r>
            <a:r>
              <a:rPr lang="cs-CZ" sz="2000" b="0" i="0" u="sng" dirty="0">
                <a:solidFill>
                  <a:srgbClr val="333333"/>
                </a:solidFill>
                <a:effectLst/>
              </a:rPr>
              <a:t>ve stavu beztíže po dobu 22 s</a:t>
            </a:r>
            <a:r>
              <a:rPr lang="cs-CZ" sz="2000" b="0" i="0" dirty="0">
                <a:solidFill>
                  <a:srgbClr val="333333"/>
                </a:solidFill>
                <a:effectLst/>
              </a:rPr>
              <a:t>. Po dobu dalších 25 s pasažéři opět pociťují dvojnásobné přetížení. Tato doba je nutná k dosažení běžných letových parametrů.</a:t>
            </a:r>
            <a:endParaRPr lang="cs-CZ" sz="2000" dirty="0"/>
          </a:p>
        </p:txBody>
      </p:sp>
      <p:pic>
        <p:nvPicPr>
          <p:cNvPr id="7" name="Picture 4" descr="See the source image">
            <a:extLst>
              <a:ext uri="{FF2B5EF4-FFF2-40B4-BE49-F238E27FC236}">
                <a16:creationId xmlns:a16="http://schemas.microsoft.com/office/drawing/2014/main" id="{2DD18F82-0FD3-4951-9851-4BE3D7ED3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215" y="4076700"/>
            <a:ext cx="3265888" cy="256698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E48A82A5-EAB0-4018-9B3F-63793E2628FB}"/>
              </a:ext>
            </a:extLst>
          </p:cNvPr>
          <p:cNvSpPr txBox="1"/>
          <p:nvPr/>
        </p:nvSpPr>
        <p:spPr>
          <a:xfrm>
            <a:off x="228987" y="214312"/>
            <a:ext cx="3548344" cy="461665"/>
          </a:xfrm>
          <a:prstGeom prst="rect">
            <a:avLst/>
          </a:prstGeom>
          <a:noFill/>
        </p:spPr>
        <p:txBody>
          <a:bodyPr wrap="none" rtlCol="0">
            <a:spAutoFit/>
          </a:bodyPr>
          <a:lstStyle/>
          <a:p>
            <a:r>
              <a:rPr lang="cs-CZ" sz="2400" b="1" dirty="0"/>
              <a:t>Simulace beztížného stavu</a:t>
            </a:r>
          </a:p>
        </p:txBody>
      </p:sp>
    </p:spTree>
    <p:extLst>
      <p:ext uri="{BB962C8B-B14F-4D97-AF65-F5344CB8AC3E}">
        <p14:creationId xmlns:p14="http://schemas.microsoft.com/office/powerpoint/2010/main" val="2215171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Rectangle 6">
            <a:extLst>
              <a:ext uri="{FF2B5EF4-FFF2-40B4-BE49-F238E27FC236}">
                <a16:creationId xmlns:a16="http://schemas.microsoft.com/office/drawing/2014/main" id="{56A826B9-7315-4BC1-B626-0890333BF4C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7" name="TextovéPole 6">
            <a:extLst>
              <a:ext uri="{FF2B5EF4-FFF2-40B4-BE49-F238E27FC236}">
                <a16:creationId xmlns:a16="http://schemas.microsoft.com/office/drawing/2014/main" id="{FDF09C8E-1180-4D59-9F27-D8ABED276C92}"/>
              </a:ext>
            </a:extLst>
          </p:cNvPr>
          <p:cNvSpPr txBox="1"/>
          <p:nvPr/>
        </p:nvSpPr>
        <p:spPr>
          <a:xfrm>
            <a:off x="184934" y="920813"/>
            <a:ext cx="8774131" cy="5509200"/>
          </a:xfrm>
          <a:prstGeom prst="rect">
            <a:avLst/>
          </a:prstGeom>
          <a:noFill/>
        </p:spPr>
        <p:txBody>
          <a:bodyPr wrap="square">
            <a:spAutoFit/>
          </a:bodyPr>
          <a:lstStyle/>
          <a:p>
            <a:pPr algn="just"/>
            <a:r>
              <a:rPr lang="cs-CZ" sz="2000" b="1" i="0" u="none" strike="noStrike" dirty="0">
                <a:effectLst/>
              </a:rPr>
              <a:t>Odstředivá síla </a:t>
            </a:r>
            <a:r>
              <a:rPr lang="cs-CZ" sz="2000" i="0" u="none" strike="noStrike" dirty="0">
                <a:effectLst/>
              </a:rPr>
              <a:t>je síla působící na těleso, resp. hmotný bod, směrem od středu křivosti trajektorie. </a:t>
            </a:r>
            <a:r>
              <a:rPr lang="cs-CZ" sz="2000" b="0" i="0" dirty="0">
                <a:solidFill>
                  <a:srgbClr val="202122"/>
                </a:solidFill>
                <a:effectLst/>
              </a:rPr>
              <a:t>Existují dva odlišné typy sil, které mají odstředivý směr:</a:t>
            </a:r>
            <a:endParaRPr lang="cs-CZ" sz="2000" i="0" u="none" strike="noStrike" dirty="0">
              <a:effectLst/>
            </a:endParaRPr>
          </a:p>
          <a:p>
            <a:pPr algn="just"/>
            <a:endParaRPr lang="cs-CZ" sz="800" b="1" i="0" u="none" strike="noStrike" dirty="0">
              <a:effectLst/>
            </a:endParaRPr>
          </a:p>
          <a:p>
            <a:pPr marL="457200" indent="-457200" algn="just">
              <a:buAutoNum type="arabicPeriod"/>
            </a:pPr>
            <a:r>
              <a:rPr lang="cs-CZ" sz="2000" b="1" i="0" u="none" strike="noStrike" dirty="0">
                <a:effectLst/>
              </a:rPr>
              <a:t>reakce na dostředivou sílu v inerciální vztažné soustavě </a:t>
            </a:r>
            <a:r>
              <a:rPr lang="cs-CZ" sz="2000" b="0" i="0" u="none" strike="noStrike" dirty="0">
                <a:effectLst/>
              </a:rPr>
              <a:t>(= síla skutečná). </a:t>
            </a:r>
          </a:p>
          <a:p>
            <a:pPr marL="457200" indent="-457200" algn="just">
              <a:buAutoNum type="arabicPeriod"/>
            </a:pPr>
            <a:endParaRPr lang="cs-CZ" sz="800" b="1" i="0" u="none" strike="noStrike" dirty="0">
              <a:effectLst/>
            </a:endParaRPr>
          </a:p>
          <a:p>
            <a:pPr marL="457200" indent="-457200" algn="just">
              <a:buAutoNum type="arabicPeriod"/>
            </a:pPr>
            <a:r>
              <a:rPr lang="cs-CZ" sz="2000" b="1" i="0" u="none" strike="noStrike" dirty="0">
                <a:effectLst/>
              </a:rPr>
              <a:t>setrvačná odstředivá síla </a:t>
            </a:r>
            <a:r>
              <a:rPr lang="cs-CZ" sz="2000" b="0" i="0" u="none" strike="noStrike" dirty="0">
                <a:effectLst/>
              </a:rPr>
              <a:t>v otáčející se </a:t>
            </a:r>
            <a:r>
              <a:rPr lang="cs-CZ" sz="2000" dirty="0"/>
              <a:t>neinerciální </a:t>
            </a:r>
            <a:r>
              <a:rPr lang="cs-CZ" sz="2000" b="0" i="0" u="none" strike="noStrike" dirty="0">
                <a:effectLst/>
              </a:rPr>
              <a:t>vztažné soustavě, má charakter zdánlivé síly, a proto k ní neexistuje žádná reakce.</a:t>
            </a:r>
          </a:p>
          <a:p>
            <a:pPr algn="just"/>
            <a:endParaRPr lang="cs-CZ" sz="800" dirty="0"/>
          </a:p>
          <a:p>
            <a:pPr algn="just"/>
            <a:r>
              <a:rPr lang="cs-CZ" sz="2000" b="1" dirty="0">
                <a:solidFill>
                  <a:srgbClr val="0070C0"/>
                </a:solidFill>
              </a:rPr>
              <a:t>Zaměňování těchto dvou druhů sil je nesprávné a často zavádějící, ale běžné.</a:t>
            </a:r>
          </a:p>
          <a:p>
            <a:pPr algn="just"/>
            <a:endParaRPr lang="cs-CZ" sz="2000" dirty="0"/>
          </a:p>
          <a:p>
            <a:pPr algn="just"/>
            <a:endParaRPr lang="cs-CZ" sz="2000" dirty="0"/>
          </a:p>
          <a:p>
            <a:pPr algn="just"/>
            <a:r>
              <a:rPr lang="cs-CZ" sz="2000" b="1" i="0" u="none" strike="noStrike" dirty="0">
                <a:effectLst/>
              </a:rPr>
              <a:t>Reakce na dostředivou sílu</a:t>
            </a:r>
          </a:p>
          <a:p>
            <a:pPr algn="just"/>
            <a:endParaRPr lang="cs-CZ" sz="800" dirty="0"/>
          </a:p>
          <a:p>
            <a:pPr algn="just"/>
            <a:r>
              <a:rPr lang="cs-CZ" sz="2000" b="0" i="0" u="none" strike="noStrike" dirty="0">
                <a:effectLst/>
              </a:rPr>
              <a:t>Těleso A, které se v inerciální vztažné soustavě pohybuje po zakřivené trajektorii, má dostředivé zrychlení. Podle druhého Newtonova zákona (zákon síly) musí být toto zrychlení způsobeno silou, kterou nějaké jiné těleso B působí na těleso A. Tato síla má stejný směr jako zrychlení, to znamená do středu, a proto se nazývá dostředivou silou. Podle třetího Newtonova zákona (akce a reakce) musí také těleso A působit stejně velkou silou na těleso B, ale opačným směrem. To znamená, že tato reakce má směr od středu otáčení a lze ji označovat jako odstředivou sílu.</a:t>
            </a:r>
          </a:p>
        </p:txBody>
      </p:sp>
      <p:sp>
        <p:nvSpPr>
          <p:cNvPr id="9" name="TextovéPole 8">
            <a:extLst>
              <a:ext uri="{FF2B5EF4-FFF2-40B4-BE49-F238E27FC236}">
                <a16:creationId xmlns:a16="http://schemas.microsoft.com/office/drawing/2014/main" id="{99B2F313-9DB1-40FA-8B0E-21709658F4FA}"/>
              </a:ext>
            </a:extLst>
          </p:cNvPr>
          <p:cNvSpPr txBox="1"/>
          <p:nvPr/>
        </p:nvSpPr>
        <p:spPr>
          <a:xfrm>
            <a:off x="354459" y="287945"/>
            <a:ext cx="4572000" cy="461665"/>
          </a:xfrm>
          <a:prstGeom prst="rect">
            <a:avLst/>
          </a:prstGeom>
          <a:noFill/>
        </p:spPr>
        <p:txBody>
          <a:bodyPr wrap="square">
            <a:spAutoFit/>
          </a:bodyPr>
          <a:lstStyle/>
          <a:p>
            <a:r>
              <a:rPr lang="cs-CZ" sz="2400" b="1" i="0" u="none" strike="noStrike" dirty="0">
                <a:effectLst/>
              </a:rPr>
              <a:t>Odstředivá (centrifugální) síla </a:t>
            </a:r>
            <a:endParaRPr lang="cs-CZ" sz="2400" dirty="0"/>
          </a:p>
        </p:txBody>
      </p:sp>
    </p:spTree>
    <p:extLst>
      <p:ext uri="{BB962C8B-B14F-4D97-AF65-F5344CB8AC3E}">
        <p14:creationId xmlns:p14="http://schemas.microsoft.com/office/powerpoint/2010/main" val="3890999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958695B0-98F8-45F0-9FF1-59E456B28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6109" y="4092123"/>
            <a:ext cx="2152650" cy="232148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42C6744-2691-4B44-9D44-1FA4BFC688D3}"/>
              </a:ext>
            </a:extLst>
          </p:cNvPr>
          <p:cNvSpPr txBox="1"/>
          <p:nvPr/>
        </p:nvSpPr>
        <p:spPr>
          <a:xfrm>
            <a:off x="321174" y="425676"/>
            <a:ext cx="8501652" cy="3477875"/>
          </a:xfrm>
          <a:prstGeom prst="rect">
            <a:avLst/>
          </a:prstGeom>
          <a:noFill/>
        </p:spPr>
        <p:txBody>
          <a:bodyPr wrap="square">
            <a:spAutoFit/>
          </a:bodyPr>
          <a:lstStyle/>
          <a:p>
            <a:pPr algn="just"/>
            <a:r>
              <a:rPr lang="cs-CZ" sz="2000" b="0" i="0" dirty="0">
                <a:effectLst/>
              </a:rPr>
              <a:t>Aby </a:t>
            </a:r>
            <a:r>
              <a:rPr lang="cs-CZ" sz="2000" b="0" i="0" u="none" strike="noStrike" dirty="0">
                <a:effectLst/>
              </a:rPr>
              <a:t>železniční vůz</a:t>
            </a:r>
            <a:r>
              <a:rPr lang="cs-CZ" sz="2000" b="0" i="0" dirty="0">
                <a:effectLst/>
              </a:rPr>
              <a:t> projel levou </a:t>
            </a:r>
            <a:r>
              <a:rPr lang="cs-CZ" sz="2000" dirty="0"/>
              <a:t>z</a:t>
            </a:r>
            <a:r>
              <a:rPr lang="cs-CZ" sz="2000" b="0" i="0" dirty="0">
                <a:effectLst/>
              </a:rPr>
              <a:t>atáčkou a nepokračoval v pohybu přímým směrem (</a:t>
            </a:r>
            <a:r>
              <a:rPr lang="cs-CZ" sz="2000" b="0" i="0" u="none" strike="noStrike" dirty="0">
                <a:effectLst/>
              </a:rPr>
              <a:t>zákon setrvačnosti</a:t>
            </a:r>
            <a:r>
              <a:rPr lang="cs-CZ" sz="2000" b="0" i="0" dirty="0">
                <a:effectLst/>
              </a:rPr>
              <a:t>), musí </a:t>
            </a:r>
            <a:r>
              <a:rPr lang="cs-CZ" sz="2000" b="0" i="0" dirty="0">
                <a:solidFill>
                  <a:srgbClr val="202122"/>
                </a:solidFill>
                <a:effectLst/>
              </a:rPr>
              <a:t>na něj působit </a:t>
            </a:r>
            <a:r>
              <a:rPr lang="cs-CZ" sz="2000" b="1" i="0" dirty="0">
                <a:solidFill>
                  <a:srgbClr val="202122"/>
                </a:solidFill>
                <a:effectLst/>
              </a:rPr>
              <a:t>dostředivá síla </a:t>
            </a:r>
            <a:r>
              <a:rPr lang="cs-CZ" sz="2000" b="0" i="0" dirty="0">
                <a:solidFill>
                  <a:srgbClr val="202122"/>
                </a:solidFill>
                <a:effectLst/>
              </a:rPr>
              <a:t>směrem doleva. Na železnici tuto dostředivou sílu zajišťuje kolej a můžeme ji nazvat akcí. Zároveň s ní vzniká reakce, takže vůz působí na kolej stejně velkou silou, ale směrem doprava. Kdyby nebyla kolej dobře uložena, tato síla by s ní pohnula (což se občas i stane, zejména při spolupůsobení pnutí v extrémních vedrech). Míří směrem od středu oblouku, takže jí můžeme říkat </a:t>
            </a:r>
            <a:r>
              <a:rPr lang="cs-CZ" sz="2000" b="1" i="0" dirty="0">
                <a:solidFill>
                  <a:srgbClr val="202122"/>
                </a:solidFill>
                <a:effectLst/>
              </a:rPr>
              <a:t>odstředivá síla</a:t>
            </a:r>
            <a:r>
              <a:rPr lang="cs-CZ" sz="2000" b="0" i="0" dirty="0">
                <a:solidFill>
                  <a:srgbClr val="202122"/>
                </a:solidFill>
                <a:effectLst/>
              </a:rPr>
              <a:t>. Je to síla skutečná, ale působí na kolej, nikoli na jedoucí vůz. Nemá tedy význam sčítat ji se silami působícími na vůz. Situaci jsme popsali </a:t>
            </a:r>
            <a:r>
              <a:rPr lang="cs-CZ" sz="2000" b="0" i="0" u="sng" dirty="0">
                <a:solidFill>
                  <a:srgbClr val="202122"/>
                </a:solidFill>
                <a:effectLst/>
              </a:rPr>
              <a:t>v inerciální vztažné soustavě </a:t>
            </a:r>
            <a:r>
              <a:rPr lang="cs-CZ" sz="2000" b="0" i="0" dirty="0">
                <a:solidFill>
                  <a:srgbClr val="202122"/>
                </a:solidFill>
                <a:effectLst/>
              </a:rPr>
              <a:t>spjaté se Zemí. V této soustavě </a:t>
            </a:r>
            <a:r>
              <a:rPr lang="cs-CZ" sz="2000" b="0" u="sng" dirty="0">
                <a:solidFill>
                  <a:srgbClr val="202122"/>
                </a:solidFill>
                <a:effectLst/>
              </a:rPr>
              <a:t>není žádná odstředivá síla, která by působila na vůz</a:t>
            </a:r>
            <a:r>
              <a:rPr lang="cs-CZ" sz="2000" b="0" i="0" dirty="0">
                <a:solidFill>
                  <a:srgbClr val="202122"/>
                </a:solidFill>
                <a:effectLst/>
              </a:rPr>
              <a:t>.</a:t>
            </a:r>
          </a:p>
        </p:txBody>
      </p:sp>
      <p:sp>
        <p:nvSpPr>
          <p:cNvPr id="7" name="TextovéPole 6">
            <a:extLst>
              <a:ext uri="{FF2B5EF4-FFF2-40B4-BE49-F238E27FC236}">
                <a16:creationId xmlns:a16="http://schemas.microsoft.com/office/drawing/2014/main" id="{2CB7237F-30C6-4683-9D47-F43D67C525DC}"/>
              </a:ext>
            </a:extLst>
          </p:cNvPr>
          <p:cNvSpPr txBox="1"/>
          <p:nvPr/>
        </p:nvSpPr>
        <p:spPr>
          <a:xfrm>
            <a:off x="321174" y="4263808"/>
            <a:ext cx="6130997" cy="2246769"/>
          </a:xfrm>
          <a:prstGeom prst="rect">
            <a:avLst/>
          </a:prstGeom>
          <a:noFill/>
        </p:spPr>
        <p:txBody>
          <a:bodyPr wrap="square">
            <a:spAutoFit/>
          </a:bodyPr>
          <a:lstStyle/>
          <a:p>
            <a:r>
              <a:rPr lang="cs-CZ" sz="2000" dirty="0"/>
              <a:t>Velikost odstředivé </a:t>
            </a:r>
            <a:r>
              <a:rPr lang="cs-CZ" sz="2000" dirty="0" err="1"/>
              <a:t>F</a:t>
            </a:r>
            <a:r>
              <a:rPr lang="cs-CZ" sz="2000" baseline="-25000" dirty="0" err="1"/>
              <a:t>o</a:t>
            </a:r>
            <a:r>
              <a:rPr lang="cs-CZ" sz="2000" dirty="0"/>
              <a:t> působící na kolej je stejná jako velikost dostředivé síly </a:t>
            </a:r>
            <a:r>
              <a:rPr lang="cs-CZ" sz="2000" dirty="0" err="1"/>
              <a:t>F</a:t>
            </a:r>
            <a:r>
              <a:rPr lang="cs-CZ" sz="2000" baseline="-25000" dirty="0" err="1"/>
              <a:t>d</a:t>
            </a:r>
            <a:r>
              <a:rPr lang="cs-CZ" sz="2000" dirty="0"/>
              <a:t> , kterou působí kolej na vůz.</a:t>
            </a:r>
          </a:p>
          <a:p>
            <a:endParaRPr lang="cs-CZ" sz="2000" dirty="0"/>
          </a:p>
          <a:p>
            <a:endParaRPr lang="cs-CZ" sz="2000" dirty="0"/>
          </a:p>
          <a:p>
            <a:r>
              <a:rPr lang="cs-CZ" sz="2000" dirty="0"/>
              <a:t>kde m je hmotnost vozu, v je okamžitá rychlost jízdy, a =v</a:t>
            </a:r>
            <a:r>
              <a:rPr lang="cs-CZ" sz="2000" baseline="30000" dirty="0"/>
              <a:t>2</a:t>
            </a:r>
            <a:r>
              <a:rPr lang="cs-CZ" sz="2000" dirty="0"/>
              <a:t>/r je dostředivé zrychlení, r je poloměr křivosti oblouku a </a:t>
            </a:r>
            <a:r>
              <a:rPr lang="el-GR" sz="2000" dirty="0"/>
              <a:t>ω</a:t>
            </a:r>
            <a:r>
              <a:rPr lang="cs-CZ" sz="2000" dirty="0"/>
              <a:t> =v/r je úhlová rychlost.</a:t>
            </a:r>
          </a:p>
        </p:txBody>
      </p:sp>
      <p:pic>
        <p:nvPicPr>
          <p:cNvPr id="10" name="Grafický objekt 9">
            <a:extLst>
              <a:ext uri="{FF2B5EF4-FFF2-40B4-BE49-F238E27FC236}">
                <a16:creationId xmlns:a16="http://schemas.microsoft.com/office/drawing/2014/main" id="{BBE423B4-91C0-432D-86CC-761369283D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08805" y="4981904"/>
            <a:ext cx="3219673" cy="541925"/>
          </a:xfrm>
          <a:prstGeom prst="rect">
            <a:avLst/>
          </a:prstGeom>
        </p:spPr>
      </p:pic>
    </p:spTree>
    <p:extLst>
      <p:ext uri="{BB962C8B-B14F-4D97-AF65-F5344CB8AC3E}">
        <p14:creationId xmlns:p14="http://schemas.microsoft.com/office/powerpoint/2010/main" val="20659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9F0EB25-0468-45D3-8596-CEC725C68546}"/>
              </a:ext>
            </a:extLst>
          </p:cNvPr>
          <p:cNvSpPr txBox="1"/>
          <p:nvPr/>
        </p:nvSpPr>
        <p:spPr>
          <a:xfrm>
            <a:off x="272265" y="359864"/>
            <a:ext cx="4572000" cy="461665"/>
          </a:xfrm>
          <a:prstGeom prst="rect">
            <a:avLst/>
          </a:prstGeom>
          <a:noFill/>
        </p:spPr>
        <p:txBody>
          <a:bodyPr wrap="square">
            <a:spAutoFit/>
          </a:bodyPr>
          <a:lstStyle/>
          <a:p>
            <a:r>
              <a:rPr lang="cs-CZ" sz="2400" b="1" i="0" u="none" strike="noStrike" dirty="0">
                <a:effectLst/>
              </a:rPr>
              <a:t>Setrvačná odstředivá síla </a:t>
            </a:r>
            <a:endParaRPr lang="cs-CZ" sz="2400" dirty="0"/>
          </a:p>
        </p:txBody>
      </p:sp>
      <p:sp>
        <p:nvSpPr>
          <p:cNvPr id="7" name="TextovéPole 6">
            <a:extLst>
              <a:ext uri="{FF2B5EF4-FFF2-40B4-BE49-F238E27FC236}">
                <a16:creationId xmlns:a16="http://schemas.microsoft.com/office/drawing/2014/main" id="{96816609-1416-445F-A5F7-B7E3F73997E2}"/>
              </a:ext>
            </a:extLst>
          </p:cNvPr>
          <p:cNvSpPr txBox="1"/>
          <p:nvPr/>
        </p:nvSpPr>
        <p:spPr>
          <a:xfrm>
            <a:off x="200344" y="1016163"/>
            <a:ext cx="8697076" cy="1015663"/>
          </a:xfrm>
          <a:prstGeom prst="rect">
            <a:avLst/>
          </a:prstGeom>
          <a:noFill/>
        </p:spPr>
        <p:txBody>
          <a:bodyPr wrap="square">
            <a:spAutoFit/>
          </a:bodyPr>
          <a:lstStyle/>
          <a:p>
            <a:pPr algn="just"/>
            <a:r>
              <a:rPr lang="cs-CZ" sz="2000" b="1" i="0" u="none" strike="noStrike" dirty="0">
                <a:effectLst/>
              </a:rPr>
              <a:t>Setrvačná odstředivá síla </a:t>
            </a:r>
            <a:r>
              <a:rPr lang="cs-CZ" sz="2000" i="0" u="none" strike="noStrike" dirty="0">
                <a:effectLst/>
              </a:rPr>
              <a:t>se </a:t>
            </a:r>
            <a:r>
              <a:rPr lang="cs-CZ" sz="2000" dirty="0"/>
              <a:t>z</a:t>
            </a:r>
            <a:r>
              <a:rPr lang="cs-CZ" sz="2000" i="0" u="none" strike="noStrike" dirty="0">
                <a:effectLst/>
              </a:rPr>
              <a:t>avádí v neinerciálních vztažných soustavách, kde mají předměty setrvačné zrychlení, které není způsobeno žádnými skutečnými silami, ale vlastním pohybem soustavy. </a:t>
            </a:r>
            <a:endParaRPr lang="cs-CZ" sz="2000" dirty="0"/>
          </a:p>
        </p:txBody>
      </p:sp>
      <p:sp>
        <p:nvSpPr>
          <p:cNvPr id="9" name="TextovéPole 8">
            <a:extLst>
              <a:ext uri="{FF2B5EF4-FFF2-40B4-BE49-F238E27FC236}">
                <a16:creationId xmlns:a16="http://schemas.microsoft.com/office/drawing/2014/main" id="{0C601AEC-4E20-4EB0-80ED-252DD6D3371F}"/>
              </a:ext>
            </a:extLst>
          </p:cNvPr>
          <p:cNvSpPr txBox="1"/>
          <p:nvPr/>
        </p:nvSpPr>
        <p:spPr>
          <a:xfrm>
            <a:off x="200344" y="2084260"/>
            <a:ext cx="8532687" cy="1938992"/>
          </a:xfrm>
          <a:prstGeom prst="rect">
            <a:avLst/>
          </a:prstGeom>
          <a:noFill/>
        </p:spPr>
        <p:txBody>
          <a:bodyPr wrap="square">
            <a:spAutoFit/>
          </a:bodyPr>
          <a:lstStyle/>
          <a:p>
            <a:pPr algn="just"/>
            <a:r>
              <a:rPr lang="cs-CZ" sz="2000" b="0" i="0" dirty="0">
                <a:solidFill>
                  <a:srgbClr val="202122"/>
                </a:solidFill>
                <a:effectLst/>
              </a:rPr>
              <a:t>Ve vztažné soustavě spjaté s vozem také působí kolej na vůz skutečnou dostředivou silou, jenže vůz se nepohybuje. To můžeme přisoudit působení stejně velké síly opačného směru. Má směr od středu oblouku, jde tedy o odstředivou sílu. Na rozdíl od výše popsané síly působící na kolej, tato síla musí působit na vůz, aby se nepohyboval. Její velikost musí být právě taková, aby kompenzovala dostředivou sílu, to znamená</a:t>
            </a:r>
            <a:endParaRPr lang="cs-CZ" sz="2000" dirty="0"/>
          </a:p>
        </p:txBody>
      </p:sp>
      <p:pic>
        <p:nvPicPr>
          <p:cNvPr id="11" name="Grafický objekt 10">
            <a:extLst>
              <a:ext uri="{FF2B5EF4-FFF2-40B4-BE49-F238E27FC236}">
                <a16:creationId xmlns:a16="http://schemas.microsoft.com/office/drawing/2014/main" id="{E533F713-732D-40EA-9D3F-7B67ACF4C0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74634" y="3925512"/>
            <a:ext cx="3271783" cy="553436"/>
          </a:xfrm>
          <a:prstGeom prst="rect">
            <a:avLst/>
          </a:prstGeom>
        </p:spPr>
      </p:pic>
      <p:sp>
        <p:nvSpPr>
          <p:cNvPr id="13" name="TextovéPole 12">
            <a:extLst>
              <a:ext uri="{FF2B5EF4-FFF2-40B4-BE49-F238E27FC236}">
                <a16:creationId xmlns:a16="http://schemas.microsoft.com/office/drawing/2014/main" id="{040B3D1A-2C75-40FB-89D5-320112E4D973}"/>
              </a:ext>
            </a:extLst>
          </p:cNvPr>
          <p:cNvSpPr txBox="1"/>
          <p:nvPr/>
        </p:nvSpPr>
        <p:spPr>
          <a:xfrm>
            <a:off x="200344" y="4476864"/>
            <a:ext cx="8532687" cy="400110"/>
          </a:xfrm>
          <a:prstGeom prst="rect">
            <a:avLst/>
          </a:prstGeom>
          <a:noFill/>
        </p:spPr>
        <p:txBody>
          <a:bodyPr wrap="square">
            <a:spAutoFit/>
          </a:bodyPr>
          <a:lstStyle/>
          <a:p>
            <a:r>
              <a:rPr lang="cs-CZ" sz="2000" b="0" i="0" dirty="0">
                <a:solidFill>
                  <a:srgbClr val="202122"/>
                </a:solidFill>
                <a:effectLst/>
              </a:rPr>
              <a:t>Setrvačné odstředivé zrychlení vozu je stejně velké jako dostředivé zrychlení:</a:t>
            </a:r>
            <a:endParaRPr lang="cs-CZ" sz="2000" dirty="0"/>
          </a:p>
        </p:txBody>
      </p:sp>
      <p:sp>
        <p:nvSpPr>
          <p:cNvPr id="15" name="TextovéPole 14">
            <a:extLst>
              <a:ext uri="{FF2B5EF4-FFF2-40B4-BE49-F238E27FC236}">
                <a16:creationId xmlns:a16="http://schemas.microsoft.com/office/drawing/2014/main" id="{CE2A9F74-CB14-471A-9F07-D6CCD5312C97}"/>
              </a:ext>
            </a:extLst>
          </p:cNvPr>
          <p:cNvSpPr txBox="1"/>
          <p:nvPr/>
        </p:nvSpPr>
        <p:spPr>
          <a:xfrm>
            <a:off x="200344" y="5378918"/>
            <a:ext cx="8655979" cy="1323439"/>
          </a:xfrm>
          <a:prstGeom prst="rect">
            <a:avLst/>
          </a:prstGeom>
          <a:noFill/>
        </p:spPr>
        <p:txBody>
          <a:bodyPr wrap="square">
            <a:spAutoFit/>
          </a:bodyPr>
          <a:lstStyle/>
          <a:p>
            <a:pPr algn="just"/>
            <a:r>
              <a:rPr lang="cs-CZ" sz="2000" b="0" i="0" dirty="0">
                <a:solidFill>
                  <a:srgbClr val="202122"/>
                </a:solidFill>
                <a:effectLst/>
              </a:rPr>
              <a:t>Proto v této soustavě setrvává vůz v klidu</a:t>
            </a:r>
            <a:r>
              <a:rPr lang="cs-CZ" sz="2000" b="1" i="0" dirty="0">
                <a:solidFill>
                  <a:srgbClr val="202122"/>
                </a:solidFill>
                <a:effectLst/>
              </a:rPr>
              <a:t>. </a:t>
            </a:r>
            <a:r>
              <a:rPr lang="cs-CZ" sz="2000" b="1" i="0" u="none" strike="noStrike" dirty="0">
                <a:effectLst/>
              </a:rPr>
              <a:t>Setrvačná odstředivá </a:t>
            </a:r>
            <a:r>
              <a:rPr lang="cs-CZ" sz="2000" b="0" i="0" dirty="0">
                <a:solidFill>
                  <a:srgbClr val="202122"/>
                </a:solidFill>
                <a:effectLst/>
              </a:rPr>
              <a:t>síla je úměrná hmotnosti předmětu, na který působí, takže pro každý předmět ve voze má jinou velikost. Naopak velikost odstředivého zrychlení </a:t>
            </a:r>
            <a:r>
              <a:rPr lang="cs-CZ" sz="2000" b="0" i="0" dirty="0" err="1">
                <a:solidFill>
                  <a:srgbClr val="202122"/>
                </a:solidFill>
                <a:effectLst/>
              </a:rPr>
              <a:t>a</a:t>
            </a:r>
            <a:r>
              <a:rPr lang="cs-CZ" sz="2000" b="0" i="0" baseline="-25000" dirty="0" err="1">
                <a:solidFill>
                  <a:srgbClr val="202122"/>
                </a:solidFill>
                <a:effectLst/>
              </a:rPr>
              <a:t>o</a:t>
            </a:r>
            <a:r>
              <a:rPr lang="cs-CZ" sz="2000" b="0" i="0" dirty="0">
                <a:solidFill>
                  <a:srgbClr val="202122"/>
                </a:solidFill>
                <a:effectLst/>
              </a:rPr>
              <a:t> je pro všechny předměty v této soustavě společná.</a:t>
            </a:r>
            <a:endParaRPr lang="cs-CZ" sz="2000" dirty="0"/>
          </a:p>
        </p:txBody>
      </p:sp>
      <p:pic>
        <p:nvPicPr>
          <p:cNvPr id="17" name="Grafický objekt 16">
            <a:extLst>
              <a:ext uri="{FF2B5EF4-FFF2-40B4-BE49-F238E27FC236}">
                <a16:creationId xmlns:a16="http://schemas.microsoft.com/office/drawing/2014/main" id="{27C1996B-436C-44E3-9865-5FA4785619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31645" y="4966471"/>
            <a:ext cx="1880709" cy="322950"/>
          </a:xfrm>
          <a:prstGeom prst="rect">
            <a:avLst/>
          </a:prstGeom>
        </p:spPr>
      </p:pic>
    </p:spTree>
    <p:extLst>
      <p:ext uri="{BB962C8B-B14F-4D97-AF65-F5344CB8AC3E}">
        <p14:creationId xmlns:p14="http://schemas.microsoft.com/office/powerpoint/2010/main" val="123399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a:extLst>
              <a:ext uri="{FF2B5EF4-FFF2-40B4-BE49-F238E27FC236}">
                <a16:creationId xmlns:a16="http://schemas.microsoft.com/office/drawing/2014/main" id="{A4070AFE-BF48-4E62-9496-EDECD0349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69" y="277288"/>
            <a:ext cx="2834223" cy="2606044"/>
          </a:xfrm>
          <a:prstGeom prst="rect">
            <a:avLst/>
          </a:prstGeom>
          <a:noFill/>
          <a:extLst>
            <a:ext uri="{909E8E84-426E-40DD-AFC4-6F175D3DCCD1}">
              <a14:hiddenFill xmlns:a14="http://schemas.microsoft.com/office/drawing/2010/main">
                <a:solidFill>
                  <a:srgbClr val="FFFFFF"/>
                </a:solidFill>
              </a14:hiddenFill>
            </a:ext>
          </a:extLst>
        </p:spPr>
      </p:pic>
      <p:pic>
        <p:nvPicPr>
          <p:cNvPr id="94212" name="Picture 4">
            <a:extLst>
              <a:ext uri="{FF2B5EF4-FFF2-40B4-BE49-F238E27FC236}">
                <a16:creationId xmlns:a16="http://schemas.microsoft.com/office/drawing/2014/main" id="{E33AE502-7829-4543-8D42-60C5B1C31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89" y="3198108"/>
            <a:ext cx="2834223" cy="260700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AD7FA265-7370-4CD7-8FBC-BF0B6B038AF4}"/>
              </a:ext>
            </a:extLst>
          </p:cNvPr>
          <p:cNvSpPr txBox="1"/>
          <p:nvPr/>
        </p:nvSpPr>
        <p:spPr>
          <a:xfrm>
            <a:off x="3195263" y="1786540"/>
            <a:ext cx="5743253" cy="1015663"/>
          </a:xfrm>
          <a:prstGeom prst="rect">
            <a:avLst/>
          </a:prstGeom>
          <a:noFill/>
        </p:spPr>
        <p:txBody>
          <a:bodyPr wrap="square">
            <a:spAutoFit/>
          </a:bodyPr>
          <a:lstStyle/>
          <a:p>
            <a:pPr algn="just"/>
            <a:r>
              <a:rPr lang="cs-CZ" sz="2000" dirty="0"/>
              <a:t>Z hlediska osoby stojící na zemi působí na osobu na sedačce </a:t>
            </a:r>
            <a:r>
              <a:rPr lang="cs-CZ" sz="2000" b="1" dirty="0"/>
              <a:t>dostředivá síla </a:t>
            </a:r>
            <a:r>
              <a:rPr lang="cs-CZ" sz="2000" dirty="0"/>
              <a:t>(pohybuje se po kružnici) o velikosti.</a:t>
            </a:r>
          </a:p>
        </p:txBody>
      </p:sp>
      <p:sp>
        <p:nvSpPr>
          <p:cNvPr id="9" name="TextovéPole 8">
            <a:extLst>
              <a:ext uri="{FF2B5EF4-FFF2-40B4-BE49-F238E27FC236}">
                <a16:creationId xmlns:a16="http://schemas.microsoft.com/office/drawing/2014/main" id="{98DE8C1F-800E-427B-BBA1-7A3940E35715}"/>
              </a:ext>
            </a:extLst>
          </p:cNvPr>
          <p:cNvSpPr txBox="1"/>
          <p:nvPr/>
        </p:nvSpPr>
        <p:spPr>
          <a:xfrm>
            <a:off x="3195263" y="3603661"/>
            <a:ext cx="5743253" cy="2862322"/>
          </a:xfrm>
          <a:prstGeom prst="rect">
            <a:avLst/>
          </a:prstGeom>
          <a:noFill/>
        </p:spPr>
        <p:txBody>
          <a:bodyPr wrap="square">
            <a:spAutoFit/>
          </a:bodyPr>
          <a:lstStyle/>
          <a:p>
            <a:pPr algn="just"/>
            <a:r>
              <a:rPr lang="cs-CZ" sz="2000" dirty="0"/>
              <a:t>Osoba sedící na sedačce je vzhledem ke kolotoči (neinerciální vztažná soustava) v klidu. Přitom se ale pohybuje po kružnici - tedy působí na něj síla dostředivá. Má-li být osoba sedící na sedačce v klidu, musí být výslednice sil působící na sedačku nulová. Proto na sedačku působí ještě síla, která má stejnou velikost jako síla dostředivá, ale opačný směr a přitom nemá svůj původ v silovém působení ostatních těles. Jedná se o </a:t>
            </a:r>
            <a:r>
              <a:rPr lang="cs-CZ" sz="2000" b="1" dirty="0"/>
              <a:t>setrvačnou odstředivou sílu</a:t>
            </a:r>
            <a:r>
              <a:rPr lang="cs-CZ" sz="2000" dirty="0"/>
              <a:t>.</a:t>
            </a:r>
          </a:p>
        </p:txBody>
      </p:sp>
      <p:sp>
        <p:nvSpPr>
          <p:cNvPr id="6" name="TextovéPole 5">
            <a:extLst>
              <a:ext uri="{FF2B5EF4-FFF2-40B4-BE49-F238E27FC236}">
                <a16:creationId xmlns:a16="http://schemas.microsoft.com/office/drawing/2014/main" id="{1D963102-1D33-447B-BC7E-707131436DC9}"/>
              </a:ext>
            </a:extLst>
          </p:cNvPr>
          <p:cNvSpPr txBox="1"/>
          <p:nvPr/>
        </p:nvSpPr>
        <p:spPr>
          <a:xfrm>
            <a:off x="3780889" y="392017"/>
            <a:ext cx="4572000" cy="461665"/>
          </a:xfrm>
          <a:prstGeom prst="rect">
            <a:avLst/>
          </a:prstGeom>
          <a:noFill/>
        </p:spPr>
        <p:txBody>
          <a:bodyPr wrap="square">
            <a:spAutoFit/>
          </a:bodyPr>
          <a:lstStyle/>
          <a:p>
            <a:r>
              <a:rPr lang="cs-CZ" sz="2400" b="1" i="0" u="none" strike="noStrike" dirty="0">
                <a:effectLst/>
              </a:rPr>
              <a:t>Setrvačná odstředivá síla </a:t>
            </a:r>
            <a:endParaRPr lang="cs-CZ" sz="2400" dirty="0"/>
          </a:p>
        </p:txBody>
      </p:sp>
    </p:spTree>
    <p:extLst>
      <p:ext uri="{BB962C8B-B14F-4D97-AF65-F5344CB8AC3E}">
        <p14:creationId xmlns:p14="http://schemas.microsoft.com/office/powerpoint/2010/main" val="2525477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036A10-3209-48E8-8C1D-5F9BC0EB462E}"/>
              </a:ext>
            </a:extLst>
          </p:cNvPr>
          <p:cNvSpPr>
            <a:spLocks noGrp="1"/>
          </p:cNvSpPr>
          <p:nvPr>
            <p:ph type="title"/>
          </p:nvPr>
        </p:nvSpPr>
        <p:spPr>
          <a:xfrm>
            <a:off x="351247" y="298351"/>
            <a:ext cx="4991100" cy="703386"/>
          </a:xfrm>
        </p:spPr>
        <p:txBody>
          <a:bodyPr>
            <a:normAutofit/>
          </a:bodyPr>
          <a:lstStyle/>
          <a:p>
            <a:r>
              <a:rPr lang="cs-CZ" sz="2400" b="1" dirty="0">
                <a:latin typeface="+mn-lt"/>
              </a:rPr>
              <a:t>Ždímačka</a:t>
            </a:r>
          </a:p>
        </p:txBody>
      </p:sp>
      <p:sp>
        <p:nvSpPr>
          <p:cNvPr id="5" name="TextovéPole 4">
            <a:extLst>
              <a:ext uri="{FF2B5EF4-FFF2-40B4-BE49-F238E27FC236}">
                <a16:creationId xmlns:a16="http://schemas.microsoft.com/office/drawing/2014/main" id="{B984CD6C-4F19-4855-8043-5C0D03C20C4C}"/>
              </a:ext>
            </a:extLst>
          </p:cNvPr>
          <p:cNvSpPr txBox="1"/>
          <p:nvPr/>
        </p:nvSpPr>
        <p:spPr>
          <a:xfrm>
            <a:off x="157096" y="1305341"/>
            <a:ext cx="5757862" cy="5016758"/>
          </a:xfrm>
          <a:prstGeom prst="rect">
            <a:avLst/>
          </a:prstGeom>
          <a:noFill/>
        </p:spPr>
        <p:txBody>
          <a:bodyPr wrap="square">
            <a:spAutoFit/>
          </a:bodyPr>
          <a:lstStyle/>
          <a:p>
            <a:pPr algn="just"/>
            <a:r>
              <a:rPr lang="cs-CZ" sz="2000" b="0" i="0" dirty="0">
                <a:solidFill>
                  <a:srgbClr val="202122"/>
                </a:solidFill>
                <a:effectLst/>
              </a:rPr>
              <a:t>Ždímačka slouží k odstranění přebytečné vody z právě vypraného prádla. Většina automatických praček v sobě ždímačku integruje. Z pohledu neinerciální vztažné soustavy se buben ždímačky otáčí v otáčející se vztažné soustavě, kde vzniká odstředivá síla </a:t>
            </a:r>
            <a:r>
              <a:rPr lang="cs-CZ" sz="2000" b="0" i="0" dirty="0" err="1">
                <a:solidFill>
                  <a:srgbClr val="202122"/>
                </a:solidFill>
                <a:effectLst/>
              </a:rPr>
              <a:t>F</a:t>
            </a:r>
            <a:r>
              <a:rPr lang="cs-CZ" sz="2000" b="0" i="0" baseline="-25000" dirty="0" err="1">
                <a:solidFill>
                  <a:srgbClr val="202122"/>
                </a:solidFill>
                <a:effectLst/>
              </a:rPr>
              <a:t>o</a:t>
            </a:r>
            <a:r>
              <a:rPr lang="cs-CZ" sz="2000" b="0" i="0" dirty="0">
                <a:solidFill>
                  <a:srgbClr val="202122"/>
                </a:solidFill>
                <a:effectLst/>
              </a:rPr>
              <a:t>, která má </a:t>
            </a:r>
            <a:r>
              <a:rPr lang="cs-CZ" sz="2000" b="0" i="0" dirty="0">
                <a:effectLst/>
              </a:rPr>
              <a:t>směr od středu křivosti. </a:t>
            </a:r>
            <a:r>
              <a:rPr lang="cs-CZ" sz="2000" b="0" i="0" dirty="0">
                <a:solidFill>
                  <a:srgbClr val="202122"/>
                </a:solidFill>
                <a:effectLst/>
              </a:rPr>
              <a:t>Prádlo v bubnu pračky se pohybuje ve směru rotace bubnu. Čím rychleji se buben pohybuje, tím je větší odstředivá síla a prádlo se více přibližuje ke stěně bubnu. Na kapalinu působí odstředivá síla, což způsobuje, že kapalina pokračuje ve své trajektorii, která je přímočará. Stěna bubnu má otvory, kterými kapalina uniká, takto se prádlo zbavuje vody a je částečně sušeno. Směr pohybu vody po opuštění bubnu je ve směru odstředivé síly, a její výsledná dráha je přímočará.</a:t>
            </a:r>
            <a:endParaRPr lang="cs-CZ" sz="2000" dirty="0"/>
          </a:p>
        </p:txBody>
      </p:sp>
      <p:pic>
        <p:nvPicPr>
          <p:cNvPr id="7" name="Obrázek 6">
            <a:extLst>
              <a:ext uri="{FF2B5EF4-FFF2-40B4-BE49-F238E27FC236}">
                <a16:creationId xmlns:a16="http://schemas.microsoft.com/office/drawing/2014/main" id="{D0C3A470-2931-4A85-8929-6539787D9FD2}"/>
              </a:ext>
            </a:extLst>
          </p:cNvPr>
          <p:cNvPicPr>
            <a:picLocks noChangeAspect="1"/>
          </p:cNvPicPr>
          <p:nvPr/>
        </p:nvPicPr>
        <p:blipFill>
          <a:blip r:embed="rId2"/>
          <a:stretch>
            <a:fillRect/>
          </a:stretch>
        </p:blipFill>
        <p:spPr>
          <a:xfrm>
            <a:off x="6066277" y="1977765"/>
            <a:ext cx="2901510" cy="4711800"/>
          </a:xfrm>
          <a:prstGeom prst="rect">
            <a:avLst/>
          </a:prstGeom>
        </p:spPr>
      </p:pic>
      <p:pic>
        <p:nvPicPr>
          <p:cNvPr id="205826" name="Picture 2">
            <a:extLst>
              <a:ext uri="{FF2B5EF4-FFF2-40B4-BE49-F238E27FC236}">
                <a16:creationId xmlns:a16="http://schemas.microsoft.com/office/drawing/2014/main" id="{7419D79B-1EBD-40F2-8DD2-D96008EBD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420" y="298351"/>
            <a:ext cx="3127686" cy="219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765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564DC3-8ACB-43E0-A0CD-4E88F682C109}"/>
              </a:ext>
            </a:extLst>
          </p:cNvPr>
          <p:cNvSpPr>
            <a:spLocks noGrp="1"/>
          </p:cNvSpPr>
          <p:nvPr>
            <p:ph type="title"/>
          </p:nvPr>
        </p:nvSpPr>
        <p:spPr>
          <a:xfrm>
            <a:off x="628650" y="365127"/>
            <a:ext cx="3419475" cy="530224"/>
          </a:xfrm>
        </p:spPr>
        <p:txBody>
          <a:bodyPr>
            <a:normAutofit/>
          </a:bodyPr>
          <a:lstStyle/>
          <a:p>
            <a:r>
              <a:rPr lang="cs-CZ" sz="2400" b="1" dirty="0">
                <a:latin typeface="+mn-lt"/>
              </a:rPr>
              <a:t>Odstředivka</a:t>
            </a:r>
          </a:p>
        </p:txBody>
      </p:sp>
      <p:pic>
        <p:nvPicPr>
          <p:cNvPr id="216066" name="Picture 2" descr="See the source image">
            <a:extLst>
              <a:ext uri="{FF2B5EF4-FFF2-40B4-BE49-F238E27FC236}">
                <a16:creationId xmlns:a16="http://schemas.microsoft.com/office/drawing/2014/main" id="{BC60AD16-E881-45E4-952E-F26B64326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221" y="4090053"/>
            <a:ext cx="2806611" cy="2624182"/>
          </a:xfrm>
          <a:prstGeom prst="rect">
            <a:avLst/>
          </a:prstGeom>
          <a:noFill/>
          <a:extLst>
            <a:ext uri="{909E8E84-426E-40DD-AFC4-6F175D3DCCD1}">
              <a14:hiddenFill xmlns:a14="http://schemas.microsoft.com/office/drawing/2010/main">
                <a:solidFill>
                  <a:srgbClr val="FFFFFF"/>
                </a:solidFill>
              </a14:hiddenFill>
            </a:ext>
          </a:extLst>
        </p:spPr>
      </p:pic>
      <p:pic>
        <p:nvPicPr>
          <p:cNvPr id="216070" name="Picture 6" descr="See the source image">
            <a:extLst>
              <a:ext uri="{FF2B5EF4-FFF2-40B4-BE49-F238E27FC236}">
                <a16:creationId xmlns:a16="http://schemas.microsoft.com/office/drawing/2014/main" id="{B1120C70-77FE-402B-871F-60845CDE4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1018" y="4435390"/>
            <a:ext cx="1903395" cy="1703538"/>
          </a:xfrm>
          <a:prstGeom prst="rect">
            <a:avLst/>
          </a:prstGeom>
          <a:noFill/>
          <a:extLst>
            <a:ext uri="{909E8E84-426E-40DD-AFC4-6F175D3DCCD1}">
              <a14:hiddenFill xmlns:a14="http://schemas.microsoft.com/office/drawing/2010/main">
                <a:solidFill>
                  <a:srgbClr val="FFFFFF"/>
                </a:solidFill>
              </a14:hiddenFill>
            </a:ext>
          </a:extLst>
        </p:spPr>
      </p:pic>
      <p:pic>
        <p:nvPicPr>
          <p:cNvPr id="216072" name="Picture 8" descr="See the source image">
            <a:extLst>
              <a:ext uri="{FF2B5EF4-FFF2-40B4-BE49-F238E27FC236}">
                <a16:creationId xmlns:a16="http://schemas.microsoft.com/office/drawing/2014/main" id="{81E89BF9-D320-42E9-A3DF-E42D1CC126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6361" y="277329"/>
            <a:ext cx="5486558" cy="353102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C9E2D9AB-F094-4D4B-B07A-F3C2CC882D82}"/>
              </a:ext>
            </a:extLst>
          </p:cNvPr>
          <p:cNvPicPr>
            <a:picLocks noChangeAspect="1"/>
          </p:cNvPicPr>
          <p:nvPr/>
        </p:nvPicPr>
        <p:blipFill>
          <a:blip r:embed="rId5"/>
          <a:stretch>
            <a:fillRect/>
          </a:stretch>
        </p:blipFill>
        <p:spPr>
          <a:xfrm>
            <a:off x="421081" y="2600325"/>
            <a:ext cx="2524125" cy="1657350"/>
          </a:xfrm>
          <a:prstGeom prst="rect">
            <a:avLst/>
          </a:prstGeom>
        </p:spPr>
      </p:pic>
    </p:spTree>
    <p:extLst>
      <p:ext uri="{BB962C8B-B14F-4D97-AF65-F5344CB8AC3E}">
        <p14:creationId xmlns:p14="http://schemas.microsoft.com/office/powerpoint/2010/main" val="2967814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ee the source image">
            <a:extLst>
              <a:ext uri="{FF2B5EF4-FFF2-40B4-BE49-F238E27FC236}">
                <a16:creationId xmlns:a16="http://schemas.microsoft.com/office/drawing/2014/main" id="{F42821D9-4FDF-496F-8C8C-74DC4D6D7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5014" y="288161"/>
            <a:ext cx="2300287" cy="230028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684D09C7-39E3-4BAC-AD83-FB18BCDC248A}"/>
              </a:ext>
            </a:extLst>
          </p:cNvPr>
          <p:cNvSpPr txBox="1"/>
          <p:nvPr/>
        </p:nvSpPr>
        <p:spPr>
          <a:xfrm>
            <a:off x="318699" y="323850"/>
            <a:ext cx="3075137" cy="461665"/>
          </a:xfrm>
          <a:prstGeom prst="rect">
            <a:avLst/>
          </a:prstGeom>
          <a:noFill/>
        </p:spPr>
        <p:txBody>
          <a:bodyPr wrap="none" rtlCol="0">
            <a:spAutoFit/>
          </a:bodyPr>
          <a:lstStyle/>
          <a:p>
            <a:r>
              <a:rPr lang="cs-CZ" sz="2400" b="1" dirty="0"/>
              <a:t>Meandry vodních toků</a:t>
            </a:r>
          </a:p>
        </p:txBody>
      </p:sp>
      <p:pic>
        <p:nvPicPr>
          <p:cNvPr id="9222" name="Picture 6" descr="See the source image">
            <a:extLst>
              <a:ext uri="{FF2B5EF4-FFF2-40B4-BE49-F238E27FC236}">
                <a16:creationId xmlns:a16="http://schemas.microsoft.com/office/drawing/2014/main" id="{C2DD47CA-4212-4F94-BAC4-7C85290D5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701" y="2838570"/>
            <a:ext cx="2520911" cy="250495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ED7A3AB4-C7A7-4D7E-8B14-AA44C21F09FD}"/>
              </a:ext>
            </a:extLst>
          </p:cNvPr>
          <p:cNvSpPr txBox="1"/>
          <p:nvPr/>
        </p:nvSpPr>
        <p:spPr>
          <a:xfrm>
            <a:off x="184467" y="1035249"/>
            <a:ext cx="6045994" cy="1015663"/>
          </a:xfrm>
          <a:prstGeom prst="rect">
            <a:avLst/>
          </a:prstGeom>
          <a:noFill/>
        </p:spPr>
        <p:txBody>
          <a:bodyPr wrap="square">
            <a:spAutoFit/>
          </a:bodyPr>
          <a:lstStyle/>
          <a:p>
            <a:pPr algn="just"/>
            <a:r>
              <a:rPr lang="cs-CZ" sz="2000" dirty="0"/>
              <a:t>Meandr je zákrut řeky způsobený boční erozí – vymíláním břehů na jedné straně a usazováním na straně druhé. Na tvar říčních meandrů má vliv i </a:t>
            </a:r>
            <a:r>
              <a:rPr lang="cs-CZ" sz="2000" dirty="0" err="1"/>
              <a:t>Coriolisova</a:t>
            </a:r>
            <a:r>
              <a:rPr lang="cs-CZ" sz="2000" dirty="0"/>
              <a:t> síla.</a:t>
            </a:r>
          </a:p>
        </p:txBody>
      </p:sp>
      <p:sp>
        <p:nvSpPr>
          <p:cNvPr id="8" name="TextovéPole 7">
            <a:extLst>
              <a:ext uri="{FF2B5EF4-FFF2-40B4-BE49-F238E27FC236}">
                <a16:creationId xmlns:a16="http://schemas.microsoft.com/office/drawing/2014/main" id="{0802FBB6-DCF5-4375-BC5A-A7480F542A4B}"/>
              </a:ext>
            </a:extLst>
          </p:cNvPr>
          <p:cNvSpPr txBox="1"/>
          <p:nvPr/>
        </p:nvSpPr>
        <p:spPr>
          <a:xfrm>
            <a:off x="428625" y="4705350"/>
            <a:ext cx="441788" cy="369332"/>
          </a:xfrm>
          <a:prstGeom prst="rect">
            <a:avLst/>
          </a:prstGeom>
          <a:noFill/>
        </p:spPr>
        <p:txBody>
          <a:bodyPr wrap="none" rtlCol="0">
            <a:spAutoFit/>
          </a:bodyPr>
          <a:lstStyle/>
          <a:p>
            <a:r>
              <a:rPr lang="cs-CZ" dirty="0"/>
              <a:t>Tg </a:t>
            </a:r>
          </a:p>
        </p:txBody>
      </p:sp>
    </p:spTree>
    <p:extLst>
      <p:ext uri="{BB962C8B-B14F-4D97-AF65-F5344CB8AC3E}">
        <p14:creationId xmlns:p14="http://schemas.microsoft.com/office/powerpoint/2010/main" val="977604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82B44F0-2E85-4401-B43B-8386297E5754}"/>
              </a:ext>
            </a:extLst>
          </p:cNvPr>
          <p:cNvSpPr txBox="1"/>
          <p:nvPr/>
        </p:nvSpPr>
        <p:spPr>
          <a:xfrm>
            <a:off x="118154" y="930685"/>
            <a:ext cx="8625154" cy="2246769"/>
          </a:xfrm>
          <a:prstGeom prst="rect">
            <a:avLst/>
          </a:prstGeom>
          <a:noFill/>
        </p:spPr>
        <p:txBody>
          <a:bodyPr wrap="square">
            <a:spAutoFit/>
          </a:bodyPr>
          <a:lstStyle/>
          <a:p>
            <a:pPr algn="just"/>
            <a:r>
              <a:rPr lang="cs-CZ" sz="2000" b="0" i="0" u="none" strike="noStrike" baseline="0" dirty="0">
                <a:solidFill>
                  <a:srgbClr val="000000"/>
                </a:solidFill>
              </a:rPr>
              <a:t>Určete potřebnou rychlost, kterou musí mít motocyklový kaskadér v drátěné kouli, aby mohl bezpečně projet vrcholem koule (tj. hlavou dolů). Koule má průměr 5 m. </a:t>
            </a:r>
          </a:p>
          <a:p>
            <a:pPr algn="just"/>
            <a:endParaRPr lang="cs-CZ" sz="2000" dirty="0">
              <a:solidFill>
                <a:srgbClr val="000000"/>
              </a:solidFill>
            </a:endParaRPr>
          </a:p>
          <a:p>
            <a:pPr algn="just"/>
            <a:r>
              <a:rPr lang="cs-CZ" sz="2000" b="0" i="0" u="none" strike="noStrike" baseline="0" dirty="0">
                <a:solidFill>
                  <a:srgbClr val="000000"/>
                </a:solidFill>
              </a:rPr>
              <a:t>Pro bezpečný průjezd musí platit</a:t>
            </a:r>
            <a:r>
              <a:rPr lang="en-US" sz="2000" b="0" i="0" u="none" strike="noStrike" baseline="0" dirty="0">
                <a:solidFill>
                  <a:srgbClr val="000000"/>
                </a:solidFill>
              </a:rPr>
              <a:t>:</a:t>
            </a:r>
            <a:r>
              <a:rPr lang="cs-CZ" sz="2000" b="0" i="0" u="none" strike="noStrike" baseline="0" dirty="0">
                <a:solidFill>
                  <a:srgbClr val="000000"/>
                </a:solidFill>
              </a:rPr>
              <a:t>  F</a:t>
            </a:r>
            <a:r>
              <a:rPr lang="en-US" sz="2000" b="0" i="0" u="none" strike="noStrike" baseline="-25000" dirty="0">
                <a:solidFill>
                  <a:srgbClr val="000000"/>
                </a:solidFill>
              </a:rPr>
              <a:t>s</a:t>
            </a:r>
            <a:r>
              <a:rPr lang="cs-CZ" sz="2000" b="0" i="0" u="none" strike="noStrike" baseline="0" dirty="0">
                <a:solidFill>
                  <a:srgbClr val="000000"/>
                </a:solidFill>
              </a:rPr>
              <a:t> </a:t>
            </a:r>
            <a:r>
              <a:rPr lang="en-US" sz="2000" b="0" i="0" u="none" strike="noStrike" baseline="0" dirty="0">
                <a:solidFill>
                  <a:srgbClr val="000000"/>
                </a:solidFill>
              </a:rPr>
              <a:t>&gt; G</a:t>
            </a:r>
            <a:r>
              <a:rPr lang="cs-CZ" sz="2000" b="0" i="0" u="none" strike="noStrike" baseline="0" dirty="0">
                <a:solidFill>
                  <a:srgbClr val="000000"/>
                </a:solidFill>
              </a:rPr>
              <a:t> </a:t>
            </a:r>
          </a:p>
          <a:p>
            <a:pPr algn="just"/>
            <a:endParaRPr lang="cs-CZ" sz="2000" dirty="0">
              <a:solidFill>
                <a:srgbClr val="000000"/>
              </a:solidFill>
            </a:endParaRPr>
          </a:p>
          <a:p>
            <a:pPr algn="just"/>
            <a:endParaRPr lang="cs-CZ" sz="2000" dirty="0"/>
          </a:p>
        </p:txBody>
      </p:sp>
      <p:sp>
        <p:nvSpPr>
          <p:cNvPr id="6" name="TextovéPole 5">
            <a:extLst>
              <a:ext uri="{FF2B5EF4-FFF2-40B4-BE49-F238E27FC236}">
                <a16:creationId xmlns:a16="http://schemas.microsoft.com/office/drawing/2014/main" id="{1918E3FC-1002-4B2F-AC32-39C8EDC4A102}"/>
              </a:ext>
            </a:extLst>
          </p:cNvPr>
          <p:cNvSpPr txBox="1"/>
          <p:nvPr/>
        </p:nvSpPr>
        <p:spPr>
          <a:xfrm>
            <a:off x="297950" y="328774"/>
            <a:ext cx="1072730" cy="461665"/>
          </a:xfrm>
          <a:prstGeom prst="rect">
            <a:avLst/>
          </a:prstGeom>
          <a:noFill/>
        </p:spPr>
        <p:txBody>
          <a:bodyPr wrap="none" rtlCol="0">
            <a:spAutoFit/>
          </a:bodyPr>
          <a:lstStyle/>
          <a:p>
            <a:r>
              <a:rPr lang="cs-CZ" sz="2400" b="1" dirty="0"/>
              <a:t>Příklad</a:t>
            </a:r>
          </a:p>
        </p:txBody>
      </p:sp>
      <p:pic>
        <p:nvPicPr>
          <p:cNvPr id="8" name="Obrázek 7">
            <a:extLst>
              <a:ext uri="{FF2B5EF4-FFF2-40B4-BE49-F238E27FC236}">
                <a16:creationId xmlns:a16="http://schemas.microsoft.com/office/drawing/2014/main" id="{ED6C9ADD-EB6F-4C69-A7B2-D69EC7803070}"/>
              </a:ext>
            </a:extLst>
          </p:cNvPr>
          <p:cNvPicPr>
            <a:picLocks noChangeAspect="1"/>
          </p:cNvPicPr>
          <p:nvPr/>
        </p:nvPicPr>
        <p:blipFill>
          <a:blip r:embed="rId2"/>
          <a:stretch>
            <a:fillRect/>
          </a:stretch>
        </p:blipFill>
        <p:spPr>
          <a:xfrm>
            <a:off x="6269060" y="1875367"/>
            <a:ext cx="2567369" cy="2149424"/>
          </a:xfrm>
          <a:prstGeom prst="rect">
            <a:avLst/>
          </a:prstGeom>
        </p:spPr>
      </p:pic>
      <p:pic>
        <p:nvPicPr>
          <p:cNvPr id="10" name="Obrázek 9">
            <a:extLst>
              <a:ext uri="{FF2B5EF4-FFF2-40B4-BE49-F238E27FC236}">
                <a16:creationId xmlns:a16="http://schemas.microsoft.com/office/drawing/2014/main" id="{6CA5F12C-8296-4969-ABA4-59C987CDA21B}"/>
              </a:ext>
            </a:extLst>
          </p:cNvPr>
          <p:cNvPicPr>
            <a:picLocks noChangeAspect="1"/>
          </p:cNvPicPr>
          <p:nvPr/>
        </p:nvPicPr>
        <p:blipFill>
          <a:blip r:embed="rId3"/>
          <a:stretch>
            <a:fillRect/>
          </a:stretch>
        </p:blipFill>
        <p:spPr>
          <a:xfrm>
            <a:off x="3323638" y="2637880"/>
            <a:ext cx="1731912" cy="718109"/>
          </a:xfrm>
          <a:prstGeom prst="rect">
            <a:avLst/>
          </a:prstGeom>
        </p:spPr>
      </p:pic>
      <p:sp>
        <p:nvSpPr>
          <p:cNvPr id="11" name="TextovéPole 10">
            <a:extLst>
              <a:ext uri="{FF2B5EF4-FFF2-40B4-BE49-F238E27FC236}">
                <a16:creationId xmlns:a16="http://schemas.microsoft.com/office/drawing/2014/main" id="{D88F1A71-A1F8-4BA7-B2B1-F9CF1767D27E}"/>
              </a:ext>
            </a:extLst>
          </p:cNvPr>
          <p:cNvSpPr txBox="1"/>
          <p:nvPr/>
        </p:nvSpPr>
        <p:spPr>
          <a:xfrm>
            <a:off x="119453" y="2963757"/>
            <a:ext cx="910827" cy="1015663"/>
          </a:xfrm>
          <a:prstGeom prst="rect">
            <a:avLst/>
          </a:prstGeom>
          <a:noFill/>
        </p:spPr>
        <p:txBody>
          <a:bodyPr wrap="none" rtlCol="0">
            <a:spAutoFit/>
          </a:bodyPr>
          <a:lstStyle/>
          <a:p>
            <a:r>
              <a:rPr lang="en-US" sz="2000" dirty="0"/>
              <a:t>r = 5 m</a:t>
            </a:r>
            <a:endParaRPr lang="cs-CZ" sz="2000" dirty="0"/>
          </a:p>
          <a:p>
            <a:r>
              <a:rPr lang="cs-CZ" sz="2000" dirty="0"/>
              <a:t>v = ?</a:t>
            </a:r>
            <a:endParaRPr lang="en-US" sz="2000" dirty="0"/>
          </a:p>
          <a:p>
            <a:endParaRPr lang="cs-CZ" sz="2000" dirty="0"/>
          </a:p>
        </p:txBody>
      </p:sp>
      <p:pic>
        <p:nvPicPr>
          <p:cNvPr id="13" name="Obrázek 12">
            <a:extLst>
              <a:ext uri="{FF2B5EF4-FFF2-40B4-BE49-F238E27FC236}">
                <a16:creationId xmlns:a16="http://schemas.microsoft.com/office/drawing/2014/main" id="{C81A0560-5FFC-4E9E-8A83-F6AD1F0AA2D9}"/>
              </a:ext>
            </a:extLst>
          </p:cNvPr>
          <p:cNvPicPr>
            <a:picLocks noChangeAspect="1"/>
          </p:cNvPicPr>
          <p:nvPr/>
        </p:nvPicPr>
        <p:blipFill>
          <a:blip r:embed="rId4"/>
          <a:stretch>
            <a:fillRect/>
          </a:stretch>
        </p:blipFill>
        <p:spPr>
          <a:xfrm>
            <a:off x="107928" y="3826565"/>
            <a:ext cx="5534025" cy="600075"/>
          </a:xfrm>
          <a:prstGeom prst="rect">
            <a:avLst/>
          </a:prstGeom>
        </p:spPr>
      </p:pic>
      <p:pic>
        <p:nvPicPr>
          <p:cNvPr id="60418" name="Picture 2" descr="Matematické Fórum / síla">
            <a:extLst>
              <a:ext uri="{FF2B5EF4-FFF2-40B4-BE49-F238E27FC236}">
                <a16:creationId xmlns:a16="http://schemas.microsoft.com/office/drawing/2014/main" id="{B7EDCB0C-29FD-4449-B71A-73D15C8E2C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7328" y="4130435"/>
            <a:ext cx="3339101" cy="2517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729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FE8AAD-2CE7-442D-8103-0575C27DAD1C}"/>
              </a:ext>
            </a:extLst>
          </p:cNvPr>
          <p:cNvSpPr>
            <a:spLocks noGrp="1"/>
          </p:cNvSpPr>
          <p:nvPr>
            <p:ph type="title"/>
          </p:nvPr>
        </p:nvSpPr>
        <p:spPr>
          <a:xfrm>
            <a:off x="466725" y="384176"/>
            <a:ext cx="7886700" cy="501649"/>
          </a:xfrm>
        </p:spPr>
        <p:txBody>
          <a:bodyPr>
            <a:normAutofit/>
          </a:bodyPr>
          <a:lstStyle/>
          <a:p>
            <a:r>
              <a:rPr lang="cs-CZ" sz="2800" b="1" dirty="0">
                <a:latin typeface="+mn-lt"/>
              </a:rPr>
              <a:t>Tíha a tíhová síla</a:t>
            </a:r>
          </a:p>
        </p:txBody>
      </p:sp>
      <p:pic>
        <p:nvPicPr>
          <p:cNvPr id="210946" name="Picture 2">
            <a:extLst>
              <a:ext uri="{FF2B5EF4-FFF2-40B4-BE49-F238E27FC236}">
                <a16:creationId xmlns:a16="http://schemas.microsoft.com/office/drawing/2014/main" id="{8B85CDEB-92A6-4372-8A9F-C4E209E4D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3444" y="3230454"/>
            <a:ext cx="1939024" cy="1440258"/>
          </a:xfrm>
          <a:prstGeom prst="rect">
            <a:avLst/>
          </a:prstGeom>
          <a:noFill/>
          <a:extLst>
            <a:ext uri="{909E8E84-426E-40DD-AFC4-6F175D3DCCD1}">
              <a14:hiddenFill xmlns:a14="http://schemas.microsoft.com/office/drawing/2010/main">
                <a:solidFill>
                  <a:srgbClr val="FFFFFF"/>
                </a:solidFill>
              </a14:hiddenFill>
            </a:ext>
          </a:extLst>
        </p:spPr>
      </p:pic>
      <p:pic>
        <p:nvPicPr>
          <p:cNvPr id="217090" name="Picture 2">
            <a:extLst>
              <a:ext uri="{FF2B5EF4-FFF2-40B4-BE49-F238E27FC236}">
                <a16:creationId xmlns:a16="http://schemas.microsoft.com/office/drawing/2014/main" id="{965ED460-F0AA-40F0-864C-F4F667E5B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2012" y="337243"/>
            <a:ext cx="2021888" cy="274598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A058465-BDE7-49BF-A31D-5DD2FAC75068}"/>
              </a:ext>
            </a:extLst>
          </p:cNvPr>
          <p:cNvSpPr txBox="1"/>
          <p:nvPr/>
        </p:nvSpPr>
        <p:spPr>
          <a:xfrm>
            <a:off x="333375" y="1168342"/>
            <a:ext cx="6124575" cy="2246769"/>
          </a:xfrm>
          <a:prstGeom prst="rect">
            <a:avLst/>
          </a:prstGeom>
          <a:noFill/>
        </p:spPr>
        <p:txBody>
          <a:bodyPr wrap="square">
            <a:spAutoFit/>
          </a:bodyPr>
          <a:lstStyle/>
          <a:p>
            <a:pPr algn="just"/>
            <a:r>
              <a:rPr lang="cs-CZ" sz="2000" b="1" i="0" dirty="0">
                <a:solidFill>
                  <a:srgbClr val="333333"/>
                </a:solidFill>
                <a:effectLst/>
              </a:rPr>
              <a:t>Tíhová síla </a:t>
            </a:r>
            <a:r>
              <a:rPr lang="cs-CZ" sz="2000" b="0" i="0" dirty="0">
                <a:solidFill>
                  <a:srgbClr val="333333"/>
                </a:solidFill>
                <a:effectLst/>
              </a:rPr>
              <a:t>(</a:t>
            </a:r>
            <a:r>
              <a:rPr lang="cs-CZ" sz="2000" b="1" dirty="0">
                <a:solidFill>
                  <a:srgbClr val="333333"/>
                </a:solidFill>
                <a:effectLst/>
              </a:rPr>
              <a:t>F</a:t>
            </a:r>
            <a:r>
              <a:rPr lang="cs-CZ" sz="2000" b="0" i="0" baseline="-25000" dirty="0">
                <a:solidFill>
                  <a:srgbClr val="333333"/>
                </a:solidFill>
                <a:effectLst/>
              </a:rPr>
              <a:t>G</a:t>
            </a:r>
            <a:r>
              <a:rPr lang="cs-CZ" sz="2000" b="0" i="0" dirty="0">
                <a:solidFill>
                  <a:srgbClr val="333333"/>
                </a:solidFill>
                <a:effectLst/>
              </a:rPr>
              <a:t>) </a:t>
            </a:r>
            <a:r>
              <a:rPr kumimoji="0" lang="cs-CZ" altLang="cs-CZ" sz="2000" b="0" i="0" u="none" strike="noStrike" cap="none" normalizeH="0" baseline="0" dirty="0">
                <a:ln>
                  <a:noFill/>
                </a:ln>
                <a:solidFill>
                  <a:srgbClr val="333333"/>
                </a:solidFill>
                <a:effectLst/>
              </a:rPr>
              <a:t>je síla, kterou Země působí na každé těleso při povrchu a uděluje mu tíhové zrychlení </a:t>
            </a:r>
            <a:r>
              <a:rPr kumimoji="0" lang="cs-CZ" altLang="cs-CZ" sz="2000" b="1" u="none" strike="noStrike" cap="none" normalizeH="0" baseline="0" dirty="0">
                <a:ln>
                  <a:noFill/>
                </a:ln>
                <a:solidFill>
                  <a:srgbClr val="333333"/>
                </a:solidFill>
                <a:effectLst/>
              </a:rPr>
              <a:t>g</a:t>
            </a:r>
            <a:r>
              <a:rPr kumimoji="0" lang="cs-CZ" altLang="cs-CZ" sz="2000" b="0" i="0" u="none" strike="noStrike" cap="none" normalizeH="0" baseline="0" dirty="0">
                <a:ln>
                  <a:noFill/>
                </a:ln>
                <a:solidFill>
                  <a:srgbClr val="333333"/>
                </a:solidFill>
                <a:effectLst/>
              </a:rPr>
              <a:t>. </a:t>
            </a:r>
            <a:endParaRPr lang="cs-CZ" sz="2000" b="0" i="0" dirty="0">
              <a:solidFill>
                <a:srgbClr val="333333"/>
              </a:solidFill>
              <a:effectLst/>
            </a:endParaRPr>
          </a:p>
          <a:p>
            <a:pPr algn="just"/>
            <a:endParaRPr lang="cs-CZ" sz="2000" dirty="0"/>
          </a:p>
          <a:p>
            <a:pPr algn="just"/>
            <a:r>
              <a:rPr lang="cs-CZ" sz="2000" b="0" i="0" dirty="0">
                <a:solidFill>
                  <a:srgbClr val="333333"/>
                </a:solidFill>
                <a:effectLst/>
              </a:rPr>
              <a:t>Je to </a:t>
            </a:r>
            <a:r>
              <a:rPr kumimoji="0" lang="cs-CZ" altLang="cs-CZ" sz="2000" b="0" i="0" u="none" strike="noStrike" cap="none" normalizeH="0" baseline="0" dirty="0">
                <a:ln>
                  <a:noFill/>
                </a:ln>
                <a:solidFill>
                  <a:srgbClr val="333333"/>
                </a:solidFill>
                <a:effectLst/>
              </a:rPr>
              <a:t>vektorová veličina se svislým směrem. </a:t>
            </a:r>
            <a:r>
              <a:rPr lang="cs-CZ" sz="2000" b="0" i="0" dirty="0">
                <a:solidFill>
                  <a:srgbClr val="333333"/>
                </a:solidFill>
                <a:effectLst/>
              </a:rPr>
              <a:t>Důsledkem působení tíhové síly je volný pád. </a:t>
            </a:r>
            <a:r>
              <a:rPr kumimoji="0" lang="cs-CZ" altLang="cs-CZ" sz="2000" b="0" i="0" u="none" strike="noStrike" cap="none" normalizeH="0" baseline="0" dirty="0">
                <a:ln>
                  <a:noFill/>
                </a:ln>
                <a:solidFill>
                  <a:srgbClr val="333333"/>
                </a:solidFill>
                <a:effectLst/>
              </a:rPr>
              <a:t>Protože tíhové zrychlení je na různých místech Země různé, je i velikost tíhové síly na různých místech Země jiná.</a:t>
            </a:r>
            <a:endParaRPr kumimoji="0" lang="cs-CZ" altLang="cs-CZ" sz="3600" b="0" i="0" u="none" strike="noStrike" cap="none" normalizeH="0" baseline="0" dirty="0">
              <a:ln>
                <a:noFill/>
              </a:ln>
              <a:solidFill>
                <a:schemeClr val="tx1"/>
              </a:solidFill>
              <a:effectLst/>
            </a:endParaRPr>
          </a:p>
        </p:txBody>
      </p:sp>
      <p:pic>
        <p:nvPicPr>
          <p:cNvPr id="217092" name="Picture 4">
            <a:extLst>
              <a:ext uri="{FF2B5EF4-FFF2-40B4-BE49-F238E27FC236}">
                <a16:creationId xmlns:a16="http://schemas.microsoft.com/office/drawing/2014/main" id="{9D157EB1-6F47-4766-B27B-23AD17B19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6038" y="1770197"/>
            <a:ext cx="928687" cy="3653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4BDC909C-9644-41D0-928A-7CFF0D24A555}"/>
              </a:ext>
            </a:extLst>
          </p:cNvPr>
          <p:cNvSpPr txBox="1"/>
          <p:nvPr/>
        </p:nvSpPr>
        <p:spPr>
          <a:xfrm>
            <a:off x="459581" y="3950583"/>
            <a:ext cx="5822157" cy="1938992"/>
          </a:xfrm>
          <a:prstGeom prst="rect">
            <a:avLst/>
          </a:prstGeom>
          <a:noFill/>
        </p:spPr>
        <p:txBody>
          <a:bodyPr wrap="square">
            <a:spAutoFit/>
          </a:bodyPr>
          <a:lstStyle/>
          <a:p>
            <a:pPr algn="just"/>
            <a:r>
              <a:rPr lang="cs-CZ" sz="2000" b="1" i="0" dirty="0">
                <a:solidFill>
                  <a:srgbClr val="333333"/>
                </a:solidFill>
                <a:effectLst/>
              </a:rPr>
              <a:t>Tíha tělesa </a:t>
            </a:r>
            <a:r>
              <a:rPr lang="cs-CZ" sz="2000" i="0" dirty="0">
                <a:solidFill>
                  <a:srgbClr val="333333"/>
                </a:solidFill>
                <a:effectLst/>
              </a:rPr>
              <a:t>(</a:t>
            </a:r>
            <a:r>
              <a:rPr lang="cs-CZ" sz="2000" b="1" i="0" dirty="0">
                <a:solidFill>
                  <a:srgbClr val="333333"/>
                </a:solidFill>
                <a:effectLst/>
              </a:rPr>
              <a:t>G</a:t>
            </a:r>
            <a:r>
              <a:rPr lang="cs-CZ" sz="2000" i="0" dirty="0">
                <a:solidFill>
                  <a:srgbClr val="333333"/>
                </a:solidFill>
                <a:effectLst/>
              </a:rPr>
              <a:t>) </a:t>
            </a:r>
            <a:r>
              <a:rPr lang="cs-CZ" sz="2000" b="0" i="0" dirty="0">
                <a:solidFill>
                  <a:srgbClr val="333333"/>
                </a:solidFill>
                <a:effectLst/>
              </a:rPr>
              <a:t>je síla, kterou působí nehybné těleso na vodorovnou podložku nebo závěs. Tíha tělesa je důsledkem tíhové síly, kterou působí Země na těleso. Tíhová síla tedy vyvolává tíhu tělesa. Jestliže je těleso v klidu, má tíha i tíhová síla stejný směr i stejnou velikost a platí, že obě síly jsou stejně velké.</a:t>
            </a:r>
            <a:endParaRPr lang="cs-CZ" sz="2000" dirty="0"/>
          </a:p>
        </p:txBody>
      </p:sp>
      <p:pic>
        <p:nvPicPr>
          <p:cNvPr id="217094" name="Picture 6">
            <a:extLst>
              <a:ext uri="{FF2B5EF4-FFF2-40B4-BE49-F238E27FC236}">
                <a16:creationId xmlns:a16="http://schemas.microsoft.com/office/drawing/2014/main" id="{C746457A-3AD9-450E-B199-048470CA5E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1223" y="4817943"/>
            <a:ext cx="1783465" cy="180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847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DAED194-D763-4D50-9C42-8E8C639229BD}"/>
              </a:ext>
            </a:extLst>
          </p:cNvPr>
          <p:cNvSpPr txBox="1"/>
          <p:nvPr/>
        </p:nvSpPr>
        <p:spPr>
          <a:xfrm>
            <a:off x="246579" y="947508"/>
            <a:ext cx="8650841" cy="4247317"/>
          </a:xfrm>
          <a:prstGeom prst="rect">
            <a:avLst/>
          </a:prstGeom>
          <a:noFill/>
        </p:spPr>
        <p:txBody>
          <a:bodyPr wrap="square">
            <a:spAutoFit/>
          </a:bodyPr>
          <a:lstStyle/>
          <a:p>
            <a:pPr algn="just"/>
            <a:r>
              <a:rPr lang="cs-CZ" sz="2000" b="1" i="0" dirty="0" err="1">
                <a:solidFill>
                  <a:srgbClr val="333333"/>
                </a:solidFill>
                <a:effectLst/>
              </a:rPr>
              <a:t>Coriolisova</a:t>
            </a:r>
            <a:r>
              <a:rPr lang="cs-CZ" sz="2000" b="1" i="0" dirty="0">
                <a:solidFill>
                  <a:srgbClr val="333333"/>
                </a:solidFill>
                <a:effectLst/>
              </a:rPr>
              <a:t> síla </a:t>
            </a:r>
            <a:r>
              <a:rPr lang="cs-CZ" sz="2000" b="0" i="0" dirty="0">
                <a:solidFill>
                  <a:srgbClr val="333333"/>
                </a:solidFill>
                <a:effectLst/>
              </a:rPr>
              <a:t>působí na každé těleso, které se volně pohybuje v rotující soustavě. Má směr kolmý na spojnici těleso – osa otáčení. Pokud se těleso pohybuje od středu otáčení, tak způsobuje stáčení trajektorie pohybujícího se tělesa proti směru otáčení soustavy. Pokud se těleso pohybuje ke středu otáčení, tak způsobuje stáčení trajektorie pohybujícího se tělesa ve směru otáčení. Toto stáčení trajektorie se označuje jako </a:t>
            </a:r>
            <a:r>
              <a:rPr lang="cs-CZ" sz="2000" b="1" i="0" dirty="0" err="1">
                <a:solidFill>
                  <a:srgbClr val="333333"/>
                </a:solidFill>
                <a:effectLst/>
              </a:rPr>
              <a:t>Coriolisův</a:t>
            </a:r>
            <a:r>
              <a:rPr lang="cs-CZ" sz="2000" b="1" i="0" dirty="0">
                <a:solidFill>
                  <a:srgbClr val="333333"/>
                </a:solidFill>
                <a:effectLst/>
              </a:rPr>
              <a:t> efekt </a:t>
            </a:r>
            <a:r>
              <a:rPr lang="cs-CZ" sz="2000" b="0" i="0" dirty="0">
                <a:solidFill>
                  <a:srgbClr val="333333"/>
                </a:solidFill>
                <a:effectLst/>
              </a:rPr>
              <a:t>a je </a:t>
            </a:r>
            <a:r>
              <a:rPr lang="cs-CZ" sz="2000" b="0" i="0" u="sng" dirty="0">
                <a:solidFill>
                  <a:srgbClr val="333333"/>
                </a:solidFill>
                <a:effectLst/>
              </a:rPr>
              <a:t>pozorovatelný</a:t>
            </a:r>
            <a:r>
              <a:rPr lang="cs-CZ" sz="2000" b="0" i="0" dirty="0">
                <a:solidFill>
                  <a:srgbClr val="333333"/>
                </a:solidFill>
                <a:effectLst/>
              </a:rPr>
              <a:t> pouze </a:t>
            </a:r>
            <a:r>
              <a:rPr lang="cs-CZ" sz="2000" b="0" i="0" u="sng" dirty="0">
                <a:solidFill>
                  <a:srgbClr val="333333"/>
                </a:solidFill>
                <a:effectLst/>
              </a:rPr>
              <a:t>z neinerciální vztažné soustavy</a:t>
            </a:r>
            <a:r>
              <a:rPr lang="cs-CZ" sz="2000" b="0" i="0" dirty="0">
                <a:solidFill>
                  <a:srgbClr val="333333"/>
                </a:solidFill>
                <a:effectLst/>
              </a:rPr>
              <a:t>. </a:t>
            </a:r>
            <a:endParaRPr lang="cs-CZ" sz="2000" dirty="0">
              <a:solidFill>
                <a:srgbClr val="333333"/>
              </a:solidFill>
            </a:endParaRPr>
          </a:p>
          <a:p>
            <a:pPr algn="just"/>
            <a:endParaRPr lang="cs-CZ" dirty="0">
              <a:solidFill>
                <a:srgbClr val="333333"/>
              </a:solidFill>
            </a:endParaRPr>
          </a:p>
          <a:p>
            <a:pPr algn="just"/>
            <a:r>
              <a:rPr lang="cs-CZ" sz="2400" b="1" dirty="0">
                <a:solidFill>
                  <a:srgbClr val="333333"/>
                </a:solidFill>
              </a:rPr>
              <a:t>Příklad </a:t>
            </a:r>
          </a:p>
          <a:p>
            <a:pPr algn="just"/>
            <a:endParaRPr lang="cs-CZ" sz="800" dirty="0">
              <a:solidFill>
                <a:srgbClr val="333333"/>
              </a:solidFill>
            </a:endParaRPr>
          </a:p>
          <a:p>
            <a:pPr algn="just"/>
            <a:r>
              <a:rPr lang="cs-CZ" sz="2000" b="0" i="0" dirty="0">
                <a:solidFill>
                  <a:srgbClr val="333333"/>
                </a:solidFill>
                <a:effectLst/>
              </a:rPr>
              <a:t>Děti sedí na obvodu malého dětského kolotoče. Když se kolotoč netočí, tak není problém hodit míč jinému dítěti. Ve chvíli, kdy se kolotoč začne otáčet, tak děti mají problém se treﬁt. Rodič stojící na zemi nic takového nepozoruje, míč poletí stále přímočaře. </a:t>
            </a:r>
            <a:endParaRPr lang="cs-CZ" sz="2000" dirty="0"/>
          </a:p>
        </p:txBody>
      </p:sp>
      <p:sp>
        <p:nvSpPr>
          <p:cNvPr id="7" name="TextovéPole 6">
            <a:extLst>
              <a:ext uri="{FF2B5EF4-FFF2-40B4-BE49-F238E27FC236}">
                <a16:creationId xmlns:a16="http://schemas.microsoft.com/office/drawing/2014/main" id="{798BC9DC-1CBB-4F0C-9A23-50D443E76A57}"/>
              </a:ext>
            </a:extLst>
          </p:cNvPr>
          <p:cNvSpPr txBox="1"/>
          <p:nvPr/>
        </p:nvSpPr>
        <p:spPr>
          <a:xfrm>
            <a:off x="364733" y="287944"/>
            <a:ext cx="4572000" cy="461665"/>
          </a:xfrm>
          <a:prstGeom prst="rect">
            <a:avLst/>
          </a:prstGeom>
          <a:noFill/>
        </p:spPr>
        <p:txBody>
          <a:bodyPr wrap="square">
            <a:spAutoFit/>
          </a:bodyPr>
          <a:lstStyle/>
          <a:p>
            <a:r>
              <a:rPr lang="cs-CZ" sz="2400" b="1" i="0" dirty="0" err="1">
                <a:solidFill>
                  <a:srgbClr val="333333"/>
                </a:solidFill>
                <a:effectLst/>
              </a:rPr>
              <a:t>Coriolisova</a:t>
            </a:r>
            <a:r>
              <a:rPr lang="cs-CZ" sz="2400" b="1" i="0" dirty="0">
                <a:solidFill>
                  <a:srgbClr val="333333"/>
                </a:solidFill>
                <a:effectLst/>
              </a:rPr>
              <a:t> síla </a:t>
            </a:r>
            <a:endParaRPr lang="cs-CZ" sz="2400" b="1" dirty="0"/>
          </a:p>
        </p:txBody>
      </p:sp>
      <p:sp>
        <p:nvSpPr>
          <p:cNvPr id="8" name="AutoShape 2">
            <a:extLst>
              <a:ext uri="{FF2B5EF4-FFF2-40B4-BE49-F238E27FC236}">
                <a16:creationId xmlns:a16="http://schemas.microsoft.com/office/drawing/2014/main" id="{8964398D-3B15-47B8-9BFC-9CE956D0BA8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92164" name="Picture 4">
            <a:extLst>
              <a:ext uri="{FF2B5EF4-FFF2-40B4-BE49-F238E27FC236}">
                <a16:creationId xmlns:a16="http://schemas.microsoft.com/office/drawing/2014/main" id="{A8B3E68B-8FF5-43C7-9E61-8FFE663BA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816" y="4918842"/>
            <a:ext cx="3260177" cy="1731652"/>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1">
            <a:extLst>
              <a:ext uri="{FF2B5EF4-FFF2-40B4-BE49-F238E27FC236}">
                <a16:creationId xmlns:a16="http://schemas.microsoft.com/office/drawing/2014/main" id="{2CA3FD5A-5499-4EC1-AD0E-3DE719578C3C}"/>
              </a:ext>
            </a:extLst>
          </p:cNvPr>
          <p:cNvPicPr>
            <a:picLocks noChangeAspect="1"/>
          </p:cNvPicPr>
          <p:nvPr/>
        </p:nvPicPr>
        <p:blipFill>
          <a:blip r:embed="rId3"/>
          <a:stretch>
            <a:fillRect/>
          </a:stretch>
        </p:blipFill>
        <p:spPr>
          <a:xfrm>
            <a:off x="623917" y="5256967"/>
            <a:ext cx="1890684" cy="1463755"/>
          </a:xfrm>
          <a:prstGeom prst="rect">
            <a:avLst/>
          </a:prstGeom>
        </p:spPr>
      </p:pic>
      <p:pic>
        <p:nvPicPr>
          <p:cNvPr id="9218" name="Picture 2" descr="Coriolisova sila je zotrvačná sila, ktorá vzniká v ...">
            <a:extLst>
              <a:ext uri="{FF2B5EF4-FFF2-40B4-BE49-F238E27FC236}">
                <a16:creationId xmlns:a16="http://schemas.microsoft.com/office/drawing/2014/main" id="{8770C5BD-18A7-4F94-AEAC-AD9592E65D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861" y="4784895"/>
            <a:ext cx="2877580" cy="1935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593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oriolisova síla :: MEF">
            <a:extLst>
              <a:ext uri="{FF2B5EF4-FFF2-40B4-BE49-F238E27FC236}">
                <a16:creationId xmlns:a16="http://schemas.microsoft.com/office/drawing/2014/main" id="{6EB43617-0154-4725-8674-0967E888E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0306" y="3542720"/>
            <a:ext cx="1872711" cy="2067399"/>
          </a:xfrm>
          <a:prstGeom prst="rect">
            <a:avLst/>
          </a:prstGeom>
          <a:noFill/>
          <a:extLst>
            <a:ext uri="{909E8E84-426E-40DD-AFC4-6F175D3DCCD1}">
              <a14:hiddenFill xmlns:a14="http://schemas.microsoft.com/office/drawing/2010/main">
                <a:solidFill>
                  <a:srgbClr val="FFFFFF"/>
                </a:solidFill>
              </a14:hiddenFill>
            </a:ext>
          </a:extLst>
        </p:spPr>
      </p:pic>
      <p:pic>
        <p:nvPicPr>
          <p:cNvPr id="93188" name="Picture 4">
            <a:extLst>
              <a:ext uri="{FF2B5EF4-FFF2-40B4-BE49-F238E27FC236}">
                <a16:creationId xmlns:a16="http://schemas.microsoft.com/office/drawing/2014/main" id="{7CE0B395-11D4-48E4-9503-18C79D1B8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451" y="316099"/>
            <a:ext cx="2885489" cy="3095484"/>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descr="Obsah obrázku kočka, vsedě, fotka, sníh&#10;&#10;Popis byl vytvořen automaticky">
            <a:extLst>
              <a:ext uri="{FF2B5EF4-FFF2-40B4-BE49-F238E27FC236}">
                <a16:creationId xmlns:a16="http://schemas.microsoft.com/office/drawing/2014/main" id="{90243385-262B-40A7-A316-086DBC693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260" y="3463851"/>
            <a:ext cx="3336080" cy="2225139"/>
          </a:xfrm>
          <a:prstGeom prst="rect">
            <a:avLst/>
          </a:prstGeom>
        </p:spPr>
      </p:pic>
      <p:sp>
        <p:nvSpPr>
          <p:cNvPr id="11" name="Obdélník 10">
            <a:extLst>
              <a:ext uri="{FF2B5EF4-FFF2-40B4-BE49-F238E27FC236}">
                <a16:creationId xmlns:a16="http://schemas.microsoft.com/office/drawing/2014/main" id="{A702D3C1-3F59-455B-A92A-FF3DB0EF57A7}"/>
              </a:ext>
            </a:extLst>
          </p:cNvPr>
          <p:cNvSpPr/>
          <p:nvPr/>
        </p:nvSpPr>
        <p:spPr>
          <a:xfrm>
            <a:off x="239060" y="6038999"/>
            <a:ext cx="4717071" cy="646331"/>
          </a:xfrm>
          <a:prstGeom prst="rect">
            <a:avLst/>
          </a:prstGeom>
        </p:spPr>
        <p:txBody>
          <a:bodyPr wrap="square">
            <a:spAutoFit/>
          </a:bodyPr>
          <a:lstStyle/>
          <a:p>
            <a:r>
              <a:rPr lang="cs-CZ" dirty="0">
                <a:solidFill>
                  <a:srgbClr val="000000"/>
                </a:solidFill>
                <a:latin typeface="inherit"/>
              </a:rPr>
              <a:t>H</a:t>
            </a:r>
            <a:r>
              <a:rPr lang="en-US" dirty="0" err="1">
                <a:solidFill>
                  <a:srgbClr val="000000"/>
                </a:solidFill>
                <a:latin typeface="inherit"/>
              </a:rPr>
              <a:t>uri</a:t>
            </a:r>
            <a:r>
              <a:rPr lang="cs-CZ" dirty="0">
                <a:solidFill>
                  <a:srgbClr val="000000"/>
                </a:solidFill>
                <a:latin typeface="inherit"/>
              </a:rPr>
              <a:t>kány</a:t>
            </a:r>
            <a:r>
              <a:rPr lang="en-US" dirty="0">
                <a:solidFill>
                  <a:srgbClr val="000000"/>
                </a:solidFill>
                <a:latin typeface="inherit"/>
              </a:rPr>
              <a:t> </a:t>
            </a:r>
            <a:r>
              <a:rPr lang="cs-CZ" dirty="0">
                <a:solidFill>
                  <a:srgbClr val="000000"/>
                </a:solidFill>
                <a:latin typeface="inherit"/>
              </a:rPr>
              <a:t>vzniklé na Severní polokouli se točí proti směru hodinových ručiček a naopak</a:t>
            </a:r>
            <a:r>
              <a:rPr lang="en-US" dirty="0">
                <a:solidFill>
                  <a:srgbClr val="000000"/>
                </a:solidFill>
                <a:latin typeface="inherit"/>
              </a:rPr>
              <a:t>. </a:t>
            </a:r>
            <a:endParaRPr lang="cs-CZ" dirty="0"/>
          </a:p>
        </p:txBody>
      </p:sp>
      <p:sp>
        <p:nvSpPr>
          <p:cNvPr id="2" name="TextovéPole 1">
            <a:extLst>
              <a:ext uri="{FF2B5EF4-FFF2-40B4-BE49-F238E27FC236}">
                <a16:creationId xmlns:a16="http://schemas.microsoft.com/office/drawing/2014/main" id="{6397A226-EF52-4256-946B-E19994ABD8C9}"/>
              </a:ext>
            </a:extLst>
          </p:cNvPr>
          <p:cNvSpPr txBox="1"/>
          <p:nvPr/>
        </p:nvSpPr>
        <p:spPr>
          <a:xfrm>
            <a:off x="239060" y="199813"/>
            <a:ext cx="2090059" cy="461665"/>
          </a:xfrm>
          <a:prstGeom prst="rect">
            <a:avLst/>
          </a:prstGeom>
          <a:noFill/>
        </p:spPr>
        <p:txBody>
          <a:bodyPr wrap="none" rtlCol="0">
            <a:spAutoFit/>
          </a:bodyPr>
          <a:lstStyle/>
          <a:p>
            <a:r>
              <a:rPr lang="cs-CZ" sz="2400" b="1" dirty="0" err="1"/>
              <a:t>Coriolisova</a:t>
            </a:r>
            <a:r>
              <a:rPr lang="cs-CZ" sz="2400" b="1" dirty="0"/>
              <a:t> síla</a:t>
            </a:r>
          </a:p>
        </p:txBody>
      </p:sp>
      <p:sp>
        <p:nvSpPr>
          <p:cNvPr id="8" name="TextovéPole 7">
            <a:extLst>
              <a:ext uri="{FF2B5EF4-FFF2-40B4-BE49-F238E27FC236}">
                <a16:creationId xmlns:a16="http://schemas.microsoft.com/office/drawing/2014/main" id="{47E2CD28-D1AA-4B83-83D2-85E2C46D9086}"/>
              </a:ext>
            </a:extLst>
          </p:cNvPr>
          <p:cNvSpPr txBox="1"/>
          <p:nvPr/>
        </p:nvSpPr>
        <p:spPr>
          <a:xfrm>
            <a:off x="105710" y="785392"/>
            <a:ext cx="5914090" cy="2554545"/>
          </a:xfrm>
          <a:prstGeom prst="rect">
            <a:avLst/>
          </a:prstGeom>
          <a:noFill/>
        </p:spPr>
        <p:txBody>
          <a:bodyPr wrap="square">
            <a:spAutoFit/>
          </a:bodyPr>
          <a:lstStyle/>
          <a:p>
            <a:r>
              <a:rPr lang="cs-CZ" sz="2000" b="0" i="0" dirty="0">
                <a:solidFill>
                  <a:srgbClr val="333333"/>
                </a:solidFill>
                <a:effectLst/>
              </a:rPr>
              <a:t> Otáčející se neinerciální soustavou je Země. Z vesmíru bychom pozorovali, že jakákoli hmota pohybující se ve směru poledníku je odkláněna na severu doprava a na jihu doleva. </a:t>
            </a:r>
            <a:r>
              <a:rPr lang="cs-CZ" sz="2000" b="0" i="0" dirty="0" err="1">
                <a:solidFill>
                  <a:srgbClr val="333333"/>
                </a:solidFill>
                <a:effectLst/>
              </a:rPr>
              <a:t>Coriolisova</a:t>
            </a:r>
            <a:r>
              <a:rPr lang="cs-CZ" sz="2000" b="0" i="0" dirty="0">
                <a:solidFill>
                  <a:srgbClr val="333333"/>
                </a:solidFill>
                <a:effectLst/>
              </a:rPr>
              <a:t> síla ovlivňuje vznik cyklon, pasátů, apod. – na severní polokouli se kolem tlakových výší (anticyklon) vzduch pohybuje po směru hodinových ručiček, okolo tlakových níží (cyklon) ve směru opačném. Na jižní polokouli je tomu naopak. </a:t>
            </a:r>
            <a:endParaRPr lang="cs-CZ" sz="2000" dirty="0"/>
          </a:p>
        </p:txBody>
      </p:sp>
      <p:sp>
        <p:nvSpPr>
          <p:cNvPr id="9" name="TextovéPole 8">
            <a:extLst>
              <a:ext uri="{FF2B5EF4-FFF2-40B4-BE49-F238E27FC236}">
                <a16:creationId xmlns:a16="http://schemas.microsoft.com/office/drawing/2014/main" id="{54308A79-D658-464A-AC33-5E79C49324CB}"/>
              </a:ext>
            </a:extLst>
          </p:cNvPr>
          <p:cNvSpPr txBox="1"/>
          <p:nvPr/>
        </p:nvSpPr>
        <p:spPr>
          <a:xfrm>
            <a:off x="5000625" y="5300335"/>
            <a:ext cx="4143375" cy="1477328"/>
          </a:xfrm>
          <a:prstGeom prst="rect">
            <a:avLst/>
          </a:prstGeom>
          <a:noFill/>
        </p:spPr>
        <p:txBody>
          <a:bodyPr wrap="square">
            <a:spAutoFit/>
          </a:bodyPr>
          <a:lstStyle/>
          <a:p>
            <a:r>
              <a:rPr lang="cs-CZ" b="0" i="0" dirty="0" err="1">
                <a:solidFill>
                  <a:srgbClr val="333333"/>
                </a:solidFill>
                <a:effectLst/>
              </a:rPr>
              <a:t>Coriolisovu</a:t>
            </a:r>
            <a:r>
              <a:rPr lang="cs-CZ" b="0" i="0" dirty="0">
                <a:solidFill>
                  <a:srgbClr val="333333"/>
                </a:solidFill>
                <a:effectLst/>
              </a:rPr>
              <a:t> sílu musíme brát v úvahu i při výpočtech trajektorií balistických střel, jak se ostatně přesvědčili ostřelovači za první světové války při odstřelování Paříže dělem na vzdálenost 100 km. </a:t>
            </a:r>
            <a:endParaRPr lang="cs-CZ" dirty="0"/>
          </a:p>
        </p:txBody>
      </p:sp>
    </p:spTree>
    <p:extLst>
      <p:ext uri="{BB962C8B-B14F-4D97-AF65-F5344CB8AC3E}">
        <p14:creationId xmlns:p14="http://schemas.microsoft.com/office/powerpoint/2010/main" val="3509305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E674BCD-DA25-4960-9E7F-58D777CF5BF3}"/>
              </a:ext>
            </a:extLst>
          </p:cNvPr>
          <p:cNvSpPr txBox="1"/>
          <p:nvPr/>
        </p:nvSpPr>
        <p:spPr>
          <a:xfrm>
            <a:off x="292812" y="477748"/>
            <a:ext cx="7125130" cy="461665"/>
          </a:xfrm>
          <a:prstGeom prst="rect">
            <a:avLst/>
          </a:prstGeom>
          <a:noFill/>
        </p:spPr>
        <p:txBody>
          <a:bodyPr wrap="square" rtlCol="0">
            <a:spAutoFit/>
          </a:bodyPr>
          <a:lstStyle/>
          <a:p>
            <a:r>
              <a:rPr lang="cs-CZ" sz="2400" b="1" dirty="0"/>
              <a:t>Energie hmotného bodu a soustav hmotných bodů</a:t>
            </a:r>
          </a:p>
        </p:txBody>
      </p:sp>
      <p:sp>
        <p:nvSpPr>
          <p:cNvPr id="4" name="TextovéPole 3">
            <a:extLst>
              <a:ext uri="{FF2B5EF4-FFF2-40B4-BE49-F238E27FC236}">
                <a16:creationId xmlns:a16="http://schemas.microsoft.com/office/drawing/2014/main" id="{8A6716DB-6D2E-4B8E-A486-842D892071FC}"/>
              </a:ext>
            </a:extLst>
          </p:cNvPr>
          <p:cNvSpPr txBox="1"/>
          <p:nvPr/>
        </p:nvSpPr>
        <p:spPr>
          <a:xfrm>
            <a:off x="246579" y="1243173"/>
            <a:ext cx="8650841" cy="1938992"/>
          </a:xfrm>
          <a:prstGeom prst="rect">
            <a:avLst/>
          </a:prstGeom>
          <a:noFill/>
        </p:spPr>
        <p:txBody>
          <a:bodyPr wrap="square" rtlCol="0">
            <a:spAutoFit/>
          </a:bodyPr>
          <a:lstStyle/>
          <a:p>
            <a:pPr algn="just"/>
            <a:r>
              <a:rPr lang="cs-CZ" sz="2000" b="1" dirty="0"/>
              <a:t>Energie</a:t>
            </a:r>
            <a:r>
              <a:rPr lang="cs-CZ" sz="2000" dirty="0"/>
              <a:t> je skalární fyzikální veličina, která charakterizuje formy pohybu hmoty. Různým formám hmoty  odpovídají různé druhy pohybu. Jednotkou energie je Joule (J).</a:t>
            </a:r>
          </a:p>
          <a:p>
            <a:pPr algn="just"/>
            <a:endParaRPr lang="cs-CZ" sz="2000" dirty="0"/>
          </a:p>
          <a:p>
            <a:pPr algn="just"/>
            <a:r>
              <a:rPr lang="cs-CZ" sz="2000" b="1" dirty="0"/>
              <a:t>Mechanická energie</a:t>
            </a:r>
            <a:r>
              <a:rPr lang="cs-CZ" sz="2000" dirty="0"/>
              <a:t> charakterizuje mechanický pohyb těles a vzájemné silové působení těles (hmotných bodů, soustav hmotných bodů). </a:t>
            </a:r>
            <a:endParaRPr lang="cs-CZ" sz="2000" u="sng" dirty="0"/>
          </a:p>
        </p:txBody>
      </p:sp>
      <p:sp>
        <p:nvSpPr>
          <p:cNvPr id="6" name="TextovéPole 5">
            <a:extLst>
              <a:ext uri="{FF2B5EF4-FFF2-40B4-BE49-F238E27FC236}">
                <a16:creationId xmlns:a16="http://schemas.microsoft.com/office/drawing/2014/main" id="{21B746B0-0D9A-4D2E-B1AD-86EA7AB1E2BC}"/>
              </a:ext>
            </a:extLst>
          </p:cNvPr>
          <p:cNvSpPr txBox="1"/>
          <p:nvPr/>
        </p:nvSpPr>
        <p:spPr>
          <a:xfrm>
            <a:off x="292812" y="5106995"/>
            <a:ext cx="8604608" cy="1015663"/>
          </a:xfrm>
          <a:prstGeom prst="rect">
            <a:avLst/>
          </a:prstGeom>
          <a:noFill/>
        </p:spPr>
        <p:txBody>
          <a:bodyPr wrap="square">
            <a:spAutoFit/>
          </a:bodyPr>
          <a:lstStyle/>
          <a:p>
            <a:pPr algn="just"/>
            <a:r>
              <a:rPr lang="cs-CZ" sz="2000" b="1" dirty="0"/>
              <a:t>Mechanická práce </a:t>
            </a:r>
            <a:r>
              <a:rPr lang="cs-CZ" sz="2000" dirty="0"/>
              <a:t>je děj, kdy síla působící na fyzikální těleso posouvá tímto tělesem nebo jeho částí po určité dráze. Zároveň je mechanická práce fyzikální veličina, která vyjadřuje (kvantifikuje) množství práce.</a:t>
            </a:r>
          </a:p>
        </p:txBody>
      </p:sp>
      <p:sp>
        <p:nvSpPr>
          <p:cNvPr id="11" name="TextovéPole 10">
            <a:extLst>
              <a:ext uri="{FF2B5EF4-FFF2-40B4-BE49-F238E27FC236}">
                <a16:creationId xmlns:a16="http://schemas.microsoft.com/office/drawing/2014/main" id="{AAE533A7-F108-4DEF-9290-F5888447AADD}"/>
              </a:ext>
            </a:extLst>
          </p:cNvPr>
          <p:cNvSpPr txBox="1"/>
          <p:nvPr/>
        </p:nvSpPr>
        <p:spPr>
          <a:xfrm>
            <a:off x="292812" y="3586655"/>
            <a:ext cx="8604608" cy="1015663"/>
          </a:xfrm>
          <a:prstGeom prst="rect">
            <a:avLst/>
          </a:prstGeom>
          <a:noFill/>
        </p:spPr>
        <p:txBody>
          <a:bodyPr wrap="square">
            <a:spAutoFit/>
          </a:bodyPr>
          <a:lstStyle/>
          <a:p>
            <a:pPr algn="just"/>
            <a:r>
              <a:rPr lang="cs-CZ" sz="2000" u="sng" dirty="0"/>
              <a:t>Hmotný bod má mechanickou energii, jestliže se buď vzhledem k určité vztažné soustavě pohybuje (kinetická energie), nebo se nachází v silovém působení jiných těles (potenciální energie). </a:t>
            </a:r>
          </a:p>
        </p:txBody>
      </p:sp>
    </p:spTree>
    <p:extLst>
      <p:ext uri="{BB962C8B-B14F-4D97-AF65-F5344CB8AC3E}">
        <p14:creationId xmlns:p14="http://schemas.microsoft.com/office/powerpoint/2010/main" val="3296880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C6529137-4761-46A5-9112-6852BAB5D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976" y="1859703"/>
            <a:ext cx="3298954" cy="4789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ovéPole 7">
            <a:extLst>
              <a:ext uri="{FF2B5EF4-FFF2-40B4-BE49-F238E27FC236}">
                <a16:creationId xmlns:a16="http://schemas.microsoft.com/office/drawing/2014/main" id="{C2DC5398-3B69-4DBC-B090-9F44919CF505}"/>
              </a:ext>
            </a:extLst>
          </p:cNvPr>
          <p:cNvSpPr txBox="1"/>
          <p:nvPr/>
        </p:nvSpPr>
        <p:spPr>
          <a:xfrm>
            <a:off x="190070" y="278478"/>
            <a:ext cx="5450441" cy="2800767"/>
          </a:xfrm>
          <a:prstGeom prst="rect">
            <a:avLst/>
          </a:prstGeom>
          <a:noFill/>
        </p:spPr>
        <p:txBody>
          <a:bodyPr wrap="square">
            <a:spAutoFit/>
          </a:bodyPr>
          <a:lstStyle/>
          <a:p>
            <a:pPr algn="just"/>
            <a:r>
              <a:rPr lang="cs-CZ" sz="2000" b="1" dirty="0"/>
              <a:t>Posuvný pohyb</a:t>
            </a:r>
          </a:p>
          <a:p>
            <a:pPr algn="just"/>
            <a:endParaRPr lang="cs-CZ" sz="800" dirty="0"/>
          </a:p>
          <a:p>
            <a:pPr algn="just"/>
            <a:r>
              <a:rPr lang="cs-CZ" sz="2000" dirty="0"/>
              <a:t>Mechanická práce závisí na síle, která na těleso působí, na dráze, po které se těleso přemísťuje, a na úhlu, který svírá síla a trajektorie pohybu tělesa.</a:t>
            </a:r>
          </a:p>
          <a:p>
            <a:pPr algn="just"/>
            <a:endParaRPr lang="cs-CZ" sz="800" dirty="0"/>
          </a:p>
          <a:p>
            <a:pPr algn="just"/>
            <a:r>
              <a:rPr lang="cs-CZ" sz="2000" dirty="0"/>
              <a:t>1) </a:t>
            </a:r>
            <a:r>
              <a:rPr lang="cs-CZ" sz="2000" i="1" dirty="0"/>
              <a:t>Síla působí ve stejném směru jako pohyb tělesa</a:t>
            </a:r>
            <a:r>
              <a:rPr lang="cs-CZ" sz="2000" dirty="0"/>
              <a:t>. Přemisťuje-li se těleso po přímce působením konstantní síly F rovnoběžné s trajektorií pohybu tělesa, pak lze velikost práce zapsat ve tvaru</a:t>
            </a:r>
          </a:p>
        </p:txBody>
      </p:sp>
      <p:pic>
        <p:nvPicPr>
          <p:cNvPr id="9" name="Grafický objekt 8">
            <a:extLst>
              <a:ext uri="{FF2B5EF4-FFF2-40B4-BE49-F238E27FC236}">
                <a16:creationId xmlns:a16="http://schemas.microsoft.com/office/drawing/2014/main" id="{C12BC474-9BE2-421E-90B7-C5537C3164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3329" y="3208584"/>
            <a:ext cx="830797" cy="220416"/>
          </a:xfrm>
          <a:prstGeom prst="rect">
            <a:avLst/>
          </a:prstGeom>
        </p:spPr>
      </p:pic>
      <p:sp>
        <p:nvSpPr>
          <p:cNvPr id="15" name="TextovéPole 14">
            <a:extLst>
              <a:ext uri="{FF2B5EF4-FFF2-40B4-BE49-F238E27FC236}">
                <a16:creationId xmlns:a16="http://schemas.microsoft.com/office/drawing/2014/main" id="{667C3740-4354-4CE1-B07D-031479AEAFD6}"/>
              </a:ext>
            </a:extLst>
          </p:cNvPr>
          <p:cNvSpPr txBox="1"/>
          <p:nvPr/>
        </p:nvSpPr>
        <p:spPr>
          <a:xfrm>
            <a:off x="190070" y="3558339"/>
            <a:ext cx="5327152" cy="1754326"/>
          </a:xfrm>
          <a:prstGeom prst="rect">
            <a:avLst/>
          </a:prstGeom>
          <a:noFill/>
        </p:spPr>
        <p:txBody>
          <a:bodyPr wrap="square">
            <a:spAutoFit/>
          </a:bodyPr>
          <a:lstStyle/>
          <a:p>
            <a:pPr algn="just"/>
            <a:r>
              <a:rPr lang="cs-CZ" sz="2000" dirty="0"/>
              <a:t>kde F je velikost působící síly a s je délka dráhy, kterou těleso urazilo.</a:t>
            </a:r>
          </a:p>
          <a:p>
            <a:pPr algn="just"/>
            <a:endParaRPr lang="cs-CZ" sz="800" dirty="0"/>
          </a:p>
          <a:p>
            <a:pPr algn="just"/>
            <a:r>
              <a:rPr lang="cs-CZ" sz="2000" dirty="0"/>
              <a:t>2) </a:t>
            </a:r>
            <a:r>
              <a:rPr lang="cs-CZ" sz="2000" i="1" dirty="0"/>
              <a:t>Síla působí v jiném směru než pohyb tělesa</a:t>
            </a:r>
            <a:r>
              <a:rPr lang="cs-CZ" sz="2000" dirty="0"/>
              <a:t>. Práci koná složka síly rovnoběžná s trajektorií tělesa. </a:t>
            </a:r>
          </a:p>
        </p:txBody>
      </p:sp>
      <p:pic>
        <p:nvPicPr>
          <p:cNvPr id="95237" name="Picture 5" descr="Mechanická práce | Eduportál Techmania">
            <a:extLst>
              <a:ext uri="{FF2B5EF4-FFF2-40B4-BE49-F238E27FC236}">
                <a16:creationId xmlns:a16="http://schemas.microsoft.com/office/drawing/2014/main" id="{0CABB79F-0492-42C8-A6A8-D2D03FF7D3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0511" y="470108"/>
            <a:ext cx="3184043" cy="1044366"/>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cký objekt 15">
            <a:extLst>
              <a:ext uri="{FF2B5EF4-FFF2-40B4-BE49-F238E27FC236}">
                <a16:creationId xmlns:a16="http://schemas.microsoft.com/office/drawing/2014/main" id="{5DA05979-19F5-407F-927A-A26464F192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86821" y="5312665"/>
            <a:ext cx="1017305" cy="220416"/>
          </a:xfrm>
          <a:prstGeom prst="rect">
            <a:avLst/>
          </a:prstGeom>
        </p:spPr>
      </p:pic>
      <p:pic>
        <p:nvPicPr>
          <p:cNvPr id="18" name="Grafický objekt 17">
            <a:extLst>
              <a:ext uri="{FF2B5EF4-FFF2-40B4-BE49-F238E27FC236}">
                <a16:creationId xmlns:a16="http://schemas.microsoft.com/office/drawing/2014/main" id="{7193AACD-C03E-4D5F-B8F9-F53B6BB669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86821" y="5791759"/>
            <a:ext cx="1390317" cy="220416"/>
          </a:xfrm>
          <a:prstGeom prst="rect">
            <a:avLst/>
          </a:prstGeom>
        </p:spPr>
      </p:pic>
    </p:spTree>
    <p:extLst>
      <p:ext uri="{BB962C8B-B14F-4D97-AF65-F5344CB8AC3E}">
        <p14:creationId xmlns:p14="http://schemas.microsoft.com/office/powerpoint/2010/main" val="2461025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12DD8D2-B553-472C-9A30-1927E5B65CCB}"/>
              </a:ext>
            </a:extLst>
          </p:cNvPr>
          <p:cNvSpPr txBox="1"/>
          <p:nvPr/>
        </p:nvSpPr>
        <p:spPr>
          <a:xfrm>
            <a:off x="251716" y="211494"/>
            <a:ext cx="8655977" cy="1015663"/>
          </a:xfrm>
          <a:prstGeom prst="rect">
            <a:avLst/>
          </a:prstGeom>
          <a:noFill/>
        </p:spPr>
        <p:txBody>
          <a:bodyPr wrap="square">
            <a:spAutoFit/>
          </a:bodyPr>
          <a:lstStyle/>
          <a:p>
            <a:r>
              <a:rPr lang="cs-CZ" sz="2000" dirty="0"/>
              <a:t>3) </a:t>
            </a:r>
            <a:r>
              <a:rPr lang="cs-CZ" sz="2000" i="1" dirty="0"/>
              <a:t>Síla se mění nebo dráha je zakřivena</a:t>
            </a:r>
            <a:r>
              <a:rPr lang="cs-CZ" sz="2000" dirty="0"/>
              <a:t>. V obecném případě, tedy i pokud je dráha zakřivena nebo síla je proměnná, použijeme pro výpočet integrál tzv. elementárních prací</a:t>
            </a:r>
          </a:p>
        </p:txBody>
      </p:sp>
      <p:pic>
        <p:nvPicPr>
          <p:cNvPr id="6" name="Grafický objekt 5">
            <a:extLst>
              <a:ext uri="{FF2B5EF4-FFF2-40B4-BE49-F238E27FC236}">
                <a16:creationId xmlns:a16="http://schemas.microsoft.com/office/drawing/2014/main" id="{A8A088BC-B15D-497A-967C-AC94BCF992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04223" y="1198734"/>
            <a:ext cx="3258496" cy="564591"/>
          </a:xfrm>
          <a:prstGeom prst="rect">
            <a:avLst/>
          </a:prstGeom>
        </p:spPr>
      </p:pic>
      <p:sp>
        <p:nvSpPr>
          <p:cNvPr id="8" name="TextovéPole 7">
            <a:extLst>
              <a:ext uri="{FF2B5EF4-FFF2-40B4-BE49-F238E27FC236}">
                <a16:creationId xmlns:a16="http://schemas.microsoft.com/office/drawing/2014/main" id="{E8734775-962B-41DD-B52E-D0716EB44C3D}"/>
              </a:ext>
            </a:extLst>
          </p:cNvPr>
          <p:cNvSpPr txBox="1"/>
          <p:nvPr/>
        </p:nvSpPr>
        <p:spPr>
          <a:xfrm>
            <a:off x="251716" y="1861535"/>
            <a:ext cx="8563511" cy="2062103"/>
          </a:xfrm>
          <a:prstGeom prst="rect">
            <a:avLst/>
          </a:prstGeom>
          <a:noFill/>
        </p:spPr>
        <p:txBody>
          <a:bodyPr wrap="square">
            <a:spAutoFit/>
          </a:bodyPr>
          <a:lstStyle/>
          <a:p>
            <a:pPr algn="just"/>
            <a:r>
              <a:rPr lang="cs-CZ" sz="2000" b="1" dirty="0"/>
              <a:t>Otáčivý pohyb</a:t>
            </a:r>
          </a:p>
          <a:p>
            <a:pPr algn="just"/>
            <a:endParaRPr lang="cs-CZ" sz="800" dirty="0"/>
          </a:p>
          <a:p>
            <a:pPr algn="just"/>
            <a:r>
              <a:rPr lang="cs-CZ" sz="2000" dirty="0"/>
              <a:t>  Mechanická práce závisí na </a:t>
            </a:r>
            <a:r>
              <a:rPr lang="cs-CZ" sz="2000" b="1" dirty="0"/>
              <a:t>momentu síly</a:t>
            </a:r>
            <a:r>
              <a:rPr lang="cs-CZ" sz="2000" dirty="0"/>
              <a:t>, který na těleso působí, na úhlu, o který se těleso otočí, a na úhlu, který svírá vektor momentu síly a osa otáčení tělesa. Otočí-li se těleso kolem neměnné osy otáčení působením konstantního momentu síly </a:t>
            </a:r>
            <a:r>
              <a:rPr lang="cs-CZ" sz="2000" b="1" dirty="0"/>
              <a:t>M</a:t>
            </a:r>
            <a:r>
              <a:rPr lang="cs-CZ" sz="2000" dirty="0"/>
              <a:t> rovnoběžného s osou otáčení tělesa o úhel </a:t>
            </a:r>
            <a:r>
              <a:rPr lang="el-GR" sz="2000" dirty="0"/>
              <a:t>α</a:t>
            </a:r>
            <a:r>
              <a:rPr lang="cs-CZ" sz="2000" dirty="0"/>
              <a:t>, pak lze velikost práce W zapsat ve tvaru</a:t>
            </a:r>
          </a:p>
        </p:txBody>
      </p:sp>
      <p:pic>
        <p:nvPicPr>
          <p:cNvPr id="10" name="Grafický objekt 9">
            <a:extLst>
              <a:ext uri="{FF2B5EF4-FFF2-40B4-BE49-F238E27FC236}">
                <a16:creationId xmlns:a16="http://schemas.microsoft.com/office/drawing/2014/main" id="{0A6A5249-9E5B-49E3-8EB9-5AC90AC6E1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19572" y="4179446"/>
            <a:ext cx="934900" cy="217030"/>
          </a:xfrm>
          <a:prstGeom prst="rect">
            <a:avLst/>
          </a:prstGeom>
        </p:spPr>
      </p:pic>
      <p:sp>
        <p:nvSpPr>
          <p:cNvPr id="12" name="TextovéPole 11">
            <a:extLst>
              <a:ext uri="{FF2B5EF4-FFF2-40B4-BE49-F238E27FC236}">
                <a16:creationId xmlns:a16="http://schemas.microsoft.com/office/drawing/2014/main" id="{71739F4A-D089-46B1-AAA6-E4DA56C37732}"/>
              </a:ext>
            </a:extLst>
          </p:cNvPr>
          <p:cNvSpPr txBox="1"/>
          <p:nvPr/>
        </p:nvSpPr>
        <p:spPr>
          <a:xfrm>
            <a:off x="178489" y="4586439"/>
            <a:ext cx="8787021" cy="1323439"/>
          </a:xfrm>
          <a:prstGeom prst="rect">
            <a:avLst/>
          </a:prstGeom>
          <a:noFill/>
        </p:spPr>
        <p:txBody>
          <a:bodyPr wrap="square">
            <a:spAutoFit/>
          </a:bodyPr>
          <a:lstStyle/>
          <a:p>
            <a:pPr algn="just"/>
            <a:r>
              <a:rPr lang="cs-CZ" sz="2000" dirty="0"/>
              <a:t>kde M je velikost působícího momentu síly a </a:t>
            </a:r>
            <a:r>
              <a:rPr lang="el-GR" sz="2000" dirty="0"/>
              <a:t>α</a:t>
            </a:r>
            <a:r>
              <a:rPr lang="cs-CZ" sz="2000" dirty="0"/>
              <a:t> je úhel, o který se těleso otočilo.    </a:t>
            </a:r>
          </a:p>
          <a:p>
            <a:pPr algn="just"/>
            <a:r>
              <a:rPr lang="cs-CZ" sz="2000" dirty="0"/>
              <a:t>   Práci koná složka </a:t>
            </a:r>
            <a:r>
              <a:rPr lang="cs-CZ" sz="2000" b="1" dirty="0"/>
              <a:t>momentu síly </a:t>
            </a:r>
            <a:r>
              <a:rPr lang="cs-CZ" sz="2000" dirty="0"/>
              <a:t>rovnoběžná s osou otáčení tělesa. </a:t>
            </a:r>
            <a:r>
              <a:rPr lang="cs-CZ" sz="2000" b="1" dirty="0"/>
              <a:t>Úhel otočení </a:t>
            </a:r>
            <a:r>
              <a:rPr lang="cs-CZ" sz="2000" dirty="0"/>
              <a:t>lze považovat za vektor (přesněji axiální vektor) směřující ve směru osy otáčení a orientovaný podle pravidla pravé ruky.</a:t>
            </a:r>
          </a:p>
        </p:txBody>
      </p:sp>
      <p:pic>
        <p:nvPicPr>
          <p:cNvPr id="14" name="Grafický objekt 13">
            <a:extLst>
              <a:ext uri="{FF2B5EF4-FFF2-40B4-BE49-F238E27FC236}">
                <a16:creationId xmlns:a16="http://schemas.microsoft.com/office/drawing/2014/main" id="{C6BFB480-16CD-44B6-8724-FE6F508EB4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9572" y="3750341"/>
            <a:ext cx="1269292" cy="239142"/>
          </a:xfrm>
          <a:prstGeom prst="rect">
            <a:avLst/>
          </a:prstGeom>
        </p:spPr>
      </p:pic>
    </p:spTree>
    <p:extLst>
      <p:ext uri="{BB962C8B-B14F-4D97-AF65-F5344CB8AC3E}">
        <p14:creationId xmlns:p14="http://schemas.microsoft.com/office/powerpoint/2010/main" val="749436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942EF94E-9F1D-452B-9131-935EE202E65A}"/>
              </a:ext>
            </a:extLst>
          </p:cNvPr>
          <p:cNvSpPr txBox="1"/>
          <p:nvPr/>
        </p:nvSpPr>
        <p:spPr>
          <a:xfrm>
            <a:off x="156680" y="406299"/>
            <a:ext cx="8830639" cy="707886"/>
          </a:xfrm>
          <a:prstGeom prst="rect">
            <a:avLst/>
          </a:prstGeom>
          <a:noFill/>
        </p:spPr>
        <p:txBody>
          <a:bodyPr wrap="square">
            <a:spAutoFit/>
          </a:bodyPr>
          <a:lstStyle/>
          <a:p>
            <a:r>
              <a:rPr lang="cs-CZ" sz="2000" b="0" i="0">
                <a:effectLst/>
              </a:rPr>
              <a:t>Pokud je moment síly proměnný, použijeme pro výpočet </a:t>
            </a:r>
            <a:r>
              <a:rPr lang="cs-CZ" sz="2000" b="0" i="0" u="none" strike="noStrike">
                <a:effectLst/>
              </a:rPr>
              <a:t>integrál</a:t>
            </a:r>
            <a:r>
              <a:rPr lang="cs-CZ" sz="2000" b="0" i="0">
                <a:effectLst/>
              </a:rPr>
              <a:t> tzv. </a:t>
            </a:r>
            <a:r>
              <a:rPr lang="cs-CZ" sz="2000" b="0" i="1">
                <a:effectLst/>
              </a:rPr>
              <a:t>elementárních prací</a:t>
            </a:r>
            <a:endParaRPr lang="cs-CZ" sz="2000" dirty="0"/>
          </a:p>
        </p:txBody>
      </p:sp>
      <p:pic>
        <p:nvPicPr>
          <p:cNvPr id="6" name="Grafický objekt 5">
            <a:extLst>
              <a:ext uri="{FF2B5EF4-FFF2-40B4-BE49-F238E27FC236}">
                <a16:creationId xmlns:a16="http://schemas.microsoft.com/office/drawing/2014/main" id="{E9A08942-0491-40B9-8A24-607EEE50B5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21904" y="1220468"/>
            <a:ext cx="1787557" cy="613377"/>
          </a:xfrm>
          <a:prstGeom prst="rect">
            <a:avLst/>
          </a:prstGeom>
        </p:spPr>
      </p:pic>
      <p:pic>
        <p:nvPicPr>
          <p:cNvPr id="8" name="Grafický objekt 7">
            <a:extLst>
              <a:ext uri="{FF2B5EF4-FFF2-40B4-BE49-F238E27FC236}">
                <a16:creationId xmlns:a16="http://schemas.microsoft.com/office/drawing/2014/main" id="{F47F0881-D793-4121-B311-2FFFB8CA98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9161" y="760242"/>
            <a:ext cx="1435665" cy="219573"/>
          </a:xfrm>
          <a:prstGeom prst="rect">
            <a:avLst/>
          </a:prstGeom>
        </p:spPr>
      </p:pic>
      <p:pic>
        <p:nvPicPr>
          <p:cNvPr id="97282" name="Picture 2" descr="Mechanická práce - FYZIKA 007">
            <a:extLst>
              <a:ext uri="{FF2B5EF4-FFF2-40B4-BE49-F238E27FC236}">
                <a16:creationId xmlns:a16="http://schemas.microsoft.com/office/drawing/2014/main" id="{15570414-C77D-4C73-BCCD-C4D09DB665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868" y="3867871"/>
            <a:ext cx="3800475" cy="2495550"/>
          </a:xfrm>
          <a:prstGeom prst="rect">
            <a:avLst/>
          </a:prstGeom>
          <a:noFill/>
          <a:extLst>
            <a:ext uri="{909E8E84-426E-40DD-AFC4-6F175D3DCCD1}">
              <a14:hiddenFill xmlns:a14="http://schemas.microsoft.com/office/drawing/2010/main">
                <a:solidFill>
                  <a:srgbClr val="FFFFFF"/>
                </a:solidFill>
              </a14:hiddenFill>
            </a:ext>
          </a:extLst>
        </p:spPr>
      </p:pic>
      <p:pic>
        <p:nvPicPr>
          <p:cNvPr id="97284" name="Picture 4" descr="Mechanická práce | Eduportál Techmania">
            <a:extLst>
              <a:ext uri="{FF2B5EF4-FFF2-40B4-BE49-F238E27FC236}">
                <a16:creationId xmlns:a16="http://schemas.microsoft.com/office/drawing/2014/main" id="{86A897F4-E0F5-4624-81F9-432C36AE70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6586" y="4121837"/>
            <a:ext cx="2872279" cy="1987617"/>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5C6FCB8F-3783-4604-A596-20A68A013EC4}"/>
              </a:ext>
            </a:extLst>
          </p:cNvPr>
          <p:cNvSpPr txBox="1"/>
          <p:nvPr/>
        </p:nvSpPr>
        <p:spPr>
          <a:xfrm>
            <a:off x="275868" y="2990129"/>
            <a:ext cx="4665701" cy="461665"/>
          </a:xfrm>
          <a:prstGeom prst="rect">
            <a:avLst/>
          </a:prstGeom>
          <a:noFill/>
        </p:spPr>
        <p:txBody>
          <a:bodyPr wrap="none" rtlCol="0">
            <a:spAutoFit/>
          </a:bodyPr>
          <a:lstStyle/>
          <a:p>
            <a:r>
              <a:rPr lang="cs-CZ" sz="2400" b="1" dirty="0"/>
              <a:t>Grafický výpočet mechanické práce</a:t>
            </a:r>
          </a:p>
        </p:txBody>
      </p:sp>
    </p:spTree>
    <p:extLst>
      <p:ext uri="{BB962C8B-B14F-4D97-AF65-F5344CB8AC3E}">
        <p14:creationId xmlns:p14="http://schemas.microsoft.com/office/powerpoint/2010/main" val="26052247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1B07970-E558-46BD-89DF-68154BA5B2C9}"/>
              </a:ext>
            </a:extLst>
          </p:cNvPr>
          <p:cNvSpPr txBox="1"/>
          <p:nvPr/>
        </p:nvSpPr>
        <p:spPr>
          <a:xfrm>
            <a:off x="290245" y="1030105"/>
            <a:ext cx="8563510" cy="2554545"/>
          </a:xfrm>
          <a:prstGeom prst="rect">
            <a:avLst/>
          </a:prstGeom>
          <a:noFill/>
        </p:spPr>
        <p:txBody>
          <a:bodyPr wrap="square">
            <a:spAutoFit/>
          </a:bodyPr>
          <a:lstStyle/>
          <a:p>
            <a:pPr algn="just"/>
            <a:r>
              <a:rPr lang="cs-CZ" sz="2000" b="1" dirty="0"/>
              <a:t>Kinetická energie </a:t>
            </a:r>
            <a:r>
              <a:rPr lang="cs-CZ" sz="2000" dirty="0"/>
              <a:t>(též pohybová energie) je jeden z druhů mechanické energie, kterou má pohybující se těleso. Je to tedy práce, kterou musíme vykonat, abychom urychlili těleso na určitou rychlost. Velikost kinetické energie tělesa, vykonávajícího posuvný pohyb závisí na jeho hmotnosti a rychlosti. Vykonává-li těleso rotační pohyb, závisí jeho energie na úhlové rychlosti a momentu setrvačnosti. Je-li těleso v klidu, má nulovou kinetickou energii. Protože pohyb těles je relativní, záleží hodnota kinetické energie na tom, z jaké vztažné soustavy těleso pozorujeme.</a:t>
            </a:r>
          </a:p>
        </p:txBody>
      </p:sp>
      <p:sp>
        <p:nvSpPr>
          <p:cNvPr id="6" name="TextovéPole 5">
            <a:extLst>
              <a:ext uri="{FF2B5EF4-FFF2-40B4-BE49-F238E27FC236}">
                <a16:creationId xmlns:a16="http://schemas.microsoft.com/office/drawing/2014/main" id="{97EB5CA8-FDE4-4BB6-BF6F-5A5DCB8DCCC6}"/>
              </a:ext>
            </a:extLst>
          </p:cNvPr>
          <p:cNvSpPr txBox="1"/>
          <p:nvPr/>
        </p:nvSpPr>
        <p:spPr>
          <a:xfrm>
            <a:off x="290245" y="318767"/>
            <a:ext cx="4572000" cy="461665"/>
          </a:xfrm>
          <a:prstGeom prst="rect">
            <a:avLst/>
          </a:prstGeom>
          <a:noFill/>
        </p:spPr>
        <p:txBody>
          <a:bodyPr wrap="square">
            <a:spAutoFit/>
          </a:bodyPr>
          <a:lstStyle/>
          <a:p>
            <a:r>
              <a:rPr lang="cs-CZ" sz="2400" b="1" dirty="0"/>
              <a:t>Kinetická energie </a:t>
            </a:r>
          </a:p>
        </p:txBody>
      </p:sp>
      <p:pic>
        <p:nvPicPr>
          <p:cNvPr id="10" name="Grafický objekt 9">
            <a:extLst>
              <a:ext uri="{FF2B5EF4-FFF2-40B4-BE49-F238E27FC236}">
                <a16:creationId xmlns:a16="http://schemas.microsoft.com/office/drawing/2014/main" id="{4F862722-DF15-4295-B537-4E196CA02A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78454" y="3429000"/>
            <a:ext cx="1409159" cy="552961"/>
          </a:xfrm>
          <a:prstGeom prst="rect">
            <a:avLst/>
          </a:prstGeom>
        </p:spPr>
      </p:pic>
      <p:pic>
        <p:nvPicPr>
          <p:cNvPr id="12" name="Obrázek 11">
            <a:extLst>
              <a:ext uri="{FF2B5EF4-FFF2-40B4-BE49-F238E27FC236}">
                <a16:creationId xmlns:a16="http://schemas.microsoft.com/office/drawing/2014/main" id="{16E211C6-0071-4D07-9511-EBD916CEC01E}"/>
              </a:ext>
            </a:extLst>
          </p:cNvPr>
          <p:cNvPicPr>
            <a:picLocks noChangeAspect="1"/>
          </p:cNvPicPr>
          <p:nvPr/>
        </p:nvPicPr>
        <p:blipFill>
          <a:blip r:embed="rId4"/>
          <a:stretch>
            <a:fillRect/>
          </a:stretch>
        </p:blipFill>
        <p:spPr>
          <a:xfrm>
            <a:off x="2322987" y="4334867"/>
            <a:ext cx="3828228" cy="610812"/>
          </a:xfrm>
          <a:prstGeom prst="rect">
            <a:avLst/>
          </a:prstGeom>
        </p:spPr>
      </p:pic>
      <p:sp>
        <p:nvSpPr>
          <p:cNvPr id="13" name="TextovéPole 12">
            <a:extLst>
              <a:ext uri="{FF2B5EF4-FFF2-40B4-BE49-F238E27FC236}">
                <a16:creationId xmlns:a16="http://schemas.microsoft.com/office/drawing/2014/main" id="{F5C26E94-5732-4F7A-9989-467643E50C43}"/>
              </a:ext>
            </a:extLst>
          </p:cNvPr>
          <p:cNvSpPr txBox="1"/>
          <p:nvPr/>
        </p:nvSpPr>
        <p:spPr>
          <a:xfrm>
            <a:off x="374328" y="3937556"/>
            <a:ext cx="2302297" cy="400110"/>
          </a:xfrm>
          <a:prstGeom prst="rect">
            <a:avLst/>
          </a:prstGeom>
          <a:noFill/>
        </p:spPr>
        <p:txBody>
          <a:bodyPr wrap="none" rtlCol="0">
            <a:spAutoFit/>
          </a:bodyPr>
          <a:lstStyle/>
          <a:p>
            <a:r>
              <a:rPr lang="cs-CZ" sz="2000" dirty="0"/>
              <a:t>Pro soustavu </a:t>
            </a:r>
            <a:r>
              <a:rPr lang="cs-CZ" sz="2000" i="1" dirty="0"/>
              <a:t>n</a:t>
            </a:r>
            <a:r>
              <a:rPr lang="cs-CZ" sz="2000" dirty="0"/>
              <a:t> bodů</a:t>
            </a:r>
          </a:p>
        </p:txBody>
      </p:sp>
      <p:sp>
        <p:nvSpPr>
          <p:cNvPr id="15" name="TextovéPole 14">
            <a:extLst>
              <a:ext uri="{FF2B5EF4-FFF2-40B4-BE49-F238E27FC236}">
                <a16:creationId xmlns:a16="http://schemas.microsoft.com/office/drawing/2014/main" id="{F24A098E-BC43-420D-88EC-0062F287CFA2}"/>
              </a:ext>
            </a:extLst>
          </p:cNvPr>
          <p:cNvSpPr txBox="1"/>
          <p:nvPr/>
        </p:nvSpPr>
        <p:spPr>
          <a:xfrm>
            <a:off x="290245" y="5239805"/>
            <a:ext cx="8399802" cy="707886"/>
          </a:xfrm>
          <a:prstGeom prst="rect">
            <a:avLst/>
          </a:prstGeom>
          <a:noFill/>
        </p:spPr>
        <p:txBody>
          <a:bodyPr wrap="square" rtlCol="0">
            <a:spAutoFit/>
          </a:bodyPr>
          <a:lstStyle/>
          <a:p>
            <a:pPr algn="just"/>
            <a:r>
              <a:rPr lang="cs-CZ" sz="2000" dirty="0"/>
              <a:t>Soustavu hmotných bodů tvoří např. kulečníkové koule, střepiny po výbuchu granátů, tělesa sluneční soustavy, …</a:t>
            </a:r>
          </a:p>
        </p:txBody>
      </p:sp>
    </p:spTree>
    <p:extLst>
      <p:ext uri="{BB962C8B-B14F-4D97-AF65-F5344CB8AC3E}">
        <p14:creationId xmlns:p14="http://schemas.microsoft.com/office/powerpoint/2010/main" val="3365382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99630BD-B386-4378-A059-0C5E0B57CEE4}"/>
              </a:ext>
            </a:extLst>
          </p:cNvPr>
          <p:cNvSpPr txBox="1"/>
          <p:nvPr/>
        </p:nvSpPr>
        <p:spPr>
          <a:xfrm>
            <a:off x="161925" y="244465"/>
            <a:ext cx="8743949" cy="2369880"/>
          </a:xfrm>
          <a:prstGeom prst="rect">
            <a:avLst/>
          </a:prstGeom>
          <a:noFill/>
        </p:spPr>
        <p:txBody>
          <a:bodyPr wrap="square">
            <a:spAutoFit/>
          </a:bodyPr>
          <a:lstStyle/>
          <a:p>
            <a:pPr algn="just"/>
            <a:r>
              <a:rPr lang="cs-CZ" sz="2000" b="1" i="0" dirty="0">
                <a:solidFill>
                  <a:srgbClr val="333333"/>
                </a:solidFill>
                <a:effectLst/>
              </a:rPr>
              <a:t>Dokonale pružný ráz</a:t>
            </a:r>
          </a:p>
          <a:p>
            <a:pPr algn="just"/>
            <a:endParaRPr lang="cs-CZ" sz="800" b="0" i="0" dirty="0">
              <a:solidFill>
                <a:srgbClr val="333333"/>
              </a:solidFill>
              <a:effectLst/>
            </a:endParaRPr>
          </a:p>
          <a:p>
            <a:pPr algn="just"/>
            <a:r>
              <a:rPr lang="cs-CZ" sz="2000" b="0" i="0" dirty="0">
                <a:solidFill>
                  <a:srgbClr val="333333"/>
                </a:solidFill>
                <a:effectLst/>
              </a:rPr>
              <a:t>Srazí-li se dvě dokonale pružné koule, probíhá ráz ve dvou fázích. V první fázi se koule deformují vlivem nárazových sil a po velmi krátkou dobu se pohybují společnou rychlostí </a:t>
            </a:r>
            <a:r>
              <a:rPr lang="cs-CZ" sz="2000" b="0" i="1" dirty="0">
                <a:solidFill>
                  <a:srgbClr val="333333"/>
                </a:solidFill>
                <a:effectLst/>
              </a:rPr>
              <a:t>v</a:t>
            </a:r>
            <a:r>
              <a:rPr lang="cs-CZ" sz="2000" b="0" i="0" dirty="0">
                <a:solidFill>
                  <a:srgbClr val="333333"/>
                </a:solidFill>
                <a:effectLst/>
              </a:rPr>
              <a:t>. Část kinetické energie se přitom změní na potenciální energii pružnosti. Protože však jsou koule dokonale pružné, vrátí se opět do původního tvaru, odskočí od sebe a pohybují se rychlostmi </a:t>
            </a:r>
            <a:r>
              <a:rPr lang="cs-CZ" sz="2000" b="0" i="1" dirty="0">
                <a:solidFill>
                  <a:srgbClr val="333333"/>
                </a:solidFill>
                <a:effectLst/>
              </a:rPr>
              <a:t>v</a:t>
            </a:r>
            <a:r>
              <a:rPr lang="cs-CZ" sz="2000" b="0" i="0" dirty="0">
                <a:solidFill>
                  <a:srgbClr val="333333"/>
                </a:solidFill>
                <a:effectLst/>
              </a:rPr>
              <a:t>´</a:t>
            </a:r>
            <a:r>
              <a:rPr lang="cs-CZ" sz="2000" b="0" i="0" baseline="-25000" dirty="0">
                <a:solidFill>
                  <a:srgbClr val="333333"/>
                </a:solidFill>
                <a:effectLst/>
              </a:rPr>
              <a:t>1</a:t>
            </a:r>
            <a:r>
              <a:rPr lang="cs-CZ" sz="2000" b="0" i="0" dirty="0">
                <a:solidFill>
                  <a:srgbClr val="333333"/>
                </a:solidFill>
                <a:effectLst/>
              </a:rPr>
              <a:t>, </a:t>
            </a:r>
            <a:r>
              <a:rPr lang="cs-CZ" sz="2000" b="0" i="1" dirty="0">
                <a:solidFill>
                  <a:srgbClr val="333333"/>
                </a:solidFill>
                <a:effectLst/>
              </a:rPr>
              <a:t>v</a:t>
            </a:r>
            <a:r>
              <a:rPr lang="cs-CZ" sz="2000" b="0" i="0" dirty="0">
                <a:solidFill>
                  <a:srgbClr val="333333"/>
                </a:solidFill>
                <a:effectLst/>
              </a:rPr>
              <a:t>´</a:t>
            </a:r>
            <a:r>
              <a:rPr lang="cs-CZ" sz="2000" b="0" i="0" baseline="-25000" dirty="0">
                <a:solidFill>
                  <a:srgbClr val="333333"/>
                </a:solidFill>
                <a:effectLst/>
              </a:rPr>
              <a:t>2</a:t>
            </a:r>
            <a:r>
              <a:rPr lang="cs-CZ" sz="2000" b="0" i="0" dirty="0">
                <a:solidFill>
                  <a:srgbClr val="333333"/>
                </a:solidFill>
                <a:effectLst/>
              </a:rPr>
              <a:t>. Potenciální energie pružnosti se opět přemění na kinetickou energii.</a:t>
            </a:r>
          </a:p>
        </p:txBody>
      </p:sp>
      <p:pic>
        <p:nvPicPr>
          <p:cNvPr id="69634" name="Picture 2">
            <a:extLst>
              <a:ext uri="{FF2B5EF4-FFF2-40B4-BE49-F238E27FC236}">
                <a16:creationId xmlns:a16="http://schemas.microsoft.com/office/drawing/2014/main" id="{2F410D53-0E81-4568-8C1F-322283EC1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341" y="2637179"/>
            <a:ext cx="7375318" cy="13398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55B47FD1-FE15-4F46-8EF6-E39C135EC5DF}"/>
              </a:ext>
            </a:extLst>
          </p:cNvPr>
          <p:cNvSpPr>
            <a:spLocks noChangeArrowheads="1"/>
          </p:cNvSpPr>
          <p:nvPr/>
        </p:nvSpPr>
        <p:spPr bwMode="auto">
          <a:xfrm>
            <a:off x="200025" y="3876753"/>
            <a:ext cx="8743949" cy="280076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333333"/>
                </a:solidFill>
                <a:effectLst/>
                <a:latin typeface="+mn-lt"/>
              </a:rPr>
              <a:t>Při pružném rázu platí zákon zachování hybnosti i zákon zachování mechanické energie.</a:t>
            </a:r>
            <a:endParaRPr kumimoji="0" lang="cs-CZ" altLang="cs-CZ"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333333"/>
                </a:solidFill>
                <a:effectLst/>
                <a:latin typeface="+mn-lt"/>
              </a:rPr>
              <a:t>                                   </a:t>
            </a:r>
            <a:endParaRPr kumimoji="0" lang="cs-CZ" altLang="cs-CZ"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333333"/>
                </a:solidFill>
                <a:effectLst/>
                <a:latin typeface="+mn-lt"/>
              </a:rPr>
              <a:t>                             </a:t>
            </a:r>
            <a:endParaRPr kumimoji="0" lang="cs-CZ" altLang="cs-CZ"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cs-CZ" sz="800" b="0" i="0" u="none" strike="noStrike" cap="none" normalizeH="0" baseline="0" dirty="0">
              <a:ln>
                <a:noFill/>
              </a:ln>
              <a:solidFill>
                <a:srgbClr val="333333"/>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cs-CZ" sz="800" b="0" i="0" u="none" strike="noStrike" cap="none" normalizeH="0" baseline="0" dirty="0">
              <a:ln>
                <a:noFill/>
              </a:ln>
              <a:solidFill>
                <a:srgbClr val="333333"/>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333333"/>
                </a:solidFill>
                <a:effectLst/>
                <a:latin typeface="+mn-lt"/>
              </a:rPr>
              <a:t>Odtud plynou zajímavé důsledky: Jestliže mají koule stejnou hmotnost, je rychlost </a:t>
            </a:r>
            <a:r>
              <a:rPr kumimoji="0" lang="cs-CZ" altLang="cs-CZ" sz="2000" b="0" i="1" u="none" strike="noStrike" cap="none" normalizeH="0" baseline="0" dirty="0">
                <a:ln>
                  <a:noFill/>
                </a:ln>
                <a:solidFill>
                  <a:srgbClr val="333333"/>
                </a:solidFill>
                <a:effectLst/>
                <a:latin typeface="+mn-lt"/>
              </a:rPr>
              <a:t>v</a:t>
            </a:r>
            <a:r>
              <a:rPr kumimoji="0" lang="cs-CZ" altLang="cs-CZ" sz="2000" b="0" i="0" u="none" strike="noStrike" cap="none" normalizeH="0" baseline="0" dirty="0">
                <a:ln>
                  <a:noFill/>
                </a:ln>
                <a:solidFill>
                  <a:srgbClr val="333333"/>
                </a:solidFill>
                <a:effectLst/>
                <a:latin typeface="+mn-lt"/>
              </a:rPr>
              <a:t>´</a:t>
            </a:r>
            <a:r>
              <a:rPr kumimoji="0" lang="cs-CZ" altLang="cs-CZ" sz="2000" b="0" i="0" u="none" strike="noStrike" cap="none" normalizeH="0" baseline="-30000" dirty="0">
                <a:ln>
                  <a:noFill/>
                </a:ln>
                <a:solidFill>
                  <a:srgbClr val="333333"/>
                </a:solidFill>
                <a:effectLst/>
                <a:latin typeface="+mn-lt"/>
              </a:rPr>
              <a:t>1</a:t>
            </a:r>
            <a:r>
              <a:rPr kumimoji="0" lang="cs-CZ" altLang="cs-CZ" sz="2000" b="0" i="0" u="none" strike="noStrike" cap="none" normalizeH="0" baseline="0" dirty="0">
                <a:ln>
                  <a:noFill/>
                </a:ln>
                <a:solidFill>
                  <a:srgbClr val="333333"/>
                </a:solidFill>
                <a:effectLst/>
                <a:latin typeface="+mn-lt"/>
              </a:rPr>
              <a:t> = </a:t>
            </a:r>
            <a:r>
              <a:rPr kumimoji="0" lang="cs-CZ" altLang="cs-CZ" sz="2000" b="0" i="1" u="none" strike="noStrike" cap="none" normalizeH="0" baseline="0" dirty="0">
                <a:ln>
                  <a:noFill/>
                </a:ln>
                <a:solidFill>
                  <a:srgbClr val="333333"/>
                </a:solidFill>
                <a:effectLst/>
                <a:latin typeface="+mn-lt"/>
              </a:rPr>
              <a:t>v</a:t>
            </a:r>
            <a:r>
              <a:rPr kumimoji="0" lang="cs-CZ" altLang="cs-CZ" sz="2000" b="0" i="0" u="none" strike="noStrike" cap="none" normalizeH="0" baseline="-30000" dirty="0">
                <a:ln>
                  <a:noFill/>
                </a:ln>
                <a:solidFill>
                  <a:srgbClr val="333333"/>
                </a:solidFill>
                <a:effectLst/>
                <a:latin typeface="+mn-lt"/>
              </a:rPr>
              <a:t>2</a:t>
            </a:r>
            <a:r>
              <a:rPr kumimoji="0" lang="cs-CZ" altLang="cs-CZ" sz="2000" b="0" i="0" u="none" strike="noStrike" cap="none" normalizeH="0" baseline="0" dirty="0">
                <a:ln>
                  <a:noFill/>
                </a:ln>
                <a:solidFill>
                  <a:srgbClr val="333333"/>
                </a:solidFill>
                <a:effectLst/>
                <a:latin typeface="+mn-lt"/>
              </a:rPr>
              <a:t> a naopak, tj. koule si při rázu vymění rychlosti. Jestliže je navíc druhá koule před rázem v klidu, první se zastaví a druhá se bude pohybovat rychlostí </a:t>
            </a:r>
            <a:r>
              <a:rPr kumimoji="0" lang="cs-CZ" altLang="cs-CZ" sz="2000" b="0" i="1" u="none" strike="noStrike" cap="none" normalizeH="0" baseline="0" dirty="0">
                <a:ln>
                  <a:noFill/>
                </a:ln>
                <a:solidFill>
                  <a:srgbClr val="333333"/>
                </a:solidFill>
                <a:effectLst/>
                <a:latin typeface="+mn-lt"/>
              </a:rPr>
              <a:t>v</a:t>
            </a:r>
            <a:r>
              <a:rPr kumimoji="0" lang="cs-CZ" altLang="cs-CZ" sz="2000" b="0" i="0" u="none" strike="noStrike" cap="none" normalizeH="0" baseline="-30000" dirty="0">
                <a:ln>
                  <a:noFill/>
                </a:ln>
                <a:solidFill>
                  <a:srgbClr val="333333"/>
                </a:solidFill>
                <a:effectLst/>
                <a:latin typeface="+mn-lt"/>
              </a:rPr>
              <a:t>1</a:t>
            </a:r>
            <a:r>
              <a:rPr kumimoji="0" lang="cs-CZ" altLang="cs-CZ" sz="2000" b="0" i="0" u="none" strike="noStrike" cap="none" normalizeH="0" baseline="0" dirty="0">
                <a:ln>
                  <a:noFill/>
                </a:ln>
                <a:solidFill>
                  <a:srgbClr val="333333"/>
                </a:solidFill>
                <a:effectLst/>
                <a:latin typeface="+mn-lt"/>
              </a:rPr>
              <a:t>.</a:t>
            </a:r>
            <a:endParaRPr kumimoji="0" lang="cs-CZ" altLang="cs-CZ" sz="2000" b="0" i="0" u="none" strike="noStrike" cap="none" normalizeH="0" baseline="0" dirty="0">
              <a:ln>
                <a:noFill/>
              </a:ln>
              <a:solidFill>
                <a:schemeClr val="tx1"/>
              </a:solidFill>
              <a:effectLst/>
              <a:latin typeface="+mn-lt"/>
            </a:endParaRPr>
          </a:p>
        </p:txBody>
      </p:sp>
      <p:pic>
        <p:nvPicPr>
          <p:cNvPr id="69636" name="Picture 4">
            <a:extLst>
              <a:ext uri="{FF2B5EF4-FFF2-40B4-BE49-F238E27FC236}">
                <a16:creationId xmlns:a16="http://schemas.microsoft.com/office/drawing/2014/main" id="{8673FB4C-FF06-4024-BDB1-456D7EB363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605" y="4455134"/>
            <a:ext cx="2134493" cy="311150"/>
          </a:xfrm>
          <a:prstGeom prst="rect">
            <a:avLst/>
          </a:prstGeom>
          <a:noFill/>
          <a:extLst>
            <a:ext uri="{909E8E84-426E-40DD-AFC4-6F175D3DCCD1}">
              <a14:hiddenFill xmlns:a14="http://schemas.microsoft.com/office/drawing/2010/main">
                <a:solidFill>
                  <a:srgbClr val="FFFFFF"/>
                </a:solidFill>
              </a14:hiddenFill>
            </a:ext>
          </a:extLst>
        </p:spPr>
      </p:pic>
      <p:pic>
        <p:nvPicPr>
          <p:cNvPr id="69637" name="Picture 5">
            <a:extLst>
              <a:ext uri="{FF2B5EF4-FFF2-40B4-BE49-F238E27FC236}">
                <a16:creationId xmlns:a16="http://schemas.microsoft.com/office/drawing/2014/main" id="{8C802328-9419-423A-A881-75423D0F5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3401" y="4845909"/>
            <a:ext cx="2628900" cy="481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273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A2C660E-9C61-42B2-9872-96D646EDA1AE}"/>
              </a:ext>
            </a:extLst>
          </p:cNvPr>
          <p:cNvSpPr txBox="1"/>
          <p:nvPr/>
        </p:nvSpPr>
        <p:spPr>
          <a:xfrm>
            <a:off x="157162" y="265570"/>
            <a:ext cx="8572500" cy="1723549"/>
          </a:xfrm>
          <a:prstGeom prst="rect">
            <a:avLst/>
          </a:prstGeom>
          <a:noFill/>
        </p:spPr>
        <p:txBody>
          <a:bodyPr wrap="square">
            <a:spAutoFit/>
          </a:bodyPr>
          <a:lstStyle/>
          <a:p>
            <a:pPr algn="l"/>
            <a:r>
              <a:rPr lang="cs-CZ" b="1" i="0" dirty="0">
                <a:solidFill>
                  <a:srgbClr val="333333"/>
                </a:solidFill>
                <a:effectLst/>
                <a:latin typeface="Open Sans"/>
              </a:rPr>
              <a:t>Nepružný ráz</a:t>
            </a:r>
          </a:p>
          <a:p>
            <a:pPr algn="l"/>
            <a:endParaRPr lang="cs-CZ" sz="800" b="1" i="0" dirty="0">
              <a:solidFill>
                <a:srgbClr val="333333"/>
              </a:solidFill>
              <a:effectLst/>
            </a:endParaRPr>
          </a:p>
          <a:p>
            <a:pPr algn="l"/>
            <a:r>
              <a:rPr lang="cs-CZ" sz="2000" b="0" i="0" dirty="0">
                <a:solidFill>
                  <a:srgbClr val="333333"/>
                </a:solidFill>
                <a:effectLst/>
              </a:rPr>
              <a:t>Uvažujeme dvě plastické koule o hmotnostech </a:t>
            </a:r>
            <a:r>
              <a:rPr lang="cs-CZ" sz="2000" b="0" i="1" dirty="0">
                <a:solidFill>
                  <a:srgbClr val="333333"/>
                </a:solidFill>
                <a:effectLst/>
              </a:rPr>
              <a:t>m</a:t>
            </a:r>
            <a:r>
              <a:rPr lang="cs-CZ" sz="2000" b="0" i="0" baseline="-25000" dirty="0">
                <a:solidFill>
                  <a:srgbClr val="333333"/>
                </a:solidFill>
                <a:effectLst/>
              </a:rPr>
              <a:t>1</a:t>
            </a:r>
            <a:r>
              <a:rPr lang="cs-CZ" sz="2000" b="0" i="0" dirty="0">
                <a:solidFill>
                  <a:srgbClr val="333333"/>
                </a:solidFill>
                <a:effectLst/>
              </a:rPr>
              <a:t>, </a:t>
            </a:r>
            <a:r>
              <a:rPr lang="cs-CZ" sz="2000" b="0" i="1" dirty="0">
                <a:solidFill>
                  <a:srgbClr val="333333"/>
                </a:solidFill>
                <a:effectLst/>
              </a:rPr>
              <a:t>m</a:t>
            </a:r>
            <a:r>
              <a:rPr lang="cs-CZ" sz="2000" b="0" i="0" baseline="-25000" dirty="0">
                <a:solidFill>
                  <a:srgbClr val="333333"/>
                </a:solidFill>
                <a:effectLst/>
              </a:rPr>
              <a:t>2</a:t>
            </a:r>
            <a:r>
              <a:rPr lang="cs-CZ" sz="2000" b="0" i="0" dirty="0">
                <a:solidFill>
                  <a:srgbClr val="333333"/>
                </a:solidFill>
                <a:effectLst/>
              </a:rPr>
              <a:t>, které se pohybují po téže přímce rychlostmi </a:t>
            </a:r>
            <a:r>
              <a:rPr lang="cs-CZ" sz="2000" b="0" i="1" dirty="0">
                <a:solidFill>
                  <a:srgbClr val="333333"/>
                </a:solidFill>
                <a:effectLst/>
              </a:rPr>
              <a:t>v</a:t>
            </a:r>
            <a:r>
              <a:rPr lang="cs-CZ" sz="2000" b="0" i="0" baseline="-25000" dirty="0">
                <a:solidFill>
                  <a:srgbClr val="333333"/>
                </a:solidFill>
                <a:effectLst/>
              </a:rPr>
              <a:t>1</a:t>
            </a:r>
            <a:r>
              <a:rPr lang="cs-CZ" sz="2000" b="0" i="0" dirty="0">
                <a:solidFill>
                  <a:srgbClr val="333333"/>
                </a:solidFill>
                <a:effectLst/>
              </a:rPr>
              <a:t>, </a:t>
            </a:r>
            <a:r>
              <a:rPr lang="cs-CZ" sz="2000" b="0" i="1" dirty="0">
                <a:solidFill>
                  <a:srgbClr val="333333"/>
                </a:solidFill>
                <a:effectLst/>
              </a:rPr>
              <a:t>v</a:t>
            </a:r>
            <a:r>
              <a:rPr lang="cs-CZ" sz="2000" b="0" i="0" baseline="-25000" dirty="0">
                <a:solidFill>
                  <a:srgbClr val="333333"/>
                </a:solidFill>
                <a:effectLst/>
              </a:rPr>
              <a:t>2</a:t>
            </a:r>
            <a:r>
              <a:rPr lang="cs-CZ" sz="2000" b="0" i="0" dirty="0">
                <a:solidFill>
                  <a:srgbClr val="333333"/>
                </a:solidFill>
                <a:effectLst/>
              </a:rPr>
              <a:t> téhož směru. Při srážce vznikají na styčné ploše síly, kterými se koule deformují. Protože u plastických koulí je deformace trvalá, zůstanou po rázu obě koule u sebe a budou se pohybovat společnou rychlostí </a:t>
            </a:r>
            <a:r>
              <a:rPr lang="cs-CZ" sz="2000" b="0" i="1" dirty="0">
                <a:solidFill>
                  <a:srgbClr val="333333"/>
                </a:solidFill>
                <a:effectLst/>
              </a:rPr>
              <a:t>v.</a:t>
            </a:r>
            <a:endParaRPr lang="cs-CZ" sz="2000" b="0" i="0" dirty="0">
              <a:solidFill>
                <a:srgbClr val="333333"/>
              </a:solidFill>
              <a:effectLst/>
            </a:endParaRPr>
          </a:p>
        </p:txBody>
      </p:sp>
      <p:pic>
        <p:nvPicPr>
          <p:cNvPr id="68610" name="Picture 2">
            <a:extLst>
              <a:ext uri="{FF2B5EF4-FFF2-40B4-BE49-F238E27FC236}">
                <a16:creationId xmlns:a16="http://schemas.microsoft.com/office/drawing/2014/main" id="{09C193FD-1640-48BD-9CB4-F19F974348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014145"/>
            <a:ext cx="4572000" cy="13906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5B0A6B57-E0E2-46BD-B4FA-711BF149FDC4}"/>
              </a:ext>
            </a:extLst>
          </p:cNvPr>
          <p:cNvSpPr>
            <a:spLocks noChangeArrowheads="1"/>
          </p:cNvSpPr>
          <p:nvPr/>
        </p:nvSpPr>
        <p:spPr bwMode="auto">
          <a:xfrm>
            <a:off x="157162" y="3617093"/>
            <a:ext cx="8867775"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333333"/>
                </a:solidFill>
                <a:effectLst/>
                <a:latin typeface="+mn-lt"/>
              </a:rPr>
              <a:t>Pro koule platí zákon zachování hybnosti, podle něhož je součet hybností před rázem rovný hybnosti po rázu. Platí tedy</a:t>
            </a:r>
            <a:endParaRPr kumimoji="0" lang="cs-CZ" altLang="cs-CZ"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333333"/>
                </a:solidFill>
                <a:effectLst/>
                <a:latin typeface="+mn-lt"/>
              </a:rPr>
              <a:t>                                      </a:t>
            </a:r>
            <a:endParaRPr kumimoji="0" lang="cs-CZ" altLang="cs-CZ"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333333"/>
                </a:solidFill>
                <a:effectLst/>
                <a:latin typeface="+mn-lt"/>
              </a:rPr>
              <a:t>Hybnost koulí před rázem i po rázu leží v téže přímce a mají stejný směr. Vztah pro rychlost vypočítáme</a:t>
            </a:r>
            <a:endParaRPr kumimoji="0" lang="cs-CZ" altLang="cs-CZ"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333333"/>
                </a:solidFill>
                <a:effectLst/>
                <a:latin typeface="+mn-lt"/>
              </a:rPr>
              <a:t>             </a:t>
            </a:r>
            <a:endParaRPr kumimoji="0" lang="cs-CZ" altLang="cs-CZ"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333333"/>
                </a:solidFill>
                <a:effectLst/>
                <a:latin typeface="+mn-lt"/>
              </a:rPr>
              <a:t>Kinetická energie po rázu je menší než součet kinetických energií před rázem. Nárazové síly při rázu konají práci spojenou s deformací koulí, přičemž části kinetické energie přejde ve vnitřní energii koulí.</a:t>
            </a:r>
            <a:endParaRPr kumimoji="0" lang="cs-CZ" altLang="cs-CZ" sz="2000" b="0" i="0" u="none" strike="noStrike" cap="none" normalizeH="0" baseline="0" dirty="0">
              <a:ln>
                <a:noFill/>
              </a:ln>
              <a:solidFill>
                <a:schemeClr val="tx1"/>
              </a:solidFill>
              <a:effectLst/>
              <a:latin typeface="+mn-lt"/>
            </a:endParaRPr>
          </a:p>
        </p:txBody>
      </p:sp>
      <p:pic>
        <p:nvPicPr>
          <p:cNvPr id="68612" name="Picture 4">
            <a:extLst>
              <a:ext uri="{FF2B5EF4-FFF2-40B4-BE49-F238E27FC236}">
                <a16:creationId xmlns:a16="http://schemas.microsoft.com/office/drawing/2014/main" id="{53436AF3-1D50-41F4-806D-54A998228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407" y="4191856"/>
            <a:ext cx="1841545" cy="281007"/>
          </a:xfrm>
          <a:prstGeom prst="rect">
            <a:avLst/>
          </a:prstGeom>
          <a:noFill/>
          <a:extLst>
            <a:ext uri="{909E8E84-426E-40DD-AFC4-6F175D3DCCD1}">
              <a14:hiddenFill xmlns:a14="http://schemas.microsoft.com/office/drawing/2010/main">
                <a:solidFill>
                  <a:srgbClr val="FFFFFF"/>
                </a:solidFill>
              </a14:hiddenFill>
            </a:ext>
          </a:extLst>
        </p:spPr>
      </p:pic>
      <p:pic>
        <p:nvPicPr>
          <p:cNvPr id="68613" name="Picture 5">
            <a:extLst>
              <a:ext uri="{FF2B5EF4-FFF2-40B4-BE49-F238E27FC236}">
                <a16:creationId xmlns:a16="http://schemas.microsoft.com/office/drawing/2014/main" id="{B3630D75-1D76-4B57-8462-5674BBDDA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6162" y="4862865"/>
            <a:ext cx="1190939" cy="613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0437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57B0E1B-CC98-45E2-AC88-54A94455ACAA}"/>
              </a:ext>
            </a:extLst>
          </p:cNvPr>
          <p:cNvSpPr txBox="1"/>
          <p:nvPr/>
        </p:nvSpPr>
        <p:spPr>
          <a:xfrm>
            <a:off x="187503" y="966501"/>
            <a:ext cx="8768993" cy="2677656"/>
          </a:xfrm>
          <a:prstGeom prst="rect">
            <a:avLst/>
          </a:prstGeom>
          <a:noFill/>
        </p:spPr>
        <p:txBody>
          <a:bodyPr wrap="square">
            <a:spAutoFit/>
          </a:bodyPr>
          <a:lstStyle/>
          <a:p>
            <a:r>
              <a:rPr lang="cs-CZ" sz="2000" b="1" dirty="0"/>
              <a:t>Potenciální energie </a:t>
            </a:r>
            <a:r>
              <a:rPr lang="cs-CZ" sz="2000" dirty="0"/>
              <a:t>(též polohová energie) je druh energie, kterou má každé těleso nacházející se v potenciálovém poli určité síly.</a:t>
            </a:r>
          </a:p>
          <a:p>
            <a:endParaRPr lang="cs-CZ" sz="2000" dirty="0"/>
          </a:p>
          <a:p>
            <a:r>
              <a:rPr lang="cs-CZ" sz="2000" b="1" dirty="0"/>
              <a:t>Potenciální energie tíhová</a:t>
            </a:r>
          </a:p>
          <a:p>
            <a:endParaRPr lang="cs-CZ" sz="800" dirty="0"/>
          </a:p>
          <a:p>
            <a:pPr algn="just"/>
            <a:r>
              <a:rPr lang="cs-CZ" sz="2000" dirty="0"/>
              <a:t>V případě, že lze silové působení popsat homogenním tíhovým polem s tíhovým zrychlením </a:t>
            </a:r>
            <a:r>
              <a:rPr lang="cs-CZ" sz="2000" b="1" dirty="0"/>
              <a:t>g</a:t>
            </a:r>
            <a:r>
              <a:rPr lang="cs-CZ" sz="2000" dirty="0"/>
              <a:t> (tedy v přiblížení, kdy zanedbáváme pokles tíhového zrychlení s výškou), lze potenciální energii tělesa s hmotností m, vyjádřit jednoduchým vztahem</a:t>
            </a:r>
          </a:p>
        </p:txBody>
      </p:sp>
      <p:sp>
        <p:nvSpPr>
          <p:cNvPr id="6" name="TextovéPole 5">
            <a:extLst>
              <a:ext uri="{FF2B5EF4-FFF2-40B4-BE49-F238E27FC236}">
                <a16:creationId xmlns:a16="http://schemas.microsoft.com/office/drawing/2014/main" id="{5573F03E-23BF-4EF2-9357-56C154017BC3}"/>
              </a:ext>
            </a:extLst>
          </p:cNvPr>
          <p:cNvSpPr txBox="1"/>
          <p:nvPr/>
        </p:nvSpPr>
        <p:spPr>
          <a:xfrm>
            <a:off x="344185" y="287945"/>
            <a:ext cx="4572000" cy="461665"/>
          </a:xfrm>
          <a:prstGeom prst="rect">
            <a:avLst/>
          </a:prstGeom>
          <a:noFill/>
        </p:spPr>
        <p:txBody>
          <a:bodyPr wrap="square">
            <a:spAutoFit/>
          </a:bodyPr>
          <a:lstStyle/>
          <a:p>
            <a:r>
              <a:rPr lang="cs-CZ" sz="2400" b="1" dirty="0"/>
              <a:t>Potenciální energie </a:t>
            </a:r>
          </a:p>
        </p:txBody>
      </p:sp>
      <p:pic>
        <p:nvPicPr>
          <p:cNvPr id="8" name="Grafický objekt 7">
            <a:extLst>
              <a:ext uri="{FF2B5EF4-FFF2-40B4-BE49-F238E27FC236}">
                <a16:creationId xmlns:a16="http://schemas.microsoft.com/office/drawing/2014/main" id="{80C1C73E-0604-4FFA-8D02-906A583870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30185" y="3429000"/>
            <a:ext cx="1177812" cy="308043"/>
          </a:xfrm>
          <a:prstGeom prst="rect">
            <a:avLst/>
          </a:prstGeom>
        </p:spPr>
      </p:pic>
      <p:sp>
        <p:nvSpPr>
          <p:cNvPr id="10" name="TextovéPole 9">
            <a:extLst>
              <a:ext uri="{FF2B5EF4-FFF2-40B4-BE49-F238E27FC236}">
                <a16:creationId xmlns:a16="http://schemas.microsoft.com/office/drawing/2014/main" id="{7EA1856E-C694-4370-A6A0-E5D60C74C4AF}"/>
              </a:ext>
            </a:extLst>
          </p:cNvPr>
          <p:cNvSpPr txBox="1"/>
          <p:nvPr/>
        </p:nvSpPr>
        <p:spPr>
          <a:xfrm>
            <a:off x="187503" y="3769724"/>
            <a:ext cx="8768993" cy="707886"/>
          </a:xfrm>
          <a:prstGeom prst="rect">
            <a:avLst/>
          </a:prstGeom>
          <a:noFill/>
        </p:spPr>
        <p:txBody>
          <a:bodyPr wrap="square">
            <a:spAutoFit/>
          </a:bodyPr>
          <a:lstStyle/>
          <a:p>
            <a:pPr algn="just"/>
            <a:r>
              <a:rPr lang="cs-CZ" sz="2000" dirty="0"/>
              <a:t>kde </a:t>
            </a:r>
            <a:r>
              <a:rPr lang="cs-CZ" sz="2000" i="1" dirty="0"/>
              <a:t>h</a:t>
            </a:r>
            <a:r>
              <a:rPr lang="cs-CZ" sz="2000" dirty="0"/>
              <a:t> je výška nad úrovní, pro kterou je potenciální energie nulová (zpravidla zemský povrch).</a:t>
            </a:r>
          </a:p>
        </p:txBody>
      </p:sp>
      <p:pic>
        <p:nvPicPr>
          <p:cNvPr id="102406" name="Picture 6" descr="Potenciální energie - FYZIKA 007">
            <a:extLst>
              <a:ext uri="{FF2B5EF4-FFF2-40B4-BE49-F238E27FC236}">
                <a16:creationId xmlns:a16="http://schemas.microsoft.com/office/drawing/2014/main" id="{B40AAFA9-EE75-4D48-A0CE-2F31E692E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4041" y="4251507"/>
            <a:ext cx="2955916" cy="25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781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C87E444-214D-456C-8A8D-190D631B8839}"/>
              </a:ext>
            </a:extLst>
          </p:cNvPr>
          <p:cNvSpPr txBox="1"/>
          <p:nvPr/>
        </p:nvSpPr>
        <p:spPr>
          <a:xfrm>
            <a:off x="257175" y="383739"/>
            <a:ext cx="8629650" cy="3662541"/>
          </a:xfrm>
          <a:prstGeom prst="rect">
            <a:avLst/>
          </a:prstGeom>
          <a:noFill/>
        </p:spPr>
        <p:txBody>
          <a:bodyPr wrap="square">
            <a:spAutoFit/>
          </a:bodyPr>
          <a:lstStyle/>
          <a:p>
            <a:pPr algn="just"/>
            <a:r>
              <a:rPr lang="cs-CZ" sz="2400" b="1" i="0" dirty="0">
                <a:effectLst/>
              </a:rPr>
              <a:t>Příklad</a:t>
            </a:r>
            <a:endParaRPr lang="cs-CZ" sz="2400" b="0" i="0" dirty="0">
              <a:effectLst/>
            </a:endParaRPr>
          </a:p>
          <a:p>
            <a:pPr algn="just"/>
            <a:endParaRPr lang="cs-CZ" sz="800" b="0" i="0" dirty="0">
              <a:solidFill>
                <a:srgbClr val="555555"/>
              </a:solidFill>
              <a:effectLst/>
            </a:endParaRPr>
          </a:p>
          <a:p>
            <a:pPr algn="just"/>
            <a:r>
              <a:rPr lang="cs-CZ" sz="2000" b="0" i="0" dirty="0">
                <a:solidFill>
                  <a:srgbClr val="555555"/>
                </a:solidFill>
                <a:effectLst/>
              </a:rPr>
              <a:t>Trenér asistuje svému svěřenci při zvedání nakládací činky o hmotnosti 100 kg v případě cvičení </a:t>
            </a:r>
            <a:r>
              <a:rPr lang="cs-CZ" sz="2000" b="0" i="0" dirty="0" err="1">
                <a:solidFill>
                  <a:srgbClr val="555555"/>
                </a:solidFill>
                <a:effectLst/>
              </a:rPr>
              <a:t>bench</a:t>
            </a:r>
            <a:r>
              <a:rPr lang="cs-CZ" sz="2000" b="0" i="0" dirty="0">
                <a:solidFill>
                  <a:srgbClr val="555555"/>
                </a:solidFill>
                <a:effectLst/>
              </a:rPr>
              <a:t> </a:t>
            </a:r>
            <a:r>
              <a:rPr lang="cs-CZ" sz="2000" b="0" i="0" dirty="0" err="1">
                <a:solidFill>
                  <a:srgbClr val="555555"/>
                </a:solidFill>
                <a:effectLst/>
              </a:rPr>
              <a:t>press</a:t>
            </a:r>
            <a:r>
              <a:rPr lang="cs-CZ" sz="2000" b="0" i="0" dirty="0">
                <a:solidFill>
                  <a:srgbClr val="555555"/>
                </a:solidFill>
                <a:effectLst/>
              </a:rPr>
              <a:t>. Trenér působí na nakládací činku silou 70 N a sportovec silou 920 N, oba směrem vzhůru. Podařilo se jim zvednout nakládací činku? Jakou výslednou silou bylo působeno na činku?</a:t>
            </a:r>
          </a:p>
          <a:p>
            <a:pPr algn="just"/>
            <a:endParaRPr lang="cs-CZ" sz="2000" dirty="0">
              <a:solidFill>
                <a:srgbClr val="555555"/>
              </a:solidFill>
            </a:endParaRPr>
          </a:p>
          <a:p>
            <a:pPr algn="just"/>
            <a:r>
              <a:rPr lang="pt-BR" sz="2000" b="0" i="1" dirty="0">
                <a:solidFill>
                  <a:srgbClr val="555555"/>
                </a:solidFill>
                <a:effectLst/>
              </a:rPr>
              <a:t>F</a:t>
            </a:r>
            <a:r>
              <a:rPr lang="pt-BR" sz="2000" b="0" i="0" baseline="-25000" dirty="0">
                <a:solidFill>
                  <a:srgbClr val="555555"/>
                </a:solidFill>
                <a:effectLst/>
              </a:rPr>
              <a:t>G</a:t>
            </a:r>
            <a:r>
              <a:rPr lang="pt-BR" sz="2000" b="0" i="0" dirty="0">
                <a:solidFill>
                  <a:srgbClr val="555555"/>
                </a:solidFill>
                <a:effectLst/>
              </a:rPr>
              <a:t> = </a:t>
            </a:r>
            <a:r>
              <a:rPr lang="pt-BR" sz="2000" b="0" dirty="0">
                <a:solidFill>
                  <a:srgbClr val="555555"/>
                </a:solidFill>
                <a:effectLst/>
              </a:rPr>
              <a:t>m</a:t>
            </a:r>
            <a:r>
              <a:rPr lang="cs-CZ" sz="2000" b="0" dirty="0">
                <a:solidFill>
                  <a:srgbClr val="555555"/>
                </a:solidFill>
                <a:effectLst/>
              </a:rPr>
              <a:t>.</a:t>
            </a:r>
            <a:r>
              <a:rPr lang="pt-BR" sz="2000" b="0" dirty="0">
                <a:solidFill>
                  <a:srgbClr val="555555"/>
                </a:solidFill>
                <a:effectLst/>
              </a:rPr>
              <a:t>g</a:t>
            </a:r>
            <a:r>
              <a:rPr lang="pt-BR" sz="2000" b="0" i="0" dirty="0">
                <a:solidFill>
                  <a:srgbClr val="555555"/>
                </a:solidFill>
                <a:effectLst/>
              </a:rPr>
              <a:t> = 100 ⋅ 9,81 = 981 N</a:t>
            </a:r>
            <a:endParaRPr lang="cs-CZ" sz="2000" dirty="0">
              <a:solidFill>
                <a:srgbClr val="555555"/>
              </a:solidFill>
            </a:endParaRPr>
          </a:p>
          <a:p>
            <a:pPr algn="just"/>
            <a:endParaRPr lang="cs-CZ" sz="2000" b="0" i="0" dirty="0">
              <a:solidFill>
                <a:srgbClr val="555555"/>
              </a:solidFill>
              <a:effectLst/>
            </a:endParaRPr>
          </a:p>
          <a:p>
            <a:pPr algn="just"/>
            <a:r>
              <a:rPr lang="pt-BR" sz="2000" b="0" i="1" dirty="0">
                <a:solidFill>
                  <a:srgbClr val="555555"/>
                </a:solidFill>
                <a:effectLst/>
              </a:rPr>
              <a:t>F</a:t>
            </a:r>
            <a:r>
              <a:rPr lang="pt-BR" sz="2000" b="0" i="0" dirty="0">
                <a:solidFill>
                  <a:srgbClr val="555555"/>
                </a:solidFill>
                <a:effectLst/>
              </a:rPr>
              <a:t> = 70 N + 920 N + (−981 N) = </a:t>
            </a:r>
            <a:r>
              <a:rPr lang="pt-BR" sz="2000" b="0" i="0" u="sng" dirty="0">
                <a:solidFill>
                  <a:srgbClr val="555555"/>
                </a:solidFill>
                <a:effectLst/>
              </a:rPr>
              <a:t>9 N</a:t>
            </a:r>
            <a:endParaRPr lang="cs-CZ" sz="2000" b="0" i="0" u="sng" dirty="0">
              <a:solidFill>
                <a:srgbClr val="555555"/>
              </a:solidFill>
              <a:effectLst/>
            </a:endParaRPr>
          </a:p>
          <a:p>
            <a:pPr algn="just"/>
            <a:endParaRPr lang="cs-CZ" sz="2000" u="sng" dirty="0">
              <a:solidFill>
                <a:srgbClr val="555555"/>
              </a:solidFill>
            </a:endParaRPr>
          </a:p>
          <a:p>
            <a:pPr algn="just"/>
            <a:r>
              <a:rPr lang="cs-CZ" sz="2000" b="0" i="0" dirty="0">
                <a:solidFill>
                  <a:srgbClr val="555555"/>
                </a:solidFill>
                <a:effectLst/>
              </a:rPr>
              <a:t>F </a:t>
            </a:r>
            <a:r>
              <a:rPr lang="en-US" sz="2000" b="0" i="0" dirty="0">
                <a:solidFill>
                  <a:srgbClr val="555555"/>
                </a:solidFill>
                <a:effectLst/>
              </a:rPr>
              <a:t>&lt; </a:t>
            </a:r>
            <a:r>
              <a:rPr lang="en-US" sz="2000" b="0" i="0" dirty="0" err="1">
                <a:solidFill>
                  <a:srgbClr val="555555"/>
                </a:solidFill>
                <a:effectLst/>
              </a:rPr>
              <a:t>F</a:t>
            </a:r>
            <a:r>
              <a:rPr lang="en-US" sz="2000" b="0" i="0" baseline="-25000" dirty="0" err="1">
                <a:solidFill>
                  <a:srgbClr val="555555"/>
                </a:solidFill>
                <a:effectLst/>
              </a:rPr>
              <a:t>g</a:t>
            </a:r>
            <a:r>
              <a:rPr lang="en-US" sz="2000" b="0" i="0" dirty="0">
                <a:solidFill>
                  <a:srgbClr val="555555"/>
                </a:solidFill>
                <a:effectLst/>
              </a:rPr>
              <a:t>   =&gt; </a:t>
            </a:r>
            <a:r>
              <a:rPr lang="cs-CZ" sz="2000" b="0" i="0" dirty="0">
                <a:solidFill>
                  <a:srgbClr val="555555"/>
                </a:solidFill>
                <a:effectLst/>
              </a:rPr>
              <a:t>   </a:t>
            </a:r>
            <a:r>
              <a:rPr lang="cs-CZ" sz="2000" b="0" i="0" u="sng" dirty="0">
                <a:solidFill>
                  <a:srgbClr val="555555"/>
                </a:solidFill>
                <a:effectLst/>
              </a:rPr>
              <a:t>Č</a:t>
            </a:r>
            <a:r>
              <a:rPr lang="en-US" sz="2000" b="0" i="0" u="sng" dirty="0" err="1">
                <a:solidFill>
                  <a:srgbClr val="555555"/>
                </a:solidFill>
                <a:effectLst/>
              </a:rPr>
              <a:t>inku</a:t>
            </a:r>
            <a:r>
              <a:rPr lang="en-US" sz="2000" b="0" i="0" u="sng" dirty="0">
                <a:solidFill>
                  <a:srgbClr val="555555"/>
                </a:solidFill>
                <a:effectLst/>
              </a:rPr>
              <a:t>  </a:t>
            </a:r>
            <a:r>
              <a:rPr lang="cs-CZ" sz="2000" b="0" i="0" u="sng" dirty="0">
                <a:solidFill>
                  <a:srgbClr val="555555"/>
                </a:solidFill>
                <a:effectLst/>
              </a:rPr>
              <a:t>se podařilo zvednout</a:t>
            </a:r>
            <a:r>
              <a:rPr lang="cs-CZ" sz="2000" b="0" i="0" dirty="0">
                <a:solidFill>
                  <a:srgbClr val="555555"/>
                </a:solidFill>
                <a:effectLst/>
              </a:rPr>
              <a:t>.</a:t>
            </a:r>
          </a:p>
        </p:txBody>
      </p:sp>
      <p:pic>
        <p:nvPicPr>
          <p:cNvPr id="7" name="Obrázek 6">
            <a:extLst>
              <a:ext uri="{FF2B5EF4-FFF2-40B4-BE49-F238E27FC236}">
                <a16:creationId xmlns:a16="http://schemas.microsoft.com/office/drawing/2014/main" id="{1BCE5878-56DB-4A58-8505-6BAC152F6744}"/>
              </a:ext>
            </a:extLst>
          </p:cNvPr>
          <p:cNvPicPr>
            <a:picLocks noChangeAspect="1"/>
          </p:cNvPicPr>
          <p:nvPr/>
        </p:nvPicPr>
        <p:blipFill>
          <a:blip r:embed="rId2"/>
          <a:stretch>
            <a:fillRect/>
          </a:stretch>
        </p:blipFill>
        <p:spPr>
          <a:xfrm>
            <a:off x="6072680" y="1995772"/>
            <a:ext cx="2924175" cy="3400425"/>
          </a:xfrm>
          <a:prstGeom prst="rect">
            <a:avLst/>
          </a:prstGeom>
        </p:spPr>
      </p:pic>
    </p:spTree>
    <p:extLst>
      <p:ext uri="{BB962C8B-B14F-4D97-AF65-F5344CB8AC3E}">
        <p14:creationId xmlns:p14="http://schemas.microsoft.com/office/powerpoint/2010/main" val="10142264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8D4650E-FDA6-4A16-8D71-653CEBC8CAF9}"/>
              </a:ext>
            </a:extLst>
          </p:cNvPr>
          <p:cNvSpPr txBox="1"/>
          <p:nvPr/>
        </p:nvSpPr>
        <p:spPr>
          <a:xfrm>
            <a:off x="297952" y="472611"/>
            <a:ext cx="8630292" cy="3847207"/>
          </a:xfrm>
          <a:prstGeom prst="rect">
            <a:avLst/>
          </a:prstGeom>
          <a:noFill/>
        </p:spPr>
        <p:txBody>
          <a:bodyPr wrap="square" rtlCol="0">
            <a:spAutoFit/>
          </a:bodyPr>
          <a:lstStyle/>
          <a:p>
            <a:r>
              <a:rPr lang="cs-CZ" sz="2000" b="1" dirty="0"/>
              <a:t>Mechanická práce vykonaná</a:t>
            </a:r>
            <a:r>
              <a:rPr lang="cs-CZ" sz="2000" dirty="0"/>
              <a:t> </a:t>
            </a:r>
            <a:r>
              <a:rPr lang="cs-CZ" sz="2000" b="1" dirty="0"/>
              <a:t>tíhovou silou </a:t>
            </a:r>
            <a:r>
              <a:rPr lang="cs-CZ" sz="2000" dirty="0"/>
              <a:t>se rovná úbytku tíhové potenciální energie tělesa, přesněji soustavy těleso – Země.</a:t>
            </a:r>
          </a:p>
          <a:p>
            <a:endParaRPr lang="cs-CZ" sz="800" dirty="0"/>
          </a:p>
          <a:p>
            <a:pPr algn="ctr"/>
            <a:r>
              <a:rPr lang="cs-CZ" sz="2000" dirty="0"/>
              <a:t>W = </a:t>
            </a:r>
            <a:r>
              <a:rPr lang="cs-CZ" sz="2000" dirty="0" err="1"/>
              <a:t>m.g</a:t>
            </a:r>
            <a:r>
              <a:rPr lang="cs-CZ" sz="2000" dirty="0"/>
              <a:t>.(h</a:t>
            </a:r>
            <a:r>
              <a:rPr lang="cs-CZ" sz="2000" baseline="-25000" dirty="0"/>
              <a:t>1</a:t>
            </a:r>
            <a:r>
              <a:rPr lang="cs-CZ" sz="2000" dirty="0"/>
              <a:t> – h</a:t>
            </a:r>
            <a:r>
              <a:rPr lang="cs-CZ" sz="2000" baseline="-25000" dirty="0"/>
              <a:t>2</a:t>
            </a:r>
            <a:r>
              <a:rPr lang="cs-CZ" sz="2000" dirty="0"/>
              <a:t>) = - (m.g.h</a:t>
            </a:r>
            <a:r>
              <a:rPr lang="cs-CZ" sz="2000" baseline="-25000" dirty="0"/>
              <a:t>2</a:t>
            </a:r>
            <a:r>
              <a:rPr lang="cs-CZ" sz="2000" dirty="0"/>
              <a:t> – m.g.h</a:t>
            </a:r>
            <a:r>
              <a:rPr lang="cs-CZ" sz="2000" baseline="-25000" dirty="0"/>
              <a:t>1</a:t>
            </a:r>
            <a:r>
              <a:rPr lang="cs-CZ" sz="2000" dirty="0"/>
              <a:t>) = -</a:t>
            </a:r>
            <a:r>
              <a:rPr lang="el-GR" sz="2000" dirty="0"/>
              <a:t>Δ</a:t>
            </a:r>
            <a:r>
              <a:rPr lang="cs-CZ" sz="2000" dirty="0" err="1"/>
              <a:t>E</a:t>
            </a:r>
            <a:r>
              <a:rPr lang="cs-CZ" sz="2000" baseline="-25000" dirty="0" err="1"/>
              <a:t>p</a:t>
            </a:r>
            <a:endParaRPr lang="cs-CZ" sz="2000" baseline="-25000" dirty="0"/>
          </a:p>
          <a:p>
            <a:endParaRPr lang="cs-CZ" sz="800" dirty="0"/>
          </a:p>
          <a:p>
            <a:r>
              <a:rPr lang="cs-CZ" sz="2000" b="1" dirty="0"/>
              <a:t>Mechanická práce vykonaná vnější silou </a:t>
            </a:r>
            <a:r>
              <a:rPr lang="cs-CZ" sz="2000" dirty="0"/>
              <a:t>se rovná přírůstku tíhové potenciální energie tělesa, přesněji soustavy těleso – Země.</a:t>
            </a:r>
          </a:p>
          <a:p>
            <a:endParaRPr lang="cs-CZ" sz="2000" dirty="0"/>
          </a:p>
          <a:p>
            <a:pPr algn="ctr"/>
            <a:r>
              <a:rPr lang="cs-CZ" sz="2000" dirty="0"/>
              <a:t>W = </a:t>
            </a:r>
            <a:r>
              <a:rPr lang="cs-CZ" sz="2000" dirty="0" err="1"/>
              <a:t>m.g</a:t>
            </a:r>
            <a:r>
              <a:rPr lang="cs-CZ" sz="2000" dirty="0"/>
              <a:t>.(h</a:t>
            </a:r>
            <a:r>
              <a:rPr lang="cs-CZ" sz="2000" baseline="-25000" dirty="0"/>
              <a:t>1</a:t>
            </a:r>
            <a:r>
              <a:rPr lang="cs-CZ" sz="2000" dirty="0"/>
              <a:t> – h</a:t>
            </a:r>
            <a:r>
              <a:rPr lang="cs-CZ" sz="2000" baseline="-25000" dirty="0"/>
              <a:t>2</a:t>
            </a:r>
            <a:r>
              <a:rPr lang="cs-CZ" sz="2000" dirty="0"/>
              <a:t>) = m.g.h</a:t>
            </a:r>
            <a:r>
              <a:rPr lang="cs-CZ" sz="2000" baseline="-25000" dirty="0"/>
              <a:t>1</a:t>
            </a:r>
            <a:r>
              <a:rPr lang="cs-CZ" sz="2000" dirty="0"/>
              <a:t> – m.g.h</a:t>
            </a:r>
            <a:r>
              <a:rPr lang="cs-CZ" sz="2000" baseline="-25000" dirty="0"/>
              <a:t>2</a:t>
            </a:r>
            <a:r>
              <a:rPr lang="cs-CZ" sz="2000" dirty="0"/>
              <a:t> = </a:t>
            </a:r>
            <a:r>
              <a:rPr lang="el-GR" sz="2000" dirty="0"/>
              <a:t>Δ</a:t>
            </a:r>
            <a:r>
              <a:rPr lang="cs-CZ" sz="2000" dirty="0" err="1"/>
              <a:t>E</a:t>
            </a:r>
            <a:r>
              <a:rPr lang="cs-CZ" sz="2000" baseline="-25000" dirty="0" err="1"/>
              <a:t>p</a:t>
            </a:r>
            <a:endParaRPr lang="cs-CZ" sz="2000" baseline="-25000" dirty="0"/>
          </a:p>
          <a:p>
            <a:endParaRPr lang="cs-CZ" sz="800" dirty="0"/>
          </a:p>
          <a:p>
            <a:endParaRPr lang="cs-CZ" sz="2000" dirty="0"/>
          </a:p>
          <a:p>
            <a:r>
              <a:rPr lang="cs-CZ" sz="2000" dirty="0"/>
              <a:t>Práce vykonaná tíhovou silou </a:t>
            </a:r>
            <a:r>
              <a:rPr lang="cs-CZ" sz="2000" dirty="0" err="1"/>
              <a:t>Fg</a:t>
            </a:r>
            <a:r>
              <a:rPr lang="cs-CZ" sz="2000" dirty="0"/>
              <a:t> nebo vnější silou F při přemisťování v tíhovém poli Země závisí na počáteční a konečné výšce tělesa, nikoli na tvaru trajektorie po které se těleso pohybuje nebo dráze které při tom urazí. </a:t>
            </a:r>
          </a:p>
        </p:txBody>
      </p:sp>
      <p:pic>
        <p:nvPicPr>
          <p:cNvPr id="5" name="Picture 2" descr="Potenciální energie - FYZIKA 007">
            <a:extLst>
              <a:ext uri="{FF2B5EF4-FFF2-40B4-BE49-F238E27FC236}">
                <a16:creationId xmlns:a16="http://schemas.microsoft.com/office/drawing/2014/main" id="{3892AECE-0099-4464-A3B7-159AC2EE8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952" y="4475878"/>
            <a:ext cx="3509629" cy="21325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otenciální energie - FYZIKA 007">
            <a:extLst>
              <a:ext uri="{FF2B5EF4-FFF2-40B4-BE49-F238E27FC236}">
                <a16:creationId xmlns:a16="http://schemas.microsoft.com/office/drawing/2014/main" id="{47EE2105-047A-4359-8A91-3EA4EC544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444" y="4474865"/>
            <a:ext cx="48768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31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Skupina 5">
            <a:extLst>
              <a:ext uri="{FF2B5EF4-FFF2-40B4-BE49-F238E27FC236}">
                <a16:creationId xmlns:a16="http://schemas.microsoft.com/office/drawing/2014/main" id="{CA48710F-6ADA-4F99-897A-3FD6A7FE4825}"/>
              </a:ext>
            </a:extLst>
          </p:cNvPr>
          <p:cNvGrpSpPr/>
          <p:nvPr/>
        </p:nvGrpSpPr>
        <p:grpSpPr>
          <a:xfrm>
            <a:off x="395142" y="420389"/>
            <a:ext cx="8177502" cy="6165700"/>
            <a:chOff x="395142" y="420389"/>
            <a:chExt cx="8177502" cy="6165700"/>
          </a:xfrm>
        </p:grpSpPr>
        <p:pic>
          <p:nvPicPr>
            <p:cNvPr id="4" name="Obrázek 3">
              <a:extLst>
                <a:ext uri="{FF2B5EF4-FFF2-40B4-BE49-F238E27FC236}">
                  <a16:creationId xmlns:a16="http://schemas.microsoft.com/office/drawing/2014/main" id="{F0870977-F0BA-42B5-B56B-80CE06021AD7}"/>
                </a:ext>
              </a:extLst>
            </p:cNvPr>
            <p:cNvPicPr>
              <a:picLocks noChangeAspect="1"/>
            </p:cNvPicPr>
            <p:nvPr/>
          </p:nvPicPr>
          <p:blipFill>
            <a:blip r:embed="rId2"/>
            <a:stretch>
              <a:fillRect/>
            </a:stretch>
          </p:blipFill>
          <p:spPr>
            <a:xfrm>
              <a:off x="571355" y="420389"/>
              <a:ext cx="8001289" cy="6165700"/>
            </a:xfrm>
            <a:prstGeom prst="rect">
              <a:avLst/>
            </a:prstGeom>
          </p:spPr>
        </p:pic>
        <p:sp>
          <p:nvSpPr>
            <p:cNvPr id="5" name="Obdélník 4">
              <a:extLst>
                <a:ext uri="{FF2B5EF4-FFF2-40B4-BE49-F238E27FC236}">
                  <a16:creationId xmlns:a16="http://schemas.microsoft.com/office/drawing/2014/main" id="{E88D0710-084F-45EF-83A5-40C7F39C99EC}"/>
                </a:ext>
              </a:extLst>
            </p:cNvPr>
            <p:cNvSpPr/>
            <p:nvPr/>
          </p:nvSpPr>
          <p:spPr>
            <a:xfrm>
              <a:off x="395142" y="420389"/>
              <a:ext cx="352425"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37366874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6A473E2-3ED0-4924-B380-95C22644C9F5}"/>
              </a:ext>
            </a:extLst>
          </p:cNvPr>
          <p:cNvSpPr txBox="1"/>
          <p:nvPr/>
        </p:nvSpPr>
        <p:spPr>
          <a:xfrm>
            <a:off x="254285" y="1382286"/>
            <a:ext cx="8635429" cy="4093428"/>
          </a:xfrm>
          <a:prstGeom prst="rect">
            <a:avLst/>
          </a:prstGeom>
          <a:noFill/>
        </p:spPr>
        <p:txBody>
          <a:bodyPr wrap="square">
            <a:spAutoFit/>
          </a:bodyPr>
          <a:lstStyle/>
          <a:p>
            <a:pPr algn="just"/>
            <a:r>
              <a:rPr lang="cs-CZ" sz="2000" b="1" i="1" dirty="0"/>
              <a:t>Konzervativní silové pole </a:t>
            </a:r>
            <a:r>
              <a:rPr lang="cs-CZ" sz="2000" dirty="0"/>
              <a:t>je silové pole, které může konat práci, ale </a:t>
            </a:r>
            <a:r>
              <a:rPr lang="cs-CZ" sz="2000" u="sng" dirty="0"/>
              <a:t>v izolovaném systému na uzavřené křivce je celková vykonaná práce nulová</a:t>
            </a:r>
            <a:r>
              <a:rPr lang="cs-CZ" sz="2000" dirty="0"/>
              <a:t>. Mezi konzervativní síly patří např. gravitační síla a elektrostatická síla.</a:t>
            </a:r>
          </a:p>
          <a:p>
            <a:pPr algn="just"/>
            <a:endParaRPr lang="cs-CZ" sz="2000" dirty="0"/>
          </a:p>
          <a:p>
            <a:pPr algn="just"/>
            <a:r>
              <a:rPr lang="cs-CZ" sz="2000" b="1" i="1" dirty="0"/>
              <a:t>Nekonzervativní síly </a:t>
            </a:r>
            <a:r>
              <a:rPr lang="cs-CZ" sz="2000" dirty="0"/>
              <a:t>jsou silami, jejichž </a:t>
            </a:r>
            <a:r>
              <a:rPr lang="cs-CZ" sz="2000" u="sng" dirty="0"/>
              <a:t>práce na uzavřené křivce je nenulová</a:t>
            </a:r>
            <a:r>
              <a:rPr lang="cs-CZ" sz="2000" dirty="0"/>
              <a:t>. Při jejich působení tedy dochází k „rozptýlení“, disipaci energie, proto se též nazývají disipativní. Jde například o síly tření. </a:t>
            </a:r>
          </a:p>
          <a:p>
            <a:pPr algn="just"/>
            <a:endParaRPr lang="cs-CZ" sz="2000" dirty="0"/>
          </a:p>
          <a:p>
            <a:pPr algn="just"/>
            <a:r>
              <a:rPr lang="cs-CZ" sz="2000" b="1" i="1" dirty="0"/>
              <a:t>Gyroskopické síly </a:t>
            </a:r>
            <a:r>
              <a:rPr lang="cs-CZ" sz="2000" dirty="0"/>
              <a:t>jsou síly jejichž pole nelze popsat potenciální energií, protože nekonají práci již vzhledem ke své podstatě – působí totiž vždy kolmo ke směru pohybu. Nedochází u nich tedy ani k disipaci energie. Příkladem je působení stacionárního magnetického pole na pohybující se nabitou částici (magnetická část Lorentzovy síly), ze zdánlivých sil pak </a:t>
            </a:r>
            <a:r>
              <a:rPr lang="cs-CZ" sz="2000" dirty="0" err="1"/>
              <a:t>Coriolisova</a:t>
            </a:r>
            <a:r>
              <a:rPr lang="cs-CZ" sz="2000" dirty="0"/>
              <a:t> síla.</a:t>
            </a:r>
          </a:p>
        </p:txBody>
      </p:sp>
      <p:sp>
        <p:nvSpPr>
          <p:cNvPr id="3" name="Rectangle 4">
            <a:extLst>
              <a:ext uri="{FF2B5EF4-FFF2-40B4-BE49-F238E27FC236}">
                <a16:creationId xmlns:a16="http://schemas.microsoft.com/office/drawing/2014/main" id="{6450F2B5-3B11-41D4-BAB1-175164FBF9E0}"/>
              </a:ext>
            </a:extLst>
          </p:cNvPr>
          <p:cNvSpPr txBox="1">
            <a:spLocks noChangeArrowheads="1"/>
          </p:cNvSpPr>
          <p:nvPr/>
        </p:nvSpPr>
        <p:spPr>
          <a:xfrm>
            <a:off x="395286" y="431514"/>
            <a:ext cx="7834313" cy="4701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altLang="cs-CZ" sz="2400" b="1">
                <a:latin typeface="+mn-lt"/>
              </a:rPr>
              <a:t>Dráhový účinek síly</a:t>
            </a:r>
            <a:endParaRPr lang="cs-CZ" altLang="cs-CZ" sz="2400" b="1" dirty="0">
              <a:latin typeface="+mn-lt"/>
            </a:endParaRPr>
          </a:p>
        </p:txBody>
      </p:sp>
    </p:spTree>
    <p:extLst>
      <p:ext uri="{BB962C8B-B14F-4D97-AF65-F5344CB8AC3E}">
        <p14:creationId xmlns:p14="http://schemas.microsoft.com/office/powerpoint/2010/main" val="33751439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88C7323-94B6-4F41-A545-4A84576BB8E2}"/>
              </a:ext>
            </a:extLst>
          </p:cNvPr>
          <p:cNvSpPr txBox="1"/>
          <p:nvPr/>
        </p:nvSpPr>
        <p:spPr>
          <a:xfrm>
            <a:off x="164386" y="151179"/>
            <a:ext cx="8815228" cy="6555641"/>
          </a:xfrm>
          <a:prstGeom prst="rect">
            <a:avLst/>
          </a:prstGeom>
          <a:noFill/>
        </p:spPr>
        <p:txBody>
          <a:bodyPr wrap="square" rtlCol="0">
            <a:spAutoFit/>
          </a:bodyPr>
          <a:lstStyle/>
          <a:p>
            <a:r>
              <a:rPr lang="cs-CZ" sz="2000" dirty="0"/>
              <a:t>Součet kinetické a potenciální energie tvoří celkovou </a:t>
            </a:r>
            <a:r>
              <a:rPr lang="cs-CZ" sz="2000" b="1" dirty="0"/>
              <a:t>mechanickou energii </a:t>
            </a:r>
            <a:r>
              <a:rPr lang="cs-CZ" sz="2000" dirty="0"/>
              <a:t>tělesa (soustavy těles). </a:t>
            </a:r>
            <a:endParaRPr lang="cs-CZ" sz="800" dirty="0"/>
          </a:p>
          <a:p>
            <a:pPr algn="ctr"/>
            <a:r>
              <a:rPr lang="cs-CZ" sz="2000" dirty="0"/>
              <a:t>E = </a:t>
            </a:r>
            <a:r>
              <a:rPr lang="cs-CZ" sz="2000" dirty="0" err="1"/>
              <a:t>E</a:t>
            </a:r>
            <a:r>
              <a:rPr lang="cs-CZ" sz="2000" baseline="-25000" dirty="0" err="1"/>
              <a:t>k</a:t>
            </a:r>
            <a:r>
              <a:rPr lang="cs-CZ" sz="2000" dirty="0"/>
              <a:t> + </a:t>
            </a:r>
            <a:r>
              <a:rPr lang="cs-CZ" sz="2000" dirty="0" err="1"/>
              <a:t>E</a:t>
            </a:r>
            <a:r>
              <a:rPr lang="cs-CZ" sz="2000" baseline="-25000" dirty="0" err="1"/>
              <a:t>p</a:t>
            </a:r>
            <a:endParaRPr lang="cs-CZ" sz="2000" baseline="-25000" dirty="0"/>
          </a:p>
          <a:p>
            <a:pPr algn="ctr"/>
            <a:endParaRPr lang="cs-CZ" sz="800" dirty="0"/>
          </a:p>
          <a:p>
            <a:pPr algn="ctr"/>
            <a:r>
              <a:rPr lang="cs-CZ" sz="2000" dirty="0"/>
              <a:t>E = ½.m.v</a:t>
            </a:r>
            <a:r>
              <a:rPr lang="cs-CZ" sz="2000" baseline="30000" dirty="0"/>
              <a:t>2</a:t>
            </a:r>
            <a:r>
              <a:rPr lang="cs-CZ" sz="2000" dirty="0"/>
              <a:t> + </a:t>
            </a:r>
            <a:r>
              <a:rPr lang="cs-CZ" sz="2000" dirty="0" err="1"/>
              <a:t>m.g.h</a:t>
            </a:r>
            <a:endParaRPr lang="cs-CZ" sz="2000" dirty="0"/>
          </a:p>
          <a:p>
            <a:pPr algn="ctr"/>
            <a:endParaRPr lang="cs-CZ" sz="800" dirty="0"/>
          </a:p>
          <a:p>
            <a:pPr algn="just"/>
            <a:r>
              <a:rPr lang="cs-CZ" sz="2000" dirty="0"/>
              <a:t>Mechanická práce je mírou přeměny energie a mírou přenosu energie z tělesa na těleso. </a:t>
            </a:r>
          </a:p>
          <a:p>
            <a:pPr algn="just"/>
            <a:endParaRPr lang="cs-CZ" sz="2000" dirty="0"/>
          </a:p>
          <a:p>
            <a:pPr algn="just"/>
            <a:r>
              <a:rPr lang="cs-CZ" sz="2000" u="sng" dirty="0"/>
              <a:t>Mechanická energie a mechanická práce jsou dvě různé veličiny</a:t>
            </a:r>
            <a:r>
              <a:rPr lang="cs-CZ" sz="2000" dirty="0"/>
              <a:t>. </a:t>
            </a:r>
            <a:r>
              <a:rPr lang="cs-CZ" sz="2000" u="sng" dirty="0"/>
              <a:t>Mechanická práce charakterizuje </a:t>
            </a:r>
            <a:r>
              <a:rPr lang="cs-CZ" sz="2000" dirty="0"/>
              <a:t>určitý </a:t>
            </a:r>
            <a:r>
              <a:rPr lang="cs-CZ" sz="2000" u="sng" dirty="0"/>
              <a:t>stav</a:t>
            </a:r>
            <a:r>
              <a:rPr lang="cs-CZ" sz="2000" dirty="0"/>
              <a:t> těles (pohybový stav, vzájemné působení těles), </a:t>
            </a:r>
            <a:r>
              <a:rPr lang="cs-CZ" sz="2000" u="sng" dirty="0"/>
              <a:t>mechanická práce charakterizuje</a:t>
            </a:r>
            <a:r>
              <a:rPr lang="cs-CZ" sz="2000" dirty="0"/>
              <a:t> fyzikální </a:t>
            </a:r>
            <a:r>
              <a:rPr lang="cs-CZ" sz="2000" u="sng" dirty="0"/>
              <a:t>děj</a:t>
            </a:r>
            <a:r>
              <a:rPr lang="cs-CZ" sz="2000" dirty="0"/>
              <a:t>, při kterém se stav těles mění.</a:t>
            </a:r>
          </a:p>
          <a:p>
            <a:pPr algn="just"/>
            <a:endParaRPr lang="cs-CZ" sz="2000" dirty="0"/>
          </a:p>
          <a:p>
            <a:pPr algn="just"/>
            <a:endParaRPr lang="cs-CZ" sz="800" dirty="0"/>
          </a:p>
          <a:p>
            <a:pPr algn="just"/>
            <a:r>
              <a:rPr lang="cs-CZ" sz="2000" b="1" dirty="0"/>
              <a:t>Zákon zachování mechanické energie v izolované soustavě</a:t>
            </a:r>
          </a:p>
          <a:p>
            <a:pPr algn="just"/>
            <a:endParaRPr lang="cs-CZ" sz="800" dirty="0"/>
          </a:p>
          <a:p>
            <a:pPr algn="just"/>
            <a:r>
              <a:rPr lang="cs-CZ" sz="2000" dirty="0"/>
              <a:t>V izolované soustavě (soustavě, kde nepůsobí žádné vnější síly jako tření nebo odpor prostředí) se při všech mechanických dějích mění potenciální energie v kinetickou a naopak, přičemž mechanická energie je konstantní</a:t>
            </a:r>
          </a:p>
          <a:p>
            <a:pPr algn="just"/>
            <a:endParaRPr lang="cs-CZ" sz="800" dirty="0"/>
          </a:p>
          <a:p>
            <a:pPr algn="ctr"/>
            <a:r>
              <a:rPr lang="cs-CZ" sz="2000" dirty="0"/>
              <a:t>E = </a:t>
            </a:r>
            <a:r>
              <a:rPr lang="cs-CZ" sz="2000" dirty="0" err="1"/>
              <a:t>E</a:t>
            </a:r>
            <a:r>
              <a:rPr lang="cs-CZ" sz="2000" baseline="-25000" dirty="0" err="1"/>
              <a:t>k</a:t>
            </a:r>
            <a:r>
              <a:rPr lang="cs-CZ" sz="2000" dirty="0"/>
              <a:t> + </a:t>
            </a:r>
            <a:r>
              <a:rPr lang="cs-CZ" sz="2000" dirty="0" err="1"/>
              <a:t>E</a:t>
            </a:r>
            <a:r>
              <a:rPr lang="cs-CZ" sz="2000" baseline="-25000" dirty="0" err="1"/>
              <a:t>p</a:t>
            </a:r>
            <a:r>
              <a:rPr lang="cs-CZ" sz="2000" dirty="0"/>
              <a:t> = </a:t>
            </a:r>
            <a:r>
              <a:rPr lang="cs-CZ" sz="2000" dirty="0" err="1"/>
              <a:t>konst</a:t>
            </a:r>
            <a:endParaRPr lang="cs-CZ" sz="2000" dirty="0"/>
          </a:p>
          <a:p>
            <a:pPr algn="just"/>
            <a:endParaRPr lang="cs-CZ" sz="800" dirty="0"/>
          </a:p>
          <a:p>
            <a:pPr algn="just"/>
            <a:r>
              <a:rPr lang="cs-CZ" sz="2000" dirty="0"/>
              <a:t>V izolované soustavě nemůže energie sama od sebe vznikat nebo zanikat, </a:t>
            </a:r>
            <a:r>
              <a:rPr lang="cs-CZ" sz="2000" u="sng" dirty="0"/>
              <a:t>mění se pouze jeden druh energie v jiný</a:t>
            </a:r>
            <a:r>
              <a:rPr lang="cs-CZ" sz="2000" dirty="0"/>
              <a:t>.</a:t>
            </a:r>
          </a:p>
        </p:txBody>
      </p:sp>
    </p:spTree>
    <p:extLst>
      <p:ext uri="{BB962C8B-B14F-4D97-AF65-F5344CB8AC3E}">
        <p14:creationId xmlns:p14="http://schemas.microsoft.com/office/powerpoint/2010/main" val="4509287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potential energy | Definition, Examples, &amp; Facts | Britannica">
            <a:extLst>
              <a:ext uri="{FF2B5EF4-FFF2-40B4-BE49-F238E27FC236}">
                <a16:creationId xmlns:a16="http://schemas.microsoft.com/office/drawing/2014/main" id="{62257CCD-9480-4D62-994C-268255CC9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48" y="846951"/>
            <a:ext cx="8334704" cy="556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2992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descr="Polohova a pohybova energie: text, images, music, video | Glogster EDU -  Interactive multimedia posters">
            <a:extLst>
              <a:ext uri="{FF2B5EF4-FFF2-40B4-BE49-F238E27FC236}">
                <a16:creationId xmlns:a16="http://schemas.microsoft.com/office/drawing/2014/main" id="{546D23C3-A6A9-4275-9564-32CA2A2CF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9285" y="4212731"/>
            <a:ext cx="25146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3430" name="Picture 6" descr="Co je energie Jednotka energie Rozdělení Polohová (potenciální) energie  Pohybová (kinetická) energie Přeměny energie, z">
            <a:extLst>
              <a:ext uri="{FF2B5EF4-FFF2-40B4-BE49-F238E27FC236}">
                <a16:creationId xmlns:a16="http://schemas.microsoft.com/office/drawing/2014/main" id="{30D8F603-FB34-43A7-B266-EA610521C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834" y="705186"/>
            <a:ext cx="2704415" cy="2974857"/>
          </a:xfrm>
          <a:prstGeom prst="rect">
            <a:avLst/>
          </a:prstGeom>
          <a:noFill/>
          <a:extLst>
            <a:ext uri="{909E8E84-426E-40DD-AFC4-6F175D3DCCD1}">
              <a14:hiddenFill xmlns:a14="http://schemas.microsoft.com/office/drawing/2010/main">
                <a:solidFill>
                  <a:srgbClr val="FFFFFF"/>
                </a:solidFill>
              </a14:hiddenFill>
            </a:ext>
          </a:extLst>
        </p:spPr>
      </p:pic>
      <p:pic>
        <p:nvPicPr>
          <p:cNvPr id="103432" name="Picture 8" descr="ZŠ VNB I / 04 - Mechanická energie">
            <a:extLst>
              <a:ext uri="{FF2B5EF4-FFF2-40B4-BE49-F238E27FC236}">
                <a16:creationId xmlns:a16="http://schemas.microsoft.com/office/drawing/2014/main" id="{FEC10E39-88CB-4D77-A88A-CB8EB8E8D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115" y="4304401"/>
            <a:ext cx="5715000" cy="2238375"/>
          </a:xfrm>
          <a:prstGeom prst="rect">
            <a:avLst/>
          </a:prstGeom>
          <a:noFill/>
          <a:extLst>
            <a:ext uri="{909E8E84-426E-40DD-AFC4-6F175D3DCCD1}">
              <a14:hiddenFill xmlns:a14="http://schemas.microsoft.com/office/drawing/2010/main">
                <a:solidFill>
                  <a:srgbClr val="FFFFFF"/>
                </a:solidFill>
              </a14:hiddenFill>
            </a:ext>
          </a:extLst>
        </p:spPr>
      </p:pic>
      <p:pic>
        <p:nvPicPr>
          <p:cNvPr id="103436" name="Picture 12" descr="Zákon zachování energie - ppt stáhnout">
            <a:extLst>
              <a:ext uri="{FF2B5EF4-FFF2-40B4-BE49-F238E27FC236}">
                <a16:creationId xmlns:a16="http://schemas.microsoft.com/office/drawing/2014/main" id="{A605E88F-9775-4934-8B67-2D70B97EF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79" y="220631"/>
            <a:ext cx="4883807" cy="3662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9138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82767DB-68CB-4A1E-884F-731358B17D69}"/>
              </a:ext>
            </a:extLst>
          </p:cNvPr>
          <p:cNvSpPr txBox="1"/>
          <p:nvPr/>
        </p:nvSpPr>
        <p:spPr>
          <a:xfrm>
            <a:off x="313362" y="951827"/>
            <a:ext cx="8517276" cy="5632311"/>
          </a:xfrm>
          <a:prstGeom prst="rect">
            <a:avLst/>
          </a:prstGeom>
          <a:noFill/>
        </p:spPr>
        <p:txBody>
          <a:bodyPr wrap="square" rtlCol="0">
            <a:spAutoFit/>
          </a:bodyPr>
          <a:lstStyle/>
          <a:p>
            <a:r>
              <a:rPr lang="cs-CZ" dirty="0"/>
              <a:t>Kámen o hmotnosti 2 kg padá volným pádem z věže o výšce 80 m. Jakou má kinetickou a jakou tíhovou potenciální energii pro g = 10 m.s</a:t>
            </a:r>
            <a:r>
              <a:rPr lang="cs-CZ" baseline="30000" dirty="0"/>
              <a:t>-2</a:t>
            </a:r>
          </a:p>
          <a:p>
            <a:pPr marL="342900" indent="-342900">
              <a:buAutoNum type="alphaLcParenR"/>
            </a:pPr>
            <a:r>
              <a:rPr lang="cs-CZ" dirty="0"/>
              <a:t>Na začátku pádu</a:t>
            </a:r>
          </a:p>
          <a:p>
            <a:pPr marL="342900" indent="-342900">
              <a:buAutoNum type="alphaLcParenR"/>
            </a:pPr>
            <a:r>
              <a:rPr lang="cs-CZ" dirty="0"/>
              <a:t>V čase 1 s od počátku pádu</a:t>
            </a:r>
          </a:p>
          <a:p>
            <a:pPr marL="342900" indent="-342900">
              <a:buAutoNum type="alphaLcParenR"/>
            </a:pPr>
            <a:r>
              <a:rPr lang="cs-CZ" dirty="0"/>
              <a:t>Při dopadu?</a:t>
            </a:r>
          </a:p>
          <a:p>
            <a:endParaRPr lang="cs-CZ" dirty="0"/>
          </a:p>
          <a:p>
            <a:r>
              <a:rPr lang="cs-CZ" b="1" dirty="0"/>
              <a:t>Na začátku pádu</a:t>
            </a:r>
          </a:p>
          <a:p>
            <a:r>
              <a:rPr lang="cs-CZ" dirty="0"/>
              <a:t>v = 0  proto </a:t>
            </a:r>
            <a:r>
              <a:rPr lang="cs-CZ" dirty="0" err="1"/>
              <a:t>Ek</a:t>
            </a:r>
            <a:r>
              <a:rPr lang="cs-CZ" dirty="0"/>
              <a:t> = </a:t>
            </a:r>
            <a:r>
              <a:rPr lang="cs-CZ" u="sng" dirty="0"/>
              <a:t>0 J</a:t>
            </a:r>
          </a:p>
          <a:p>
            <a:r>
              <a:rPr lang="cs-CZ" dirty="0" err="1"/>
              <a:t>Ep</a:t>
            </a:r>
            <a:r>
              <a:rPr lang="cs-CZ" dirty="0"/>
              <a:t> = </a:t>
            </a:r>
            <a:r>
              <a:rPr lang="cs-CZ" dirty="0" err="1"/>
              <a:t>m.g.h</a:t>
            </a:r>
            <a:r>
              <a:rPr lang="cs-CZ" dirty="0"/>
              <a:t> = 2.10.80 = </a:t>
            </a:r>
            <a:r>
              <a:rPr lang="cs-CZ" u="sng" dirty="0"/>
              <a:t>1600 J</a:t>
            </a:r>
          </a:p>
          <a:p>
            <a:endParaRPr lang="cs-CZ" dirty="0"/>
          </a:p>
          <a:p>
            <a:r>
              <a:rPr lang="cs-CZ" b="1" dirty="0"/>
              <a:t>V čase 1 s od začátku pádu</a:t>
            </a:r>
          </a:p>
          <a:p>
            <a:r>
              <a:rPr lang="cs-CZ" dirty="0"/>
              <a:t>v =  g.t</a:t>
            </a:r>
          </a:p>
          <a:p>
            <a:r>
              <a:rPr lang="cs-CZ" dirty="0" err="1"/>
              <a:t>Ek</a:t>
            </a:r>
            <a:r>
              <a:rPr lang="cs-CZ" dirty="0"/>
              <a:t> = ½.m.v</a:t>
            </a:r>
            <a:r>
              <a:rPr lang="cs-CZ" baseline="30000" dirty="0"/>
              <a:t>2</a:t>
            </a:r>
            <a:r>
              <a:rPr lang="cs-CZ" dirty="0"/>
              <a:t> = = ½.m.(g.t)</a:t>
            </a:r>
            <a:r>
              <a:rPr lang="cs-CZ" baseline="30000" dirty="0"/>
              <a:t>2</a:t>
            </a:r>
            <a:r>
              <a:rPr lang="cs-CZ" dirty="0"/>
              <a:t> = ½.2.(9,81.1)</a:t>
            </a:r>
            <a:r>
              <a:rPr lang="cs-CZ" baseline="30000" dirty="0"/>
              <a:t>2</a:t>
            </a:r>
            <a:r>
              <a:rPr lang="cs-CZ" dirty="0"/>
              <a:t> = </a:t>
            </a:r>
            <a:r>
              <a:rPr lang="cs-CZ" u="sng" dirty="0"/>
              <a:t>100 J</a:t>
            </a:r>
          </a:p>
          <a:p>
            <a:r>
              <a:rPr lang="cs-CZ" dirty="0"/>
              <a:t>s = ½.g.t</a:t>
            </a:r>
            <a:r>
              <a:rPr lang="cs-CZ" baseline="30000" dirty="0"/>
              <a:t>2</a:t>
            </a:r>
            <a:r>
              <a:rPr lang="cs-CZ" dirty="0"/>
              <a:t> = ½.9.81.1</a:t>
            </a:r>
            <a:r>
              <a:rPr lang="cs-CZ" baseline="30000" dirty="0"/>
              <a:t>2</a:t>
            </a:r>
            <a:r>
              <a:rPr lang="cs-CZ" dirty="0"/>
              <a:t> = 5 m</a:t>
            </a:r>
          </a:p>
          <a:p>
            <a:r>
              <a:rPr lang="cs-CZ" dirty="0" err="1"/>
              <a:t>Ek</a:t>
            </a:r>
            <a:r>
              <a:rPr lang="cs-CZ" dirty="0"/>
              <a:t> = </a:t>
            </a:r>
            <a:r>
              <a:rPr lang="cs-CZ" dirty="0" err="1"/>
              <a:t>m.g</a:t>
            </a:r>
            <a:r>
              <a:rPr lang="cs-CZ" dirty="0"/>
              <a:t>.(h-s) = </a:t>
            </a:r>
            <a:r>
              <a:rPr lang="cs-CZ" u="sng" dirty="0"/>
              <a:t>1500 J</a:t>
            </a:r>
          </a:p>
          <a:p>
            <a:endParaRPr lang="cs-CZ" dirty="0"/>
          </a:p>
          <a:p>
            <a:r>
              <a:rPr lang="cs-CZ" b="1" dirty="0"/>
              <a:t>Při dopadu</a:t>
            </a:r>
          </a:p>
          <a:p>
            <a:r>
              <a:rPr lang="cs-CZ" dirty="0"/>
              <a:t>s = ½.g.t</a:t>
            </a:r>
            <a:r>
              <a:rPr lang="cs-CZ" baseline="30000" dirty="0"/>
              <a:t>2</a:t>
            </a:r>
            <a:r>
              <a:rPr lang="cs-CZ" dirty="0"/>
              <a:t> = ½.g.(v/g)</a:t>
            </a:r>
            <a:r>
              <a:rPr lang="cs-CZ" baseline="30000" dirty="0"/>
              <a:t>2</a:t>
            </a:r>
            <a:r>
              <a:rPr lang="cs-CZ" dirty="0"/>
              <a:t> = v</a:t>
            </a:r>
            <a:r>
              <a:rPr lang="cs-CZ" baseline="30000" dirty="0"/>
              <a:t>2</a:t>
            </a:r>
            <a:r>
              <a:rPr lang="cs-CZ" dirty="0"/>
              <a:t>/2.g  odtud pro s = h platí  v = √2.h.g</a:t>
            </a:r>
          </a:p>
          <a:p>
            <a:r>
              <a:rPr lang="cs-CZ" dirty="0" err="1"/>
              <a:t>Ek</a:t>
            </a:r>
            <a:r>
              <a:rPr lang="cs-CZ" dirty="0"/>
              <a:t> = ½.m.v</a:t>
            </a:r>
            <a:r>
              <a:rPr lang="cs-CZ" baseline="30000" dirty="0"/>
              <a:t>2</a:t>
            </a:r>
            <a:r>
              <a:rPr lang="cs-CZ" dirty="0"/>
              <a:t> = ½.m.2.h.g = </a:t>
            </a:r>
            <a:r>
              <a:rPr lang="cs-CZ" dirty="0" err="1"/>
              <a:t>m.g.h</a:t>
            </a:r>
            <a:r>
              <a:rPr lang="cs-CZ" dirty="0"/>
              <a:t> = 2.9,81.80 = </a:t>
            </a:r>
            <a:r>
              <a:rPr lang="cs-CZ" u="sng" dirty="0"/>
              <a:t>1600 J</a:t>
            </a:r>
          </a:p>
          <a:p>
            <a:r>
              <a:rPr lang="cs-CZ" dirty="0"/>
              <a:t>h = 0  proto </a:t>
            </a:r>
            <a:r>
              <a:rPr lang="cs-CZ" dirty="0" err="1"/>
              <a:t>Ep</a:t>
            </a:r>
            <a:r>
              <a:rPr lang="cs-CZ" dirty="0"/>
              <a:t> = </a:t>
            </a:r>
            <a:r>
              <a:rPr lang="cs-CZ" u="sng" dirty="0"/>
              <a:t>0 J</a:t>
            </a:r>
          </a:p>
        </p:txBody>
      </p:sp>
      <p:cxnSp>
        <p:nvCxnSpPr>
          <p:cNvPr id="5" name="Přímá spojnice 4">
            <a:extLst>
              <a:ext uri="{FF2B5EF4-FFF2-40B4-BE49-F238E27FC236}">
                <a16:creationId xmlns:a16="http://schemas.microsoft.com/office/drawing/2014/main" id="{D3C3DAEB-D521-4522-A23F-84B9F7ACE68E}"/>
              </a:ext>
            </a:extLst>
          </p:cNvPr>
          <p:cNvCxnSpPr/>
          <p:nvPr/>
        </p:nvCxnSpPr>
        <p:spPr>
          <a:xfrm>
            <a:off x="5613603" y="5707050"/>
            <a:ext cx="38014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ovéPole 5">
            <a:extLst>
              <a:ext uri="{FF2B5EF4-FFF2-40B4-BE49-F238E27FC236}">
                <a16:creationId xmlns:a16="http://schemas.microsoft.com/office/drawing/2014/main" id="{70238389-A298-46B0-A9E4-4BE10A5C6F1B}"/>
              </a:ext>
            </a:extLst>
          </p:cNvPr>
          <p:cNvSpPr txBox="1"/>
          <p:nvPr/>
        </p:nvSpPr>
        <p:spPr>
          <a:xfrm>
            <a:off x="256855" y="413657"/>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24815191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2B6A16-E374-452A-86F7-61E0A6F21762}"/>
              </a:ext>
            </a:extLst>
          </p:cNvPr>
          <p:cNvSpPr>
            <a:spLocks noGrp="1"/>
          </p:cNvSpPr>
          <p:nvPr>
            <p:ph type="title"/>
          </p:nvPr>
        </p:nvSpPr>
        <p:spPr>
          <a:xfrm>
            <a:off x="456481" y="273629"/>
            <a:ext cx="1331222" cy="466110"/>
          </a:xfrm>
        </p:spPr>
        <p:txBody>
          <a:bodyPr>
            <a:normAutofit/>
          </a:bodyPr>
          <a:lstStyle/>
          <a:p>
            <a:r>
              <a:rPr lang="cs-CZ" sz="2400" b="1" dirty="0">
                <a:latin typeface="+mn-lt"/>
              </a:rPr>
              <a:t>Výkon</a:t>
            </a:r>
          </a:p>
        </p:txBody>
      </p:sp>
      <p:sp>
        <p:nvSpPr>
          <p:cNvPr id="3" name="TextovéPole 2">
            <a:extLst>
              <a:ext uri="{FF2B5EF4-FFF2-40B4-BE49-F238E27FC236}">
                <a16:creationId xmlns:a16="http://schemas.microsoft.com/office/drawing/2014/main" id="{8F6FCCDC-1900-4E6F-B17F-63C6720A19B9}"/>
              </a:ext>
            </a:extLst>
          </p:cNvPr>
          <p:cNvSpPr txBox="1"/>
          <p:nvPr/>
        </p:nvSpPr>
        <p:spPr>
          <a:xfrm>
            <a:off x="207693" y="1042493"/>
            <a:ext cx="8728614" cy="2492990"/>
          </a:xfrm>
          <a:prstGeom prst="rect">
            <a:avLst/>
          </a:prstGeom>
          <a:noFill/>
        </p:spPr>
        <p:txBody>
          <a:bodyPr wrap="square" rtlCol="0">
            <a:spAutoFit/>
          </a:bodyPr>
          <a:lstStyle/>
          <a:p>
            <a:pPr algn="just"/>
            <a:r>
              <a:rPr lang="cs-CZ" sz="2000" b="1" dirty="0"/>
              <a:t>Výkon</a:t>
            </a:r>
            <a:r>
              <a:rPr lang="cs-CZ" sz="2000" dirty="0"/>
              <a:t> je skalární veličina vyjadřující, jak rychle se koná mechanická práce, </a:t>
            </a:r>
            <a:r>
              <a:rPr lang="cs-CZ" sz="2000" b="0" i="0" dirty="0">
                <a:effectLst/>
              </a:rPr>
              <a:t>vyjadřuje </a:t>
            </a:r>
            <a:r>
              <a:rPr lang="cs-CZ" sz="2000" b="0" i="0" u="sng" dirty="0">
                <a:effectLst/>
              </a:rPr>
              <a:t>množství </a:t>
            </a:r>
            <a:r>
              <a:rPr lang="cs-CZ" sz="2000" b="0" i="0" u="sng" strike="noStrike" dirty="0">
                <a:effectLst/>
              </a:rPr>
              <a:t>práce</a:t>
            </a:r>
            <a:r>
              <a:rPr lang="cs-CZ" sz="2000" b="0" i="0" u="sng" dirty="0">
                <a:effectLst/>
              </a:rPr>
              <a:t> vykonané za jednotku </a:t>
            </a:r>
            <a:r>
              <a:rPr lang="cs-CZ" sz="2000" b="0" i="0" u="sng" strike="noStrike" dirty="0">
                <a:effectLst/>
              </a:rPr>
              <a:t>času</a:t>
            </a:r>
            <a:r>
              <a:rPr lang="cs-CZ" sz="2000" u="sng" dirty="0"/>
              <a:t> </a:t>
            </a:r>
            <a:r>
              <a:rPr lang="cs-CZ" sz="2000" dirty="0"/>
              <a:t>(P, jednotka Watt).</a:t>
            </a:r>
          </a:p>
          <a:p>
            <a:pPr algn="just"/>
            <a:endParaRPr lang="cs-CZ" sz="800" dirty="0"/>
          </a:p>
          <a:p>
            <a:pPr algn="just"/>
            <a:r>
              <a:rPr lang="cs-CZ" sz="2000" b="1" dirty="0"/>
              <a:t>Průměrný výkon </a:t>
            </a:r>
            <a:r>
              <a:rPr lang="cs-CZ" sz="2000" dirty="0"/>
              <a:t>je podílem celkové práce W a doby t za kterou byla práce vykonána</a:t>
            </a:r>
          </a:p>
          <a:p>
            <a:pPr algn="just"/>
            <a:endParaRPr lang="cs-CZ" sz="2000" dirty="0"/>
          </a:p>
          <a:p>
            <a:pPr algn="just"/>
            <a:endParaRPr lang="cs-CZ" sz="800" b="1" dirty="0">
              <a:solidFill>
                <a:srgbClr val="202122"/>
              </a:solidFill>
              <a:effectLst/>
            </a:endParaRPr>
          </a:p>
          <a:p>
            <a:pPr algn="just"/>
            <a:r>
              <a:rPr lang="cs-CZ" sz="2000" b="1" dirty="0">
                <a:solidFill>
                  <a:srgbClr val="202122"/>
                </a:solidFill>
                <a:effectLst/>
              </a:rPr>
              <a:t>Okamžitý výkon </a:t>
            </a:r>
            <a:r>
              <a:rPr lang="cs-CZ" sz="2000" b="0" i="0" dirty="0">
                <a:solidFill>
                  <a:srgbClr val="202122"/>
                </a:solidFill>
                <a:effectLst/>
              </a:rPr>
              <a:t>získáme ze vztahu</a:t>
            </a:r>
          </a:p>
          <a:p>
            <a:pPr algn="just"/>
            <a:endParaRPr lang="cs-CZ" sz="2000" dirty="0"/>
          </a:p>
        </p:txBody>
      </p:sp>
      <p:pic>
        <p:nvPicPr>
          <p:cNvPr id="5" name="Grafický objekt 4">
            <a:extLst>
              <a:ext uri="{FF2B5EF4-FFF2-40B4-BE49-F238E27FC236}">
                <a16:creationId xmlns:a16="http://schemas.microsoft.com/office/drawing/2014/main" id="{3A334C6B-64CF-4208-B75E-BD56684FFC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04961" y="2130071"/>
            <a:ext cx="992733" cy="580655"/>
          </a:xfrm>
          <a:prstGeom prst="rect">
            <a:avLst/>
          </a:prstGeom>
        </p:spPr>
      </p:pic>
      <p:pic>
        <p:nvPicPr>
          <p:cNvPr id="7" name="Grafický objekt 6">
            <a:extLst>
              <a:ext uri="{FF2B5EF4-FFF2-40B4-BE49-F238E27FC236}">
                <a16:creationId xmlns:a16="http://schemas.microsoft.com/office/drawing/2014/main" id="{3EBFB865-74BF-42E9-B7B6-3525A73B38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75634" y="2950480"/>
            <a:ext cx="992732" cy="585003"/>
          </a:xfrm>
          <a:prstGeom prst="rect">
            <a:avLst/>
          </a:prstGeom>
        </p:spPr>
      </p:pic>
      <p:pic>
        <p:nvPicPr>
          <p:cNvPr id="15" name="Grafický objekt 14">
            <a:extLst>
              <a:ext uri="{FF2B5EF4-FFF2-40B4-BE49-F238E27FC236}">
                <a16:creationId xmlns:a16="http://schemas.microsoft.com/office/drawing/2014/main" id="{107F7351-F55E-479C-8FCA-98436FD137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9649" y="6011432"/>
            <a:ext cx="1212351" cy="254203"/>
          </a:xfrm>
          <a:prstGeom prst="rect">
            <a:avLst/>
          </a:prstGeom>
        </p:spPr>
      </p:pic>
      <p:pic>
        <p:nvPicPr>
          <p:cNvPr id="17" name="Grafický objekt 16">
            <a:extLst>
              <a:ext uri="{FF2B5EF4-FFF2-40B4-BE49-F238E27FC236}">
                <a16:creationId xmlns:a16="http://schemas.microsoft.com/office/drawing/2014/main" id="{D040109D-5019-4620-B45E-427F1BCA06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84589" y="4589453"/>
            <a:ext cx="4572000" cy="560877"/>
          </a:xfrm>
          <a:prstGeom prst="rect">
            <a:avLst/>
          </a:prstGeom>
        </p:spPr>
      </p:pic>
      <p:sp>
        <p:nvSpPr>
          <p:cNvPr id="20" name="TextovéPole 19">
            <a:extLst>
              <a:ext uri="{FF2B5EF4-FFF2-40B4-BE49-F238E27FC236}">
                <a16:creationId xmlns:a16="http://schemas.microsoft.com/office/drawing/2014/main" id="{AC44764E-ECB1-45D1-AB3C-8F62CA3703CA}"/>
              </a:ext>
            </a:extLst>
          </p:cNvPr>
          <p:cNvSpPr txBox="1"/>
          <p:nvPr/>
        </p:nvSpPr>
        <p:spPr>
          <a:xfrm>
            <a:off x="207693" y="3762851"/>
            <a:ext cx="8728614" cy="707886"/>
          </a:xfrm>
          <a:prstGeom prst="rect">
            <a:avLst/>
          </a:prstGeom>
          <a:noFill/>
        </p:spPr>
        <p:txBody>
          <a:bodyPr wrap="square">
            <a:spAutoFit/>
          </a:bodyPr>
          <a:lstStyle/>
          <a:p>
            <a:pPr algn="just"/>
            <a:r>
              <a:rPr lang="cs-CZ" sz="2000" b="1" i="0" dirty="0">
                <a:effectLst/>
              </a:rPr>
              <a:t>Mechanický výkon </a:t>
            </a:r>
            <a:r>
              <a:rPr lang="cs-CZ" sz="2000" b="0" i="0" dirty="0">
                <a:effectLst/>
              </a:rPr>
              <a:t>je </a:t>
            </a:r>
            <a:r>
              <a:rPr lang="cs-CZ" sz="2000" b="0" i="0" u="none" strike="noStrike" dirty="0">
                <a:effectLst/>
              </a:rPr>
              <a:t>mechanická práce</a:t>
            </a:r>
            <a:r>
              <a:rPr lang="cs-CZ" sz="2000" b="0" i="0" dirty="0">
                <a:effectLst/>
              </a:rPr>
              <a:t> vykonaná za jednotku času. </a:t>
            </a:r>
            <a:r>
              <a:rPr lang="cs-CZ" sz="2000" b="0" i="0" u="none" strike="noStrike" dirty="0">
                <a:effectLst/>
              </a:rPr>
              <a:t>Stroj</a:t>
            </a:r>
            <a:r>
              <a:rPr lang="cs-CZ" sz="2000" b="0" i="0" dirty="0">
                <a:effectLst/>
              </a:rPr>
              <a:t>, který má větší výkon, vykoná za stejný čas více práce.</a:t>
            </a:r>
            <a:endParaRPr lang="cs-CZ" sz="2000" dirty="0"/>
          </a:p>
        </p:txBody>
      </p:sp>
      <p:sp>
        <p:nvSpPr>
          <p:cNvPr id="22" name="TextovéPole 21">
            <a:extLst>
              <a:ext uri="{FF2B5EF4-FFF2-40B4-BE49-F238E27FC236}">
                <a16:creationId xmlns:a16="http://schemas.microsoft.com/office/drawing/2014/main" id="{AA7AF6F0-D580-4DC1-AE60-C348D663C3F5}"/>
              </a:ext>
            </a:extLst>
          </p:cNvPr>
          <p:cNvSpPr txBox="1"/>
          <p:nvPr/>
        </p:nvSpPr>
        <p:spPr>
          <a:xfrm>
            <a:off x="181289" y="5208695"/>
            <a:ext cx="8728614" cy="707886"/>
          </a:xfrm>
          <a:prstGeom prst="rect">
            <a:avLst/>
          </a:prstGeom>
          <a:noFill/>
        </p:spPr>
        <p:txBody>
          <a:bodyPr wrap="square">
            <a:spAutoFit/>
          </a:bodyPr>
          <a:lstStyle/>
          <a:p>
            <a:r>
              <a:rPr lang="cs-CZ" sz="2000" dirty="0"/>
              <a:t>kde F</a:t>
            </a:r>
            <a:r>
              <a:rPr lang="cs-CZ" sz="2000" baseline="-25000" dirty="0"/>
              <a:t>t</a:t>
            </a:r>
            <a:r>
              <a:rPr lang="cs-CZ" sz="2000" dirty="0"/>
              <a:t> označuje složku síly ve směru pohybu (tečná složka síly) a </a:t>
            </a:r>
            <a:r>
              <a:rPr lang="el-GR" sz="2000" dirty="0"/>
              <a:t>α</a:t>
            </a:r>
            <a:r>
              <a:rPr lang="cs-CZ" sz="2000" dirty="0"/>
              <a:t>  je úhel mezi vektorem rychlosti a vektorem působící síly.</a:t>
            </a:r>
          </a:p>
        </p:txBody>
      </p:sp>
      <p:sp>
        <p:nvSpPr>
          <p:cNvPr id="21" name="TextovéPole 20">
            <a:extLst>
              <a:ext uri="{FF2B5EF4-FFF2-40B4-BE49-F238E27FC236}">
                <a16:creationId xmlns:a16="http://schemas.microsoft.com/office/drawing/2014/main" id="{45954846-4D17-44D7-9AEC-B1D54356CB00}"/>
              </a:ext>
            </a:extLst>
          </p:cNvPr>
          <p:cNvSpPr txBox="1"/>
          <p:nvPr/>
        </p:nvSpPr>
        <p:spPr>
          <a:xfrm>
            <a:off x="207693" y="6300735"/>
            <a:ext cx="2471510" cy="400110"/>
          </a:xfrm>
          <a:prstGeom prst="rect">
            <a:avLst/>
          </a:prstGeom>
          <a:noFill/>
        </p:spPr>
        <p:txBody>
          <a:bodyPr wrap="none" rtlCol="0">
            <a:spAutoFit/>
          </a:bodyPr>
          <a:lstStyle/>
          <a:p>
            <a:r>
              <a:rPr lang="cs-CZ" sz="2000" dirty="0"/>
              <a:t>kde M je moment síly.</a:t>
            </a:r>
          </a:p>
        </p:txBody>
      </p:sp>
    </p:spTree>
    <p:extLst>
      <p:ext uri="{BB962C8B-B14F-4D97-AF65-F5344CB8AC3E}">
        <p14:creationId xmlns:p14="http://schemas.microsoft.com/office/powerpoint/2010/main" val="2502036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1A211C7-222A-496E-B76D-E5D26EA887BD}"/>
              </a:ext>
            </a:extLst>
          </p:cNvPr>
          <p:cNvSpPr txBox="1"/>
          <p:nvPr/>
        </p:nvSpPr>
        <p:spPr>
          <a:xfrm>
            <a:off x="213654" y="1887366"/>
            <a:ext cx="8716691" cy="1200329"/>
          </a:xfrm>
          <a:prstGeom prst="rect">
            <a:avLst/>
          </a:prstGeom>
          <a:noFill/>
        </p:spPr>
        <p:txBody>
          <a:bodyPr wrap="square">
            <a:spAutoFit/>
          </a:bodyPr>
          <a:lstStyle/>
          <a:p>
            <a:pPr algn="just"/>
            <a:r>
              <a:rPr lang="cs-CZ" sz="2400" b="1" dirty="0"/>
              <a:t>Účinnost</a:t>
            </a:r>
          </a:p>
          <a:p>
            <a:pPr algn="just"/>
            <a:endParaRPr lang="cs-CZ" sz="800" dirty="0"/>
          </a:p>
          <a:p>
            <a:pPr algn="just"/>
            <a:r>
              <a:rPr lang="cs-CZ" sz="2000" dirty="0"/>
              <a:t> Vzájemný poměr výkonu (P´) a příkonu (P) vyjadřuje poměrnou fyzikální veličinu nazývanou </a:t>
            </a:r>
            <a:r>
              <a:rPr lang="cs-CZ" sz="2000" b="1" dirty="0"/>
              <a:t>účinnost</a:t>
            </a:r>
            <a:r>
              <a:rPr lang="cs-CZ" sz="2000" dirty="0"/>
              <a:t>, která se často vyjadřuje v procentech (poměr násobený 100).</a:t>
            </a:r>
          </a:p>
        </p:txBody>
      </p:sp>
      <p:pic>
        <p:nvPicPr>
          <p:cNvPr id="6" name="Grafický objekt 5">
            <a:extLst>
              <a:ext uri="{FF2B5EF4-FFF2-40B4-BE49-F238E27FC236}">
                <a16:creationId xmlns:a16="http://schemas.microsoft.com/office/drawing/2014/main" id="{A9B2DBDB-934A-4BA8-8007-1AE7E19DC6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92946" y="3429000"/>
            <a:ext cx="856429" cy="614395"/>
          </a:xfrm>
          <a:prstGeom prst="rect">
            <a:avLst/>
          </a:prstGeom>
        </p:spPr>
      </p:pic>
      <p:pic>
        <p:nvPicPr>
          <p:cNvPr id="10" name="Obrázek 9">
            <a:extLst>
              <a:ext uri="{FF2B5EF4-FFF2-40B4-BE49-F238E27FC236}">
                <a16:creationId xmlns:a16="http://schemas.microsoft.com/office/drawing/2014/main" id="{60783213-A2B4-4636-988D-51B89902730E}"/>
              </a:ext>
            </a:extLst>
          </p:cNvPr>
          <p:cNvPicPr>
            <a:picLocks noChangeAspect="1"/>
          </p:cNvPicPr>
          <p:nvPr/>
        </p:nvPicPr>
        <p:blipFill>
          <a:blip r:embed="rId4"/>
          <a:stretch>
            <a:fillRect/>
          </a:stretch>
        </p:blipFill>
        <p:spPr>
          <a:xfrm>
            <a:off x="5205270" y="3303451"/>
            <a:ext cx="3725075" cy="2003996"/>
          </a:xfrm>
          <a:prstGeom prst="rect">
            <a:avLst/>
          </a:prstGeom>
        </p:spPr>
      </p:pic>
      <p:sp>
        <p:nvSpPr>
          <p:cNvPr id="12" name="TextovéPole 11">
            <a:extLst>
              <a:ext uri="{FF2B5EF4-FFF2-40B4-BE49-F238E27FC236}">
                <a16:creationId xmlns:a16="http://schemas.microsoft.com/office/drawing/2014/main" id="{A3FF78CA-4CCD-43F0-B5EA-01803B0D0912}"/>
              </a:ext>
            </a:extLst>
          </p:cNvPr>
          <p:cNvSpPr txBox="1"/>
          <p:nvPr/>
        </p:nvSpPr>
        <p:spPr>
          <a:xfrm>
            <a:off x="356537" y="1031222"/>
            <a:ext cx="8728614" cy="400110"/>
          </a:xfrm>
          <a:prstGeom prst="rect">
            <a:avLst/>
          </a:prstGeom>
          <a:noFill/>
        </p:spPr>
        <p:txBody>
          <a:bodyPr wrap="square">
            <a:spAutoFit/>
          </a:bodyPr>
          <a:lstStyle/>
          <a:p>
            <a:pPr algn="just"/>
            <a:r>
              <a:rPr lang="cs-CZ" sz="2000" dirty="0"/>
              <a:t>Množství energie spotřebované za jednotku času se označuje jako </a:t>
            </a:r>
            <a:r>
              <a:rPr lang="cs-CZ" sz="2000" b="1" dirty="0"/>
              <a:t>příkon</a:t>
            </a:r>
            <a:r>
              <a:rPr lang="cs-CZ" sz="2000" dirty="0"/>
              <a:t>.</a:t>
            </a:r>
          </a:p>
        </p:txBody>
      </p:sp>
      <p:sp>
        <p:nvSpPr>
          <p:cNvPr id="13" name="TextovéPole 12">
            <a:extLst>
              <a:ext uri="{FF2B5EF4-FFF2-40B4-BE49-F238E27FC236}">
                <a16:creationId xmlns:a16="http://schemas.microsoft.com/office/drawing/2014/main" id="{24F93396-AF04-48E5-BD73-FF4D5E1DA8A9}"/>
              </a:ext>
            </a:extLst>
          </p:cNvPr>
          <p:cNvSpPr txBox="1"/>
          <p:nvPr/>
        </p:nvSpPr>
        <p:spPr>
          <a:xfrm>
            <a:off x="213654" y="513633"/>
            <a:ext cx="1001493" cy="461665"/>
          </a:xfrm>
          <a:prstGeom prst="rect">
            <a:avLst/>
          </a:prstGeom>
          <a:noFill/>
        </p:spPr>
        <p:txBody>
          <a:bodyPr wrap="none" rtlCol="0">
            <a:spAutoFit/>
          </a:bodyPr>
          <a:lstStyle/>
          <a:p>
            <a:r>
              <a:rPr lang="cs-CZ" sz="2400" b="1" dirty="0"/>
              <a:t>Příkon</a:t>
            </a:r>
          </a:p>
        </p:txBody>
      </p:sp>
    </p:spTree>
    <p:extLst>
      <p:ext uri="{BB962C8B-B14F-4D97-AF65-F5344CB8AC3E}">
        <p14:creationId xmlns:p14="http://schemas.microsoft.com/office/powerpoint/2010/main" val="8175186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226ADD2-8558-41B9-8377-DF00588A3F09}"/>
              </a:ext>
            </a:extLst>
          </p:cNvPr>
          <p:cNvSpPr txBox="1"/>
          <p:nvPr/>
        </p:nvSpPr>
        <p:spPr>
          <a:xfrm>
            <a:off x="228600" y="421912"/>
            <a:ext cx="8686800" cy="2923877"/>
          </a:xfrm>
          <a:prstGeom prst="rect">
            <a:avLst/>
          </a:prstGeom>
          <a:noFill/>
        </p:spPr>
        <p:txBody>
          <a:bodyPr wrap="square">
            <a:spAutoFit/>
          </a:bodyPr>
          <a:lstStyle/>
          <a:p>
            <a:r>
              <a:rPr lang="cs-CZ" sz="2000" b="0" i="0" u="none" strike="noStrike" baseline="0" dirty="0">
                <a:solidFill>
                  <a:srgbClr val="000000"/>
                </a:solidFill>
              </a:rPr>
              <a:t>Jeřáb zvedá břemeno </a:t>
            </a:r>
            <a:r>
              <a:rPr lang="cs-CZ" sz="2000" b="0" u="none" strike="noStrike" baseline="0" dirty="0">
                <a:solidFill>
                  <a:srgbClr val="000000"/>
                </a:solidFill>
              </a:rPr>
              <a:t>m</a:t>
            </a:r>
            <a:r>
              <a:rPr lang="cs-CZ" sz="2000" b="0" i="1" u="none" strike="noStrike" baseline="0" dirty="0">
                <a:solidFill>
                  <a:srgbClr val="000000"/>
                </a:solidFill>
              </a:rPr>
              <a:t> </a:t>
            </a:r>
            <a:r>
              <a:rPr lang="cs-CZ" sz="2000" b="0" i="0" u="none" strike="noStrike" baseline="0" dirty="0">
                <a:solidFill>
                  <a:srgbClr val="000000"/>
                </a:solidFill>
              </a:rPr>
              <a:t>= 5 t za 20 s do výšky 5 m. Určete příkon elektromotoru v kW, jestliže celková účinnost je 70 %. </a:t>
            </a:r>
          </a:p>
          <a:p>
            <a:endParaRPr lang="cs-CZ" sz="800" dirty="0">
              <a:solidFill>
                <a:srgbClr val="000000"/>
              </a:solidFill>
            </a:endParaRPr>
          </a:p>
          <a:p>
            <a:r>
              <a:rPr lang="cs-CZ" sz="2000" b="0" u="none" strike="noStrike" baseline="0" dirty="0">
                <a:solidFill>
                  <a:srgbClr val="000000"/>
                </a:solidFill>
              </a:rPr>
              <a:t>m</a:t>
            </a:r>
            <a:r>
              <a:rPr lang="cs-CZ" sz="2000" b="0" i="1" u="none" strike="noStrike" baseline="0" dirty="0">
                <a:solidFill>
                  <a:srgbClr val="000000"/>
                </a:solidFill>
              </a:rPr>
              <a:t> </a:t>
            </a:r>
            <a:r>
              <a:rPr lang="cs-CZ" sz="2000" b="0" i="0" u="none" strike="noStrike" baseline="0" dirty="0">
                <a:solidFill>
                  <a:srgbClr val="000000"/>
                </a:solidFill>
              </a:rPr>
              <a:t>= 5 t = 5000 kg</a:t>
            </a:r>
            <a:endParaRPr lang="cs-CZ" sz="2000" dirty="0">
              <a:solidFill>
                <a:srgbClr val="000000"/>
              </a:solidFill>
            </a:endParaRPr>
          </a:p>
          <a:p>
            <a:r>
              <a:rPr lang="cs-CZ" sz="2000" dirty="0">
                <a:solidFill>
                  <a:srgbClr val="000000"/>
                </a:solidFill>
              </a:rPr>
              <a:t>t = 20 s</a:t>
            </a:r>
          </a:p>
          <a:p>
            <a:r>
              <a:rPr lang="cs-CZ" sz="2000" dirty="0">
                <a:solidFill>
                  <a:srgbClr val="000000"/>
                </a:solidFill>
              </a:rPr>
              <a:t>h = 5 m</a:t>
            </a:r>
          </a:p>
          <a:p>
            <a:r>
              <a:rPr lang="cs-CZ" sz="2000" dirty="0">
                <a:solidFill>
                  <a:srgbClr val="000000"/>
                </a:solidFill>
              </a:rPr>
              <a:t>η = </a:t>
            </a:r>
            <a:r>
              <a:rPr lang="cs-CZ" sz="2000" b="0" i="0" u="none" strike="noStrike" baseline="0" dirty="0">
                <a:solidFill>
                  <a:srgbClr val="000000"/>
                </a:solidFill>
              </a:rPr>
              <a:t>70 % = </a:t>
            </a:r>
            <a:r>
              <a:rPr lang="cs-CZ" sz="2000" dirty="0">
                <a:solidFill>
                  <a:srgbClr val="000000"/>
                </a:solidFill>
              </a:rPr>
              <a:t>0,7</a:t>
            </a:r>
          </a:p>
          <a:p>
            <a:endParaRPr lang="cs-CZ" sz="800" dirty="0">
              <a:solidFill>
                <a:srgbClr val="000000"/>
              </a:solidFill>
            </a:endParaRPr>
          </a:p>
          <a:p>
            <a:r>
              <a:rPr lang="cs-CZ" sz="2000" dirty="0">
                <a:solidFill>
                  <a:srgbClr val="000000"/>
                </a:solidFill>
              </a:rPr>
              <a:t>P</a:t>
            </a:r>
            <a:r>
              <a:rPr lang="cs-CZ" sz="2000" baseline="-25000" dirty="0">
                <a:solidFill>
                  <a:srgbClr val="000000"/>
                </a:solidFill>
              </a:rPr>
              <a:t>1</a:t>
            </a:r>
            <a:r>
              <a:rPr lang="cs-CZ" sz="2000" dirty="0">
                <a:solidFill>
                  <a:srgbClr val="000000"/>
                </a:solidFill>
              </a:rPr>
              <a:t> = W/t = </a:t>
            </a:r>
            <a:r>
              <a:rPr lang="cs-CZ" sz="2000" dirty="0" err="1">
                <a:solidFill>
                  <a:srgbClr val="000000"/>
                </a:solidFill>
              </a:rPr>
              <a:t>m.g.h</a:t>
            </a:r>
            <a:r>
              <a:rPr lang="cs-CZ" sz="2000" dirty="0">
                <a:solidFill>
                  <a:srgbClr val="000000"/>
                </a:solidFill>
              </a:rPr>
              <a:t>/t = 5000.9,81.5/20 = 12265,5 W</a:t>
            </a:r>
          </a:p>
          <a:p>
            <a:endParaRPr lang="cs-CZ" sz="800" dirty="0"/>
          </a:p>
          <a:p>
            <a:r>
              <a:rPr lang="cs-CZ" sz="2000" dirty="0">
                <a:solidFill>
                  <a:srgbClr val="000000"/>
                </a:solidFill>
              </a:rPr>
              <a:t>P</a:t>
            </a:r>
            <a:r>
              <a:rPr lang="cs-CZ" sz="2000" baseline="-25000" dirty="0">
                <a:solidFill>
                  <a:srgbClr val="000000"/>
                </a:solidFill>
              </a:rPr>
              <a:t>2</a:t>
            </a:r>
            <a:r>
              <a:rPr lang="cs-CZ" sz="2000" dirty="0">
                <a:solidFill>
                  <a:srgbClr val="000000"/>
                </a:solidFill>
              </a:rPr>
              <a:t> = P</a:t>
            </a:r>
            <a:r>
              <a:rPr lang="cs-CZ" sz="2000" baseline="-25000" dirty="0">
                <a:solidFill>
                  <a:srgbClr val="000000"/>
                </a:solidFill>
              </a:rPr>
              <a:t>1</a:t>
            </a:r>
            <a:r>
              <a:rPr lang="cs-CZ" sz="2000" dirty="0">
                <a:solidFill>
                  <a:srgbClr val="000000"/>
                </a:solidFill>
              </a:rPr>
              <a:t>/η = 12265,5/0.7 = </a:t>
            </a:r>
            <a:r>
              <a:rPr lang="cs-CZ" sz="2000" u="sng" dirty="0">
                <a:solidFill>
                  <a:srgbClr val="000000"/>
                </a:solidFill>
              </a:rPr>
              <a:t>17,5 kW</a:t>
            </a:r>
            <a:endParaRPr lang="cs-CZ" sz="2000" u="sng" dirty="0"/>
          </a:p>
        </p:txBody>
      </p:sp>
      <p:pic>
        <p:nvPicPr>
          <p:cNvPr id="6" name="Obrázek 5">
            <a:extLst>
              <a:ext uri="{FF2B5EF4-FFF2-40B4-BE49-F238E27FC236}">
                <a16:creationId xmlns:a16="http://schemas.microsoft.com/office/drawing/2014/main" id="{9AC091BC-DE81-4D72-9934-9B47EF0A7E3F}"/>
              </a:ext>
            </a:extLst>
          </p:cNvPr>
          <p:cNvPicPr>
            <a:picLocks noChangeAspect="1"/>
          </p:cNvPicPr>
          <p:nvPr/>
        </p:nvPicPr>
        <p:blipFill>
          <a:blip r:embed="rId2"/>
          <a:stretch>
            <a:fillRect/>
          </a:stretch>
        </p:blipFill>
        <p:spPr>
          <a:xfrm>
            <a:off x="6393257" y="931263"/>
            <a:ext cx="2308954" cy="3363042"/>
          </a:xfrm>
          <a:prstGeom prst="rect">
            <a:avLst/>
          </a:prstGeom>
        </p:spPr>
      </p:pic>
    </p:spTree>
    <p:extLst>
      <p:ext uri="{BB962C8B-B14F-4D97-AF65-F5344CB8AC3E}">
        <p14:creationId xmlns:p14="http://schemas.microsoft.com/office/powerpoint/2010/main" val="1712895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E375DDA-B31B-486C-8800-C858D8ED1135}"/>
              </a:ext>
            </a:extLst>
          </p:cNvPr>
          <p:cNvSpPr txBox="1"/>
          <p:nvPr/>
        </p:nvSpPr>
        <p:spPr>
          <a:xfrm>
            <a:off x="200346" y="1074179"/>
            <a:ext cx="8573784" cy="707886"/>
          </a:xfrm>
          <a:prstGeom prst="rect">
            <a:avLst/>
          </a:prstGeom>
          <a:noFill/>
        </p:spPr>
        <p:txBody>
          <a:bodyPr wrap="square">
            <a:spAutoFit/>
          </a:bodyPr>
          <a:lstStyle/>
          <a:p>
            <a:r>
              <a:rPr lang="cs-CZ" sz="2000" b="1" i="0" dirty="0">
                <a:effectLst/>
              </a:rPr>
              <a:t>Tlaková síla</a:t>
            </a:r>
            <a:r>
              <a:rPr lang="cs-CZ" sz="2000" b="0" i="0" dirty="0">
                <a:effectLst/>
              </a:rPr>
              <a:t> je </a:t>
            </a:r>
            <a:r>
              <a:rPr lang="cs-CZ" sz="2000" b="0" i="0" u="none" strike="noStrike" dirty="0">
                <a:effectLst/>
              </a:rPr>
              <a:t>síla</a:t>
            </a:r>
            <a:r>
              <a:rPr lang="cs-CZ" sz="2000" b="0" i="0" dirty="0">
                <a:effectLst/>
              </a:rPr>
              <a:t>, působící kolmo na určitou plochu povrchu pevné látky nebo </a:t>
            </a:r>
            <a:r>
              <a:rPr lang="cs-CZ" sz="2000" b="0" i="0" u="none" strike="noStrike" dirty="0">
                <a:effectLst/>
              </a:rPr>
              <a:t>tekutiny</a:t>
            </a:r>
            <a:r>
              <a:rPr lang="cs-CZ" sz="2000" b="0" i="0" dirty="0">
                <a:effectLst/>
              </a:rPr>
              <a:t>.</a:t>
            </a:r>
            <a:endParaRPr lang="cs-CZ" sz="2000" dirty="0"/>
          </a:p>
        </p:txBody>
      </p:sp>
      <p:sp>
        <p:nvSpPr>
          <p:cNvPr id="7" name="TextovéPole 6">
            <a:extLst>
              <a:ext uri="{FF2B5EF4-FFF2-40B4-BE49-F238E27FC236}">
                <a16:creationId xmlns:a16="http://schemas.microsoft.com/office/drawing/2014/main" id="{BDD864F3-6D12-4C48-B97F-3F1F3F957331}"/>
              </a:ext>
            </a:extLst>
          </p:cNvPr>
          <p:cNvSpPr txBox="1"/>
          <p:nvPr/>
        </p:nvSpPr>
        <p:spPr>
          <a:xfrm>
            <a:off x="200346" y="380412"/>
            <a:ext cx="4572000" cy="461665"/>
          </a:xfrm>
          <a:prstGeom prst="rect">
            <a:avLst/>
          </a:prstGeom>
          <a:noFill/>
        </p:spPr>
        <p:txBody>
          <a:bodyPr wrap="square">
            <a:spAutoFit/>
          </a:bodyPr>
          <a:lstStyle/>
          <a:p>
            <a:r>
              <a:rPr lang="cs-CZ" sz="2400" b="1" i="0" dirty="0">
                <a:effectLst/>
              </a:rPr>
              <a:t>T</a:t>
            </a:r>
            <a:r>
              <a:rPr lang="en-US" sz="2400" b="1" i="0" dirty="0">
                <a:effectLst/>
              </a:rPr>
              <a:t>l</a:t>
            </a:r>
            <a:r>
              <a:rPr lang="cs-CZ" sz="2400" b="1" i="0" dirty="0" err="1">
                <a:effectLst/>
              </a:rPr>
              <a:t>ak</a:t>
            </a:r>
            <a:r>
              <a:rPr lang="en-US" sz="2400" b="1" i="0" dirty="0">
                <a:effectLst/>
              </a:rPr>
              <a:t> a </a:t>
            </a:r>
            <a:r>
              <a:rPr lang="en-US" sz="2400" b="1" i="0" dirty="0" err="1">
                <a:effectLst/>
              </a:rPr>
              <a:t>tlak</a:t>
            </a:r>
            <a:r>
              <a:rPr lang="cs-CZ" sz="2400" b="1" i="0" dirty="0" err="1">
                <a:effectLst/>
              </a:rPr>
              <a:t>ová</a:t>
            </a:r>
            <a:r>
              <a:rPr lang="cs-CZ" sz="2400" b="1" i="0" dirty="0">
                <a:effectLst/>
              </a:rPr>
              <a:t> síla</a:t>
            </a:r>
            <a:r>
              <a:rPr lang="cs-CZ" sz="2400" b="0" i="0" dirty="0">
                <a:effectLst/>
              </a:rPr>
              <a:t> </a:t>
            </a:r>
            <a:endParaRPr lang="cs-CZ" sz="2400" dirty="0"/>
          </a:p>
        </p:txBody>
      </p:sp>
      <p:pic>
        <p:nvPicPr>
          <p:cNvPr id="9" name="Grafický objekt 8">
            <a:extLst>
              <a:ext uri="{FF2B5EF4-FFF2-40B4-BE49-F238E27FC236}">
                <a16:creationId xmlns:a16="http://schemas.microsoft.com/office/drawing/2014/main" id="{BF20F4AC-6101-4DB0-819D-4BE7F11600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4088" y="1701286"/>
            <a:ext cx="1004515" cy="289764"/>
          </a:xfrm>
          <a:prstGeom prst="rect">
            <a:avLst/>
          </a:prstGeom>
        </p:spPr>
      </p:pic>
      <p:sp>
        <p:nvSpPr>
          <p:cNvPr id="11" name="TextovéPole 10">
            <a:extLst>
              <a:ext uri="{FF2B5EF4-FFF2-40B4-BE49-F238E27FC236}">
                <a16:creationId xmlns:a16="http://schemas.microsoft.com/office/drawing/2014/main" id="{DAE00914-7FA7-475A-BF9F-5D35113651DE}"/>
              </a:ext>
            </a:extLst>
          </p:cNvPr>
          <p:cNvSpPr txBox="1"/>
          <p:nvPr/>
        </p:nvSpPr>
        <p:spPr>
          <a:xfrm>
            <a:off x="200346" y="2111759"/>
            <a:ext cx="4572000" cy="1323439"/>
          </a:xfrm>
          <a:prstGeom prst="rect">
            <a:avLst/>
          </a:prstGeom>
          <a:noFill/>
        </p:spPr>
        <p:txBody>
          <a:bodyPr wrap="square">
            <a:spAutoFit/>
          </a:bodyPr>
          <a:lstStyle/>
          <a:p>
            <a:r>
              <a:rPr lang="cs-CZ" sz="2000" dirty="0"/>
              <a:t>kde </a:t>
            </a:r>
            <a:r>
              <a:rPr lang="cs-CZ" sz="2000" i="1" dirty="0"/>
              <a:t>p</a:t>
            </a:r>
            <a:r>
              <a:rPr lang="cs-CZ" sz="2000" dirty="0"/>
              <a:t> je tlak a </a:t>
            </a:r>
            <a:r>
              <a:rPr lang="cs-CZ" sz="2000" i="1" dirty="0"/>
              <a:t>S</a:t>
            </a:r>
            <a:r>
              <a:rPr lang="cs-CZ" sz="2000" dirty="0"/>
              <a:t> je obsah plochy.</a:t>
            </a:r>
          </a:p>
          <a:p>
            <a:endParaRPr lang="cs-CZ" sz="2000" dirty="0"/>
          </a:p>
          <a:p>
            <a:r>
              <a:rPr lang="cs-CZ" sz="2000" b="1" dirty="0"/>
              <a:t>Tlak</a:t>
            </a:r>
            <a:r>
              <a:rPr lang="cs-CZ" sz="2000" dirty="0"/>
              <a:t> (p, Pa) je velikost síly, působící na jednotku plochy.</a:t>
            </a:r>
          </a:p>
        </p:txBody>
      </p:sp>
      <p:pic>
        <p:nvPicPr>
          <p:cNvPr id="83972" name="Picture 4" descr="TLAK A TLAKOVÁ SÍLA ::">
            <a:extLst>
              <a:ext uri="{FF2B5EF4-FFF2-40B4-BE49-F238E27FC236}">
                <a16:creationId xmlns:a16="http://schemas.microsoft.com/office/drawing/2014/main" id="{75AC5A13-C283-48E9-B3D6-E7A7D0762C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77" y="4084807"/>
            <a:ext cx="5734730" cy="2329734"/>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8153D455-790D-4C05-ABAA-27FA743CBC7F}"/>
              </a:ext>
            </a:extLst>
          </p:cNvPr>
          <p:cNvPicPr>
            <a:picLocks noChangeAspect="1"/>
          </p:cNvPicPr>
          <p:nvPr/>
        </p:nvPicPr>
        <p:blipFill>
          <a:blip r:embed="rId5"/>
          <a:stretch>
            <a:fillRect/>
          </a:stretch>
        </p:blipFill>
        <p:spPr>
          <a:xfrm>
            <a:off x="5873613" y="1608326"/>
            <a:ext cx="3070041" cy="2871974"/>
          </a:xfrm>
          <a:prstGeom prst="rect">
            <a:avLst/>
          </a:prstGeom>
        </p:spPr>
      </p:pic>
      <p:pic>
        <p:nvPicPr>
          <p:cNvPr id="83976" name="Picture 8" descr="Manual juicer fruit squeezer juice squeezing removable artifact hand press  tool for kitchen machine Sale - Banggood.com">
            <a:extLst>
              <a:ext uri="{FF2B5EF4-FFF2-40B4-BE49-F238E27FC236}">
                <a16:creationId xmlns:a16="http://schemas.microsoft.com/office/drawing/2014/main" id="{29880326-3819-4339-9C45-D358D868F8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1863" y="455610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910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97903D-47D5-49DF-B56C-1C515470D11A}"/>
              </a:ext>
            </a:extLst>
          </p:cNvPr>
          <p:cNvSpPr>
            <a:spLocks noGrp="1"/>
          </p:cNvSpPr>
          <p:nvPr>
            <p:ph type="title"/>
          </p:nvPr>
        </p:nvSpPr>
        <p:spPr>
          <a:xfrm>
            <a:off x="1456606" y="1759529"/>
            <a:ext cx="6030044" cy="1143480"/>
          </a:xfrm>
        </p:spPr>
        <p:txBody>
          <a:bodyPr/>
          <a:lstStyle/>
          <a:p>
            <a:r>
              <a:rPr lang="cs-CZ" b="1" dirty="0"/>
              <a:t>Mechanika tuhého tělesa</a:t>
            </a:r>
          </a:p>
        </p:txBody>
      </p:sp>
    </p:spTree>
    <p:extLst>
      <p:ext uri="{BB962C8B-B14F-4D97-AF65-F5344CB8AC3E}">
        <p14:creationId xmlns:p14="http://schemas.microsoft.com/office/powerpoint/2010/main" val="36219103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01037D0-9831-4C63-A2E2-C81A60FACFA0}"/>
              </a:ext>
            </a:extLst>
          </p:cNvPr>
          <p:cNvSpPr txBox="1"/>
          <p:nvPr/>
        </p:nvSpPr>
        <p:spPr>
          <a:xfrm>
            <a:off x="200345" y="256319"/>
            <a:ext cx="1654299" cy="461665"/>
          </a:xfrm>
          <a:prstGeom prst="rect">
            <a:avLst/>
          </a:prstGeom>
          <a:noFill/>
        </p:spPr>
        <p:txBody>
          <a:bodyPr wrap="none" rtlCol="0">
            <a:spAutoFit/>
          </a:bodyPr>
          <a:lstStyle/>
          <a:p>
            <a:r>
              <a:rPr lang="cs-CZ" sz="2400" b="1" dirty="0"/>
              <a:t>Tuhé těleso</a:t>
            </a:r>
          </a:p>
        </p:txBody>
      </p:sp>
      <p:sp>
        <p:nvSpPr>
          <p:cNvPr id="5" name="TextovéPole 4">
            <a:extLst>
              <a:ext uri="{FF2B5EF4-FFF2-40B4-BE49-F238E27FC236}">
                <a16:creationId xmlns:a16="http://schemas.microsoft.com/office/drawing/2014/main" id="{A7C02A38-6CF3-40BC-AFB6-F0C478B1D617}"/>
              </a:ext>
            </a:extLst>
          </p:cNvPr>
          <p:cNvSpPr txBox="1"/>
          <p:nvPr/>
        </p:nvSpPr>
        <p:spPr>
          <a:xfrm>
            <a:off x="200345" y="841809"/>
            <a:ext cx="8743309" cy="2985433"/>
          </a:xfrm>
          <a:prstGeom prst="rect">
            <a:avLst/>
          </a:prstGeom>
          <a:noFill/>
        </p:spPr>
        <p:txBody>
          <a:bodyPr wrap="square" rtlCol="0">
            <a:spAutoFit/>
          </a:bodyPr>
          <a:lstStyle/>
          <a:p>
            <a:pPr algn="just"/>
            <a:r>
              <a:rPr lang="en-US" sz="2000" dirty="0"/>
              <a:t>Tato </a:t>
            </a:r>
            <a:r>
              <a:rPr lang="en-US" sz="2000" dirty="0" err="1"/>
              <a:t>část</a:t>
            </a:r>
            <a:r>
              <a:rPr lang="en-US" sz="2000" dirty="0"/>
              <a:t> </a:t>
            </a:r>
            <a:r>
              <a:rPr lang="en-US" sz="2000" dirty="0" err="1"/>
              <a:t>mechaniky</a:t>
            </a:r>
            <a:r>
              <a:rPr lang="en-US" sz="2000" dirty="0"/>
              <a:t> se </a:t>
            </a:r>
            <a:r>
              <a:rPr lang="en-US" sz="2000" dirty="0" err="1"/>
              <a:t>zabývá</a:t>
            </a:r>
            <a:r>
              <a:rPr lang="en-US" sz="2000" dirty="0"/>
              <a:t> </a:t>
            </a:r>
            <a:r>
              <a:rPr lang="en-US" sz="2000" u="sng" dirty="0" err="1"/>
              <a:t>pohyby</a:t>
            </a:r>
            <a:r>
              <a:rPr lang="en-US" sz="2000" u="sng" dirty="0"/>
              <a:t> </a:t>
            </a:r>
            <a:r>
              <a:rPr lang="en-US" sz="2000" u="sng" dirty="0" err="1"/>
              <a:t>tělesa</a:t>
            </a:r>
            <a:r>
              <a:rPr lang="en-US" sz="2000" u="sng" dirty="0"/>
              <a:t>, </a:t>
            </a:r>
            <a:r>
              <a:rPr lang="en-US" sz="2000" u="sng" dirty="0" err="1"/>
              <a:t>při</a:t>
            </a:r>
            <a:r>
              <a:rPr lang="en-US" sz="2000" u="sng" dirty="0"/>
              <a:t> </a:t>
            </a:r>
            <a:r>
              <a:rPr lang="en-US" sz="2000" u="sng" dirty="0" err="1"/>
              <a:t>kterých</a:t>
            </a:r>
            <a:r>
              <a:rPr lang="en-US" sz="2000" u="sng" dirty="0"/>
              <a:t> </a:t>
            </a:r>
            <a:r>
              <a:rPr lang="en-US" sz="2000" u="sng" dirty="0" err="1"/>
              <a:t>těleso</a:t>
            </a:r>
            <a:r>
              <a:rPr lang="en-US" sz="2000" u="sng" dirty="0"/>
              <a:t> </a:t>
            </a:r>
            <a:r>
              <a:rPr lang="en-US" sz="2000" u="sng" dirty="0" err="1"/>
              <a:t>nelze</a:t>
            </a:r>
            <a:r>
              <a:rPr lang="en-US" sz="2000" u="sng" dirty="0"/>
              <a:t> </a:t>
            </a:r>
            <a:r>
              <a:rPr lang="en-US" sz="2000" u="sng" dirty="0" err="1"/>
              <a:t>nahradit</a:t>
            </a:r>
            <a:r>
              <a:rPr lang="en-US" sz="2000" u="sng" dirty="0"/>
              <a:t> </a:t>
            </a:r>
            <a:r>
              <a:rPr lang="en-US" sz="2000" u="sng" dirty="0" err="1"/>
              <a:t>hmotným</a:t>
            </a:r>
            <a:r>
              <a:rPr lang="en-US" sz="2000" u="sng" dirty="0"/>
              <a:t> </a:t>
            </a:r>
            <a:r>
              <a:rPr lang="en-US" sz="2000" u="sng" dirty="0" err="1"/>
              <a:t>bodem</a:t>
            </a:r>
            <a:r>
              <a:rPr lang="en-US" sz="2000" dirty="0"/>
              <a:t>, </a:t>
            </a:r>
            <a:r>
              <a:rPr lang="en-US" sz="2000" dirty="0" err="1"/>
              <a:t>tzn</a:t>
            </a:r>
            <a:r>
              <a:rPr lang="en-US" sz="2000" dirty="0"/>
              <a:t>. </a:t>
            </a:r>
            <a:r>
              <a:rPr lang="en-US" sz="2000" dirty="0" err="1"/>
              <a:t>nelze</a:t>
            </a:r>
            <a:r>
              <a:rPr lang="en-US" sz="2000" dirty="0"/>
              <a:t> </a:t>
            </a:r>
            <a:r>
              <a:rPr lang="en-US" sz="2000" dirty="0" err="1"/>
              <a:t>zanedbat</a:t>
            </a:r>
            <a:r>
              <a:rPr lang="en-US" sz="2000" dirty="0"/>
              <a:t> </a:t>
            </a:r>
            <a:r>
              <a:rPr lang="en-US" sz="2000" dirty="0" err="1"/>
              <a:t>jeho</a:t>
            </a:r>
            <a:r>
              <a:rPr lang="en-US" sz="2000" dirty="0"/>
              <a:t> </a:t>
            </a:r>
            <a:r>
              <a:rPr lang="en-US" sz="2000" dirty="0" err="1"/>
              <a:t>rozměry</a:t>
            </a:r>
            <a:r>
              <a:rPr lang="en-US" sz="2000" dirty="0"/>
              <a:t> a </a:t>
            </a:r>
            <a:r>
              <a:rPr lang="en-US" sz="2000" dirty="0" err="1"/>
              <a:t>tvar</a:t>
            </a:r>
            <a:r>
              <a:rPr lang="en-US" sz="2000" dirty="0"/>
              <a:t> a </a:t>
            </a:r>
            <a:r>
              <a:rPr lang="en-US" sz="2000" u="sng" dirty="0" err="1"/>
              <a:t>musí</a:t>
            </a:r>
            <a:r>
              <a:rPr lang="en-US" sz="2000" u="sng" dirty="0"/>
              <a:t> se </a:t>
            </a:r>
            <a:r>
              <a:rPr lang="en-US" sz="2000" u="sng" dirty="0" err="1"/>
              <a:t>uvažovat</a:t>
            </a:r>
            <a:r>
              <a:rPr lang="en-US" sz="2000" u="sng" dirty="0"/>
              <a:t> </a:t>
            </a:r>
            <a:r>
              <a:rPr lang="en-US" sz="2000" u="sng" dirty="0" err="1"/>
              <a:t>otáčivý</a:t>
            </a:r>
            <a:r>
              <a:rPr lang="en-US" sz="2000" u="sng" dirty="0"/>
              <a:t> </a:t>
            </a:r>
            <a:r>
              <a:rPr lang="en-US" sz="2000" u="sng" dirty="0" err="1"/>
              <a:t>pohyb</a:t>
            </a:r>
            <a:r>
              <a:rPr lang="en-US" sz="2000" u="sng" dirty="0"/>
              <a:t> </a:t>
            </a:r>
            <a:r>
              <a:rPr lang="en-US" sz="2000" u="sng" dirty="0" err="1"/>
              <a:t>tělesa</a:t>
            </a:r>
            <a:r>
              <a:rPr lang="en-US" sz="2000" dirty="0"/>
              <a:t>. Na </a:t>
            </a:r>
            <a:r>
              <a:rPr lang="en-US" sz="2000" dirty="0" err="1"/>
              <a:t>těleso</a:t>
            </a:r>
            <a:r>
              <a:rPr lang="en-US" sz="2000" dirty="0"/>
              <a:t> </a:t>
            </a:r>
            <a:r>
              <a:rPr lang="en-US" sz="2000" dirty="0" err="1"/>
              <a:t>působíc</a:t>
            </a:r>
            <a:r>
              <a:rPr lang="cs-CZ" sz="2000" dirty="0"/>
              <a:t>í</a:t>
            </a:r>
            <a:r>
              <a:rPr lang="en-US" sz="2000" dirty="0"/>
              <a:t> </a:t>
            </a:r>
            <a:r>
              <a:rPr lang="en-US" sz="2000" dirty="0" err="1"/>
              <a:t>síly</a:t>
            </a:r>
            <a:r>
              <a:rPr lang="cs-CZ" sz="2000" dirty="0"/>
              <a:t> </a:t>
            </a:r>
            <a:r>
              <a:rPr lang="en-US" sz="2000" dirty="0" err="1"/>
              <a:t>ve</a:t>
            </a:r>
            <a:r>
              <a:rPr lang="en-US" sz="2000" dirty="0"/>
              <a:t> </a:t>
            </a:r>
            <a:r>
              <a:rPr lang="en-US" sz="2000" dirty="0" err="1"/>
              <a:t>skutečnosti</a:t>
            </a:r>
            <a:r>
              <a:rPr lang="en-US" sz="2000" dirty="0"/>
              <a:t> </a:t>
            </a:r>
            <a:r>
              <a:rPr lang="en-US" sz="2000" dirty="0" err="1"/>
              <a:t>mohou</a:t>
            </a:r>
            <a:r>
              <a:rPr lang="en-US" sz="2000" dirty="0"/>
              <a:t> </a:t>
            </a:r>
            <a:r>
              <a:rPr lang="en-US" sz="2000" dirty="0" err="1"/>
              <a:t>mít</a:t>
            </a:r>
            <a:r>
              <a:rPr lang="en-US" sz="2000" dirty="0"/>
              <a:t> </a:t>
            </a:r>
            <a:r>
              <a:rPr lang="en-US" sz="2000" dirty="0" err="1"/>
              <a:t>i</a:t>
            </a:r>
            <a:r>
              <a:rPr lang="en-US" sz="2000" dirty="0"/>
              <a:t> </a:t>
            </a:r>
            <a:r>
              <a:rPr lang="en-US" sz="2000" dirty="0" err="1"/>
              <a:t>deformační</a:t>
            </a:r>
            <a:r>
              <a:rPr lang="en-US" sz="2000" dirty="0"/>
              <a:t> </a:t>
            </a:r>
            <a:r>
              <a:rPr lang="en-US" sz="2000" dirty="0" err="1"/>
              <a:t>účinky</a:t>
            </a:r>
            <a:r>
              <a:rPr lang="en-US" sz="2000" dirty="0"/>
              <a:t>. Proto </a:t>
            </a:r>
            <a:r>
              <a:rPr lang="en-US" sz="2000" dirty="0" err="1"/>
              <a:t>si</a:t>
            </a:r>
            <a:r>
              <a:rPr lang="en-US" sz="2000" dirty="0"/>
              <a:t> </a:t>
            </a:r>
            <a:r>
              <a:rPr lang="en-US" sz="2000" u="sng" dirty="0" err="1"/>
              <a:t>reálné</a:t>
            </a:r>
            <a:r>
              <a:rPr lang="en-US" sz="2000" u="sng" dirty="0"/>
              <a:t> </a:t>
            </a:r>
            <a:r>
              <a:rPr lang="en-US" sz="2000" u="sng" dirty="0" err="1"/>
              <a:t>těleso</a:t>
            </a:r>
            <a:r>
              <a:rPr lang="en-US" sz="2000" u="sng" dirty="0"/>
              <a:t> </a:t>
            </a:r>
            <a:r>
              <a:rPr lang="en-US" sz="2000" u="sng" dirty="0" err="1"/>
              <a:t>nahradíme</a:t>
            </a:r>
            <a:r>
              <a:rPr lang="en-US" sz="2000" u="sng" dirty="0"/>
              <a:t> </a:t>
            </a:r>
            <a:r>
              <a:rPr lang="en-US" sz="2000" u="sng" dirty="0" err="1"/>
              <a:t>tuhým</a:t>
            </a:r>
            <a:r>
              <a:rPr lang="en-US" sz="2000" u="sng" dirty="0"/>
              <a:t> </a:t>
            </a:r>
            <a:r>
              <a:rPr lang="en-US" sz="2000" u="sng" dirty="0" err="1"/>
              <a:t>tělesem</a:t>
            </a:r>
            <a:r>
              <a:rPr lang="en-US" sz="2000" u="sng" dirty="0"/>
              <a:t>, u </a:t>
            </a:r>
            <a:r>
              <a:rPr lang="en-US" sz="2000" u="sng" dirty="0" err="1"/>
              <a:t>kterého</a:t>
            </a:r>
            <a:r>
              <a:rPr lang="en-US" sz="2000" u="sng" dirty="0"/>
              <a:t> </a:t>
            </a:r>
            <a:r>
              <a:rPr lang="en-US" sz="2000" u="sng" dirty="0" err="1"/>
              <a:t>deformační</a:t>
            </a:r>
            <a:r>
              <a:rPr lang="en-US" sz="2000" u="sng" dirty="0"/>
              <a:t> </a:t>
            </a:r>
            <a:r>
              <a:rPr lang="en-US" sz="2000" u="sng" dirty="0" err="1"/>
              <a:t>účinky</a:t>
            </a:r>
            <a:r>
              <a:rPr lang="en-US" sz="2000" u="sng" dirty="0"/>
              <a:t> </a:t>
            </a:r>
            <a:r>
              <a:rPr lang="en-US" sz="2000" u="sng" dirty="0" err="1"/>
              <a:t>zanedbáváme</a:t>
            </a:r>
            <a:r>
              <a:rPr lang="en-US" sz="2000" dirty="0"/>
              <a:t>.</a:t>
            </a:r>
          </a:p>
          <a:p>
            <a:pPr algn="just"/>
            <a:endParaRPr lang="en-US" sz="800" b="1" dirty="0"/>
          </a:p>
          <a:p>
            <a:pPr algn="just"/>
            <a:r>
              <a:rPr lang="cs-CZ" sz="2000" b="1" dirty="0"/>
              <a:t>Tuhé těleso: </a:t>
            </a:r>
            <a:r>
              <a:rPr lang="cs-CZ" sz="2000" dirty="0"/>
              <a:t>nemění účinkem vnější síly svůj tvar ani objem. Dokonale tuhá tělesa ve  skutečnosti neexistují, existují jen </a:t>
            </a:r>
            <a:r>
              <a:rPr lang="cs-CZ" sz="2000" b="1" dirty="0"/>
              <a:t>tělesa „pevná“</a:t>
            </a:r>
            <a:r>
              <a:rPr lang="cs-CZ" sz="2000" dirty="0"/>
              <a:t>, jejichž tvar, resp. objem, se účinkem sil nepatrně mění. </a:t>
            </a:r>
            <a:r>
              <a:rPr lang="cs-CZ" sz="2000" u="sng" dirty="0"/>
              <a:t>Pohyb tuhého tělesa se vždy skládá z </a:t>
            </a:r>
            <a:r>
              <a:rPr lang="cs-CZ" sz="2000" b="1" u="sng" dirty="0"/>
              <a:t>pohybu posuvného</a:t>
            </a:r>
            <a:r>
              <a:rPr lang="cs-CZ" sz="2000" u="sng" dirty="0"/>
              <a:t> (translace) a </a:t>
            </a:r>
            <a:r>
              <a:rPr lang="cs-CZ" sz="2000" b="1" u="sng" dirty="0"/>
              <a:t>pohybu otáčivého </a:t>
            </a:r>
            <a:r>
              <a:rPr lang="cs-CZ" sz="2000" u="sng" dirty="0"/>
              <a:t>(rotace).</a:t>
            </a:r>
          </a:p>
        </p:txBody>
      </p:sp>
      <p:pic>
        <p:nvPicPr>
          <p:cNvPr id="7" name="Obrázek 6">
            <a:extLst>
              <a:ext uri="{FF2B5EF4-FFF2-40B4-BE49-F238E27FC236}">
                <a16:creationId xmlns:a16="http://schemas.microsoft.com/office/drawing/2014/main" id="{4B56CCBF-F73E-448E-AB66-4DA3E70A2C47}"/>
              </a:ext>
            </a:extLst>
          </p:cNvPr>
          <p:cNvPicPr>
            <a:picLocks noChangeAspect="1"/>
          </p:cNvPicPr>
          <p:nvPr/>
        </p:nvPicPr>
        <p:blipFill>
          <a:blip r:embed="rId2"/>
          <a:stretch>
            <a:fillRect/>
          </a:stretch>
        </p:blipFill>
        <p:spPr>
          <a:xfrm>
            <a:off x="332169" y="3951067"/>
            <a:ext cx="5497131" cy="2744866"/>
          </a:xfrm>
          <a:prstGeom prst="rect">
            <a:avLst/>
          </a:prstGeom>
        </p:spPr>
      </p:pic>
      <p:sp>
        <p:nvSpPr>
          <p:cNvPr id="9" name="TextovéPole 8">
            <a:extLst>
              <a:ext uri="{FF2B5EF4-FFF2-40B4-BE49-F238E27FC236}">
                <a16:creationId xmlns:a16="http://schemas.microsoft.com/office/drawing/2014/main" id="{BF2FAB7E-60E9-4125-AB6B-CD37792F77D0}"/>
              </a:ext>
            </a:extLst>
          </p:cNvPr>
          <p:cNvSpPr txBox="1"/>
          <p:nvPr/>
        </p:nvSpPr>
        <p:spPr>
          <a:xfrm>
            <a:off x="6076949" y="4177010"/>
            <a:ext cx="2952429" cy="1631216"/>
          </a:xfrm>
          <a:prstGeom prst="rect">
            <a:avLst/>
          </a:prstGeom>
          <a:noFill/>
        </p:spPr>
        <p:txBody>
          <a:bodyPr wrap="square">
            <a:spAutoFit/>
          </a:bodyPr>
          <a:lstStyle/>
          <a:p>
            <a:r>
              <a:rPr lang="cs-CZ" sz="2000" b="0" i="0" u="sng" dirty="0">
                <a:solidFill>
                  <a:srgbClr val="000000"/>
                </a:solidFill>
                <a:effectLst/>
              </a:rPr>
              <a:t>V praxi dochází ke skládání obou pohybů v jeden</a:t>
            </a:r>
            <a:r>
              <a:rPr lang="cs-CZ" sz="2000" b="0" i="0" dirty="0">
                <a:solidFill>
                  <a:srgbClr val="000000"/>
                </a:solidFill>
                <a:effectLst/>
              </a:rPr>
              <a:t>. </a:t>
            </a:r>
          </a:p>
          <a:p>
            <a:endParaRPr lang="cs-CZ" sz="2000" dirty="0">
              <a:solidFill>
                <a:srgbClr val="000000"/>
              </a:solidFill>
            </a:endParaRPr>
          </a:p>
          <a:p>
            <a:r>
              <a:rPr lang="cs-CZ" sz="2000" b="1" i="0" u="sng" dirty="0">
                <a:solidFill>
                  <a:srgbClr val="000000"/>
                </a:solidFill>
                <a:effectLst/>
              </a:rPr>
              <a:t>Skládání pohybů není obecně komutativní</a:t>
            </a:r>
            <a:r>
              <a:rPr lang="cs-CZ" sz="2000" b="0" i="0" dirty="0">
                <a:solidFill>
                  <a:srgbClr val="000000"/>
                </a:solidFill>
                <a:effectLst/>
              </a:rPr>
              <a:t>.</a:t>
            </a:r>
            <a:endParaRPr lang="cs-CZ" sz="2000" dirty="0"/>
          </a:p>
        </p:txBody>
      </p:sp>
    </p:spTree>
    <p:extLst>
      <p:ext uri="{BB962C8B-B14F-4D97-AF65-F5344CB8AC3E}">
        <p14:creationId xmlns:p14="http://schemas.microsoft.com/office/powerpoint/2010/main" val="25829095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MECHANIKA TUHÉHO TĚLESA - ppt stáhnout">
            <a:extLst>
              <a:ext uri="{FF2B5EF4-FFF2-40B4-BE49-F238E27FC236}">
                <a16:creationId xmlns:a16="http://schemas.microsoft.com/office/drawing/2014/main" id="{32AE3369-DE42-4045-92B4-6596405BD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153987"/>
            <a:ext cx="6411382" cy="480853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E218AD38-1164-46E6-8AFB-C9DC0E872BAD}"/>
              </a:ext>
            </a:extLst>
          </p:cNvPr>
          <p:cNvSpPr txBox="1"/>
          <p:nvPr/>
        </p:nvSpPr>
        <p:spPr>
          <a:xfrm>
            <a:off x="4572000" y="5143499"/>
            <a:ext cx="3115732" cy="923330"/>
          </a:xfrm>
          <a:prstGeom prst="rect">
            <a:avLst/>
          </a:prstGeom>
          <a:noFill/>
        </p:spPr>
        <p:txBody>
          <a:bodyPr wrap="square">
            <a:spAutoFit/>
          </a:bodyPr>
          <a:lstStyle/>
          <a:p>
            <a:r>
              <a:rPr lang="cs-CZ" dirty="0"/>
              <a:t>Vodovodní kohoutek, dveře, ventilátor, brusný kotouč, </a:t>
            </a:r>
            <a:r>
              <a:rPr lang="cs-CZ" dirty="0" err="1"/>
              <a:t>CDčko</a:t>
            </a:r>
            <a:r>
              <a:rPr lang="cs-CZ" dirty="0"/>
              <a:t> v mechanice počítače, …</a:t>
            </a:r>
          </a:p>
        </p:txBody>
      </p:sp>
      <p:sp>
        <p:nvSpPr>
          <p:cNvPr id="6" name="TextovéPole 5">
            <a:extLst>
              <a:ext uri="{FF2B5EF4-FFF2-40B4-BE49-F238E27FC236}">
                <a16:creationId xmlns:a16="http://schemas.microsoft.com/office/drawing/2014/main" id="{8AB830FD-4689-49DC-8341-425A651593B7}"/>
              </a:ext>
            </a:extLst>
          </p:cNvPr>
          <p:cNvSpPr txBox="1"/>
          <p:nvPr/>
        </p:nvSpPr>
        <p:spPr>
          <a:xfrm>
            <a:off x="1276350" y="5143499"/>
            <a:ext cx="3063872" cy="1200329"/>
          </a:xfrm>
          <a:prstGeom prst="rect">
            <a:avLst/>
          </a:prstGeom>
          <a:noFill/>
        </p:spPr>
        <p:txBody>
          <a:bodyPr wrap="square">
            <a:spAutoFit/>
          </a:bodyPr>
          <a:lstStyle/>
          <a:p>
            <a:pPr algn="just"/>
            <a:r>
              <a:rPr lang="cs-CZ" dirty="0"/>
              <a:t>Železniční vagón jedoucí po přímé trati, bedna posunovaná po podlaze, píst ve spalovacím motoru, …</a:t>
            </a:r>
          </a:p>
        </p:txBody>
      </p:sp>
    </p:spTree>
    <p:extLst>
      <p:ext uri="{BB962C8B-B14F-4D97-AF65-F5344CB8AC3E}">
        <p14:creationId xmlns:p14="http://schemas.microsoft.com/office/powerpoint/2010/main" val="15900543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AEB565F-BD5F-4D19-A280-78371658CB57}"/>
              </a:ext>
            </a:extLst>
          </p:cNvPr>
          <p:cNvSpPr txBox="1"/>
          <p:nvPr/>
        </p:nvSpPr>
        <p:spPr>
          <a:xfrm>
            <a:off x="200024" y="938213"/>
            <a:ext cx="7658101" cy="1631216"/>
          </a:xfrm>
          <a:prstGeom prst="rect">
            <a:avLst/>
          </a:prstGeom>
          <a:noFill/>
        </p:spPr>
        <p:txBody>
          <a:bodyPr wrap="square">
            <a:spAutoFit/>
          </a:bodyPr>
          <a:lstStyle/>
          <a:p>
            <a:pPr algn="just"/>
            <a:r>
              <a:rPr lang="cs-CZ" sz="2000" b="1" dirty="0"/>
              <a:t>Rotační (otáčivý) pohyb </a:t>
            </a:r>
            <a:r>
              <a:rPr lang="cs-CZ" sz="2000" dirty="0"/>
              <a:t>čili otáčení (rotace) kolem osy je takový pohyb tuhého tělesa, při kterém </a:t>
            </a:r>
            <a:r>
              <a:rPr lang="cs-CZ" sz="2000" u="sng" dirty="0"/>
              <a:t>se všechny body tělesa otáčejí kolem jedné společné osy se stejnou úhlovou rychlostí</a:t>
            </a:r>
            <a:r>
              <a:rPr lang="cs-CZ" sz="2000" dirty="0"/>
              <a:t>. Otáčivý pohyb může vykonávat i těleso, které není tuhé, pak mluvíme například o diferenciální rotaci.</a:t>
            </a:r>
          </a:p>
        </p:txBody>
      </p:sp>
      <p:sp>
        <p:nvSpPr>
          <p:cNvPr id="7" name="TextovéPole 6">
            <a:extLst>
              <a:ext uri="{FF2B5EF4-FFF2-40B4-BE49-F238E27FC236}">
                <a16:creationId xmlns:a16="http://schemas.microsoft.com/office/drawing/2014/main" id="{63E42096-0785-4B78-8997-7C8CECBF0141}"/>
              </a:ext>
            </a:extLst>
          </p:cNvPr>
          <p:cNvSpPr txBox="1"/>
          <p:nvPr/>
        </p:nvSpPr>
        <p:spPr>
          <a:xfrm>
            <a:off x="200025" y="243959"/>
            <a:ext cx="4572000" cy="461665"/>
          </a:xfrm>
          <a:prstGeom prst="rect">
            <a:avLst/>
          </a:prstGeom>
          <a:noFill/>
        </p:spPr>
        <p:txBody>
          <a:bodyPr wrap="square">
            <a:spAutoFit/>
          </a:bodyPr>
          <a:lstStyle/>
          <a:p>
            <a:r>
              <a:rPr lang="cs-CZ" sz="2400" b="1" dirty="0"/>
              <a:t>Rotační (otáčivý) pohyb</a:t>
            </a:r>
          </a:p>
        </p:txBody>
      </p:sp>
      <p:pic>
        <p:nvPicPr>
          <p:cNvPr id="6146" name="Picture 2">
            <a:extLst>
              <a:ext uri="{FF2B5EF4-FFF2-40B4-BE49-F238E27FC236}">
                <a16:creationId xmlns:a16="http://schemas.microsoft.com/office/drawing/2014/main" id="{6A8F6815-EC03-4641-B956-E6E9B385CF8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91476" y="938213"/>
            <a:ext cx="952500" cy="11525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9063532B-5DB5-4FD6-8793-2A8EB1CAD83B}"/>
              </a:ext>
            </a:extLst>
          </p:cNvPr>
          <p:cNvSpPr txBox="1"/>
          <p:nvPr/>
        </p:nvSpPr>
        <p:spPr>
          <a:xfrm>
            <a:off x="247649" y="2611308"/>
            <a:ext cx="8648701" cy="707886"/>
          </a:xfrm>
          <a:prstGeom prst="rect">
            <a:avLst/>
          </a:prstGeom>
          <a:noFill/>
        </p:spPr>
        <p:txBody>
          <a:bodyPr wrap="square">
            <a:spAutoFit/>
          </a:bodyPr>
          <a:lstStyle/>
          <a:p>
            <a:pPr algn="just"/>
            <a:r>
              <a:rPr lang="cs-CZ" sz="2000" u="sng" dirty="0"/>
              <a:t>Trajektoriemi jednotlivých bodů tělesa jsou kružnice (nebo jejich části), jejichž středy leží na (okamžité) ose otáčení</a:t>
            </a:r>
            <a:r>
              <a:rPr lang="cs-CZ" sz="2000" dirty="0"/>
              <a:t>.</a:t>
            </a:r>
          </a:p>
        </p:txBody>
      </p:sp>
      <p:sp>
        <p:nvSpPr>
          <p:cNvPr id="12" name="TextovéPole 11">
            <a:extLst>
              <a:ext uri="{FF2B5EF4-FFF2-40B4-BE49-F238E27FC236}">
                <a16:creationId xmlns:a16="http://schemas.microsoft.com/office/drawing/2014/main" id="{A4C48FCE-3967-4779-8B3A-04BAB71833D6}"/>
              </a:ext>
            </a:extLst>
          </p:cNvPr>
          <p:cNvSpPr txBox="1"/>
          <p:nvPr/>
        </p:nvSpPr>
        <p:spPr>
          <a:xfrm>
            <a:off x="247649" y="3443942"/>
            <a:ext cx="8648701" cy="3170099"/>
          </a:xfrm>
          <a:prstGeom prst="rect">
            <a:avLst/>
          </a:prstGeom>
          <a:noFill/>
        </p:spPr>
        <p:txBody>
          <a:bodyPr wrap="square">
            <a:spAutoFit/>
          </a:bodyPr>
          <a:lstStyle/>
          <a:p>
            <a:pPr algn="just"/>
            <a:r>
              <a:rPr lang="cs-CZ" sz="2000" dirty="0"/>
              <a:t>Jako </a:t>
            </a:r>
            <a:r>
              <a:rPr lang="cs-CZ" sz="2000" b="1" dirty="0"/>
              <a:t>osa otáčení </a:t>
            </a:r>
            <a:r>
              <a:rPr lang="cs-CZ" sz="2000" dirty="0"/>
              <a:t>se označuje </a:t>
            </a:r>
            <a:r>
              <a:rPr lang="cs-CZ" sz="2000" u="sng" dirty="0"/>
              <a:t>přímka, kolem které se těleso při otáčivém pohybu otáčí. Body tělesa, které na ose leží, zůstávají na svých místech, jejich rychlost je nulová</a:t>
            </a:r>
            <a:r>
              <a:rPr lang="cs-CZ" sz="2000" dirty="0"/>
              <a:t>. </a:t>
            </a:r>
            <a:r>
              <a:rPr lang="cs-CZ" sz="2000" b="0" i="0" dirty="0">
                <a:solidFill>
                  <a:srgbClr val="202122"/>
                </a:solidFill>
                <a:effectLst/>
              </a:rPr>
              <a:t>Při otáčivém pohybu se rozlišuje pohyb kolem </a:t>
            </a:r>
            <a:r>
              <a:rPr lang="cs-CZ" sz="2000" b="1" i="0" dirty="0">
                <a:solidFill>
                  <a:srgbClr val="202122"/>
                </a:solidFill>
                <a:effectLst/>
              </a:rPr>
              <a:t>pevné osy</a:t>
            </a:r>
            <a:r>
              <a:rPr lang="cs-CZ" sz="2000" b="0" i="0" dirty="0">
                <a:solidFill>
                  <a:srgbClr val="202122"/>
                </a:solidFill>
                <a:effectLst/>
              </a:rPr>
              <a:t> nebo kolem </a:t>
            </a:r>
            <a:r>
              <a:rPr lang="cs-CZ" sz="2000" b="1" i="0" dirty="0">
                <a:solidFill>
                  <a:srgbClr val="202122"/>
                </a:solidFill>
                <a:effectLst/>
              </a:rPr>
              <a:t>okamžité (volné) osy</a:t>
            </a:r>
            <a:r>
              <a:rPr lang="cs-CZ" sz="2000" b="0" i="0" dirty="0">
                <a:solidFill>
                  <a:srgbClr val="202122"/>
                </a:solidFill>
                <a:effectLst/>
              </a:rPr>
              <a:t>.</a:t>
            </a:r>
          </a:p>
          <a:p>
            <a:pPr algn="just"/>
            <a:endParaRPr lang="cs-CZ" sz="2000" dirty="0">
              <a:solidFill>
                <a:srgbClr val="202122"/>
              </a:solidFill>
            </a:endParaRPr>
          </a:p>
          <a:p>
            <a:pPr algn="just"/>
            <a:r>
              <a:rPr lang="en-US" sz="2000" b="1" dirty="0"/>
              <a:t>O</a:t>
            </a:r>
            <a:r>
              <a:rPr lang="cs-CZ" sz="2000" b="1" dirty="0" err="1"/>
              <a:t>táčení</a:t>
            </a:r>
            <a:r>
              <a:rPr lang="cs-CZ" sz="2000" b="1" dirty="0"/>
              <a:t> kolem pevné osy</a:t>
            </a:r>
            <a:r>
              <a:rPr lang="cs-CZ" sz="2000" dirty="0"/>
              <a:t>. </a:t>
            </a:r>
            <a:r>
              <a:rPr lang="cs-CZ" sz="2000" u="sng" dirty="0"/>
              <a:t>Všechny body ležící na ose otáčení jsou při tomto pohybu v klidu</a:t>
            </a:r>
            <a:r>
              <a:rPr lang="cs-CZ" sz="2000" dirty="0"/>
              <a:t>. Při otáčení kolem pevné osy má osa stálý směr a všechny body tělesa kolem ní opisují kruhové oblouky se středem na ose otáčení. </a:t>
            </a:r>
            <a:r>
              <a:rPr lang="cs-CZ" sz="2000" u="sng" dirty="0"/>
              <a:t>Všechny body tělesa mají stejnou úhlovou rychlost </a:t>
            </a:r>
            <a:r>
              <a:rPr lang="el-GR" sz="2000" i="1" u="sng" dirty="0"/>
              <a:t>ω</a:t>
            </a:r>
            <a:r>
              <a:rPr lang="cs-CZ" sz="2000" u="sng" dirty="0"/>
              <a:t> = </a:t>
            </a:r>
            <a:r>
              <a:rPr lang="cs-CZ" sz="2000" i="1" u="sng" dirty="0"/>
              <a:t>d</a:t>
            </a:r>
            <a:r>
              <a:rPr lang="el-GR" sz="2000" u="sng" dirty="0"/>
              <a:t>ϕ</a:t>
            </a:r>
            <a:r>
              <a:rPr lang="cs-CZ" sz="2000" i="1" u="sng" dirty="0"/>
              <a:t>/</a:t>
            </a:r>
            <a:r>
              <a:rPr lang="cs-CZ" sz="2000" i="1" u="sng" dirty="0" err="1"/>
              <a:t>dt</a:t>
            </a:r>
            <a:r>
              <a:rPr lang="cs-CZ" sz="2000" i="1" u="sng" dirty="0"/>
              <a:t> </a:t>
            </a:r>
            <a:r>
              <a:rPr lang="cs-CZ" sz="2000" u="sng" dirty="0"/>
              <a:t>a stejné úhlové zrychlení dané vztahem </a:t>
            </a:r>
            <a:r>
              <a:rPr lang="el-GR" sz="2000" i="1" u="sng" dirty="0"/>
              <a:t>ε</a:t>
            </a:r>
            <a:r>
              <a:rPr lang="cs-CZ" sz="2000" u="sng" dirty="0"/>
              <a:t> = </a:t>
            </a:r>
            <a:r>
              <a:rPr lang="cs-CZ" sz="2000" i="1" u="sng" dirty="0"/>
              <a:t>d</a:t>
            </a:r>
            <a:r>
              <a:rPr lang="el-GR" sz="2000" i="1" u="sng" dirty="0"/>
              <a:t>ω</a:t>
            </a:r>
            <a:r>
              <a:rPr lang="cs-CZ" sz="2000" i="1" u="sng" dirty="0"/>
              <a:t>/</a:t>
            </a:r>
            <a:r>
              <a:rPr lang="cs-CZ" sz="2000" i="1" u="sng" dirty="0" err="1"/>
              <a:t>dt</a:t>
            </a:r>
            <a:r>
              <a:rPr lang="cs-CZ" sz="2000" dirty="0"/>
              <a:t>.</a:t>
            </a:r>
          </a:p>
        </p:txBody>
      </p:sp>
    </p:spTree>
    <p:extLst>
      <p:ext uri="{BB962C8B-B14F-4D97-AF65-F5344CB8AC3E}">
        <p14:creationId xmlns:p14="http://schemas.microsoft.com/office/powerpoint/2010/main" val="30681713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D7FA81AA-375D-4E23-93F0-DC64466A02C7}"/>
              </a:ext>
            </a:extLst>
          </p:cNvPr>
          <p:cNvSpPr txBox="1"/>
          <p:nvPr/>
        </p:nvSpPr>
        <p:spPr>
          <a:xfrm>
            <a:off x="166687" y="2748863"/>
            <a:ext cx="8810624" cy="2677656"/>
          </a:xfrm>
          <a:prstGeom prst="rect">
            <a:avLst/>
          </a:prstGeom>
          <a:noFill/>
        </p:spPr>
        <p:txBody>
          <a:bodyPr wrap="square">
            <a:spAutoFit/>
          </a:bodyPr>
          <a:lstStyle/>
          <a:p>
            <a:pPr algn="just"/>
            <a:r>
              <a:rPr lang="cs-CZ" sz="2000" dirty="0"/>
              <a:t>Pokud osa rotace mění svou polohu v prostoru, je velikost úhlové rychlosti opět dána vztahem </a:t>
            </a:r>
            <a:r>
              <a:rPr lang="el-GR" sz="2000" i="1" dirty="0"/>
              <a:t>ω</a:t>
            </a:r>
            <a:r>
              <a:rPr lang="cs-CZ" sz="2000" dirty="0"/>
              <a:t> = </a:t>
            </a:r>
            <a:r>
              <a:rPr lang="cs-CZ" sz="2000" i="1" dirty="0"/>
              <a:t>d</a:t>
            </a:r>
            <a:r>
              <a:rPr lang="el-GR" sz="2000" dirty="0"/>
              <a:t>ϕ</a:t>
            </a:r>
            <a:r>
              <a:rPr lang="cs-CZ" sz="2000" i="1" dirty="0"/>
              <a:t>/</a:t>
            </a:r>
            <a:r>
              <a:rPr lang="cs-CZ" sz="2000" i="1" dirty="0" err="1"/>
              <a:t>dt</a:t>
            </a:r>
            <a:r>
              <a:rPr lang="cs-CZ" sz="2000" dirty="0"/>
              <a:t>. V takovém případě se hovoří </a:t>
            </a:r>
            <a:r>
              <a:rPr lang="cs-CZ" sz="2000" b="1" dirty="0"/>
              <a:t>o otáčení kolem okamžité (volné) osy</a:t>
            </a:r>
            <a:r>
              <a:rPr lang="cs-CZ" sz="2000" dirty="0"/>
              <a:t>. Při obecném pohybu změní po určité době okamžitá osa rotace svou polohu v prostoru a nová poloha je s předchozí polohou obecně mimoběžná.</a:t>
            </a:r>
          </a:p>
          <a:p>
            <a:pPr algn="just"/>
            <a:r>
              <a:rPr lang="cs-CZ" sz="2000" dirty="0"/>
              <a:t>Všechny osy souměrnosti tělesa jsou volnými osami. </a:t>
            </a:r>
            <a:r>
              <a:rPr lang="cs-CZ" sz="2000" b="0" i="0" u="sng" dirty="0">
                <a:solidFill>
                  <a:srgbClr val="333333"/>
                </a:solidFill>
                <a:effectLst/>
              </a:rPr>
              <a:t>Každé tuhé těleso má alespoň tři volné osy. Volné osy tělesa se protínají v těžišti a jsou navzájem kolmé</a:t>
            </a:r>
            <a:r>
              <a:rPr lang="cs-CZ" sz="2000" b="0" i="0" dirty="0">
                <a:solidFill>
                  <a:srgbClr val="333333"/>
                </a:solidFill>
                <a:effectLst/>
              </a:rPr>
              <a:t>. </a:t>
            </a:r>
            <a:r>
              <a:rPr lang="cs-CZ" sz="2000" dirty="0"/>
              <a:t>Když se těleso otáčí kolek kterékoliv z nich , je výslednice setrvačných sil nulová a stejně je nulový i moment síly.</a:t>
            </a:r>
          </a:p>
          <a:p>
            <a:pPr algn="just"/>
            <a:endParaRPr lang="cs-CZ" sz="800" dirty="0"/>
          </a:p>
        </p:txBody>
      </p:sp>
      <p:sp>
        <p:nvSpPr>
          <p:cNvPr id="14" name="TextovéPole 13">
            <a:extLst>
              <a:ext uri="{FF2B5EF4-FFF2-40B4-BE49-F238E27FC236}">
                <a16:creationId xmlns:a16="http://schemas.microsoft.com/office/drawing/2014/main" id="{0B730FD9-3C50-4CCC-B326-D1D687B0FF27}"/>
              </a:ext>
            </a:extLst>
          </p:cNvPr>
          <p:cNvSpPr txBox="1"/>
          <p:nvPr/>
        </p:nvSpPr>
        <p:spPr>
          <a:xfrm>
            <a:off x="230980" y="361593"/>
            <a:ext cx="8746331" cy="2246769"/>
          </a:xfrm>
          <a:prstGeom prst="rect">
            <a:avLst/>
          </a:prstGeom>
          <a:noFill/>
        </p:spPr>
        <p:txBody>
          <a:bodyPr wrap="square">
            <a:spAutoFit/>
          </a:bodyPr>
          <a:lstStyle/>
          <a:p>
            <a:pPr algn="just"/>
            <a:r>
              <a:rPr lang="cs-CZ" sz="2000" b="0" i="0" dirty="0">
                <a:solidFill>
                  <a:srgbClr val="333333"/>
                </a:solidFill>
                <a:effectLst/>
              </a:rPr>
              <a:t>Při otáčení tělesa kolem nehybné osy působí na jednotlivé body tělesa </a:t>
            </a:r>
            <a:r>
              <a:rPr lang="cs-CZ" sz="2000" b="1" i="0" dirty="0">
                <a:solidFill>
                  <a:srgbClr val="333333"/>
                </a:solidFill>
                <a:effectLst/>
              </a:rPr>
              <a:t>setrvačné síly</a:t>
            </a:r>
            <a:r>
              <a:rPr lang="cs-CZ" sz="2000" b="0" i="0" dirty="0">
                <a:solidFill>
                  <a:srgbClr val="333333"/>
                </a:solidFill>
                <a:effectLst/>
              </a:rPr>
              <a:t>, směřující od osy otáčení</a:t>
            </a:r>
            <a:r>
              <a:rPr lang="en-US" sz="2000" dirty="0">
                <a:solidFill>
                  <a:srgbClr val="333333"/>
                </a:solidFill>
              </a:rPr>
              <a:t>: </a:t>
            </a:r>
            <a:r>
              <a:rPr lang="cs-CZ" sz="2000" b="1" i="0" dirty="0">
                <a:solidFill>
                  <a:srgbClr val="333333"/>
                </a:solidFill>
                <a:effectLst/>
              </a:rPr>
              <a:t>odstředivá síla </a:t>
            </a:r>
            <a:r>
              <a:rPr lang="cs-CZ" sz="2000" b="0" i="0" dirty="0">
                <a:solidFill>
                  <a:srgbClr val="333333"/>
                </a:solidFill>
                <a:effectLst/>
              </a:rPr>
              <a:t>způsobená nerovnoměrným rozložením hmotnosti vzhledem k ose rotace, a </a:t>
            </a:r>
            <a:r>
              <a:rPr lang="cs-CZ" sz="2000" b="1" i="0" dirty="0">
                <a:solidFill>
                  <a:srgbClr val="333333"/>
                </a:solidFill>
                <a:effectLst/>
              </a:rPr>
              <a:t>deviační moment </a:t>
            </a:r>
            <a:r>
              <a:rPr lang="cs-CZ" sz="2000" b="0" i="0" dirty="0">
                <a:solidFill>
                  <a:srgbClr val="333333"/>
                </a:solidFill>
                <a:effectLst/>
              </a:rPr>
              <a:t>snažící se vychýlit osu rotace tak, aby hmotnost byla rozložena rovnoměrně i podél osy rotace. </a:t>
            </a:r>
            <a:r>
              <a:rPr lang="cs-CZ" sz="2000" b="0" i="0" u="sng" dirty="0">
                <a:solidFill>
                  <a:srgbClr val="333333"/>
                </a:solidFill>
                <a:effectLst/>
              </a:rPr>
              <a:t>Tyto síly jsou vyrovnávány reakcemi v ložiscích os (ložiska jsou tak jedny z </a:t>
            </a:r>
            <a:r>
              <a:rPr lang="cs-CZ" sz="2000" b="0" i="0" u="sng" dirty="0" err="1">
                <a:solidFill>
                  <a:srgbClr val="333333"/>
                </a:solidFill>
                <a:effectLst/>
              </a:rPr>
              <a:t>nejnamáhanějších</a:t>
            </a:r>
            <a:r>
              <a:rPr lang="cs-CZ" sz="2000" b="0" i="0" u="sng" dirty="0">
                <a:solidFill>
                  <a:srgbClr val="333333"/>
                </a:solidFill>
                <a:effectLst/>
              </a:rPr>
              <a:t> strojních součástí). Proto </a:t>
            </a:r>
            <a:r>
              <a:rPr lang="cs-CZ" sz="2000" u="sng" dirty="0">
                <a:solidFill>
                  <a:srgbClr val="333333"/>
                </a:solidFill>
              </a:rPr>
              <a:t>se </a:t>
            </a:r>
            <a:r>
              <a:rPr lang="cs-CZ" sz="2000" b="0" i="0" u="sng" dirty="0">
                <a:solidFill>
                  <a:srgbClr val="333333"/>
                </a:solidFill>
                <a:effectLst/>
              </a:rPr>
              <a:t>otáčivé části strojů, kola motorových vozidel apod. vyvažují tak, aby osa otáčení procházela těžištěm</a:t>
            </a:r>
            <a:r>
              <a:rPr lang="cs-CZ" sz="2000" b="0" i="0" dirty="0">
                <a:solidFill>
                  <a:srgbClr val="333333"/>
                </a:solidFill>
                <a:effectLst/>
              </a:rPr>
              <a:t>. </a:t>
            </a:r>
            <a:endParaRPr lang="cs-CZ" sz="2000" dirty="0"/>
          </a:p>
        </p:txBody>
      </p:sp>
      <p:pic>
        <p:nvPicPr>
          <p:cNvPr id="7170" name="Picture 2">
            <a:extLst>
              <a:ext uri="{FF2B5EF4-FFF2-40B4-BE49-F238E27FC236}">
                <a16:creationId xmlns:a16="http://schemas.microsoft.com/office/drawing/2014/main" id="{56AE6376-7562-48D6-9893-F25EB087D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525" y="5072722"/>
            <a:ext cx="20955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F01357A4-686B-4F34-9726-CF1EEE663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995" y="5322942"/>
            <a:ext cx="2305461" cy="1388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2284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E05D6B8-6940-4EB5-8038-35C80283228C}"/>
              </a:ext>
            </a:extLst>
          </p:cNvPr>
          <p:cNvSpPr txBox="1"/>
          <p:nvPr/>
        </p:nvSpPr>
        <p:spPr>
          <a:xfrm>
            <a:off x="142875" y="232619"/>
            <a:ext cx="8724900" cy="4093428"/>
          </a:xfrm>
          <a:prstGeom prst="rect">
            <a:avLst/>
          </a:prstGeom>
          <a:noFill/>
        </p:spPr>
        <p:txBody>
          <a:bodyPr wrap="square">
            <a:spAutoFit/>
          </a:bodyPr>
          <a:lstStyle/>
          <a:p>
            <a:pPr algn="just"/>
            <a:r>
              <a:rPr lang="cs-CZ" sz="2000" b="0" i="0" u="sng" dirty="0">
                <a:solidFill>
                  <a:srgbClr val="333333"/>
                </a:solidFill>
                <a:effectLst/>
              </a:rPr>
              <a:t>Prochází–</a:t>
            </a:r>
            <a:r>
              <a:rPr lang="cs-CZ" sz="2000" b="0" i="0" u="sng" dirty="0" err="1">
                <a:solidFill>
                  <a:srgbClr val="333333"/>
                </a:solidFill>
                <a:effectLst/>
              </a:rPr>
              <a:t>li</a:t>
            </a:r>
            <a:r>
              <a:rPr lang="cs-CZ" sz="2000" b="0" i="0" u="sng" dirty="0">
                <a:solidFill>
                  <a:srgbClr val="333333"/>
                </a:solidFill>
                <a:effectLst/>
              </a:rPr>
              <a:t> osa otáčení těžištěm tělesa a zároveň má směr některého z hlavních momentů setrvačnosti tělesa, otáčí se kolem ní těleso bez toho, aby na ložiska působilo nějakými dodatečnými silami (kromě tíhové síly). </a:t>
            </a:r>
            <a:r>
              <a:rPr lang="cs-CZ" sz="2000" b="0" i="0" dirty="0">
                <a:solidFill>
                  <a:srgbClr val="333333"/>
                </a:solidFill>
                <a:effectLst/>
              </a:rPr>
              <a:t>Těleso trvale rotuje kolem této osy, dokonce i když k ní není upevněno. </a:t>
            </a:r>
          </a:p>
          <a:p>
            <a:pPr algn="just"/>
            <a:endParaRPr lang="cs-CZ" sz="2000" dirty="0">
              <a:solidFill>
                <a:srgbClr val="333333"/>
              </a:solidFill>
            </a:endParaRPr>
          </a:p>
          <a:p>
            <a:pPr algn="just"/>
            <a:r>
              <a:rPr lang="cs-CZ" sz="2000" b="0" i="0" dirty="0">
                <a:solidFill>
                  <a:srgbClr val="333333"/>
                </a:solidFill>
                <a:effectLst/>
              </a:rPr>
              <a:t>Pro těleso, otáčející se kolem volné osy, platí </a:t>
            </a:r>
            <a:r>
              <a:rPr lang="cs-CZ" sz="2000" b="1" i="0" dirty="0">
                <a:solidFill>
                  <a:srgbClr val="333333"/>
                </a:solidFill>
                <a:effectLst/>
              </a:rPr>
              <a:t>zákon setrvačnosti</a:t>
            </a:r>
            <a:r>
              <a:rPr lang="cs-CZ" sz="2000" b="0" i="0" dirty="0">
                <a:solidFill>
                  <a:srgbClr val="333333"/>
                </a:solidFill>
                <a:effectLst/>
              </a:rPr>
              <a:t>. Nepůsobí–</a:t>
            </a:r>
            <a:r>
              <a:rPr lang="cs-CZ" sz="2000" b="0" i="0" dirty="0" err="1">
                <a:solidFill>
                  <a:srgbClr val="333333"/>
                </a:solidFill>
                <a:effectLst/>
              </a:rPr>
              <a:t>li</a:t>
            </a:r>
            <a:r>
              <a:rPr lang="cs-CZ" sz="2000" b="0" i="0" dirty="0">
                <a:solidFill>
                  <a:srgbClr val="333333"/>
                </a:solidFill>
                <a:effectLst/>
              </a:rPr>
              <a:t> na těleso vnější síly, zachovává se úhlová rychlost a také směr osy otáčení vzhledem k inerciální vztažné soustavě.</a:t>
            </a:r>
          </a:p>
          <a:p>
            <a:pPr algn="just"/>
            <a:br>
              <a:rPr lang="cs-CZ" sz="2000" dirty="0"/>
            </a:br>
            <a:r>
              <a:rPr lang="cs-CZ" sz="2000" b="0" i="0" dirty="0">
                <a:solidFill>
                  <a:srgbClr val="333333"/>
                </a:solidFill>
                <a:effectLst/>
              </a:rPr>
              <a:t>Otáčení tělesa je stabilní kolem volných os s největším a nejmenším momentem setrvačnosti, nejstabilnější pak kolem osy, vzhledem ke které má těleso největší moment setrvačnosti. Poznatky o volných osách se využívají při konstrukci rotujících součástí strojů a zařízení – rotory, setrvačníky. </a:t>
            </a:r>
          </a:p>
        </p:txBody>
      </p:sp>
    </p:spTree>
    <p:extLst>
      <p:ext uri="{BB962C8B-B14F-4D97-AF65-F5344CB8AC3E}">
        <p14:creationId xmlns:p14="http://schemas.microsoft.com/office/powerpoint/2010/main" val="31511913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Základy biomechaniky">
            <a:extLst>
              <a:ext uri="{FF2B5EF4-FFF2-40B4-BE49-F238E27FC236}">
                <a16:creationId xmlns:a16="http://schemas.microsoft.com/office/drawing/2014/main" id="{6FBD7401-4A90-4106-8392-B79934501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50" y="3323076"/>
            <a:ext cx="4045300" cy="223697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7D1CEBD7-495D-42F3-AA19-5A6A1FCE7F35}"/>
              </a:ext>
            </a:extLst>
          </p:cNvPr>
          <p:cNvPicPr>
            <a:picLocks noChangeAspect="1"/>
          </p:cNvPicPr>
          <p:nvPr/>
        </p:nvPicPr>
        <p:blipFill>
          <a:blip r:embed="rId3"/>
          <a:stretch>
            <a:fillRect/>
          </a:stretch>
        </p:blipFill>
        <p:spPr>
          <a:xfrm>
            <a:off x="4681538" y="2025340"/>
            <a:ext cx="4257675" cy="3705225"/>
          </a:xfrm>
          <a:prstGeom prst="rect">
            <a:avLst/>
          </a:prstGeom>
        </p:spPr>
      </p:pic>
      <p:sp>
        <p:nvSpPr>
          <p:cNvPr id="9" name="TextovéPole 8">
            <a:extLst>
              <a:ext uri="{FF2B5EF4-FFF2-40B4-BE49-F238E27FC236}">
                <a16:creationId xmlns:a16="http://schemas.microsoft.com/office/drawing/2014/main" id="{FEBF6A15-78DB-4020-A9E8-40A8AD94B64A}"/>
              </a:ext>
            </a:extLst>
          </p:cNvPr>
          <p:cNvSpPr txBox="1"/>
          <p:nvPr/>
        </p:nvSpPr>
        <p:spPr>
          <a:xfrm>
            <a:off x="1191068" y="347572"/>
            <a:ext cx="7267132" cy="830997"/>
          </a:xfrm>
          <a:prstGeom prst="rect">
            <a:avLst/>
          </a:prstGeom>
          <a:noFill/>
        </p:spPr>
        <p:txBody>
          <a:bodyPr wrap="square">
            <a:spAutoFit/>
          </a:bodyPr>
          <a:lstStyle/>
          <a:p>
            <a:pPr algn="ctr"/>
            <a:r>
              <a:rPr lang="cs-CZ" sz="2400" b="1" i="0" dirty="0">
                <a:solidFill>
                  <a:srgbClr val="000000"/>
                </a:solidFill>
                <a:effectLst/>
                <a:latin typeface="Times New Roman" panose="02020603050405020304" pitchFamily="18" charset="0"/>
              </a:rPr>
              <a:t>Vzájemně si odpovídající veličiny při přímočarém a rotačním pohybu</a:t>
            </a:r>
          </a:p>
        </p:txBody>
      </p:sp>
      <p:sp>
        <p:nvSpPr>
          <p:cNvPr id="8" name="TextovéPole 7">
            <a:extLst>
              <a:ext uri="{FF2B5EF4-FFF2-40B4-BE49-F238E27FC236}">
                <a16:creationId xmlns:a16="http://schemas.microsoft.com/office/drawing/2014/main" id="{740EC7FC-FFD2-4A73-9839-461268335222}"/>
              </a:ext>
            </a:extLst>
          </p:cNvPr>
          <p:cNvSpPr txBox="1"/>
          <p:nvPr/>
        </p:nvSpPr>
        <p:spPr>
          <a:xfrm flipH="1">
            <a:off x="240950" y="2025340"/>
            <a:ext cx="4257674" cy="707886"/>
          </a:xfrm>
          <a:prstGeom prst="rect">
            <a:avLst/>
          </a:prstGeom>
          <a:noFill/>
        </p:spPr>
        <p:txBody>
          <a:bodyPr wrap="square" rtlCol="0">
            <a:spAutoFit/>
          </a:bodyPr>
          <a:lstStyle/>
          <a:p>
            <a:pPr algn="just"/>
            <a:r>
              <a:rPr lang="cs-CZ" sz="2000" dirty="0"/>
              <a:t>Všechny veličiny posuvného pohybu mají své protějšky pro rotační pohyb.</a:t>
            </a:r>
          </a:p>
        </p:txBody>
      </p:sp>
    </p:spTree>
    <p:extLst>
      <p:ext uri="{BB962C8B-B14F-4D97-AF65-F5344CB8AC3E}">
        <p14:creationId xmlns:p14="http://schemas.microsoft.com/office/powerpoint/2010/main" val="22897268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8FC3E40-27D8-4036-97A0-C2B483AF9550}"/>
              </a:ext>
            </a:extLst>
          </p:cNvPr>
          <p:cNvSpPr txBox="1"/>
          <p:nvPr/>
        </p:nvSpPr>
        <p:spPr>
          <a:xfrm>
            <a:off x="371337" y="355493"/>
            <a:ext cx="4827988" cy="461665"/>
          </a:xfrm>
          <a:prstGeom prst="rect">
            <a:avLst/>
          </a:prstGeom>
          <a:noFill/>
        </p:spPr>
        <p:txBody>
          <a:bodyPr wrap="none" rtlCol="0">
            <a:spAutoFit/>
          </a:bodyPr>
          <a:lstStyle/>
          <a:p>
            <a:r>
              <a:rPr lang="cs-CZ" sz="2400" b="1" dirty="0"/>
              <a:t>Moment síly</a:t>
            </a:r>
            <a:r>
              <a:rPr lang="en-US" sz="2400" b="1" dirty="0"/>
              <a:t> v</a:t>
            </a:r>
            <a:r>
              <a:rPr lang="cs-CZ" sz="2400" b="1" dirty="0"/>
              <a:t>z</a:t>
            </a:r>
            <a:r>
              <a:rPr lang="en-US" sz="2400" b="1" dirty="0" err="1"/>
              <a:t>hledem</a:t>
            </a:r>
            <a:r>
              <a:rPr lang="en-US" sz="2400" b="1" dirty="0"/>
              <a:t> k </a:t>
            </a:r>
            <a:r>
              <a:rPr lang="en-US" sz="2400" b="1" dirty="0" err="1"/>
              <a:t>ose</a:t>
            </a:r>
            <a:r>
              <a:rPr lang="en-US" sz="2400" b="1" dirty="0"/>
              <a:t> </a:t>
            </a:r>
            <a:r>
              <a:rPr lang="en-US" sz="2400" b="1" dirty="0" err="1"/>
              <a:t>ot</a:t>
            </a:r>
            <a:r>
              <a:rPr lang="cs-CZ" sz="2400" b="1" dirty="0" err="1"/>
              <a:t>áč</a:t>
            </a:r>
            <a:r>
              <a:rPr lang="en-US" sz="2400" b="1" dirty="0" err="1"/>
              <a:t>en</a:t>
            </a:r>
            <a:r>
              <a:rPr lang="cs-CZ" sz="2400" b="1" dirty="0"/>
              <a:t>í</a:t>
            </a:r>
          </a:p>
        </p:txBody>
      </p:sp>
      <p:sp>
        <p:nvSpPr>
          <p:cNvPr id="2" name="TextovéPole 1">
            <a:extLst>
              <a:ext uri="{FF2B5EF4-FFF2-40B4-BE49-F238E27FC236}">
                <a16:creationId xmlns:a16="http://schemas.microsoft.com/office/drawing/2014/main" id="{14A9558A-D05E-4263-9ABB-30037B525767}"/>
              </a:ext>
            </a:extLst>
          </p:cNvPr>
          <p:cNvSpPr txBox="1"/>
          <p:nvPr/>
        </p:nvSpPr>
        <p:spPr>
          <a:xfrm>
            <a:off x="277403" y="924844"/>
            <a:ext cx="8476180" cy="1323439"/>
          </a:xfrm>
          <a:prstGeom prst="rect">
            <a:avLst/>
          </a:prstGeom>
          <a:noFill/>
        </p:spPr>
        <p:txBody>
          <a:bodyPr wrap="square" rtlCol="0">
            <a:spAutoFit/>
          </a:bodyPr>
          <a:lstStyle/>
          <a:p>
            <a:pPr algn="just"/>
            <a:r>
              <a:rPr lang="cs-CZ" sz="2000" dirty="0"/>
              <a:t>Má-li se těleso uvést do otáčivého pohybu, musí se na něj působit silou.  </a:t>
            </a:r>
            <a:r>
              <a:rPr lang="cs-CZ" sz="2000" b="1" u="sng" dirty="0"/>
              <a:t>Otáčivý účinek síly</a:t>
            </a:r>
            <a:r>
              <a:rPr lang="cs-CZ" sz="2000" u="sng" dirty="0"/>
              <a:t> závisí </a:t>
            </a:r>
            <a:r>
              <a:rPr lang="cs-CZ" sz="2000" dirty="0"/>
              <a:t>kromě </a:t>
            </a:r>
            <a:r>
              <a:rPr lang="cs-CZ" sz="2000" u="sng" dirty="0"/>
              <a:t>velikosti a směru </a:t>
            </a:r>
            <a:r>
              <a:rPr lang="cs-CZ" sz="2000" dirty="0"/>
              <a:t>působící síly také na </a:t>
            </a:r>
            <a:r>
              <a:rPr lang="cs-CZ" sz="2000" b="1" u="sng" dirty="0">
                <a:solidFill>
                  <a:srgbClr val="0070C0"/>
                </a:solidFill>
              </a:rPr>
              <a:t>poloze</a:t>
            </a:r>
            <a:r>
              <a:rPr lang="cs-CZ" sz="2000" b="1" dirty="0">
                <a:solidFill>
                  <a:srgbClr val="0070C0"/>
                </a:solidFill>
              </a:rPr>
              <a:t> </a:t>
            </a:r>
            <a:r>
              <a:rPr lang="cs-CZ" sz="2000" b="1" u="sng" dirty="0">
                <a:solidFill>
                  <a:srgbClr val="0070C0"/>
                </a:solidFill>
              </a:rPr>
              <a:t>jejího</a:t>
            </a:r>
            <a:r>
              <a:rPr lang="cs-CZ" sz="2000" b="1" dirty="0">
                <a:solidFill>
                  <a:srgbClr val="0070C0"/>
                </a:solidFill>
              </a:rPr>
              <a:t> </a:t>
            </a:r>
            <a:r>
              <a:rPr lang="cs-CZ" sz="2000" b="1" u="sng" dirty="0">
                <a:solidFill>
                  <a:srgbClr val="0070C0"/>
                </a:solidFill>
              </a:rPr>
              <a:t>působiště</a:t>
            </a:r>
            <a:r>
              <a:rPr lang="cs-CZ" sz="2000" dirty="0"/>
              <a:t>. Je charakterizován vektorovou fyzikální veličinou nazvanou </a:t>
            </a:r>
            <a:r>
              <a:rPr lang="cs-CZ" sz="2000" b="1" dirty="0"/>
              <a:t>moment síly vzhledem k ose otáčení</a:t>
            </a:r>
            <a:r>
              <a:rPr lang="cs-CZ" sz="2000" dirty="0"/>
              <a:t> (</a:t>
            </a:r>
            <a:r>
              <a:rPr lang="cs-CZ" sz="2000" b="1" dirty="0"/>
              <a:t>M</a:t>
            </a:r>
            <a:r>
              <a:rPr lang="cs-CZ" sz="2000" dirty="0"/>
              <a:t>), jednotka N.m. </a:t>
            </a:r>
          </a:p>
        </p:txBody>
      </p:sp>
      <p:sp>
        <p:nvSpPr>
          <p:cNvPr id="13" name="Rectangle 3">
            <a:extLst>
              <a:ext uri="{FF2B5EF4-FFF2-40B4-BE49-F238E27FC236}">
                <a16:creationId xmlns:a16="http://schemas.microsoft.com/office/drawing/2014/main" id="{F6FD21A1-A77E-4910-9520-A613669876BC}"/>
              </a:ext>
            </a:extLst>
          </p:cNvPr>
          <p:cNvSpPr>
            <a:spLocks noChangeArrowheads="1"/>
          </p:cNvSpPr>
          <p:nvPr/>
        </p:nvSpPr>
        <p:spPr bwMode="auto">
          <a:xfrm>
            <a:off x="277403" y="2247958"/>
            <a:ext cx="6081356"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cs-CZ" altLang="cs-CZ" sz="2000" b="1" dirty="0">
                <a:solidFill>
                  <a:srgbClr val="000000"/>
                </a:solidFill>
                <a:latin typeface="+mn-lt"/>
                <a:cs typeface="Arial" panose="020B0604020202020204" pitchFamily="34" charset="0"/>
              </a:rPr>
              <a:t>M</a:t>
            </a:r>
            <a:r>
              <a:rPr kumimoji="0" lang="cs-CZ" altLang="cs-CZ" sz="2000" b="1" i="0" u="none" strike="noStrike" cap="none" normalizeH="0" baseline="0" dirty="0">
                <a:ln>
                  <a:noFill/>
                </a:ln>
                <a:solidFill>
                  <a:srgbClr val="000000"/>
                </a:solidFill>
                <a:effectLst/>
                <a:latin typeface="+mn-lt"/>
                <a:cs typeface="Arial" panose="020B0604020202020204" pitchFamily="34" charset="0"/>
              </a:rPr>
              <a:t>oment síly </a:t>
            </a:r>
            <a:r>
              <a:rPr kumimoji="0" lang="cs-CZ" altLang="cs-CZ" sz="2000" b="1" i="1" u="none" strike="noStrike" cap="none" normalizeH="0" baseline="0" dirty="0">
                <a:ln>
                  <a:noFill/>
                </a:ln>
                <a:solidFill>
                  <a:srgbClr val="000000"/>
                </a:solidFill>
                <a:effectLst/>
                <a:latin typeface="+mn-lt"/>
                <a:cs typeface="Arial" panose="020B0604020202020204" pitchFamily="34" charset="0"/>
              </a:rPr>
              <a:t>M</a:t>
            </a:r>
            <a:r>
              <a:rPr kumimoji="0" lang="cs-CZ" altLang="cs-CZ" sz="2000" b="0" i="0" u="none" strike="noStrike" cap="none" normalizeH="0" baseline="0" dirty="0">
                <a:ln>
                  <a:noFill/>
                </a:ln>
                <a:solidFill>
                  <a:srgbClr val="000000"/>
                </a:solidFill>
                <a:effectLst/>
                <a:latin typeface="+mn-lt"/>
                <a:cs typeface="Arial" panose="020B0604020202020204" pitchFamily="34" charset="0"/>
              </a:rPr>
              <a:t> lze vyjádřit pomocí vektorového součinu:</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rgbClr val="000000"/>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000" dirty="0">
              <a:solidFill>
                <a:srgbClr val="000000"/>
              </a:solidFill>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Arial" panose="020B0604020202020204" pitchFamily="34" charset="0"/>
              </a:rPr>
              <a:t>kde </a:t>
            </a:r>
            <a:r>
              <a:rPr kumimoji="0" lang="cs-CZ" altLang="cs-CZ" sz="2000" b="1" i="1" u="none" strike="noStrike" cap="none" normalizeH="0" baseline="0" dirty="0">
                <a:ln>
                  <a:noFill/>
                </a:ln>
                <a:solidFill>
                  <a:srgbClr val="000000"/>
                </a:solidFill>
                <a:effectLst/>
                <a:latin typeface="+mn-lt"/>
                <a:cs typeface="Arial" panose="020B0604020202020204" pitchFamily="34" charset="0"/>
              </a:rPr>
              <a:t>r</a:t>
            </a:r>
            <a:r>
              <a:rPr kumimoji="0" lang="cs-CZ" altLang="cs-CZ" sz="2000" b="0" i="0" u="none" strike="noStrike" cap="none" normalizeH="0" baseline="0" dirty="0">
                <a:ln>
                  <a:noFill/>
                </a:ln>
                <a:solidFill>
                  <a:srgbClr val="000000"/>
                </a:solidFill>
                <a:effectLst/>
                <a:latin typeface="+mn-lt"/>
                <a:cs typeface="Arial" panose="020B0604020202020204" pitchFamily="34" charset="0"/>
              </a:rPr>
              <a:t> je polohový vektor působiště síly </a:t>
            </a:r>
            <a:r>
              <a:rPr kumimoji="0" lang="cs-CZ" altLang="cs-CZ" sz="2000" b="1" i="1" u="none" strike="noStrike" cap="none" normalizeH="0" baseline="0" dirty="0">
                <a:ln>
                  <a:noFill/>
                </a:ln>
                <a:solidFill>
                  <a:srgbClr val="000000"/>
                </a:solidFill>
                <a:effectLst/>
                <a:latin typeface="+mn-lt"/>
                <a:cs typeface="Arial" panose="020B0604020202020204" pitchFamily="34" charset="0"/>
              </a:rPr>
              <a:t>F</a:t>
            </a:r>
            <a:r>
              <a:rPr kumimoji="0" lang="cs-CZ" altLang="cs-CZ" sz="2000" b="0" i="0" u="none" strike="noStrike" cap="none" normalizeH="0" baseline="0" dirty="0">
                <a:ln>
                  <a:noFill/>
                </a:ln>
                <a:solidFill>
                  <a:srgbClr val="000000"/>
                </a:solidFill>
                <a:effectLst/>
                <a:latin typeface="+mn-lt"/>
                <a:cs typeface="Arial" panose="020B0604020202020204" pitchFamily="34" charset="0"/>
              </a:rPr>
              <a:t> vzhledem k ose otáčení jako počátku.</a:t>
            </a:r>
            <a:endParaRPr kumimoji="0" lang="cs-CZ" altLang="cs-CZ" sz="2000" b="0" i="0" u="none" strike="noStrike" cap="none" normalizeH="0" baseline="0" dirty="0">
              <a:ln>
                <a:noFill/>
              </a:ln>
              <a:solidFill>
                <a:schemeClr val="tx1"/>
              </a:solidFill>
              <a:effectLst/>
              <a:latin typeface="+mn-lt"/>
            </a:endParaRPr>
          </a:p>
        </p:txBody>
      </p:sp>
      <p:pic>
        <p:nvPicPr>
          <p:cNvPr id="15" name="Picture 5">
            <a:extLst>
              <a:ext uri="{FF2B5EF4-FFF2-40B4-BE49-F238E27FC236}">
                <a16:creationId xmlns:a16="http://schemas.microsoft.com/office/drawing/2014/main" id="{8334B066-7BEC-4A7D-903C-FD2B99FA0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4018" y="2722220"/>
            <a:ext cx="1238841" cy="2966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Right Hand Rule for Vector Product | Electrical engineering, Math, Education">
            <a:extLst>
              <a:ext uri="{FF2B5EF4-FFF2-40B4-BE49-F238E27FC236}">
                <a16:creationId xmlns:a16="http://schemas.microsoft.com/office/drawing/2014/main" id="{BCC3694C-52FA-486D-A3D5-656E0A1D3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2547" y="2355969"/>
            <a:ext cx="1809750" cy="1928320"/>
          </a:xfrm>
          <a:prstGeom prst="rect">
            <a:avLst/>
          </a:prstGeom>
          <a:noFill/>
          <a:extLst>
            <a:ext uri="{909E8E84-426E-40DD-AFC4-6F175D3DCCD1}">
              <a14:hiddenFill xmlns:a14="http://schemas.microsoft.com/office/drawing/2010/main">
                <a:solidFill>
                  <a:srgbClr val="FFFFFF"/>
                </a:solidFill>
              </a14:hiddenFill>
            </a:ext>
          </a:extLst>
        </p:spPr>
      </p:pic>
      <p:pic>
        <p:nvPicPr>
          <p:cNvPr id="21" name="Obrázek 20">
            <a:extLst>
              <a:ext uri="{FF2B5EF4-FFF2-40B4-BE49-F238E27FC236}">
                <a16:creationId xmlns:a16="http://schemas.microsoft.com/office/drawing/2014/main" id="{EF23EE28-2D95-4194-8652-3C778131C0AD}"/>
              </a:ext>
            </a:extLst>
          </p:cNvPr>
          <p:cNvPicPr>
            <a:picLocks noChangeAspect="1"/>
          </p:cNvPicPr>
          <p:nvPr/>
        </p:nvPicPr>
        <p:blipFill>
          <a:blip r:embed="rId4"/>
          <a:stretch>
            <a:fillRect/>
          </a:stretch>
        </p:blipFill>
        <p:spPr>
          <a:xfrm>
            <a:off x="4232265" y="4697189"/>
            <a:ext cx="2219325" cy="1895475"/>
          </a:xfrm>
          <a:prstGeom prst="rect">
            <a:avLst/>
          </a:prstGeom>
        </p:spPr>
      </p:pic>
      <p:sp>
        <p:nvSpPr>
          <p:cNvPr id="23" name="TextovéPole 22">
            <a:extLst>
              <a:ext uri="{FF2B5EF4-FFF2-40B4-BE49-F238E27FC236}">
                <a16:creationId xmlns:a16="http://schemas.microsoft.com/office/drawing/2014/main" id="{20149B5E-829F-4EB2-B3B2-01BD724D8615}"/>
              </a:ext>
            </a:extLst>
          </p:cNvPr>
          <p:cNvSpPr txBox="1"/>
          <p:nvPr/>
        </p:nvSpPr>
        <p:spPr>
          <a:xfrm>
            <a:off x="324370" y="4035897"/>
            <a:ext cx="6411210" cy="400110"/>
          </a:xfrm>
          <a:prstGeom prst="rect">
            <a:avLst/>
          </a:prstGeom>
          <a:noFill/>
        </p:spPr>
        <p:txBody>
          <a:bodyPr wrap="square" rtlCol="0">
            <a:spAutoFit/>
          </a:bodyPr>
          <a:lstStyle/>
          <a:p>
            <a:r>
              <a:rPr lang="cs-CZ" sz="2000" b="1" dirty="0"/>
              <a:t>Směr momentu síly M </a:t>
            </a:r>
            <a:r>
              <a:rPr lang="cs-CZ" sz="2000" dirty="0"/>
              <a:t>je určen pravidlem pravé ruky  </a:t>
            </a:r>
          </a:p>
        </p:txBody>
      </p:sp>
      <p:pic>
        <p:nvPicPr>
          <p:cNvPr id="3" name="Obrázek 2" descr="Obsah obrázku exteriér, kolo, motocykl, černá&#10;&#10;Popis byl vytvořen automaticky">
            <a:extLst>
              <a:ext uri="{FF2B5EF4-FFF2-40B4-BE49-F238E27FC236}">
                <a16:creationId xmlns:a16="http://schemas.microsoft.com/office/drawing/2014/main" id="{15082E69-D418-483C-98AF-BD17ECAD0F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590" y="4737518"/>
            <a:ext cx="3299488" cy="1858540"/>
          </a:xfrm>
          <a:prstGeom prst="rect">
            <a:avLst/>
          </a:prstGeom>
        </p:spPr>
      </p:pic>
      <p:pic>
        <p:nvPicPr>
          <p:cNvPr id="75778" name="Picture 2">
            <a:extLst>
              <a:ext uri="{FF2B5EF4-FFF2-40B4-BE49-F238E27FC236}">
                <a16:creationId xmlns:a16="http://schemas.microsoft.com/office/drawing/2014/main" id="{8F50EE4F-F5BF-46B5-A6DD-17D3314A12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7701" y="4900025"/>
            <a:ext cx="2019300" cy="15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728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ovéPole 22">
            <a:extLst>
              <a:ext uri="{FF2B5EF4-FFF2-40B4-BE49-F238E27FC236}">
                <a16:creationId xmlns:a16="http://schemas.microsoft.com/office/drawing/2014/main" id="{20149B5E-829F-4EB2-B3B2-01BD724D8615}"/>
              </a:ext>
            </a:extLst>
          </p:cNvPr>
          <p:cNvSpPr txBox="1"/>
          <p:nvPr/>
        </p:nvSpPr>
        <p:spPr>
          <a:xfrm>
            <a:off x="151511" y="1877173"/>
            <a:ext cx="6411210" cy="1015663"/>
          </a:xfrm>
          <a:prstGeom prst="rect">
            <a:avLst/>
          </a:prstGeom>
          <a:noFill/>
        </p:spPr>
        <p:txBody>
          <a:bodyPr wrap="square" rtlCol="0">
            <a:spAutoFit/>
          </a:bodyPr>
          <a:lstStyle/>
          <a:p>
            <a:r>
              <a:rPr lang="cs-CZ" sz="2000" b="1" dirty="0"/>
              <a:t>Velikost momentu síly </a:t>
            </a:r>
            <a:r>
              <a:rPr lang="cs-CZ" sz="2000" i="1" dirty="0"/>
              <a:t>M</a:t>
            </a:r>
            <a:r>
              <a:rPr lang="cs-CZ" sz="2000" b="1" dirty="0"/>
              <a:t> </a:t>
            </a:r>
            <a:r>
              <a:rPr lang="cs-CZ" sz="2000" dirty="0"/>
              <a:t>je   </a:t>
            </a:r>
          </a:p>
          <a:p>
            <a:pPr algn="ctr"/>
            <a:r>
              <a:rPr lang="cs-CZ" sz="2000" dirty="0"/>
              <a:t>  </a:t>
            </a:r>
            <a:r>
              <a:rPr lang="cs-CZ" sz="2000" i="1" dirty="0"/>
              <a:t>M</a:t>
            </a:r>
            <a:r>
              <a:rPr lang="cs-CZ" sz="2000" dirty="0"/>
              <a:t> = </a:t>
            </a:r>
            <a:r>
              <a:rPr lang="cs-CZ" sz="2000" i="1" dirty="0"/>
              <a:t>F</a:t>
            </a:r>
            <a:r>
              <a:rPr lang="cs-CZ" sz="2000" dirty="0"/>
              <a:t> . </a:t>
            </a:r>
            <a:r>
              <a:rPr lang="cs-CZ" sz="2000" i="1" dirty="0"/>
              <a:t>d = F .r .</a:t>
            </a:r>
            <a:r>
              <a:rPr lang="cs-CZ" sz="2000" dirty="0"/>
              <a:t>sin</a:t>
            </a:r>
            <a:r>
              <a:rPr lang="el-GR" sz="2000" dirty="0"/>
              <a:t>α</a:t>
            </a:r>
            <a:r>
              <a:rPr lang="cs-CZ" sz="2000" i="1" dirty="0"/>
              <a:t> </a:t>
            </a:r>
          </a:p>
          <a:p>
            <a:endParaRPr lang="cs-CZ" sz="2000" dirty="0"/>
          </a:p>
        </p:txBody>
      </p:sp>
      <p:pic>
        <p:nvPicPr>
          <p:cNvPr id="25" name="Obrázek 24">
            <a:extLst>
              <a:ext uri="{FF2B5EF4-FFF2-40B4-BE49-F238E27FC236}">
                <a16:creationId xmlns:a16="http://schemas.microsoft.com/office/drawing/2014/main" id="{43DABA76-FBA2-4322-8ABE-0AA997B766AB}"/>
              </a:ext>
            </a:extLst>
          </p:cNvPr>
          <p:cNvPicPr>
            <a:picLocks noChangeAspect="1"/>
          </p:cNvPicPr>
          <p:nvPr/>
        </p:nvPicPr>
        <p:blipFill>
          <a:blip r:embed="rId2"/>
          <a:stretch>
            <a:fillRect/>
          </a:stretch>
        </p:blipFill>
        <p:spPr>
          <a:xfrm>
            <a:off x="5786885" y="2267410"/>
            <a:ext cx="1506972" cy="1406507"/>
          </a:xfrm>
          <a:prstGeom prst="rect">
            <a:avLst/>
          </a:prstGeom>
        </p:spPr>
      </p:pic>
      <p:pic>
        <p:nvPicPr>
          <p:cNvPr id="29" name="Obrázek 28">
            <a:extLst>
              <a:ext uri="{FF2B5EF4-FFF2-40B4-BE49-F238E27FC236}">
                <a16:creationId xmlns:a16="http://schemas.microsoft.com/office/drawing/2014/main" id="{B6F1B266-6690-4DC1-AE8B-1067A8B3D96E}"/>
              </a:ext>
            </a:extLst>
          </p:cNvPr>
          <p:cNvPicPr>
            <a:picLocks noChangeAspect="1"/>
          </p:cNvPicPr>
          <p:nvPr/>
        </p:nvPicPr>
        <p:blipFill>
          <a:blip r:embed="rId3"/>
          <a:stretch>
            <a:fillRect/>
          </a:stretch>
        </p:blipFill>
        <p:spPr>
          <a:xfrm>
            <a:off x="7461259" y="2304091"/>
            <a:ext cx="1453386" cy="1471003"/>
          </a:xfrm>
          <a:prstGeom prst="rect">
            <a:avLst/>
          </a:prstGeom>
        </p:spPr>
      </p:pic>
      <p:sp>
        <p:nvSpPr>
          <p:cNvPr id="31" name="TextovéPole 30">
            <a:extLst>
              <a:ext uri="{FF2B5EF4-FFF2-40B4-BE49-F238E27FC236}">
                <a16:creationId xmlns:a16="http://schemas.microsoft.com/office/drawing/2014/main" id="{2C55B6D4-0FF5-41E4-B85A-AFF114125F8E}"/>
              </a:ext>
            </a:extLst>
          </p:cNvPr>
          <p:cNvSpPr txBox="1"/>
          <p:nvPr/>
        </p:nvSpPr>
        <p:spPr>
          <a:xfrm>
            <a:off x="129160" y="4293144"/>
            <a:ext cx="8664578" cy="1015663"/>
          </a:xfrm>
          <a:prstGeom prst="rect">
            <a:avLst/>
          </a:prstGeom>
          <a:noFill/>
        </p:spPr>
        <p:txBody>
          <a:bodyPr wrap="square" rtlCol="0">
            <a:spAutoFit/>
          </a:bodyPr>
          <a:lstStyle/>
          <a:p>
            <a:pPr algn="just"/>
            <a:r>
              <a:rPr lang="cs-CZ" sz="2000" dirty="0"/>
              <a:t>Při konstantní síle je velikost momentu </a:t>
            </a:r>
            <a:r>
              <a:rPr lang="cs-CZ" sz="2000" b="1" dirty="0"/>
              <a:t>M</a:t>
            </a:r>
            <a:r>
              <a:rPr lang="cs-CZ" sz="2000" dirty="0"/>
              <a:t> tím větší, čím větší je </a:t>
            </a:r>
            <a:r>
              <a:rPr lang="cs-CZ" sz="2000" b="1" dirty="0"/>
              <a:t>rameno síly </a:t>
            </a:r>
            <a:r>
              <a:rPr lang="cs-CZ" sz="2000" i="1" dirty="0"/>
              <a:t>d</a:t>
            </a:r>
            <a:r>
              <a:rPr lang="cs-CZ" sz="2000" dirty="0"/>
              <a:t>.  </a:t>
            </a:r>
            <a:r>
              <a:rPr lang="cs-CZ" sz="2000" u="sng" dirty="0"/>
              <a:t>Prochází-li vektorová přímka osou otáčení</a:t>
            </a:r>
            <a:r>
              <a:rPr lang="cs-CZ" sz="2000" dirty="0"/>
              <a:t>, je d = 0 a </a:t>
            </a:r>
            <a:r>
              <a:rPr lang="cs-CZ" sz="2000" b="1" dirty="0"/>
              <a:t>M</a:t>
            </a:r>
            <a:r>
              <a:rPr lang="cs-CZ" sz="2000" dirty="0"/>
              <a:t> = 0 a </a:t>
            </a:r>
            <a:r>
              <a:rPr lang="cs-CZ" sz="2000" u="sng" dirty="0"/>
              <a:t>síla</a:t>
            </a:r>
            <a:r>
              <a:rPr lang="cs-CZ" sz="2000" dirty="0"/>
              <a:t> </a:t>
            </a:r>
            <a:r>
              <a:rPr lang="cs-CZ" sz="2000" b="1" dirty="0"/>
              <a:t>F</a:t>
            </a:r>
            <a:r>
              <a:rPr lang="cs-CZ" sz="2000" dirty="0"/>
              <a:t> </a:t>
            </a:r>
            <a:r>
              <a:rPr lang="cs-CZ" sz="2000" u="sng" dirty="0"/>
              <a:t>nemá na těleso otáčivý účinek</a:t>
            </a:r>
            <a:r>
              <a:rPr lang="cs-CZ" sz="2000" dirty="0"/>
              <a:t>.</a:t>
            </a:r>
          </a:p>
        </p:txBody>
      </p:sp>
      <p:pic>
        <p:nvPicPr>
          <p:cNvPr id="33" name="Obrázek 32">
            <a:extLst>
              <a:ext uri="{FF2B5EF4-FFF2-40B4-BE49-F238E27FC236}">
                <a16:creationId xmlns:a16="http://schemas.microsoft.com/office/drawing/2014/main" id="{C051F539-3DC6-4878-8572-415A1C60EAC9}"/>
              </a:ext>
            </a:extLst>
          </p:cNvPr>
          <p:cNvPicPr>
            <a:picLocks noChangeAspect="1"/>
          </p:cNvPicPr>
          <p:nvPr/>
        </p:nvPicPr>
        <p:blipFill>
          <a:blip r:embed="rId4"/>
          <a:stretch>
            <a:fillRect/>
          </a:stretch>
        </p:blipFill>
        <p:spPr>
          <a:xfrm>
            <a:off x="2958489" y="5166374"/>
            <a:ext cx="4335368" cy="1540714"/>
          </a:xfrm>
          <a:prstGeom prst="rect">
            <a:avLst/>
          </a:prstGeom>
        </p:spPr>
      </p:pic>
      <p:pic>
        <p:nvPicPr>
          <p:cNvPr id="35" name="Obrázek 34">
            <a:extLst>
              <a:ext uri="{FF2B5EF4-FFF2-40B4-BE49-F238E27FC236}">
                <a16:creationId xmlns:a16="http://schemas.microsoft.com/office/drawing/2014/main" id="{AA62E272-18CE-40A1-9095-73B350CC781B}"/>
              </a:ext>
            </a:extLst>
          </p:cNvPr>
          <p:cNvPicPr>
            <a:picLocks noChangeAspect="1"/>
          </p:cNvPicPr>
          <p:nvPr/>
        </p:nvPicPr>
        <p:blipFill>
          <a:blip r:embed="rId5"/>
          <a:stretch>
            <a:fillRect/>
          </a:stretch>
        </p:blipFill>
        <p:spPr>
          <a:xfrm>
            <a:off x="544648" y="3121569"/>
            <a:ext cx="4581525" cy="1171575"/>
          </a:xfrm>
          <a:prstGeom prst="rect">
            <a:avLst/>
          </a:prstGeom>
        </p:spPr>
      </p:pic>
      <p:sp>
        <p:nvSpPr>
          <p:cNvPr id="37" name="TextovéPole 36">
            <a:extLst>
              <a:ext uri="{FF2B5EF4-FFF2-40B4-BE49-F238E27FC236}">
                <a16:creationId xmlns:a16="http://schemas.microsoft.com/office/drawing/2014/main" id="{84CDAB4D-B8AB-4DC2-85EC-ED9361862FF3}"/>
              </a:ext>
            </a:extLst>
          </p:cNvPr>
          <p:cNvSpPr txBox="1"/>
          <p:nvPr/>
        </p:nvSpPr>
        <p:spPr>
          <a:xfrm>
            <a:off x="129160" y="242283"/>
            <a:ext cx="8785485" cy="1015663"/>
          </a:xfrm>
          <a:prstGeom prst="rect">
            <a:avLst/>
          </a:prstGeom>
          <a:noFill/>
        </p:spPr>
        <p:txBody>
          <a:bodyPr wrap="square">
            <a:spAutoFit/>
          </a:bodyPr>
          <a:lstStyle/>
          <a:p>
            <a:pPr algn="just"/>
            <a:r>
              <a:rPr lang="cs-CZ" sz="2000" b="0" i="0" dirty="0">
                <a:solidFill>
                  <a:srgbClr val="000000"/>
                </a:solidFill>
                <a:effectLst/>
              </a:rPr>
              <a:t>Působí-li síla otáčení tělesa </a:t>
            </a:r>
            <a:r>
              <a:rPr lang="cs-CZ" sz="2000" b="0" i="1" dirty="0">
                <a:solidFill>
                  <a:srgbClr val="000000"/>
                </a:solidFill>
                <a:effectLst/>
              </a:rPr>
              <a:t>ve směru hodinových ručiček</a:t>
            </a:r>
            <a:r>
              <a:rPr lang="cs-CZ" sz="2000" b="0" i="0" dirty="0">
                <a:solidFill>
                  <a:srgbClr val="000000"/>
                </a:solidFill>
                <a:effectLst/>
              </a:rPr>
              <a:t>, má příslušný moment síly znaménko </a:t>
            </a:r>
            <a:r>
              <a:rPr lang="cs-CZ" sz="2000" b="0" i="0" u="sng" dirty="0">
                <a:solidFill>
                  <a:srgbClr val="000000"/>
                </a:solidFill>
                <a:effectLst/>
              </a:rPr>
              <a:t>záporné</a:t>
            </a:r>
            <a:r>
              <a:rPr lang="cs-CZ" sz="2000" b="0" i="0" dirty="0">
                <a:solidFill>
                  <a:srgbClr val="000000"/>
                </a:solidFill>
                <a:effectLst/>
              </a:rPr>
              <a:t>. Působí-li síla otáčení tělesa </a:t>
            </a:r>
            <a:r>
              <a:rPr lang="cs-CZ" sz="2000" b="0" i="1" dirty="0">
                <a:solidFill>
                  <a:srgbClr val="000000"/>
                </a:solidFill>
                <a:effectLst/>
              </a:rPr>
              <a:t>proti</a:t>
            </a:r>
            <a:r>
              <a:rPr lang="cs-CZ" sz="2000" b="0" i="0" dirty="0">
                <a:solidFill>
                  <a:srgbClr val="000000"/>
                </a:solidFill>
                <a:effectLst/>
              </a:rPr>
              <a:t> </a:t>
            </a:r>
            <a:r>
              <a:rPr lang="cs-CZ" sz="2000" b="0" i="1" dirty="0">
                <a:solidFill>
                  <a:srgbClr val="000000"/>
                </a:solidFill>
                <a:effectLst/>
              </a:rPr>
              <a:t>směru hodinových ručiček</a:t>
            </a:r>
            <a:r>
              <a:rPr lang="cs-CZ" sz="2000" b="0" i="0" dirty="0">
                <a:solidFill>
                  <a:srgbClr val="000000"/>
                </a:solidFill>
                <a:effectLst/>
              </a:rPr>
              <a:t>, moment síly má znaménko </a:t>
            </a:r>
            <a:r>
              <a:rPr lang="cs-CZ" sz="2000" b="0" i="1" dirty="0">
                <a:solidFill>
                  <a:srgbClr val="000000"/>
                </a:solidFill>
                <a:effectLst/>
              </a:rPr>
              <a:t>kladné</a:t>
            </a:r>
            <a:r>
              <a:rPr lang="cs-CZ" sz="2000" b="0" i="0" dirty="0">
                <a:solidFill>
                  <a:srgbClr val="000000"/>
                </a:solidFill>
                <a:effectLst/>
              </a:rPr>
              <a:t>.</a:t>
            </a:r>
            <a:endParaRPr lang="cs-CZ" sz="2000" dirty="0"/>
          </a:p>
        </p:txBody>
      </p:sp>
    </p:spTree>
    <p:extLst>
      <p:ext uri="{BB962C8B-B14F-4D97-AF65-F5344CB8AC3E}">
        <p14:creationId xmlns:p14="http://schemas.microsoft.com/office/powerpoint/2010/main" val="3201937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555E6E00-F31A-47AE-85F7-E51C6DA58ED2}"/>
              </a:ext>
            </a:extLst>
          </p:cNvPr>
          <p:cNvSpPr txBox="1"/>
          <p:nvPr/>
        </p:nvSpPr>
        <p:spPr>
          <a:xfrm>
            <a:off x="277402" y="313833"/>
            <a:ext cx="2371098" cy="461665"/>
          </a:xfrm>
          <a:prstGeom prst="rect">
            <a:avLst/>
          </a:prstGeom>
          <a:noFill/>
        </p:spPr>
        <p:txBody>
          <a:bodyPr wrap="none" rtlCol="0">
            <a:spAutoFit/>
          </a:bodyPr>
          <a:lstStyle/>
          <a:p>
            <a:r>
              <a:rPr lang="cs-CZ" sz="2400" b="1" dirty="0"/>
              <a:t>Momentová věta</a:t>
            </a:r>
          </a:p>
        </p:txBody>
      </p:sp>
      <p:sp>
        <p:nvSpPr>
          <p:cNvPr id="12" name="TextovéPole 11">
            <a:extLst>
              <a:ext uri="{FF2B5EF4-FFF2-40B4-BE49-F238E27FC236}">
                <a16:creationId xmlns:a16="http://schemas.microsoft.com/office/drawing/2014/main" id="{F6F28D2B-B944-4555-AAA7-46239E671DEF}"/>
              </a:ext>
            </a:extLst>
          </p:cNvPr>
          <p:cNvSpPr txBox="1"/>
          <p:nvPr/>
        </p:nvSpPr>
        <p:spPr>
          <a:xfrm>
            <a:off x="585627" y="1366463"/>
            <a:ext cx="184731" cy="369332"/>
          </a:xfrm>
          <a:prstGeom prst="rect">
            <a:avLst/>
          </a:prstGeom>
          <a:noFill/>
        </p:spPr>
        <p:txBody>
          <a:bodyPr wrap="none" rtlCol="0">
            <a:spAutoFit/>
          </a:bodyPr>
          <a:lstStyle/>
          <a:p>
            <a:endParaRPr lang="cs-CZ" dirty="0"/>
          </a:p>
        </p:txBody>
      </p:sp>
      <p:sp>
        <p:nvSpPr>
          <p:cNvPr id="14" name="TextovéPole 13">
            <a:extLst>
              <a:ext uri="{FF2B5EF4-FFF2-40B4-BE49-F238E27FC236}">
                <a16:creationId xmlns:a16="http://schemas.microsoft.com/office/drawing/2014/main" id="{A7B1A442-68A9-4F60-B6D9-335A08CBD41A}"/>
              </a:ext>
            </a:extLst>
          </p:cNvPr>
          <p:cNvSpPr txBox="1"/>
          <p:nvPr/>
        </p:nvSpPr>
        <p:spPr>
          <a:xfrm>
            <a:off x="277402" y="2013878"/>
            <a:ext cx="8691937" cy="2923877"/>
          </a:xfrm>
          <a:prstGeom prst="rect">
            <a:avLst/>
          </a:prstGeom>
          <a:noFill/>
        </p:spPr>
        <p:txBody>
          <a:bodyPr wrap="square">
            <a:spAutoFit/>
          </a:bodyPr>
          <a:lstStyle/>
          <a:p>
            <a:r>
              <a:rPr lang="cs-CZ" sz="2000" b="1" i="1" dirty="0"/>
              <a:t>Momentová věta</a:t>
            </a:r>
          </a:p>
          <a:p>
            <a:pPr algn="l"/>
            <a:endParaRPr lang="cs-CZ" sz="800" dirty="0">
              <a:solidFill>
                <a:srgbClr val="000000"/>
              </a:solidFill>
            </a:endParaRPr>
          </a:p>
          <a:p>
            <a:pPr algn="l"/>
            <a:r>
              <a:rPr lang="cs-CZ" sz="2000" b="1" i="0" dirty="0">
                <a:solidFill>
                  <a:srgbClr val="000000"/>
                </a:solidFill>
                <a:effectLst/>
              </a:rPr>
              <a:t>Momentová věta </a:t>
            </a:r>
            <a:r>
              <a:rPr lang="cs-CZ" sz="2000" b="0" i="0" u="sng" dirty="0">
                <a:solidFill>
                  <a:srgbClr val="000000"/>
                </a:solidFill>
                <a:effectLst/>
              </a:rPr>
              <a:t>vyjadřuje rovnováhu sil působících na těleso</a:t>
            </a:r>
            <a:r>
              <a:rPr lang="cs-CZ" sz="2000" b="0" i="0" dirty="0">
                <a:solidFill>
                  <a:srgbClr val="000000"/>
                </a:solidFill>
                <a:effectLst/>
              </a:rPr>
              <a:t>.</a:t>
            </a:r>
          </a:p>
          <a:p>
            <a:pPr algn="l"/>
            <a:endParaRPr lang="cs-CZ" sz="800" dirty="0">
              <a:solidFill>
                <a:srgbClr val="000000"/>
              </a:solidFill>
            </a:endParaRPr>
          </a:p>
          <a:p>
            <a:pPr algn="l"/>
            <a:r>
              <a:rPr lang="cs-CZ" sz="2000" b="0" i="0" u="sng" dirty="0">
                <a:solidFill>
                  <a:srgbClr val="000000"/>
                </a:solidFill>
                <a:effectLst/>
              </a:rPr>
              <a:t>Otáčivý účinek sil působících na tuhé těleso otáčivé kolem nehybné osy se ruší, jestliže vektorový součet momentů všech sil vzhledem k ose otáčení je nulový vektor</a:t>
            </a:r>
            <a:r>
              <a:rPr lang="cs-CZ" sz="2000" b="0" i="0" dirty="0">
                <a:solidFill>
                  <a:srgbClr val="000000"/>
                </a:solidFill>
                <a:effectLst/>
              </a:rPr>
              <a:t>.</a:t>
            </a:r>
          </a:p>
          <a:p>
            <a:pPr algn="ctr"/>
            <a:r>
              <a:rPr lang="cs-CZ" sz="2000" b="1" i="0" dirty="0">
                <a:solidFill>
                  <a:srgbClr val="000000"/>
                </a:solidFill>
                <a:effectLst/>
              </a:rPr>
              <a:t>M</a:t>
            </a:r>
            <a:r>
              <a:rPr lang="cs-CZ" sz="2000" b="1" i="0" baseline="-25000" dirty="0">
                <a:solidFill>
                  <a:srgbClr val="000000"/>
                </a:solidFill>
                <a:effectLst/>
              </a:rPr>
              <a:t>1</a:t>
            </a:r>
            <a:r>
              <a:rPr lang="cs-CZ" sz="2000" b="0" i="0" dirty="0">
                <a:solidFill>
                  <a:srgbClr val="000000"/>
                </a:solidFill>
                <a:effectLst/>
              </a:rPr>
              <a:t> + </a:t>
            </a:r>
            <a:r>
              <a:rPr lang="cs-CZ" sz="2000" b="1" i="0" dirty="0">
                <a:solidFill>
                  <a:srgbClr val="000000"/>
                </a:solidFill>
                <a:effectLst/>
              </a:rPr>
              <a:t>M</a:t>
            </a:r>
            <a:r>
              <a:rPr lang="cs-CZ" sz="2000" b="1" i="0" baseline="-25000" dirty="0">
                <a:solidFill>
                  <a:srgbClr val="000000"/>
                </a:solidFill>
                <a:effectLst/>
              </a:rPr>
              <a:t>2</a:t>
            </a:r>
            <a:r>
              <a:rPr lang="cs-CZ" sz="2000" b="0" i="0" dirty="0">
                <a:solidFill>
                  <a:srgbClr val="000000"/>
                </a:solidFill>
                <a:effectLst/>
              </a:rPr>
              <a:t> + … + </a:t>
            </a:r>
            <a:r>
              <a:rPr lang="cs-CZ" sz="2000" b="1" i="0" dirty="0" err="1">
                <a:solidFill>
                  <a:srgbClr val="000000"/>
                </a:solidFill>
                <a:effectLst/>
              </a:rPr>
              <a:t>M</a:t>
            </a:r>
            <a:r>
              <a:rPr lang="cs-CZ" sz="2000" b="1" i="0" baseline="-25000" dirty="0" err="1">
                <a:solidFill>
                  <a:srgbClr val="000000"/>
                </a:solidFill>
                <a:effectLst/>
              </a:rPr>
              <a:t>n</a:t>
            </a:r>
            <a:r>
              <a:rPr lang="cs-CZ" sz="2000" b="0" i="0" dirty="0">
                <a:solidFill>
                  <a:srgbClr val="000000"/>
                </a:solidFill>
                <a:effectLst/>
              </a:rPr>
              <a:t> =</a:t>
            </a:r>
            <a:r>
              <a:rPr lang="cs-CZ" sz="2000" b="1" i="0" dirty="0">
                <a:solidFill>
                  <a:srgbClr val="000000"/>
                </a:solidFill>
                <a:effectLst/>
              </a:rPr>
              <a:t> 0</a:t>
            </a:r>
            <a:endParaRPr lang="cs-CZ" sz="2000" i="0" dirty="0">
              <a:solidFill>
                <a:srgbClr val="000000"/>
              </a:solidFill>
              <a:effectLst/>
            </a:endParaRPr>
          </a:p>
          <a:p>
            <a:pPr algn="ctr"/>
            <a:endParaRPr lang="cs-CZ" sz="800" dirty="0">
              <a:solidFill>
                <a:srgbClr val="000000"/>
              </a:solidFill>
            </a:endParaRPr>
          </a:p>
          <a:p>
            <a:pPr algn="just"/>
            <a:r>
              <a:rPr lang="cs-CZ" sz="2000" dirty="0">
                <a:solidFill>
                  <a:srgbClr val="000000"/>
                </a:solidFill>
              </a:rPr>
              <a:t>V tomto případě těleso zůstává v klidu nebo rovnoměrném otáčivém pohybu.</a:t>
            </a:r>
          </a:p>
          <a:p>
            <a:pPr algn="ctr"/>
            <a:endParaRPr lang="cs-CZ" sz="2000" b="0" i="0" dirty="0">
              <a:solidFill>
                <a:srgbClr val="000000"/>
              </a:solidFill>
              <a:effectLst/>
            </a:endParaRPr>
          </a:p>
        </p:txBody>
      </p:sp>
      <p:sp>
        <p:nvSpPr>
          <p:cNvPr id="16" name="TextovéPole 15">
            <a:extLst>
              <a:ext uri="{FF2B5EF4-FFF2-40B4-BE49-F238E27FC236}">
                <a16:creationId xmlns:a16="http://schemas.microsoft.com/office/drawing/2014/main" id="{36EB78D2-1A21-4326-B74D-DC1CFA718038}"/>
              </a:ext>
            </a:extLst>
          </p:cNvPr>
          <p:cNvSpPr txBox="1"/>
          <p:nvPr/>
        </p:nvSpPr>
        <p:spPr>
          <a:xfrm>
            <a:off x="277402" y="904798"/>
            <a:ext cx="8804952" cy="1015663"/>
          </a:xfrm>
          <a:prstGeom prst="rect">
            <a:avLst/>
          </a:prstGeom>
          <a:noFill/>
        </p:spPr>
        <p:txBody>
          <a:bodyPr wrap="square">
            <a:spAutoFit/>
          </a:bodyPr>
          <a:lstStyle/>
          <a:p>
            <a:pPr algn="l"/>
            <a:r>
              <a:rPr lang="cs-CZ" sz="2000" b="0" i="0" dirty="0">
                <a:solidFill>
                  <a:srgbClr val="000000"/>
                </a:solidFill>
                <a:effectLst/>
              </a:rPr>
              <a:t>V praxi na těleso působí často současně </a:t>
            </a:r>
            <a:r>
              <a:rPr lang="cs-CZ" sz="2000" b="1" i="0" dirty="0">
                <a:solidFill>
                  <a:srgbClr val="000000"/>
                </a:solidFill>
                <a:effectLst/>
              </a:rPr>
              <a:t>více sil. </a:t>
            </a:r>
            <a:r>
              <a:rPr lang="cs-CZ" sz="2000" b="0" i="0" dirty="0">
                <a:solidFill>
                  <a:srgbClr val="000000"/>
                </a:solidFill>
                <a:effectLst/>
              </a:rPr>
              <a:t>Potom je jejich celkový otáčivý účinek určen </a:t>
            </a:r>
            <a:r>
              <a:rPr lang="cs-CZ" sz="2000" b="1" i="0" dirty="0">
                <a:solidFill>
                  <a:srgbClr val="000000"/>
                </a:solidFill>
                <a:effectLst/>
              </a:rPr>
              <a:t>výsledným momentem</a:t>
            </a:r>
          </a:p>
          <a:p>
            <a:pPr algn="ctr"/>
            <a:r>
              <a:rPr lang="cs-CZ" sz="2000" b="1" i="0" dirty="0">
                <a:solidFill>
                  <a:srgbClr val="000000"/>
                </a:solidFill>
                <a:effectLst/>
              </a:rPr>
              <a:t>M</a:t>
            </a:r>
            <a:r>
              <a:rPr lang="cs-CZ" sz="2000" b="0" i="0" dirty="0">
                <a:solidFill>
                  <a:srgbClr val="000000"/>
                </a:solidFill>
                <a:effectLst/>
              </a:rPr>
              <a:t> = </a:t>
            </a:r>
            <a:r>
              <a:rPr lang="cs-CZ" sz="2000" b="1" i="0" dirty="0">
                <a:solidFill>
                  <a:srgbClr val="000000"/>
                </a:solidFill>
                <a:effectLst/>
              </a:rPr>
              <a:t>M</a:t>
            </a:r>
            <a:r>
              <a:rPr lang="cs-CZ" sz="2000" b="1" i="0" baseline="-25000" dirty="0">
                <a:solidFill>
                  <a:srgbClr val="000000"/>
                </a:solidFill>
                <a:effectLst/>
              </a:rPr>
              <a:t>1</a:t>
            </a:r>
            <a:r>
              <a:rPr lang="cs-CZ" sz="2000" b="0" i="0" dirty="0">
                <a:solidFill>
                  <a:srgbClr val="000000"/>
                </a:solidFill>
                <a:effectLst/>
              </a:rPr>
              <a:t> + </a:t>
            </a:r>
            <a:r>
              <a:rPr lang="cs-CZ" sz="2000" b="1" i="0" dirty="0">
                <a:solidFill>
                  <a:srgbClr val="000000"/>
                </a:solidFill>
                <a:effectLst/>
              </a:rPr>
              <a:t>M</a:t>
            </a:r>
            <a:r>
              <a:rPr lang="cs-CZ" sz="2000" b="1" i="0" baseline="-25000" dirty="0">
                <a:solidFill>
                  <a:srgbClr val="000000"/>
                </a:solidFill>
                <a:effectLst/>
              </a:rPr>
              <a:t>2</a:t>
            </a:r>
            <a:r>
              <a:rPr lang="cs-CZ" sz="2000" b="0" i="0" dirty="0">
                <a:solidFill>
                  <a:srgbClr val="000000"/>
                </a:solidFill>
                <a:effectLst/>
              </a:rPr>
              <a:t> + … + </a:t>
            </a:r>
            <a:r>
              <a:rPr lang="cs-CZ" sz="2000" b="1" i="0" dirty="0" err="1">
                <a:solidFill>
                  <a:srgbClr val="000000"/>
                </a:solidFill>
                <a:effectLst/>
              </a:rPr>
              <a:t>M</a:t>
            </a:r>
            <a:r>
              <a:rPr lang="cs-CZ" sz="2000" b="1" i="0" baseline="-25000" dirty="0" err="1">
                <a:solidFill>
                  <a:srgbClr val="000000"/>
                </a:solidFill>
                <a:effectLst/>
              </a:rPr>
              <a:t>n</a:t>
            </a:r>
            <a:endParaRPr lang="cs-CZ" sz="2000" b="0" i="0" dirty="0">
              <a:solidFill>
                <a:srgbClr val="000000"/>
              </a:solidFill>
              <a:effectLst/>
            </a:endParaRPr>
          </a:p>
        </p:txBody>
      </p:sp>
      <p:pic>
        <p:nvPicPr>
          <p:cNvPr id="18" name="Obrázek 17">
            <a:extLst>
              <a:ext uri="{FF2B5EF4-FFF2-40B4-BE49-F238E27FC236}">
                <a16:creationId xmlns:a16="http://schemas.microsoft.com/office/drawing/2014/main" id="{3138E06B-E524-4045-83E4-11B19EF89758}"/>
              </a:ext>
            </a:extLst>
          </p:cNvPr>
          <p:cNvPicPr>
            <a:picLocks noChangeAspect="1"/>
          </p:cNvPicPr>
          <p:nvPr/>
        </p:nvPicPr>
        <p:blipFill>
          <a:blip r:embed="rId2"/>
          <a:stretch>
            <a:fillRect/>
          </a:stretch>
        </p:blipFill>
        <p:spPr>
          <a:xfrm>
            <a:off x="472509" y="4751583"/>
            <a:ext cx="2410200" cy="1832641"/>
          </a:xfrm>
          <a:prstGeom prst="rect">
            <a:avLst/>
          </a:prstGeom>
        </p:spPr>
      </p:pic>
      <p:pic>
        <p:nvPicPr>
          <p:cNvPr id="76802" name="Picture 2">
            <a:extLst>
              <a:ext uri="{FF2B5EF4-FFF2-40B4-BE49-F238E27FC236}">
                <a16:creationId xmlns:a16="http://schemas.microsoft.com/office/drawing/2014/main" id="{B3536A22-7117-4238-BAA8-9E5C81CE5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7816" y="5667903"/>
            <a:ext cx="2328428" cy="620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215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ECE827C7-7F5A-4705-96F1-B487D497145D}"/>
              </a:ext>
            </a:extLst>
          </p:cNvPr>
          <p:cNvSpPr txBox="1"/>
          <p:nvPr/>
        </p:nvSpPr>
        <p:spPr>
          <a:xfrm>
            <a:off x="220717" y="259146"/>
            <a:ext cx="1072730" cy="461665"/>
          </a:xfrm>
          <a:prstGeom prst="rect">
            <a:avLst/>
          </a:prstGeom>
          <a:noFill/>
        </p:spPr>
        <p:txBody>
          <a:bodyPr wrap="none" rtlCol="0">
            <a:spAutoFit/>
          </a:bodyPr>
          <a:lstStyle/>
          <a:p>
            <a:r>
              <a:rPr lang="cs-CZ" sz="2400" b="1" dirty="0"/>
              <a:t>Příklad</a:t>
            </a:r>
          </a:p>
        </p:txBody>
      </p:sp>
      <p:grpSp>
        <p:nvGrpSpPr>
          <p:cNvPr id="8" name="Skupina 7">
            <a:extLst>
              <a:ext uri="{FF2B5EF4-FFF2-40B4-BE49-F238E27FC236}">
                <a16:creationId xmlns:a16="http://schemas.microsoft.com/office/drawing/2014/main" id="{458F53A5-761C-4BF2-8206-554EDDFEC0F0}"/>
              </a:ext>
            </a:extLst>
          </p:cNvPr>
          <p:cNvGrpSpPr/>
          <p:nvPr/>
        </p:nvGrpSpPr>
        <p:grpSpPr>
          <a:xfrm>
            <a:off x="220717" y="826704"/>
            <a:ext cx="8597462" cy="5772150"/>
            <a:chOff x="220717" y="826704"/>
            <a:chExt cx="8597462" cy="5772150"/>
          </a:xfrm>
        </p:grpSpPr>
        <p:pic>
          <p:nvPicPr>
            <p:cNvPr id="5" name="Obrázek 4">
              <a:extLst>
                <a:ext uri="{FF2B5EF4-FFF2-40B4-BE49-F238E27FC236}">
                  <a16:creationId xmlns:a16="http://schemas.microsoft.com/office/drawing/2014/main" id="{581B5195-74C7-48B0-B269-B3D90F4A23AF}"/>
                </a:ext>
              </a:extLst>
            </p:cNvPr>
            <p:cNvPicPr>
              <a:picLocks noChangeAspect="1"/>
            </p:cNvPicPr>
            <p:nvPr/>
          </p:nvPicPr>
          <p:blipFill>
            <a:blip r:embed="rId2"/>
            <a:stretch>
              <a:fillRect/>
            </a:stretch>
          </p:blipFill>
          <p:spPr>
            <a:xfrm>
              <a:off x="333374" y="826704"/>
              <a:ext cx="8484805" cy="5772150"/>
            </a:xfrm>
            <a:prstGeom prst="rect">
              <a:avLst/>
            </a:prstGeom>
          </p:spPr>
        </p:pic>
        <p:sp>
          <p:nvSpPr>
            <p:cNvPr id="7" name="Obdélník 6">
              <a:extLst>
                <a:ext uri="{FF2B5EF4-FFF2-40B4-BE49-F238E27FC236}">
                  <a16:creationId xmlns:a16="http://schemas.microsoft.com/office/drawing/2014/main" id="{35FFC9D3-C385-48E9-8F06-CF19B0EC7E3D}"/>
                </a:ext>
              </a:extLst>
            </p:cNvPr>
            <p:cNvSpPr/>
            <p:nvPr/>
          </p:nvSpPr>
          <p:spPr>
            <a:xfrm>
              <a:off x="220717" y="826704"/>
              <a:ext cx="352096" cy="385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16744451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1341033-773A-44C8-8343-6513A4F6AB28}"/>
              </a:ext>
            </a:extLst>
          </p:cNvPr>
          <p:cNvSpPr txBox="1"/>
          <p:nvPr/>
        </p:nvSpPr>
        <p:spPr>
          <a:xfrm>
            <a:off x="202915" y="725260"/>
            <a:ext cx="8738170" cy="707886"/>
          </a:xfrm>
          <a:prstGeom prst="rect">
            <a:avLst/>
          </a:prstGeom>
          <a:noFill/>
        </p:spPr>
        <p:txBody>
          <a:bodyPr wrap="square">
            <a:spAutoFit/>
          </a:bodyPr>
          <a:lstStyle/>
          <a:p>
            <a:r>
              <a:rPr lang="cs-CZ" sz="2000" b="0" i="0" dirty="0">
                <a:effectLst/>
              </a:rPr>
              <a:t>Tyč má délku 1,2 m. Na její koncích jsou zavěšeny závaží s hmotnostmi 5 kg a 7 kg. Kde je třeba tyč podepřít, aby zůstala v rovnováze?</a:t>
            </a:r>
            <a:endParaRPr lang="cs-CZ" sz="2000" dirty="0"/>
          </a:p>
        </p:txBody>
      </p:sp>
      <p:pic>
        <p:nvPicPr>
          <p:cNvPr id="88066" name="Picture 2" descr="zad-4n">
            <a:extLst>
              <a:ext uri="{FF2B5EF4-FFF2-40B4-BE49-F238E27FC236}">
                <a16:creationId xmlns:a16="http://schemas.microsoft.com/office/drawing/2014/main" id="{9746200A-DFF3-4E2B-8E31-4EA352C11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640" y="1313792"/>
            <a:ext cx="3066938" cy="187346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72E4F6DE-48C5-485C-A967-4B06047DD6B1}"/>
              </a:ext>
            </a:extLst>
          </p:cNvPr>
          <p:cNvSpPr txBox="1"/>
          <p:nvPr/>
        </p:nvSpPr>
        <p:spPr>
          <a:xfrm>
            <a:off x="202915" y="1436012"/>
            <a:ext cx="5947185" cy="2677656"/>
          </a:xfrm>
          <a:prstGeom prst="rect">
            <a:avLst/>
          </a:prstGeom>
          <a:noFill/>
        </p:spPr>
        <p:txBody>
          <a:bodyPr wrap="square">
            <a:spAutoFit/>
          </a:bodyPr>
          <a:lstStyle/>
          <a:p>
            <a:r>
              <a:rPr lang="cs-CZ" sz="2000" dirty="0"/>
              <a:t>r = 1,2 m</a:t>
            </a:r>
          </a:p>
          <a:p>
            <a:r>
              <a:rPr lang="cs-CZ" sz="2000" dirty="0"/>
              <a:t>m1 = 5 kg</a:t>
            </a:r>
          </a:p>
          <a:p>
            <a:r>
              <a:rPr lang="cs-CZ" sz="2000" dirty="0"/>
              <a:t>m2 = 7 kg</a:t>
            </a:r>
          </a:p>
          <a:p>
            <a:r>
              <a:rPr lang="cs-CZ" sz="2000" dirty="0"/>
              <a:t>F1= 50N</a:t>
            </a:r>
          </a:p>
          <a:p>
            <a:r>
              <a:rPr lang="cs-CZ" sz="2000" dirty="0"/>
              <a:t>F2= 70N</a:t>
            </a:r>
          </a:p>
          <a:p>
            <a:endParaRPr lang="cs-CZ" sz="800" dirty="0"/>
          </a:p>
          <a:p>
            <a:r>
              <a:rPr lang="cs-CZ" sz="2000" dirty="0"/>
              <a:t>r</a:t>
            </a:r>
            <a:r>
              <a:rPr lang="cs-CZ" sz="2000" baseline="-25000" dirty="0"/>
              <a:t>1</a:t>
            </a:r>
            <a:r>
              <a:rPr lang="cs-CZ" sz="2000" dirty="0"/>
              <a:t>+r</a:t>
            </a:r>
            <a:r>
              <a:rPr lang="cs-CZ" sz="2000" baseline="-25000" dirty="0"/>
              <a:t>2</a:t>
            </a:r>
            <a:r>
              <a:rPr lang="cs-CZ" sz="2000" dirty="0"/>
              <a:t>=r</a:t>
            </a:r>
          </a:p>
          <a:p>
            <a:r>
              <a:rPr lang="cs-CZ" sz="2000" dirty="0"/>
              <a:t>F</a:t>
            </a:r>
            <a:r>
              <a:rPr lang="cs-CZ" sz="2000" baseline="-25000" dirty="0"/>
              <a:t>1</a:t>
            </a:r>
            <a:r>
              <a:rPr lang="cs-CZ" sz="2000" dirty="0"/>
              <a:t>.r</a:t>
            </a:r>
            <a:r>
              <a:rPr lang="cs-CZ" sz="2000" baseline="-25000" dirty="0"/>
              <a:t>1</a:t>
            </a:r>
            <a:r>
              <a:rPr lang="cs-CZ" sz="2000" dirty="0"/>
              <a:t> = F</a:t>
            </a:r>
            <a:r>
              <a:rPr lang="cs-CZ" sz="2000" baseline="-25000" dirty="0"/>
              <a:t>2</a:t>
            </a:r>
            <a:r>
              <a:rPr lang="cs-CZ" sz="2000" dirty="0"/>
              <a:t>.r</a:t>
            </a:r>
            <a:r>
              <a:rPr lang="cs-CZ" sz="2000" baseline="-25000" dirty="0"/>
              <a:t>2</a:t>
            </a:r>
          </a:p>
          <a:p>
            <a:r>
              <a:rPr lang="cs-CZ" sz="2000" dirty="0"/>
              <a:t>r</a:t>
            </a:r>
            <a:r>
              <a:rPr lang="cs-CZ" sz="2000" baseline="-25000" dirty="0"/>
              <a:t>1</a:t>
            </a:r>
            <a:r>
              <a:rPr lang="cs-CZ" sz="2000" dirty="0"/>
              <a:t> + r</a:t>
            </a:r>
            <a:r>
              <a:rPr lang="cs-CZ" sz="2000" baseline="-25000" dirty="0"/>
              <a:t>2</a:t>
            </a:r>
            <a:r>
              <a:rPr lang="cs-CZ" sz="2000" dirty="0"/>
              <a:t> = 1,2 =&gt; r</a:t>
            </a:r>
            <a:r>
              <a:rPr lang="cs-CZ" sz="2000" baseline="-25000" dirty="0"/>
              <a:t>2</a:t>
            </a:r>
            <a:r>
              <a:rPr lang="cs-CZ" sz="2000" dirty="0"/>
              <a:t> = 1,2-r</a:t>
            </a:r>
            <a:r>
              <a:rPr lang="cs-CZ" sz="2000" baseline="-25000" dirty="0"/>
              <a:t>1</a:t>
            </a:r>
          </a:p>
        </p:txBody>
      </p:sp>
      <p:sp>
        <p:nvSpPr>
          <p:cNvPr id="10" name="TextovéPole 9">
            <a:extLst>
              <a:ext uri="{FF2B5EF4-FFF2-40B4-BE49-F238E27FC236}">
                <a16:creationId xmlns:a16="http://schemas.microsoft.com/office/drawing/2014/main" id="{332585C9-8B10-4B1E-8374-7A669338A2F9}"/>
              </a:ext>
            </a:extLst>
          </p:cNvPr>
          <p:cNvSpPr txBox="1"/>
          <p:nvPr/>
        </p:nvSpPr>
        <p:spPr>
          <a:xfrm>
            <a:off x="2588580" y="1602755"/>
            <a:ext cx="2542854" cy="1323439"/>
          </a:xfrm>
          <a:prstGeom prst="rect">
            <a:avLst/>
          </a:prstGeom>
          <a:noFill/>
        </p:spPr>
        <p:txBody>
          <a:bodyPr wrap="square">
            <a:spAutoFit/>
          </a:bodyPr>
          <a:lstStyle/>
          <a:p>
            <a:r>
              <a:rPr lang="cs-CZ" sz="2000" dirty="0"/>
              <a:t>50.r</a:t>
            </a:r>
            <a:r>
              <a:rPr lang="cs-CZ" sz="2000" baseline="-25000" dirty="0"/>
              <a:t>1</a:t>
            </a:r>
            <a:r>
              <a:rPr lang="cs-CZ" sz="2000" dirty="0"/>
              <a:t> = 70.r</a:t>
            </a:r>
            <a:r>
              <a:rPr lang="cs-CZ" sz="2000" baseline="-25000" dirty="0"/>
              <a:t>2</a:t>
            </a:r>
          </a:p>
          <a:p>
            <a:r>
              <a:rPr lang="cs-CZ" sz="2000" dirty="0"/>
              <a:t>50.r</a:t>
            </a:r>
            <a:r>
              <a:rPr lang="cs-CZ" sz="2000" baseline="-25000" dirty="0"/>
              <a:t>1</a:t>
            </a:r>
            <a:r>
              <a:rPr lang="cs-CZ" sz="2000" dirty="0"/>
              <a:t> =70.(1,2-r</a:t>
            </a:r>
            <a:r>
              <a:rPr lang="cs-CZ" sz="2000" baseline="-25000" dirty="0"/>
              <a:t>1</a:t>
            </a:r>
            <a:r>
              <a:rPr lang="cs-CZ" sz="2000" dirty="0"/>
              <a:t>)</a:t>
            </a:r>
          </a:p>
          <a:p>
            <a:r>
              <a:rPr lang="cs-CZ" sz="2000" dirty="0"/>
              <a:t>50.r</a:t>
            </a:r>
            <a:r>
              <a:rPr lang="cs-CZ" sz="2000" baseline="-25000" dirty="0"/>
              <a:t>1</a:t>
            </a:r>
            <a:r>
              <a:rPr lang="cs-CZ" sz="2000" dirty="0"/>
              <a:t>= 84-70.r</a:t>
            </a:r>
            <a:r>
              <a:rPr lang="cs-CZ" sz="2000" baseline="-25000" dirty="0"/>
              <a:t>1</a:t>
            </a:r>
          </a:p>
          <a:p>
            <a:r>
              <a:rPr lang="cs-CZ" sz="2000" dirty="0"/>
              <a:t>120.r</a:t>
            </a:r>
            <a:r>
              <a:rPr lang="cs-CZ" sz="2000" baseline="-25000" dirty="0"/>
              <a:t>1</a:t>
            </a:r>
            <a:r>
              <a:rPr lang="cs-CZ" sz="2000" dirty="0"/>
              <a:t> = 84</a:t>
            </a:r>
          </a:p>
        </p:txBody>
      </p:sp>
      <p:sp>
        <p:nvSpPr>
          <p:cNvPr id="12" name="TextovéPole 11">
            <a:extLst>
              <a:ext uri="{FF2B5EF4-FFF2-40B4-BE49-F238E27FC236}">
                <a16:creationId xmlns:a16="http://schemas.microsoft.com/office/drawing/2014/main" id="{73CCEED4-A281-4612-95B9-27F10BE8D5D1}"/>
              </a:ext>
            </a:extLst>
          </p:cNvPr>
          <p:cNvSpPr txBox="1"/>
          <p:nvPr/>
        </p:nvSpPr>
        <p:spPr>
          <a:xfrm>
            <a:off x="3488077" y="3464451"/>
            <a:ext cx="2368193" cy="400110"/>
          </a:xfrm>
          <a:prstGeom prst="rect">
            <a:avLst/>
          </a:prstGeom>
          <a:noFill/>
        </p:spPr>
        <p:txBody>
          <a:bodyPr wrap="square">
            <a:spAutoFit/>
          </a:bodyPr>
          <a:lstStyle/>
          <a:p>
            <a:r>
              <a:rPr lang="cs-CZ" sz="2000" dirty="0"/>
              <a:t>r</a:t>
            </a:r>
            <a:r>
              <a:rPr lang="cs-CZ" sz="2000" baseline="-25000" dirty="0"/>
              <a:t>1</a:t>
            </a:r>
            <a:r>
              <a:rPr lang="cs-CZ" sz="2000" dirty="0"/>
              <a:t> = </a:t>
            </a:r>
            <a:r>
              <a:rPr lang="cs-CZ" sz="2000" u="sng" dirty="0"/>
              <a:t>0,7m</a:t>
            </a:r>
            <a:r>
              <a:rPr lang="cs-CZ" sz="2000" dirty="0"/>
              <a:t> , r</a:t>
            </a:r>
            <a:r>
              <a:rPr lang="cs-CZ" sz="2000" baseline="-25000" dirty="0"/>
              <a:t>2</a:t>
            </a:r>
            <a:r>
              <a:rPr lang="cs-CZ" sz="2000" dirty="0"/>
              <a:t> = </a:t>
            </a:r>
            <a:r>
              <a:rPr lang="cs-CZ" sz="2000" u="sng" dirty="0"/>
              <a:t>0,5m </a:t>
            </a:r>
          </a:p>
        </p:txBody>
      </p:sp>
      <p:sp>
        <p:nvSpPr>
          <p:cNvPr id="2" name="TextovéPole 1">
            <a:extLst>
              <a:ext uri="{FF2B5EF4-FFF2-40B4-BE49-F238E27FC236}">
                <a16:creationId xmlns:a16="http://schemas.microsoft.com/office/drawing/2014/main" id="{4CF37C22-9A06-489B-B2EF-A70FDE92EDFD}"/>
              </a:ext>
            </a:extLst>
          </p:cNvPr>
          <p:cNvSpPr txBox="1"/>
          <p:nvPr/>
        </p:nvSpPr>
        <p:spPr>
          <a:xfrm>
            <a:off x="297951" y="174661"/>
            <a:ext cx="1072730" cy="461665"/>
          </a:xfrm>
          <a:prstGeom prst="rect">
            <a:avLst/>
          </a:prstGeom>
          <a:noFill/>
        </p:spPr>
        <p:txBody>
          <a:bodyPr wrap="none" rtlCol="0">
            <a:spAutoFit/>
          </a:bodyPr>
          <a:lstStyle/>
          <a:p>
            <a:r>
              <a:rPr lang="en-US" sz="2400" b="1" dirty="0"/>
              <a:t>P</a:t>
            </a:r>
            <a:r>
              <a:rPr lang="cs-CZ" sz="2400" b="1" dirty="0"/>
              <a:t>ří</a:t>
            </a:r>
            <a:r>
              <a:rPr lang="en-US" sz="2400" b="1" dirty="0"/>
              <a:t>kl</a:t>
            </a:r>
            <a:r>
              <a:rPr lang="cs-CZ" sz="2400" b="1" dirty="0"/>
              <a:t>a</a:t>
            </a:r>
            <a:r>
              <a:rPr lang="en-US" sz="2400" b="1" dirty="0"/>
              <a:t>d</a:t>
            </a:r>
            <a:endParaRPr lang="cs-CZ" sz="2400" b="1" dirty="0"/>
          </a:p>
        </p:txBody>
      </p:sp>
      <p:sp>
        <p:nvSpPr>
          <p:cNvPr id="4" name="TextovéPole 3">
            <a:extLst>
              <a:ext uri="{FF2B5EF4-FFF2-40B4-BE49-F238E27FC236}">
                <a16:creationId xmlns:a16="http://schemas.microsoft.com/office/drawing/2014/main" id="{5E24D6E3-23DF-4C06-A78D-B111B5BADDBB}"/>
              </a:ext>
            </a:extLst>
          </p:cNvPr>
          <p:cNvSpPr txBox="1"/>
          <p:nvPr/>
        </p:nvSpPr>
        <p:spPr>
          <a:xfrm>
            <a:off x="297951" y="5015837"/>
            <a:ext cx="8643134" cy="1754326"/>
          </a:xfrm>
          <a:prstGeom prst="rect">
            <a:avLst/>
          </a:prstGeom>
          <a:noFill/>
        </p:spPr>
        <p:txBody>
          <a:bodyPr wrap="square">
            <a:spAutoFit/>
          </a:bodyPr>
          <a:lstStyle/>
          <a:p>
            <a:r>
              <a:rPr lang="cs-CZ" sz="2000" dirty="0"/>
              <a:t>Na uvolnění matice je potřebný moment síly 5 N.m. Jak velkou silou musíme působit, pokud máme klíč dlouhý 10 cm?</a:t>
            </a:r>
          </a:p>
          <a:p>
            <a:endParaRPr lang="cs-CZ" sz="800" dirty="0"/>
          </a:p>
          <a:p>
            <a:r>
              <a:rPr lang="cs-CZ" sz="2000" dirty="0"/>
              <a:t>M = 5 </a:t>
            </a:r>
            <a:r>
              <a:rPr lang="cs-CZ" sz="2000" dirty="0" err="1"/>
              <a:t>N.m</a:t>
            </a:r>
            <a:endParaRPr lang="cs-CZ" sz="2000" dirty="0"/>
          </a:p>
          <a:p>
            <a:r>
              <a:rPr lang="cs-CZ" sz="2000" dirty="0"/>
              <a:t>R = 10 cm = 0,1m</a:t>
            </a:r>
          </a:p>
          <a:p>
            <a:r>
              <a:rPr lang="cs-CZ" sz="2000" dirty="0"/>
              <a:t>F = ?</a:t>
            </a:r>
          </a:p>
        </p:txBody>
      </p:sp>
      <p:sp>
        <p:nvSpPr>
          <p:cNvPr id="6" name="TextovéPole 5">
            <a:extLst>
              <a:ext uri="{FF2B5EF4-FFF2-40B4-BE49-F238E27FC236}">
                <a16:creationId xmlns:a16="http://schemas.microsoft.com/office/drawing/2014/main" id="{A9FD4265-3347-4FF6-8B95-B5B965F2F9A9}"/>
              </a:ext>
            </a:extLst>
          </p:cNvPr>
          <p:cNvSpPr txBox="1"/>
          <p:nvPr/>
        </p:nvSpPr>
        <p:spPr>
          <a:xfrm>
            <a:off x="3050677" y="5785308"/>
            <a:ext cx="3829050" cy="954107"/>
          </a:xfrm>
          <a:prstGeom prst="rect">
            <a:avLst/>
          </a:prstGeom>
          <a:noFill/>
        </p:spPr>
        <p:txBody>
          <a:bodyPr wrap="square">
            <a:spAutoFit/>
          </a:bodyPr>
          <a:lstStyle/>
          <a:p>
            <a:r>
              <a:rPr lang="cs-CZ" sz="2000" dirty="0"/>
              <a:t>M = </a:t>
            </a:r>
            <a:r>
              <a:rPr lang="cs-CZ" sz="2000" dirty="0" err="1"/>
              <a:t>F•r</a:t>
            </a:r>
            <a:endParaRPr lang="cs-CZ" sz="2000" dirty="0"/>
          </a:p>
          <a:p>
            <a:endParaRPr lang="cs-CZ" sz="800" dirty="0"/>
          </a:p>
          <a:p>
            <a:r>
              <a:rPr lang="cs-CZ" sz="2000" dirty="0"/>
              <a:t>F = M/r = 5/0,1 = </a:t>
            </a:r>
            <a:r>
              <a:rPr lang="cs-CZ" sz="2000" u="sng" dirty="0"/>
              <a:t>50 N</a:t>
            </a:r>
            <a:endParaRPr lang="cs-CZ" sz="2000" dirty="0"/>
          </a:p>
          <a:p>
            <a:endParaRPr lang="cs-CZ" sz="800" dirty="0"/>
          </a:p>
        </p:txBody>
      </p:sp>
      <p:sp>
        <p:nvSpPr>
          <p:cNvPr id="7" name="TextovéPole 6">
            <a:extLst>
              <a:ext uri="{FF2B5EF4-FFF2-40B4-BE49-F238E27FC236}">
                <a16:creationId xmlns:a16="http://schemas.microsoft.com/office/drawing/2014/main" id="{85737943-B99E-4709-A742-5554649987F5}"/>
              </a:ext>
            </a:extLst>
          </p:cNvPr>
          <p:cNvSpPr txBox="1"/>
          <p:nvPr/>
        </p:nvSpPr>
        <p:spPr>
          <a:xfrm>
            <a:off x="202915" y="4554172"/>
            <a:ext cx="1072730" cy="461665"/>
          </a:xfrm>
          <a:prstGeom prst="rect">
            <a:avLst/>
          </a:prstGeom>
          <a:noFill/>
        </p:spPr>
        <p:txBody>
          <a:bodyPr wrap="none" rtlCol="0">
            <a:spAutoFit/>
          </a:bodyPr>
          <a:lstStyle/>
          <a:p>
            <a:r>
              <a:rPr lang="en-US" sz="2400" b="1" dirty="0"/>
              <a:t>P</a:t>
            </a:r>
            <a:r>
              <a:rPr lang="cs-CZ" sz="2400" b="1" dirty="0"/>
              <a:t>ří</a:t>
            </a:r>
            <a:r>
              <a:rPr lang="en-US" sz="2400" b="1" dirty="0"/>
              <a:t>kl</a:t>
            </a:r>
            <a:r>
              <a:rPr lang="cs-CZ" sz="2400" b="1" dirty="0"/>
              <a:t>a</a:t>
            </a:r>
            <a:r>
              <a:rPr lang="en-US" sz="2400" b="1" dirty="0"/>
              <a:t>d</a:t>
            </a:r>
            <a:endParaRPr lang="cs-CZ" sz="2400" b="1" dirty="0"/>
          </a:p>
        </p:txBody>
      </p:sp>
    </p:spTree>
    <p:extLst>
      <p:ext uri="{BB962C8B-B14F-4D97-AF65-F5344CB8AC3E}">
        <p14:creationId xmlns:p14="http://schemas.microsoft.com/office/powerpoint/2010/main" val="8345877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BF7813-EEC0-4B6A-A717-53E67D3C497A}"/>
              </a:ext>
            </a:extLst>
          </p:cNvPr>
          <p:cNvSpPr>
            <a:spLocks noGrp="1"/>
          </p:cNvSpPr>
          <p:nvPr>
            <p:ph type="title"/>
          </p:nvPr>
        </p:nvSpPr>
        <p:spPr>
          <a:xfrm>
            <a:off x="389164" y="397784"/>
            <a:ext cx="7886700" cy="538388"/>
          </a:xfrm>
        </p:spPr>
        <p:txBody>
          <a:bodyPr>
            <a:normAutofit/>
          </a:bodyPr>
          <a:lstStyle/>
          <a:p>
            <a:r>
              <a:rPr lang="cs-CZ" sz="2400" b="1" dirty="0">
                <a:latin typeface="+mn-lt"/>
              </a:rPr>
              <a:t>Dvojice sil</a:t>
            </a:r>
          </a:p>
        </p:txBody>
      </p:sp>
      <p:sp>
        <p:nvSpPr>
          <p:cNvPr id="4" name="TextovéPole 3">
            <a:extLst>
              <a:ext uri="{FF2B5EF4-FFF2-40B4-BE49-F238E27FC236}">
                <a16:creationId xmlns:a16="http://schemas.microsoft.com/office/drawing/2014/main" id="{65A2128F-BD27-40BC-8033-04D976A87BF3}"/>
              </a:ext>
            </a:extLst>
          </p:cNvPr>
          <p:cNvSpPr txBox="1"/>
          <p:nvPr/>
        </p:nvSpPr>
        <p:spPr>
          <a:xfrm>
            <a:off x="179614" y="1007351"/>
            <a:ext cx="8784771" cy="4524315"/>
          </a:xfrm>
          <a:prstGeom prst="rect">
            <a:avLst/>
          </a:prstGeom>
          <a:noFill/>
        </p:spPr>
        <p:txBody>
          <a:bodyPr wrap="square" rtlCol="0">
            <a:spAutoFit/>
          </a:bodyPr>
          <a:lstStyle/>
          <a:p>
            <a:pPr algn="just"/>
            <a:r>
              <a:rPr lang="cs-CZ" sz="2000" b="1" dirty="0"/>
              <a:t>Dvojici sil </a:t>
            </a:r>
            <a:r>
              <a:rPr lang="cs-CZ" sz="2000" dirty="0"/>
              <a:t>tvoří dvě stejně velké rovnoběžné síly navzájem opačného směru, které působí ve dvou různých bodech tělesa otáčivého kolem nehybné osy. Obě síly nelze nahradit silou jedinou, jejich </a:t>
            </a:r>
            <a:r>
              <a:rPr lang="cs-CZ" sz="2000" u="sng" dirty="0"/>
              <a:t>výslednice je nulová</a:t>
            </a:r>
            <a:r>
              <a:rPr lang="cs-CZ" sz="2000" dirty="0"/>
              <a:t>. </a:t>
            </a:r>
          </a:p>
          <a:p>
            <a:pPr algn="just"/>
            <a:endParaRPr lang="cs-CZ" sz="2000" dirty="0"/>
          </a:p>
          <a:p>
            <a:pPr algn="just"/>
            <a:r>
              <a:rPr lang="cs-CZ" sz="2000" dirty="0"/>
              <a:t>Přesto má dvojice sil na těleso otáčivý účinek, který vyjadřuje fyzikální veličina </a:t>
            </a:r>
            <a:r>
              <a:rPr lang="cs-CZ" sz="2000" b="1" dirty="0"/>
              <a:t>moment dvojice sil </a:t>
            </a:r>
            <a:r>
              <a:rPr lang="cs-CZ" sz="2000" dirty="0"/>
              <a:t>(</a:t>
            </a:r>
            <a:r>
              <a:rPr lang="cs-CZ" sz="2000" b="1" dirty="0"/>
              <a:t>D</a:t>
            </a:r>
            <a:r>
              <a:rPr lang="cs-CZ" sz="2000" dirty="0"/>
              <a:t>), vektor ležící v ose otáčení. </a:t>
            </a:r>
          </a:p>
          <a:p>
            <a:pPr algn="just"/>
            <a:endParaRPr lang="cs-CZ" sz="2000" dirty="0"/>
          </a:p>
          <a:p>
            <a:pPr algn="just"/>
            <a:r>
              <a:rPr lang="cs-CZ" sz="2000" b="1" dirty="0"/>
              <a:t>Směr momentu dvojice sil </a:t>
            </a:r>
          </a:p>
          <a:p>
            <a:pPr algn="just"/>
            <a:r>
              <a:rPr lang="cs-CZ" sz="2000" dirty="0"/>
              <a:t>      určuje se pravidlem pravé ruky.</a:t>
            </a:r>
          </a:p>
          <a:p>
            <a:pPr algn="just"/>
            <a:endParaRPr lang="cs-CZ" sz="2000" dirty="0"/>
          </a:p>
          <a:p>
            <a:pPr algn="just"/>
            <a:r>
              <a:rPr lang="cs-CZ" sz="2000" b="1" dirty="0"/>
              <a:t>Velikost momentu dvojice sil </a:t>
            </a:r>
          </a:p>
          <a:p>
            <a:pPr algn="just"/>
            <a:r>
              <a:rPr lang="cs-CZ" sz="2000" dirty="0"/>
              <a:t>      je rovna součinu velikosti jedné síly a kolmé vzdálenosti vektorových přímek obou sil (= </a:t>
            </a:r>
            <a:r>
              <a:rPr lang="cs-CZ" sz="2000" b="1" dirty="0"/>
              <a:t>rameno dvojice si</a:t>
            </a:r>
            <a:r>
              <a:rPr lang="cs-CZ" sz="2000" dirty="0"/>
              <a:t>l, </a:t>
            </a:r>
            <a:r>
              <a:rPr lang="cs-CZ" sz="2000" i="1" dirty="0"/>
              <a:t>d</a:t>
            </a:r>
            <a:r>
              <a:rPr lang="cs-CZ" sz="2000" dirty="0"/>
              <a:t>).</a:t>
            </a:r>
          </a:p>
          <a:p>
            <a:pPr algn="just"/>
            <a:endParaRPr lang="cs-CZ" sz="800" dirty="0"/>
          </a:p>
          <a:p>
            <a:pPr algn="just"/>
            <a:r>
              <a:rPr lang="cs-CZ" sz="2000" dirty="0"/>
              <a:t>			</a:t>
            </a:r>
            <a:r>
              <a:rPr lang="cs-CZ" sz="2000" i="1" dirty="0"/>
              <a:t>D</a:t>
            </a:r>
            <a:r>
              <a:rPr lang="cs-CZ" sz="2000" dirty="0"/>
              <a:t> = </a:t>
            </a:r>
            <a:r>
              <a:rPr lang="cs-CZ" sz="2000" i="1" dirty="0"/>
              <a:t>F</a:t>
            </a:r>
            <a:r>
              <a:rPr lang="cs-CZ" sz="2000" dirty="0"/>
              <a:t> . </a:t>
            </a:r>
            <a:r>
              <a:rPr lang="cs-CZ" sz="2000" i="1" dirty="0"/>
              <a:t>d</a:t>
            </a:r>
          </a:p>
        </p:txBody>
      </p:sp>
      <p:pic>
        <p:nvPicPr>
          <p:cNvPr id="8" name="Picture 4">
            <a:extLst>
              <a:ext uri="{FF2B5EF4-FFF2-40B4-BE49-F238E27FC236}">
                <a16:creationId xmlns:a16="http://schemas.microsoft.com/office/drawing/2014/main" id="{554CC979-ED93-4731-AC85-4000FD4BC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2576" y="2642946"/>
            <a:ext cx="2358162" cy="1572108"/>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56CCAE8D-6E4B-4BE5-98D3-9A23F9EC24CD}"/>
              </a:ext>
            </a:extLst>
          </p:cNvPr>
          <p:cNvPicPr>
            <a:picLocks noChangeAspect="1"/>
          </p:cNvPicPr>
          <p:nvPr/>
        </p:nvPicPr>
        <p:blipFill>
          <a:blip r:embed="rId3"/>
          <a:stretch>
            <a:fillRect/>
          </a:stretch>
        </p:blipFill>
        <p:spPr>
          <a:xfrm>
            <a:off x="5959365" y="4957340"/>
            <a:ext cx="3078531" cy="1563699"/>
          </a:xfrm>
          <a:prstGeom prst="rect">
            <a:avLst/>
          </a:prstGeom>
        </p:spPr>
      </p:pic>
      <p:pic>
        <p:nvPicPr>
          <p:cNvPr id="84994" name="Picture 2" descr="7. Moment síly">
            <a:extLst>
              <a:ext uri="{FF2B5EF4-FFF2-40B4-BE49-F238E27FC236}">
                <a16:creationId xmlns:a16="http://schemas.microsoft.com/office/drawing/2014/main" id="{0503B353-3A36-4C71-A337-E8265B761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4823" y="4809714"/>
            <a:ext cx="2271031" cy="18589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01354273-A76B-4FE8-A634-5E678484DFD5}"/>
              </a:ext>
            </a:extLst>
          </p:cNvPr>
          <p:cNvSpPr txBox="1"/>
          <p:nvPr/>
        </p:nvSpPr>
        <p:spPr>
          <a:xfrm>
            <a:off x="4750338" y="5055476"/>
            <a:ext cx="306494" cy="369332"/>
          </a:xfrm>
          <a:prstGeom prst="rect">
            <a:avLst/>
          </a:prstGeom>
          <a:noFill/>
        </p:spPr>
        <p:txBody>
          <a:bodyPr wrap="none" rtlCol="0">
            <a:spAutoFit/>
          </a:bodyPr>
          <a:lstStyle/>
          <a:p>
            <a:r>
              <a:rPr lang="cs-CZ" i="1" dirty="0"/>
              <a:t>d</a:t>
            </a:r>
          </a:p>
        </p:txBody>
      </p:sp>
      <p:sp>
        <p:nvSpPr>
          <p:cNvPr id="14" name="TextovéPole 13">
            <a:extLst>
              <a:ext uri="{FF2B5EF4-FFF2-40B4-BE49-F238E27FC236}">
                <a16:creationId xmlns:a16="http://schemas.microsoft.com/office/drawing/2014/main" id="{34F127A9-B4B2-46F5-863B-19A2FDC87F1E}"/>
              </a:ext>
            </a:extLst>
          </p:cNvPr>
          <p:cNvSpPr txBox="1"/>
          <p:nvPr/>
        </p:nvSpPr>
        <p:spPr>
          <a:xfrm>
            <a:off x="104606" y="5607498"/>
            <a:ext cx="3436706" cy="707886"/>
          </a:xfrm>
          <a:prstGeom prst="rect">
            <a:avLst/>
          </a:prstGeom>
          <a:noFill/>
        </p:spPr>
        <p:txBody>
          <a:bodyPr wrap="square">
            <a:spAutoFit/>
          </a:bodyPr>
          <a:lstStyle/>
          <a:p>
            <a:pPr algn="l"/>
            <a:r>
              <a:rPr lang="cs-CZ" sz="2000" b="0" i="0" dirty="0">
                <a:solidFill>
                  <a:srgbClr val="000000"/>
                </a:solidFill>
                <a:effectLst/>
              </a:rPr>
              <a:t>Moment dvojice sil </a:t>
            </a:r>
            <a:r>
              <a:rPr lang="cs-CZ" sz="2000" b="0" i="0" u="sng" dirty="0">
                <a:solidFill>
                  <a:srgbClr val="000000"/>
                </a:solidFill>
                <a:effectLst/>
              </a:rPr>
              <a:t>nezávisí na vzdálenosti sil od osy otáčení</a:t>
            </a:r>
            <a:r>
              <a:rPr lang="cs-CZ" sz="2000" b="0" i="0" dirty="0">
                <a:solidFill>
                  <a:srgbClr val="000000"/>
                </a:solidFill>
                <a:effectLst/>
              </a:rPr>
              <a:t>.</a:t>
            </a:r>
          </a:p>
        </p:txBody>
      </p:sp>
    </p:spTree>
    <p:extLst>
      <p:ext uri="{BB962C8B-B14F-4D97-AF65-F5344CB8AC3E}">
        <p14:creationId xmlns:p14="http://schemas.microsoft.com/office/powerpoint/2010/main" val="13214921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8FC864F-DC81-4803-8720-5814FC6DD587}"/>
              </a:ext>
            </a:extLst>
          </p:cNvPr>
          <p:cNvSpPr txBox="1"/>
          <p:nvPr/>
        </p:nvSpPr>
        <p:spPr>
          <a:xfrm>
            <a:off x="934890" y="838218"/>
            <a:ext cx="2214081" cy="1631216"/>
          </a:xfrm>
          <a:prstGeom prst="rect">
            <a:avLst/>
          </a:prstGeom>
          <a:noFill/>
        </p:spPr>
        <p:txBody>
          <a:bodyPr wrap="square">
            <a:spAutoFit/>
          </a:bodyPr>
          <a:lstStyle/>
          <a:p>
            <a:r>
              <a:rPr lang="cs-CZ" sz="2000" b="0" i="0" dirty="0">
                <a:solidFill>
                  <a:srgbClr val="000000"/>
                </a:solidFill>
                <a:effectLst/>
              </a:rPr>
              <a:t>M = M</a:t>
            </a:r>
            <a:r>
              <a:rPr lang="cs-CZ" sz="2000" b="0" i="0" baseline="-25000" dirty="0">
                <a:solidFill>
                  <a:srgbClr val="000000"/>
                </a:solidFill>
                <a:effectLst/>
              </a:rPr>
              <a:t>1</a:t>
            </a:r>
            <a:r>
              <a:rPr lang="cs-CZ" sz="2000" b="0" i="0" dirty="0">
                <a:solidFill>
                  <a:srgbClr val="000000"/>
                </a:solidFill>
                <a:effectLst/>
              </a:rPr>
              <a:t> + M</a:t>
            </a:r>
            <a:r>
              <a:rPr lang="cs-CZ" sz="2000" b="0" i="0" baseline="-25000" dirty="0">
                <a:solidFill>
                  <a:srgbClr val="000000"/>
                </a:solidFill>
                <a:effectLst/>
              </a:rPr>
              <a:t>2</a:t>
            </a:r>
            <a:br>
              <a:rPr lang="cs-CZ" sz="2000" dirty="0"/>
            </a:br>
            <a:r>
              <a:rPr lang="cs-CZ" sz="2000" b="0" i="0" dirty="0">
                <a:solidFill>
                  <a:srgbClr val="000000"/>
                </a:solidFill>
                <a:effectLst/>
              </a:rPr>
              <a:t>M= </a:t>
            </a:r>
            <a:r>
              <a:rPr lang="cs-CZ" sz="2000" b="1" i="0" dirty="0">
                <a:solidFill>
                  <a:srgbClr val="000000"/>
                </a:solidFill>
                <a:effectLst/>
              </a:rPr>
              <a:t>F</a:t>
            </a:r>
            <a:r>
              <a:rPr lang="cs-CZ" sz="2000" b="0" i="0" dirty="0">
                <a:solidFill>
                  <a:srgbClr val="000000"/>
                </a:solidFill>
                <a:effectLst/>
              </a:rPr>
              <a:t> ∙ (d - x) + </a:t>
            </a:r>
            <a:r>
              <a:rPr lang="cs-CZ" sz="2000" b="1" i="0" dirty="0">
                <a:solidFill>
                  <a:srgbClr val="000000"/>
                </a:solidFill>
                <a:effectLst/>
              </a:rPr>
              <a:t>F</a:t>
            </a:r>
            <a:r>
              <a:rPr lang="cs-CZ" sz="2000" b="0" i="0" dirty="0">
                <a:solidFill>
                  <a:srgbClr val="000000"/>
                </a:solidFill>
                <a:effectLst/>
              </a:rPr>
              <a:t> ∙ x</a:t>
            </a:r>
            <a:br>
              <a:rPr lang="cs-CZ" sz="2000" dirty="0"/>
            </a:br>
            <a:r>
              <a:rPr lang="cs-CZ" sz="2000" b="0" i="0" dirty="0">
                <a:solidFill>
                  <a:srgbClr val="000000"/>
                </a:solidFill>
                <a:effectLst/>
              </a:rPr>
              <a:t>M= </a:t>
            </a:r>
            <a:r>
              <a:rPr lang="cs-CZ" sz="2000" b="0" i="0" dirty="0" err="1">
                <a:solidFill>
                  <a:srgbClr val="000000"/>
                </a:solidFill>
                <a:effectLst/>
              </a:rPr>
              <a:t>F.d</a:t>
            </a:r>
            <a:r>
              <a:rPr lang="cs-CZ" sz="2000" b="0" i="0" dirty="0">
                <a:solidFill>
                  <a:srgbClr val="000000"/>
                </a:solidFill>
                <a:effectLst/>
              </a:rPr>
              <a:t> – </a:t>
            </a:r>
            <a:r>
              <a:rPr lang="cs-CZ" sz="2000" b="0" i="0" dirty="0" err="1">
                <a:solidFill>
                  <a:srgbClr val="000000"/>
                </a:solidFill>
                <a:effectLst/>
              </a:rPr>
              <a:t>F.x</a:t>
            </a:r>
            <a:r>
              <a:rPr lang="cs-CZ" sz="2000" b="0" i="0" dirty="0">
                <a:solidFill>
                  <a:srgbClr val="000000"/>
                </a:solidFill>
                <a:effectLst/>
              </a:rPr>
              <a:t> + </a:t>
            </a:r>
            <a:r>
              <a:rPr lang="cs-CZ" sz="2000" b="0" i="0" dirty="0" err="1">
                <a:solidFill>
                  <a:srgbClr val="000000"/>
                </a:solidFill>
                <a:effectLst/>
              </a:rPr>
              <a:t>F.x</a:t>
            </a:r>
            <a:endParaRPr lang="cs-CZ" sz="2000" b="0" i="0" dirty="0">
              <a:solidFill>
                <a:srgbClr val="000000"/>
              </a:solidFill>
              <a:effectLst/>
            </a:endParaRPr>
          </a:p>
          <a:p>
            <a:r>
              <a:rPr lang="cs-CZ" sz="2000" b="0" i="0" dirty="0">
                <a:solidFill>
                  <a:srgbClr val="000000"/>
                </a:solidFill>
                <a:effectLst/>
              </a:rPr>
              <a:t>M= </a:t>
            </a:r>
            <a:r>
              <a:rPr lang="cs-CZ" sz="2000" b="0" i="0" dirty="0" err="1">
                <a:solidFill>
                  <a:srgbClr val="000000"/>
                </a:solidFill>
                <a:effectLst/>
              </a:rPr>
              <a:t>F.d</a:t>
            </a:r>
            <a:br>
              <a:rPr lang="cs-CZ" sz="2000" dirty="0"/>
            </a:br>
            <a:r>
              <a:rPr lang="cs-CZ" sz="2000" b="1" i="0" dirty="0">
                <a:solidFill>
                  <a:srgbClr val="000000"/>
                </a:solidFill>
                <a:effectLst/>
              </a:rPr>
              <a:t>|M| = </a:t>
            </a:r>
            <a:r>
              <a:rPr lang="cs-CZ" sz="2000" b="1" i="0" dirty="0" err="1">
                <a:solidFill>
                  <a:srgbClr val="000000"/>
                </a:solidFill>
                <a:effectLst/>
              </a:rPr>
              <a:t>F</a:t>
            </a:r>
            <a:r>
              <a:rPr lang="cs-CZ" sz="1600" i="0" dirty="0" err="1">
                <a:solidFill>
                  <a:srgbClr val="000000"/>
                </a:solidFill>
                <a:effectLst/>
              </a:rPr>
              <a:t>x</a:t>
            </a:r>
            <a:r>
              <a:rPr lang="cs-CZ" sz="2000" b="1" i="0" dirty="0" err="1">
                <a:solidFill>
                  <a:srgbClr val="000000"/>
                </a:solidFill>
                <a:effectLst/>
              </a:rPr>
              <a:t>d</a:t>
            </a:r>
            <a:endParaRPr lang="cs-CZ" sz="2000" dirty="0"/>
          </a:p>
        </p:txBody>
      </p:sp>
      <p:sp>
        <p:nvSpPr>
          <p:cNvPr id="7" name="TextovéPole 6">
            <a:extLst>
              <a:ext uri="{FF2B5EF4-FFF2-40B4-BE49-F238E27FC236}">
                <a16:creationId xmlns:a16="http://schemas.microsoft.com/office/drawing/2014/main" id="{A9796E78-DAF5-48FA-B072-B503E5C662E7}"/>
              </a:ext>
            </a:extLst>
          </p:cNvPr>
          <p:cNvSpPr txBox="1"/>
          <p:nvPr/>
        </p:nvSpPr>
        <p:spPr>
          <a:xfrm>
            <a:off x="179798" y="298219"/>
            <a:ext cx="4572000" cy="369332"/>
          </a:xfrm>
          <a:prstGeom prst="rect">
            <a:avLst/>
          </a:prstGeom>
          <a:noFill/>
        </p:spPr>
        <p:txBody>
          <a:bodyPr wrap="square">
            <a:spAutoFit/>
          </a:bodyPr>
          <a:lstStyle/>
          <a:p>
            <a:r>
              <a:rPr lang="cs-CZ" b="1" i="0" dirty="0">
                <a:solidFill>
                  <a:srgbClr val="000000"/>
                </a:solidFill>
                <a:effectLst/>
                <a:latin typeface="Arial" panose="020B0604020202020204" pitchFamily="34" charset="0"/>
              </a:rPr>
              <a:t>Osa otáčení leží mezi působišti obou sil</a:t>
            </a:r>
            <a:endParaRPr lang="cs-CZ" dirty="0"/>
          </a:p>
        </p:txBody>
      </p:sp>
      <p:pic>
        <p:nvPicPr>
          <p:cNvPr id="90114" name="Picture 2">
            <a:extLst>
              <a:ext uri="{FF2B5EF4-FFF2-40B4-BE49-F238E27FC236}">
                <a16:creationId xmlns:a16="http://schemas.microsoft.com/office/drawing/2014/main" id="{C7A857DB-9ECE-43F0-8140-8CB12894F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884" y="298219"/>
            <a:ext cx="2342838" cy="23140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3D7D173F-3A73-41A1-BD8C-16A798E3C771}"/>
              </a:ext>
            </a:extLst>
          </p:cNvPr>
          <p:cNvSpPr txBox="1"/>
          <p:nvPr/>
        </p:nvSpPr>
        <p:spPr>
          <a:xfrm>
            <a:off x="273805" y="2640101"/>
            <a:ext cx="5193645" cy="369332"/>
          </a:xfrm>
          <a:prstGeom prst="rect">
            <a:avLst/>
          </a:prstGeom>
          <a:noFill/>
        </p:spPr>
        <p:txBody>
          <a:bodyPr wrap="square">
            <a:spAutoFit/>
          </a:bodyPr>
          <a:lstStyle/>
          <a:p>
            <a:r>
              <a:rPr lang="cs-CZ" b="1" i="0" dirty="0">
                <a:solidFill>
                  <a:srgbClr val="000000"/>
                </a:solidFill>
                <a:effectLst/>
                <a:latin typeface="Arial" panose="020B0604020202020204" pitchFamily="34" charset="0"/>
              </a:rPr>
              <a:t>Osa otáčení leží mimo působiště obou sil</a:t>
            </a:r>
            <a:endParaRPr lang="cs-CZ" dirty="0"/>
          </a:p>
        </p:txBody>
      </p:sp>
      <p:sp>
        <p:nvSpPr>
          <p:cNvPr id="12" name="TextovéPole 11">
            <a:extLst>
              <a:ext uri="{FF2B5EF4-FFF2-40B4-BE49-F238E27FC236}">
                <a16:creationId xmlns:a16="http://schemas.microsoft.com/office/drawing/2014/main" id="{C7221FD7-C22E-4399-B965-216C7BDD230A}"/>
              </a:ext>
            </a:extLst>
          </p:cNvPr>
          <p:cNvSpPr txBox="1"/>
          <p:nvPr/>
        </p:nvSpPr>
        <p:spPr>
          <a:xfrm>
            <a:off x="895450" y="3049080"/>
            <a:ext cx="4572000" cy="1754326"/>
          </a:xfrm>
          <a:prstGeom prst="rect">
            <a:avLst/>
          </a:prstGeom>
          <a:noFill/>
        </p:spPr>
        <p:txBody>
          <a:bodyPr wrap="square">
            <a:spAutoFit/>
          </a:bodyPr>
          <a:lstStyle/>
          <a:p>
            <a:pPr algn="l"/>
            <a:r>
              <a:rPr lang="cs-CZ" b="0" i="0" dirty="0">
                <a:solidFill>
                  <a:srgbClr val="000000"/>
                </a:solidFill>
                <a:effectLst/>
                <a:latin typeface="Arial" panose="020B0604020202020204" pitchFamily="34" charset="0"/>
              </a:rPr>
              <a:t>M = </a:t>
            </a:r>
            <a:r>
              <a:rPr lang="cs-CZ" b="1" i="0" dirty="0">
                <a:solidFill>
                  <a:srgbClr val="000000"/>
                </a:solidFill>
                <a:effectLst/>
                <a:latin typeface="Arial" panose="020B0604020202020204" pitchFamily="34" charset="0"/>
              </a:rPr>
              <a:t>M</a:t>
            </a:r>
            <a:r>
              <a:rPr lang="cs-CZ" b="1" i="0" baseline="-2500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 </a:t>
            </a:r>
            <a:r>
              <a:rPr lang="cs-CZ" b="1" i="0" dirty="0">
                <a:solidFill>
                  <a:srgbClr val="000000"/>
                </a:solidFill>
                <a:effectLst/>
                <a:latin typeface="Arial" panose="020B0604020202020204" pitchFamily="34" charset="0"/>
              </a:rPr>
              <a:t>M</a:t>
            </a:r>
            <a:r>
              <a:rPr lang="cs-CZ" b="1" i="0" baseline="-25000" dirty="0">
                <a:solidFill>
                  <a:srgbClr val="000000"/>
                </a:solidFill>
                <a:effectLst/>
                <a:latin typeface="Arial" panose="020B0604020202020204" pitchFamily="34" charset="0"/>
              </a:rPr>
              <a:t>2</a:t>
            </a:r>
            <a:br>
              <a:rPr lang="cs-CZ" b="0" i="0" dirty="0">
                <a:solidFill>
                  <a:srgbClr val="000000"/>
                </a:solidFill>
                <a:effectLst/>
                <a:latin typeface="Arial" panose="020B0604020202020204" pitchFamily="34" charset="0"/>
              </a:rPr>
            </a:br>
            <a:r>
              <a:rPr lang="cs-CZ" b="0" i="0" dirty="0">
                <a:solidFill>
                  <a:srgbClr val="000000"/>
                </a:solidFill>
                <a:effectLst/>
                <a:latin typeface="Arial" panose="020B0604020202020204" pitchFamily="34" charset="0"/>
              </a:rPr>
              <a:t>M = - M</a:t>
            </a:r>
            <a:r>
              <a:rPr lang="cs-CZ" b="0" i="0" baseline="-25000" dirty="0">
                <a:solidFill>
                  <a:srgbClr val="000000"/>
                </a:solidFill>
                <a:effectLst/>
                <a:latin typeface="Arial" panose="020B0604020202020204" pitchFamily="34" charset="0"/>
              </a:rPr>
              <a:t>1 </a:t>
            </a:r>
            <a:r>
              <a:rPr lang="cs-CZ" b="0" i="0" dirty="0">
                <a:solidFill>
                  <a:srgbClr val="000000"/>
                </a:solidFill>
                <a:effectLst/>
                <a:latin typeface="Arial" panose="020B0604020202020204" pitchFamily="34" charset="0"/>
              </a:rPr>
              <a:t>+ M</a:t>
            </a:r>
            <a:r>
              <a:rPr lang="cs-CZ" b="0" i="0" baseline="-25000" dirty="0">
                <a:solidFill>
                  <a:srgbClr val="000000"/>
                </a:solidFill>
                <a:effectLst/>
                <a:latin typeface="Arial" panose="020B0604020202020204" pitchFamily="34" charset="0"/>
              </a:rPr>
              <a:t>2</a:t>
            </a:r>
            <a:br>
              <a:rPr lang="cs-CZ" b="0" i="0" dirty="0">
                <a:solidFill>
                  <a:srgbClr val="000000"/>
                </a:solidFill>
                <a:effectLst/>
                <a:latin typeface="Arial" panose="020B0604020202020204" pitchFamily="34" charset="0"/>
              </a:rPr>
            </a:br>
            <a:r>
              <a:rPr lang="cs-CZ" b="0" i="0" dirty="0">
                <a:solidFill>
                  <a:srgbClr val="000000"/>
                </a:solidFill>
                <a:effectLst/>
                <a:latin typeface="Arial" panose="020B0604020202020204" pitchFamily="34" charset="0"/>
              </a:rPr>
              <a:t>M= - F ∙ (</a:t>
            </a:r>
            <a:r>
              <a:rPr lang="cs-CZ" b="0" i="0" dirty="0" err="1">
                <a:solidFill>
                  <a:srgbClr val="000000"/>
                </a:solidFill>
                <a:effectLst/>
                <a:latin typeface="Arial" panose="020B0604020202020204" pitchFamily="34" charset="0"/>
              </a:rPr>
              <a:t>d+x</a:t>
            </a:r>
            <a:r>
              <a:rPr lang="cs-CZ" b="0" i="0" dirty="0">
                <a:solidFill>
                  <a:srgbClr val="000000"/>
                </a:solidFill>
                <a:effectLst/>
                <a:latin typeface="Arial" panose="020B0604020202020204" pitchFamily="34" charset="0"/>
              </a:rPr>
              <a:t>) + F ∙ x</a:t>
            </a:r>
            <a:br>
              <a:rPr lang="cs-CZ" b="0" i="0" dirty="0">
                <a:solidFill>
                  <a:srgbClr val="000000"/>
                </a:solidFill>
                <a:effectLst/>
                <a:latin typeface="Arial" panose="020B0604020202020204" pitchFamily="34" charset="0"/>
              </a:rPr>
            </a:br>
            <a:r>
              <a:rPr lang="cs-CZ" b="0" i="0" dirty="0">
                <a:solidFill>
                  <a:srgbClr val="000000"/>
                </a:solidFill>
                <a:effectLst/>
                <a:latin typeface="Arial" panose="020B0604020202020204" pitchFamily="34" charset="0"/>
              </a:rPr>
              <a:t>M= - </a:t>
            </a:r>
            <a:r>
              <a:rPr lang="cs-CZ" b="0" i="0" dirty="0" err="1">
                <a:solidFill>
                  <a:srgbClr val="000000"/>
                </a:solidFill>
                <a:effectLst/>
                <a:latin typeface="Arial" panose="020B0604020202020204" pitchFamily="34" charset="0"/>
              </a:rPr>
              <a:t>F.d</a:t>
            </a:r>
            <a:r>
              <a:rPr lang="cs-CZ" b="0" i="0" dirty="0">
                <a:solidFill>
                  <a:srgbClr val="000000"/>
                </a:solidFill>
                <a:effectLst/>
                <a:latin typeface="Arial" panose="020B0604020202020204" pitchFamily="34" charset="0"/>
              </a:rPr>
              <a:t> – </a:t>
            </a:r>
            <a:r>
              <a:rPr lang="cs-CZ" b="0" i="0" dirty="0" err="1">
                <a:solidFill>
                  <a:srgbClr val="000000"/>
                </a:solidFill>
                <a:effectLst/>
                <a:latin typeface="Arial" panose="020B0604020202020204" pitchFamily="34" charset="0"/>
              </a:rPr>
              <a:t>F.x</a:t>
            </a:r>
            <a:r>
              <a:rPr lang="cs-CZ" b="0" i="0" dirty="0">
                <a:solidFill>
                  <a:srgbClr val="000000"/>
                </a:solidFill>
                <a:effectLst/>
                <a:latin typeface="Arial" panose="020B0604020202020204" pitchFamily="34" charset="0"/>
              </a:rPr>
              <a:t> + </a:t>
            </a:r>
            <a:r>
              <a:rPr lang="cs-CZ" b="0" i="0" dirty="0" err="1">
                <a:solidFill>
                  <a:srgbClr val="000000"/>
                </a:solidFill>
                <a:effectLst/>
                <a:latin typeface="Arial" panose="020B0604020202020204" pitchFamily="34" charset="0"/>
              </a:rPr>
              <a:t>F.x</a:t>
            </a:r>
            <a:br>
              <a:rPr lang="cs-CZ" b="0" i="0" dirty="0">
                <a:solidFill>
                  <a:srgbClr val="000000"/>
                </a:solidFill>
                <a:effectLst/>
                <a:latin typeface="Arial" panose="020B0604020202020204" pitchFamily="34" charset="0"/>
              </a:rPr>
            </a:br>
            <a:r>
              <a:rPr lang="cs-CZ" b="0" i="0" dirty="0">
                <a:solidFill>
                  <a:srgbClr val="000000"/>
                </a:solidFill>
                <a:effectLst/>
                <a:latin typeface="Arial" panose="020B0604020202020204" pitchFamily="34" charset="0"/>
              </a:rPr>
              <a:t>M = - </a:t>
            </a:r>
            <a:r>
              <a:rPr lang="cs-CZ" b="0" i="0" dirty="0" err="1">
                <a:solidFill>
                  <a:srgbClr val="000000"/>
                </a:solidFill>
                <a:effectLst/>
                <a:latin typeface="Arial" panose="020B0604020202020204" pitchFamily="34" charset="0"/>
              </a:rPr>
              <a:t>F.d</a:t>
            </a:r>
            <a:br>
              <a:rPr lang="cs-CZ" b="0" i="0" dirty="0">
                <a:solidFill>
                  <a:srgbClr val="000000"/>
                </a:solidFill>
                <a:effectLst/>
                <a:latin typeface="Arial" panose="020B0604020202020204" pitchFamily="34" charset="0"/>
              </a:rPr>
            </a:br>
            <a:r>
              <a:rPr lang="cs-CZ" b="1" i="0" dirty="0">
                <a:solidFill>
                  <a:srgbClr val="000000"/>
                </a:solidFill>
                <a:effectLst/>
                <a:latin typeface="Arial" panose="020B0604020202020204" pitchFamily="34" charset="0"/>
              </a:rPr>
              <a:t>|M| = </a:t>
            </a:r>
            <a:r>
              <a:rPr lang="cs-CZ" b="1" i="0" dirty="0" err="1">
                <a:solidFill>
                  <a:srgbClr val="000000"/>
                </a:solidFill>
                <a:effectLst/>
                <a:latin typeface="Arial" panose="020B0604020202020204" pitchFamily="34" charset="0"/>
              </a:rPr>
              <a:t>F</a:t>
            </a:r>
            <a:r>
              <a:rPr lang="cs-CZ" sz="1400" i="0" dirty="0" err="1">
                <a:solidFill>
                  <a:srgbClr val="000000"/>
                </a:solidFill>
                <a:effectLst/>
                <a:latin typeface="Arial" panose="020B0604020202020204" pitchFamily="34" charset="0"/>
              </a:rPr>
              <a:t>x</a:t>
            </a:r>
            <a:r>
              <a:rPr lang="cs-CZ" b="1" i="0" dirty="0" err="1">
                <a:solidFill>
                  <a:srgbClr val="000000"/>
                </a:solidFill>
                <a:effectLst/>
                <a:latin typeface="Arial" panose="020B0604020202020204" pitchFamily="34" charset="0"/>
              </a:rPr>
              <a:t>d</a:t>
            </a:r>
            <a:endParaRPr lang="cs-CZ" b="0" i="0" dirty="0">
              <a:solidFill>
                <a:srgbClr val="000000"/>
              </a:solidFill>
              <a:effectLst/>
              <a:latin typeface="Arial" panose="020B0604020202020204" pitchFamily="34" charset="0"/>
            </a:endParaRPr>
          </a:p>
        </p:txBody>
      </p:sp>
      <p:pic>
        <p:nvPicPr>
          <p:cNvPr id="90116" name="Picture 4">
            <a:extLst>
              <a:ext uri="{FF2B5EF4-FFF2-40B4-BE49-F238E27FC236}">
                <a16:creationId xmlns:a16="http://schemas.microsoft.com/office/drawing/2014/main" id="{B480702C-E109-47FF-A6C8-BBC727745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2" y="2612310"/>
            <a:ext cx="2746117" cy="2267937"/>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1ED04262-82FB-4BE3-A589-16A57818C25B}"/>
              </a:ext>
            </a:extLst>
          </p:cNvPr>
          <p:cNvSpPr txBox="1"/>
          <p:nvPr/>
        </p:nvSpPr>
        <p:spPr>
          <a:xfrm>
            <a:off x="273805" y="5095433"/>
            <a:ext cx="4572000" cy="369332"/>
          </a:xfrm>
          <a:prstGeom prst="rect">
            <a:avLst/>
          </a:prstGeom>
          <a:noFill/>
        </p:spPr>
        <p:txBody>
          <a:bodyPr wrap="square">
            <a:spAutoFit/>
          </a:bodyPr>
          <a:lstStyle/>
          <a:p>
            <a:r>
              <a:rPr lang="cs-CZ" b="1" i="0" dirty="0">
                <a:solidFill>
                  <a:srgbClr val="000000"/>
                </a:solidFill>
                <a:effectLst/>
                <a:latin typeface="Arial" panose="020B0604020202020204" pitchFamily="34" charset="0"/>
              </a:rPr>
              <a:t>Osa otáčení leží v působišti jedné síly</a:t>
            </a:r>
            <a:endParaRPr lang="cs-CZ" dirty="0"/>
          </a:p>
        </p:txBody>
      </p:sp>
      <p:sp>
        <p:nvSpPr>
          <p:cNvPr id="17" name="TextovéPole 16">
            <a:extLst>
              <a:ext uri="{FF2B5EF4-FFF2-40B4-BE49-F238E27FC236}">
                <a16:creationId xmlns:a16="http://schemas.microsoft.com/office/drawing/2014/main" id="{354D4701-FED4-46B7-ACD1-291872CD1F8F}"/>
              </a:ext>
            </a:extLst>
          </p:cNvPr>
          <p:cNvSpPr txBox="1"/>
          <p:nvPr/>
        </p:nvSpPr>
        <p:spPr>
          <a:xfrm>
            <a:off x="934890" y="5464765"/>
            <a:ext cx="1859681" cy="1200329"/>
          </a:xfrm>
          <a:prstGeom prst="rect">
            <a:avLst/>
          </a:prstGeom>
          <a:noFill/>
        </p:spPr>
        <p:txBody>
          <a:bodyPr wrap="square">
            <a:spAutoFit/>
          </a:bodyPr>
          <a:lstStyle/>
          <a:p>
            <a:r>
              <a:rPr lang="cs-CZ" b="0" i="0" dirty="0">
                <a:solidFill>
                  <a:srgbClr val="000000"/>
                </a:solidFill>
                <a:effectLst/>
                <a:latin typeface="Arial" panose="020B0604020202020204" pitchFamily="34" charset="0"/>
              </a:rPr>
              <a:t>M = </a:t>
            </a:r>
            <a:r>
              <a:rPr lang="cs-CZ" b="1" i="0" dirty="0">
                <a:solidFill>
                  <a:srgbClr val="000000"/>
                </a:solidFill>
                <a:effectLst/>
                <a:latin typeface="Arial" panose="020B0604020202020204" pitchFamily="34" charset="0"/>
              </a:rPr>
              <a:t>M</a:t>
            </a:r>
            <a:r>
              <a:rPr lang="cs-CZ" b="1" i="0" baseline="-2500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 </a:t>
            </a:r>
            <a:r>
              <a:rPr lang="cs-CZ" b="1" i="0" dirty="0">
                <a:solidFill>
                  <a:srgbClr val="000000"/>
                </a:solidFill>
                <a:effectLst/>
                <a:latin typeface="Arial" panose="020B0604020202020204" pitchFamily="34" charset="0"/>
              </a:rPr>
              <a:t>M</a:t>
            </a:r>
            <a:r>
              <a:rPr lang="cs-CZ" b="1" i="0" baseline="-25000" dirty="0">
                <a:solidFill>
                  <a:srgbClr val="000000"/>
                </a:solidFill>
                <a:effectLst/>
                <a:latin typeface="Arial" panose="020B0604020202020204" pitchFamily="34" charset="0"/>
              </a:rPr>
              <a:t>2</a:t>
            </a:r>
            <a:br>
              <a:rPr lang="cs-CZ" dirty="0"/>
            </a:br>
            <a:r>
              <a:rPr lang="cs-CZ" b="0" i="0" dirty="0">
                <a:solidFill>
                  <a:srgbClr val="000000"/>
                </a:solidFill>
                <a:effectLst/>
                <a:latin typeface="Arial" panose="020B0604020202020204" pitchFamily="34" charset="0"/>
              </a:rPr>
              <a:t>M= - </a:t>
            </a:r>
            <a:r>
              <a:rPr lang="cs-CZ" b="0" i="0" dirty="0" err="1">
                <a:solidFill>
                  <a:srgbClr val="000000"/>
                </a:solidFill>
                <a:effectLst/>
                <a:latin typeface="Arial" panose="020B0604020202020204" pitchFamily="34" charset="0"/>
              </a:rPr>
              <a:t>F.d</a:t>
            </a:r>
            <a:r>
              <a:rPr lang="cs-CZ" b="0" i="0" dirty="0">
                <a:solidFill>
                  <a:srgbClr val="000000"/>
                </a:solidFill>
                <a:effectLst/>
                <a:latin typeface="Arial" panose="020B0604020202020204" pitchFamily="34" charset="0"/>
              </a:rPr>
              <a:t> + F ∙ 0</a:t>
            </a:r>
            <a:br>
              <a:rPr lang="cs-CZ" dirty="0"/>
            </a:br>
            <a:r>
              <a:rPr lang="cs-CZ" b="0" i="0" dirty="0">
                <a:solidFill>
                  <a:srgbClr val="000000"/>
                </a:solidFill>
                <a:effectLst/>
                <a:latin typeface="Arial" panose="020B0604020202020204" pitchFamily="34" charset="0"/>
              </a:rPr>
              <a:t>M = - </a:t>
            </a:r>
            <a:r>
              <a:rPr lang="cs-CZ" b="0" i="0" dirty="0" err="1">
                <a:solidFill>
                  <a:srgbClr val="000000"/>
                </a:solidFill>
                <a:effectLst/>
                <a:latin typeface="Arial" panose="020B0604020202020204" pitchFamily="34" charset="0"/>
              </a:rPr>
              <a:t>F.d</a:t>
            </a:r>
            <a:br>
              <a:rPr lang="cs-CZ" dirty="0"/>
            </a:br>
            <a:r>
              <a:rPr lang="cs-CZ" b="1" i="0" dirty="0">
                <a:solidFill>
                  <a:srgbClr val="000000"/>
                </a:solidFill>
                <a:effectLst/>
                <a:latin typeface="Arial" panose="020B0604020202020204" pitchFamily="34" charset="0"/>
              </a:rPr>
              <a:t>|M| = </a:t>
            </a:r>
            <a:r>
              <a:rPr lang="cs-CZ" b="1" i="0" dirty="0" err="1">
                <a:solidFill>
                  <a:srgbClr val="000000"/>
                </a:solidFill>
                <a:effectLst/>
                <a:latin typeface="Arial" panose="020B0604020202020204" pitchFamily="34" charset="0"/>
              </a:rPr>
              <a:t>F</a:t>
            </a:r>
            <a:r>
              <a:rPr lang="cs-CZ" sz="1600" i="0" dirty="0" err="1">
                <a:solidFill>
                  <a:srgbClr val="000000"/>
                </a:solidFill>
                <a:effectLst/>
                <a:latin typeface="Arial" panose="020B0604020202020204" pitchFamily="34" charset="0"/>
              </a:rPr>
              <a:t>x</a:t>
            </a:r>
            <a:r>
              <a:rPr lang="cs-CZ" b="1" i="0" dirty="0" err="1">
                <a:solidFill>
                  <a:srgbClr val="000000"/>
                </a:solidFill>
                <a:effectLst/>
                <a:latin typeface="Arial" panose="020B0604020202020204" pitchFamily="34" charset="0"/>
              </a:rPr>
              <a:t>d</a:t>
            </a:r>
            <a:endParaRPr lang="cs-CZ" dirty="0"/>
          </a:p>
        </p:txBody>
      </p:sp>
      <p:pic>
        <p:nvPicPr>
          <p:cNvPr id="90118" name="Picture 6">
            <a:extLst>
              <a:ext uri="{FF2B5EF4-FFF2-40B4-BE49-F238E27FC236}">
                <a16:creationId xmlns:a16="http://schemas.microsoft.com/office/drawing/2014/main" id="{B85AD6D4-D892-4A16-84C2-7B34F50DF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0768" y="4397157"/>
            <a:ext cx="2231298" cy="232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2733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8FC3E40-27D8-4036-97A0-C2B483AF9550}"/>
              </a:ext>
            </a:extLst>
          </p:cNvPr>
          <p:cNvSpPr txBox="1"/>
          <p:nvPr/>
        </p:nvSpPr>
        <p:spPr>
          <a:xfrm>
            <a:off x="283316" y="341860"/>
            <a:ext cx="2617063" cy="461665"/>
          </a:xfrm>
          <a:prstGeom prst="rect">
            <a:avLst/>
          </a:prstGeom>
          <a:noFill/>
        </p:spPr>
        <p:txBody>
          <a:bodyPr wrap="none" rtlCol="0">
            <a:spAutoFit/>
          </a:bodyPr>
          <a:lstStyle/>
          <a:p>
            <a:r>
              <a:rPr lang="cs-CZ" sz="2400" b="1" dirty="0"/>
              <a:t>Moment dvojice sil</a:t>
            </a:r>
          </a:p>
        </p:txBody>
      </p:sp>
      <p:pic>
        <p:nvPicPr>
          <p:cNvPr id="6" name="Picture 4" descr="Image result for vyvrtka lahev">
            <a:extLst>
              <a:ext uri="{FF2B5EF4-FFF2-40B4-BE49-F238E27FC236}">
                <a16:creationId xmlns:a16="http://schemas.microsoft.com/office/drawing/2014/main" id="{648A5922-942A-4F60-9F16-23A74911F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6787" y="4504451"/>
            <a:ext cx="2118112" cy="2118112"/>
          </a:xfrm>
          <a:prstGeom prst="rect">
            <a:avLst/>
          </a:prstGeom>
          <a:noFill/>
          <a:extLst>
            <a:ext uri="{909E8E84-426E-40DD-AFC4-6F175D3DCCD1}">
              <a14:hiddenFill xmlns:a14="http://schemas.microsoft.com/office/drawing/2010/main">
                <a:solidFill>
                  <a:srgbClr val="FFFFFF"/>
                </a:solidFill>
              </a14:hiddenFill>
            </a:ext>
          </a:extLst>
        </p:spPr>
      </p:pic>
      <p:pic>
        <p:nvPicPr>
          <p:cNvPr id="10" name="Zástupný obsah 4" descr="Obsah obrázku osoba, objekt, vsedě, muž&#10;&#10;Popis byl vytvořen automaticky">
            <a:extLst>
              <a:ext uri="{FF2B5EF4-FFF2-40B4-BE49-F238E27FC236}">
                <a16:creationId xmlns:a16="http://schemas.microsoft.com/office/drawing/2014/main" id="{2E1985A4-A76B-4801-A45F-BEC0B36E1D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220" y="4456386"/>
            <a:ext cx="3246605" cy="2166177"/>
          </a:xfrm>
        </p:spPr>
      </p:pic>
      <p:pic>
        <p:nvPicPr>
          <p:cNvPr id="2" name="Obrázek 1">
            <a:extLst>
              <a:ext uri="{FF2B5EF4-FFF2-40B4-BE49-F238E27FC236}">
                <a16:creationId xmlns:a16="http://schemas.microsoft.com/office/drawing/2014/main" id="{C1FE058D-5958-4703-A36B-D573012DA55A}"/>
              </a:ext>
            </a:extLst>
          </p:cNvPr>
          <p:cNvPicPr>
            <a:picLocks noChangeAspect="1"/>
          </p:cNvPicPr>
          <p:nvPr/>
        </p:nvPicPr>
        <p:blipFill>
          <a:blip r:embed="rId4"/>
          <a:stretch>
            <a:fillRect/>
          </a:stretch>
        </p:blipFill>
        <p:spPr>
          <a:xfrm>
            <a:off x="3471569" y="448284"/>
            <a:ext cx="5497683" cy="2401964"/>
          </a:xfrm>
          <a:prstGeom prst="rect">
            <a:avLst/>
          </a:prstGeom>
        </p:spPr>
      </p:pic>
      <p:sp>
        <p:nvSpPr>
          <p:cNvPr id="11" name="TextovéPole 10">
            <a:extLst>
              <a:ext uri="{FF2B5EF4-FFF2-40B4-BE49-F238E27FC236}">
                <a16:creationId xmlns:a16="http://schemas.microsoft.com/office/drawing/2014/main" id="{CE1D9D64-08AF-4AB1-AB96-ED6AA058ABF1}"/>
              </a:ext>
            </a:extLst>
          </p:cNvPr>
          <p:cNvSpPr txBox="1"/>
          <p:nvPr/>
        </p:nvSpPr>
        <p:spPr>
          <a:xfrm>
            <a:off x="283316" y="1285842"/>
            <a:ext cx="2824615" cy="1015663"/>
          </a:xfrm>
          <a:prstGeom prst="rect">
            <a:avLst/>
          </a:prstGeom>
          <a:noFill/>
        </p:spPr>
        <p:txBody>
          <a:bodyPr wrap="square">
            <a:spAutoFit/>
          </a:bodyPr>
          <a:lstStyle/>
          <a:p>
            <a:pPr algn="just"/>
            <a:r>
              <a:rPr lang="cs-CZ" sz="2000" b="0" i="0" dirty="0">
                <a:solidFill>
                  <a:srgbClr val="000000"/>
                </a:solidFill>
                <a:effectLst/>
                <a:latin typeface="Times New Roman" panose="02020603050405020304" pitchFamily="18" charset="0"/>
              </a:rPr>
              <a:t>při použití jedné síly je moment poloviční (jedna ruka na volantu)</a:t>
            </a:r>
          </a:p>
        </p:txBody>
      </p:sp>
    </p:spTree>
    <p:extLst>
      <p:ext uri="{BB962C8B-B14F-4D97-AF65-F5344CB8AC3E}">
        <p14:creationId xmlns:p14="http://schemas.microsoft.com/office/powerpoint/2010/main" val="40682649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378BA26D-D1D2-472B-BA4B-EF6842A57F5A}"/>
              </a:ext>
            </a:extLst>
          </p:cNvPr>
          <p:cNvSpPr txBox="1">
            <a:spLocks noGrp="1"/>
          </p:cNvSpPr>
          <p:nvPr>
            <p:ph type="title"/>
          </p:nvPr>
        </p:nvSpPr>
        <p:spPr>
          <a:xfrm>
            <a:off x="209550" y="367866"/>
            <a:ext cx="5830314" cy="424732"/>
          </a:xfrm>
          <a:prstGeom prst="rect">
            <a:avLst/>
          </a:prstGeom>
          <a:noFill/>
        </p:spPr>
        <p:txBody>
          <a:bodyPr wrap="none" rtlCol="0">
            <a:spAutoFit/>
          </a:bodyPr>
          <a:lstStyle/>
          <a:p>
            <a:r>
              <a:rPr lang="cs-CZ" sz="2400" b="1" dirty="0">
                <a:latin typeface="+mn-lt"/>
              </a:rPr>
              <a:t>Moment hybnosti (</a:t>
            </a:r>
            <a:r>
              <a:rPr lang="cs-CZ" sz="2400" b="1" dirty="0" err="1">
                <a:latin typeface="+mn-lt"/>
              </a:rPr>
              <a:t>impulsmoment</a:t>
            </a:r>
            <a:r>
              <a:rPr lang="cs-CZ" sz="2400" b="1" dirty="0">
                <a:latin typeface="+mn-lt"/>
              </a:rPr>
              <a:t>, točivost)</a:t>
            </a:r>
          </a:p>
        </p:txBody>
      </p:sp>
      <p:sp>
        <p:nvSpPr>
          <p:cNvPr id="11" name="TextovéPole 10">
            <a:extLst>
              <a:ext uri="{FF2B5EF4-FFF2-40B4-BE49-F238E27FC236}">
                <a16:creationId xmlns:a16="http://schemas.microsoft.com/office/drawing/2014/main" id="{90FFF32C-D5F7-4815-A815-C85F6E70C480}"/>
              </a:ext>
            </a:extLst>
          </p:cNvPr>
          <p:cNvSpPr txBox="1"/>
          <p:nvPr/>
        </p:nvSpPr>
        <p:spPr>
          <a:xfrm>
            <a:off x="209551" y="1013163"/>
            <a:ext cx="6715124" cy="2369880"/>
          </a:xfrm>
          <a:prstGeom prst="rect">
            <a:avLst/>
          </a:prstGeom>
          <a:noFill/>
        </p:spPr>
        <p:txBody>
          <a:bodyPr wrap="square">
            <a:spAutoFit/>
          </a:bodyPr>
          <a:lstStyle/>
          <a:p>
            <a:pPr algn="just"/>
            <a:r>
              <a:rPr lang="cs-CZ" sz="2000" b="1" dirty="0"/>
              <a:t>Moment hybnosti</a:t>
            </a:r>
            <a:r>
              <a:rPr lang="cs-CZ" sz="2000" dirty="0"/>
              <a:t> </a:t>
            </a:r>
            <a:r>
              <a:rPr lang="cs-CZ" sz="2000" b="1" dirty="0"/>
              <a:t>L</a:t>
            </a:r>
            <a:r>
              <a:rPr lang="cs-CZ" sz="2000" dirty="0"/>
              <a:t> je vektorová fyzikální veličina, </a:t>
            </a:r>
            <a:r>
              <a:rPr lang="cs-CZ" sz="2000" b="0" i="0" u="sng" dirty="0">
                <a:solidFill>
                  <a:srgbClr val="000000"/>
                </a:solidFill>
                <a:effectLst/>
              </a:rPr>
              <a:t>charakterizující schopnost tělesa udržovat otáčivý pohyb</a:t>
            </a:r>
            <a:r>
              <a:rPr lang="cs-CZ" sz="2000" dirty="0"/>
              <a:t>, určuje se </a:t>
            </a:r>
            <a:r>
              <a:rPr lang="cs-CZ" sz="2000" u="sng" dirty="0"/>
              <a:t>vzhledem k bodu nebo  ose</a:t>
            </a:r>
            <a:r>
              <a:rPr lang="cs-CZ" sz="2000" dirty="0"/>
              <a:t>. </a:t>
            </a:r>
          </a:p>
          <a:p>
            <a:pPr algn="just"/>
            <a:endParaRPr lang="cs-CZ" sz="800" dirty="0"/>
          </a:p>
          <a:p>
            <a:pPr algn="just"/>
            <a:r>
              <a:rPr lang="cs-CZ" sz="2000" b="1" dirty="0"/>
              <a:t>Moment hybnosti hmotného bodu </a:t>
            </a:r>
            <a:r>
              <a:rPr lang="cs-CZ" sz="2000" dirty="0"/>
              <a:t>vzhledem k počátku soustavy souřadnic je </a:t>
            </a:r>
            <a:r>
              <a:rPr lang="cs-CZ" sz="2000" u="sng" dirty="0"/>
              <a:t>vektor </a:t>
            </a:r>
            <a:r>
              <a:rPr lang="cs-CZ" sz="2000" dirty="0"/>
              <a:t>určený vektorovým součinem jeho průvodiče </a:t>
            </a:r>
            <a:r>
              <a:rPr lang="cs-CZ" sz="2000" b="1" dirty="0"/>
              <a:t>r</a:t>
            </a:r>
            <a:r>
              <a:rPr lang="cs-CZ" sz="2000" dirty="0"/>
              <a:t> a hybnosti </a:t>
            </a:r>
            <a:r>
              <a:rPr lang="cs-CZ" sz="2000" b="1" dirty="0"/>
              <a:t>p</a:t>
            </a:r>
          </a:p>
          <a:p>
            <a:pPr algn="ctr"/>
            <a:r>
              <a:rPr lang="cs-CZ" sz="2000" b="1" dirty="0"/>
              <a:t>L</a:t>
            </a:r>
            <a:r>
              <a:rPr lang="cs-CZ" sz="2000" dirty="0"/>
              <a:t> = </a:t>
            </a:r>
            <a:r>
              <a:rPr lang="cs-CZ" sz="2000" b="1" dirty="0"/>
              <a:t>r</a:t>
            </a:r>
            <a:r>
              <a:rPr lang="cs-CZ" sz="2000" dirty="0"/>
              <a:t> x </a:t>
            </a:r>
            <a:r>
              <a:rPr lang="cs-CZ" sz="2000" b="1" dirty="0"/>
              <a:t>p</a:t>
            </a:r>
          </a:p>
        </p:txBody>
      </p:sp>
      <p:sp>
        <p:nvSpPr>
          <p:cNvPr id="24" name="TextovéPole 23">
            <a:extLst>
              <a:ext uri="{FF2B5EF4-FFF2-40B4-BE49-F238E27FC236}">
                <a16:creationId xmlns:a16="http://schemas.microsoft.com/office/drawing/2014/main" id="{A129CA3E-5B72-4B35-8119-556B51C96637}"/>
              </a:ext>
            </a:extLst>
          </p:cNvPr>
          <p:cNvSpPr txBox="1"/>
          <p:nvPr/>
        </p:nvSpPr>
        <p:spPr>
          <a:xfrm>
            <a:off x="196068" y="3429000"/>
            <a:ext cx="6742088" cy="1015663"/>
          </a:xfrm>
          <a:prstGeom prst="rect">
            <a:avLst/>
          </a:prstGeom>
          <a:noFill/>
        </p:spPr>
        <p:txBody>
          <a:bodyPr wrap="square">
            <a:spAutoFit/>
          </a:bodyPr>
          <a:lstStyle/>
          <a:p>
            <a:pPr algn="just"/>
            <a:r>
              <a:rPr lang="cs-CZ" sz="2000" b="1" i="0" dirty="0">
                <a:solidFill>
                  <a:srgbClr val="000000"/>
                </a:solidFill>
                <a:effectLst/>
              </a:rPr>
              <a:t>Moment hybnosti tělesa</a:t>
            </a:r>
            <a:r>
              <a:rPr lang="cs-CZ" sz="2000" b="0" i="0" dirty="0">
                <a:solidFill>
                  <a:srgbClr val="000000"/>
                </a:solidFill>
                <a:effectLst/>
              </a:rPr>
              <a:t> bychom mohli určit tak, že bychom těleso rozdělili na velké množství malých částí a sečetli jejich momenty hybnosti vzhledem k vybrané soustavě souřadnic.</a:t>
            </a:r>
            <a:endParaRPr lang="cs-CZ" sz="2000" dirty="0"/>
          </a:p>
        </p:txBody>
      </p:sp>
      <p:pic>
        <p:nvPicPr>
          <p:cNvPr id="11280" name="Picture 16">
            <a:extLst>
              <a:ext uri="{FF2B5EF4-FFF2-40B4-BE49-F238E27FC236}">
                <a16:creationId xmlns:a16="http://schemas.microsoft.com/office/drawing/2014/main" id="{4DB67C18-C421-48C8-98D5-1C3D83BEE6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0232" y="4576048"/>
            <a:ext cx="1253761" cy="5097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63F3FF25-0276-4A01-A2DF-45F82E37B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425" y="1334601"/>
            <a:ext cx="150495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a:extLst>
              <a:ext uri="{FF2B5EF4-FFF2-40B4-BE49-F238E27FC236}">
                <a16:creationId xmlns:a16="http://schemas.microsoft.com/office/drawing/2014/main" id="{8C0935C1-D1C1-4645-891F-7C4428EE47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125" y="3196131"/>
            <a:ext cx="1733550" cy="1634803"/>
          </a:xfrm>
          <a:prstGeom prst="rect">
            <a:avLst/>
          </a:prstGeom>
          <a:noFill/>
          <a:extLst>
            <a:ext uri="{909E8E84-426E-40DD-AFC4-6F175D3DCCD1}">
              <a14:hiddenFill xmlns:a14="http://schemas.microsoft.com/office/drawing/2010/main">
                <a:solidFill>
                  <a:srgbClr val="FFFFFF"/>
                </a:solidFill>
              </a14:hiddenFill>
            </a:ext>
          </a:extLst>
        </p:spPr>
      </p:pic>
      <p:sp>
        <p:nvSpPr>
          <p:cNvPr id="30" name="TextovéPole 29">
            <a:extLst>
              <a:ext uri="{FF2B5EF4-FFF2-40B4-BE49-F238E27FC236}">
                <a16:creationId xmlns:a16="http://schemas.microsoft.com/office/drawing/2014/main" id="{CB70F804-36CE-4066-86D0-4C5067EEFEFE}"/>
              </a:ext>
            </a:extLst>
          </p:cNvPr>
          <p:cNvSpPr txBox="1"/>
          <p:nvPr/>
        </p:nvSpPr>
        <p:spPr>
          <a:xfrm>
            <a:off x="209550" y="5164520"/>
            <a:ext cx="5970563" cy="400110"/>
          </a:xfrm>
          <a:prstGeom prst="rect">
            <a:avLst/>
          </a:prstGeom>
          <a:noFill/>
        </p:spPr>
        <p:txBody>
          <a:bodyPr wrap="square">
            <a:spAutoFit/>
          </a:bodyPr>
          <a:lstStyle/>
          <a:p>
            <a:r>
              <a:rPr lang="cs-CZ" sz="2000" b="1" i="0" dirty="0">
                <a:solidFill>
                  <a:srgbClr val="000000"/>
                </a:solidFill>
                <a:effectLst/>
              </a:rPr>
              <a:t>Moment hybnosti tělesa</a:t>
            </a:r>
            <a:r>
              <a:rPr lang="cs-CZ" sz="2000" b="0" i="0" dirty="0">
                <a:solidFill>
                  <a:srgbClr val="000000"/>
                </a:solidFill>
                <a:effectLst/>
              </a:rPr>
              <a:t> vzhledem k ose</a:t>
            </a:r>
            <a:endParaRPr lang="cs-CZ" sz="2000" dirty="0"/>
          </a:p>
        </p:txBody>
      </p:sp>
      <p:pic>
        <p:nvPicPr>
          <p:cNvPr id="27" name="Obrázek 26">
            <a:extLst>
              <a:ext uri="{FF2B5EF4-FFF2-40B4-BE49-F238E27FC236}">
                <a16:creationId xmlns:a16="http://schemas.microsoft.com/office/drawing/2014/main" id="{591CE99E-C517-4E68-B34A-746844A45939}"/>
              </a:ext>
            </a:extLst>
          </p:cNvPr>
          <p:cNvPicPr>
            <a:picLocks noChangeAspect="1"/>
          </p:cNvPicPr>
          <p:nvPr/>
        </p:nvPicPr>
        <p:blipFill>
          <a:blip r:embed="rId5"/>
          <a:stretch>
            <a:fillRect/>
          </a:stretch>
        </p:blipFill>
        <p:spPr>
          <a:xfrm>
            <a:off x="2285655" y="5597389"/>
            <a:ext cx="2716193" cy="646115"/>
          </a:xfrm>
          <a:prstGeom prst="rect">
            <a:avLst/>
          </a:prstGeom>
        </p:spPr>
      </p:pic>
      <p:pic>
        <p:nvPicPr>
          <p:cNvPr id="32" name="Obrázek 31">
            <a:extLst>
              <a:ext uri="{FF2B5EF4-FFF2-40B4-BE49-F238E27FC236}">
                <a16:creationId xmlns:a16="http://schemas.microsoft.com/office/drawing/2014/main" id="{1CCEF205-E7FE-4DE2-A943-BB81A12EC519}"/>
              </a:ext>
            </a:extLst>
          </p:cNvPr>
          <p:cNvPicPr>
            <a:picLocks noChangeAspect="1"/>
          </p:cNvPicPr>
          <p:nvPr/>
        </p:nvPicPr>
        <p:blipFill>
          <a:blip r:embed="rId6"/>
          <a:stretch>
            <a:fillRect/>
          </a:stretch>
        </p:blipFill>
        <p:spPr>
          <a:xfrm>
            <a:off x="2680466" y="6327709"/>
            <a:ext cx="2131740" cy="338138"/>
          </a:xfrm>
          <a:prstGeom prst="rect">
            <a:avLst/>
          </a:prstGeom>
        </p:spPr>
      </p:pic>
      <p:pic>
        <p:nvPicPr>
          <p:cNvPr id="2" name="Picture 4" descr="See the source image">
            <a:extLst>
              <a:ext uri="{FF2B5EF4-FFF2-40B4-BE49-F238E27FC236}">
                <a16:creationId xmlns:a16="http://schemas.microsoft.com/office/drawing/2014/main" id="{9F8AE198-AA72-4CAD-92DD-E6601CB9FB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9775" y="5027435"/>
            <a:ext cx="2182807" cy="163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1791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See the source image">
            <a:extLst>
              <a:ext uri="{FF2B5EF4-FFF2-40B4-BE49-F238E27FC236}">
                <a16:creationId xmlns:a16="http://schemas.microsoft.com/office/drawing/2014/main" id="{815AA097-F2F2-420E-80C3-0A3B4EDBE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012" y="4221703"/>
            <a:ext cx="3371850" cy="523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B39F782A-B1C2-461D-880C-B8629394029E}"/>
              </a:ext>
            </a:extLst>
          </p:cNvPr>
          <p:cNvSpPr txBox="1"/>
          <p:nvPr/>
        </p:nvSpPr>
        <p:spPr>
          <a:xfrm>
            <a:off x="116678" y="2941405"/>
            <a:ext cx="5129214" cy="1015663"/>
          </a:xfrm>
          <a:prstGeom prst="rect">
            <a:avLst/>
          </a:prstGeom>
          <a:noFill/>
        </p:spPr>
        <p:txBody>
          <a:bodyPr wrap="square">
            <a:spAutoFit/>
          </a:bodyPr>
          <a:lstStyle/>
          <a:p>
            <a:pPr algn="just"/>
            <a:r>
              <a:rPr lang="cs-CZ" sz="2000" b="1" i="0" dirty="0">
                <a:solidFill>
                  <a:srgbClr val="000000"/>
                </a:solidFill>
                <a:effectLst/>
              </a:rPr>
              <a:t>Druhá věta impulsová</a:t>
            </a:r>
            <a:r>
              <a:rPr lang="cs-CZ" sz="2000" b="0" i="0" dirty="0">
                <a:solidFill>
                  <a:srgbClr val="000000"/>
                </a:solidFill>
                <a:effectLst/>
              </a:rPr>
              <a:t> vyjadřuje skutečnost, že časová změna momentu hybnosti je rovna celkovému momentu síly působícímu na těleso.</a:t>
            </a:r>
            <a:endParaRPr lang="cs-CZ" sz="2000" dirty="0"/>
          </a:p>
        </p:txBody>
      </p:sp>
      <p:sp>
        <p:nvSpPr>
          <p:cNvPr id="10" name="TextovéPole 9">
            <a:extLst>
              <a:ext uri="{FF2B5EF4-FFF2-40B4-BE49-F238E27FC236}">
                <a16:creationId xmlns:a16="http://schemas.microsoft.com/office/drawing/2014/main" id="{FFBEC950-F856-49CC-9DD7-D0FAF6117F60}"/>
              </a:ext>
            </a:extLst>
          </p:cNvPr>
          <p:cNvSpPr txBox="1"/>
          <p:nvPr/>
        </p:nvSpPr>
        <p:spPr>
          <a:xfrm>
            <a:off x="247649" y="5859754"/>
            <a:ext cx="8648701" cy="707886"/>
          </a:xfrm>
          <a:prstGeom prst="rect">
            <a:avLst/>
          </a:prstGeom>
          <a:noFill/>
        </p:spPr>
        <p:txBody>
          <a:bodyPr wrap="square" rtlCol="0">
            <a:spAutoFit/>
          </a:bodyPr>
          <a:lstStyle/>
          <a:p>
            <a:pPr algn="just"/>
            <a:r>
              <a:rPr lang="cs-CZ" sz="2000" dirty="0"/>
              <a:t>Důsledkem druhé impulsové věty je </a:t>
            </a:r>
            <a:r>
              <a:rPr lang="cs-CZ" sz="2000" b="1" dirty="0"/>
              <a:t>zákon zachování momentu hybnosti </a:t>
            </a:r>
            <a:r>
              <a:rPr lang="cs-CZ" sz="2000" dirty="0"/>
              <a:t>v izolované soustavě. </a:t>
            </a:r>
          </a:p>
        </p:txBody>
      </p:sp>
      <p:pic>
        <p:nvPicPr>
          <p:cNvPr id="14" name="Picture 14">
            <a:extLst>
              <a:ext uri="{FF2B5EF4-FFF2-40B4-BE49-F238E27FC236}">
                <a16:creationId xmlns:a16="http://schemas.microsoft.com/office/drawing/2014/main" id="{C09A9374-0E01-420A-A82D-61383769C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096" y="5010213"/>
            <a:ext cx="1993682" cy="548597"/>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5494B647-BFE5-40A7-8DCC-44927460AF5C}"/>
              </a:ext>
            </a:extLst>
          </p:cNvPr>
          <p:cNvPicPr>
            <a:picLocks noChangeAspect="1"/>
          </p:cNvPicPr>
          <p:nvPr/>
        </p:nvPicPr>
        <p:blipFill>
          <a:blip r:embed="rId4"/>
          <a:stretch>
            <a:fillRect/>
          </a:stretch>
        </p:blipFill>
        <p:spPr>
          <a:xfrm>
            <a:off x="949723" y="699096"/>
            <a:ext cx="3209139" cy="1554252"/>
          </a:xfrm>
          <a:prstGeom prst="rect">
            <a:avLst/>
          </a:prstGeom>
        </p:spPr>
      </p:pic>
      <p:pic>
        <p:nvPicPr>
          <p:cNvPr id="8198" name="Picture 6" descr="See the source image">
            <a:extLst>
              <a:ext uri="{FF2B5EF4-FFF2-40B4-BE49-F238E27FC236}">
                <a16:creationId xmlns:a16="http://schemas.microsoft.com/office/drawing/2014/main" id="{1D642EA0-4447-4BDE-BD65-64FF649640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501" y="549817"/>
            <a:ext cx="3371849" cy="393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0781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nservation of angular momentum">
            <a:extLst>
              <a:ext uri="{FF2B5EF4-FFF2-40B4-BE49-F238E27FC236}">
                <a16:creationId xmlns:a16="http://schemas.microsoft.com/office/drawing/2014/main" id="{83E9083F-E678-412A-9518-7CF766CA6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1774" y="462251"/>
            <a:ext cx="2462676" cy="593349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DD8B443D-66A8-4DC8-B49E-323B337C6F49}"/>
              </a:ext>
            </a:extLst>
          </p:cNvPr>
          <p:cNvSpPr txBox="1"/>
          <p:nvPr/>
        </p:nvSpPr>
        <p:spPr>
          <a:xfrm>
            <a:off x="209550" y="3748870"/>
            <a:ext cx="6134100" cy="1631216"/>
          </a:xfrm>
          <a:prstGeom prst="rect">
            <a:avLst/>
          </a:prstGeom>
          <a:noFill/>
        </p:spPr>
        <p:txBody>
          <a:bodyPr wrap="square">
            <a:spAutoFit/>
          </a:bodyPr>
          <a:lstStyle/>
          <a:p>
            <a:pPr algn="just"/>
            <a:r>
              <a:rPr lang="cs-CZ" sz="2000" b="1" i="0" dirty="0">
                <a:solidFill>
                  <a:srgbClr val="333333"/>
                </a:solidFill>
                <a:effectLst/>
              </a:rPr>
              <a:t>P</a:t>
            </a:r>
            <a:r>
              <a:rPr lang="cs-CZ" sz="2000" b="1" i="0" dirty="0">
                <a:solidFill>
                  <a:srgbClr val="000000"/>
                </a:solidFill>
                <a:effectLst/>
              </a:rPr>
              <a:t>ohyb krasobruslaře při piruetě</a:t>
            </a:r>
            <a:r>
              <a:rPr lang="cs-CZ" sz="2000" b="0" i="0" dirty="0">
                <a:solidFill>
                  <a:srgbClr val="000000"/>
                </a:solidFill>
                <a:effectLst/>
              </a:rPr>
              <a:t>. Při </a:t>
            </a:r>
            <a:r>
              <a:rPr lang="cs-CZ" sz="2000" b="0" i="0" dirty="0">
                <a:solidFill>
                  <a:srgbClr val="333333"/>
                </a:solidFill>
                <a:effectLst/>
              </a:rPr>
              <a:t>připažení se zmenší moment setrvačnosti, rychlost otáčení naroste tak, aby celkový moment hybnosti zůstal zachován. Upažením se naopak zvětší moment setrvačnosti a úhlová rychlost úměrně tomu poklesne.</a:t>
            </a:r>
          </a:p>
        </p:txBody>
      </p:sp>
      <p:sp>
        <p:nvSpPr>
          <p:cNvPr id="8" name="TextovéPole 7">
            <a:extLst>
              <a:ext uri="{FF2B5EF4-FFF2-40B4-BE49-F238E27FC236}">
                <a16:creationId xmlns:a16="http://schemas.microsoft.com/office/drawing/2014/main" id="{968DD70B-97A4-494A-90AC-6F79111D9268}"/>
              </a:ext>
            </a:extLst>
          </p:cNvPr>
          <p:cNvSpPr txBox="1"/>
          <p:nvPr/>
        </p:nvSpPr>
        <p:spPr>
          <a:xfrm>
            <a:off x="352425" y="277585"/>
            <a:ext cx="4779514" cy="461665"/>
          </a:xfrm>
          <a:prstGeom prst="rect">
            <a:avLst/>
          </a:prstGeom>
          <a:noFill/>
        </p:spPr>
        <p:txBody>
          <a:bodyPr wrap="none" rtlCol="0">
            <a:spAutoFit/>
          </a:bodyPr>
          <a:lstStyle/>
          <a:p>
            <a:r>
              <a:rPr lang="cs-CZ" sz="2400" b="1" dirty="0"/>
              <a:t>Zákon zachování momentu hybnosti</a:t>
            </a:r>
          </a:p>
        </p:txBody>
      </p:sp>
      <p:pic>
        <p:nvPicPr>
          <p:cNvPr id="10" name="Grafický objekt 9">
            <a:extLst>
              <a:ext uri="{FF2B5EF4-FFF2-40B4-BE49-F238E27FC236}">
                <a16:creationId xmlns:a16="http://schemas.microsoft.com/office/drawing/2014/main" id="{8DEA1593-3585-4E24-A793-3444392627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3191" y="2398471"/>
            <a:ext cx="2226767" cy="486644"/>
          </a:xfrm>
          <a:prstGeom prst="rect">
            <a:avLst/>
          </a:prstGeom>
        </p:spPr>
      </p:pic>
      <p:sp>
        <p:nvSpPr>
          <p:cNvPr id="12" name="TextovéPole 11">
            <a:extLst>
              <a:ext uri="{FF2B5EF4-FFF2-40B4-BE49-F238E27FC236}">
                <a16:creationId xmlns:a16="http://schemas.microsoft.com/office/drawing/2014/main" id="{B8404841-E83F-425C-85B2-FA13EC203794}"/>
              </a:ext>
            </a:extLst>
          </p:cNvPr>
          <p:cNvSpPr txBox="1"/>
          <p:nvPr/>
        </p:nvSpPr>
        <p:spPr>
          <a:xfrm>
            <a:off x="209550" y="5380086"/>
            <a:ext cx="5905500" cy="1200329"/>
          </a:xfrm>
          <a:prstGeom prst="rect">
            <a:avLst/>
          </a:prstGeom>
          <a:noFill/>
        </p:spPr>
        <p:txBody>
          <a:bodyPr wrap="square">
            <a:spAutoFit/>
          </a:bodyPr>
          <a:lstStyle/>
          <a:p>
            <a:r>
              <a:rPr lang="cs-CZ" b="0" i="0" dirty="0">
                <a:solidFill>
                  <a:srgbClr val="333333"/>
                </a:solidFill>
                <a:effectLst/>
                <a:latin typeface="Helvetica Neue"/>
              </a:rPr>
              <a:t>Také u </a:t>
            </a:r>
            <a:r>
              <a:rPr lang="cs-CZ" b="1" i="0" dirty="0">
                <a:solidFill>
                  <a:srgbClr val="333333"/>
                </a:solidFill>
                <a:effectLst/>
                <a:latin typeface="Helvetica Neue"/>
              </a:rPr>
              <a:t>převodovky</a:t>
            </a:r>
            <a:r>
              <a:rPr lang="cs-CZ" b="0" i="0" dirty="0">
                <a:solidFill>
                  <a:srgbClr val="333333"/>
                </a:solidFill>
                <a:effectLst/>
                <a:latin typeface="Helvetica Neue"/>
              </a:rPr>
              <a:t> platí, že čím vyšší rychlostní stupeň je zařazený, tím menší točivý moment se dostává na kola. Ale zase stoupají otáčky kola a tím roste i rychlost auta či motocyklu. </a:t>
            </a:r>
            <a:endParaRPr lang="cs-CZ" dirty="0"/>
          </a:p>
        </p:txBody>
      </p:sp>
      <p:sp>
        <p:nvSpPr>
          <p:cNvPr id="17" name="TextovéPole 16">
            <a:extLst>
              <a:ext uri="{FF2B5EF4-FFF2-40B4-BE49-F238E27FC236}">
                <a16:creationId xmlns:a16="http://schemas.microsoft.com/office/drawing/2014/main" id="{D9A74F56-6A91-4BEF-AD5B-B760E6A16EBF}"/>
              </a:ext>
            </a:extLst>
          </p:cNvPr>
          <p:cNvSpPr txBox="1"/>
          <p:nvPr/>
        </p:nvSpPr>
        <p:spPr>
          <a:xfrm>
            <a:off x="294256" y="1061977"/>
            <a:ext cx="6049394" cy="1200329"/>
          </a:xfrm>
          <a:prstGeom prst="rect">
            <a:avLst/>
          </a:prstGeom>
          <a:noFill/>
        </p:spPr>
        <p:txBody>
          <a:bodyPr wrap="square">
            <a:spAutoFit/>
          </a:bodyPr>
          <a:lstStyle/>
          <a:p>
            <a:pPr algn="just"/>
            <a:r>
              <a:rPr lang="cs-CZ" b="0" i="0" u="sng" dirty="0">
                <a:solidFill>
                  <a:srgbClr val="000000"/>
                </a:solidFill>
                <a:effectLst/>
                <a:latin typeface="Arial" panose="020B0604020202020204" pitchFamily="34" charset="0"/>
              </a:rPr>
              <a:t>Jestliže na tuhé těleso nepůsobí vnější síly nebo je-li výslednice otáčivých momentů vnějších sil rovna nule, pak moment hybnosti tuhého tělesa zůstává stejný tj. zachovává si velikost i směr.</a:t>
            </a:r>
            <a:r>
              <a:rPr lang="cs-CZ" b="0" i="0" dirty="0">
                <a:solidFill>
                  <a:srgbClr val="000000"/>
                </a:solidFill>
                <a:effectLst/>
                <a:latin typeface="Arial" panose="020B0604020202020204" pitchFamily="34" charset="0"/>
              </a:rPr>
              <a:t>.</a:t>
            </a:r>
            <a:endParaRPr lang="cs-CZ" dirty="0"/>
          </a:p>
        </p:txBody>
      </p:sp>
      <p:pic>
        <p:nvPicPr>
          <p:cNvPr id="18" name="Obrázek 17">
            <a:extLst>
              <a:ext uri="{FF2B5EF4-FFF2-40B4-BE49-F238E27FC236}">
                <a16:creationId xmlns:a16="http://schemas.microsoft.com/office/drawing/2014/main" id="{FE672386-57AE-451B-ACB1-6BB4D0BA4447}"/>
              </a:ext>
            </a:extLst>
          </p:cNvPr>
          <p:cNvPicPr>
            <a:picLocks noChangeAspect="1"/>
          </p:cNvPicPr>
          <p:nvPr/>
        </p:nvPicPr>
        <p:blipFill>
          <a:blip r:embed="rId5"/>
          <a:stretch>
            <a:fillRect/>
          </a:stretch>
        </p:blipFill>
        <p:spPr>
          <a:xfrm>
            <a:off x="1915622" y="3021280"/>
            <a:ext cx="2080579" cy="552881"/>
          </a:xfrm>
          <a:prstGeom prst="rect">
            <a:avLst/>
          </a:prstGeom>
        </p:spPr>
      </p:pic>
    </p:spTree>
    <p:extLst>
      <p:ext uri="{BB962C8B-B14F-4D97-AF65-F5344CB8AC3E}">
        <p14:creationId xmlns:p14="http://schemas.microsoft.com/office/powerpoint/2010/main" val="41983948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22776555-C9BF-473A-AFC7-6478EBFE037F}"/>
              </a:ext>
            </a:extLst>
          </p:cNvPr>
          <p:cNvSpPr txBox="1"/>
          <p:nvPr/>
        </p:nvSpPr>
        <p:spPr>
          <a:xfrm>
            <a:off x="119064" y="151397"/>
            <a:ext cx="8678341" cy="707886"/>
          </a:xfrm>
          <a:prstGeom prst="rect">
            <a:avLst/>
          </a:prstGeom>
          <a:noFill/>
        </p:spPr>
        <p:txBody>
          <a:bodyPr wrap="square" rtlCol="0">
            <a:spAutoFit/>
          </a:bodyPr>
          <a:lstStyle/>
          <a:p>
            <a:pPr algn="just"/>
            <a:r>
              <a:rPr lang="cs-CZ" sz="2000" b="1" dirty="0"/>
              <a:t>Skládání dvou rovnoběžných sil působících v různých bodech a ležících ve stejné přímce. </a:t>
            </a:r>
          </a:p>
        </p:txBody>
      </p:sp>
      <p:pic>
        <p:nvPicPr>
          <p:cNvPr id="3" name="Obrázek 2">
            <a:extLst>
              <a:ext uri="{FF2B5EF4-FFF2-40B4-BE49-F238E27FC236}">
                <a16:creationId xmlns:a16="http://schemas.microsoft.com/office/drawing/2014/main" id="{961EECE1-9F94-4329-8925-DF729E5C64CF}"/>
              </a:ext>
            </a:extLst>
          </p:cNvPr>
          <p:cNvPicPr>
            <a:picLocks noChangeAspect="1"/>
          </p:cNvPicPr>
          <p:nvPr/>
        </p:nvPicPr>
        <p:blipFill>
          <a:blip r:embed="rId2"/>
          <a:stretch>
            <a:fillRect/>
          </a:stretch>
        </p:blipFill>
        <p:spPr>
          <a:xfrm>
            <a:off x="2298085" y="2581275"/>
            <a:ext cx="4153764" cy="1473138"/>
          </a:xfrm>
          <a:prstGeom prst="rect">
            <a:avLst/>
          </a:prstGeom>
        </p:spPr>
      </p:pic>
      <p:sp>
        <p:nvSpPr>
          <p:cNvPr id="10" name="TextovéPole 9">
            <a:extLst>
              <a:ext uri="{FF2B5EF4-FFF2-40B4-BE49-F238E27FC236}">
                <a16:creationId xmlns:a16="http://schemas.microsoft.com/office/drawing/2014/main" id="{0CD4667B-2820-4A30-89FF-7FE1AD29E547}"/>
              </a:ext>
            </a:extLst>
          </p:cNvPr>
          <p:cNvSpPr txBox="1"/>
          <p:nvPr/>
        </p:nvSpPr>
        <p:spPr>
          <a:xfrm>
            <a:off x="219075" y="951593"/>
            <a:ext cx="8578330" cy="1323439"/>
          </a:xfrm>
          <a:prstGeom prst="rect">
            <a:avLst/>
          </a:prstGeom>
          <a:noFill/>
        </p:spPr>
        <p:txBody>
          <a:bodyPr wrap="square">
            <a:spAutoFit/>
          </a:bodyPr>
          <a:lstStyle/>
          <a:p>
            <a:pPr algn="just"/>
            <a:r>
              <a:rPr lang="cs-CZ" sz="2000" dirty="0"/>
              <a:t>Mají-li dvě síly </a:t>
            </a:r>
            <a:r>
              <a:rPr lang="cs-CZ" sz="2000" b="1" dirty="0"/>
              <a:t>F</a:t>
            </a:r>
            <a:r>
              <a:rPr lang="cs-CZ" sz="2000" dirty="0"/>
              <a:t>1 a </a:t>
            </a:r>
            <a:r>
              <a:rPr lang="cs-CZ" sz="2000" b="1" dirty="0"/>
              <a:t>F</a:t>
            </a:r>
            <a:r>
              <a:rPr lang="cs-CZ" sz="2000" dirty="0"/>
              <a:t>2 různá působiště, ale obě leží v téže přímce, můžeme kteroukoliv z nich posunout do působiště druhé síly a najít výslednici podle vztahu </a:t>
            </a:r>
            <a:r>
              <a:rPr lang="cs-CZ" sz="2000" b="1" dirty="0"/>
              <a:t>F</a:t>
            </a:r>
            <a:r>
              <a:rPr lang="cs-CZ" sz="2000" dirty="0"/>
              <a:t> = </a:t>
            </a:r>
            <a:r>
              <a:rPr lang="cs-CZ" sz="2000" b="1" dirty="0"/>
              <a:t>F</a:t>
            </a:r>
            <a:r>
              <a:rPr lang="cs-CZ" sz="2000" dirty="0"/>
              <a:t>1 + </a:t>
            </a:r>
            <a:r>
              <a:rPr lang="cs-CZ" sz="2000" b="1" dirty="0"/>
              <a:t>F</a:t>
            </a:r>
            <a:r>
              <a:rPr lang="cs-CZ" sz="2000" dirty="0"/>
              <a:t>2. Výslednou sílu </a:t>
            </a:r>
            <a:r>
              <a:rPr lang="cs-CZ" sz="2000" b="1" dirty="0"/>
              <a:t>F</a:t>
            </a:r>
            <a:r>
              <a:rPr lang="cs-CZ" sz="2000" dirty="0"/>
              <a:t> můžeme také posunout do libovolného působiště, které leží na vektorové přímce, tj. přímce proložené vektorem </a:t>
            </a:r>
            <a:r>
              <a:rPr lang="cs-CZ" sz="2000" b="1" dirty="0"/>
              <a:t>F</a:t>
            </a:r>
            <a:r>
              <a:rPr lang="cs-CZ" sz="2000" dirty="0"/>
              <a:t>.</a:t>
            </a:r>
          </a:p>
        </p:txBody>
      </p:sp>
    </p:spTree>
    <p:extLst>
      <p:ext uri="{BB962C8B-B14F-4D97-AF65-F5344CB8AC3E}">
        <p14:creationId xmlns:p14="http://schemas.microsoft.com/office/powerpoint/2010/main" val="28274827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a:extLst>
              <a:ext uri="{FF2B5EF4-FFF2-40B4-BE49-F238E27FC236}">
                <a16:creationId xmlns:a16="http://schemas.microsoft.com/office/drawing/2014/main" id="{80614530-6533-461A-8CFC-73191C3692E8}"/>
              </a:ext>
            </a:extLst>
          </p:cNvPr>
          <p:cNvSpPr txBox="1"/>
          <p:nvPr/>
        </p:nvSpPr>
        <p:spPr>
          <a:xfrm>
            <a:off x="238128" y="233429"/>
            <a:ext cx="8712957" cy="1754326"/>
          </a:xfrm>
          <a:prstGeom prst="rect">
            <a:avLst/>
          </a:prstGeom>
          <a:noFill/>
        </p:spPr>
        <p:txBody>
          <a:bodyPr wrap="square" rtlCol="0">
            <a:spAutoFit/>
          </a:bodyPr>
          <a:lstStyle/>
          <a:p>
            <a:pPr algn="just"/>
            <a:r>
              <a:rPr lang="cs-CZ" sz="2000" b="1" dirty="0"/>
              <a:t>Skládání dvou rovnoběžných sil stejného směru působících v různých bodech </a:t>
            </a:r>
          </a:p>
          <a:p>
            <a:pPr algn="just"/>
            <a:endParaRPr lang="cs-CZ" sz="800" b="0" i="0" dirty="0">
              <a:effectLst/>
            </a:endParaRPr>
          </a:p>
          <a:p>
            <a:pPr algn="just"/>
            <a:r>
              <a:rPr lang="cs-CZ" sz="2000" b="0" i="0" dirty="0">
                <a:effectLst/>
              </a:rPr>
              <a:t>Obě síly nejdříve přeneseme do společného bodu, kterým je průsečík jejich vektorových přímek, pak síly složíme doplněním na vektorový rovnoběžník a výslednou sílu </a:t>
            </a:r>
            <a:r>
              <a:rPr lang="cs-CZ" sz="2000" b="1" i="0" dirty="0">
                <a:effectLst/>
              </a:rPr>
              <a:t>F</a:t>
            </a:r>
            <a:r>
              <a:rPr lang="cs-CZ" sz="2000" b="0" i="0" dirty="0">
                <a:effectLst/>
              </a:rPr>
              <a:t> můžeme umístit do libovolného bodu její vektorové přímky síly, např. do bodu O.</a:t>
            </a:r>
            <a:endParaRPr lang="cs-CZ" sz="2000" dirty="0"/>
          </a:p>
        </p:txBody>
      </p:sp>
      <p:pic>
        <p:nvPicPr>
          <p:cNvPr id="2" name="Picture 4">
            <a:extLst>
              <a:ext uri="{FF2B5EF4-FFF2-40B4-BE49-F238E27FC236}">
                <a16:creationId xmlns:a16="http://schemas.microsoft.com/office/drawing/2014/main" id="{3A85ACBC-B546-42AB-96C5-EF83A38D5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5" y="1881509"/>
            <a:ext cx="5810247" cy="298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2AD98BDC-3ACD-457E-8E41-10D31ABB2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8" y="2414104"/>
            <a:ext cx="2649847" cy="1367321"/>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85D602A8-C522-4798-BB49-B91115B5A81F}"/>
              </a:ext>
            </a:extLst>
          </p:cNvPr>
          <p:cNvPicPr>
            <a:picLocks noChangeAspect="1"/>
          </p:cNvPicPr>
          <p:nvPr/>
        </p:nvPicPr>
        <p:blipFill>
          <a:blip r:embed="rId4"/>
          <a:stretch>
            <a:fillRect/>
          </a:stretch>
        </p:blipFill>
        <p:spPr>
          <a:xfrm>
            <a:off x="307212" y="3560404"/>
            <a:ext cx="906443" cy="821465"/>
          </a:xfrm>
          <a:prstGeom prst="rect">
            <a:avLst/>
          </a:prstGeom>
        </p:spPr>
      </p:pic>
    </p:spTree>
    <p:extLst>
      <p:ext uri="{BB962C8B-B14F-4D97-AF65-F5344CB8AC3E}">
        <p14:creationId xmlns:p14="http://schemas.microsoft.com/office/powerpoint/2010/main" val="5767423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400199F-642E-4AD7-9164-CA7F64923BD3}"/>
              </a:ext>
            </a:extLst>
          </p:cNvPr>
          <p:cNvSpPr txBox="1"/>
          <p:nvPr/>
        </p:nvSpPr>
        <p:spPr>
          <a:xfrm>
            <a:off x="179728" y="287778"/>
            <a:ext cx="7943850" cy="400110"/>
          </a:xfrm>
          <a:prstGeom prst="rect">
            <a:avLst/>
          </a:prstGeom>
          <a:noFill/>
        </p:spPr>
        <p:txBody>
          <a:bodyPr wrap="square">
            <a:spAutoFit/>
          </a:bodyPr>
          <a:lstStyle/>
          <a:p>
            <a:r>
              <a:rPr lang="cs-CZ" sz="2000" b="1" dirty="0"/>
              <a:t>Skládání dvou různoběžných sil působících v různých bodech</a:t>
            </a:r>
          </a:p>
        </p:txBody>
      </p:sp>
      <p:pic>
        <p:nvPicPr>
          <p:cNvPr id="2" name="Picture 5">
            <a:extLst>
              <a:ext uri="{FF2B5EF4-FFF2-40B4-BE49-F238E27FC236}">
                <a16:creationId xmlns:a16="http://schemas.microsoft.com/office/drawing/2014/main" id="{8A97378E-6A25-4F34-92DC-910A1946B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278" y="2301475"/>
            <a:ext cx="6264275" cy="205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Obrázek 6">
            <a:extLst>
              <a:ext uri="{FF2B5EF4-FFF2-40B4-BE49-F238E27FC236}">
                <a16:creationId xmlns:a16="http://schemas.microsoft.com/office/drawing/2014/main" id="{9CB21333-D1C4-47F5-8531-581BAC1E65C0}"/>
              </a:ext>
            </a:extLst>
          </p:cNvPr>
          <p:cNvPicPr>
            <a:picLocks noChangeAspect="1"/>
          </p:cNvPicPr>
          <p:nvPr/>
        </p:nvPicPr>
        <p:blipFill>
          <a:blip r:embed="rId3"/>
          <a:stretch>
            <a:fillRect/>
          </a:stretch>
        </p:blipFill>
        <p:spPr>
          <a:xfrm>
            <a:off x="5281950" y="4399931"/>
            <a:ext cx="2441578" cy="2170291"/>
          </a:xfrm>
          <a:prstGeom prst="rect">
            <a:avLst/>
          </a:prstGeom>
        </p:spPr>
      </p:pic>
      <p:pic>
        <p:nvPicPr>
          <p:cNvPr id="8198" name="Picture 6">
            <a:extLst>
              <a:ext uri="{FF2B5EF4-FFF2-40B4-BE49-F238E27FC236}">
                <a16:creationId xmlns:a16="http://schemas.microsoft.com/office/drawing/2014/main" id="{95EB519A-D715-46EB-A8DA-2B9DD7848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4585" y="4604613"/>
            <a:ext cx="2097068" cy="2051051"/>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B1E96F99-37C2-410D-807F-35A4BED604DC}"/>
              </a:ext>
            </a:extLst>
          </p:cNvPr>
          <p:cNvSpPr txBox="1"/>
          <p:nvPr/>
        </p:nvSpPr>
        <p:spPr>
          <a:xfrm>
            <a:off x="222250" y="832962"/>
            <a:ext cx="8655050" cy="1323439"/>
          </a:xfrm>
          <a:prstGeom prst="rect">
            <a:avLst/>
          </a:prstGeom>
          <a:noFill/>
        </p:spPr>
        <p:txBody>
          <a:bodyPr wrap="square">
            <a:spAutoFit/>
          </a:bodyPr>
          <a:lstStyle/>
          <a:p>
            <a:r>
              <a:rPr lang="cs-CZ" sz="2000" dirty="0"/>
              <a:t>Síly </a:t>
            </a:r>
            <a:r>
              <a:rPr lang="cs-CZ" sz="2000" b="1" dirty="0"/>
              <a:t>F</a:t>
            </a:r>
            <a:r>
              <a:rPr lang="cs-CZ" sz="2000" dirty="0"/>
              <a:t>1, </a:t>
            </a:r>
            <a:r>
              <a:rPr lang="cs-CZ" sz="2000" b="1" dirty="0"/>
              <a:t>F</a:t>
            </a:r>
            <a:r>
              <a:rPr lang="cs-CZ" sz="2000" dirty="0"/>
              <a:t>2 přeneseme po jejich vektorových přímkách do společného působiště, kde je složíme pomocí vektorového rovnoběžníku. Výslednou sílu pak přeneseme po vektorové přímce tak, aby měla působiště na spojnici působišť sil </a:t>
            </a:r>
            <a:r>
              <a:rPr lang="cs-CZ" sz="2000" b="1" dirty="0"/>
              <a:t>F</a:t>
            </a:r>
            <a:r>
              <a:rPr lang="cs-CZ" sz="2000" dirty="0"/>
              <a:t>1, </a:t>
            </a:r>
            <a:r>
              <a:rPr lang="cs-CZ" sz="2000" b="1" dirty="0"/>
              <a:t>F</a:t>
            </a:r>
            <a:r>
              <a:rPr lang="cs-CZ" sz="2000" dirty="0"/>
              <a:t>2. Působiště O výslednice </a:t>
            </a:r>
            <a:r>
              <a:rPr lang="cs-CZ" sz="2000" b="1" dirty="0"/>
              <a:t>F</a:t>
            </a:r>
            <a:r>
              <a:rPr lang="cs-CZ" sz="2000" dirty="0"/>
              <a:t> se jmenuje </a:t>
            </a:r>
            <a:r>
              <a:rPr lang="cs-CZ" sz="2000" b="1" dirty="0"/>
              <a:t>střed sil</a:t>
            </a:r>
            <a:r>
              <a:rPr lang="cs-CZ" sz="2000" dirty="0"/>
              <a:t>.</a:t>
            </a:r>
          </a:p>
        </p:txBody>
      </p:sp>
    </p:spTree>
    <p:extLst>
      <p:ext uri="{BB962C8B-B14F-4D97-AF65-F5344CB8AC3E}">
        <p14:creationId xmlns:p14="http://schemas.microsoft.com/office/powerpoint/2010/main" val="540498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4988702-B1C8-4D45-9F26-FEDCC0C863C4}"/>
              </a:ext>
            </a:extLst>
          </p:cNvPr>
          <p:cNvPicPr>
            <a:picLocks noChangeAspect="1"/>
          </p:cNvPicPr>
          <p:nvPr/>
        </p:nvPicPr>
        <p:blipFill>
          <a:blip r:embed="rId2"/>
          <a:stretch>
            <a:fillRect/>
          </a:stretch>
        </p:blipFill>
        <p:spPr>
          <a:xfrm>
            <a:off x="789023" y="3178117"/>
            <a:ext cx="7915275" cy="3209925"/>
          </a:xfrm>
          <a:prstGeom prst="rect">
            <a:avLst/>
          </a:prstGeom>
        </p:spPr>
      </p:pic>
      <p:sp>
        <p:nvSpPr>
          <p:cNvPr id="9" name="TextovéPole 8">
            <a:extLst>
              <a:ext uri="{FF2B5EF4-FFF2-40B4-BE49-F238E27FC236}">
                <a16:creationId xmlns:a16="http://schemas.microsoft.com/office/drawing/2014/main" id="{8DEBF780-3C40-4752-B0E8-5A6EBC5D01D5}"/>
              </a:ext>
            </a:extLst>
          </p:cNvPr>
          <p:cNvSpPr txBox="1"/>
          <p:nvPr/>
        </p:nvSpPr>
        <p:spPr>
          <a:xfrm>
            <a:off x="257996" y="469958"/>
            <a:ext cx="5030237" cy="1938992"/>
          </a:xfrm>
          <a:prstGeom prst="rect">
            <a:avLst/>
          </a:prstGeom>
          <a:noFill/>
        </p:spPr>
        <p:txBody>
          <a:bodyPr wrap="square" rtlCol="0">
            <a:spAutoFit/>
          </a:bodyPr>
          <a:lstStyle/>
          <a:p>
            <a:pPr algn="just"/>
            <a:r>
              <a:rPr lang="cs-CZ" sz="2000" dirty="0"/>
              <a:t>Zvětšením plochy </a:t>
            </a:r>
            <a:r>
              <a:rPr lang="cs-CZ" sz="2000" i="1" dirty="0"/>
              <a:t>S </a:t>
            </a:r>
            <a:r>
              <a:rPr lang="cs-CZ" sz="2000" dirty="0"/>
              <a:t>se zmenší hodnota tlaku </a:t>
            </a:r>
            <a:r>
              <a:rPr lang="cs-CZ" sz="2000" i="1" dirty="0"/>
              <a:t>p</a:t>
            </a:r>
            <a:r>
              <a:rPr lang="cs-CZ" sz="2000" dirty="0"/>
              <a:t>. Proto se při prolomení ledu doporučuje lehnout si na led, případně použít prkno.</a:t>
            </a:r>
          </a:p>
          <a:p>
            <a:pPr algn="just"/>
            <a:endParaRPr lang="cs-CZ" sz="2000" dirty="0"/>
          </a:p>
          <a:p>
            <a:pPr algn="just"/>
            <a:r>
              <a:rPr lang="cs-CZ" sz="2000" dirty="0"/>
              <a:t>Podobně lze snížit tlak i redukcí hmotnosti, což není vždy reálné.</a:t>
            </a:r>
          </a:p>
        </p:txBody>
      </p:sp>
      <p:pic>
        <p:nvPicPr>
          <p:cNvPr id="11" name="Obrázek 10">
            <a:extLst>
              <a:ext uri="{FF2B5EF4-FFF2-40B4-BE49-F238E27FC236}">
                <a16:creationId xmlns:a16="http://schemas.microsoft.com/office/drawing/2014/main" id="{F1028691-8200-40A3-B581-5EBF85C7E43A}"/>
              </a:ext>
            </a:extLst>
          </p:cNvPr>
          <p:cNvPicPr>
            <a:picLocks noChangeAspect="1"/>
          </p:cNvPicPr>
          <p:nvPr/>
        </p:nvPicPr>
        <p:blipFill>
          <a:blip r:embed="rId3"/>
          <a:stretch>
            <a:fillRect/>
          </a:stretch>
        </p:blipFill>
        <p:spPr>
          <a:xfrm>
            <a:off x="5561779" y="187051"/>
            <a:ext cx="3324225" cy="2447925"/>
          </a:xfrm>
          <a:prstGeom prst="rect">
            <a:avLst/>
          </a:prstGeom>
        </p:spPr>
      </p:pic>
    </p:spTree>
    <p:extLst>
      <p:ext uri="{BB962C8B-B14F-4D97-AF65-F5344CB8AC3E}">
        <p14:creationId xmlns:p14="http://schemas.microsoft.com/office/powerpoint/2010/main" val="12971552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055A3491-5137-4930-8214-4473A77BC6C2}"/>
              </a:ext>
            </a:extLst>
          </p:cNvPr>
          <p:cNvSpPr txBox="1"/>
          <p:nvPr/>
        </p:nvSpPr>
        <p:spPr>
          <a:xfrm>
            <a:off x="169220" y="256382"/>
            <a:ext cx="8509793" cy="400110"/>
          </a:xfrm>
          <a:prstGeom prst="rect">
            <a:avLst/>
          </a:prstGeom>
          <a:noFill/>
        </p:spPr>
        <p:txBody>
          <a:bodyPr wrap="square" rtlCol="0">
            <a:spAutoFit/>
          </a:bodyPr>
          <a:lstStyle/>
          <a:p>
            <a:r>
              <a:rPr lang="cs-CZ" sz="2000" b="1" dirty="0"/>
              <a:t>Skládání dvou rovnoběžných sil opačného směru působících v různých bodech</a:t>
            </a:r>
          </a:p>
        </p:txBody>
      </p:sp>
      <p:pic>
        <p:nvPicPr>
          <p:cNvPr id="17" name="Picture 4">
            <a:extLst>
              <a:ext uri="{FF2B5EF4-FFF2-40B4-BE49-F238E27FC236}">
                <a16:creationId xmlns:a16="http://schemas.microsoft.com/office/drawing/2014/main" id="{711ACA55-80FF-4BD5-8E0F-84FF8BF53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122" y="3527122"/>
            <a:ext cx="4541891" cy="274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Obrázek 18">
            <a:extLst>
              <a:ext uri="{FF2B5EF4-FFF2-40B4-BE49-F238E27FC236}">
                <a16:creationId xmlns:a16="http://schemas.microsoft.com/office/drawing/2014/main" id="{64EE69E6-CC89-4AC6-A2BB-4BBFF8855CA9}"/>
              </a:ext>
            </a:extLst>
          </p:cNvPr>
          <p:cNvPicPr>
            <a:picLocks noChangeAspect="1"/>
          </p:cNvPicPr>
          <p:nvPr/>
        </p:nvPicPr>
        <p:blipFill>
          <a:blip r:embed="rId3"/>
          <a:stretch>
            <a:fillRect/>
          </a:stretch>
        </p:blipFill>
        <p:spPr>
          <a:xfrm>
            <a:off x="669774" y="3924248"/>
            <a:ext cx="2984074" cy="2277320"/>
          </a:xfrm>
          <a:prstGeom prst="rect">
            <a:avLst/>
          </a:prstGeom>
        </p:spPr>
      </p:pic>
      <p:pic>
        <p:nvPicPr>
          <p:cNvPr id="6" name="Obrázek 5">
            <a:extLst>
              <a:ext uri="{FF2B5EF4-FFF2-40B4-BE49-F238E27FC236}">
                <a16:creationId xmlns:a16="http://schemas.microsoft.com/office/drawing/2014/main" id="{3AFBA389-118A-4BBF-9724-9484BBC166BC}"/>
              </a:ext>
            </a:extLst>
          </p:cNvPr>
          <p:cNvPicPr>
            <a:picLocks noChangeAspect="1"/>
          </p:cNvPicPr>
          <p:nvPr/>
        </p:nvPicPr>
        <p:blipFill>
          <a:blip r:embed="rId4"/>
          <a:stretch>
            <a:fillRect/>
          </a:stretch>
        </p:blipFill>
        <p:spPr>
          <a:xfrm>
            <a:off x="5503192" y="2168842"/>
            <a:ext cx="904875" cy="723900"/>
          </a:xfrm>
          <a:prstGeom prst="rect">
            <a:avLst/>
          </a:prstGeom>
        </p:spPr>
      </p:pic>
      <p:sp>
        <p:nvSpPr>
          <p:cNvPr id="20" name="TextovéPole 19">
            <a:extLst>
              <a:ext uri="{FF2B5EF4-FFF2-40B4-BE49-F238E27FC236}">
                <a16:creationId xmlns:a16="http://schemas.microsoft.com/office/drawing/2014/main" id="{2E04BE3D-1AEA-449E-A879-8F4667090A0C}"/>
              </a:ext>
            </a:extLst>
          </p:cNvPr>
          <p:cNvSpPr txBox="1"/>
          <p:nvPr/>
        </p:nvSpPr>
        <p:spPr>
          <a:xfrm>
            <a:off x="238124" y="934924"/>
            <a:ext cx="8509793" cy="1323439"/>
          </a:xfrm>
          <a:prstGeom prst="rect">
            <a:avLst/>
          </a:prstGeom>
          <a:noFill/>
        </p:spPr>
        <p:txBody>
          <a:bodyPr wrap="square">
            <a:spAutoFit/>
          </a:bodyPr>
          <a:lstStyle/>
          <a:p>
            <a:r>
              <a:rPr lang="cs-CZ" sz="2000" dirty="0"/>
              <a:t>Skládání dvou rovnoběžných sil opačného směru působících v různých bodech na pevné těleso. Výslednice má velikost </a:t>
            </a:r>
            <a:r>
              <a:rPr lang="cs-CZ" sz="2000" b="1" dirty="0"/>
              <a:t>F</a:t>
            </a:r>
            <a:r>
              <a:rPr lang="cs-CZ" sz="2000" dirty="0"/>
              <a:t> = </a:t>
            </a:r>
            <a:r>
              <a:rPr lang="cs-CZ" sz="2000" b="1" dirty="0"/>
              <a:t>F</a:t>
            </a:r>
            <a:r>
              <a:rPr lang="cs-CZ" sz="2000" dirty="0"/>
              <a:t>2 - </a:t>
            </a:r>
            <a:r>
              <a:rPr lang="cs-CZ" sz="2000" b="1" dirty="0"/>
              <a:t>F</a:t>
            </a:r>
            <a:r>
              <a:rPr lang="cs-CZ" sz="2000" dirty="0"/>
              <a:t>1, leží vně obou sil na straně větší síly, s niž je souhlasně rovnoběžná. Vzdálenost působiště výslednice od působišť obou sil je v obraceném poměru sil:</a:t>
            </a:r>
          </a:p>
        </p:txBody>
      </p:sp>
    </p:spTree>
    <p:extLst>
      <p:ext uri="{BB962C8B-B14F-4D97-AF65-F5344CB8AC3E}">
        <p14:creationId xmlns:p14="http://schemas.microsoft.com/office/powerpoint/2010/main" val="6468125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F6BBCCA7-745C-4A02-94EF-EAFE0386ED8A}"/>
              </a:ext>
            </a:extLst>
          </p:cNvPr>
          <p:cNvPicPr>
            <a:picLocks noChangeAspect="1"/>
          </p:cNvPicPr>
          <p:nvPr/>
        </p:nvPicPr>
        <p:blipFill>
          <a:blip r:embed="rId2"/>
          <a:stretch>
            <a:fillRect/>
          </a:stretch>
        </p:blipFill>
        <p:spPr>
          <a:xfrm>
            <a:off x="123825" y="351262"/>
            <a:ext cx="1917246" cy="2451163"/>
          </a:xfrm>
          <a:prstGeom prst="rect">
            <a:avLst/>
          </a:prstGeom>
        </p:spPr>
      </p:pic>
      <p:pic>
        <p:nvPicPr>
          <p:cNvPr id="8" name="Picture 5">
            <a:extLst>
              <a:ext uri="{FF2B5EF4-FFF2-40B4-BE49-F238E27FC236}">
                <a16:creationId xmlns:a16="http://schemas.microsoft.com/office/drawing/2014/main" id="{12A624D6-7D53-475F-BF27-0756A94A8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7997" y="495756"/>
            <a:ext cx="6553200"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a:extLst>
              <a:ext uri="{FF2B5EF4-FFF2-40B4-BE49-F238E27FC236}">
                <a16:creationId xmlns:a16="http://schemas.microsoft.com/office/drawing/2014/main" id="{DFC8AC37-3A17-48DF-B05B-EE8BA83CD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0629" y="2010781"/>
            <a:ext cx="1056232" cy="791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a:extLst>
              <a:ext uri="{FF2B5EF4-FFF2-40B4-BE49-F238E27FC236}">
                <a16:creationId xmlns:a16="http://schemas.microsoft.com/office/drawing/2014/main" id="{BAB75EC2-F72D-408B-862C-59E300831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5053" y="1870077"/>
            <a:ext cx="2917099" cy="162190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E8B15F67-5A11-407D-A803-5FA0A49613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8" y="3429000"/>
            <a:ext cx="876298" cy="518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4909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400199F-642E-4AD7-9164-CA7F64923BD3}"/>
              </a:ext>
            </a:extLst>
          </p:cNvPr>
          <p:cNvSpPr txBox="1"/>
          <p:nvPr/>
        </p:nvSpPr>
        <p:spPr>
          <a:xfrm>
            <a:off x="179728" y="205039"/>
            <a:ext cx="7943850" cy="400110"/>
          </a:xfrm>
          <a:prstGeom prst="rect">
            <a:avLst/>
          </a:prstGeom>
          <a:noFill/>
        </p:spPr>
        <p:txBody>
          <a:bodyPr wrap="square">
            <a:spAutoFit/>
          </a:bodyPr>
          <a:lstStyle/>
          <a:p>
            <a:r>
              <a:rPr lang="cs-CZ" sz="2000" b="1" dirty="0"/>
              <a:t>Rozklad síly do dvou různoběžných sil působících v různých bodech</a:t>
            </a:r>
          </a:p>
        </p:txBody>
      </p:sp>
      <p:sp>
        <p:nvSpPr>
          <p:cNvPr id="10" name="TextovéPole 9">
            <a:extLst>
              <a:ext uri="{FF2B5EF4-FFF2-40B4-BE49-F238E27FC236}">
                <a16:creationId xmlns:a16="http://schemas.microsoft.com/office/drawing/2014/main" id="{055A3491-5137-4930-8214-4473A77BC6C2}"/>
              </a:ext>
            </a:extLst>
          </p:cNvPr>
          <p:cNvSpPr txBox="1"/>
          <p:nvPr/>
        </p:nvSpPr>
        <p:spPr>
          <a:xfrm>
            <a:off x="317103" y="3894736"/>
            <a:ext cx="8509793" cy="400110"/>
          </a:xfrm>
          <a:prstGeom prst="rect">
            <a:avLst/>
          </a:prstGeom>
          <a:noFill/>
        </p:spPr>
        <p:txBody>
          <a:bodyPr wrap="square" rtlCol="0">
            <a:spAutoFit/>
          </a:bodyPr>
          <a:lstStyle/>
          <a:p>
            <a:r>
              <a:rPr lang="cs-CZ" sz="2000" b="1" dirty="0"/>
              <a:t>Rozklad síly do dvou rovnoběžných složek působících v různých bodech</a:t>
            </a:r>
          </a:p>
        </p:txBody>
      </p:sp>
      <p:pic>
        <p:nvPicPr>
          <p:cNvPr id="4" name="Obrázek 3">
            <a:extLst>
              <a:ext uri="{FF2B5EF4-FFF2-40B4-BE49-F238E27FC236}">
                <a16:creationId xmlns:a16="http://schemas.microsoft.com/office/drawing/2014/main" id="{A17F8706-5259-46C0-9E90-FA9A65571EB4}"/>
              </a:ext>
            </a:extLst>
          </p:cNvPr>
          <p:cNvPicPr>
            <a:picLocks noChangeAspect="1"/>
          </p:cNvPicPr>
          <p:nvPr/>
        </p:nvPicPr>
        <p:blipFill>
          <a:blip r:embed="rId2"/>
          <a:stretch>
            <a:fillRect/>
          </a:stretch>
        </p:blipFill>
        <p:spPr>
          <a:xfrm>
            <a:off x="1126103" y="1813835"/>
            <a:ext cx="3579932" cy="1615165"/>
          </a:xfrm>
          <a:prstGeom prst="rect">
            <a:avLst/>
          </a:prstGeom>
        </p:spPr>
      </p:pic>
      <p:pic>
        <p:nvPicPr>
          <p:cNvPr id="6" name="Obrázek 5">
            <a:extLst>
              <a:ext uri="{FF2B5EF4-FFF2-40B4-BE49-F238E27FC236}">
                <a16:creationId xmlns:a16="http://schemas.microsoft.com/office/drawing/2014/main" id="{FE9C4C6E-EA10-4D1A-8398-679ACD261C97}"/>
              </a:ext>
            </a:extLst>
          </p:cNvPr>
          <p:cNvPicPr>
            <a:picLocks noChangeAspect="1"/>
          </p:cNvPicPr>
          <p:nvPr/>
        </p:nvPicPr>
        <p:blipFill>
          <a:blip r:embed="rId3"/>
          <a:stretch>
            <a:fillRect/>
          </a:stretch>
        </p:blipFill>
        <p:spPr>
          <a:xfrm>
            <a:off x="317103" y="5358624"/>
            <a:ext cx="2986268" cy="1423686"/>
          </a:xfrm>
          <a:prstGeom prst="rect">
            <a:avLst/>
          </a:prstGeom>
        </p:spPr>
      </p:pic>
      <p:sp>
        <p:nvSpPr>
          <p:cNvPr id="2" name="TextovéPole 1">
            <a:extLst>
              <a:ext uri="{FF2B5EF4-FFF2-40B4-BE49-F238E27FC236}">
                <a16:creationId xmlns:a16="http://schemas.microsoft.com/office/drawing/2014/main" id="{120466E0-AFB8-4306-9F50-2EF87367E379}"/>
              </a:ext>
            </a:extLst>
          </p:cNvPr>
          <p:cNvSpPr txBox="1"/>
          <p:nvPr/>
        </p:nvSpPr>
        <p:spPr>
          <a:xfrm>
            <a:off x="5256779" y="2207847"/>
            <a:ext cx="1753621" cy="1015663"/>
          </a:xfrm>
          <a:prstGeom prst="rect">
            <a:avLst/>
          </a:prstGeom>
          <a:noFill/>
        </p:spPr>
        <p:txBody>
          <a:bodyPr wrap="square">
            <a:spAutoFit/>
          </a:bodyPr>
          <a:lstStyle/>
          <a:p>
            <a:pPr>
              <a:buFont typeface="Wingdings" panose="05000000000000000000" pitchFamily="2" charset="2"/>
              <a:buNone/>
            </a:pPr>
            <a:r>
              <a:rPr lang="cs-CZ" altLang="cs-CZ" sz="2000" b="1" dirty="0"/>
              <a:t>F</a:t>
            </a:r>
            <a:r>
              <a:rPr lang="cs-CZ" altLang="cs-CZ" sz="2000" b="1" baseline="-25000" dirty="0"/>
              <a:t>G</a:t>
            </a:r>
            <a:r>
              <a:rPr lang="cs-CZ" altLang="cs-CZ" sz="2000" dirty="0"/>
              <a:t> = </a:t>
            </a:r>
            <a:r>
              <a:rPr lang="cs-CZ" altLang="cs-CZ" sz="2000" b="1" dirty="0"/>
              <a:t>F</a:t>
            </a:r>
            <a:r>
              <a:rPr lang="cs-CZ" altLang="cs-CZ" sz="2000" b="1" baseline="-25000" dirty="0"/>
              <a:t>1</a:t>
            </a:r>
            <a:r>
              <a:rPr lang="cs-CZ" altLang="cs-CZ" sz="2000" dirty="0"/>
              <a:t> + </a:t>
            </a:r>
            <a:r>
              <a:rPr lang="cs-CZ" altLang="cs-CZ" sz="2000" b="1" dirty="0"/>
              <a:t>F</a:t>
            </a:r>
            <a:r>
              <a:rPr lang="cs-CZ" altLang="cs-CZ" sz="2000" b="1" baseline="-25000" dirty="0"/>
              <a:t>2</a:t>
            </a:r>
          </a:p>
          <a:p>
            <a:pPr>
              <a:buFont typeface="Wingdings" panose="05000000000000000000" pitchFamily="2" charset="2"/>
              <a:buNone/>
            </a:pPr>
            <a:r>
              <a:rPr lang="cs-CZ" altLang="cs-CZ" sz="2000" b="1" dirty="0"/>
              <a:t>F</a:t>
            </a:r>
            <a:r>
              <a:rPr lang="cs-CZ" altLang="cs-CZ" sz="2000" b="1" baseline="-25000" dirty="0"/>
              <a:t>G</a:t>
            </a:r>
            <a:r>
              <a:rPr lang="cs-CZ" altLang="cs-CZ" sz="2000" b="1" dirty="0"/>
              <a:t> </a:t>
            </a:r>
            <a:r>
              <a:rPr lang="cs-CZ" altLang="cs-CZ" sz="2000" dirty="0"/>
              <a:t>/ 2 =</a:t>
            </a:r>
            <a:r>
              <a:rPr lang="cs-CZ" altLang="cs-CZ" sz="2000" b="1" dirty="0"/>
              <a:t> </a:t>
            </a:r>
            <a:r>
              <a:rPr lang="cs-CZ" altLang="cs-CZ" sz="2000" dirty="0"/>
              <a:t>F</a:t>
            </a:r>
            <a:r>
              <a:rPr lang="cs-CZ" altLang="cs-CZ" sz="2000" baseline="-25000" dirty="0"/>
              <a:t>1</a:t>
            </a:r>
            <a:r>
              <a:rPr lang="cs-CZ" altLang="cs-CZ" sz="2000" dirty="0"/>
              <a:t>.sin</a:t>
            </a:r>
            <a:r>
              <a:rPr lang="el-GR" altLang="cs-CZ" sz="2000" dirty="0"/>
              <a:t>α</a:t>
            </a:r>
            <a:endParaRPr lang="cs-CZ" altLang="cs-CZ" sz="2000" dirty="0"/>
          </a:p>
          <a:p>
            <a:pPr>
              <a:buFont typeface="Wingdings" panose="05000000000000000000" pitchFamily="2" charset="2"/>
              <a:buNone/>
            </a:pPr>
            <a:r>
              <a:rPr lang="cs-CZ" altLang="cs-CZ" sz="2000" b="1" dirty="0"/>
              <a:t>F</a:t>
            </a:r>
            <a:r>
              <a:rPr lang="cs-CZ" altLang="cs-CZ" sz="2000" b="1" baseline="-25000" dirty="0"/>
              <a:t>1</a:t>
            </a:r>
            <a:r>
              <a:rPr lang="cs-CZ" altLang="cs-CZ" sz="2000" dirty="0"/>
              <a:t> = </a:t>
            </a:r>
            <a:r>
              <a:rPr lang="cs-CZ" altLang="cs-CZ" sz="2000" b="1" dirty="0"/>
              <a:t>F</a:t>
            </a:r>
            <a:r>
              <a:rPr lang="cs-CZ" altLang="cs-CZ" sz="2000" b="1" baseline="-25000" dirty="0"/>
              <a:t>2</a:t>
            </a:r>
            <a:endParaRPr lang="cs-CZ" altLang="cs-CZ" sz="2000" dirty="0"/>
          </a:p>
        </p:txBody>
      </p:sp>
      <p:sp>
        <p:nvSpPr>
          <p:cNvPr id="5" name="TextovéPole 4">
            <a:extLst>
              <a:ext uri="{FF2B5EF4-FFF2-40B4-BE49-F238E27FC236}">
                <a16:creationId xmlns:a16="http://schemas.microsoft.com/office/drawing/2014/main" id="{60C00F8D-7BC6-4CC0-AB2B-480F311F7006}"/>
              </a:ext>
            </a:extLst>
          </p:cNvPr>
          <p:cNvSpPr txBox="1"/>
          <p:nvPr/>
        </p:nvSpPr>
        <p:spPr>
          <a:xfrm>
            <a:off x="7010400" y="5358624"/>
            <a:ext cx="1552349" cy="1015663"/>
          </a:xfrm>
          <a:prstGeom prst="rect">
            <a:avLst/>
          </a:prstGeom>
          <a:noFill/>
        </p:spPr>
        <p:txBody>
          <a:bodyPr wrap="square">
            <a:spAutoFit/>
          </a:bodyPr>
          <a:lstStyle/>
          <a:p>
            <a:pPr>
              <a:buFont typeface="Wingdings" panose="05000000000000000000" pitchFamily="2" charset="2"/>
              <a:buNone/>
            </a:pPr>
            <a:r>
              <a:rPr lang="cs-CZ" altLang="cs-CZ" sz="2000" dirty="0"/>
              <a:t>F</a:t>
            </a:r>
            <a:r>
              <a:rPr lang="cs-CZ" altLang="cs-CZ" sz="2000" baseline="-25000" dirty="0"/>
              <a:t>1</a:t>
            </a:r>
            <a:r>
              <a:rPr lang="cs-CZ" altLang="cs-CZ" sz="2000" dirty="0"/>
              <a:t> = d</a:t>
            </a:r>
            <a:r>
              <a:rPr lang="cs-CZ" altLang="cs-CZ" sz="2000" baseline="-25000" dirty="0"/>
              <a:t>2</a:t>
            </a:r>
            <a:r>
              <a:rPr lang="cs-CZ" altLang="cs-CZ" sz="2000" dirty="0"/>
              <a:t>/d · F</a:t>
            </a:r>
            <a:r>
              <a:rPr lang="cs-CZ" altLang="cs-CZ" sz="2000" baseline="-25000" dirty="0"/>
              <a:t>G</a:t>
            </a:r>
          </a:p>
          <a:p>
            <a:pPr>
              <a:buFont typeface="Wingdings" panose="05000000000000000000" pitchFamily="2" charset="2"/>
              <a:buNone/>
            </a:pPr>
            <a:r>
              <a:rPr lang="cs-CZ" altLang="cs-CZ" sz="2000" dirty="0"/>
              <a:t>F</a:t>
            </a:r>
            <a:r>
              <a:rPr lang="cs-CZ" altLang="cs-CZ" sz="2000" baseline="-25000" dirty="0"/>
              <a:t>2</a:t>
            </a:r>
            <a:r>
              <a:rPr lang="cs-CZ" altLang="cs-CZ" sz="2000" dirty="0"/>
              <a:t> = d</a:t>
            </a:r>
            <a:r>
              <a:rPr lang="cs-CZ" altLang="cs-CZ" sz="2000" baseline="-25000" dirty="0"/>
              <a:t>1</a:t>
            </a:r>
            <a:r>
              <a:rPr lang="cs-CZ" altLang="cs-CZ" sz="2000" dirty="0"/>
              <a:t>/d · F</a:t>
            </a:r>
            <a:r>
              <a:rPr lang="cs-CZ" altLang="cs-CZ" sz="2000" baseline="-25000" dirty="0"/>
              <a:t>G</a:t>
            </a:r>
          </a:p>
          <a:p>
            <a:pPr>
              <a:buFont typeface="Wingdings" panose="05000000000000000000" pitchFamily="2" charset="2"/>
              <a:buNone/>
            </a:pPr>
            <a:r>
              <a:rPr lang="cs-CZ" altLang="cs-CZ" sz="2000" baseline="-25000" dirty="0"/>
              <a:t> </a:t>
            </a:r>
            <a:r>
              <a:rPr lang="cs-CZ" altLang="cs-CZ" sz="2000" dirty="0"/>
              <a:t>F</a:t>
            </a:r>
            <a:r>
              <a:rPr lang="cs-CZ" altLang="cs-CZ" sz="2000" baseline="-25000" dirty="0"/>
              <a:t>1</a:t>
            </a:r>
            <a:r>
              <a:rPr lang="cs-CZ" altLang="cs-CZ" sz="2000" dirty="0"/>
              <a:t>d</a:t>
            </a:r>
            <a:r>
              <a:rPr lang="cs-CZ" altLang="cs-CZ" sz="2000" baseline="-25000" dirty="0"/>
              <a:t>1</a:t>
            </a:r>
            <a:r>
              <a:rPr lang="cs-CZ" altLang="cs-CZ" sz="2000" dirty="0"/>
              <a:t> = F</a:t>
            </a:r>
            <a:r>
              <a:rPr lang="cs-CZ" altLang="cs-CZ" sz="2000" baseline="-25000" dirty="0"/>
              <a:t>2</a:t>
            </a:r>
            <a:r>
              <a:rPr lang="cs-CZ" altLang="cs-CZ" sz="2000" dirty="0"/>
              <a:t>d</a:t>
            </a:r>
            <a:r>
              <a:rPr lang="cs-CZ" altLang="cs-CZ" sz="2000" baseline="-25000" dirty="0"/>
              <a:t>2</a:t>
            </a:r>
            <a:endParaRPr lang="cs-CZ" altLang="cs-CZ" sz="2000" dirty="0"/>
          </a:p>
        </p:txBody>
      </p:sp>
      <p:sp>
        <p:nvSpPr>
          <p:cNvPr id="9" name="TextovéPole 8">
            <a:extLst>
              <a:ext uri="{FF2B5EF4-FFF2-40B4-BE49-F238E27FC236}">
                <a16:creationId xmlns:a16="http://schemas.microsoft.com/office/drawing/2014/main" id="{D0D7BBA3-7BF3-4429-976D-B8F30875A928}"/>
              </a:ext>
            </a:extLst>
          </p:cNvPr>
          <p:cNvSpPr txBox="1"/>
          <p:nvPr/>
        </p:nvSpPr>
        <p:spPr>
          <a:xfrm>
            <a:off x="246299" y="787533"/>
            <a:ext cx="8519422" cy="1015663"/>
          </a:xfrm>
          <a:prstGeom prst="rect">
            <a:avLst/>
          </a:prstGeom>
          <a:noFill/>
        </p:spPr>
        <p:txBody>
          <a:bodyPr wrap="square">
            <a:spAutoFit/>
          </a:bodyPr>
          <a:lstStyle/>
          <a:p>
            <a:r>
              <a:rPr lang="cs-CZ" sz="2000" dirty="0"/>
              <a:t>Rozklad síly </a:t>
            </a:r>
            <a:r>
              <a:rPr lang="cs-CZ" sz="2000" b="1" dirty="0" err="1"/>
              <a:t>F</a:t>
            </a:r>
            <a:r>
              <a:rPr lang="cs-CZ" sz="2000" dirty="0" err="1"/>
              <a:t>g</a:t>
            </a:r>
            <a:r>
              <a:rPr lang="cs-CZ" sz="2000" dirty="0"/>
              <a:t> provedeme tak, že počátečním bodem vektoru </a:t>
            </a:r>
            <a:r>
              <a:rPr lang="cs-CZ" sz="2000" b="1" dirty="0" err="1"/>
              <a:t>F</a:t>
            </a:r>
            <a:r>
              <a:rPr lang="cs-CZ" sz="2000" dirty="0" err="1"/>
              <a:t>g</a:t>
            </a:r>
            <a:r>
              <a:rPr lang="cs-CZ" sz="2000" dirty="0"/>
              <a:t> vedeme přímky danými směry. Složky </a:t>
            </a:r>
            <a:r>
              <a:rPr lang="cs-CZ" sz="2000" b="1" dirty="0"/>
              <a:t>F</a:t>
            </a:r>
            <a:r>
              <a:rPr lang="cs-CZ" sz="2000" dirty="0"/>
              <a:t>1, </a:t>
            </a:r>
            <a:r>
              <a:rPr lang="cs-CZ" sz="2000" b="1" dirty="0"/>
              <a:t>F</a:t>
            </a:r>
            <a:r>
              <a:rPr lang="cs-CZ" sz="2000" dirty="0"/>
              <a:t>2 tvoří strany vektorového rovnoběžníku a vycházejí z působiště síly </a:t>
            </a:r>
            <a:r>
              <a:rPr lang="cs-CZ" sz="2000" b="1" dirty="0" err="1"/>
              <a:t>F</a:t>
            </a:r>
            <a:r>
              <a:rPr lang="cs-CZ" sz="2000" dirty="0" err="1"/>
              <a:t>g</a:t>
            </a:r>
            <a:r>
              <a:rPr lang="cs-CZ" sz="2000" dirty="0"/>
              <a:t>, která je úhlopříčkou rovnoběžníku.</a:t>
            </a:r>
          </a:p>
        </p:txBody>
      </p:sp>
      <p:sp>
        <p:nvSpPr>
          <p:cNvPr id="11" name="TextovéPole 10">
            <a:extLst>
              <a:ext uri="{FF2B5EF4-FFF2-40B4-BE49-F238E27FC236}">
                <a16:creationId xmlns:a16="http://schemas.microsoft.com/office/drawing/2014/main" id="{BFE23D5E-FB96-4EA3-9BB1-F5935C2A9B33}"/>
              </a:ext>
            </a:extLst>
          </p:cNvPr>
          <p:cNvSpPr txBox="1"/>
          <p:nvPr/>
        </p:nvSpPr>
        <p:spPr>
          <a:xfrm>
            <a:off x="317103" y="4436969"/>
            <a:ext cx="8664972" cy="707886"/>
          </a:xfrm>
          <a:prstGeom prst="rect">
            <a:avLst/>
          </a:prstGeom>
          <a:noFill/>
        </p:spPr>
        <p:txBody>
          <a:bodyPr wrap="square">
            <a:spAutoFit/>
          </a:bodyPr>
          <a:lstStyle/>
          <a:p>
            <a:r>
              <a:rPr lang="cs-CZ" sz="2000" dirty="0"/>
              <a:t>Známe-li vzdálenosti působišť obou složek d</a:t>
            </a:r>
            <a:r>
              <a:rPr lang="cs-CZ" sz="2000" baseline="-25000" dirty="0"/>
              <a:t>1</a:t>
            </a:r>
            <a:r>
              <a:rPr lang="cs-CZ" sz="2000" dirty="0"/>
              <a:t>, d</a:t>
            </a:r>
            <a:r>
              <a:rPr lang="cs-CZ" sz="2000" baseline="-25000" dirty="0"/>
              <a:t>2</a:t>
            </a:r>
            <a:r>
              <a:rPr lang="cs-CZ" sz="2000" dirty="0"/>
              <a:t> od síly </a:t>
            </a:r>
            <a:r>
              <a:rPr lang="cs-CZ" sz="2000" b="1" dirty="0" err="1"/>
              <a:t>F</a:t>
            </a:r>
            <a:r>
              <a:rPr lang="cs-CZ" sz="2000" dirty="0" err="1"/>
              <a:t>g</a:t>
            </a:r>
            <a:r>
              <a:rPr lang="cs-CZ" sz="2000" dirty="0"/>
              <a:t>, kterou rozkládáme, pak velikosti složek určíme z rovnic:</a:t>
            </a:r>
          </a:p>
        </p:txBody>
      </p:sp>
      <p:pic>
        <p:nvPicPr>
          <p:cNvPr id="13" name="Obrázek 12">
            <a:extLst>
              <a:ext uri="{FF2B5EF4-FFF2-40B4-BE49-F238E27FC236}">
                <a16:creationId xmlns:a16="http://schemas.microsoft.com/office/drawing/2014/main" id="{B4F2350E-1017-46D6-80B5-05BF2158E8AB}"/>
              </a:ext>
            </a:extLst>
          </p:cNvPr>
          <p:cNvPicPr>
            <a:picLocks noChangeAspect="1"/>
          </p:cNvPicPr>
          <p:nvPr/>
        </p:nvPicPr>
        <p:blipFill>
          <a:blip r:embed="rId4"/>
          <a:stretch>
            <a:fillRect/>
          </a:stretch>
        </p:blipFill>
        <p:spPr>
          <a:xfrm>
            <a:off x="4171310" y="5051686"/>
            <a:ext cx="1669321" cy="1229432"/>
          </a:xfrm>
          <a:prstGeom prst="rect">
            <a:avLst/>
          </a:prstGeom>
        </p:spPr>
      </p:pic>
    </p:spTree>
    <p:extLst>
      <p:ext uri="{BB962C8B-B14F-4D97-AF65-F5344CB8AC3E}">
        <p14:creationId xmlns:p14="http://schemas.microsoft.com/office/powerpoint/2010/main" val="11154401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2481B5-80C3-4845-ABBF-5C4343EFF149}"/>
              </a:ext>
            </a:extLst>
          </p:cNvPr>
          <p:cNvSpPr>
            <a:spLocks noGrp="1"/>
          </p:cNvSpPr>
          <p:nvPr>
            <p:ph type="title"/>
          </p:nvPr>
        </p:nvSpPr>
        <p:spPr>
          <a:xfrm>
            <a:off x="269054" y="324030"/>
            <a:ext cx="5022137" cy="539000"/>
          </a:xfrm>
        </p:spPr>
        <p:txBody>
          <a:bodyPr>
            <a:normAutofit/>
          </a:bodyPr>
          <a:lstStyle/>
          <a:p>
            <a:r>
              <a:rPr lang="cs-CZ" sz="2400" b="1" dirty="0">
                <a:latin typeface="+mn-lt"/>
              </a:rPr>
              <a:t>Těžiště (hmotný střed) tuhého tělesa</a:t>
            </a:r>
          </a:p>
        </p:txBody>
      </p:sp>
      <p:sp>
        <p:nvSpPr>
          <p:cNvPr id="4" name="TextovéPole 3">
            <a:extLst>
              <a:ext uri="{FF2B5EF4-FFF2-40B4-BE49-F238E27FC236}">
                <a16:creationId xmlns:a16="http://schemas.microsoft.com/office/drawing/2014/main" id="{519BE3C4-4488-4CE3-BE92-707F414B425C}"/>
              </a:ext>
            </a:extLst>
          </p:cNvPr>
          <p:cNvSpPr txBox="1"/>
          <p:nvPr/>
        </p:nvSpPr>
        <p:spPr>
          <a:xfrm>
            <a:off x="189839" y="1181798"/>
            <a:ext cx="5594512" cy="4278094"/>
          </a:xfrm>
          <a:prstGeom prst="rect">
            <a:avLst/>
          </a:prstGeom>
          <a:noFill/>
        </p:spPr>
        <p:txBody>
          <a:bodyPr wrap="square" rtlCol="0">
            <a:spAutoFit/>
          </a:bodyPr>
          <a:lstStyle/>
          <a:p>
            <a:pPr algn="just"/>
            <a:r>
              <a:rPr lang="cs-CZ" sz="2000" b="1" dirty="0"/>
              <a:t>Těžiště</a:t>
            </a:r>
            <a:r>
              <a:rPr lang="cs-CZ" sz="2000" dirty="0"/>
              <a:t> tuhého tělesa je působiště tíhové síly působící na těleso v homogenním tíhovém poli.</a:t>
            </a:r>
          </a:p>
          <a:p>
            <a:pPr algn="just"/>
            <a:endParaRPr lang="cs-CZ" sz="800" dirty="0"/>
          </a:p>
          <a:p>
            <a:pPr algn="just"/>
            <a:r>
              <a:rPr lang="cs-CZ" sz="2000" u="sng" dirty="0"/>
              <a:t>Poloha těžiště závisí na rozložení hmoty v tělese</a:t>
            </a:r>
            <a:r>
              <a:rPr lang="cs-CZ" sz="2000" dirty="0"/>
              <a:t>. </a:t>
            </a:r>
            <a:r>
              <a:rPr lang="cs-CZ" sz="2000" u="sng" dirty="0"/>
              <a:t>Pravidelná stejnorodá tělesa </a:t>
            </a:r>
            <a:r>
              <a:rPr lang="cs-CZ" sz="2000" dirty="0"/>
              <a:t>(krychle, koule, apod.) </a:t>
            </a:r>
            <a:r>
              <a:rPr lang="cs-CZ" sz="2000" u="sng" dirty="0"/>
              <a:t>mají těžiště ve </a:t>
            </a:r>
            <a:r>
              <a:rPr lang="cs-CZ" sz="2000" b="1" u="sng" dirty="0"/>
              <a:t>středu souměrnosti</a:t>
            </a:r>
            <a:r>
              <a:rPr lang="cs-CZ" sz="2000" dirty="0"/>
              <a:t>. </a:t>
            </a:r>
          </a:p>
          <a:p>
            <a:pPr algn="just"/>
            <a:endParaRPr lang="cs-CZ" sz="800" dirty="0"/>
          </a:p>
          <a:p>
            <a:pPr algn="just"/>
            <a:r>
              <a:rPr lang="cs-CZ" sz="2000" u="sng" dirty="0"/>
              <a:t>Osově souměrná stejnorodá tělesa</a:t>
            </a:r>
            <a:r>
              <a:rPr lang="cs-CZ" sz="2000" dirty="0"/>
              <a:t> (válec, kužel) </a:t>
            </a:r>
            <a:r>
              <a:rPr lang="cs-CZ" sz="2000" u="sng" dirty="0"/>
              <a:t>mají těžiště na </a:t>
            </a:r>
            <a:r>
              <a:rPr lang="cs-CZ" sz="2000" b="1" u="sng" dirty="0"/>
              <a:t>ose souměrnosti</a:t>
            </a:r>
            <a:r>
              <a:rPr lang="cs-CZ" sz="2000" dirty="0"/>
              <a:t>. </a:t>
            </a:r>
          </a:p>
          <a:p>
            <a:pPr algn="just"/>
            <a:endParaRPr lang="cs-CZ" sz="800" dirty="0"/>
          </a:p>
          <a:p>
            <a:pPr algn="just"/>
            <a:r>
              <a:rPr lang="cs-CZ" sz="2000" dirty="0"/>
              <a:t>U </a:t>
            </a:r>
            <a:r>
              <a:rPr lang="cs-CZ" sz="2000" u="sng" dirty="0"/>
              <a:t>dutých těles, prstenců, obručí a prázdných nádob </a:t>
            </a:r>
            <a:r>
              <a:rPr lang="cs-CZ" sz="2000" dirty="0"/>
              <a:t>může těžiště ležet </a:t>
            </a:r>
            <a:r>
              <a:rPr lang="cs-CZ" sz="2000" u="sng" dirty="0"/>
              <a:t>mimo hmotu tělesa</a:t>
            </a:r>
            <a:r>
              <a:rPr lang="cs-CZ" sz="2000" dirty="0"/>
              <a:t>.</a:t>
            </a:r>
          </a:p>
          <a:p>
            <a:pPr algn="just"/>
            <a:endParaRPr lang="cs-CZ" sz="800" dirty="0"/>
          </a:p>
          <a:p>
            <a:pPr algn="just"/>
            <a:r>
              <a:rPr lang="cs-CZ" sz="2000" b="0" i="0" dirty="0">
                <a:solidFill>
                  <a:srgbClr val="333333"/>
                </a:solidFill>
                <a:effectLst/>
              </a:rPr>
              <a:t>Jestliže </a:t>
            </a:r>
            <a:r>
              <a:rPr lang="cs-CZ" sz="2000" b="0" i="0" u="sng" dirty="0">
                <a:solidFill>
                  <a:srgbClr val="333333"/>
                </a:solidFill>
                <a:effectLst/>
              </a:rPr>
              <a:t>spojíme dvě tělesa v jedno těleso</a:t>
            </a:r>
            <a:r>
              <a:rPr lang="cs-CZ" sz="2000" b="0" i="0" dirty="0">
                <a:solidFill>
                  <a:srgbClr val="333333"/>
                </a:solidFill>
                <a:effectLst/>
              </a:rPr>
              <a:t>, </a:t>
            </a:r>
            <a:r>
              <a:rPr lang="cs-CZ" sz="2000" b="0" i="0" u="sng" dirty="0">
                <a:solidFill>
                  <a:srgbClr val="333333"/>
                </a:solidFill>
                <a:effectLst/>
              </a:rPr>
              <a:t>bude </a:t>
            </a:r>
            <a:r>
              <a:rPr lang="cs-CZ" sz="2000" u="sng" dirty="0">
                <a:solidFill>
                  <a:srgbClr val="333333"/>
                </a:solidFill>
              </a:rPr>
              <a:t>těžiště ležet vždy na úsečce spojující těžiště obou dílčích částí</a:t>
            </a:r>
            <a:r>
              <a:rPr lang="cs-CZ" sz="2000" dirty="0">
                <a:solidFill>
                  <a:srgbClr val="333333"/>
                </a:solidFill>
              </a:rPr>
              <a:t>.</a:t>
            </a:r>
            <a:endParaRPr lang="cs-CZ" sz="2000" dirty="0"/>
          </a:p>
        </p:txBody>
      </p:sp>
      <p:pic>
        <p:nvPicPr>
          <p:cNvPr id="86018" name="Picture 2" descr="Bakalářská fyzika pro HGF VŠB-TUO">
            <a:extLst>
              <a:ext uri="{FF2B5EF4-FFF2-40B4-BE49-F238E27FC236}">
                <a16:creationId xmlns:a16="http://schemas.microsoft.com/office/drawing/2014/main" id="{A844E0BE-923D-4284-A4B4-5016A99EC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408" y="208250"/>
            <a:ext cx="2463192" cy="1947095"/>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FAE63E01-9B58-4662-9B96-BDD0B97F7E86}"/>
              </a:ext>
            </a:extLst>
          </p:cNvPr>
          <p:cNvPicPr>
            <a:picLocks noChangeAspect="1"/>
          </p:cNvPicPr>
          <p:nvPr/>
        </p:nvPicPr>
        <p:blipFill>
          <a:blip r:embed="rId3"/>
          <a:stretch>
            <a:fillRect/>
          </a:stretch>
        </p:blipFill>
        <p:spPr>
          <a:xfrm>
            <a:off x="6272901" y="2392717"/>
            <a:ext cx="2463192" cy="1206324"/>
          </a:xfrm>
          <a:prstGeom prst="rect">
            <a:avLst/>
          </a:prstGeom>
        </p:spPr>
      </p:pic>
      <p:pic>
        <p:nvPicPr>
          <p:cNvPr id="86020" name="Picture 4" descr="Síly">
            <a:extLst>
              <a:ext uri="{FF2B5EF4-FFF2-40B4-BE49-F238E27FC236}">
                <a16:creationId xmlns:a16="http://schemas.microsoft.com/office/drawing/2014/main" id="{7DE093A2-1E0B-4ACA-BB50-DAB01D5F1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7580" y="5360191"/>
            <a:ext cx="3331424" cy="126880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Těžiště tělesa :: Výuka matematiky a angličtiny">
            <a:extLst>
              <a:ext uri="{FF2B5EF4-FFF2-40B4-BE49-F238E27FC236}">
                <a16:creationId xmlns:a16="http://schemas.microsoft.com/office/drawing/2014/main" id="{E828584B-7C59-4ECA-9C6E-452BC7AC62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7659" y="3836413"/>
            <a:ext cx="2733675" cy="13401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0BB80EAD-902E-41C9-9658-1C1B7617C9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2233" y="5280109"/>
            <a:ext cx="1093860" cy="12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07587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44BBC93-BBEB-4D8A-A900-61564629D22B}"/>
              </a:ext>
            </a:extLst>
          </p:cNvPr>
          <p:cNvSpPr txBox="1"/>
          <p:nvPr/>
        </p:nvSpPr>
        <p:spPr>
          <a:xfrm>
            <a:off x="184934" y="207769"/>
            <a:ext cx="8794679" cy="2739211"/>
          </a:xfrm>
          <a:prstGeom prst="rect">
            <a:avLst/>
          </a:prstGeom>
          <a:noFill/>
        </p:spPr>
        <p:txBody>
          <a:bodyPr wrap="square">
            <a:spAutoFit/>
          </a:bodyPr>
          <a:lstStyle/>
          <a:p>
            <a:pPr algn="just"/>
            <a:r>
              <a:rPr lang="cs-CZ" sz="2400" b="1" i="0" dirty="0">
                <a:solidFill>
                  <a:srgbClr val="333333"/>
                </a:solidFill>
                <a:effectLst/>
              </a:rPr>
              <a:t>Určení polohy těžiště</a:t>
            </a:r>
            <a:endParaRPr lang="cs-CZ" sz="2000" b="1" i="0" dirty="0">
              <a:solidFill>
                <a:srgbClr val="333333"/>
              </a:solidFill>
              <a:effectLst/>
            </a:endParaRPr>
          </a:p>
          <a:p>
            <a:pPr algn="l"/>
            <a:endParaRPr lang="cs-CZ" sz="800" b="1" dirty="0">
              <a:solidFill>
                <a:srgbClr val="333333"/>
              </a:solidFill>
            </a:endParaRPr>
          </a:p>
          <a:p>
            <a:pPr algn="l"/>
            <a:r>
              <a:rPr lang="cs-CZ" sz="2000" b="0" i="0" dirty="0">
                <a:solidFill>
                  <a:srgbClr val="333333"/>
                </a:solidFill>
                <a:effectLst/>
              </a:rPr>
              <a:t>1. </a:t>
            </a:r>
            <a:r>
              <a:rPr lang="cs-CZ" sz="2000" b="0" i="1" dirty="0">
                <a:solidFill>
                  <a:srgbClr val="333333"/>
                </a:solidFill>
                <a:effectLst/>
              </a:rPr>
              <a:t>odhadem</a:t>
            </a:r>
            <a:r>
              <a:rPr lang="cs-CZ" sz="2000" b="0" i="0" dirty="0">
                <a:solidFill>
                  <a:srgbClr val="333333"/>
                </a:solidFill>
                <a:effectLst/>
              </a:rPr>
              <a:t>: u stejnorodého geometrického pravidelného tělesa leží těžiště v jeho geometrickém středu (geometrickém těžišti)</a:t>
            </a:r>
          </a:p>
          <a:p>
            <a:pPr algn="l"/>
            <a:endParaRPr lang="cs-CZ" sz="2000" b="0" i="0" dirty="0">
              <a:solidFill>
                <a:srgbClr val="333333"/>
              </a:solidFill>
              <a:effectLst/>
            </a:endParaRPr>
          </a:p>
          <a:p>
            <a:pPr algn="l"/>
            <a:r>
              <a:rPr lang="cs-CZ" sz="2000" b="0" i="0" dirty="0">
                <a:solidFill>
                  <a:srgbClr val="333333"/>
                </a:solidFill>
                <a:effectLst/>
              </a:rPr>
              <a:t>2</a:t>
            </a:r>
            <a:r>
              <a:rPr lang="cs-CZ" sz="2000" b="0" i="1" dirty="0">
                <a:solidFill>
                  <a:srgbClr val="333333"/>
                </a:solidFill>
                <a:effectLst/>
              </a:rPr>
              <a:t>. experimentálně</a:t>
            </a:r>
            <a:r>
              <a:rPr lang="cs-CZ" sz="2000" b="0" i="0" dirty="0">
                <a:solidFill>
                  <a:srgbClr val="333333"/>
                </a:solidFill>
                <a:effectLst/>
              </a:rPr>
              <a:t>: u stejnorodého geometricky nepravidelného tělesa leží těžiště v průsečíku  těžnic při postupném zavěšení tělesa v nejméně dvou různých bodech</a:t>
            </a:r>
          </a:p>
          <a:p>
            <a:pPr algn="l"/>
            <a:endParaRPr lang="cs-CZ" sz="2000" b="0" i="0" dirty="0">
              <a:solidFill>
                <a:srgbClr val="333333"/>
              </a:solidFill>
              <a:effectLst/>
            </a:endParaRPr>
          </a:p>
          <a:p>
            <a:pPr algn="l"/>
            <a:r>
              <a:rPr lang="cs-CZ" sz="2000" b="0" i="0" dirty="0">
                <a:solidFill>
                  <a:srgbClr val="333333"/>
                </a:solidFill>
                <a:effectLst/>
              </a:rPr>
              <a:t>3. </a:t>
            </a:r>
            <a:r>
              <a:rPr lang="cs-CZ" sz="2000" b="0" i="1" dirty="0">
                <a:solidFill>
                  <a:srgbClr val="333333"/>
                </a:solidFill>
                <a:effectLst/>
              </a:rPr>
              <a:t>výpočtem</a:t>
            </a:r>
            <a:r>
              <a:rPr lang="cs-CZ" sz="2000" b="0" i="0" dirty="0">
                <a:solidFill>
                  <a:srgbClr val="333333"/>
                </a:solidFill>
                <a:effectLst/>
              </a:rPr>
              <a:t> (jednotlivé souřadnice </a:t>
            </a:r>
            <a:r>
              <a:rPr lang="cs-CZ" sz="2000" b="0" i="1" dirty="0" err="1">
                <a:solidFill>
                  <a:srgbClr val="333333"/>
                </a:solidFill>
                <a:effectLst/>
              </a:rPr>
              <a:t>x</a:t>
            </a:r>
            <a:r>
              <a:rPr lang="cs-CZ" sz="2000" b="0" i="1" baseline="-25000" dirty="0" err="1">
                <a:solidFill>
                  <a:srgbClr val="333333"/>
                </a:solidFill>
                <a:effectLst/>
              </a:rPr>
              <a:t>T</a:t>
            </a:r>
            <a:r>
              <a:rPr lang="cs-CZ" sz="2000" b="0" i="0" dirty="0">
                <a:solidFill>
                  <a:srgbClr val="333333"/>
                </a:solidFill>
                <a:effectLst/>
              </a:rPr>
              <a:t>, </a:t>
            </a:r>
            <a:r>
              <a:rPr lang="cs-CZ" sz="2000" b="0" i="1" dirty="0" err="1">
                <a:solidFill>
                  <a:srgbClr val="333333"/>
                </a:solidFill>
                <a:effectLst/>
              </a:rPr>
              <a:t>y</a:t>
            </a:r>
            <a:r>
              <a:rPr lang="cs-CZ" sz="2000" b="0" i="1" baseline="-25000" dirty="0" err="1">
                <a:solidFill>
                  <a:srgbClr val="333333"/>
                </a:solidFill>
                <a:effectLst/>
              </a:rPr>
              <a:t>T</a:t>
            </a:r>
            <a:r>
              <a:rPr lang="cs-CZ" sz="2000" b="0" i="0" dirty="0">
                <a:solidFill>
                  <a:srgbClr val="333333"/>
                </a:solidFill>
                <a:effectLst/>
              </a:rPr>
              <a:t>, </a:t>
            </a:r>
            <a:r>
              <a:rPr lang="cs-CZ" sz="2000" b="0" i="1" dirty="0" err="1">
                <a:solidFill>
                  <a:srgbClr val="333333"/>
                </a:solidFill>
                <a:effectLst/>
              </a:rPr>
              <a:t>z</a:t>
            </a:r>
            <a:r>
              <a:rPr lang="cs-CZ" sz="2000" b="0" i="1" baseline="-25000" dirty="0" err="1">
                <a:solidFill>
                  <a:srgbClr val="333333"/>
                </a:solidFill>
                <a:effectLst/>
              </a:rPr>
              <a:t>T</a:t>
            </a:r>
            <a:r>
              <a:rPr lang="cs-CZ" sz="2000" b="0" i="0" dirty="0">
                <a:solidFill>
                  <a:srgbClr val="333333"/>
                </a:solidFill>
                <a:effectLst/>
              </a:rPr>
              <a:t> těžiště T se počítají nezávisle na sobě):</a:t>
            </a:r>
          </a:p>
        </p:txBody>
      </p:sp>
      <p:pic>
        <p:nvPicPr>
          <p:cNvPr id="91138" name="Picture 2">
            <a:extLst>
              <a:ext uri="{FF2B5EF4-FFF2-40B4-BE49-F238E27FC236}">
                <a16:creationId xmlns:a16="http://schemas.microsoft.com/office/drawing/2014/main" id="{07026780-DAE1-4B97-8494-927E4CAD7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3804" y="2946980"/>
            <a:ext cx="1135774" cy="66253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9976A121-EFB0-468F-BB71-F2C90B3C5035}"/>
              </a:ext>
            </a:extLst>
          </p:cNvPr>
          <p:cNvSpPr txBox="1"/>
          <p:nvPr/>
        </p:nvSpPr>
        <p:spPr>
          <a:xfrm>
            <a:off x="277401" y="3609515"/>
            <a:ext cx="8609744" cy="707886"/>
          </a:xfrm>
          <a:prstGeom prst="rect">
            <a:avLst/>
          </a:prstGeom>
          <a:noFill/>
        </p:spPr>
        <p:txBody>
          <a:bodyPr wrap="square">
            <a:spAutoFit/>
          </a:bodyPr>
          <a:lstStyle/>
          <a:p>
            <a:pPr algn="just"/>
            <a:r>
              <a:rPr lang="cs-CZ" sz="2000" b="0" i="0" dirty="0">
                <a:solidFill>
                  <a:srgbClr val="333333"/>
                </a:solidFill>
                <a:effectLst/>
              </a:rPr>
              <a:t>a to jako podíl integrace </a:t>
            </a:r>
            <a:r>
              <a:rPr lang="cs-CZ" sz="2000" b="0" i="1" dirty="0">
                <a:solidFill>
                  <a:srgbClr val="333333"/>
                </a:solidFill>
                <a:effectLst/>
              </a:rPr>
              <a:t>x</a:t>
            </a:r>
            <a:r>
              <a:rPr lang="cs-CZ" sz="2000" b="0" i="0" dirty="0">
                <a:solidFill>
                  <a:srgbClr val="333333"/>
                </a:solidFill>
                <a:effectLst/>
              </a:rPr>
              <a:t>-ové souřadnice bodu tělesa podle hmotnosti pro celou hmotnost tělesa </a:t>
            </a:r>
            <a:r>
              <a:rPr lang="cs-CZ" sz="2000" b="0" i="1" dirty="0">
                <a:solidFill>
                  <a:srgbClr val="333333"/>
                </a:solidFill>
                <a:effectLst/>
              </a:rPr>
              <a:t>m</a:t>
            </a:r>
            <a:r>
              <a:rPr lang="cs-CZ" sz="2000" b="0" i="0" dirty="0">
                <a:solidFill>
                  <a:srgbClr val="333333"/>
                </a:solidFill>
                <a:effectLst/>
              </a:rPr>
              <a:t> (statický moment) a hmotnosti tělesa.</a:t>
            </a:r>
          </a:p>
        </p:txBody>
      </p:sp>
      <p:pic>
        <p:nvPicPr>
          <p:cNvPr id="76802" name="Picture 2">
            <a:extLst>
              <a:ext uri="{FF2B5EF4-FFF2-40B4-BE49-F238E27FC236}">
                <a16:creationId xmlns:a16="http://schemas.microsoft.com/office/drawing/2014/main" id="{6E379805-2AAD-4299-A29B-F4031BC48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092" y="4532844"/>
            <a:ext cx="2936972" cy="70788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8C89EE06-C078-4AB5-96CB-7E44EC73A7CF}"/>
              </a:ext>
            </a:extLst>
          </p:cNvPr>
          <p:cNvSpPr txBox="1"/>
          <p:nvPr/>
        </p:nvSpPr>
        <p:spPr>
          <a:xfrm>
            <a:off x="277401" y="5578433"/>
            <a:ext cx="5092100" cy="400110"/>
          </a:xfrm>
          <a:prstGeom prst="rect">
            <a:avLst/>
          </a:prstGeom>
          <a:noFill/>
        </p:spPr>
        <p:txBody>
          <a:bodyPr wrap="none" rtlCol="0">
            <a:spAutoFit/>
          </a:bodyPr>
          <a:lstStyle/>
          <a:p>
            <a:r>
              <a:rPr lang="cs-CZ" sz="2000" dirty="0"/>
              <a:t>Analogické vztahy platí i pro osu y (svislý směr).</a:t>
            </a:r>
          </a:p>
        </p:txBody>
      </p:sp>
    </p:spTree>
    <p:extLst>
      <p:ext uri="{BB962C8B-B14F-4D97-AF65-F5344CB8AC3E}">
        <p14:creationId xmlns:p14="http://schemas.microsoft.com/office/powerpoint/2010/main" val="41849597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93A16F3-BC8A-4A93-AD45-07A3C48D63B9}"/>
              </a:ext>
            </a:extLst>
          </p:cNvPr>
          <p:cNvSpPr txBox="1"/>
          <p:nvPr/>
        </p:nvSpPr>
        <p:spPr>
          <a:xfrm>
            <a:off x="185738" y="166550"/>
            <a:ext cx="4943982" cy="1815882"/>
          </a:xfrm>
          <a:prstGeom prst="rect">
            <a:avLst/>
          </a:prstGeom>
          <a:noFill/>
        </p:spPr>
        <p:txBody>
          <a:bodyPr wrap="none" rtlCol="0">
            <a:spAutoFit/>
          </a:bodyPr>
          <a:lstStyle/>
          <a:p>
            <a:r>
              <a:rPr lang="cs-CZ" sz="2400" b="1" dirty="0"/>
              <a:t>Příklad</a:t>
            </a:r>
          </a:p>
          <a:p>
            <a:endParaRPr lang="cs-CZ" sz="800" dirty="0"/>
          </a:p>
          <a:p>
            <a:r>
              <a:rPr lang="cs-CZ" sz="2000" dirty="0"/>
              <a:t>Určete souřadnice těžiště tří hmotných bodů: </a:t>
            </a:r>
            <a:endParaRPr lang="en-US" sz="2000" dirty="0"/>
          </a:p>
          <a:p>
            <a:r>
              <a:rPr lang="cs-CZ" sz="2000" dirty="0"/>
              <a:t>M</a:t>
            </a:r>
            <a:r>
              <a:rPr lang="cs-CZ" sz="2000" baseline="-25000" dirty="0"/>
              <a:t>1</a:t>
            </a:r>
            <a:r>
              <a:rPr lang="en-US" sz="2000" dirty="0"/>
              <a:t>[1, 4]  m</a:t>
            </a:r>
            <a:r>
              <a:rPr lang="en-US" sz="2000" baseline="-25000" dirty="0"/>
              <a:t>1</a:t>
            </a:r>
            <a:r>
              <a:rPr lang="en-US" sz="2000" dirty="0"/>
              <a:t> = 6 kg</a:t>
            </a:r>
          </a:p>
          <a:p>
            <a:r>
              <a:rPr lang="cs-CZ" sz="2000" dirty="0"/>
              <a:t>M</a:t>
            </a:r>
            <a:r>
              <a:rPr lang="en-US" sz="2000" baseline="-25000" dirty="0"/>
              <a:t>2</a:t>
            </a:r>
            <a:r>
              <a:rPr lang="en-US" sz="2000" dirty="0"/>
              <a:t>[13, 1]  m</a:t>
            </a:r>
            <a:r>
              <a:rPr lang="en-US" sz="2000" baseline="-25000" dirty="0"/>
              <a:t>2</a:t>
            </a:r>
            <a:r>
              <a:rPr lang="en-US" sz="2000" dirty="0"/>
              <a:t> = 4 kg</a:t>
            </a:r>
            <a:endParaRPr lang="cs-CZ" sz="2000" dirty="0"/>
          </a:p>
          <a:p>
            <a:r>
              <a:rPr lang="cs-CZ" sz="2000" dirty="0"/>
              <a:t>M</a:t>
            </a:r>
            <a:r>
              <a:rPr lang="en-US" sz="2000" baseline="-25000" dirty="0"/>
              <a:t>3</a:t>
            </a:r>
            <a:r>
              <a:rPr lang="en-US" sz="2000" dirty="0"/>
              <a:t>[10, 19]  m</a:t>
            </a:r>
            <a:r>
              <a:rPr lang="en-US" sz="2000" baseline="-25000" dirty="0"/>
              <a:t>3</a:t>
            </a:r>
            <a:r>
              <a:rPr lang="en-US" sz="2000" dirty="0"/>
              <a:t> = 5 kg</a:t>
            </a:r>
            <a:endParaRPr lang="cs-CZ" sz="2000" dirty="0"/>
          </a:p>
        </p:txBody>
      </p:sp>
      <p:pic>
        <p:nvPicPr>
          <p:cNvPr id="77826" name="Picture 2">
            <a:extLst>
              <a:ext uri="{FF2B5EF4-FFF2-40B4-BE49-F238E27FC236}">
                <a16:creationId xmlns:a16="http://schemas.microsoft.com/office/drawing/2014/main" id="{C36A6F2B-005A-4DEB-9C23-F97824F58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4031" y="712044"/>
            <a:ext cx="2683566" cy="342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67D2F197-12F6-4DBE-9E4D-DB2871CCC2AC}"/>
              </a:ext>
            </a:extLst>
          </p:cNvPr>
          <p:cNvSpPr txBox="1"/>
          <p:nvPr/>
        </p:nvSpPr>
        <p:spPr>
          <a:xfrm>
            <a:off x="214313" y="5355917"/>
            <a:ext cx="8510588" cy="1323439"/>
          </a:xfrm>
          <a:prstGeom prst="rect">
            <a:avLst/>
          </a:prstGeom>
          <a:noFill/>
        </p:spPr>
        <p:txBody>
          <a:bodyPr wrap="square">
            <a:spAutoFit/>
          </a:bodyPr>
          <a:lstStyle/>
          <a:p>
            <a:pPr algn="just"/>
            <a:r>
              <a:rPr lang="cs-CZ" sz="2000" b="0" i="0" dirty="0">
                <a:effectLst/>
              </a:rPr>
              <a:t>U některých strojů je velmi důležité, aby jeho </a:t>
            </a:r>
            <a:r>
              <a:rPr lang="cs-CZ" sz="2000" b="1" i="0" dirty="0">
                <a:effectLst/>
              </a:rPr>
              <a:t>strojní součásti byly zavěšeny nebo upevněny v těžišti</a:t>
            </a:r>
            <a:r>
              <a:rPr lang="cs-CZ" sz="2000" b="0" i="0" dirty="0">
                <a:effectLst/>
              </a:rPr>
              <a:t>. Tak např. řemenice, ozubená kola, oběžná kola turbín, odstředivá čerpadla apod. musí být upevněna v ose otáčení, jinak vznikají </a:t>
            </a:r>
            <a:r>
              <a:rPr lang="cs-CZ" sz="2000" b="0" i="0" u="sng" dirty="0">
                <a:effectLst/>
              </a:rPr>
              <a:t>nevyvážené odstředivé síly</a:t>
            </a:r>
            <a:r>
              <a:rPr lang="cs-CZ" sz="2000" b="0" i="0" dirty="0">
                <a:effectLst/>
              </a:rPr>
              <a:t>, které součástky rychle opotřebovávají.</a:t>
            </a:r>
            <a:endParaRPr lang="cs-CZ" sz="2000" dirty="0"/>
          </a:p>
        </p:txBody>
      </p:sp>
      <p:sp>
        <p:nvSpPr>
          <p:cNvPr id="7" name="TextovéPole 6">
            <a:extLst>
              <a:ext uri="{FF2B5EF4-FFF2-40B4-BE49-F238E27FC236}">
                <a16:creationId xmlns:a16="http://schemas.microsoft.com/office/drawing/2014/main" id="{B14E6DBB-305A-4E4C-B357-128419710E45}"/>
              </a:ext>
            </a:extLst>
          </p:cNvPr>
          <p:cNvSpPr txBox="1"/>
          <p:nvPr/>
        </p:nvSpPr>
        <p:spPr>
          <a:xfrm>
            <a:off x="3533775" y="1209520"/>
            <a:ext cx="5076826" cy="1138773"/>
          </a:xfrm>
          <a:prstGeom prst="rect">
            <a:avLst/>
          </a:prstGeom>
          <a:noFill/>
        </p:spPr>
        <p:txBody>
          <a:bodyPr wrap="square">
            <a:spAutoFit/>
          </a:bodyPr>
          <a:lstStyle/>
          <a:p>
            <a:r>
              <a:rPr lang="en-US" sz="2000" dirty="0" err="1"/>
              <a:t>x</a:t>
            </a:r>
            <a:r>
              <a:rPr lang="en-US" sz="2000" baseline="-25000" dirty="0" err="1"/>
              <a:t>T</a:t>
            </a:r>
            <a:r>
              <a:rPr lang="en-US" sz="2000" dirty="0"/>
              <a:t> = (6.1 + 4.13 + 5.10)/(6 + 4 + 5) = 36/5 = 7,2</a:t>
            </a:r>
          </a:p>
          <a:p>
            <a:r>
              <a:rPr lang="en-US" sz="2000" dirty="0" err="1"/>
              <a:t>y</a:t>
            </a:r>
            <a:r>
              <a:rPr lang="en-US" sz="2000" baseline="-25000" dirty="0" err="1"/>
              <a:t>T</a:t>
            </a:r>
            <a:r>
              <a:rPr lang="en-US" sz="2000" dirty="0"/>
              <a:t> = (6.4 + 4.1 + 5.19)/(6 + 4 + 5) = 41/5 = 8,2</a:t>
            </a:r>
            <a:endParaRPr lang="cs-CZ" sz="2000" dirty="0"/>
          </a:p>
          <a:p>
            <a:endParaRPr lang="en-US" sz="800" dirty="0"/>
          </a:p>
          <a:p>
            <a:pPr algn="ctr"/>
            <a:r>
              <a:rPr lang="en-US" sz="2000" u="sng" dirty="0"/>
              <a:t>T[7,2; 8,2]</a:t>
            </a:r>
            <a:endParaRPr lang="cs-CZ" sz="2000" u="sng" dirty="0"/>
          </a:p>
        </p:txBody>
      </p:sp>
    </p:spTree>
    <p:extLst>
      <p:ext uri="{BB962C8B-B14F-4D97-AF65-F5344CB8AC3E}">
        <p14:creationId xmlns:p14="http://schemas.microsoft.com/office/powerpoint/2010/main" val="42313140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89E1448-AAFE-4AE8-9C84-443200AEC2B3}"/>
              </a:ext>
            </a:extLst>
          </p:cNvPr>
          <p:cNvSpPr txBox="1"/>
          <p:nvPr/>
        </p:nvSpPr>
        <p:spPr>
          <a:xfrm>
            <a:off x="184936" y="1037691"/>
            <a:ext cx="8794678" cy="5632311"/>
          </a:xfrm>
          <a:prstGeom prst="rect">
            <a:avLst/>
          </a:prstGeom>
          <a:noFill/>
        </p:spPr>
        <p:txBody>
          <a:bodyPr wrap="square" rtlCol="0">
            <a:spAutoFit/>
          </a:bodyPr>
          <a:lstStyle/>
          <a:p>
            <a:pPr algn="just"/>
            <a:r>
              <a:rPr lang="cs-CZ" sz="2000" dirty="0"/>
              <a:t>Tuhé těleso je v rovnovážné poloze, jestliže se pohybový účinek všech sil působících na těleso navzájem ruší a těleso je v klidu. Např.</a:t>
            </a:r>
          </a:p>
          <a:p>
            <a:pPr algn="just"/>
            <a:r>
              <a:rPr lang="cs-CZ" sz="2000" dirty="0"/>
              <a:t>Těleso zavěšené nad těžištěm tak, že těžnice prochází bodem závěsu, tíhová síla působící na těleso se ruší pevností závěsu.</a:t>
            </a:r>
          </a:p>
          <a:p>
            <a:pPr algn="just"/>
            <a:r>
              <a:rPr lang="cs-CZ" sz="2000" dirty="0"/>
              <a:t>U tělesa podepřeného pod těžištěm, tíhová síla se ruší pevností opory.</a:t>
            </a:r>
          </a:p>
          <a:p>
            <a:pPr algn="just"/>
            <a:endParaRPr lang="cs-CZ" sz="2000" dirty="0"/>
          </a:p>
          <a:p>
            <a:pPr algn="just"/>
            <a:r>
              <a:rPr lang="cs-CZ" sz="2000" b="1" dirty="0"/>
              <a:t>Podmínky rovnováhy tuhého tělesa</a:t>
            </a:r>
          </a:p>
          <a:p>
            <a:pPr algn="just"/>
            <a:r>
              <a:rPr lang="cs-CZ" sz="2000" dirty="0"/>
              <a:t>Aby bylo těleso v rovnovážné poloze musí být splněny 2 základní podmínky:</a:t>
            </a:r>
          </a:p>
          <a:p>
            <a:pPr algn="just"/>
            <a:endParaRPr lang="cs-CZ" sz="2000" dirty="0"/>
          </a:p>
          <a:p>
            <a:pPr algn="just"/>
            <a:r>
              <a:rPr lang="cs-CZ" sz="2000" b="1" i="1" dirty="0"/>
              <a:t>Podmínka rovnováhy sil</a:t>
            </a:r>
            <a:r>
              <a:rPr lang="cs-CZ" sz="2000" dirty="0"/>
              <a:t>: Těleso je v rovnovážné poloze, je-li výslednice sil působících na těleso nulová.  </a:t>
            </a:r>
          </a:p>
          <a:p>
            <a:pPr algn="ctr"/>
            <a:r>
              <a:rPr lang="cs-CZ" sz="2000" b="1" dirty="0"/>
              <a:t>F</a:t>
            </a:r>
            <a:r>
              <a:rPr lang="cs-CZ" sz="2000" dirty="0"/>
              <a:t> = </a:t>
            </a:r>
            <a:r>
              <a:rPr lang="cs-CZ" sz="2000" b="1" dirty="0"/>
              <a:t>F</a:t>
            </a:r>
            <a:r>
              <a:rPr lang="cs-CZ" sz="2000" baseline="-25000" dirty="0"/>
              <a:t>1</a:t>
            </a:r>
            <a:r>
              <a:rPr lang="cs-CZ" sz="2000" dirty="0"/>
              <a:t> + </a:t>
            </a:r>
            <a:r>
              <a:rPr lang="cs-CZ" sz="2000" b="1" dirty="0"/>
              <a:t>F</a:t>
            </a:r>
            <a:r>
              <a:rPr lang="cs-CZ" sz="2000" baseline="-25000" dirty="0"/>
              <a:t>2</a:t>
            </a:r>
            <a:r>
              <a:rPr lang="cs-CZ" sz="2000" dirty="0"/>
              <a:t> + …+ </a:t>
            </a:r>
            <a:r>
              <a:rPr lang="cs-CZ" sz="2000" b="1" dirty="0" err="1"/>
              <a:t>F</a:t>
            </a:r>
            <a:r>
              <a:rPr lang="cs-CZ" sz="2000" baseline="-25000" dirty="0" err="1"/>
              <a:t>n</a:t>
            </a:r>
            <a:r>
              <a:rPr lang="cs-CZ" sz="2000" dirty="0"/>
              <a:t> = 0</a:t>
            </a:r>
          </a:p>
          <a:p>
            <a:pPr algn="just"/>
            <a:endParaRPr lang="cs-CZ" sz="2000" dirty="0"/>
          </a:p>
          <a:p>
            <a:pPr algn="just"/>
            <a:r>
              <a:rPr lang="cs-CZ" sz="2000" b="1" i="1" dirty="0"/>
              <a:t>Podmínka rovnováhy momentů sil</a:t>
            </a:r>
            <a:r>
              <a:rPr lang="cs-CZ" sz="2000" dirty="0"/>
              <a:t>: Těleso otáčivé kolem nehybné osy je v rovnovážné poloze, je-li výsledný moment všech sil působících na těleso nulový (momentová věta). </a:t>
            </a:r>
          </a:p>
          <a:p>
            <a:pPr algn="ctr"/>
            <a:r>
              <a:rPr lang="cs-CZ" sz="2000" b="1" dirty="0"/>
              <a:t>M</a:t>
            </a:r>
            <a:r>
              <a:rPr lang="cs-CZ" sz="2000" dirty="0"/>
              <a:t> = </a:t>
            </a:r>
            <a:r>
              <a:rPr lang="cs-CZ" sz="2000" b="1" dirty="0"/>
              <a:t>M</a:t>
            </a:r>
            <a:r>
              <a:rPr lang="cs-CZ" sz="2000" baseline="-25000" dirty="0"/>
              <a:t>1</a:t>
            </a:r>
            <a:r>
              <a:rPr lang="cs-CZ" sz="2000" dirty="0"/>
              <a:t> + </a:t>
            </a:r>
            <a:r>
              <a:rPr lang="cs-CZ" sz="2000" b="1" dirty="0"/>
              <a:t>M</a:t>
            </a:r>
            <a:r>
              <a:rPr lang="cs-CZ" sz="2000" baseline="-25000" dirty="0"/>
              <a:t>2</a:t>
            </a:r>
            <a:r>
              <a:rPr lang="cs-CZ" sz="2000" dirty="0"/>
              <a:t> + …+ </a:t>
            </a:r>
            <a:r>
              <a:rPr lang="cs-CZ" sz="2000" b="1" dirty="0" err="1"/>
              <a:t>M</a:t>
            </a:r>
            <a:r>
              <a:rPr lang="cs-CZ" sz="2000" baseline="-25000" dirty="0" err="1"/>
              <a:t>n</a:t>
            </a:r>
            <a:r>
              <a:rPr lang="cs-CZ" sz="2000" dirty="0"/>
              <a:t> = 0</a:t>
            </a:r>
          </a:p>
          <a:p>
            <a:pPr algn="just"/>
            <a:endParaRPr lang="cs-CZ" sz="2000" dirty="0"/>
          </a:p>
        </p:txBody>
      </p:sp>
      <p:sp>
        <p:nvSpPr>
          <p:cNvPr id="5" name="TextovéPole 4">
            <a:extLst>
              <a:ext uri="{FF2B5EF4-FFF2-40B4-BE49-F238E27FC236}">
                <a16:creationId xmlns:a16="http://schemas.microsoft.com/office/drawing/2014/main" id="{935480E0-4B2A-4922-82BF-3C48AA5664F3}"/>
              </a:ext>
            </a:extLst>
          </p:cNvPr>
          <p:cNvSpPr txBox="1"/>
          <p:nvPr/>
        </p:nvSpPr>
        <p:spPr>
          <a:xfrm>
            <a:off x="184936" y="339316"/>
            <a:ext cx="4572000" cy="461665"/>
          </a:xfrm>
          <a:prstGeom prst="rect">
            <a:avLst/>
          </a:prstGeom>
          <a:noFill/>
        </p:spPr>
        <p:txBody>
          <a:bodyPr wrap="square">
            <a:spAutoFit/>
          </a:bodyPr>
          <a:lstStyle/>
          <a:p>
            <a:r>
              <a:rPr lang="cs-CZ" sz="2400" b="1" dirty="0"/>
              <a:t>Rovnováha tuhého tělesa</a:t>
            </a:r>
            <a:endParaRPr lang="cs-CZ" sz="2400" dirty="0"/>
          </a:p>
        </p:txBody>
      </p:sp>
    </p:spTree>
    <p:extLst>
      <p:ext uri="{BB962C8B-B14F-4D97-AF65-F5344CB8AC3E}">
        <p14:creationId xmlns:p14="http://schemas.microsoft.com/office/powerpoint/2010/main" val="37814973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A6C921-F73C-4DEC-99DE-E2C6624FB460}"/>
              </a:ext>
            </a:extLst>
          </p:cNvPr>
          <p:cNvSpPr>
            <a:spLocks noGrp="1"/>
          </p:cNvSpPr>
          <p:nvPr>
            <p:ph type="title"/>
          </p:nvPr>
        </p:nvSpPr>
        <p:spPr>
          <a:xfrm>
            <a:off x="552450" y="222251"/>
            <a:ext cx="7886700" cy="467081"/>
          </a:xfrm>
        </p:spPr>
        <p:txBody>
          <a:bodyPr>
            <a:normAutofit/>
          </a:bodyPr>
          <a:lstStyle/>
          <a:p>
            <a:r>
              <a:rPr lang="cs-CZ" sz="2400" b="1" dirty="0">
                <a:latin typeface="+mn-lt"/>
              </a:rPr>
              <a:t>Rovnovážné polohy tuhého tělesa</a:t>
            </a:r>
          </a:p>
        </p:txBody>
      </p:sp>
      <p:pic>
        <p:nvPicPr>
          <p:cNvPr id="82946" name="Picture 2" descr="Bakalářská fyzika pro HGF VŠB-TUO">
            <a:extLst>
              <a:ext uri="{FF2B5EF4-FFF2-40B4-BE49-F238E27FC236}">
                <a16:creationId xmlns:a16="http://schemas.microsoft.com/office/drawing/2014/main" id="{86293E5C-1811-4F59-9E81-FFED9FC98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61" y="3968749"/>
            <a:ext cx="476250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Skupina 3">
            <a:extLst>
              <a:ext uri="{FF2B5EF4-FFF2-40B4-BE49-F238E27FC236}">
                <a16:creationId xmlns:a16="http://schemas.microsoft.com/office/drawing/2014/main" id="{C366A89D-13FC-49AC-87E5-15FA2AB76C43}"/>
              </a:ext>
            </a:extLst>
          </p:cNvPr>
          <p:cNvGrpSpPr/>
          <p:nvPr/>
        </p:nvGrpSpPr>
        <p:grpSpPr>
          <a:xfrm>
            <a:off x="5959792" y="3512747"/>
            <a:ext cx="2149102" cy="3244490"/>
            <a:chOff x="5896725" y="3536983"/>
            <a:chExt cx="2149102" cy="3244490"/>
          </a:xfrm>
        </p:grpSpPr>
        <p:pic>
          <p:nvPicPr>
            <p:cNvPr id="89090" name="Picture 2">
              <a:extLst>
                <a:ext uri="{FF2B5EF4-FFF2-40B4-BE49-F238E27FC236}">
                  <a16:creationId xmlns:a16="http://schemas.microsoft.com/office/drawing/2014/main" id="{BE88F11B-3EC5-4576-9A01-780306A31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048" y="4706475"/>
              <a:ext cx="1869698" cy="1053263"/>
            </a:xfrm>
            <a:prstGeom prst="rect">
              <a:avLst/>
            </a:prstGeom>
            <a:noFill/>
            <a:extLst>
              <a:ext uri="{909E8E84-426E-40DD-AFC4-6F175D3DCCD1}">
                <a14:hiddenFill xmlns:a14="http://schemas.microsoft.com/office/drawing/2010/main">
                  <a:solidFill>
                    <a:srgbClr val="FFFFFF"/>
                  </a:solidFill>
                </a14:hiddenFill>
              </a:ext>
            </a:extLst>
          </p:spPr>
        </p:pic>
        <p:pic>
          <p:nvPicPr>
            <p:cNvPr id="89092" name="Picture 4">
              <a:extLst>
                <a:ext uri="{FF2B5EF4-FFF2-40B4-BE49-F238E27FC236}">
                  <a16:creationId xmlns:a16="http://schemas.microsoft.com/office/drawing/2014/main" id="{FD20B5D7-A5A7-4E8C-873C-F86DE39BB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6725" y="3536983"/>
              <a:ext cx="2076021" cy="1169492"/>
            </a:xfrm>
            <a:prstGeom prst="rect">
              <a:avLst/>
            </a:prstGeom>
            <a:noFill/>
            <a:extLst>
              <a:ext uri="{909E8E84-426E-40DD-AFC4-6F175D3DCCD1}">
                <a14:hiddenFill xmlns:a14="http://schemas.microsoft.com/office/drawing/2010/main">
                  <a:solidFill>
                    <a:srgbClr val="FFFFFF"/>
                  </a:solidFill>
                </a14:hiddenFill>
              </a:ext>
            </a:extLst>
          </p:spPr>
        </p:pic>
        <p:pic>
          <p:nvPicPr>
            <p:cNvPr id="89094" name="Picture 6">
              <a:extLst>
                <a:ext uri="{FF2B5EF4-FFF2-40B4-BE49-F238E27FC236}">
                  <a16:creationId xmlns:a16="http://schemas.microsoft.com/office/drawing/2014/main" id="{328A4E46-7BB9-4E71-AF56-C7456F540F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048" y="5687041"/>
              <a:ext cx="1942779" cy="109443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ovéPole 7">
            <a:extLst>
              <a:ext uri="{FF2B5EF4-FFF2-40B4-BE49-F238E27FC236}">
                <a16:creationId xmlns:a16="http://schemas.microsoft.com/office/drawing/2014/main" id="{385EF4F9-BC18-4B2E-8EFA-4D04F7D6E01F}"/>
              </a:ext>
            </a:extLst>
          </p:cNvPr>
          <p:cNvSpPr txBox="1"/>
          <p:nvPr/>
        </p:nvSpPr>
        <p:spPr>
          <a:xfrm>
            <a:off x="138110" y="825672"/>
            <a:ext cx="8867775" cy="707886"/>
          </a:xfrm>
          <a:prstGeom prst="rect">
            <a:avLst/>
          </a:prstGeom>
          <a:noFill/>
        </p:spPr>
        <p:txBody>
          <a:bodyPr wrap="square">
            <a:spAutoFit/>
          </a:bodyPr>
          <a:lstStyle/>
          <a:p>
            <a:r>
              <a:rPr lang="cs-CZ" sz="2000" b="0" i="0" dirty="0">
                <a:solidFill>
                  <a:srgbClr val="333333"/>
                </a:solidFill>
                <a:effectLst/>
              </a:rPr>
              <a:t>Tuhé těleso je v </a:t>
            </a:r>
            <a:r>
              <a:rPr lang="cs-CZ" sz="2000" b="1" i="0" dirty="0">
                <a:solidFill>
                  <a:srgbClr val="333333"/>
                </a:solidFill>
                <a:effectLst/>
              </a:rPr>
              <a:t>rovnovážné poloze</a:t>
            </a:r>
            <a:r>
              <a:rPr lang="cs-CZ" sz="2000" b="0" i="0" dirty="0">
                <a:solidFill>
                  <a:srgbClr val="333333"/>
                </a:solidFill>
                <a:effectLst/>
              </a:rPr>
              <a:t>, jestliže Tělesa upevněná v těžišti nekonají ani posuvný, ani otáčivý pohyb, jsou v rovnováze.  </a:t>
            </a:r>
            <a:endParaRPr lang="cs-CZ" sz="2000" dirty="0"/>
          </a:p>
        </p:txBody>
      </p:sp>
      <p:sp>
        <p:nvSpPr>
          <p:cNvPr id="13" name="TextovéPole 12">
            <a:extLst>
              <a:ext uri="{FF2B5EF4-FFF2-40B4-BE49-F238E27FC236}">
                <a16:creationId xmlns:a16="http://schemas.microsoft.com/office/drawing/2014/main" id="{D24C311A-4000-4495-B8CB-87E003008872}"/>
              </a:ext>
            </a:extLst>
          </p:cNvPr>
          <p:cNvSpPr txBox="1"/>
          <p:nvPr/>
        </p:nvSpPr>
        <p:spPr>
          <a:xfrm>
            <a:off x="238785" y="1676977"/>
            <a:ext cx="8666427" cy="1877437"/>
          </a:xfrm>
          <a:prstGeom prst="rect">
            <a:avLst/>
          </a:prstGeom>
          <a:noFill/>
        </p:spPr>
        <p:txBody>
          <a:bodyPr wrap="square">
            <a:spAutoFit/>
          </a:bodyPr>
          <a:lstStyle/>
          <a:p>
            <a:pPr marL="457200" indent="-457200" algn="just">
              <a:buAutoNum type="arabicPeriod"/>
            </a:pPr>
            <a:r>
              <a:rPr lang="cs-CZ" sz="2000" b="1" dirty="0"/>
              <a:t>Stabilní (stálá)</a:t>
            </a:r>
            <a:r>
              <a:rPr lang="cs-CZ" sz="2000" dirty="0"/>
              <a:t>: těleso se po vychýlení vrací zpět do rovnovážné polohy.</a:t>
            </a:r>
          </a:p>
          <a:p>
            <a:pPr marL="457200" indent="-457200" algn="just">
              <a:buAutoNum type="arabicPeriod"/>
            </a:pPr>
            <a:endParaRPr lang="cs-CZ" sz="800" dirty="0"/>
          </a:p>
          <a:p>
            <a:pPr algn="just"/>
            <a:r>
              <a:rPr lang="cs-CZ" sz="2000" dirty="0"/>
              <a:t>2. </a:t>
            </a:r>
            <a:r>
              <a:rPr lang="cs-CZ" sz="2000" b="1" dirty="0"/>
              <a:t>Labilní (vratká)</a:t>
            </a:r>
            <a:r>
              <a:rPr lang="cs-CZ" sz="2000" dirty="0"/>
              <a:t>:</a:t>
            </a:r>
            <a:r>
              <a:rPr lang="cs-CZ" sz="2000" b="1" dirty="0"/>
              <a:t> </a:t>
            </a:r>
            <a:r>
              <a:rPr lang="cs-CZ" sz="2000" dirty="0"/>
              <a:t>u tělesa se po vychýlení zvětšuje výchylka, těleso se samo do rovnovážné polohy nevrátí, tíhová síla působí na zvětšování výchylky.</a:t>
            </a:r>
          </a:p>
          <a:p>
            <a:pPr algn="just"/>
            <a:endParaRPr lang="cs-CZ" sz="800" dirty="0"/>
          </a:p>
          <a:p>
            <a:pPr algn="just"/>
            <a:r>
              <a:rPr lang="cs-CZ" sz="2000" dirty="0"/>
              <a:t>3</a:t>
            </a:r>
            <a:r>
              <a:rPr lang="cs-CZ" sz="2000" b="1" dirty="0"/>
              <a:t>. Indiferentní (volná)</a:t>
            </a:r>
            <a:r>
              <a:rPr lang="cs-CZ" sz="2000" dirty="0"/>
              <a:t>: těleso po vychýlení zůstává v nové poloze, výška těžiště nad zemským povrchem se nemění.</a:t>
            </a:r>
          </a:p>
        </p:txBody>
      </p:sp>
    </p:spTree>
    <p:extLst>
      <p:ext uri="{BB962C8B-B14F-4D97-AF65-F5344CB8AC3E}">
        <p14:creationId xmlns:p14="http://schemas.microsoft.com/office/powerpoint/2010/main" val="17880487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2D373CE-381B-488D-8B1A-BEB4D26B07BE}"/>
              </a:ext>
            </a:extLst>
          </p:cNvPr>
          <p:cNvSpPr txBox="1"/>
          <p:nvPr/>
        </p:nvSpPr>
        <p:spPr>
          <a:xfrm>
            <a:off x="114300" y="853350"/>
            <a:ext cx="8763000" cy="3170099"/>
          </a:xfrm>
          <a:prstGeom prst="rect">
            <a:avLst/>
          </a:prstGeom>
          <a:noFill/>
        </p:spPr>
        <p:txBody>
          <a:bodyPr wrap="square">
            <a:spAutoFit/>
          </a:bodyPr>
          <a:lstStyle/>
          <a:p>
            <a:pPr algn="just"/>
            <a:r>
              <a:rPr lang="cs-CZ" sz="2000" b="1" dirty="0"/>
              <a:t>Stabilita</a:t>
            </a:r>
            <a:r>
              <a:rPr lang="cs-CZ" sz="2000" dirty="0"/>
              <a:t> je schopnost tělesa odolávat převrácení. </a:t>
            </a:r>
            <a:r>
              <a:rPr lang="cs-CZ" sz="2000" b="1" u="sng" dirty="0"/>
              <a:t>Těleso podepřené na ploše</a:t>
            </a:r>
            <a:r>
              <a:rPr lang="cs-CZ" sz="2000" u="sng" dirty="0"/>
              <a:t> je ve stálé rovnovážné poloze, jestliže svislá těžnice prochází podstavou tělesa</a:t>
            </a:r>
            <a:r>
              <a:rPr lang="cs-CZ" sz="2000" dirty="0"/>
              <a:t>. Stabilita je tím větší, čím se těžiště nachází níže. </a:t>
            </a:r>
            <a:r>
              <a:rPr lang="cs-CZ" sz="2000" b="0" i="0" dirty="0">
                <a:solidFill>
                  <a:srgbClr val="202122"/>
                </a:solidFill>
                <a:effectLst/>
              </a:rPr>
              <a:t>Veličinou udávající </a:t>
            </a:r>
            <a:r>
              <a:rPr lang="cs-CZ" sz="2000" b="0" i="0" u="sng" dirty="0">
                <a:solidFill>
                  <a:srgbClr val="202122"/>
                </a:solidFill>
                <a:effectLst/>
              </a:rPr>
              <a:t>míru stability </a:t>
            </a:r>
            <a:r>
              <a:rPr lang="cs-CZ" sz="2000" b="0" i="0" dirty="0">
                <a:solidFill>
                  <a:srgbClr val="202122"/>
                </a:solidFill>
                <a:effectLst/>
              </a:rPr>
              <a:t>(stálosti rovnovážné polohy) </a:t>
            </a:r>
            <a:r>
              <a:rPr lang="cs-CZ" sz="2000" b="0" i="0" u="sng" dirty="0">
                <a:solidFill>
                  <a:srgbClr val="202122"/>
                </a:solidFill>
                <a:effectLst/>
              </a:rPr>
              <a:t>mechanické soustavy </a:t>
            </a:r>
            <a:r>
              <a:rPr lang="cs-CZ" sz="2000" b="0" i="0" dirty="0">
                <a:solidFill>
                  <a:srgbClr val="202122"/>
                </a:solidFill>
                <a:effectLst/>
              </a:rPr>
              <a:t>(někdy zkráceně nazývanou stabilita) je </a:t>
            </a:r>
            <a:r>
              <a:rPr lang="cs-CZ" sz="2000" b="0" i="0" u="sng" dirty="0">
                <a:solidFill>
                  <a:srgbClr val="202122"/>
                </a:solidFill>
                <a:effectLst/>
              </a:rPr>
              <a:t>rozdíl potenciální energie tělesa mezi vratkou a stálou rovnovážnou polohou</a:t>
            </a:r>
            <a:r>
              <a:rPr lang="cs-CZ" sz="2000" b="0" i="0" dirty="0">
                <a:solidFill>
                  <a:srgbClr val="202122"/>
                </a:solidFill>
                <a:effectLst/>
              </a:rPr>
              <a:t>, neboli minimální množství práce, které je třeba vykonat, aby se soustava ze stálé rovnovážné polohy dostala do vratké rovnovážné polohy. V tomto smyslu např. </a:t>
            </a:r>
            <a:r>
              <a:rPr lang="cs-CZ" sz="2000" b="0" i="0" u="sng" dirty="0">
                <a:solidFill>
                  <a:srgbClr val="202122"/>
                </a:solidFill>
                <a:effectLst/>
              </a:rPr>
              <a:t>stabilita tuhého tělesa v tíhovém poli závisí přímo úměrně na hmotnosti tělesa, nepřímo úměrně na výšce těžiště ve stálé poloze a přímo úměrně na výšce těžiště ve vratké poloze</a:t>
            </a:r>
            <a:r>
              <a:rPr lang="cs-CZ" sz="2000" b="0" i="0" dirty="0">
                <a:solidFill>
                  <a:srgbClr val="202122"/>
                </a:solidFill>
                <a:effectLst/>
              </a:rPr>
              <a:t>.</a:t>
            </a:r>
          </a:p>
        </p:txBody>
      </p:sp>
      <p:sp>
        <p:nvSpPr>
          <p:cNvPr id="7" name="TextovéPole 6">
            <a:extLst>
              <a:ext uri="{FF2B5EF4-FFF2-40B4-BE49-F238E27FC236}">
                <a16:creationId xmlns:a16="http://schemas.microsoft.com/office/drawing/2014/main" id="{42F38F85-3A71-4CB2-B4EB-09896BAC03E7}"/>
              </a:ext>
            </a:extLst>
          </p:cNvPr>
          <p:cNvSpPr txBox="1"/>
          <p:nvPr/>
        </p:nvSpPr>
        <p:spPr>
          <a:xfrm>
            <a:off x="114300" y="320159"/>
            <a:ext cx="4572000" cy="461665"/>
          </a:xfrm>
          <a:prstGeom prst="rect">
            <a:avLst/>
          </a:prstGeom>
          <a:noFill/>
        </p:spPr>
        <p:txBody>
          <a:bodyPr wrap="square">
            <a:spAutoFit/>
          </a:bodyPr>
          <a:lstStyle/>
          <a:p>
            <a:pPr algn="l"/>
            <a:r>
              <a:rPr lang="cs-CZ" sz="2400" b="1" i="0" dirty="0">
                <a:solidFill>
                  <a:srgbClr val="000000"/>
                </a:solidFill>
                <a:effectLst/>
              </a:rPr>
              <a:t>Stabilita mechanické soustavy</a:t>
            </a:r>
          </a:p>
        </p:txBody>
      </p:sp>
      <p:pic>
        <p:nvPicPr>
          <p:cNvPr id="9218" name="Picture 2" descr="See the source image">
            <a:extLst>
              <a:ext uri="{FF2B5EF4-FFF2-40B4-BE49-F238E27FC236}">
                <a16:creationId xmlns:a16="http://schemas.microsoft.com/office/drawing/2014/main" id="{314E436D-340B-44C6-8BDD-7C61F508DF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911" y="4321567"/>
            <a:ext cx="3273389" cy="2408010"/>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E82A19F2-0492-4FB3-A79A-FB5B366A769A}"/>
              </a:ext>
            </a:extLst>
          </p:cNvPr>
          <p:cNvSpPr txBox="1"/>
          <p:nvPr/>
        </p:nvSpPr>
        <p:spPr>
          <a:xfrm>
            <a:off x="2727092" y="4023449"/>
            <a:ext cx="3305264" cy="400110"/>
          </a:xfrm>
          <a:prstGeom prst="rect">
            <a:avLst/>
          </a:prstGeom>
          <a:noFill/>
        </p:spPr>
        <p:txBody>
          <a:bodyPr wrap="none" rtlCol="0">
            <a:spAutoFit/>
          </a:bodyPr>
          <a:lstStyle/>
          <a:p>
            <a:r>
              <a:rPr lang="cs-CZ" sz="2000" dirty="0"/>
              <a:t>W = </a:t>
            </a:r>
            <a:r>
              <a:rPr lang="cs-CZ" sz="2000" dirty="0" err="1"/>
              <a:t>F</a:t>
            </a:r>
            <a:r>
              <a:rPr lang="cs-CZ" sz="2000" baseline="-25000" dirty="0" err="1"/>
              <a:t>g</a:t>
            </a:r>
            <a:r>
              <a:rPr lang="cs-CZ" sz="2000" dirty="0"/>
              <a:t>.(h</a:t>
            </a:r>
            <a:r>
              <a:rPr lang="cs-CZ" sz="2000" baseline="-25000" dirty="0"/>
              <a:t>2</a:t>
            </a:r>
            <a:r>
              <a:rPr lang="cs-CZ" sz="2000" dirty="0"/>
              <a:t> – h</a:t>
            </a:r>
            <a:r>
              <a:rPr lang="cs-CZ" sz="2000" baseline="-25000" dirty="0"/>
              <a:t>1</a:t>
            </a:r>
            <a:r>
              <a:rPr lang="cs-CZ" sz="2000" dirty="0"/>
              <a:t>) = </a:t>
            </a:r>
            <a:r>
              <a:rPr lang="cs-CZ" sz="2000" dirty="0" err="1"/>
              <a:t>m.g</a:t>
            </a:r>
            <a:r>
              <a:rPr lang="cs-CZ" sz="2000" dirty="0"/>
              <a:t>.(h</a:t>
            </a:r>
            <a:r>
              <a:rPr lang="cs-CZ" sz="2000" baseline="-25000" dirty="0"/>
              <a:t>2</a:t>
            </a:r>
            <a:r>
              <a:rPr lang="cs-CZ" sz="2000" dirty="0"/>
              <a:t> – h</a:t>
            </a:r>
            <a:r>
              <a:rPr lang="cs-CZ" sz="2000" baseline="-25000" dirty="0"/>
              <a:t>1</a:t>
            </a:r>
            <a:r>
              <a:rPr lang="cs-CZ" sz="2000" dirty="0"/>
              <a:t>)</a:t>
            </a:r>
          </a:p>
        </p:txBody>
      </p:sp>
      <p:sp>
        <p:nvSpPr>
          <p:cNvPr id="17" name="TextovéPole 16">
            <a:extLst>
              <a:ext uri="{FF2B5EF4-FFF2-40B4-BE49-F238E27FC236}">
                <a16:creationId xmlns:a16="http://schemas.microsoft.com/office/drawing/2014/main" id="{FB511776-D73C-456F-88D3-B9D18B05C8AB}"/>
              </a:ext>
            </a:extLst>
          </p:cNvPr>
          <p:cNvSpPr txBox="1"/>
          <p:nvPr/>
        </p:nvSpPr>
        <p:spPr>
          <a:xfrm>
            <a:off x="114300" y="4607072"/>
            <a:ext cx="5276850" cy="1938992"/>
          </a:xfrm>
          <a:prstGeom prst="rect">
            <a:avLst/>
          </a:prstGeom>
          <a:noFill/>
        </p:spPr>
        <p:txBody>
          <a:bodyPr wrap="square" rtlCol="0">
            <a:spAutoFit/>
          </a:bodyPr>
          <a:lstStyle/>
          <a:p>
            <a:pPr algn="just"/>
            <a:r>
              <a:rPr lang="cs-CZ" sz="2000" dirty="0"/>
              <a:t>Stabilita podepřeného tělesa je tím větší, čím větší je hmotnost tělesa, čím níže je jeho těžiště a čím větší vzdálenost svislé těžnice od překlápěcí hrany. Proto mají velkou stabilitu zejména těžká tělesa s nízko položeným těžištěm a s velkou plochou podstavy.</a:t>
            </a:r>
          </a:p>
        </p:txBody>
      </p:sp>
    </p:spTree>
    <p:extLst>
      <p:ext uri="{BB962C8B-B14F-4D97-AF65-F5344CB8AC3E}">
        <p14:creationId xmlns:p14="http://schemas.microsoft.com/office/powerpoint/2010/main" val="37518984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CE33D498-0955-4B9E-8860-3C0FD193871E}"/>
              </a:ext>
            </a:extLst>
          </p:cNvPr>
          <p:cNvSpPr txBox="1"/>
          <p:nvPr/>
        </p:nvSpPr>
        <p:spPr>
          <a:xfrm>
            <a:off x="257174" y="3530616"/>
            <a:ext cx="8629649" cy="2246769"/>
          </a:xfrm>
          <a:prstGeom prst="rect">
            <a:avLst/>
          </a:prstGeom>
          <a:noFill/>
        </p:spPr>
        <p:txBody>
          <a:bodyPr wrap="square">
            <a:spAutoFit/>
          </a:bodyPr>
          <a:lstStyle/>
          <a:p>
            <a:pPr algn="just"/>
            <a:r>
              <a:rPr lang="cs-CZ" sz="2000" dirty="0"/>
              <a:t>Jako míra stability jednoho tělesa </a:t>
            </a:r>
            <a:r>
              <a:rPr lang="cs-CZ" sz="2000" u="sng" dirty="0"/>
              <a:t>se v některých případech namísto potenciální energie používá minimální moment síly, který je potřeba k tomu, aby těleso překlopil do polohy, ze které se již nevrátí do polohy původní</a:t>
            </a:r>
            <a:r>
              <a:rPr lang="cs-CZ" sz="2000" dirty="0"/>
              <a:t>.</a:t>
            </a:r>
            <a:r>
              <a:rPr lang="cs-CZ" sz="2000" i="0" dirty="0">
                <a:effectLst/>
              </a:rPr>
              <a:t> U </a:t>
            </a:r>
            <a:r>
              <a:rPr lang="cs-CZ" sz="2000" b="1" i="0" dirty="0">
                <a:effectLst/>
              </a:rPr>
              <a:t>těles zavěšených </a:t>
            </a:r>
            <a:r>
              <a:rPr lang="cs-CZ" sz="2000" i="0" dirty="0">
                <a:effectLst/>
              </a:rPr>
              <a:t>v libovolném bodě </a:t>
            </a:r>
            <a:r>
              <a:rPr lang="cs-CZ" sz="2000" b="0" i="0" dirty="0">
                <a:effectLst/>
              </a:rPr>
              <a:t>dokud není těžiště kolmo pod bodem zavěšení (osou otáčení), působí na těleso moment tíhové síly (ta má působiště v těžišti), který těleso stáčí dolů. Jakmile </a:t>
            </a:r>
            <a:r>
              <a:rPr lang="cs-CZ" sz="2000" b="0" i="0" u="sng" dirty="0">
                <a:effectLst/>
              </a:rPr>
              <a:t>je těžiště kolmo pod bodem zavěšení je moment tíhové síly nulový a těleso se již neotáčí</a:t>
            </a:r>
            <a:r>
              <a:rPr lang="cs-CZ" sz="2000" b="0" i="0" dirty="0">
                <a:effectLst/>
              </a:rPr>
              <a:t>.</a:t>
            </a:r>
            <a:endParaRPr lang="cs-CZ" sz="2000" dirty="0"/>
          </a:p>
        </p:txBody>
      </p:sp>
      <p:pic>
        <p:nvPicPr>
          <p:cNvPr id="8" name="Picture 2">
            <a:extLst>
              <a:ext uri="{FF2B5EF4-FFF2-40B4-BE49-F238E27FC236}">
                <a16:creationId xmlns:a16="http://schemas.microsoft.com/office/drawing/2014/main" id="{832A8117-BB0F-43CA-95AC-1DC10FCF0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901" y="5530530"/>
            <a:ext cx="3736920" cy="12585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B8E3FFBC-5512-41DA-B5E3-BA7F004466DA}"/>
              </a:ext>
            </a:extLst>
          </p:cNvPr>
          <p:cNvSpPr txBox="1"/>
          <p:nvPr/>
        </p:nvSpPr>
        <p:spPr>
          <a:xfrm>
            <a:off x="138112" y="193542"/>
            <a:ext cx="8867775" cy="707886"/>
          </a:xfrm>
          <a:prstGeom prst="rect">
            <a:avLst/>
          </a:prstGeom>
          <a:noFill/>
        </p:spPr>
        <p:txBody>
          <a:bodyPr wrap="square">
            <a:spAutoFit/>
          </a:bodyPr>
          <a:lstStyle/>
          <a:p>
            <a:pPr algn="just"/>
            <a:r>
              <a:rPr lang="cs-CZ" sz="2000" b="0" i="0" dirty="0">
                <a:solidFill>
                  <a:srgbClr val="333333"/>
                </a:solidFill>
                <a:effectLst/>
              </a:rPr>
              <a:t>Z tohoto důvodu se např. ke strojům zhotovují litinové podstavce se základnou o velkém plošném obsahu. Stavby mívají betonové základy zapuštěné do země.</a:t>
            </a:r>
            <a:endParaRPr lang="cs-CZ" sz="2000" dirty="0"/>
          </a:p>
        </p:txBody>
      </p:sp>
      <p:sp>
        <p:nvSpPr>
          <p:cNvPr id="15" name="TextovéPole 14">
            <a:extLst>
              <a:ext uri="{FF2B5EF4-FFF2-40B4-BE49-F238E27FC236}">
                <a16:creationId xmlns:a16="http://schemas.microsoft.com/office/drawing/2014/main" id="{339F2B27-C81A-42B0-BB2A-E06F973C6D11}"/>
              </a:ext>
            </a:extLst>
          </p:cNvPr>
          <p:cNvSpPr txBox="1"/>
          <p:nvPr/>
        </p:nvSpPr>
        <p:spPr>
          <a:xfrm>
            <a:off x="257174" y="971614"/>
            <a:ext cx="4714876" cy="2246769"/>
          </a:xfrm>
          <a:prstGeom prst="rect">
            <a:avLst/>
          </a:prstGeom>
          <a:noFill/>
        </p:spPr>
        <p:txBody>
          <a:bodyPr wrap="square">
            <a:spAutoFit/>
          </a:bodyPr>
          <a:lstStyle/>
          <a:p>
            <a:pPr algn="just"/>
            <a:r>
              <a:rPr lang="cs-CZ" sz="2000" b="0" i="0" dirty="0">
                <a:solidFill>
                  <a:srgbClr val="333333"/>
                </a:solidFill>
                <a:effectLst/>
              </a:rPr>
              <a:t>Stojící těleso je ve stabilní poloze jen tehdy, probíhá–</a:t>
            </a:r>
            <a:r>
              <a:rPr lang="cs-CZ" sz="2000" b="0" i="0" dirty="0" err="1">
                <a:solidFill>
                  <a:srgbClr val="333333"/>
                </a:solidFill>
                <a:effectLst/>
              </a:rPr>
              <a:t>li</a:t>
            </a:r>
            <a:r>
              <a:rPr lang="cs-CZ" sz="2000" b="0" i="0" dirty="0">
                <a:solidFill>
                  <a:srgbClr val="333333"/>
                </a:solidFill>
                <a:effectLst/>
              </a:rPr>
              <a:t> svislá přímka spuštěná z těžiště základnou tělesa. Jestliže by svislá přímka jdoucí těžištěm nesměřovala nad základnu, těleso by se převrhlo. Stejným způsobem můžeme vysvětlit stabilitu šikmé věže v Pise nebo v </a:t>
            </a:r>
            <a:r>
              <a:rPr lang="cs-CZ" sz="2000" b="0" i="0" dirty="0" err="1">
                <a:solidFill>
                  <a:srgbClr val="333333"/>
                </a:solidFill>
                <a:effectLst/>
              </a:rPr>
              <a:t>Bologni</a:t>
            </a:r>
            <a:r>
              <a:rPr lang="cs-CZ" sz="2000" b="0" i="0" dirty="0">
                <a:solidFill>
                  <a:srgbClr val="333333"/>
                </a:solidFill>
                <a:effectLst/>
              </a:rPr>
              <a:t>.</a:t>
            </a:r>
            <a:endParaRPr lang="cs-CZ" sz="2000" dirty="0"/>
          </a:p>
        </p:txBody>
      </p:sp>
      <p:pic>
        <p:nvPicPr>
          <p:cNvPr id="12290" name="Picture 2">
            <a:extLst>
              <a:ext uri="{FF2B5EF4-FFF2-40B4-BE49-F238E27FC236}">
                <a16:creationId xmlns:a16="http://schemas.microsoft.com/office/drawing/2014/main" id="{4A38F28B-CAB3-4B2C-A501-D0CA0DFF5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0" y="971614"/>
            <a:ext cx="2036773" cy="2148795"/>
          </a:xfrm>
          <a:prstGeom prst="rect">
            <a:avLst/>
          </a:prstGeom>
          <a:noFill/>
          <a:extLst>
            <a:ext uri="{909E8E84-426E-40DD-AFC4-6F175D3DCCD1}">
              <a14:hiddenFill xmlns:a14="http://schemas.microsoft.com/office/drawing/2010/main">
                <a:solidFill>
                  <a:srgbClr val="FFFFFF"/>
                </a:solidFill>
              </a14:hiddenFill>
            </a:ext>
          </a:extLst>
        </p:spPr>
      </p:pic>
      <p:pic>
        <p:nvPicPr>
          <p:cNvPr id="17" name="Obrázek 16">
            <a:extLst>
              <a:ext uri="{FF2B5EF4-FFF2-40B4-BE49-F238E27FC236}">
                <a16:creationId xmlns:a16="http://schemas.microsoft.com/office/drawing/2014/main" id="{07C1208B-0D5B-4A3D-94FB-E8EA83BF308B}"/>
              </a:ext>
            </a:extLst>
          </p:cNvPr>
          <p:cNvPicPr>
            <a:picLocks noChangeAspect="1"/>
          </p:cNvPicPr>
          <p:nvPr/>
        </p:nvPicPr>
        <p:blipFill>
          <a:blip r:embed="rId4"/>
          <a:stretch>
            <a:fillRect/>
          </a:stretch>
        </p:blipFill>
        <p:spPr>
          <a:xfrm>
            <a:off x="7265998" y="1080615"/>
            <a:ext cx="1249352" cy="2191846"/>
          </a:xfrm>
          <a:prstGeom prst="rect">
            <a:avLst/>
          </a:prstGeom>
        </p:spPr>
      </p:pic>
    </p:spTree>
    <p:extLst>
      <p:ext uri="{BB962C8B-B14F-4D97-AF65-F5344CB8AC3E}">
        <p14:creationId xmlns:p14="http://schemas.microsoft.com/office/powerpoint/2010/main" val="2600549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B3347FC-E189-49ED-9622-7FAD2936C0CF}"/>
              </a:ext>
            </a:extLst>
          </p:cNvPr>
          <p:cNvSpPr txBox="1"/>
          <p:nvPr/>
        </p:nvSpPr>
        <p:spPr>
          <a:xfrm>
            <a:off x="251717" y="331924"/>
            <a:ext cx="8640566" cy="6047809"/>
          </a:xfrm>
          <a:prstGeom prst="rect">
            <a:avLst/>
          </a:prstGeom>
          <a:noFill/>
        </p:spPr>
        <p:txBody>
          <a:bodyPr wrap="square">
            <a:spAutoFit/>
          </a:bodyPr>
          <a:lstStyle/>
          <a:p>
            <a:pPr rtl="0"/>
            <a:r>
              <a:rPr lang="en-US" sz="2400" b="1" dirty="0">
                <a:effectLst/>
              </a:rPr>
              <a:t>P</a:t>
            </a:r>
            <a:r>
              <a:rPr lang="cs-CZ" sz="2400" b="1" dirty="0">
                <a:effectLst/>
              </a:rPr>
              <a:t>ří</a:t>
            </a:r>
            <a:r>
              <a:rPr lang="en-US" sz="2400" b="1" dirty="0" err="1">
                <a:effectLst/>
              </a:rPr>
              <a:t>klad</a:t>
            </a:r>
            <a:endParaRPr lang="en-US" sz="2400" b="1" dirty="0">
              <a:effectLst/>
            </a:endParaRPr>
          </a:p>
          <a:p>
            <a:pPr rtl="0"/>
            <a:endParaRPr lang="en-US" sz="800" dirty="0">
              <a:latin typeface="Arial" panose="020B0604020202020204" pitchFamily="34" charset="0"/>
            </a:endParaRPr>
          </a:p>
          <a:p>
            <a:pPr rtl="0"/>
            <a:r>
              <a:rPr lang="cs-CZ" sz="2000" dirty="0">
                <a:effectLst/>
              </a:rPr>
              <a:t>Hmotnost tanku je 36 t, celková plocha jeho pásů je 4,5 m2. Jaký tlak způsobuje tank na vodorovnou plochu?</a:t>
            </a:r>
            <a:endParaRPr lang="en-US" sz="2000" dirty="0">
              <a:effectLst/>
            </a:endParaRPr>
          </a:p>
          <a:p>
            <a:pPr rtl="0"/>
            <a:endParaRPr lang="en-US" sz="2000" dirty="0"/>
          </a:p>
          <a:p>
            <a:pPr rtl="0"/>
            <a:r>
              <a:rPr lang="cs-CZ" sz="2000" dirty="0">
                <a:effectLst/>
              </a:rPr>
              <a:t>m = 36 t = 36000 kg =&gt; F = 360000 N</a:t>
            </a:r>
          </a:p>
          <a:p>
            <a:pPr rtl="0"/>
            <a:r>
              <a:rPr lang="cs-CZ" sz="2000" dirty="0">
                <a:effectLst/>
              </a:rPr>
              <a:t>S = 4,5 m2</a:t>
            </a:r>
          </a:p>
          <a:p>
            <a:pPr rtl="0"/>
            <a:r>
              <a:rPr lang="cs-CZ" sz="2000" dirty="0">
                <a:effectLst/>
              </a:rPr>
              <a:t>p = ? </a:t>
            </a:r>
          </a:p>
          <a:p>
            <a:pPr rtl="0"/>
            <a:endParaRPr lang="cs-CZ" sz="800" dirty="0"/>
          </a:p>
          <a:p>
            <a:pPr rtl="0"/>
            <a:r>
              <a:rPr lang="cs-CZ" sz="2000" dirty="0">
                <a:effectLst/>
              </a:rPr>
              <a:t>p = F : </a:t>
            </a:r>
            <a:r>
              <a:rPr lang="cs-CZ" sz="2000" dirty="0" err="1">
                <a:effectLst/>
              </a:rPr>
              <a:t>Sp</a:t>
            </a:r>
            <a:r>
              <a:rPr lang="cs-CZ" sz="2000" dirty="0">
                <a:effectLst/>
              </a:rPr>
              <a:t> = 360000 : 4,5p = 80000 Pa = </a:t>
            </a:r>
            <a:r>
              <a:rPr lang="cs-CZ" sz="2000" u="sng" dirty="0">
                <a:effectLst/>
              </a:rPr>
              <a:t>80 </a:t>
            </a:r>
            <a:r>
              <a:rPr lang="cs-CZ" sz="2000" u="sng" dirty="0" err="1">
                <a:effectLst/>
              </a:rPr>
              <a:t>kPa</a:t>
            </a:r>
            <a:endParaRPr lang="cs-CZ" sz="2000" u="sng" dirty="0">
              <a:effectLst/>
            </a:endParaRPr>
          </a:p>
          <a:p>
            <a:pPr rtl="0"/>
            <a:endParaRPr lang="cs-CZ" sz="2000" dirty="0"/>
          </a:p>
          <a:p>
            <a:pPr rtl="0"/>
            <a:endParaRPr lang="cs-CZ" sz="2000" dirty="0"/>
          </a:p>
          <a:p>
            <a:pPr rtl="0"/>
            <a:r>
              <a:rPr lang="en-US" sz="2400" b="1" dirty="0">
                <a:effectLst/>
              </a:rPr>
              <a:t>P</a:t>
            </a:r>
            <a:r>
              <a:rPr lang="cs-CZ" sz="2400" b="1" dirty="0">
                <a:effectLst/>
              </a:rPr>
              <a:t>ří</a:t>
            </a:r>
            <a:r>
              <a:rPr lang="en-US" sz="2400" b="1" dirty="0" err="1">
                <a:effectLst/>
              </a:rPr>
              <a:t>klad</a:t>
            </a:r>
            <a:endParaRPr lang="en-US" sz="2400" b="1" dirty="0">
              <a:effectLst/>
            </a:endParaRPr>
          </a:p>
          <a:p>
            <a:pPr rtl="0"/>
            <a:endParaRPr lang="en-US" sz="700" dirty="0">
              <a:latin typeface="Arial" panose="020B0604020202020204" pitchFamily="34" charset="0"/>
            </a:endParaRPr>
          </a:p>
          <a:p>
            <a:pPr rtl="0"/>
            <a:r>
              <a:rPr lang="cs-CZ" sz="2000" dirty="0">
                <a:effectLst/>
              </a:rPr>
              <a:t>Jak velikou tlakovou silou musíme působit na plochu 2m</a:t>
            </a:r>
            <a:r>
              <a:rPr lang="cs-CZ" sz="2000" baseline="30000" dirty="0">
                <a:effectLst/>
              </a:rPr>
              <a:t>2</a:t>
            </a:r>
            <a:r>
              <a:rPr lang="cs-CZ" sz="2000" dirty="0">
                <a:effectLst/>
              </a:rPr>
              <a:t>, abychom vyvolali tlak 200 </a:t>
            </a:r>
            <a:r>
              <a:rPr lang="cs-CZ" sz="2000" dirty="0" err="1">
                <a:effectLst/>
              </a:rPr>
              <a:t>kPa</a:t>
            </a:r>
            <a:r>
              <a:rPr lang="cs-CZ" sz="2000" dirty="0">
                <a:effectLst/>
              </a:rPr>
              <a:t>?</a:t>
            </a:r>
          </a:p>
          <a:p>
            <a:pPr rtl="0"/>
            <a:endParaRPr lang="cs-CZ" sz="800" dirty="0">
              <a:effectLst/>
            </a:endParaRPr>
          </a:p>
          <a:p>
            <a:pPr rtl="0"/>
            <a:r>
              <a:rPr lang="cs-CZ" sz="2000" dirty="0">
                <a:effectLst/>
              </a:rPr>
              <a:t>S =2m</a:t>
            </a:r>
            <a:r>
              <a:rPr lang="cs-CZ" sz="2000" baseline="30000" dirty="0">
                <a:effectLst/>
              </a:rPr>
              <a:t>2</a:t>
            </a:r>
          </a:p>
          <a:p>
            <a:pPr rtl="0"/>
            <a:r>
              <a:rPr lang="cs-CZ" sz="2000" dirty="0">
                <a:effectLst/>
              </a:rPr>
              <a:t>p = 200 </a:t>
            </a:r>
            <a:r>
              <a:rPr lang="cs-CZ" sz="2000" dirty="0" err="1">
                <a:effectLst/>
              </a:rPr>
              <a:t>kPa</a:t>
            </a:r>
            <a:r>
              <a:rPr lang="cs-CZ" sz="2000" dirty="0">
                <a:effectLst/>
              </a:rPr>
              <a:t> = 200 000 Pa</a:t>
            </a:r>
          </a:p>
          <a:p>
            <a:pPr rtl="0"/>
            <a:r>
              <a:rPr lang="cs-CZ" sz="2000" dirty="0">
                <a:effectLst/>
              </a:rPr>
              <a:t>F = ? </a:t>
            </a:r>
          </a:p>
          <a:p>
            <a:pPr rtl="0"/>
            <a:endParaRPr lang="cs-CZ" sz="800" dirty="0"/>
          </a:p>
          <a:p>
            <a:pPr rtl="0"/>
            <a:r>
              <a:rPr lang="cs-CZ" sz="2000" dirty="0">
                <a:effectLst/>
              </a:rPr>
              <a:t>F = </a:t>
            </a:r>
            <a:r>
              <a:rPr lang="cs-CZ" sz="2000" dirty="0" err="1">
                <a:effectLst/>
              </a:rPr>
              <a:t>p.S</a:t>
            </a:r>
            <a:r>
              <a:rPr lang="cs-CZ" sz="2000" dirty="0">
                <a:effectLst/>
              </a:rPr>
              <a:t> = 200000 . 2 = 400 000 N = </a:t>
            </a:r>
            <a:r>
              <a:rPr lang="cs-CZ" sz="2000" u="sng" dirty="0">
                <a:effectLst/>
              </a:rPr>
              <a:t>400 </a:t>
            </a:r>
            <a:r>
              <a:rPr lang="cs-CZ" sz="2000" u="sng" dirty="0" err="1">
                <a:effectLst/>
              </a:rPr>
              <a:t>kN</a:t>
            </a:r>
            <a:endParaRPr lang="cs-CZ" sz="2000" u="sng" dirty="0">
              <a:effectLst/>
            </a:endParaRPr>
          </a:p>
        </p:txBody>
      </p:sp>
    </p:spTree>
    <p:extLst>
      <p:ext uri="{BB962C8B-B14F-4D97-AF65-F5344CB8AC3E}">
        <p14:creationId xmlns:p14="http://schemas.microsoft.com/office/powerpoint/2010/main" val="2536351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56A8C6A-81C0-45AD-870F-E51174C7BE73}"/>
              </a:ext>
            </a:extLst>
          </p:cNvPr>
          <p:cNvSpPr txBox="1"/>
          <p:nvPr/>
        </p:nvSpPr>
        <p:spPr>
          <a:xfrm>
            <a:off x="247650" y="817513"/>
            <a:ext cx="8591550" cy="1938992"/>
          </a:xfrm>
          <a:prstGeom prst="rect">
            <a:avLst/>
          </a:prstGeom>
          <a:noFill/>
        </p:spPr>
        <p:txBody>
          <a:bodyPr wrap="square">
            <a:spAutoFit/>
          </a:bodyPr>
          <a:lstStyle/>
          <a:p>
            <a:pPr algn="just"/>
            <a:r>
              <a:rPr lang="cs-CZ" sz="2000" b="0" i="0" dirty="0">
                <a:solidFill>
                  <a:srgbClr val="4F4F4F"/>
                </a:solidFill>
                <a:effectLst/>
              </a:rPr>
              <a:t>Žulový čtyřboký pravidelný hranol (</a:t>
            </a:r>
            <a:r>
              <a:rPr lang="el-GR" sz="2000" b="0" i="0" dirty="0">
                <a:solidFill>
                  <a:srgbClr val="4F4F4F"/>
                </a:solidFill>
                <a:effectLst/>
              </a:rPr>
              <a:t>ρ = 2500 </a:t>
            </a:r>
            <a:r>
              <a:rPr lang="cs-CZ" sz="2000" b="0" i="0" dirty="0">
                <a:solidFill>
                  <a:srgbClr val="4F4F4F"/>
                </a:solidFill>
                <a:effectLst/>
              </a:rPr>
              <a:t>kg.m</a:t>
            </a:r>
            <a:r>
              <a:rPr lang="cs-CZ" sz="2000" b="0" i="0" baseline="30000" dirty="0">
                <a:solidFill>
                  <a:srgbClr val="4F4F4F"/>
                </a:solidFill>
                <a:effectLst/>
              </a:rPr>
              <a:t>-3</a:t>
            </a:r>
            <a:r>
              <a:rPr lang="cs-CZ" sz="2000" b="0" i="0" dirty="0">
                <a:solidFill>
                  <a:srgbClr val="4F4F4F"/>
                </a:solidFill>
                <a:effectLst/>
              </a:rPr>
              <a:t>) ​​má podstavovou hranu 60 cm a výšku 80 cm. Jakou práci musíme vykonat, abychom hranol překlopili z rovnovážné stabilní polohy do vratké polohy. Hranol je postaven na čtvercové podstavě.</a:t>
            </a:r>
          </a:p>
          <a:p>
            <a:pPr algn="just"/>
            <a:br>
              <a:rPr lang="cs-CZ" sz="2000" dirty="0"/>
            </a:br>
            <a:endParaRPr lang="cs-CZ" sz="2000" dirty="0"/>
          </a:p>
        </p:txBody>
      </p:sp>
      <p:sp>
        <p:nvSpPr>
          <p:cNvPr id="6" name="TextovéPole 5">
            <a:extLst>
              <a:ext uri="{FF2B5EF4-FFF2-40B4-BE49-F238E27FC236}">
                <a16:creationId xmlns:a16="http://schemas.microsoft.com/office/drawing/2014/main" id="{645C568D-1567-4FDE-BC12-62E6DF46881A}"/>
              </a:ext>
            </a:extLst>
          </p:cNvPr>
          <p:cNvSpPr txBox="1"/>
          <p:nvPr/>
        </p:nvSpPr>
        <p:spPr>
          <a:xfrm>
            <a:off x="247650" y="228600"/>
            <a:ext cx="1072730" cy="461665"/>
          </a:xfrm>
          <a:prstGeom prst="rect">
            <a:avLst/>
          </a:prstGeom>
          <a:noFill/>
        </p:spPr>
        <p:txBody>
          <a:bodyPr wrap="none" rtlCol="0">
            <a:spAutoFit/>
          </a:bodyPr>
          <a:lstStyle/>
          <a:p>
            <a:r>
              <a:rPr lang="cs-CZ" sz="2400" b="1" dirty="0"/>
              <a:t>Příklad</a:t>
            </a:r>
          </a:p>
        </p:txBody>
      </p:sp>
      <p:sp>
        <p:nvSpPr>
          <p:cNvPr id="9" name="TextovéPole 8">
            <a:extLst>
              <a:ext uri="{FF2B5EF4-FFF2-40B4-BE49-F238E27FC236}">
                <a16:creationId xmlns:a16="http://schemas.microsoft.com/office/drawing/2014/main" id="{17092712-66F5-42C8-9E81-1B1BDE1AC874}"/>
              </a:ext>
            </a:extLst>
          </p:cNvPr>
          <p:cNvSpPr txBox="1"/>
          <p:nvPr/>
        </p:nvSpPr>
        <p:spPr>
          <a:xfrm>
            <a:off x="304800" y="2175301"/>
            <a:ext cx="4572000" cy="1938992"/>
          </a:xfrm>
          <a:prstGeom prst="rect">
            <a:avLst/>
          </a:prstGeom>
          <a:noFill/>
        </p:spPr>
        <p:txBody>
          <a:bodyPr wrap="square">
            <a:spAutoFit/>
          </a:bodyPr>
          <a:lstStyle/>
          <a:p>
            <a:pPr algn="l"/>
            <a:r>
              <a:rPr lang="pl-PL" sz="2000" b="0" i="0" dirty="0">
                <a:solidFill>
                  <a:srgbClr val="4F4F4F"/>
                </a:solidFill>
                <a:effectLst/>
              </a:rPr>
              <a:t>ρ = 2500 kg.m</a:t>
            </a:r>
            <a:r>
              <a:rPr lang="pl-PL" sz="2000" b="0" i="0" baseline="30000" dirty="0">
                <a:solidFill>
                  <a:srgbClr val="4F4F4F"/>
                </a:solidFill>
                <a:effectLst/>
              </a:rPr>
              <a:t>-3</a:t>
            </a:r>
            <a:endParaRPr lang="pl-PL" sz="2000" b="0" i="0" dirty="0">
              <a:solidFill>
                <a:srgbClr val="4F4F4F"/>
              </a:solidFill>
              <a:effectLst/>
            </a:endParaRPr>
          </a:p>
          <a:p>
            <a:pPr algn="l"/>
            <a:r>
              <a:rPr lang="pl-PL" sz="2000" b="0" i="0" dirty="0">
                <a:solidFill>
                  <a:srgbClr val="4F4F4F"/>
                </a:solidFill>
                <a:effectLst/>
              </a:rPr>
              <a:t>a = 60 cm = 0,6 m</a:t>
            </a:r>
          </a:p>
          <a:p>
            <a:pPr algn="l"/>
            <a:r>
              <a:rPr lang="pl-PL" sz="2000" b="0" i="0" dirty="0">
                <a:solidFill>
                  <a:srgbClr val="4F4F4F"/>
                </a:solidFill>
                <a:effectLst/>
              </a:rPr>
              <a:t>b = 80 cm = 0,8 m</a:t>
            </a:r>
          </a:p>
          <a:p>
            <a:pPr algn="l"/>
            <a:r>
              <a:rPr lang="pl-PL" sz="2000" b="0" i="0" dirty="0">
                <a:solidFill>
                  <a:srgbClr val="4F4F4F"/>
                </a:solidFill>
                <a:effectLst/>
              </a:rPr>
              <a:t>W = ?</a:t>
            </a:r>
          </a:p>
          <a:p>
            <a:br>
              <a:rPr lang="pl-PL" sz="2000" dirty="0"/>
            </a:br>
            <a:endParaRPr lang="cs-CZ" sz="2000" dirty="0"/>
          </a:p>
        </p:txBody>
      </p:sp>
      <p:pic>
        <p:nvPicPr>
          <p:cNvPr id="16388" name="Picture 4">
            <a:extLst>
              <a:ext uri="{FF2B5EF4-FFF2-40B4-BE49-F238E27FC236}">
                <a16:creationId xmlns:a16="http://schemas.microsoft.com/office/drawing/2014/main" id="{02A70B85-8900-4617-AEA7-F344678BE5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1787009"/>
            <a:ext cx="6372983" cy="277177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Přímá spojnice 9">
            <a:extLst>
              <a:ext uri="{FF2B5EF4-FFF2-40B4-BE49-F238E27FC236}">
                <a16:creationId xmlns:a16="http://schemas.microsoft.com/office/drawing/2014/main" id="{BA83CEEF-C0B8-4FC7-93F1-08D7E7BC87F6}"/>
              </a:ext>
            </a:extLst>
          </p:cNvPr>
          <p:cNvCxnSpPr/>
          <p:nvPr/>
        </p:nvCxnSpPr>
        <p:spPr>
          <a:xfrm>
            <a:off x="4876800" y="3924300"/>
            <a:ext cx="381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0477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487EEA-BA9B-45CD-8A60-C69DA4B3571A}"/>
              </a:ext>
            </a:extLst>
          </p:cNvPr>
          <p:cNvSpPr>
            <a:spLocks noGrp="1"/>
          </p:cNvSpPr>
          <p:nvPr>
            <p:ph type="title"/>
          </p:nvPr>
        </p:nvSpPr>
        <p:spPr>
          <a:xfrm>
            <a:off x="216698" y="262760"/>
            <a:ext cx="7886700" cy="579721"/>
          </a:xfrm>
        </p:spPr>
        <p:txBody>
          <a:bodyPr>
            <a:normAutofit/>
          </a:bodyPr>
          <a:lstStyle/>
          <a:p>
            <a:r>
              <a:rPr lang="cs-CZ" sz="2400" b="1" dirty="0">
                <a:latin typeface="+mn-lt"/>
              </a:rPr>
              <a:t>Kinetická energie tuhého tělesa</a:t>
            </a:r>
          </a:p>
        </p:txBody>
      </p:sp>
      <p:sp>
        <p:nvSpPr>
          <p:cNvPr id="6" name="TextovéPole 5">
            <a:extLst>
              <a:ext uri="{FF2B5EF4-FFF2-40B4-BE49-F238E27FC236}">
                <a16:creationId xmlns:a16="http://schemas.microsoft.com/office/drawing/2014/main" id="{6992EFF3-AB38-466A-98A5-4E14E2DF1870}"/>
              </a:ext>
            </a:extLst>
          </p:cNvPr>
          <p:cNvSpPr txBox="1"/>
          <p:nvPr/>
        </p:nvSpPr>
        <p:spPr>
          <a:xfrm>
            <a:off x="216698" y="3256630"/>
            <a:ext cx="8688158" cy="1323439"/>
          </a:xfrm>
          <a:prstGeom prst="rect">
            <a:avLst/>
          </a:prstGeom>
          <a:noFill/>
        </p:spPr>
        <p:txBody>
          <a:bodyPr wrap="square">
            <a:spAutoFit/>
          </a:bodyPr>
          <a:lstStyle/>
          <a:p>
            <a:pPr algn="just"/>
            <a:r>
              <a:rPr lang="cs-CZ" sz="2000" b="0" i="0" dirty="0">
                <a:solidFill>
                  <a:srgbClr val="202122"/>
                </a:solidFill>
                <a:effectLst/>
              </a:rPr>
              <a:t>Při </a:t>
            </a:r>
            <a:r>
              <a:rPr lang="cs-CZ" sz="2000" b="1" i="0" dirty="0">
                <a:solidFill>
                  <a:srgbClr val="202122"/>
                </a:solidFill>
                <a:effectLst/>
              </a:rPr>
              <a:t>otáčivém pohybu </a:t>
            </a:r>
            <a:r>
              <a:rPr lang="cs-CZ" sz="2000" b="0" i="0" dirty="0">
                <a:solidFill>
                  <a:srgbClr val="202122"/>
                </a:solidFill>
                <a:effectLst/>
              </a:rPr>
              <a:t>soustavy hmotných bodů kolem nehybné osy opisují jednotlivé hmotné body kružnice, jejichž středy leží na ose otáčení. Celkovou kinetickou energii opět určíme jako součet kinetických energií všech </a:t>
            </a:r>
            <a:r>
              <a:rPr lang="cs-CZ" sz="2000" b="0" i="1" dirty="0">
                <a:solidFill>
                  <a:srgbClr val="202122"/>
                </a:solidFill>
                <a:effectLst/>
              </a:rPr>
              <a:t>n</a:t>
            </a:r>
            <a:r>
              <a:rPr lang="cs-CZ" sz="2000" b="0" i="0" dirty="0">
                <a:solidFill>
                  <a:srgbClr val="202122"/>
                </a:solidFill>
                <a:effectLst/>
              </a:rPr>
              <a:t> hmotných bodů soustavy.</a:t>
            </a:r>
            <a:endParaRPr lang="cs-CZ" sz="2000" dirty="0"/>
          </a:p>
        </p:txBody>
      </p:sp>
      <p:pic>
        <p:nvPicPr>
          <p:cNvPr id="5" name="Grafický objekt 4">
            <a:extLst>
              <a:ext uri="{FF2B5EF4-FFF2-40B4-BE49-F238E27FC236}">
                <a16:creationId xmlns:a16="http://schemas.microsoft.com/office/drawing/2014/main" id="{D02A40AE-96EA-4888-8197-20D4CBE680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03583" y="4273544"/>
            <a:ext cx="2556863" cy="613049"/>
          </a:xfrm>
          <a:prstGeom prst="rect">
            <a:avLst/>
          </a:prstGeom>
        </p:spPr>
      </p:pic>
      <p:pic>
        <p:nvPicPr>
          <p:cNvPr id="9" name="Grafický objekt 8">
            <a:extLst>
              <a:ext uri="{FF2B5EF4-FFF2-40B4-BE49-F238E27FC236}">
                <a16:creationId xmlns:a16="http://schemas.microsoft.com/office/drawing/2014/main" id="{683D591E-A846-4230-81B3-E9EF9B4DF9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79759" y="4320703"/>
            <a:ext cx="2960578" cy="613049"/>
          </a:xfrm>
          <a:prstGeom prst="rect">
            <a:avLst/>
          </a:prstGeom>
        </p:spPr>
      </p:pic>
      <p:pic>
        <p:nvPicPr>
          <p:cNvPr id="20" name="Obrázek 19">
            <a:extLst>
              <a:ext uri="{FF2B5EF4-FFF2-40B4-BE49-F238E27FC236}">
                <a16:creationId xmlns:a16="http://schemas.microsoft.com/office/drawing/2014/main" id="{2CD6C9E5-31E0-4353-B7FC-23AB0D582B8E}"/>
              </a:ext>
            </a:extLst>
          </p:cNvPr>
          <p:cNvPicPr>
            <a:picLocks noChangeAspect="1"/>
          </p:cNvPicPr>
          <p:nvPr/>
        </p:nvPicPr>
        <p:blipFill>
          <a:blip r:embed="rId6"/>
          <a:stretch>
            <a:fillRect/>
          </a:stretch>
        </p:blipFill>
        <p:spPr>
          <a:xfrm>
            <a:off x="4226300" y="5711417"/>
            <a:ext cx="2274254" cy="816399"/>
          </a:xfrm>
          <a:prstGeom prst="rect">
            <a:avLst/>
          </a:prstGeom>
        </p:spPr>
      </p:pic>
      <p:sp>
        <p:nvSpPr>
          <p:cNvPr id="22" name="TextovéPole 21">
            <a:extLst>
              <a:ext uri="{FF2B5EF4-FFF2-40B4-BE49-F238E27FC236}">
                <a16:creationId xmlns:a16="http://schemas.microsoft.com/office/drawing/2014/main" id="{C5C32E3B-F6D1-4610-9DB1-5E8E0B3499FE}"/>
              </a:ext>
            </a:extLst>
          </p:cNvPr>
          <p:cNvSpPr txBox="1"/>
          <p:nvPr/>
        </p:nvSpPr>
        <p:spPr>
          <a:xfrm flipH="1">
            <a:off x="105104" y="5287436"/>
            <a:ext cx="5686097" cy="400110"/>
          </a:xfrm>
          <a:prstGeom prst="rect">
            <a:avLst/>
          </a:prstGeom>
          <a:noFill/>
        </p:spPr>
        <p:txBody>
          <a:bodyPr wrap="square" rtlCol="0">
            <a:spAutoFit/>
          </a:bodyPr>
          <a:lstStyle/>
          <a:p>
            <a:r>
              <a:rPr lang="cs-CZ" sz="2000" dirty="0"/>
              <a:t>Kombinace pohybů </a:t>
            </a:r>
            <a:r>
              <a:rPr lang="cs-CZ" sz="2000" b="1" dirty="0"/>
              <a:t>posuvného </a:t>
            </a:r>
            <a:r>
              <a:rPr lang="cs-CZ" sz="2000" dirty="0"/>
              <a:t>a</a:t>
            </a:r>
            <a:r>
              <a:rPr lang="cs-CZ" sz="2000" b="1" dirty="0"/>
              <a:t> otáčivého</a:t>
            </a:r>
          </a:p>
        </p:txBody>
      </p:sp>
      <p:pic>
        <p:nvPicPr>
          <p:cNvPr id="24" name="Obrázek 23">
            <a:extLst>
              <a:ext uri="{FF2B5EF4-FFF2-40B4-BE49-F238E27FC236}">
                <a16:creationId xmlns:a16="http://schemas.microsoft.com/office/drawing/2014/main" id="{FD6B3292-EE0B-482C-9F9E-4EADA1C4B004}"/>
              </a:ext>
            </a:extLst>
          </p:cNvPr>
          <p:cNvPicPr>
            <a:picLocks noChangeAspect="1"/>
          </p:cNvPicPr>
          <p:nvPr/>
        </p:nvPicPr>
        <p:blipFill>
          <a:blip r:embed="rId7"/>
          <a:stretch>
            <a:fillRect/>
          </a:stretch>
        </p:blipFill>
        <p:spPr>
          <a:xfrm>
            <a:off x="694823" y="2490546"/>
            <a:ext cx="5805731" cy="674789"/>
          </a:xfrm>
          <a:prstGeom prst="rect">
            <a:avLst/>
          </a:prstGeom>
        </p:spPr>
      </p:pic>
      <p:pic>
        <p:nvPicPr>
          <p:cNvPr id="26" name="Obrázek 25">
            <a:extLst>
              <a:ext uri="{FF2B5EF4-FFF2-40B4-BE49-F238E27FC236}">
                <a16:creationId xmlns:a16="http://schemas.microsoft.com/office/drawing/2014/main" id="{688A11C1-146B-4A68-9058-68E66A5072C3}"/>
              </a:ext>
            </a:extLst>
          </p:cNvPr>
          <p:cNvPicPr>
            <a:picLocks noChangeAspect="1"/>
          </p:cNvPicPr>
          <p:nvPr/>
        </p:nvPicPr>
        <p:blipFill>
          <a:blip r:embed="rId8"/>
          <a:stretch>
            <a:fillRect/>
          </a:stretch>
        </p:blipFill>
        <p:spPr>
          <a:xfrm>
            <a:off x="694823" y="1854209"/>
            <a:ext cx="3478321" cy="579721"/>
          </a:xfrm>
          <a:prstGeom prst="rect">
            <a:avLst/>
          </a:prstGeom>
        </p:spPr>
      </p:pic>
      <p:sp>
        <p:nvSpPr>
          <p:cNvPr id="29" name="TextovéPole 28">
            <a:extLst>
              <a:ext uri="{FF2B5EF4-FFF2-40B4-BE49-F238E27FC236}">
                <a16:creationId xmlns:a16="http://schemas.microsoft.com/office/drawing/2014/main" id="{8722C5D6-AE99-4216-A340-A7ED71387365}"/>
              </a:ext>
            </a:extLst>
          </p:cNvPr>
          <p:cNvSpPr txBox="1"/>
          <p:nvPr/>
        </p:nvSpPr>
        <p:spPr>
          <a:xfrm>
            <a:off x="321803" y="1146583"/>
            <a:ext cx="8583054" cy="707886"/>
          </a:xfrm>
          <a:prstGeom prst="rect">
            <a:avLst/>
          </a:prstGeom>
          <a:noFill/>
        </p:spPr>
        <p:txBody>
          <a:bodyPr wrap="square">
            <a:spAutoFit/>
          </a:bodyPr>
          <a:lstStyle/>
          <a:p>
            <a:pPr algn="just"/>
            <a:r>
              <a:rPr lang="cs-CZ" sz="2000" b="0" i="0" dirty="0">
                <a:solidFill>
                  <a:srgbClr val="202122"/>
                </a:solidFill>
                <a:effectLst/>
              </a:rPr>
              <a:t>Celkovou kinetickou energii určíme jako součet kinetických energií všech </a:t>
            </a:r>
            <a:r>
              <a:rPr lang="cs-CZ" sz="2000" b="0" i="1" dirty="0">
                <a:solidFill>
                  <a:srgbClr val="202122"/>
                </a:solidFill>
                <a:effectLst/>
              </a:rPr>
              <a:t>n</a:t>
            </a:r>
            <a:r>
              <a:rPr lang="cs-CZ" sz="2000" b="0" i="0" dirty="0">
                <a:solidFill>
                  <a:srgbClr val="202122"/>
                </a:solidFill>
                <a:effectLst/>
              </a:rPr>
              <a:t> hmotných bodů soustavy.</a:t>
            </a:r>
            <a:endParaRPr lang="cs-CZ" sz="2000" dirty="0"/>
          </a:p>
        </p:txBody>
      </p:sp>
    </p:spTree>
    <p:extLst>
      <p:ext uri="{BB962C8B-B14F-4D97-AF65-F5344CB8AC3E}">
        <p14:creationId xmlns:p14="http://schemas.microsoft.com/office/powerpoint/2010/main" val="25686444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487EEA-BA9B-45CD-8A60-C69DA4B3571A}"/>
              </a:ext>
            </a:extLst>
          </p:cNvPr>
          <p:cNvSpPr>
            <a:spLocks noGrp="1"/>
          </p:cNvSpPr>
          <p:nvPr>
            <p:ph type="title"/>
          </p:nvPr>
        </p:nvSpPr>
        <p:spPr>
          <a:xfrm>
            <a:off x="135490" y="262760"/>
            <a:ext cx="7886700" cy="579721"/>
          </a:xfrm>
        </p:spPr>
        <p:txBody>
          <a:bodyPr>
            <a:normAutofit/>
          </a:bodyPr>
          <a:lstStyle/>
          <a:p>
            <a:r>
              <a:rPr lang="cs-CZ" sz="2400" b="1" dirty="0">
                <a:latin typeface="+mn-lt"/>
              </a:rPr>
              <a:t>Moment setrvačnosti</a:t>
            </a:r>
          </a:p>
        </p:txBody>
      </p:sp>
      <p:sp>
        <p:nvSpPr>
          <p:cNvPr id="6" name="TextovéPole 5">
            <a:extLst>
              <a:ext uri="{FF2B5EF4-FFF2-40B4-BE49-F238E27FC236}">
                <a16:creationId xmlns:a16="http://schemas.microsoft.com/office/drawing/2014/main" id="{6992EFF3-AB38-466A-98A5-4E14E2DF1870}"/>
              </a:ext>
            </a:extLst>
          </p:cNvPr>
          <p:cNvSpPr txBox="1"/>
          <p:nvPr/>
        </p:nvSpPr>
        <p:spPr>
          <a:xfrm>
            <a:off x="168166" y="842481"/>
            <a:ext cx="8688158" cy="1323439"/>
          </a:xfrm>
          <a:prstGeom prst="rect">
            <a:avLst/>
          </a:prstGeom>
          <a:noFill/>
        </p:spPr>
        <p:txBody>
          <a:bodyPr wrap="square">
            <a:spAutoFit/>
          </a:bodyPr>
          <a:lstStyle/>
          <a:p>
            <a:pPr algn="just"/>
            <a:r>
              <a:rPr lang="cs-CZ" sz="2000" b="1" dirty="0"/>
              <a:t>Moment setrvačnosti </a:t>
            </a:r>
            <a:r>
              <a:rPr lang="cs-CZ" sz="2000" dirty="0"/>
              <a:t>(J, </a:t>
            </a:r>
            <a:r>
              <a:rPr lang="cs-CZ" sz="2000" b="0" i="0" dirty="0">
                <a:solidFill>
                  <a:srgbClr val="202122"/>
                </a:solidFill>
                <a:effectLst/>
              </a:rPr>
              <a:t>kg.m</a:t>
            </a:r>
            <a:r>
              <a:rPr lang="cs-CZ" sz="2000" b="0" i="0" baseline="30000" dirty="0">
                <a:solidFill>
                  <a:srgbClr val="202122"/>
                </a:solidFill>
                <a:effectLst/>
              </a:rPr>
              <a:t>2</a:t>
            </a:r>
            <a:r>
              <a:rPr lang="cs-CZ" sz="2000" dirty="0"/>
              <a:t>)</a:t>
            </a:r>
            <a:r>
              <a:rPr lang="cs-CZ" sz="2000" b="1" dirty="0"/>
              <a:t> </a:t>
            </a:r>
            <a:r>
              <a:rPr lang="cs-CZ" sz="2000" dirty="0"/>
              <a:t>je fyzikální veličina, která </a:t>
            </a:r>
            <a:r>
              <a:rPr lang="cs-CZ" sz="2000" u="sng" dirty="0"/>
              <a:t>vyjadřuje míru setrvačnosti tělesa při otáčivém pohybu</a:t>
            </a:r>
            <a:r>
              <a:rPr lang="cs-CZ" sz="2000" dirty="0"/>
              <a:t>. Její velikost závisí na rozložení hmoty v tělese vzhledem k ose otáčení. Body (části) tělesa s větší hmotností a umístěné dál od osy mají větší moment setrvačnosti.</a:t>
            </a:r>
          </a:p>
        </p:txBody>
      </p:sp>
      <p:pic>
        <p:nvPicPr>
          <p:cNvPr id="3" name="Grafický objekt 2">
            <a:extLst>
              <a:ext uri="{FF2B5EF4-FFF2-40B4-BE49-F238E27FC236}">
                <a16:creationId xmlns:a16="http://schemas.microsoft.com/office/drawing/2014/main" id="{48D50D1F-F2BE-44E2-9D03-D6FB0C3E26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0618" y="2287694"/>
            <a:ext cx="3902580" cy="613049"/>
          </a:xfrm>
          <a:prstGeom prst="rect">
            <a:avLst/>
          </a:prstGeom>
        </p:spPr>
      </p:pic>
      <p:pic>
        <p:nvPicPr>
          <p:cNvPr id="4" name="Grafický objekt 3">
            <a:extLst>
              <a:ext uri="{FF2B5EF4-FFF2-40B4-BE49-F238E27FC236}">
                <a16:creationId xmlns:a16="http://schemas.microsoft.com/office/drawing/2014/main" id="{D8FB9C81-E5FD-4660-8DDA-C8721DB7DA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618" y="3007955"/>
            <a:ext cx="1422433" cy="604534"/>
          </a:xfrm>
          <a:prstGeom prst="rect">
            <a:avLst/>
          </a:prstGeom>
        </p:spPr>
      </p:pic>
      <p:sp>
        <p:nvSpPr>
          <p:cNvPr id="7" name="TextovéPole 6">
            <a:extLst>
              <a:ext uri="{FF2B5EF4-FFF2-40B4-BE49-F238E27FC236}">
                <a16:creationId xmlns:a16="http://schemas.microsoft.com/office/drawing/2014/main" id="{414F038F-056C-4759-A2B8-3A67414D6B2E}"/>
              </a:ext>
            </a:extLst>
          </p:cNvPr>
          <p:cNvSpPr txBox="1"/>
          <p:nvPr/>
        </p:nvSpPr>
        <p:spPr>
          <a:xfrm>
            <a:off x="2102955" y="3112982"/>
            <a:ext cx="6301181" cy="369332"/>
          </a:xfrm>
          <a:prstGeom prst="rect">
            <a:avLst/>
          </a:prstGeom>
          <a:noFill/>
        </p:spPr>
        <p:txBody>
          <a:bodyPr wrap="square">
            <a:spAutoFit/>
          </a:bodyPr>
          <a:lstStyle/>
          <a:p>
            <a:r>
              <a:rPr lang="cs-CZ" dirty="0"/>
              <a:t>(integrace se provádí přes celé těleso o celkové hmotnosti M).</a:t>
            </a:r>
          </a:p>
        </p:txBody>
      </p:sp>
      <p:pic>
        <p:nvPicPr>
          <p:cNvPr id="8" name="Obrázek 7">
            <a:extLst>
              <a:ext uri="{FF2B5EF4-FFF2-40B4-BE49-F238E27FC236}">
                <a16:creationId xmlns:a16="http://schemas.microsoft.com/office/drawing/2014/main" id="{5B90E019-2719-4700-B11F-31EB39D3FB4D}"/>
              </a:ext>
            </a:extLst>
          </p:cNvPr>
          <p:cNvPicPr>
            <a:picLocks noChangeAspect="1"/>
          </p:cNvPicPr>
          <p:nvPr/>
        </p:nvPicPr>
        <p:blipFill>
          <a:blip r:embed="rId6"/>
          <a:stretch>
            <a:fillRect/>
          </a:stretch>
        </p:blipFill>
        <p:spPr>
          <a:xfrm>
            <a:off x="4456385" y="3928242"/>
            <a:ext cx="4517835" cy="2831045"/>
          </a:xfrm>
          <a:prstGeom prst="rect">
            <a:avLst/>
          </a:prstGeom>
        </p:spPr>
      </p:pic>
      <p:pic>
        <p:nvPicPr>
          <p:cNvPr id="14" name="Picture 2" descr="PPT - Obecný prostorový pohyb - prostorové křivky, plochy PowerPoint  Presentation - ID:4456768">
            <a:extLst>
              <a:ext uri="{FF2B5EF4-FFF2-40B4-BE49-F238E27FC236}">
                <a16:creationId xmlns:a16="http://schemas.microsoft.com/office/drawing/2014/main" id="{13F74612-7428-4BDE-9820-13484E9E73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945" y="3928242"/>
            <a:ext cx="3668109" cy="2751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4883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81B7A0-03CA-462D-9D48-DB33868FBBD0}"/>
              </a:ext>
            </a:extLst>
          </p:cNvPr>
          <p:cNvPicPr>
            <a:picLocks noChangeAspect="1"/>
          </p:cNvPicPr>
          <p:nvPr/>
        </p:nvPicPr>
        <p:blipFill>
          <a:blip r:embed="rId2"/>
          <a:stretch>
            <a:fillRect/>
          </a:stretch>
        </p:blipFill>
        <p:spPr>
          <a:xfrm>
            <a:off x="1154167" y="224420"/>
            <a:ext cx="7159516" cy="6389789"/>
          </a:xfrm>
          <a:prstGeom prst="rect">
            <a:avLst/>
          </a:prstGeom>
        </p:spPr>
      </p:pic>
    </p:spTree>
    <p:extLst>
      <p:ext uri="{BB962C8B-B14F-4D97-AF65-F5344CB8AC3E}">
        <p14:creationId xmlns:p14="http://schemas.microsoft.com/office/powerpoint/2010/main" val="23738741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3B1919F-1AB5-45CC-BC83-8BD7BDBAE114}"/>
              </a:ext>
            </a:extLst>
          </p:cNvPr>
          <p:cNvSpPr txBox="1"/>
          <p:nvPr/>
        </p:nvSpPr>
        <p:spPr>
          <a:xfrm>
            <a:off x="185737" y="792478"/>
            <a:ext cx="8772525" cy="707886"/>
          </a:xfrm>
          <a:prstGeom prst="rect">
            <a:avLst/>
          </a:prstGeom>
          <a:noFill/>
        </p:spPr>
        <p:txBody>
          <a:bodyPr wrap="square">
            <a:spAutoFit/>
          </a:bodyPr>
          <a:lstStyle/>
          <a:p>
            <a:r>
              <a:rPr lang="cs-CZ" sz="2000" b="0" i="0" dirty="0">
                <a:solidFill>
                  <a:srgbClr val="000000"/>
                </a:solidFill>
                <a:effectLst/>
              </a:rPr>
              <a:t>Máme syrové a uvařené vajíčko</a:t>
            </a:r>
            <a:r>
              <a:rPr lang="en-US" sz="2000" b="0" i="0" dirty="0">
                <a:solidFill>
                  <a:srgbClr val="000000"/>
                </a:solidFill>
                <a:effectLst/>
              </a:rPr>
              <a:t>.  </a:t>
            </a:r>
            <a:r>
              <a:rPr lang="cs-CZ" sz="2000" b="0" i="0" dirty="0">
                <a:solidFill>
                  <a:srgbClr val="000000"/>
                </a:solidFill>
                <a:effectLst/>
              </a:rPr>
              <a:t>Lze je navzájem odlišit, aniž bychom některé z nich museli rozbít </a:t>
            </a:r>
            <a:r>
              <a:rPr lang="en-US" sz="2000" b="0" i="0" dirty="0">
                <a:solidFill>
                  <a:srgbClr val="000000"/>
                </a:solidFill>
                <a:effectLst/>
              </a:rPr>
              <a:t>?</a:t>
            </a:r>
            <a:endParaRPr lang="cs-CZ" sz="2000" dirty="0"/>
          </a:p>
        </p:txBody>
      </p:sp>
      <p:pic>
        <p:nvPicPr>
          <p:cNvPr id="7" name="Obrázek 6">
            <a:extLst>
              <a:ext uri="{FF2B5EF4-FFF2-40B4-BE49-F238E27FC236}">
                <a16:creationId xmlns:a16="http://schemas.microsoft.com/office/drawing/2014/main" id="{D7743730-6064-42FF-9AA3-10ECDB02B7AA}"/>
              </a:ext>
            </a:extLst>
          </p:cNvPr>
          <p:cNvPicPr>
            <a:picLocks noChangeAspect="1"/>
          </p:cNvPicPr>
          <p:nvPr/>
        </p:nvPicPr>
        <p:blipFill>
          <a:blip r:embed="rId2"/>
          <a:stretch>
            <a:fillRect/>
          </a:stretch>
        </p:blipFill>
        <p:spPr>
          <a:xfrm>
            <a:off x="1103082" y="1608086"/>
            <a:ext cx="3130430" cy="2012765"/>
          </a:xfrm>
          <a:prstGeom prst="rect">
            <a:avLst/>
          </a:prstGeom>
        </p:spPr>
      </p:pic>
      <p:sp>
        <p:nvSpPr>
          <p:cNvPr id="10" name="TextovéPole 9">
            <a:extLst>
              <a:ext uri="{FF2B5EF4-FFF2-40B4-BE49-F238E27FC236}">
                <a16:creationId xmlns:a16="http://schemas.microsoft.com/office/drawing/2014/main" id="{8DF2229D-A586-4F1D-8010-A5F96688CA90}"/>
              </a:ext>
            </a:extLst>
          </p:cNvPr>
          <p:cNvSpPr txBox="1"/>
          <p:nvPr/>
        </p:nvSpPr>
        <p:spPr>
          <a:xfrm>
            <a:off x="185738" y="3837962"/>
            <a:ext cx="8772524" cy="1631216"/>
          </a:xfrm>
          <a:prstGeom prst="rect">
            <a:avLst/>
          </a:prstGeom>
          <a:noFill/>
        </p:spPr>
        <p:txBody>
          <a:bodyPr wrap="square">
            <a:spAutoFit/>
          </a:bodyPr>
          <a:lstStyle/>
          <a:p>
            <a:pPr algn="just"/>
            <a:r>
              <a:rPr lang="cs-CZ" sz="2000" b="0" i="0" dirty="0">
                <a:solidFill>
                  <a:srgbClr val="000000"/>
                </a:solidFill>
                <a:effectLst/>
              </a:rPr>
              <a:t>Obě vajíčka roztočíme</a:t>
            </a:r>
            <a:r>
              <a:rPr lang="en-US" sz="2000" b="0" i="0" dirty="0">
                <a:solidFill>
                  <a:srgbClr val="000000"/>
                </a:solidFill>
                <a:effectLst/>
              </a:rPr>
              <a:t>. </a:t>
            </a:r>
            <a:r>
              <a:rPr lang="cs-CZ" sz="2000" dirty="0">
                <a:solidFill>
                  <a:srgbClr val="000000"/>
                </a:solidFill>
              </a:rPr>
              <a:t>Vlivem setrvačnosti (</a:t>
            </a:r>
            <a:r>
              <a:rPr lang="cs-CZ" sz="2000" dirty="0" err="1">
                <a:solidFill>
                  <a:srgbClr val="000000"/>
                </a:solidFill>
              </a:rPr>
              <a:t>odstředívé</a:t>
            </a:r>
            <a:r>
              <a:rPr lang="cs-CZ" sz="2000" dirty="0">
                <a:solidFill>
                  <a:srgbClr val="000000"/>
                </a:solidFill>
              </a:rPr>
              <a:t> síly) bude mít k</a:t>
            </a:r>
            <a:r>
              <a:rPr lang="cs-CZ" sz="2000" b="0" i="0" dirty="0">
                <a:solidFill>
                  <a:srgbClr val="000000"/>
                </a:solidFill>
                <a:effectLst/>
              </a:rPr>
              <a:t>apalný obsah syrového vajíčka tendenci být co nejdále od osy rotace (žloutek se pohybuje pomaleji), což zvýší velikost </a:t>
            </a:r>
            <a:r>
              <a:rPr lang="cs-CZ" sz="2000" b="1" i="0" dirty="0">
                <a:solidFill>
                  <a:srgbClr val="000000"/>
                </a:solidFill>
                <a:effectLst/>
              </a:rPr>
              <a:t>momentu setrvačnosti</a:t>
            </a:r>
            <a:r>
              <a:rPr lang="en-US" sz="2000" b="0" i="0" dirty="0">
                <a:solidFill>
                  <a:srgbClr val="000000"/>
                </a:solidFill>
                <a:effectLst/>
              </a:rPr>
              <a:t>. </a:t>
            </a:r>
            <a:r>
              <a:rPr lang="cs-CZ" sz="2000" b="0" i="0" dirty="0">
                <a:solidFill>
                  <a:srgbClr val="000000"/>
                </a:solidFill>
                <a:effectLst/>
              </a:rPr>
              <a:t>Aby se zachoval moment hybnosti při absenci vnějšího točivého momentu, bude mít syrové vajíčko </a:t>
            </a:r>
            <a:r>
              <a:rPr lang="en-US" sz="2000" b="0" i="0" dirty="0">
                <a:solidFill>
                  <a:srgbClr val="000000"/>
                </a:solidFill>
                <a:effectLst/>
              </a:rPr>
              <a:t> </a:t>
            </a:r>
            <a:r>
              <a:rPr lang="cs-CZ" sz="2000" b="0" i="0" dirty="0">
                <a:solidFill>
                  <a:srgbClr val="000000"/>
                </a:solidFill>
                <a:effectLst/>
              </a:rPr>
              <a:t>menší úhlovou rychlost.</a:t>
            </a:r>
            <a:endParaRPr lang="cs-CZ" sz="2000" dirty="0"/>
          </a:p>
        </p:txBody>
      </p:sp>
      <p:pic>
        <p:nvPicPr>
          <p:cNvPr id="1028" name="Picture 4" descr="See the source image">
            <a:extLst>
              <a:ext uri="{FF2B5EF4-FFF2-40B4-BE49-F238E27FC236}">
                <a16:creationId xmlns:a16="http://schemas.microsoft.com/office/drawing/2014/main" id="{F7612425-B208-44E1-A4D1-5C3138D0B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0857" y="1500364"/>
            <a:ext cx="3095783" cy="218646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B4CF09C9-4675-4D37-A6ED-FABB4900640E}"/>
              </a:ext>
            </a:extLst>
          </p:cNvPr>
          <p:cNvSpPr txBox="1"/>
          <p:nvPr/>
        </p:nvSpPr>
        <p:spPr>
          <a:xfrm>
            <a:off x="185737" y="223091"/>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2024893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723803-6045-42E3-AFB4-B069E290FE30}"/>
              </a:ext>
            </a:extLst>
          </p:cNvPr>
          <p:cNvSpPr>
            <a:spLocks noGrp="1"/>
          </p:cNvSpPr>
          <p:nvPr>
            <p:ph type="title"/>
          </p:nvPr>
        </p:nvSpPr>
        <p:spPr>
          <a:xfrm>
            <a:off x="320426" y="354853"/>
            <a:ext cx="7886700" cy="415710"/>
          </a:xfrm>
        </p:spPr>
        <p:txBody>
          <a:bodyPr>
            <a:normAutofit fontScale="90000"/>
          </a:bodyPr>
          <a:lstStyle/>
          <a:p>
            <a:r>
              <a:rPr lang="cs-CZ" sz="2400" b="1" dirty="0">
                <a:latin typeface="+mn-lt"/>
              </a:rPr>
              <a:t>Setrvačník, gyroskopický jev</a:t>
            </a:r>
          </a:p>
        </p:txBody>
      </p:sp>
      <p:sp>
        <p:nvSpPr>
          <p:cNvPr id="5" name="TextovéPole 4">
            <a:extLst>
              <a:ext uri="{FF2B5EF4-FFF2-40B4-BE49-F238E27FC236}">
                <a16:creationId xmlns:a16="http://schemas.microsoft.com/office/drawing/2014/main" id="{39004DDC-3326-4467-876E-8BC91068A0F9}"/>
              </a:ext>
            </a:extLst>
          </p:cNvPr>
          <p:cNvSpPr txBox="1"/>
          <p:nvPr/>
        </p:nvSpPr>
        <p:spPr>
          <a:xfrm>
            <a:off x="226031" y="921217"/>
            <a:ext cx="8722760" cy="2862322"/>
          </a:xfrm>
          <a:prstGeom prst="rect">
            <a:avLst/>
          </a:prstGeom>
          <a:noFill/>
        </p:spPr>
        <p:txBody>
          <a:bodyPr wrap="square">
            <a:spAutoFit/>
          </a:bodyPr>
          <a:lstStyle/>
          <a:p>
            <a:pPr algn="just"/>
            <a:r>
              <a:rPr lang="cs-CZ" sz="2000" b="1" i="0" dirty="0">
                <a:solidFill>
                  <a:srgbClr val="222222"/>
                </a:solidFill>
                <a:effectLst/>
              </a:rPr>
              <a:t>Gyroskop</a:t>
            </a:r>
            <a:r>
              <a:rPr lang="cs-CZ" sz="2000" b="0" i="0" dirty="0">
                <a:solidFill>
                  <a:srgbClr val="222222"/>
                </a:solidFill>
                <a:effectLst/>
              </a:rPr>
              <a:t> </a:t>
            </a:r>
            <a:r>
              <a:rPr lang="cs-CZ" sz="2000" dirty="0">
                <a:solidFill>
                  <a:srgbClr val="222222"/>
                </a:solidFill>
              </a:rPr>
              <a:t>(</a:t>
            </a:r>
            <a:r>
              <a:rPr lang="cs-CZ" sz="2000" b="1" i="0" dirty="0">
                <a:solidFill>
                  <a:srgbClr val="222222"/>
                </a:solidFill>
                <a:effectLst/>
              </a:rPr>
              <a:t>setrvačník</a:t>
            </a:r>
            <a:r>
              <a:rPr lang="cs-CZ" sz="2000" b="0" i="0" dirty="0">
                <a:solidFill>
                  <a:srgbClr val="222222"/>
                </a:solidFill>
                <a:effectLst/>
              </a:rPr>
              <a:t>) je těžké kolo otáčející se v ložiscích s nepatrným třením. Otáčející se setrvačník má moment hybnosti, takže jeho osa bez působení vnějších sil udržuje stále stejný směr (</a:t>
            </a:r>
            <a:r>
              <a:rPr lang="cs-CZ" sz="2000" b="0" i="0" u="sng" dirty="0">
                <a:solidFill>
                  <a:srgbClr val="222222"/>
                </a:solidFill>
                <a:effectLst/>
              </a:rPr>
              <a:t>klade odpor na změnu osy jeho rotace vlivem momentu setrvačnosti</a:t>
            </a:r>
            <a:r>
              <a:rPr lang="cs-CZ" sz="2000" b="0" i="0" dirty="0">
                <a:solidFill>
                  <a:srgbClr val="222222"/>
                </a:solidFill>
                <a:effectLst/>
              </a:rPr>
              <a:t>) </a:t>
            </a:r>
            <a:r>
              <a:rPr lang="cs-CZ" sz="2000" b="0" i="0" dirty="0">
                <a:solidFill>
                  <a:srgbClr val="333333"/>
                </a:solidFill>
                <a:effectLst/>
              </a:rPr>
              <a:t>v inerciálním prostoru. Přesnost gyroskopu závisí na stabilitě udržení jeho otáček. </a:t>
            </a:r>
            <a:r>
              <a:rPr lang="cs-CZ" sz="2000" b="0" i="0" dirty="0">
                <a:solidFill>
                  <a:srgbClr val="222222"/>
                </a:solidFill>
                <a:effectLst/>
              </a:rPr>
              <a:t>Tomuto jevu se říká </a:t>
            </a:r>
            <a:r>
              <a:rPr lang="cs-CZ" sz="2000" b="1" i="0" dirty="0">
                <a:solidFill>
                  <a:srgbClr val="222222"/>
                </a:solidFill>
                <a:effectLst/>
              </a:rPr>
              <a:t>gyroskopický efekt </a:t>
            </a:r>
            <a:r>
              <a:rPr lang="cs-CZ" sz="2000" b="0" i="0" dirty="0">
                <a:solidFill>
                  <a:srgbClr val="222222"/>
                </a:solidFill>
                <a:effectLst/>
              </a:rPr>
              <a:t>a dochází k němu hlavně v případech, kdy je </a:t>
            </a:r>
            <a:r>
              <a:rPr lang="cs-CZ" sz="2000" b="0" i="0" u="sng" dirty="0">
                <a:solidFill>
                  <a:srgbClr val="222222"/>
                </a:solidFill>
                <a:effectLst/>
              </a:rPr>
              <a:t>hmotnost setrvačníku soustředěná po obvodu</a:t>
            </a:r>
            <a:r>
              <a:rPr lang="cs-CZ" sz="2000" b="0" i="0" dirty="0">
                <a:solidFill>
                  <a:srgbClr val="222222"/>
                </a:solidFill>
                <a:effectLst/>
              </a:rPr>
              <a:t>. </a:t>
            </a:r>
            <a:r>
              <a:rPr lang="cs-CZ" sz="2000" b="0" i="0" u="sng" dirty="0">
                <a:solidFill>
                  <a:srgbClr val="222222"/>
                </a:solidFill>
                <a:effectLst/>
              </a:rPr>
              <a:t>Čím větší průměr rotoru, tím je gyroskopický efekt větší</a:t>
            </a:r>
            <a:r>
              <a:rPr lang="cs-CZ" sz="2000" b="0" i="0" dirty="0">
                <a:solidFill>
                  <a:srgbClr val="222222"/>
                </a:solidFill>
                <a:effectLst/>
              </a:rPr>
              <a:t>. </a:t>
            </a:r>
            <a:r>
              <a:rPr lang="cs-CZ" sz="2000" b="0" i="0" u="sng" dirty="0">
                <a:solidFill>
                  <a:srgbClr val="222222"/>
                </a:solidFill>
                <a:effectLst/>
              </a:rPr>
              <a:t>Gyroskopický efekt se také zvyšuje s otáčkami rotoru</a:t>
            </a:r>
            <a:r>
              <a:rPr lang="cs-CZ" sz="2000" b="0" i="0" dirty="0">
                <a:solidFill>
                  <a:srgbClr val="222222"/>
                </a:solidFill>
                <a:effectLst/>
              </a:rPr>
              <a:t> - tedy čím větší rychlost, tím je gyroskopický efekt silnější.</a:t>
            </a:r>
          </a:p>
        </p:txBody>
      </p:sp>
      <p:sp>
        <p:nvSpPr>
          <p:cNvPr id="10" name="TextovéPole 9">
            <a:extLst>
              <a:ext uri="{FF2B5EF4-FFF2-40B4-BE49-F238E27FC236}">
                <a16:creationId xmlns:a16="http://schemas.microsoft.com/office/drawing/2014/main" id="{C0ECAE53-90E2-478B-908D-D31ADF8A97A2}"/>
              </a:ext>
            </a:extLst>
          </p:cNvPr>
          <p:cNvSpPr txBox="1"/>
          <p:nvPr/>
        </p:nvSpPr>
        <p:spPr>
          <a:xfrm>
            <a:off x="226031" y="3934193"/>
            <a:ext cx="8722759" cy="1938992"/>
          </a:xfrm>
          <a:prstGeom prst="rect">
            <a:avLst/>
          </a:prstGeom>
          <a:noFill/>
        </p:spPr>
        <p:txBody>
          <a:bodyPr wrap="square">
            <a:spAutoFit/>
          </a:bodyPr>
          <a:lstStyle/>
          <a:p>
            <a:pPr algn="just"/>
            <a:r>
              <a:rPr lang="cs-CZ" sz="2000" b="0" i="0" dirty="0">
                <a:solidFill>
                  <a:srgbClr val="202122"/>
                </a:solidFill>
                <a:effectLst/>
              </a:rPr>
              <a:t>Kinetická energie </a:t>
            </a:r>
            <a:r>
              <a:rPr lang="cs-CZ" sz="2000" b="0" i="1" dirty="0" err="1">
                <a:solidFill>
                  <a:srgbClr val="202122"/>
                </a:solidFill>
                <a:effectLst/>
              </a:rPr>
              <a:t>E</a:t>
            </a:r>
            <a:r>
              <a:rPr lang="cs-CZ" sz="2000" b="0" i="0" baseline="-25000" dirty="0" err="1">
                <a:solidFill>
                  <a:srgbClr val="202122"/>
                </a:solidFill>
                <a:effectLst/>
              </a:rPr>
              <a:t>k</a:t>
            </a:r>
            <a:r>
              <a:rPr lang="cs-CZ" sz="2000" b="0" i="0" dirty="0">
                <a:solidFill>
                  <a:srgbClr val="202122"/>
                </a:solidFill>
                <a:effectLst/>
              </a:rPr>
              <a:t> vázaná v </a:t>
            </a:r>
            <a:r>
              <a:rPr lang="cs-CZ" sz="2000" b="0" i="0" u="none" strike="noStrike" dirty="0">
                <a:effectLst/>
              </a:rPr>
              <a:t>rotujícím</a:t>
            </a:r>
            <a:r>
              <a:rPr lang="cs-CZ" sz="2000" b="0" i="0" dirty="0">
                <a:effectLst/>
              </a:rPr>
              <a:t> </a:t>
            </a:r>
            <a:r>
              <a:rPr lang="cs-CZ" sz="2000" b="0" i="0" dirty="0">
                <a:solidFill>
                  <a:srgbClr val="202122"/>
                </a:solidFill>
                <a:effectLst/>
              </a:rPr>
              <a:t>setrvačníku se vypočte:</a:t>
            </a:r>
          </a:p>
          <a:p>
            <a:pPr algn="just"/>
            <a:endParaRPr lang="cs-CZ" sz="2000" dirty="0">
              <a:solidFill>
                <a:srgbClr val="202122"/>
              </a:solidFill>
            </a:endParaRPr>
          </a:p>
          <a:p>
            <a:pPr algn="just"/>
            <a:endParaRPr lang="cs-CZ" sz="2000" dirty="0"/>
          </a:p>
          <a:p>
            <a:pPr algn="just"/>
            <a:r>
              <a:rPr lang="cs-CZ" sz="2000" dirty="0"/>
              <a:t>kde J je moment setrvačnosti tělesa vzhledem k ose otáčení, </a:t>
            </a:r>
            <a:r>
              <a:rPr lang="el-GR" sz="2000" dirty="0"/>
              <a:t>ω </a:t>
            </a:r>
            <a:r>
              <a:rPr lang="cs-CZ" sz="2000" dirty="0"/>
              <a:t>je úhlová rychlost, s kterou se těleso otáčí. Protože je úhlová rychlost přímo úměrná frekvenci (</a:t>
            </a:r>
            <a:r>
              <a:rPr lang="el-GR" sz="2000" dirty="0"/>
              <a:t>ω</a:t>
            </a:r>
            <a:r>
              <a:rPr lang="cs-CZ" sz="2000" dirty="0"/>
              <a:t> = 2.</a:t>
            </a:r>
            <a:r>
              <a:rPr lang="el-GR" sz="2000" dirty="0"/>
              <a:t>π</a:t>
            </a:r>
            <a:r>
              <a:rPr lang="cs-CZ" sz="2000" dirty="0"/>
              <a:t>.f):</a:t>
            </a:r>
          </a:p>
        </p:txBody>
      </p:sp>
      <p:pic>
        <p:nvPicPr>
          <p:cNvPr id="11" name="Grafický objekt 10">
            <a:extLst>
              <a:ext uri="{FF2B5EF4-FFF2-40B4-BE49-F238E27FC236}">
                <a16:creationId xmlns:a16="http://schemas.microsoft.com/office/drawing/2014/main" id="{34C4B9C6-EEFA-4B50-891A-E4D1892D84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8702" y="4291767"/>
            <a:ext cx="1401498" cy="611922"/>
          </a:xfrm>
          <a:prstGeom prst="rect">
            <a:avLst/>
          </a:prstGeom>
        </p:spPr>
      </p:pic>
      <p:pic>
        <p:nvPicPr>
          <p:cNvPr id="13" name="Grafický objekt 12">
            <a:extLst>
              <a:ext uri="{FF2B5EF4-FFF2-40B4-BE49-F238E27FC236}">
                <a16:creationId xmlns:a16="http://schemas.microsoft.com/office/drawing/2014/main" id="{94CFE9B8-9238-4D21-9E41-3437B22ACB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88702" y="5695990"/>
            <a:ext cx="1457107" cy="327849"/>
          </a:xfrm>
          <a:prstGeom prst="rect">
            <a:avLst/>
          </a:prstGeom>
        </p:spPr>
      </p:pic>
    </p:spTree>
    <p:extLst>
      <p:ext uri="{BB962C8B-B14F-4D97-AF65-F5344CB8AC3E}">
        <p14:creationId xmlns:p14="http://schemas.microsoft.com/office/powerpoint/2010/main" val="20135803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60C088B-3886-40F5-A94E-14A290A3475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11904" y="2750737"/>
            <a:ext cx="2519080" cy="2519080"/>
          </a:xfrm>
          <a:prstGeom prst="rect">
            <a:avLst/>
          </a:prstGeom>
          <a:noFill/>
          <a:extLst>
            <a:ext uri="{909E8E84-426E-40DD-AFC4-6F175D3DCCD1}">
              <a14:hiddenFill xmlns:a14="http://schemas.microsoft.com/office/drawing/2010/main">
                <a:solidFill>
                  <a:srgbClr val="FFFFFF"/>
                </a:solidFill>
              </a14:hiddenFill>
            </a:ext>
          </a:extLst>
        </p:spPr>
      </p:pic>
      <p:pic>
        <p:nvPicPr>
          <p:cNvPr id="80898" name="Picture 2">
            <a:extLst>
              <a:ext uri="{FF2B5EF4-FFF2-40B4-BE49-F238E27FC236}">
                <a16:creationId xmlns:a16="http://schemas.microsoft.com/office/drawing/2014/main" id="{9FC4858E-D9DC-4BDB-A3DD-B41005DF69F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20810" y="1048028"/>
            <a:ext cx="1582464" cy="15142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D7737B50-4F4C-4992-9202-2533952960D7}"/>
              </a:ext>
            </a:extLst>
          </p:cNvPr>
          <p:cNvSpPr txBox="1"/>
          <p:nvPr/>
        </p:nvSpPr>
        <p:spPr>
          <a:xfrm>
            <a:off x="298163" y="1588183"/>
            <a:ext cx="6544425" cy="3724096"/>
          </a:xfrm>
          <a:prstGeom prst="rect">
            <a:avLst/>
          </a:prstGeom>
          <a:noFill/>
        </p:spPr>
        <p:txBody>
          <a:bodyPr wrap="square">
            <a:spAutoFit/>
          </a:bodyPr>
          <a:lstStyle/>
          <a:p>
            <a:pPr algn="just"/>
            <a:r>
              <a:rPr lang="cs-CZ" sz="2000" b="0" i="0" dirty="0">
                <a:effectLst/>
              </a:rPr>
              <a:t>Používá se často </a:t>
            </a:r>
            <a:r>
              <a:rPr lang="cs-CZ" sz="2000" i="0" dirty="0">
                <a:effectLst/>
              </a:rPr>
              <a:t>pro</a:t>
            </a:r>
            <a:r>
              <a:rPr lang="cs-CZ" sz="2000" b="1" i="0" dirty="0">
                <a:effectLst/>
              </a:rPr>
              <a:t> stabilizaci otáček strojů s nepravidelným chodem</a:t>
            </a:r>
            <a:r>
              <a:rPr lang="cs-CZ" sz="2000" b="0" i="0" dirty="0">
                <a:effectLst/>
              </a:rPr>
              <a:t>, jako jsou parní stroje nebo spalovací motory. Stabilizaci otáček u převážné většiny současných strojních zařízení poháněných (velmi často </a:t>
            </a:r>
            <a:r>
              <a:rPr lang="cs-CZ" sz="2000" b="0" i="0" u="none" strike="noStrike" dirty="0">
                <a:effectLst/>
              </a:rPr>
              <a:t>asynchronními</a:t>
            </a:r>
            <a:r>
              <a:rPr lang="cs-CZ" sz="2000" b="0" i="0" dirty="0">
                <a:effectLst/>
              </a:rPr>
              <a:t>) </a:t>
            </a:r>
            <a:r>
              <a:rPr lang="cs-CZ" sz="2000" b="0" i="0" u="none" strike="noStrike" dirty="0">
                <a:effectLst/>
              </a:rPr>
              <a:t>elektromotory</a:t>
            </a:r>
            <a:r>
              <a:rPr lang="cs-CZ" sz="2000" b="0" i="0" dirty="0">
                <a:effectLst/>
              </a:rPr>
              <a:t> do jisté míry zajišťují tyto motory samotné, coby setrvačník zde působí zejména rotor elektromotoru.</a:t>
            </a:r>
          </a:p>
          <a:p>
            <a:pPr algn="just"/>
            <a:endParaRPr lang="cs-CZ" sz="800" dirty="0"/>
          </a:p>
          <a:p>
            <a:pPr algn="just"/>
            <a:r>
              <a:rPr lang="cs-CZ" sz="2000" b="0" i="0" dirty="0">
                <a:effectLst/>
              </a:rPr>
              <a:t>Ke </a:t>
            </a:r>
            <a:r>
              <a:rPr lang="cs-CZ" sz="2000" b="1" i="0" dirty="0">
                <a:effectLst/>
              </a:rPr>
              <a:t>stabilizaci směru a polohy </a:t>
            </a:r>
            <a:r>
              <a:rPr lang="cs-CZ" sz="2000" b="0" i="0" dirty="0">
                <a:effectLst/>
              </a:rPr>
              <a:t>je hojně využíván např. v letectví (tzv. umělý horizont), jako gyrokompas v navigaci lodí, v navigaci torpéd, balistických raket, vesmírných stanic, satelitů atd.</a:t>
            </a:r>
          </a:p>
        </p:txBody>
      </p:sp>
      <p:sp>
        <p:nvSpPr>
          <p:cNvPr id="12" name="TextovéPole 11">
            <a:extLst>
              <a:ext uri="{FF2B5EF4-FFF2-40B4-BE49-F238E27FC236}">
                <a16:creationId xmlns:a16="http://schemas.microsoft.com/office/drawing/2014/main" id="{4909F04E-B2CB-47F4-A17D-262198FDC929}"/>
              </a:ext>
            </a:extLst>
          </p:cNvPr>
          <p:cNvSpPr txBox="1"/>
          <p:nvPr/>
        </p:nvSpPr>
        <p:spPr>
          <a:xfrm>
            <a:off x="298163" y="454209"/>
            <a:ext cx="6496493" cy="1015663"/>
          </a:xfrm>
          <a:prstGeom prst="rect">
            <a:avLst/>
          </a:prstGeom>
          <a:noFill/>
        </p:spPr>
        <p:txBody>
          <a:bodyPr wrap="square">
            <a:spAutoFit/>
          </a:bodyPr>
          <a:lstStyle/>
          <a:p>
            <a:pPr algn="just"/>
            <a:r>
              <a:rPr lang="cs-CZ" sz="2000" b="0" i="0" dirty="0">
                <a:effectLst/>
              </a:rPr>
              <a:t>Jedno z nejstarších využití setrvačníku byl </a:t>
            </a:r>
            <a:r>
              <a:rPr lang="cs-CZ" sz="2000" b="0" i="0" u="sng" strike="noStrike" dirty="0">
                <a:effectLst/>
              </a:rPr>
              <a:t>hrnčířský kruh</a:t>
            </a:r>
            <a:r>
              <a:rPr lang="cs-CZ" sz="2000" b="0" i="0" dirty="0">
                <a:effectLst/>
              </a:rPr>
              <a:t>. Známé je využití v dětských </a:t>
            </a:r>
            <a:r>
              <a:rPr lang="cs-CZ" sz="2000" b="0" i="0" u="none" strike="noStrike" dirty="0">
                <a:effectLst/>
              </a:rPr>
              <a:t>hračkách</a:t>
            </a:r>
            <a:r>
              <a:rPr lang="cs-CZ" sz="2000" b="0" i="0" dirty="0">
                <a:effectLst/>
              </a:rPr>
              <a:t> (</a:t>
            </a:r>
            <a:r>
              <a:rPr lang="cs-CZ" sz="2000" b="0" i="0" u="sng" dirty="0">
                <a:effectLst/>
              </a:rPr>
              <a:t>setrvačníková autíčka</a:t>
            </a:r>
            <a:r>
              <a:rPr lang="cs-CZ" sz="2000" b="0" i="0" dirty="0">
                <a:effectLst/>
              </a:rPr>
              <a:t>, na principu setrvačníku pracuje i </a:t>
            </a:r>
            <a:r>
              <a:rPr lang="cs-CZ" sz="2000" b="0" i="0" u="sng" strike="noStrike" dirty="0">
                <a:effectLst/>
              </a:rPr>
              <a:t>káča</a:t>
            </a:r>
            <a:r>
              <a:rPr lang="cs-CZ" sz="2000" b="0" i="0" dirty="0">
                <a:effectLst/>
              </a:rPr>
              <a:t> a </a:t>
            </a:r>
            <a:r>
              <a:rPr lang="cs-CZ" sz="2000" b="0" i="0" u="sng" strike="noStrike" dirty="0">
                <a:effectLst/>
              </a:rPr>
              <a:t>jojo</a:t>
            </a:r>
            <a:r>
              <a:rPr lang="cs-CZ" sz="2000" b="0" i="0" u="none" strike="noStrike" dirty="0">
                <a:effectLst/>
              </a:rPr>
              <a:t>)</a:t>
            </a:r>
            <a:r>
              <a:rPr lang="cs-CZ" sz="2000" b="0" i="0" dirty="0">
                <a:effectLst/>
              </a:rPr>
              <a:t>.</a:t>
            </a:r>
          </a:p>
        </p:txBody>
      </p:sp>
      <p:sp>
        <p:nvSpPr>
          <p:cNvPr id="14" name="TextovéPole 13">
            <a:extLst>
              <a:ext uri="{FF2B5EF4-FFF2-40B4-BE49-F238E27FC236}">
                <a16:creationId xmlns:a16="http://schemas.microsoft.com/office/drawing/2014/main" id="{4F04DF43-463F-4B20-A0DE-67B3AB5486EF}"/>
              </a:ext>
            </a:extLst>
          </p:cNvPr>
          <p:cNvSpPr txBox="1"/>
          <p:nvPr/>
        </p:nvSpPr>
        <p:spPr>
          <a:xfrm>
            <a:off x="298163" y="5151394"/>
            <a:ext cx="8640354" cy="1323439"/>
          </a:xfrm>
          <a:prstGeom prst="rect">
            <a:avLst/>
          </a:prstGeom>
          <a:noFill/>
        </p:spPr>
        <p:txBody>
          <a:bodyPr wrap="square">
            <a:spAutoFit/>
          </a:bodyPr>
          <a:lstStyle/>
          <a:p>
            <a:pPr algn="just"/>
            <a:r>
              <a:rPr lang="cs-CZ" sz="2000" dirty="0"/>
              <a:t>Setrvačníky se ve světě používají pro průmyslovou </a:t>
            </a:r>
            <a:r>
              <a:rPr lang="cs-CZ" sz="2000" b="1" dirty="0"/>
              <a:t>akumulaci </a:t>
            </a:r>
            <a:r>
              <a:rPr lang="cs-CZ" sz="2000" dirty="0"/>
              <a:t>elektrické</a:t>
            </a:r>
            <a:r>
              <a:rPr lang="cs-CZ" sz="2000" b="1" dirty="0"/>
              <a:t> energie</a:t>
            </a:r>
            <a:r>
              <a:rPr lang="cs-CZ" sz="2000" dirty="0"/>
              <a:t>. </a:t>
            </a:r>
            <a:r>
              <a:rPr lang="cs-CZ" sz="2000" b="0" i="0" dirty="0">
                <a:effectLst/>
              </a:rPr>
              <a:t>Principu akumulace energie v setrvačníku využívají v </a:t>
            </a:r>
            <a:r>
              <a:rPr lang="cs-CZ" sz="2000" b="0" i="0" u="none" strike="noStrike" dirty="0">
                <a:effectLst/>
              </a:rPr>
              <a:t>průmyslu</a:t>
            </a:r>
            <a:r>
              <a:rPr lang="cs-CZ" sz="2000" b="0" i="0" dirty="0">
                <a:effectLst/>
              </a:rPr>
              <a:t> i některé velké kovoobráběcí a tvářecí stroje určené pro obrábění a tváření kovů za tepla i za studena. </a:t>
            </a:r>
            <a:endParaRPr lang="cs-CZ" sz="2000" dirty="0"/>
          </a:p>
        </p:txBody>
      </p:sp>
    </p:spTree>
    <p:extLst>
      <p:ext uri="{BB962C8B-B14F-4D97-AF65-F5344CB8AC3E}">
        <p14:creationId xmlns:p14="http://schemas.microsoft.com/office/powerpoint/2010/main" val="40897719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0F62AB44-0C9E-4E78-9710-ED67F3921808}"/>
              </a:ext>
            </a:extLst>
          </p:cNvPr>
          <p:cNvSpPr txBox="1"/>
          <p:nvPr/>
        </p:nvSpPr>
        <p:spPr>
          <a:xfrm>
            <a:off x="282975" y="4600778"/>
            <a:ext cx="1912933" cy="1015663"/>
          </a:xfrm>
          <a:prstGeom prst="rect">
            <a:avLst/>
          </a:prstGeom>
          <a:noFill/>
        </p:spPr>
        <p:txBody>
          <a:bodyPr wrap="square">
            <a:spAutoFit/>
          </a:bodyPr>
          <a:lstStyle/>
          <a:p>
            <a:r>
              <a:rPr lang="pt-BR" sz="2000" b="0" i="0" dirty="0">
                <a:solidFill>
                  <a:srgbClr val="4F4F4F"/>
                </a:solidFill>
                <a:effectLst/>
              </a:rPr>
              <a:t>r = 10 cm = 0,1m</a:t>
            </a:r>
          </a:p>
          <a:p>
            <a:r>
              <a:rPr lang="pt-BR" sz="2000" b="0" i="0" dirty="0">
                <a:solidFill>
                  <a:srgbClr val="4F4F4F"/>
                </a:solidFill>
                <a:effectLst/>
              </a:rPr>
              <a:t>m = 25kg</a:t>
            </a:r>
          </a:p>
          <a:p>
            <a:r>
              <a:rPr lang="pt-BR" sz="2000" b="0" i="0" dirty="0">
                <a:solidFill>
                  <a:srgbClr val="4F4F4F"/>
                </a:solidFill>
                <a:effectLst/>
              </a:rPr>
              <a:t>d = r = 0,1m</a:t>
            </a:r>
            <a:endParaRPr lang="cs-CZ" sz="2000" dirty="0"/>
          </a:p>
        </p:txBody>
      </p:sp>
      <p:sp>
        <p:nvSpPr>
          <p:cNvPr id="9" name="TextovéPole 8">
            <a:extLst>
              <a:ext uri="{FF2B5EF4-FFF2-40B4-BE49-F238E27FC236}">
                <a16:creationId xmlns:a16="http://schemas.microsoft.com/office/drawing/2014/main" id="{6814E8D2-318F-4D34-B534-0DA1F5A347FF}"/>
              </a:ext>
            </a:extLst>
          </p:cNvPr>
          <p:cNvSpPr txBox="1"/>
          <p:nvPr/>
        </p:nvSpPr>
        <p:spPr>
          <a:xfrm>
            <a:off x="154113" y="3263359"/>
            <a:ext cx="8776069" cy="1200329"/>
          </a:xfrm>
          <a:prstGeom prst="rect">
            <a:avLst/>
          </a:prstGeom>
          <a:noFill/>
        </p:spPr>
        <p:txBody>
          <a:bodyPr wrap="square">
            <a:spAutoFit/>
          </a:bodyPr>
          <a:lstStyle/>
          <a:p>
            <a:pPr algn="just"/>
            <a:r>
              <a:rPr lang="en-US" sz="2400" b="1" i="0" dirty="0">
                <a:solidFill>
                  <a:srgbClr val="4F4F4F"/>
                </a:solidFill>
                <a:effectLst/>
              </a:rPr>
              <a:t>P</a:t>
            </a:r>
            <a:r>
              <a:rPr lang="cs-CZ" sz="2400" b="1" i="0" dirty="0">
                <a:solidFill>
                  <a:srgbClr val="4F4F4F"/>
                </a:solidFill>
                <a:effectLst/>
              </a:rPr>
              <a:t>ří</a:t>
            </a:r>
            <a:r>
              <a:rPr lang="en-US" sz="2400" b="1" i="0" dirty="0" err="1">
                <a:solidFill>
                  <a:srgbClr val="4F4F4F"/>
                </a:solidFill>
                <a:effectLst/>
              </a:rPr>
              <a:t>klad</a:t>
            </a:r>
            <a:endParaRPr lang="en-US" sz="2400" b="1" i="0" dirty="0">
              <a:solidFill>
                <a:srgbClr val="4F4F4F"/>
              </a:solidFill>
              <a:effectLst/>
            </a:endParaRPr>
          </a:p>
          <a:p>
            <a:pPr algn="just"/>
            <a:endParaRPr lang="en-US" sz="800" b="0" i="0" dirty="0">
              <a:solidFill>
                <a:srgbClr val="4F4F4F"/>
              </a:solidFill>
              <a:effectLst/>
            </a:endParaRPr>
          </a:p>
          <a:p>
            <a:pPr algn="just"/>
            <a:r>
              <a:rPr lang="cs-CZ" sz="2000" b="0" i="0" dirty="0">
                <a:solidFill>
                  <a:srgbClr val="4F4F4F"/>
                </a:solidFill>
                <a:effectLst/>
              </a:rPr>
              <a:t>Vypočtěte moment setrvačnosti plné homogenní koule o poloměru r = 10 cm, hmotnosti 25 kg vzhledem k ose, která se dotýká povrchu koule.</a:t>
            </a:r>
            <a:endParaRPr lang="cs-CZ" sz="2000" dirty="0"/>
          </a:p>
        </p:txBody>
      </p:sp>
      <p:pic>
        <p:nvPicPr>
          <p:cNvPr id="11" name="Obrázek 10">
            <a:extLst>
              <a:ext uri="{FF2B5EF4-FFF2-40B4-BE49-F238E27FC236}">
                <a16:creationId xmlns:a16="http://schemas.microsoft.com/office/drawing/2014/main" id="{857BD746-1E99-45E0-B062-3E82A5FD0005}"/>
              </a:ext>
            </a:extLst>
          </p:cNvPr>
          <p:cNvPicPr>
            <a:picLocks noChangeAspect="1"/>
          </p:cNvPicPr>
          <p:nvPr/>
        </p:nvPicPr>
        <p:blipFill>
          <a:blip r:embed="rId2"/>
          <a:stretch>
            <a:fillRect/>
          </a:stretch>
        </p:blipFill>
        <p:spPr>
          <a:xfrm>
            <a:off x="4225568" y="4586978"/>
            <a:ext cx="4315067" cy="2058926"/>
          </a:xfrm>
          <a:prstGeom prst="rect">
            <a:avLst/>
          </a:prstGeom>
        </p:spPr>
      </p:pic>
      <p:sp>
        <p:nvSpPr>
          <p:cNvPr id="12" name="TextovéPole 11">
            <a:extLst>
              <a:ext uri="{FF2B5EF4-FFF2-40B4-BE49-F238E27FC236}">
                <a16:creationId xmlns:a16="http://schemas.microsoft.com/office/drawing/2014/main" id="{A4EFF5B6-F945-451A-ACDA-B342222EEE8B}"/>
              </a:ext>
            </a:extLst>
          </p:cNvPr>
          <p:cNvSpPr txBox="1"/>
          <p:nvPr/>
        </p:nvSpPr>
        <p:spPr>
          <a:xfrm>
            <a:off x="154113" y="197718"/>
            <a:ext cx="2170659" cy="461665"/>
          </a:xfrm>
          <a:prstGeom prst="rect">
            <a:avLst/>
          </a:prstGeom>
          <a:noFill/>
        </p:spPr>
        <p:txBody>
          <a:bodyPr wrap="none" rtlCol="0">
            <a:spAutoFit/>
          </a:bodyPr>
          <a:lstStyle/>
          <a:p>
            <a:r>
              <a:rPr lang="cs-CZ" sz="2400" b="1" dirty="0"/>
              <a:t>Steinerova věta</a:t>
            </a:r>
          </a:p>
        </p:txBody>
      </p:sp>
      <p:sp>
        <p:nvSpPr>
          <p:cNvPr id="14" name="TextovéPole 13">
            <a:extLst>
              <a:ext uri="{FF2B5EF4-FFF2-40B4-BE49-F238E27FC236}">
                <a16:creationId xmlns:a16="http://schemas.microsoft.com/office/drawing/2014/main" id="{7C8846AE-B6A2-41DB-9174-AB93C6A014E9}"/>
              </a:ext>
            </a:extLst>
          </p:cNvPr>
          <p:cNvSpPr txBox="1"/>
          <p:nvPr/>
        </p:nvSpPr>
        <p:spPr>
          <a:xfrm>
            <a:off x="154113" y="764357"/>
            <a:ext cx="8805921" cy="2062103"/>
          </a:xfrm>
          <a:prstGeom prst="rect">
            <a:avLst/>
          </a:prstGeom>
          <a:noFill/>
        </p:spPr>
        <p:txBody>
          <a:bodyPr wrap="square">
            <a:spAutoFit/>
          </a:bodyPr>
          <a:lstStyle/>
          <a:p>
            <a:pPr algn="just"/>
            <a:r>
              <a:rPr lang="cs-CZ" sz="2000" b="1" i="0" dirty="0">
                <a:effectLst/>
              </a:rPr>
              <a:t>Steinerova věta</a:t>
            </a:r>
            <a:r>
              <a:rPr lang="cs-CZ" sz="2000" b="0" i="0" dirty="0">
                <a:effectLst/>
              </a:rPr>
              <a:t> umožňuje vypočítat </a:t>
            </a:r>
            <a:r>
              <a:rPr lang="cs-CZ" sz="2000" b="0" i="0" u="none" strike="noStrike" dirty="0">
                <a:effectLst/>
              </a:rPr>
              <a:t>moment setrvačnosti</a:t>
            </a:r>
            <a:r>
              <a:rPr lang="cs-CZ" sz="2000" b="0" i="0" dirty="0">
                <a:effectLst/>
              </a:rPr>
              <a:t> tělesa </a:t>
            </a:r>
            <a:r>
              <a:rPr lang="cs-CZ" sz="2000" b="0" i="0" u="none" strike="noStrike" dirty="0">
                <a:effectLst/>
              </a:rPr>
              <a:t>rotujícího</a:t>
            </a:r>
            <a:r>
              <a:rPr lang="cs-CZ" sz="2000" b="0" i="0" dirty="0">
                <a:effectLst/>
              </a:rPr>
              <a:t> kolem osy, která neprochází jeho </a:t>
            </a:r>
            <a:r>
              <a:rPr lang="cs-CZ" sz="2000" b="0" i="0" u="none" strike="noStrike" dirty="0">
                <a:effectLst/>
              </a:rPr>
              <a:t>těžištěm</a:t>
            </a:r>
            <a:r>
              <a:rPr lang="cs-CZ" sz="2000" b="0" i="0" dirty="0">
                <a:effectLst/>
              </a:rPr>
              <a:t>. </a:t>
            </a:r>
          </a:p>
          <a:p>
            <a:pPr algn="just"/>
            <a:endParaRPr lang="cs-CZ" sz="2000" dirty="0"/>
          </a:p>
          <a:p>
            <a:pPr algn="just"/>
            <a:endParaRPr lang="cs-CZ" sz="800" b="0" i="0" dirty="0">
              <a:effectLst/>
            </a:endParaRPr>
          </a:p>
          <a:p>
            <a:pPr algn="just"/>
            <a:r>
              <a:rPr lang="cs-CZ" sz="2000" b="0" i="0" dirty="0">
                <a:effectLst/>
              </a:rPr>
              <a:t>Lze tak například vypočítat moment setrvačnosti tělesa složeného z několika základních těles</a:t>
            </a:r>
            <a:r>
              <a:rPr lang="cs-CZ" sz="2000" dirty="0"/>
              <a:t> se známými </a:t>
            </a:r>
            <a:r>
              <a:rPr lang="cs-CZ" sz="2000" b="0" i="0" dirty="0">
                <a:effectLst/>
              </a:rPr>
              <a:t>momenty setrvačnosti a vzdálenost jejich těžišť od těžiště složeného tělesa.</a:t>
            </a:r>
            <a:endParaRPr lang="cs-CZ" sz="2000" dirty="0"/>
          </a:p>
        </p:txBody>
      </p:sp>
      <p:pic>
        <p:nvPicPr>
          <p:cNvPr id="18" name="Grafický objekt 17">
            <a:extLst>
              <a:ext uri="{FF2B5EF4-FFF2-40B4-BE49-F238E27FC236}">
                <a16:creationId xmlns:a16="http://schemas.microsoft.com/office/drawing/2014/main" id="{5DE9DEFD-55FC-4E0D-B63A-20D4180413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5568" y="1431818"/>
            <a:ext cx="1712895" cy="361611"/>
          </a:xfrm>
          <a:prstGeom prst="rect">
            <a:avLst/>
          </a:prstGeom>
        </p:spPr>
      </p:pic>
    </p:spTree>
    <p:extLst>
      <p:ext uri="{BB962C8B-B14F-4D97-AF65-F5344CB8AC3E}">
        <p14:creationId xmlns:p14="http://schemas.microsoft.com/office/powerpoint/2010/main" val="2006918066"/>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9514</TotalTime>
  <Words>9291</Words>
  <Application>Microsoft Office PowerPoint</Application>
  <PresentationFormat>Předvádění na obrazovce (4:3)</PresentationFormat>
  <Paragraphs>574</Paragraphs>
  <Slides>97</Slides>
  <Notes>3</Notes>
  <HiddenSlides>0</HiddenSlides>
  <MMClips>0</MMClips>
  <ScaleCrop>false</ScaleCrop>
  <HeadingPairs>
    <vt:vector size="8" baseType="variant">
      <vt:variant>
        <vt:lpstr>Použitá písma</vt:lpstr>
      </vt:variant>
      <vt:variant>
        <vt:i4>8</vt:i4>
      </vt:variant>
      <vt:variant>
        <vt:lpstr>Motiv</vt:lpstr>
      </vt:variant>
      <vt:variant>
        <vt:i4>1</vt:i4>
      </vt:variant>
      <vt:variant>
        <vt:lpstr>Vložené servery OLE</vt:lpstr>
      </vt:variant>
      <vt:variant>
        <vt:i4>2</vt:i4>
      </vt:variant>
      <vt:variant>
        <vt:lpstr>Nadpisy snímků</vt:lpstr>
      </vt:variant>
      <vt:variant>
        <vt:i4>97</vt:i4>
      </vt:variant>
    </vt:vector>
  </HeadingPairs>
  <TitlesOfParts>
    <vt:vector size="108" baseType="lpstr">
      <vt:lpstr>Arial</vt:lpstr>
      <vt:lpstr>Calibri</vt:lpstr>
      <vt:lpstr>Calibri Light</vt:lpstr>
      <vt:lpstr>Helvetica Neue</vt:lpstr>
      <vt:lpstr>inherit</vt:lpstr>
      <vt:lpstr>Open Sans</vt:lpstr>
      <vt:lpstr>Times New Roman</vt:lpstr>
      <vt:lpstr>Wingdings</vt:lpstr>
      <vt:lpstr>Motiv Office</vt:lpstr>
      <vt:lpstr>Rovnice</vt:lpstr>
      <vt:lpstr>Equation</vt:lpstr>
      <vt:lpstr>Impuls síly (silový popud)</vt:lpstr>
      <vt:lpstr>Prezentace aplikace PowerPoint</vt:lpstr>
      <vt:lpstr>Prezentace aplikace PowerPoint</vt:lpstr>
      <vt:lpstr>Tíha a tíhová síla</vt:lpstr>
      <vt:lpstr>Prezentace aplikace PowerPoint</vt:lpstr>
      <vt:lpstr>Prezentace aplikace PowerPoint</vt:lpstr>
      <vt:lpstr>Prezentace aplikace PowerPoint</vt:lpstr>
      <vt:lpstr>Prezentace aplikace PowerPoint</vt:lpstr>
      <vt:lpstr>Prezentace aplikace PowerPoint</vt:lpstr>
      <vt:lpstr>Statické a smykové (vlečné) tření</vt:lpstr>
      <vt:lpstr>Prezentace aplikace PowerPoint</vt:lpstr>
      <vt:lpstr>Závislost mezi vnější silou a třením</vt:lpstr>
      <vt:lpstr>Prezentace aplikace PowerPoint</vt:lpstr>
      <vt:lpstr>Prezentace aplikace PowerPoint</vt:lpstr>
      <vt:lpstr>Prezentace aplikace PowerPoint</vt:lpstr>
      <vt:lpstr>Valivý odpor (valivé tření)</vt:lpstr>
      <vt:lpstr>Prezentace aplikace PowerPoint</vt:lpstr>
      <vt:lpstr>Tření a jízda automobilu</vt:lpstr>
      <vt:lpstr>Prezentace aplikace PowerPoint</vt:lpstr>
      <vt:lpstr>Prezentace aplikace PowerPoint</vt:lpstr>
      <vt:lpstr>Dostředivá síla</vt:lpstr>
      <vt:lpstr>Prezentace aplikace PowerPoint</vt:lpstr>
      <vt:lpstr>Prezentace aplikace PowerPoint</vt:lpstr>
      <vt:lpstr>Prezentace aplikace PowerPoint</vt:lpstr>
      <vt:lpstr>Neinerciální vztažné soustavy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Ždímačka</vt:lpstr>
      <vt:lpstr>Odstředivka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Výkon</vt:lpstr>
      <vt:lpstr>Prezentace aplikace PowerPoint</vt:lpstr>
      <vt:lpstr>Prezentace aplikace PowerPoint</vt:lpstr>
      <vt:lpstr>Mechanika tuhého tělesa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Dvojice sil</vt:lpstr>
      <vt:lpstr>Prezentace aplikace PowerPoint</vt:lpstr>
      <vt:lpstr>Prezentace aplikace PowerPoint</vt:lpstr>
      <vt:lpstr>Moment hybnosti (impulsmoment, točivost)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Těžiště (hmotný střed) tuhého tělesa</vt:lpstr>
      <vt:lpstr>Prezentace aplikace PowerPoint</vt:lpstr>
      <vt:lpstr>Prezentace aplikace PowerPoint</vt:lpstr>
      <vt:lpstr>Prezentace aplikace PowerPoint</vt:lpstr>
      <vt:lpstr>Rovnovážné polohy tuhého tělesa</vt:lpstr>
      <vt:lpstr>Prezentace aplikace PowerPoint</vt:lpstr>
      <vt:lpstr>Prezentace aplikace PowerPoint</vt:lpstr>
      <vt:lpstr>Prezentace aplikace PowerPoint</vt:lpstr>
      <vt:lpstr>Kinetická energie tuhého tělesa</vt:lpstr>
      <vt:lpstr>Moment setrvačnosti</vt:lpstr>
      <vt:lpstr>Prezentace aplikace PowerPoint</vt:lpstr>
      <vt:lpstr>Prezentace aplikace PowerPoint</vt:lpstr>
      <vt:lpstr>Setrvačník, gyroskopický jev</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Neinerciální vztažné soustavy</dc:title>
  <dc:creator>Lubomír Prokeš</dc:creator>
  <cp:lastModifiedBy>Lubomír Prokeš</cp:lastModifiedBy>
  <cp:revision>563</cp:revision>
  <dcterms:created xsi:type="dcterms:W3CDTF">2020-10-23T10:03:02Z</dcterms:created>
  <dcterms:modified xsi:type="dcterms:W3CDTF">2021-10-04T15:51:11Z</dcterms:modified>
</cp:coreProperties>
</file>