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5"/>
  </p:notesMasterIdLst>
  <p:sldIdLst>
    <p:sldId id="1022" r:id="rId2"/>
    <p:sldId id="258" r:id="rId3"/>
    <p:sldId id="260" r:id="rId4"/>
    <p:sldId id="1034" r:id="rId5"/>
    <p:sldId id="1040" r:id="rId6"/>
    <p:sldId id="1042" r:id="rId7"/>
    <p:sldId id="1052" r:id="rId8"/>
    <p:sldId id="1134" r:id="rId9"/>
    <p:sldId id="264" r:id="rId10"/>
    <p:sldId id="1053" r:id="rId11"/>
    <p:sldId id="1055" r:id="rId12"/>
    <p:sldId id="1056" r:id="rId13"/>
    <p:sldId id="1054" r:id="rId14"/>
    <p:sldId id="263" r:id="rId15"/>
    <p:sldId id="267" r:id="rId16"/>
    <p:sldId id="1066" r:id="rId17"/>
    <p:sldId id="261" r:id="rId18"/>
    <p:sldId id="1067" r:id="rId19"/>
    <p:sldId id="1074" r:id="rId20"/>
    <p:sldId id="1039" r:id="rId21"/>
    <p:sldId id="1087" r:id="rId22"/>
    <p:sldId id="269" r:id="rId23"/>
    <p:sldId id="1020" r:id="rId24"/>
    <p:sldId id="1126" r:id="rId25"/>
    <p:sldId id="1088" r:id="rId26"/>
    <p:sldId id="1057" r:id="rId27"/>
    <p:sldId id="265" r:id="rId28"/>
    <p:sldId id="1064" r:id="rId29"/>
    <p:sldId id="1065" r:id="rId30"/>
    <p:sldId id="1084" r:id="rId31"/>
    <p:sldId id="1059" r:id="rId32"/>
    <p:sldId id="1058" r:id="rId33"/>
    <p:sldId id="1060" r:id="rId34"/>
    <p:sldId id="1093" r:id="rId35"/>
    <p:sldId id="1023" r:id="rId36"/>
    <p:sldId id="1105" r:id="rId37"/>
    <p:sldId id="1047" r:id="rId38"/>
    <p:sldId id="1038" r:id="rId39"/>
    <p:sldId id="1041" r:id="rId40"/>
    <p:sldId id="1072" r:id="rId41"/>
    <p:sldId id="1073" r:id="rId42"/>
    <p:sldId id="1078" r:id="rId43"/>
    <p:sldId id="1071" r:id="rId44"/>
    <p:sldId id="1044" r:id="rId45"/>
    <p:sldId id="1076" r:id="rId46"/>
    <p:sldId id="1062" r:id="rId47"/>
    <p:sldId id="1063" r:id="rId48"/>
    <p:sldId id="1049" r:id="rId49"/>
    <p:sldId id="1068" r:id="rId50"/>
    <p:sldId id="1069" r:id="rId51"/>
    <p:sldId id="277" r:id="rId52"/>
    <p:sldId id="1070" r:id="rId53"/>
    <p:sldId id="1125" r:id="rId54"/>
    <p:sldId id="1061" r:id="rId55"/>
    <p:sldId id="1079" r:id="rId56"/>
    <p:sldId id="1082" r:id="rId57"/>
    <p:sldId id="1092" r:id="rId58"/>
    <p:sldId id="1103" r:id="rId59"/>
    <p:sldId id="1085" r:id="rId60"/>
    <p:sldId id="1091" r:id="rId61"/>
    <p:sldId id="1102" r:id="rId62"/>
    <p:sldId id="1086" r:id="rId63"/>
    <p:sldId id="1094" r:id="rId64"/>
    <p:sldId id="1096" r:id="rId65"/>
    <p:sldId id="1097" r:id="rId66"/>
    <p:sldId id="1128" r:id="rId67"/>
    <p:sldId id="1100" r:id="rId68"/>
    <p:sldId id="280" r:id="rId69"/>
    <p:sldId id="1129" r:id="rId70"/>
    <p:sldId id="1099" r:id="rId71"/>
    <p:sldId id="276" r:id="rId72"/>
    <p:sldId id="1127" r:id="rId73"/>
    <p:sldId id="1098" r:id="rId74"/>
    <p:sldId id="1101" r:id="rId75"/>
    <p:sldId id="279" r:id="rId76"/>
    <p:sldId id="274" r:id="rId77"/>
    <p:sldId id="1095" r:id="rId78"/>
    <p:sldId id="1051" r:id="rId79"/>
    <p:sldId id="1026" r:id="rId80"/>
    <p:sldId id="1107" r:id="rId81"/>
    <p:sldId id="1115" r:id="rId82"/>
    <p:sldId id="1110" r:id="rId83"/>
    <p:sldId id="1116" r:id="rId84"/>
    <p:sldId id="1113" r:id="rId85"/>
    <p:sldId id="1112" r:id="rId86"/>
    <p:sldId id="1119" r:id="rId87"/>
    <p:sldId id="1154" r:id="rId88"/>
    <p:sldId id="1133" r:id="rId89"/>
    <p:sldId id="1137" r:id="rId90"/>
    <p:sldId id="1036" r:id="rId91"/>
    <p:sldId id="1037" r:id="rId92"/>
    <p:sldId id="1024" r:id="rId93"/>
    <p:sldId id="1121" r:id="rId94"/>
    <p:sldId id="1124" r:id="rId95"/>
    <p:sldId id="1155" r:id="rId96"/>
    <p:sldId id="1122" r:id="rId97"/>
    <p:sldId id="1120" r:id="rId98"/>
    <p:sldId id="1135" r:id="rId99"/>
    <p:sldId id="1140" r:id="rId100"/>
    <p:sldId id="1139" r:id="rId101"/>
    <p:sldId id="1138" r:id="rId102"/>
    <p:sldId id="1131" r:id="rId103"/>
    <p:sldId id="1156" r:id="rId104"/>
    <p:sldId id="1149" r:id="rId105"/>
    <p:sldId id="1141" r:id="rId106"/>
    <p:sldId id="1007" r:id="rId107"/>
    <p:sldId id="1187" r:id="rId108"/>
    <p:sldId id="1136" r:id="rId109"/>
    <p:sldId id="1146" r:id="rId110"/>
    <p:sldId id="1147" r:id="rId111"/>
    <p:sldId id="1198" r:id="rId112"/>
    <p:sldId id="1132" r:id="rId113"/>
    <p:sldId id="1142" r:id="rId114"/>
    <p:sldId id="1144" r:id="rId115"/>
    <p:sldId id="1008" r:id="rId116"/>
    <p:sldId id="1202" r:id="rId117"/>
    <p:sldId id="1189" r:id="rId118"/>
    <p:sldId id="1145" r:id="rId119"/>
    <p:sldId id="1148" r:id="rId120"/>
    <p:sldId id="1161" r:id="rId121"/>
    <p:sldId id="1173" r:id="rId122"/>
    <p:sldId id="1203" r:id="rId123"/>
    <p:sldId id="1204" r:id="rId1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79" autoAdjust="0"/>
    <p:restoredTop sz="94660"/>
  </p:normalViewPr>
  <p:slideViewPr>
    <p:cSldViewPr snapToGrid="0">
      <p:cViewPr varScale="1">
        <p:scale>
          <a:sx n="67" d="100"/>
          <a:sy n="67" d="100"/>
        </p:scale>
        <p:origin x="122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ableStyles" Target="tableStyle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6F5D97-E9EA-4627-B993-F56621ADF115}" type="datetimeFigureOut">
              <a:rPr lang="cs-CZ" smtClean="0"/>
              <a:t>06.12.2022</a:t>
            </a:fld>
            <a:endParaRPr lang="cs-CZ"/>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7531CA-F618-4661-A5C6-77EFCC537F8B}" type="slidenum">
              <a:rPr lang="cs-CZ" smtClean="0"/>
              <a:t>‹#›</a:t>
            </a:fld>
            <a:endParaRPr lang="cs-CZ"/>
          </a:p>
        </p:txBody>
      </p:sp>
    </p:spTree>
    <p:extLst>
      <p:ext uri="{BB962C8B-B14F-4D97-AF65-F5344CB8AC3E}">
        <p14:creationId xmlns:p14="http://schemas.microsoft.com/office/powerpoint/2010/main" val="211737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06.12.2022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6076417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06.12.2022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502156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06.12.2022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835639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20AC1EF2-4A23-48C1-A2E1-0FCEC5FA8650}" type="datetimeFigureOut">
              <a:rPr lang="cs-CZ" smtClean="0"/>
              <a:t>06.12.2022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45414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20AC1EF2-4A23-48C1-A2E1-0FCEC5FA8650}" type="datetimeFigureOut">
              <a:rPr lang="cs-CZ" smtClean="0"/>
              <a:t>06.12.2022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410574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20AC1EF2-4A23-48C1-A2E1-0FCEC5FA8650}" type="datetimeFigureOut">
              <a:rPr lang="cs-CZ" smtClean="0"/>
              <a:t>06.12.2022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3008728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629842" y="2505075"/>
            <a:ext cx="3868340"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4629150" y="2505075"/>
            <a:ext cx="3887391"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20AC1EF2-4A23-48C1-A2E1-0FCEC5FA8650}" type="datetimeFigureOut">
              <a:rPr lang="cs-CZ" smtClean="0"/>
              <a:t>06.12.2022</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348441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20AC1EF2-4A23-48C1-A2E1-0FCEC5FA8650}" type="datetimeFigureOut">
              <a:rPr lang="cs-CZ" smtClean="0"/>
              <a:t>06.12.2022</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11379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AC1EF2-4A23-48C1-A2E1-0FCEC5FA8650}" type="datetimeFigureOut">
              <a:rPr lang="cs-CZ" smtClean="0"/>
              <a:t>06.12.2022</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2004524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0AC1EF2-4A23-48C1-A2E1-0FCEC5FA8650}" type="datetimeFigureOut">
              <a:rPr lang="cs-CZ" smtClean="0"/>
              <a:t>06.12.2022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352325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20AC1EF2-4A23-48C1-A2E1-0FCEC5FA8650}" type="datetimeFigureOut">
              <a:rPr lang="cs-CZ" smtClean="0"/>
              <a:t>06.12.2022</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6AE28791-9466-411F-BF6B-D6078199318A}" type="slidenum">
              <a:rPr lang="cs-CZ" smtClean="0"/>
              <a:t>‹#›</a:t>
            </a:fld>
            <a:endParaRPr lang="cs-CZ"/>
          </a:p>
        </p:txBody>
      </p:sp>
    </p:spTree>
    <p:extLst>
      <p:ext uri="{BB962C8B-B14F-4D97-AF65-F5344CB8AC3E}">
        <p14:creationId xmlns:p14="http://schemas.microsoft.com/office/powerpoint/2010/main" val="224896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AC1EF2-4A23-48C1-A2E1-0FCEC5FA8650}" type="datetimeFigureOut">
              <a:rPr lang="cs-CZ" smtClean="0"/>
              <a:t>06.12.2022</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E28791-9466-411F-BF6B-D6078199318A}" type="slidenum">
              <a:rPr lang="cs-CZ" smtClean="0"/>
              <a:t>‹#›</a:t>
            </a:fld>
            <a:endParaRPr lang="cs-CZ"/>
          </a:p>
        </p:txBody>
      </p:sp>
    </p:spTree>
    <p:extLst>
      <p:ext uri="{BB962C8B-B14F-4D97-AF65-F5344CB8AC3E}">
        <p14:creationId xmlns:p14="http://schemas.microsoft.com/office/powerpoint/2010/main" val="1911081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85.gi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image" Target="../media/image286.jpeg"/><Relationship Id="rId1" Type="http://schemas.openxmlformats.org/officeDocument/2006/relationships/slideLayout" Target="../slideLayouts/slideLayout2.xml"/><Relationship Id="rId4" Type="http://schemas.openxmlformats.org/officeDocument/2006/relationships/image" Target="../media/image288.png"/></Relationships>
</file>

<file path=ppt/slides/_rels/slide10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image" Target="../media/image289.png"/><Relationship Id="rId1" Type="http://schemas.openxmlformats.org/officeDocument/2006/relationships/slideLayout" Target="../slideLayouts/slideLayout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gif"/></Relationships>
</file>

<file path=ppt/slides/_rels/slide104.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97.png"/><Relationship Id="rId7" Type="http://schemas.openxmlformats.org/officeDocument/2006/relationships/image" Target="../media/image301.jpeg"/><Relationship Id="rId2" Type="http://schemas.openxmlformats.org/officeDocument/2006/relationships/image" Target="../media/image296.png"/><Relationship Id="rId1" Type="http://schemas.openxmlformats.org/officeDocument/2006/relationships/slideLayout" Target="../slideLayouts/slideLayout2.xml"/><Relationship Id="rId6" Type="http://schemas.openxmlformats.org/officeDocument/2006/relationships/image" Target="../media/image300.jpeg"/><Relationship Id="rId5" Type="http://schemas.openxmlformats.org/officeDocument/2006/relationships/image" Target="../media/image299.png"/><Relationship Id="rId4" Type="http://schemas.openxmlformats.org/officeDocument/2006/relationships/image" Target="../media/image298.jpe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image" Target="../media/image302.png"/><Relationship Id="rId1" Type="http://schemas.openxmlformats.org/officeDocument/2006/relationships/slideLayout" Target="../slideLayouts/slideLayout2.xml"/><Relationship Id="rId4" Type="http://schemas.openxmlformats.org/officeDocument/2006/relationships/image" Target="../media/image304.gif"/></Relationships>
</file>

<file path=ppt/slides/_rels/slide108.xml.rels><?xml version="1.0" encoding="UTF-8" standalone="yes"?>
<Relationships xmlns="http://schemas.openxmlformats.org/package/2006/relationships"><Relationship Id="rId3" Type="http://schemas.openxmlformats.org/officeDocument/2006/relationships/image" Target="../media/image306.svg"/><Relationship Id="rId7" Type="http://schemas.openxmlformats.org/officeDocument/2006/relationships/image" Target="../media/image310.svg"/><Relationship Id="rId2" Type="http://schemas.openxmlformats.org/officeDocument/2006/relationships/image" Target="../media/image305.png"/><Relationship Id="rId1" Type="http://schemas.openxmlformats.org/officeDocument/2006/relationships/slideLayout" Target="../slideLayouts/slideLayout2.xml"/><Relationship Id="rId6" Type="http://schemas.openxmlformats.org/officeDocument/2006/relationships/image" Target="../media/image309.png"/><Relationship Id="rId5" Type="http://schemas.openxmlformats.org/officeDocument/2006/relationships/image" Target="../media/image308.svg"/><Relationship Id="rId4" Type="http://schemas.openxmlformats.org/officeDocument/2006/relationships/image" Target="../media/image307.png"/></Relationships>
</file>

<file path=ppt/slides/_rels/slide10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110.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image" Target="../media/image313.jpeg"/><Relationship Id="rId1" Type="http://schemas.openxmlformats.org/officeDocument/2006/relationships/slideLayout" Target="../slideLayouts/slideLayout2.xml"/><Relationship Id="rId4" Type="http://schemas.openxmlformats.org/officeDocument/2006/relationships/image" Target="../media/image315.jpeg"/></Relationships>
</file>

<file path=ppt/slides/_rels/slide111.xml.rels><?xml version="1.0" encoding="UTF-8" standalone="yes"?>
<Relationships xmlns="http://schemas.openxmlformats.org/package/2006/relationships"><Relationship Id="rId2" Type="http://schemas.openxmlformats.org/officeDocument/2006/relationships/image" Target="../media/image316.gi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318.png"/><Relationship Id="rId2" Type="http://schemas.openxmlformats.org/officeDocument/2006/relationships/image" Target="../media/image317.jpeg"/><Relationship Id="rId1" Type="http://schemas.openxmlformats.org/officeDocument/2006/relationships/slideLayout" Target="../slideLayouts/slideLayout2.xml"/><Relationship Id="rId5" Type="http://schemas.openxmlformats.org/officeDocument/2006/relationships/image" Target="../media/image320.gif"/><Relationship Id="rId4" Type="http://schemas.openxmlformats.org/officeDocument/2006/relationships/image" Target="../media/image319.png"/></Relationships>
</file>

<file path=ppt/slides/_rels/slide114.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2.xml"/><Relationship Id="rId4" Type="http://schemas.openxmlformats.org/officeDocument/2006/relationships/image" Target="../media/image323.png"/></Relationships>
</file>

<file path=ppt/slides/_rels/slide115.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image" Target="../media/image324.png"/><Relationship Id="rId1" Type="http://schemas.openxmlformats.org/officeDocument/2006/relationships/slideLayout" Target="../slideLayouts/slideLayout2.xml"/><Relationship Id="rId6" Type="http://schemas.openxmlformats.org/officeDocument/2006/relationships/image" Target="../media/image328.jpeg"/><Relationship Id="rId5" Type="http://schemas.openxmlformats.org/officeDocument/2006/relationships/image" Target="../media/image327.png"/><Relationship Id="rId4" Type="http://schemas.openxmlformats.org/officeDocument/2006/relationships/image" Target="../media/image326.png"/></Relationships>
</file>

<file path=ppt/slides/_rels/slide116.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image" Target="../media/image329.png"/><Relationship Id="rId1" Type="http://schemas.openxmlformats.org/officeDocument/2006/relationships/slideLayout" Target="../slideLayouts/slideLayout2.xml"/><Relationship Id="rId5" Type="http://schemas.openxmlformats.org/officeDocument/2006/relationships/image" Target="../media/image332.png"/><Relationship Id="rId4" Type="http://schemas.openxmlformats.org/officeDocument/2006/relationships/image" Target="../media/image331.jpeg"/></Relationships>
</file>

<file path=ppt/slides/_rels/slide117.xml.rels><?xml version="1.0" encoding="UTF-8" standalone="yes"?>
<Relationships xmlns="http://schemas.openxmlformats.org/package/2006/relationships"><Relationship Id="rId3" Type="http://schemas.openxmlformats.org/officeDocument/2006/relationships/image" Target="../media/image334.png"/><Relationship Id="rId2" Type="http://schemas.openxmlformats.org/officeDocument/2006/relationships/image" Target="../media/image333.gif"/><Relationship Id="rId1" Type="http://schemas.openxmlformats.org/officeDocument/2006/relationships/slideLayout" Target="../slideLayouts/slideLayout2.xml"/><Relationship Id="rId4" Type="http://schemas.openxmlformats.org/officeDocument/2006/relationships/image" Target="../media/image335.gif"/></Relationships>
</file>

<file path=ppt/slides/_rels/slide118.xml.rels><?xml version="1.0" encoding="UTF-8" standalone="yes"?>
<Relationships xmlns="http://schemas.openxmlformats.org/package/2006/relationships"><Relationship Id="rId3" Type="http://schemas.openxmlformats.org/officeDocument/2006/relationships/image" Target="../media/image337.jpeg"/><Relationship Id="rId2" Type="http://schemas.openxmlformats.org/officeDocument/2006/relationships/image" Target="../media/image336.jpeg"/><Relationship Id="rId1" Type="http://schemas.openxmlformats.org/officeDocument/2006/relationships/slideLayout" Target="../slideLayouts/slideLayout2.xml"/><Relationship Id="rId4" Type="http://schemas.openxmlformats.org/officeDocument/2006/relationships/image" Target="../media/image338.jpeg"/></Relationships>
</file>

<file path=ppt/slides/_rels/slide11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339.gif"/><Relationship Id="rId1" Type="http://schemas.openxmlformats.org/officeDocument/2006/relationships/slideLayout" Target="../slideLayouts/slideLayout2.xml"/><Relationship Id="rId6" Type="http://schemas.openxmlformats.org/officeDocument/2006/relationships/image" Target="../media/image343.png"/><Relationship Id="rId5" Type="http://schemas.openxmlformats.org/officeDocument/2006/relationships/image" Target="../media/image342.gif"/><Relationship Id="rId4" Type="http://schemas.openxmlformats.org/officeDocument/2006/relationships/image" Target="../media/image34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345.png"/><Relationship Id="rId2" Type="http://schemas.openxmlformats.org/officeDocument/2006/relationships/image" Target="../media/image344.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347.gif"/><Relationship Id="rId2" Type="http://schemas.openxmlformats.org/officeDocument/2006/relationships/image" Target="../media/image346.jpeg"/><Relationship Id="rId1" Type="http://schemas.openxmlformats.org/officeDocument/2006/relationships/slideLayout" Target="../slideLayouts/slideLayout2.xml"/><Relationship Id="rId5" Type="http://schemas.openxmlformats.org/officeDocument/2006/relationships/image" Target="../media/image348.png"/><Relationship Id="rId4" Type="http://schemas.openxmlformats.org/officeDocument/2006/relationships/image" Target="../media/image343.png"/></Relationships>
</file>

<file path=ppt/slides/_rels/slide123.xml.rels><?xml version="1.0" encoding="UTF-8" standalone="yes"?>
<Relationships xmlns="http://schemas.openxmlformats.org/package/2006/relationships"><Relationship Id="rId3" Type="http://schemas.openxmlformats.org/officeDocument/2006/relationships/image" Target="../media/image350.gif"/><Relationship Id="rId2" Type="http://schemas.openxmlformats.org/officeDocument/2006/relationships/image" Target="../media/image349.png"/><Relationship Id="rId1" Type="http://schemas.openxmlformats.org/officeDocument/2006/relationships/slideLayout" Target="../slideLayouts/slideLayout2.xml"/><Relationship Id="rId6" Type="http://schemas.openxmlformats.org/officeDocument/2006/relationships/image" Target="../media/image353.png"/><Relationship Id="rId5" Type="http://schemas.openxmlformats.org/officeDocument/2006/relationships/image" Target="../media/image352.png"/><Relationship Id="rId4" Type="http://schemas.openxmlformats.org/officeDocument/2006/relationships/image" Target="../media/image351.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gif"/><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gif"/><Relationship Id="rId5" Type="http://schemas.openxmlformats.org/officeDocument/2006/relationships/image" Target="../media/image38.gif"/><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9.gif"/><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sv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2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gif"/><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84.gif"/></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gif"/><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gif"/></Relationships>
</file>

<file path=ppt/slides/_rels/slide3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gif"/><Relationship Id="rId5" Type="http://schemas.openxmlformats.org/officeDocument/2006/relationships/image" Target="../media/image100.png"/><Relationship Id="rId4" Type="http://schemas.openxmlformats.org/officeDocument/2006/relationships/image" Target="../media/image99.gif"/></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104.gif"/></Relationships>
</file>

<file path=ppt/slides/_rels/slide3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xml"/><Relationship Id="rId5" Type="http://schemas.openxmlformats.org/officeDocument/2006/relationships/image" Target="../media/image108.jpeg"/><Relationship Id="rId4" Type="http://schemas.openxmlformats.org/officeDocument/2006/relationships/image" Target="../media/image10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43.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gif"/><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4" Type="http://schemas.openxmlformats.org/officeDocument/2006/relationships/image" Target="../media/image129.jpe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svg"/></Relationships>
</file>

<file path=ppt/slides/_rels/slide49.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svg"/><Relationship Id="rId5" Type="http://schemas.openxmlformats.org/officeDocument/2006/relationships/image" Target="../media/image137.png"/><Relationship Id="rId4" Type="http://schemas.openxmlformats.org/officeDocument/2006/relationships/image" Target="../media/image13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svg"/><Relationship Id="rId2" Type="http://schemas.openxmlformats.org/officeDocument/2006/relationships/image" Target="../media/image139.png"/><Relationship Id="rId1" Type="http://schemas.openxmlformats.org/officeDocument/2006/relationships/slideLayout" Target="../slideLayouts/slideLayout2.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svg"/><Relationship Id="rId9" Type="http://schemas.openxmlformats.org/officeDocument/2006/relationships/image" Target="../media/image146.svg"/></Relationships>
</file>

<file path=ppt/slides/_rels/slide5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4.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svg"/><Relationship Id="rId2" Type="http://schemas.openxmlformats.org/officeDocument/2006/relationships/image" Target="../media/image155.png"/><Relationship Id="rId1" Type="http://schemas.openxmlformats.org/officeDocument/2006/relationships/slideLayout" Target="../slideLayouts/slideLayout2.xml"/><Relationship Id="rId6" Type="http://schemas.openxmlformats.org/officeDocument/2006/relationships/image" Target="../media/image159.png"/><Relationship Id="rId11" Type="http://schemas.openxmlformats.org/officeDocument/2006/relationships/image" Target="../media/image164.jpeg"/><Relationship Id="rId5" Type="http://schemas.openxmlformats.org/officeDocument/2006/relationships/image" Target="../media/image158.svg"/><Relationship Id="rId10" Type="http://schemas.openxmlformats.org/officeDocument/2006/relationships/image" Target="../media/image163.jpeg"/><Relationship Id="rId4" Type="http://schemas.openxmlformats.org/officeDocument/2006/relationships/image" Target="../media/image157.png"/><Relationship Id="rId9" Type="http://schemas.openxmlformats.org/officeDocument/2006/relationships/image" Target="../media/image1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Layout" Target="../slideLayouts/slideLayout2.xml"/><Relationship Id="rId5" Type="http://schemas.openxmlformats.org/officeDocument/2006/relationships/image" Target="../media/image168.svg"/><Relationship Id="rId4" Type="http://schemas.openxmlformats.org/officeDocument/2006/relationships/image" Target="../media/image167.png"/></Relationships>
</file>

<file path=ppt/slides/_rels/slide5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74.sv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176.svg"/><Relationship Id="rId4" Type="http://schemas.openxmlformats.org/officeDocument/2006/relationships/image" Target="../media/image175.png"/></Relationships>
</file>

<file path=ppt/slides/_rels/slide62.xml.rels><?xml version="1.0" encoding="UTF-8" standalone="yes"?>
<Relationships xmlns="http://schemas.openxmlformats.org/package/2006/relationships"><Relationship Id="rId3" Type="http://schemas.openxmlformats.org/officeDocument/2006/relationships/image" Target="../media/image180.svg"/><Relationship Id="rId7" Type="http://schemas.openxmlformats.org/officeDocument/2006/relationships/image" Target="../media/image184.svg"/><Relationship Id="rId2" Type="http://schemas.openxmlformats.org/officeDocument/2006/relationships/image" Target="../media/image179.png"/><Relationship Id="rId1" Type="http://schemas.openxmlformats.org/officeDocument/2006/relationships/slideLayout" Target="../slideLayouts/slideLayout2.xml"/><Relationship Id="rId6" Type="http://schemas.openxmlformats.org/officeDocument/2006/relationships/image" Target="../media/image183.png"/><Relationship Id="rId5" Type="http://schemas.openxmlformats.org/officeDocument/2006/relationships/image" Target="../media/image182.svg"/><Relationship Id="rId4" Type="http://schemas.openxmlformats.org/officeDocument/2006/relationships/image" Target="../media/image181.png"/></Relationships>
</file>

<file path=ppt/slides/_rels/slide63.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85.png"/><Relationship Id="rId1" Type="http://schemas.openxmlformats.org/officeDocument/2006/relationships/slideLayout" Target="../slideLayouts/slideLayout2.xml"/><Relationship Id="rId5" Type="http://schemas.openxmlformats.org/officeDocument/2006/relationships/image" Target="../media/image188.svg"/><Relationship Id="rId4" Type="http://schemas.openxmlformats.org/officeDocument/2006/relationships/image" Target="../media/image187.png"/></Relationships>
</file>

<file path=ppt/slides/_rels/slide64.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svg"/><Relationship Id="rId7" Type="http://schemas.openxmlformats.org/officeDocument/2006/relationships/image" Target="../media/image194.svg"/><Relationship Id="rId12" Type="http://schemas.openxmlformats.org/officeDocument/2006/relationships/image" Target="../media/image199.gif"/><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png"/><Relationship Id="rId11" Type="http://schemas.openxmlformats.org/officeDocument/2006/relationships/image" Target="../media/image198.svg"/><Relationship Id="rId5" Type="http://schemas.openxmlformats.org/officeDocument/2006/relationships/image" Target="../media/image192.svg"/><Relationship Id="rId10" Type="http://schemas.openxmlformats.org/officeDocument/2006/relationships/image" Target="../media/image197.png"/><Relationship Id="rId4" Type="http://schemas.openxmlformats.org/officeDocument/2006/relationships/image" Target="../media/image191.png"/><Relationship Id="rId9" Type="http://schemas.openxmlformats.org/officeDocument/2006/relationships/image" Target="../media/image196.svg"/></Relationships>
</file>

<file path=ppt/slides/_rels/slide65.xml.rels><?xml version="1.0" encoding="UTF-8" standalone="yes"?>
<Relationships xmlns="http://schemas.openxmlformats.org/package/2006/relationships"><Relationship Id="rId3" Type="http://schemas.openxmlformats.org/officeDocument/2006/relationships/image" Target="../media/image201.sv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203.svg"/><Relationship Id="rId4" Type="http://schemas.openxmlformats.org/officeDocument/2006/relationships/image" Target="../media/image20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gif"/><Relationship Id="rId1" Type="http://schemas.openxmlformats.org/officeDocument/2006/relationships/slideLayout" Target="../slideLayouts/slideLayout2.xml"/><Relationship Id="rId4" Type="http://schemas.openxmlformats.org/officeDocument/2006/relationships/image" Target="../media/image206.gif"/></Relationships>
</file>

<file path=ppt/slides/_rels/slide68.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2.xml"/><Relationship Id="rId4" Type="http://schemas.openxmlformats.org/officeDocument/2006/relationships/image" Target="../media/image20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211.gif"/><Relationship Id="rId2" Type="http://schemas.openxmlformats.org/officeDocument/2006/relationships/image" Target="../media/image210.gif"/><Relationship Id="rId1" Type="http://schemas.openxmlformats.org/officeDocument/2006/relationships/slideLayout" Target="../slideLayouts/slideLayout2.xml"/><Relationship Id="rId4" Type="http://schemas.openxmlformats.org/officeDocument/2006/relationships/image" Target="../media/image212.gif"/></Relationships>
</file>

<file path=ppt/slides/_rels/slide71.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svg"/><Relationship Id="rId7" Type="http://schemas.openxmlformats.org/officeDocument/2006/relationships/image" Target="../media/image218.svg"/><Relationship Id="rId2" Type="http://schemas.openxmlformats.org/officeDocument/2006/relationships/image" Target="../media/image213.png"/><Relationship Id="rId1" Type="http://schemas.openxmlformats.org/officeDocument/2006/relationships/slideLayout" Target="../slideLayouts/slideLayout2.xml"/><Relationship Id="rId6" Type="http://schemas.openxmlformats.org/officeDocument/2006/relationships/image" Target="../media/image217.png"/><Relationship Id="rId5" Type="http://schemas.openxmlformats.org/officeDocument/2006/relationships/image" Target="../media/image216.svg"/><Relationship Id="rId4" Type="http://schemas.openxmlformats.org/officeDocument/2006/relationships/image" Target="../media/image215.png"/><Relationship Id="rId9" Type="http://schemas.openxmlformats.org/officeDocument/2006/relationships/image" Target="../media/image22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24.png"/><Relationship Id="rId7" Type="http://schemas.openxmlformats.org/officeDocument/2006/relationships/image" Target="../media/image228.svg"/><Relationship Id="rId2" Type="http://schemas.openxmlformats.org/officeDocument/2006/relationships/image" Target="../media/image223.png"/><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5.svg"/></Relationships>
</file>

<file path=ppt/slides/_rels/slide7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image" Target="../media/image229.gi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32.svg"/><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34.gif"/><Relationship Id="rId2" Type="http://schemas.openxmlformats.org/officeDocument/2006/relationships/image" Target="../media/image233.png"/><Relationship Id="rId1" Type="http://schemas.openxmlformats.org/officeDocument/2006/relationships/slideLayout" Target="../slideLayouts/slideLayout2.xml"/><Relationship Id="rId5" Type="http://schemas.openxmlformats.org/officeDocument/2006/relationships/image" Target="../media/image236.png"/><Relationship Id="rId4" Type="http://schemas.openxmlformats.org/officeDocument/2006/relationships/image" Target="../media/image235.png"/></Relationships>
</file>

<file path=ppt/slides/_rels/slide78.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gi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www.google.cz/url?sa=i&amp;url=https%3A%2F%2Fcircuitglobe.com%2Flight-emitting-diode-led.html&amp;psig=AOvVaw0Sw2ZkGW4zalczzJTeRPz0&amp;ust=1583477055540000&amp;source=images&amp;cd=vfe&amp;ved=0CAIQjRxqFwoTCLiVzu7dgugCFQAAAAAdAAAAABBY" TargetMode="External"/><Relationship Id="rId2" Type="http://schemas.openxmlformats.org/officeDocument/2006/relationships/image" Target="../media/image239.png"/><Relationship Id="rId1" Type="http://schemas.openxmlformats.org/officeDocument/2006/relationships/slideLayout" Target="../slideLayouts/slideLayout2.xml"/><Relationship Id="rId5" Type="http://schemas.openxmlformats.org/officeDocument/2006/relationships/image" Target="../media/image241.jpg"/><Relationship Id="rId4" Type="http://schemas.openxmlformats.org/officeDocument/2006/relationships/image" Target="../media/image240.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image" Target="../media/image242.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image" Target="../media/image246.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jpeg"/><Relationship Id="rId1" Type="http://schemas.openxmlformats.org/officeDocument/2006/relationships/slideLayout" Target="../slideLayouts/slideLayout2.xml"/><Relationship Id="rId4" Type="http://schemas.openxmlformats.org/officeDocument/2006/relationships/image" Target="../media/image250.gi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png"/><Relationship Id="rId1" Type="http://schemas.openxmlformats.org/officeDocument/2006/relationships/slideLayout" Target="../slideLayouts/slideLayout2.xml"/><Relationship Id="rId4" Type="http://schemas.openxmlformats.org/officeDocument/2006/relationships/image" Target="../media/image247.png"/></Relationships>
</file>

<file path=ppt/slides/_rels/slide8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2.xml"/><Relationship Id="rId4" Type="http://schemas.openxmlformats.org/officeDocument/2006/relationships/image" Target="../media/image255.gif"/></Relationships>
</file>

<file path=ppt/slides/_rels/slide8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2.xml"/><Relationship Id="rId4" Type="http://schemas.openxmlformats.org/officeDocument/2006/relationships/image" Target="../media/image258.gif"/></Relationships>
</file>

<file path=ppt/slides/_rels/slide88.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gi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image" Target="../media/image2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 Id="rId4" Type="http://schemas.openxmlformats.org/officeDocument/2006/relationships/image" Target="../media/image265.png"/></Relationships>
</file>

<file path=ppt/slides/_rels/slide91.xml.rels><?xml version="1.0" encoding="UTF-8" standalone="yes"?>
<Relationships xmlns="http://schemas.openxmlformats.org/package/2006/relationships"><Relationship Id="rId3" Type="http://schemas.openxmlformats.org/officeDocument/2006/relationships/image" Target="../media/image267.gif"/><Relationship Id="rId2" Type="http://schemas.openxmlformats.org/officeDocument/2006/relationships/image" Target="../media/image2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jpeg"/><Relationship Id="rId1" Type="http://schemas.openxmlformats.org/officeDocument/2006/relationships/slideLayout" Target="../slideLayouts/slideLayout2.xml"/><Relationship Id="rId5" Type="http://schemas.openxmlformats.org/officeDocument/2006/relationships/image" Target="../media/image271.jpeg"/><Relationship Id="rId4" Type="http://schemas.openxmlformats.org/officeDocument/2006/relationships/image" Target="../media/image270.png"/></Relationships>
</file>

<file path=ppt/slides/_rels/slide9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png"/><Relationship Id="rId1" Type="http://schemas.openxmlformats.org/officeDocument/2006/relationships/slideLayout" Target="../slideLayouts/slideLayout2.xml"/><Relationship Id="rId4" Type="http://schemas.openxmlformats.org/officeDocument/2006/relationships/image" Target="../media/image274.png"/></Relationships>
</file>

<file path=ppt/slides/_rels/slide94.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image" Target="../media/image27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image" Target="../media/image277.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image" Target="../media/image281.png"/><Relationship Id="rId1" Type="http://schemas.openxmlformats.org/officeDocument/2006/relationships/slideLayout" Target="../slideLayouts/slideLayout2.xml"/><Relationship Id="rId4" Type="http://schemas.openxmlformats.org/officeDocument/2006/relationships/image" Target="../media/image28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95FC6DA-B7F2-4D3E-86E8-E61F5ECD7CE6}"/>
              </a:ext>
            </a:extLst>
          </p:cNvPr>
          <p:cNvSpPr>
            <a:spLocks noGrp="1"/>
          </p:cNvSpPr>
          <p:nvPr>
            <p:ph type="title"/>
          </p:nvPr>
        </p:nvSpPr>
        <p:spPr>
          <a:xfrm>
            <a:off x="1419225" y="2508251"/>
            <a:ext cx="6505575" cy="1325563"/>
          </a:xfrm>
        </p:spPr>
        <p:txBody>
          <a:bodyPr>
            <a:noAutofit/>
          </a:bodyPr>
          <a:lstStyle/>
          <a:p>
            <a:r>
              <a:rPr lang="cs-CZ" sz="4800" b="1" dirty="0"/>
              <a:t>Elektřina a magnetismus</a:t>
            </a:r>
          </a:p>
        </p:txBody>
      </p:sp>
    </p:spTree>
    <p:extLst>
      <p:ext uri="{BB962C8B-B14F-4D97-AF65-F5344CB8AC3E}">
        <p14:creationId xmlns:p14="http://schemas.microsoft.com/office/powerpoint/2010/main" val="1169041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1F470AD-31C3-4618-8DA7-5457ADB874F6}"/>
              </a:ext>
            </a:extLst>
          </p:cNvPr>
          <p:cNvSpPr txBox="1"/>
          <p:nvPr/>
        </p:nvSpPr>
        <p:spPr>
          <a:xfrm>
            <a:off x="200722" y="305068"/>
            <a:ext cx="8742556" cy="5632311"/>
          </a:xfrm>
          <a:prstGeom prst="rect">
            <a:avLst/>
          </a:prstGeom>
          <a:noFill/>
        </p:spPr>
        <p:txBody>
          <a:bodyPr wrap="square">
            <a:spAutoFit/>
          </a:bodyPr>
          <a:lstStyle/>
          <a:p>
            <a:pPr algn="just"/>
            <a:r>
              <a:rPr lang="cs-CZ" sz="2000" dirty="0"/>
              <a:t>Tvar elektrického pole (případně i jeho směr) bývá graficky prezentován pomocí (orientovaných) </a:t>
            </a:r>
            <a:r>
              <a:rPr lang="cs-CZ" sz="2000" b="1" dirty="0"/>
              <a:t>siločar</a:t>
            </a:r>
            <a:r>
              <a:rPr lang="cs-CZ" sz="2000" dirty="0"/>
              <a:t> nebo (je-li pole potenciálové) </a:t>
            </a:r>
            <a:r>
              <a:rPr lang="cs-CZ" sz="2000" b="1" dirty="0"/>
              <a:t>ekvipotenciálních ploch</a:t>
            </a:r>
            <a:r>
              <a:rPr lang="cs-CZ" sz="2000" dirty="0"/>
              <a:t>. </a:t>
            </a:r>
          </a:p>
          <a:p>
            <a:pPr algn="just"/>
            <a:endParaRPr lang="cs-CZ" sz="800" dirty="0"/>
          </a:p>
          <a:p>
            <a:pPr algn="just"/>
            <a:r>
              <a:rPr lang="cs-CZ" sz="2000" dirty="0"/>
              <a:t>   </a:t>
            </a:r>
            <a:r>
              <a:rPr lang="cs-CZ" sz="2000" b="1" dirty="0"/>
              <a:t>Siločáry elektrického pole </a:t>
            </a:r>
            <a:r>
              <a:rPr lang="cs-CZ" sz="2000" dirty="0"/>
              <a:t>v každém bodě </a:t>
            </a:r>
            <a:r>
              <a:rPr lang="cs-CZ" sz="2000" u="sng" dirty="0"/>
              <a:t>vyznačují směr vektoru intenzity elektrického pole v daném místě</a:t>
            </a:r>
            <a:r>
              <a:rPr lang="cs-CZ" sz="2000" dirty="0"/>
              <a:t>, přičemž hustota siločar je přímo úměrná velikosti této intenzity. </a:t>
            </a:r>
            <a:r>
              <a:rPr lang="cs-CZ" sz="2000" u="sng" dirty="0"/>
              <a:t>Siločáry vycházejí z kladných elektrických nábojů a směřují k záporným elektrickým nábojům</a:t>
            </a:r>
            <a:r>
              <a:rPr lang="cs-CZ" sz="2000" dirty="0"/>
              <a:t>, přičemž mohou začínat nebo končit také v nekonečnu. Siločáry se vzájemně neprotínají. Hustotu siločar lze využít k určení velikosti intenzity pole v určité části prostoru.</a:t>
            </a:r>
          </a:p>
          <a:p>
            <a:pPr algn="just"/>
            <a:endParaRPr lang="cs-CZ" sz="800" dirty="0"/>
          </a:p>
          <a:p>
            <a:pPr algn="just"/>
            <a:endParaRPr lang="cs-CZ" sz="800" dirty="0"/>
          </a:p>
          <a:p>
            <a:pPr algn="just"/>
            <a:r>
              <a:rPr lang="cs-CZ" sz="2000" dirty="0"/>
              <a:t>Tvar elektrického pole závisí na rozmístění náboje na tělesech, která jsou jeho zdrojem, na okolních proměnných magnetických polích a na lokálních elektrických vlastnostech prostředí. Existují dva základní jednoduché tvary</a:t>
            </a:r>
          </a:p>
          <a:p>
            <a:pPr algn="just"/>
            <a:endParaRPr lang="cs-CZ" sz="800" b="0" i="0" dirty="0">
              <a:effectLst/>
            </a:endParaRPr>
          </a:p>
          <a:p>
            <a:pPr algn="just">
              <a:buFont typeface="Arial" panose="020B0604020202020204" pitchFamily="34" charset="0"/>
              <a:buChar char="•"/>
            </a:pPr>
            <a:r>
              <a:rPr lang="cs-CZ" sz="2000" b="0" i="1" u="none" strike="noStrike" dirty="0">
                <a:effectLst/>
              </a:rPr>
              <a:t>radiální pole</a:t>
            </a:r>
            <a:r>
              <a:rPr lang="cs-CZ" sz="2000" b="0" i="0" dirty="0">
                <a:effectLst/>
              </a:rPr>
              <a:t> – všechny siločáry jsou přímkami procházejícími jedním </a:t>
            </a:r>
            <a:r>
              <a:rPr lang="cs-CZ" sz="2000" b="0" i="0" u="none" strike="noStrike" dirty="0">
                <a:effectLst/>
              </a:rPr>
              <a:t>bodem</a:t>
            </a:r>
            <a:r>
              <a:rPr lang="cs-CZ" sz="2000" b="0" i="0" dirty="0">
                <a:effectLst/>
              </a:rPr>
              <a:t> – generované bodovým nábojem nebo homogenně nabitou koulí.</a:t>
            </a:r>
          </a:p>
          <a:p>
            <a:pPr algn="just"/>
            <a:endParaRPr lang="cs-CZ" sz="800" dirty="0"/>
          </a:p>
          <a:p>
            <a:pPr algn="just">
              <a:buFont typeface="Arial" panose="020B0604020202020204" pitchFamily="34" charset="0"/>
              <a:buChar char="•"/>
            </a:pPr>
            <a:r>
              <a:rPr lang="cs-CZ" sz="2000" b="0" i="1" u="none" strike="noStrike" dirty="0">
                <a:effectLst/>
              </a:rPr>
              <a:t>homogenní pole</a:t>
            </a:r>
            <a:r>
              <a:rPr lang="cs-CZ" sz="2000" b="0" i="0" dirty="0">
                <a:effectLst/>
              </a:rPr>
              <a:t> – všechny siločáry jsou vzájemně </a:t>
            </a:r>
            <a:r>
              <a:rPr lang="cs-CZ" sz="2000" b="0" i="0" u="none" strike="noStrike" dirty="0">
                <a:effectLst/>
              </a:rPr>
              <a:t>rovnoběžnými</a:t>
            </a:r>
            <a:r>
              <a:rPr lang="cs-CZ" sz="2000" b="0" i="0" dirty="0">
                <a:effectLst/>
              </a:rPr>
              <a:t> </a:t>
            </a:r>
            <a:r>
              <a:rPr lang="cs-CZ" sz="2000" b="0" i="0" u="none" strike="noStrike" dirty="0">
                <a:effectLst/>
              </a:rPr>
              <a:t>přímkami</a:t>
            </a:r>
            <a:r>
              <a:rPr lang="cs-CZ" sz="2000" b="0" i="0" dirty="0">
                <a:effectLst/>
              </a:rPr>
              <a:t> – takovéto pole je generované například nekonečnou homogenně nabitou rovinou</a:t>
            </a:r>
          </a:p>
          <a:p>
            <a:pPr algn="just">
              <a:buFont typeface="Arial" panose="020B0604020202020204" pitchFamily="34" charset="0"/>
              <a:buChar char="•"/>
            </a:pPr>
            <a:endParaRPr lang="cs-CZ" sz="2000" b="0" i="0" dirty="0">
              <a:effectLst/>
            </a:endParaRPr>
          </a:p>
        </p:txBody>
      </p:sp>
    </p:spTree>
    <p:extLst>
      <p:ext uri="{BB962C8B-B14F-4D97-AF65-F5344CB8AC3E}">
        <p14:creationId xmlns:p14="http://schemas.microsoft.com/office/powerpoint/2010/main" val="24272680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DF6ED732-5A72-4252-BD96-82DCCDAD6C63}"/>
              </a:ext>
            </a:extLst>
          </p:cNvPr>
          <p:cNvSpPr txBox="1"/>
          <p:nvPr/>
        </p:nvSpPr>
        <p:spPr>
          <a:xfrm>
            <a:off x="238125" y="1543410"/>
            <a:ext cx="8667749" cy="2246769"/>
          </a:xfrm>
          <a:prstGeom prst="rect">
            <a:avLst/>
          </a:prstGeom>
          <a:noFill/>
        </p:spPr>
        <p:txBody>
          <a:bodyPr wrap="square">
            <a:spAutoFit/>
          </a:bodyPr>
          <a:lstStyle/>
          <a:p>
            <a:pPr algn="just"/>
            <a:r>
              <a:rPr lang="cs-CZ" sz="2000" dirty="0"/>
              <a:t>Při </a:t>
            </a:r>
            <a:r>
              <a:rPr lang="cs-CZ" sz="2000" b="1" dirty="0"/>
              <a:t>samostatném výboji </a:t>
            </a:r>
            <a:r>
              <a:rPr lang="cs-CZ" sz="2000" dirty="0"/>
              <a:t>se mohou uplatnit i elektrony uvolněné z elektrod dopadem iontů. Tento děj se nazývá sekundární emise. K uvolnění elektronů z elektrody může dále dojít:</a:t>
            </a:r>
          </a:p>
          <a:p>
            <a:pPr algn="just"/>
            <a:r>
              <a:rPr lang="cs-CZ" sz="2000" dirty="0"/>
              <a:t>1. </a:t>
            </a:r>
            <a:r>
              <a:rPr lang="cs-CZ" sz="2000" i="1" dirty="0"/>
              <a:t>tepelnou emisí </a:t>
            </a:r>
            <a:r>
              <a:rPr lang="cs-CZ" sz="2000" dirty="0"/>
              <a:t>- rozžhavením elektrody dochází k uvolňování elektronů</a:t>
            </a:r>
          </a:p>
          <a:p>
            <a:pPr algn="just"/>
            <a:r>
              <a:rPr lang="cs-CZ" sz="2000" dirty="0"/>
              <a:t>2. </a:t>
            </a:r>
            <a:r>
              <a:rPr lang="cs-CZ" sz="2000" i="1" dirty="0"/>
              <a:t>fotoemisí</a:t>
            </a:r>
            <a:r>
              <a:rPr lang="cs-CZ" sz="2000" dirty="0"/>
              <a:t> - dopad ultrafialového záření může také vyvolat emisi elektronů</a:t>
            </a:r>
          </a:p>
          <a:p>
            <a:pPr algn="just"/>
            <a:r>
              <a:rPr lang="cs-CZ" sz="2000" dirty="0"/>
              <a:t>3. </a:t>
            </a:r>
            <a:r>
              <a:rPr lang="cs-CZ" sz="2000" i="1" dirty="0"/>
              <a:t>tunelovým jevem </a:t>
            </a:r>
            <a:r>
              <a:rPr lang="cs-CZ" sz="2000" dirty="0"/>
              <a:t>- elektrony jsou vytrhovány silným elektrickým polem v blízkosti katody</a:t>
            </a:r>
          </a:p>
        </p:txBody>
      </p:sp>
      <p:pic>
        <p:nvPicPr>
          <p:cNvPr id="10" name="Obrázek 9">
            <a:extLst>
              <a:ext uri="{FF2B5EF4-FFF2-40B4-BE49-F238E27FC236}">
                <a16:creationId xmlns:a16="http://schemas.microsoft.com/office/drawing/2014/main" id="{8A83361F-F838-413F-9B8E-0B4DEB00DACD}"/>
              </a:ext>
            </a:extLst>
          </p:cNvPr>
          <p:cNvPicPr>
            <a:picLocks noChangeAspect="1"/>
          </p:cNvPicPr>
          <p:nvPr/>
        </p:nvPicPr>
        <p:blipFill>
          <a:blip r:embed="rId2"/>
          <a:stretch>
            <a:fillRect/>
          </a:stretch>
        </p:blipFill>
        <p:spPr>
          <a:xfrm>
            <a:off x="446926" y="4008642"/>
            <a:ext cx="8250148" cy="2611896"/>
          </a:xfrm>
          <a:prstGeom prst="rect">
            <a:avLst/>
          </a:prstGeom>
        </p:spPr>
      </p:pic>
      <p:sp>
        <p:nvSpPr>
          <p:cNvPr id="11" name="TextovéPole 10">
            <a:extLst>
              <a:ext uri="{FF2B5EF4-FFF2-40B4-BE49-F238E27FC236}">
                <a16:creationId xmlns:a16="http://schemas.microsoft.com/office/drawing/2014/main" id="{BCC4C5B0-FE26-41C2-AF68-F4E8800E950F}"/>
              </a:ext>
            </a:extLst>
          </p:cNvPr>
          <p:cNvSpPr txBox="1"/>
          <p:nvPr/>
        </p:nvSpPr>
        <p:spPr>
          <a:xfrm>
            <a:off x="199067" y="390418"/>
            <a:ext cx="8816452" cy="830997"/>
          </a:xfrm>
          <a:prstGeom prst="rect">
            <a:avLst/>
          </a:prstGeom>
          <a:noFill/>
        </p:spPr>
        <p:txBody>
          <a:bodyPr wrap="none" rtlCol="0">
            <a:spAutoFit/>
          </a:bodyPr>
          <a:lstStyle/>
          <a:p>
            <a:r>
              <a:rPr lang="cs-CZ" sz="2000" b="1" dirty="0"/>
              <a:t>Samostatný výboj za normálního tlaku</a:t>
            </a:r>
            <a:r>
              <a:rPr lang="cs-CZ" sz="2000" dirty="0"/>
              <a:t>: jiskrový výboj, obloukový výboj, koróna, aj.</a:t>
            </a:r>
          </a:p>
          <a:p>
            <a:endParaRPr lang="cs-CZ" sz="800" dirty="0"/>
          </a:p>
          <a:p>
            <a:r>
              <a:rPr lang="cs-CZ" sz="2000" b="1" dirty="0"/>
              <a:t>Samostatný výboj za sníženého tlaku</a:t>
            </a:r>
            <a:r>
              <a:rPr lang="cs-CZ" sz="2000" dirty="0"/>
              <a:t>: doutnavý výboj</a:t>
            </a:r>
          </a:p>
        </p:txBody>
      </p:sp>
    </p:spTree>
    <p:extLst>
      <p:ext uri="{BB962C8B-B14F-4D97-AF65-F5344CB8AC3E}">
        <p14:creationId xmlns:p14="http://schemas.microsoft.com/office/powerpoint/2010/main" val="21574444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6825939-85C2-4023-85DC-4F3AD04AC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5375" y="2516861"/>
            <a:ext cx="4002267" cy="396312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CA9CABD5-72D1-4F07-9759-9FA93558D3F8}"/>
              </a:ext>
            </a:extLst>
          </p:cNvPr>
          <p:cNvSpPr txBox="1"/>
          <p:nvPr/>
        </p:nvSpPr>
        <p:spPr>
          <a:xfrm>
            <a:off x="154166" y="573558"/>
            <a:ext cx="8753476" cy="2062103"/>
          </a:xfrm>
          <a:prstGeom prst="rect">
            <a:avLst/>
          </a:prstGeom>
          <a:noFill/>
        </p:spPr>
        <p:txBody>
          <a:bodyPr wrap="square">
            <a:spAutoFit/>
          </a:bodyPr>
          <a:lstStyle/>
          <a:p>
            <a:pPr algn="just"/>
            <a:r>
              <a:rPr lang="cs-CZ" sz="2000" dirty="0"/>
              <a:t>Plazma obsahuje elektrony, kladné a záporné ionty a neutrální částice, celý soubor částic je pak z makroskopického hlediska neutrální (= </a:t>
            </a:r>
            <a:r>
              <a:rPr lang="cs-CZ" sz="2000" i="1" dirty="0" err="1"/>
              <a:t>kvazineutralita</a:t>
            </a:r>
            <a:r>
              <a:rPr lang="cs-CZ" sz="2000" dirty="0"/>
              <a:t>). Díky přítomnosti volných nabitých částic se v objemu plazmatu vytváří prostorový náboj a elektrostatické pole, které zpětně silově působí na nabité částice. Výsledkem je kompenzace fluktuací hustoty náboje a plazma se ve větším měřítku jeví jako elektricky neutrální.</a:t>
            </a:r>
          </a:p>
          <a:p>
            <a:pPr algn="just"/>
            <a:endParaRPr lang="cs-CZ" sz="800" dirty="0"/>
          </a:p>
        </p:txBody>
      </p:sp>
      <p:sp>
        <p:nvSpPr>
          <p:cNvPr id="8" name="TextovéPole 7">
            <a:extLst>
              <a:ext uri="{FF2B5EF4-FFF2-40B4-BE49-F238E27FC236}">
                <a16:creationId xmlns:a16="http://schemas.microsoft.com/office/drawing/2014/main" id="{21FB5D50-BD47-46B4-9629-4FC45D821830}"/>
              </a:ext>
            </a:extLst>
          </p:cNvPr>
          <p:cNvSpPr txBox="1"/>
          <p:nvPr/>
        </p:nvSpPr>
        <p:spPr>
          <a:xfrm>
            <a:off x="238124" y="111893"/>
            <a:ext cx="4572000" cy="461665"/>
          </a:xfrm>
          <a:prstGeom prst="rect">
            <a:avLst/>
          </a:prstGeom>
          <a:noFill/>
        </p:spPr>
        <p:txBody>
          <a:bodyPr wrap="square">
            <a:spAutoFit/>
          </a:bodyPr>
          <a:lstStyle/>
          <a:p>
            <a:r>
              <a:rPr lang="cs-CZ" sz="2400" b="1" dirty="0"/>
              <a:t>Plazma</a:t>
            </a:r>
          </a:p>
        </p:txBody>
      </p:sp>
      <p:sp>
        <p:nvSpPr>
          <p:cNvPr id="7" name="TextovéPole 6">
            <a:extLst>
              <a:ext uri="{FF2B5EF4-FFF2-40B4-BE49-F238E27FC236}">
                <a16:creationId xmlns:a16="http://schemas.microsoft.com/office/drawing/2014/main" id="{8F1A388F-E591-471A-9954-0003A8F811BB}"/>
              </a:ext>
            </a:extLst>
          </p:cNvPr>
          <p:cNvSpPr txBox="1"/>
          <p:nvPr/>
        </p:nvSpPr>
        <p:spPr>
          <a:xfrm>
            <a:off x="243771" y="3021095"/>
            <a:ext cx="4572000" cy="1477328"/>
          </a:xfrm>
          <a:prstGeom prst="rect">
            <a:avLst/>
          </a:prstGeom>
          <a:noFill/>
        </p:spPr>
        <p:txBody>
          <a:bodyPr wrap="square">
            <a:spAutoFit/>
          </a:bodyPr>
          <a:lstStyle/>
          <a:p>
            <a:pPr algn="just"/>
            <a:r>
              <a:rPr lang="cs-CZ" sz="1800" dirty="0"/>
              <a:t>V zemských podmínkách se plazma tvoří za vysoké teploty nebo pomocí vysokého napětí, rozlišujeme pak </a:t>
            </a:r>
            <a:r>
              <a:rPr lang="cs-CZ" sz="1800" b="1" dirty="0"/>
              <a:t>izotermické plazma </a:t>
            </a:r>
            <a:r>
              <a:rPr lang="cs-CZ" sz="1800" dirty="0"/>
              <a:t>(plamen, polární záře, ionosféra) nebo </a:t>
            </a:r>
            <a:r>
              <a:rPr lang="cs-CZ" sz="1800" b="1" dirty="0"/>
              <a:t>výbojové plazma </a:t>
            </a:r>
            <a:r>
              <a:rPr lang="cs-CZ" sz="1800" dirty="0"/>
              <a:t>(blesk, obloukový výboj, apod.).</a:t>
            </a:r>
          </a:p>
        </p:txBody>
      </p:sp>
    </p:spTree>
    <p:extLst>
      <p:ext uri="{BB962C8B-B14F-4D97-AF65-F5344CB8AC3E}">
        <p14:creationId xmlns:p14="http://schemas.microsoft.com/office/powerpoint/2010/main" val="385838152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6DFE2787-DCD2-4B59-83E0-A811980FC120}"/>
              </a:ext>
            </a:extLst>
          </p:cNvPr>
          <p:cNvSpPr txBox="1"/>
          <p:nvPr/>
        </p:nvSpPr>
        <p:spPr>
          <a:xfrm>
            <a:off x="152400" y="490036"/>
            <a:ext cx="8839199" cy="3477875"/>
          </a:xfrm>
          <a:prstGeom prst="rect">
            <a:avLst/>
          </a:prstGeom>
          <a:noFill/>
        </p:spPr>
        <p:txBody>
          <a:bodyPr wrap="square">
            <a:spAutoFit/>
          </a:bodyPr>
          <a:lstStyle/>
          <a:p>
            <a:pPr algn="just"/>
            <a:r>
              <a:rPr lang="cs-CZ" sz="2000" dirty="0"/>
              <a:t>Silné elektrické pole způsobí vytrhávání elektronů z atomů a molekul plynu (ionizaci plynu). Elektrický proud za této podmínky se nazývá </a:t>
            </a:r>
            <a:r>
              <a:rPr lang="cs-CZ" sz="2000" b="1" dirty="0"/>
              <a:t>elektrický výboj </a:t>
            </a:r>
            <a:r>
              <a:rPr lang="cs-CZ" sz="2000" dirty="0"/>
              <a:t>(</a:t>
            </a:r>
            <a:r>
              <a:rPr lang="cs-CZ" sz="2000" b="1" dirty="0"/>
              <a:t>jiskrový výboj</a:t>
            </a:r>
            <a:r>
              <a:rPr lang="cs-CZ" sz="2000" dirty="0"/>
              <a:t>) a je tvořen směsí volných elektronů a kladných, příp. záporných iontů v plynu. Nastává, když intenzita elektrického pole mezi elektrodami  je dostatečné velká a dojde k tzv. </a:t>
            </a:r>
            <a:r>
              <a:rPr lang="cs-CZ" sz="2000" i="1" dirty="0"/>
              <a:t>lavinovité ionizaci</a:t>
            </a:r>
            <a:r>
              <a:rPr lang="cs-CZ" sz="2000" dirty="0"/>
              <a:t>. Výboj </a:t>
            </a:r>
            <a:r>
              <a:rPr lang="cs-CZ" sz="2000" u="sng" dirty="0"/>
              <a:t>trvá většinou krátce </a:t>
            </a:r>
            <a:r>
              <a:rPr lang="cs-CZ" sz="2000" dirty="0"/>
              <a:t>- do vybití vnějšího elektrického pole - ale může jít o velmi velký proud, protože se jedná o krátkodobé uvolnění nahromaděné potenciální elektrické energie a volných nábojů. Elektrický výboj pozorujeme ve van de Graafově generátoru, při bouřce jako blesk, kolem elektrického vedení s vysokým napětím, při spínání nebo vypínání silnějších elektrických spotřebičů, ve svíčkách zážehových motorů, při vzájemném tření umělohmotných kusů oblečení, apod.</a:t>
            </a:r>
          </a:p>
        </p:txBody>
      </p:sp>
      <p:sp>
        <p:nvSpPr>
          <p:cNvPr id="5" name="TextovéPole 4">
            <a:extLst>
              <a:ext uri="{FF2B5EF4-FFF2-40B4-BE49-F238E27FC236}">
                <a16:creationId xmlns:a16="http://schemas.microsoft.com/office/drawing/2014/main" id="{CAEE298D-87F1-4CE5-B690-EC186B94AA5E}"/>
              </a:ext>
            </a:extLst>
          </p:cNvPr>
          <p:cNvSpPr txBox="1"/>
          <p:nvPr/>
        </p:nvSpPr>
        <p:spPr>
          <a:xfrm>
            <a:off x="152400" y="87797"/>
            <a:ext cx="4572000" cy="461665"/>
          </a:xfrm>
          <a:prstGeom prst="rect">
            <a:avLst/>
          </a:prstGeom>
          <a:noFill/>
        </p:spPr>
        <p:txBody>
          <a:bodyPr wrap="square">
            <a:spAutoFit/>
          </a:bodyPr>
          <a:lstStyle/>
          <a:p>
            <a:r>
              <a:rPr lang="cs-CZ" sz="2400" b="1" dirty="0"/>
              <a:t>Elektrický </a:t>
            </a:r>
            <a:r>
              <a:rPr lang="cs-CZ" sz="2400" dirty="0"/>
              <a:t>(</a:t>
            </a:r>
            <a:r>
              <a:rPr lang="cs-CZ" sz="2400" b="1" dirty="0"/>
              <a:t>jiskrový</a:t>
            </a:r>
            <a:r>
              <a:rPr lang="cs-CZ" sz="2400" dirty="0"/>
              <a:t>)</a:t>
            </a:r>
            <a:r>
              <a:rPr lang="cs-CZ" sz="2400" b="1" dirty="0"/>
              <a:t> výboj</a:t>
            </a:r>
            <a:endParaRPr lang="cs-CZ" sz="2400" dirty="0"/>
          </a:p>
        </p:txBody>
      </p:sp>
      <p:pic>
        <p:nvPicPr>
          <p:cNvPr id="1026" name="Picture 2">
            <a:extLst>
              <a:ext uri="{FF2B5EF4-FFF2-40B4-BE49-F238E27FC236}">
                <a16:creationId xmlns:a16="http://schemas.microsoft.com/office/drawing/2014/main" id="{F77C437C-7B72-4E55-AD24-68F9086CFF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46" y="3933221"/>
            <a:ext cx="3057525" cy="15899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lektrický výboj">
            <a:extLst>
              <a:ext uri="{FF2B5EF4-FFF2-40B4-BE49-F238E27FC236}">
                <a16:creationId xmlns:a16="http://schemas.microsoft.com/office/drawing/2014/main" id="{F9FDF0AB-08E1-4E43-868C-21A4875574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46" y="5609099"/>
            <a:ext cx="3133852" cy="1107865"/>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park ionization - Wikipedia">
            <a:extLst>
              <a:ext uri="{FF2B5EF4-FFF2-40B4-BE49-F238E27FC236}">
                <a16:creationId xmlns:a16="http://schemas.microsoft.com/office/drawing/2014/main" id="{23C88E0D-5C1C-4D06-9B69-AD8205120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0956" y="3939719"/>
            <a:ext cx="5270643" cy="2538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21243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5C9E811F-160E-4C7C-8D4B-4501D1124DA1}"/>
              </a:ext>
            </a:extLst>
          </p:cNvPr>
          <p:cNvSpPr txBox="1"/>
          <p:nvPr/>
        </p:nvSpPr>
        <p:spPr>
          <a:xfrm>
            <a:off x="152400" y="668315"/>
            <a:ext cx="8839199" cy="1938992"/>
          </a:xfrm>
          <a:prstGeom prst="rect">
            <a:avLst/>
          </a:prstGeom>
          <a:noFill/>
        </p:spPr>
        <p:txBody>
          <a:bodyPr wrap="square">
            <a:spAutoFit/>
          </a:bodyPr>
          <a:lstStyle/>
          <a:p>
            <a:pPr algn="just"/>
            <a:r>
              <a:rPr lang="cs-CZ" sz="2000" dirty="0"/>
              <a:t>Vysoká teplota znamená velkou kinetickou energii částic plynu, při jejichž nárazech může docházet k vyrážení elektronů z atomů nebo molekul. Elektrický proud v plynu za vysoké teploty se nazývá elektrický oblouk a je tvořen směsí elektronů a iontů. Vyznačuje se velmi jasným světelným zářením, které se využívá v </a:t>
            </a:r>
            <a:r>
              <a:rPr lang="cs-CZ" sz="2000" u="sng" dirty="0"/>
              <a:t>obloukových lampách</a:t>
            </a:r>
            <a:r>
              <a:rPr lang="cs-CZ" sz="2000" dirty="0"/>
              <a:t>. Vysoké teploty elektrického oblouku se rovněž využívá při obloukovém svařování, řezání plechů nebo v elektrických tavících pecích.</a:t>
            </a:r>
          </a:p>
        </p:txBody>
      </p:sp>
      <p:sp>
        <p:nvSpPr>
          <p:cNvPr id="11" name="TextovéPole 10">
            <a:extLst>
              <a:ext uri="{FF2B5EF4-FFF2-40B4-BE49-F238E27FC236}">
                <a16:creationId xmlns:a16="http://schemas.microsoft.com/office/drawing/2014/main" id="{31D6F3E9-91A8-4E47-8BC5-91B105390637}"/>
              </a:ext>
            </a:extLst>
          </p:cNvPr>
          <p:cNvSpPr txBox="1"/>
          <p:nvPr/>
        </p:nvSpPr>
        <p:spPr>
          <a:xfrm>
            <a:off x="152400" y="174452"/>
            <a:ext cx="4572000" cy="461665"/>
          </a:xfrm>
          <a:prstGeom prst="rect">
            <a:avLst/>
          </a:prstGeom>
          <a:noFill/>
        </p:spPr>
        <p:txBody>
          <a:bodyPr wrap="square">
            <a:spAutoFit/>
          </a:bodyPr>
          <a:lstStyle/>
          <a:p>
            <a:r>
              <a:rPr lang="cs-CZ" sz="2400" b="1" dirty="0"/>
              <a:t>Elektrický oblouk</a:t>
            </a:r>
          </a:p>
        </p:txBody>
      </p:sp>
      <p:pic>
        <p:nvPicPr>
          <p:cNvPr id="4" name="Obrázek 3">
            <a:extLst>
              <a:ext uri="{FF2B5EF4-FFF2-40B4-BE49-F238E27FC236}">
                <a16:creationId xmlns:a16="http://schemas.microsoft.com/office/drawing/2014/main" id="{94D21E4F-3060-4FF3-8DD2-D76268CB9AF9}"/>
              </a:ext>
            </a:extLst>
          </p:cNvPr>
          <p:cNvPicPr>
            <a:picLocks noChangeAspect="1"/>
          </p:cNvPicPr>
          <p:nvPr/>
        </p:nvPicPr>
        <p:blipFill>
          <a:blip r:embed="rId2"/>
          <a:stretch>
            <a:fillRect/>
          </a:stretch>
        </p:blipFill>
        <p:spPr>
          <a:xfrm>
            <a:off x="462337" y="2847170"/>
            <a:ext cx="1830510" cy="1745314"/>
          </a:xfrm>
          <a:prstGeom prst="rect">
            <a:avLst/>
          </a:prstGeom>
        </p:spPr>
      </p:pic>
      <p:pic>
        <p:nvPicPr>
          <p:cNvPr id="4100" name="Picture 4" descr="Obloukové svařování – Wikipedie">
            <a:extLst>
              <a:ext uri="{FF2B5EF4-FFF2-40B4-BE49-F238E27FC236}">
                <a16:creationId xmlns:a16="http://schemas.microsoft.com/office/drawing/2014/main" id="{0877FC0C-A74C-4F3F-85BE-5486B65DD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964" y="4840152"/>
            <a:ext cx="2443610" cy="17453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C353A6A-571E-43BD-ACA1-7D4B65DD60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066" y="3164442"/>
            <a:ext cx="4424160" cy="11889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FB67B476-55FC-45D0-B48B-7CD06D7B6D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5864" y="5034546"/>
            <a:ext cx="2872270" cy="1649002"/>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8BB5BCF6-559C-4CF7-86BA-0BABD7AE3AAA}"/>
              </a:ext>
            </a:extLst>
          </p:cNvPr>
          <p:cNvPicPr>
            <a:picLocks noChangeAspect="1"/>
          </p:cNvPicPr>
          <p:nvPr/>
        </p:nvPicPr>
        <p:blipFill>
          <a:blip r:embed="rId6"/>
          <a:stretch>
            <a:fillRect/>
          </a:stretch>
        </p:blipFill>
        <p:spPr>
          <a:xfrm>
            <a:off x="6333911" y="5032891"/>
            <a:ext cx="2524125" cy="1552575"/>
          </a:xfrm>
          <a:prstGeom prst="rect">
            <a:avLst/>
          </a:prstGeom>
        </p:spPr>
      </p:pic>
    </p:spTree>
    <p:extLst>
      <p:ext uri="{BB962C8B-B14F-4D97-AF65-F5344CB8AC3E}">
        <p14:creationId xmlns:p14="http://schemas.microsoft.com/office/powerpoint/2010/main" val="23605375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A3305EF-55F3-43B7-9A71-88EEB0A659A6}"/>
              </a:ext>
            </a:extLst>
          </p:cNvPr>
          <p:cNvSpPr txBox="1"/>
          <p:nvPr/>
        </p:nvSpPr>
        <p:spPr>
          <a:xfrm>
            <a:off x="155526" y="141628"/>
            <a:ext cx="1100879" cy="461665"/>
          </a:xfrm>
          <a:prstGeom prst="rect">
            <a:avLst/>
          </a:prstGeom>
          <a:noFill/>
        </p:spPr>
        <p:txBody>
          <a:bodyPr wrap="none" rtlCol="0">
            <a:spAutoFit/>
          </a:bodyPr>
          <a:lstStyle/>
          <a:p>
            <a:r>
              <a:rPr lang="cs-CZ" sz="2400" b="1" i="0" dirty="0">
                <a:solidFill>
                  <a:srgbClr val="000000"/>
                </a:solidFill>
                <a:effectLst/>
              </a:rPr>
              <a:t>Koróna</a:t>
            </a:r>
            <a:endParaRPr lang="cs-CZ" sz="2400" b="1" dirty="0">
              <a:solidFill>
                <a:srgbClr val="FF0000"/>
              </a:solidFill>
            </a:endParaRPr>
          </a:p>
        </p:txBody>
      </p:sp>
      <p:sp>
        <p:nvSpPr>
          <p:cNvPr id="6" name="TextovéPole 5">
            <a:extLst>
              <a:ext uri="{FF2B5EF4-FFF2-40B4-BE49-F238E27FC236}">
                <a16:creationId xmlns:a16="http://schemas.microsoft.com/office/drawing/2014/main" id="{24646F92-0611-4410-84DE-1DFDD1DCA2F5}"/>
              </a:ext>
            </a:extLst>
          </p:cNvPr>
          <p:cNvSpPr txBox="1"/>
          <p:nvPr/>
        </p:nvSpPr>
        <p:spPr>
          <a:xfrm>
            <a:off x="155526" y="603293"/>
            <a:ext cx="5984697" cy="1015663"/>
          </a:xfrm>
          <a:prstGeom prst="rect">
            <a:avLst/>
          </a:prstGeom>
          <a:noFill/>
        </p:spPr>
        <p:txBody>
          <a:bodyPr wrap="square">
            <a:spAutoFit/>
          </a:bodyPr>
          <a:lstStyle/>
          <a:p>
            <a:r>
              <a:rPr lang="cs-CZ" sz="2000" b="1" i="0" dirty="0">
                <a:solidFill>
                  <a:srgbClr val="000000"/>
                </a:solidFill>
                <a:effectLst/>
              </a:rPr>
              <a:t>Koróna</a:t>
            </a:r>
            <a:r>
              <a:rPr lang="cs-CZ" sz="2000" b="0" i="0" dirty="0">
                <a:solidFill>
                  <a:srgbClr val="000000"/>
                </a:solidFill>
                <a:effectLst/>
              </a:rPr>
              <a:t> je trsovitý výboj, který vzniká v blízkosti hrotů a hran vodičů s vysokým napětím vůči okolí. Výboj je slabý a prakticky neviditelný. </a:t>
            </a:r>
            <a:endParaRPr lang="cs-CZ" sz="2000" dirty="0"/>
          </a:p>
        </p:txBody>
      </p:sp>
      <p:pic>
        <p:nvPicPr>
          <p:cNvPr id="23554" name="Picture 2" descr="Měření průměru výbojového kanálu">
            <a:extLst>
              <a:ext uri="{FF2B5EF4-FFF2-40B4-BE49-F238E27FC236}">
                <a16:creationId xmlns:a16="http://schemas.microsoft.com/office/drawing/2014/main" id="{3E300B33-F181-424A-84C3-957CE1F93C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851" y="141628"/>
            <a:ext cx="2628900" cy="17430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A4E36EF5-05EE-43AD-958E-019528E981EE}"/>
              </a:ext>
            </a:extLst>
          </p:cNvPr>
          <p:cNvSpPr txBox="1"/>
          <p:nvPr/>
        </p:nvSpPr>
        <p:spPr>
          <a:xfrm>
            <a:off x="268730" y="2268639"/>
            <a:ext cx="1975349" cy="400110"/>
          </a:xfrm>
          <a:prstGeom prst="rect">
            <a:avLst/>
          </a:prstGeom>
          <a:noFill/>
        </p:spPr>
        <p:txBody>
          <a:bodyPr wrap="none" rtlCol="0">
            <a:spAutoFit/>
          </a:bodyPr>
          <a:lstStyle/>
          <a:p>
            <a:r>
              <a:rPr lang="cs-CZ" sz="2000" b="1" dirty="0"/>
              <a:t>Generátor ozonu</a:t>
            </a:r>
          </a:p>
        </p:txBody>
      </p:sp>
      <p:pic>
        <p:nvPicPr>
          <p:cNvPr id="25602" name="Picture 2" descr="Ozone generated by corona discharge">
            <a:extLst>
              <a:ext uri="{FF2B5EF4-FFF2-40B4-BE49-F238E27FC236}">
                <a16:creationId xmlns:a16="http://schemas.microsoft.com/office/drawing/2014/main" id="{8E3B20CD-5251-4BC3-8412-B724C1C8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517" y="2185396"/>
            <a:ext cx="6167234" cy="317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6536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2516E823-B65A-4B03-80F7-37C5A5A35E92}"/>
              </a:ext>
            </a:extLst>
          </p:cNvPr>
          <p:cNvSpPr txBox="1"/>
          <p:nvPr/>
        </p:nvSpPr>
        <p:spPr>
          <a:xfrm>
            <a:off x="180975" y="734975"/>
            <a:ext cx="8782050" cy="2554545"/>
          </a:xfrm>
          <a:prstGeom prst="rect">
            <a:avLst/>
          </a:prstGeom>
          <a:noFill/>
        </p:spPr>
        <p:txBody>
          <a:bodyPr wrap="square">
            <a:spAutoFit/>
          </a:bodyPr>
          <a:lstStyle/>
          <a:p>
            <a:pPr algn="just"/>
            <a:r>
              <a:rPr lang="cs-CZ" sz="2000" dirty="0"/>
              <a:t>Snížením tlaku v plynu (vyčerpáním částic) dojde ke zvětšení střední volné dráhy částic plynu. Tím mohou částice dosáhnout větší rychlosti, a tedy kinetické energie dostatečné k ionizaci – vytrhávání elektronů z atomů a molekul plynu. Elektrický proud za této podmínky se nazývá elektrický výboj za nízkého tlaku (např. </a:t>
            </a:r>
            <a:r>
              <a:rPr lang="cs-CZ" sz="2000" b="1" dirty="0"/>
              <a:t>doutnavý výboj</a:t>
            </a:r>
            <a:r>
              <a:rPr lang="cs-CZ" sz="2000" dirty="0"/>
              <a:t>) a je způsoben směsí elektronů a iontů. Tento elektrický výboj se vyvolává v trubicích s vyčerpaným vzduchem (výbojové trubice, katodové trubice), případně naplněné nějakým plynem. Různé druhy plynu a různé tlaky vyvolávají různé světelné jevy, které se využívají mj. ve výbojkách, zářivkách a doutnavkách.</a:t>
            </a:r>
          </a:p>
        </p:txBody>
      </p:sp>
      <p:sp>
        <p:nvSpPr>
          <p:cNvPr id="11" name="TextovéPole 10">
            <a:extLst>
              <a:ext uri="{FF2B5EF4-FFF2-40B4-BE49-F238E27FC236}">
                <a16:creationId xmlns:a16="http://schemas.microsoft.com/office/drawing/2014/main" id="{E3112EA1-DAD6-4782-BB1B-FAD5E7C108B3}"/>
              </a:ext>
            </a:extLst>
          </p:cNvPr>
          <p:cNvSpPr txBox="1"/>
          <p:nvPr/>
        </p:nvSpPr>
        <p:spPr>
          <a:xfrm>
            <a:off x="159249" y="280190"/>
            <a:ext cx="4572000" cy="461665"/>
          </a:xfrm>
          <a:prstGeom prst="rect">
            <a:avLst/>
          </a:prstGeom>
          <a:noFill/>
        </p:spPr>
        <p:txBody>
          <a:bodyPr wrap="square">
            <a:spAutoFit/>
          </a:bodyPr>
          <a:lstStyle/>
          <a:p>
            <a:r>
              <a:rPr lang="cs-CZ" sz="2400" b="1" dirty="0"/>
              <a:t>Doutnavý výboj</a:t>
            </a:r>
            <a:endParaRPr lang="cs-CZ" sz="2400" dirty="0"/>
          </a:p>
        </p:txBody>
      </p:sp>
      <p:pic>
        <p:nvPicPr>
          <p:cNvPr id="12" name="Picture 3">
            <a:extLst>
              <a:ext uri="{FF2B5EF4-FFF2-40B4-BE49-F238E27FC236}">
                <a16:creationId xmlns:a16="http://schemas.microsoft.com/office/drawing/2014/main" id="{26C50DC5-D721-4909-AB25-FD7E0FA5B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504" y="3289520"/>
            <a:ext cx="2748175" cy="1809903"/>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Katodové a kanálové záření, obrazovka :: MEF">
            <a:extLst>
              <a:ext uri="{FF2B5EF4-FFF2-40B4-BE49-F238E27FC236}">
                <a16:creationId xmlns:a16="http://schemas.microsoft.com/office/drawing/2014/main" id="{D05D8B38-834C-4BD3-9A26-B12F064FC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869" y="3561080"/>
            <a:ext cx="2075542" cy="1538343"/>
          </a:xfrm>
          <a:prstGeom prst="rect">
            <a:avLst/>
          </a:prstGeom>
          <a:noFill/>
          <a:extLst>
            <a:ext uri="{909E8E84-426E-40DD-AFC4-6F175D3DCCD1}">
              <a14:hiddenFill xmlns:a14="http://schemas.microsoft.com/office/drawing/2010/main">
                <a:solidFill>
                  <a:srgbClr val="FFFFFF"/>
                </a:solidFill>
              </a14:hiddenFill>
            </a:ext>
          </a:extLst>
        </p:spPr>
      </p:pic>
      <p:pic>
        <p:nvPicPr>
          <p:cNvPr id="23560" name="Picture 8" descr="Josef Khun, Vladimír Scholtz: Nízkoteplotní plazma IV – doutnavý výboj">
            <a:extLst>
              <a:ext uri="{FF2B5EF4-FFF2-40B4-BE49-F238E27FC236}">
                <a16:creationId xmlns:a16="http://schemas.microsoft.com/office/drawing/2014/main" id="{DB1CE440-25FA-4B07-AF6E-0021BDAC40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3282" y="3611113"/>
            <a:ext cx="3181350" cy="1438275"/>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236C6B3E-ACA0-403A-A64B-34EEF9E6F15F}"/>
              </a:ext>
            </a:extLst>
          </p:cNvPr>
          <p:cNvPicPr>
            <a:picLocks noChangeAspect="1"/>
          </p:cNvPicPr>
          <p:nvPr/>
        </p:nvPicPr>
        <p:blipFill>
          <a:blip r:embed="rId5"/>
          <a:stretch>
            <a:fillRect/>
          </a:stretch>
        </p:blipFill>
        <p:spPr>
          <a:xfrm>
            <a:off x="543822" y="5421016"/>
            <a:ext cx="2710396" cy="1255734"/>
          </a:xfrm>
          <a:prstGeom prst="rect">
            <a:avLst/>
          </a:prstGeom>
        </p:spPr>
      </p:pic>
      <p:pic>
        <p:nvPicPr>
          <p:cNvPr id="23562" name="Picture 10" descr="Zářivka – Wikipedie">
            <a:extLst>
              <a:ext uri="{FF2B5EF4-FFF2-40B4-BE49-F238E27FC236}">
                <a16:creationId xmlns:a16="http://schemas.microsoft.com/office/drawing/2014/main" id="{8604BC80-DCDB-4AD5-B7E9-BC8C979CFD8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70116" y="5300862"/>
            <a:ext cx="1834516" cy="1375887"/>
          </a:xfrm>
          <a:prstGeom prst="rect">
            <a:avLst/>
          </a:prstGeom>
          <a:noFill/>
          <a:extLst>
            <a:ext uri="{909E8E84-426E-40DD-AFC4-6F175D3DCCD1}">
              <a14:hiddenFill xmlns:a14="http://schemas.microsoft.com/office/drawing/2010/main">
                <a:solidFill>
                  <a:srgbClr val="FFFFFF"/>
                </a:solidFill>
              </a14:hiddenFill>
            </a:ext>
          </a:extLst>
        </p:spPr>
      </p:pic>
      <p:pic>
        <p:nvPicPr>
          <p:cNvPr id="23564" name="Picture 12" descr="Úsporné žárovky nebo kompaktní zářivky – Arbitra">
            <a:extLst>
              <a:ext uri="{FF2B5EF4-FFF2-40B4-BE49-F238E27FC236}">
                <a16:creationId xmlns:a16="http://schemas.microsoft.com/office/drawing/2014/main" id="{1D4F8D8D-B448-42BB-B193-C9D4CFFFEE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16186" y="5300862"/>
            <a:ext cx="1836881" cy="137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7518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8CC27682-374D-4030-B39D-A6D46E6D17AD}"/>
              </a:ext>
            </a:extLst>
          </p:cNvPr>
          <p:cNvSpPr txBox="1"/>
          <p:nvPr/>
        </p:nvSpPr>
        <p:spPr>
          <a:xfrm>
            <a:off x="234944" y="279142"/>
            <a:ext cx="3464025" cy="461665"/>
          </a:xfrm>
          <a:prstGeom prst="rect">
            <a:avLst/>
          </a:prstGeom>
          <a:noFill/>
        </p:spPr>
        <p:txBody>
          <a:bodyPr wrap="none" rtlCol="0">
            <a:spAutoFit/>
          </a:bodyPr>
          <a:lstStyle/>
          <a:p>
            <a:r>
              <a:rPr lang="cs-CZ" sz="2400" b="1" dirty="0"/>
              <a:t>Elektrický proud ve vakuu</a:t>
            </a:r>
          </a:p>
        </p:txBody>
      </p:sp>
      <p:sp>
        <p:nvSpPr>
          <p:cNvPr id="7" name="TextovéPole 6">
            <a:extLst>
              <a:ext uri="{FF2B5EF4-FFF2-40B4-BE49-F238E27FC236}">
                <a16:creationId xmlns:a16="http://schemas.microsoft.com/office/drawing/2014/main" id="{B7FF79CB-8EB6-45DE-A9E2-24F545C2C4F9}"/>
              </a:ext>
            </a:extLst>
          </p:cNvPr>
          <p:cNvSpPr txBox="1"/>
          <p:nvPr/>
        </p:nvSpPr>
        <p:spPr>
          <a:xfrm>
            <a:off x="234943" y="859756"/>
            <a:ext cx="8734395" cy="2800767"/>
          </a:xfrm>
          <a:prstGeom prst="rect">
            <a:avLst/>
          </a:prstGeom>
          <a:noFill/>
        </p:spPr>
        <p:txBody>
          <a:bodyPr wrap="square">
            <a:spAutoFit/>
          </a:bodyPr>
          <a:lstStyle/>
          <a:p>
            <a:r>
              <a:rPr lang="cs-CZ" sz="2000" b="1" dirty="0"/>
              <a:t>Katodové záření </a:t>
            </a:r>
            <a:r>
              <a:rPr lang="cs-CZ" sz="2000" dirty="0"/>
              <a:t>je proud elektronů vycházející z katody katodové trubice, který vytváří elektrický proud, k čemuž dojde, pokud se tlak v uzavřeném tělese sníží na hodnotu 1 Pa. Při interakci s látkami se energie elektronů přeměňuje na následující formy: </a:t>
            </a:r>
          </a:p>
          <a:p>
            <a:pPr algn="just"/>
            <a:r>
              <a:rPr lang="cs-CZ" sz="2000" dirty="0"/>
              <a:t>    </a:t>
            </a:r>
            <a:r>
              <a:rPr lang="cs-CZ" sz="2000" i="1" dirty="0"/>
              <a:t>energii mechanickou</a:t>
            </a:r>
          </a:p>
          <a:p>
            <a:pPr algn="just"/>
            <a:endParaRPr lang="cs-CZ" sz="800" i="1" dirty="0"/>
          </a:p>
          <a:p>
            <a:pPr algn="just"/>
            <a:r>
              <a:rPr lang="cs-CZ" sz="2000" dirty="0"/>
              <a:t>    </a:t>
            </a:r>
            <a:r>
              <a:rPr lang="cs-CZ" sz="2000" i="1" dirty="0"/>
              <a:t>energii elektromagnetického záření</a:t>
            </a:r>
            <a:r>
              <a:rPr lang="cs-CZ" sz="2000" dirty="0"/>
              <a:t>: infračervené (tepelné), viditelné, ultrafialové, rentgenové záření.</a:t>
            </a:r>
          </a:p>
          <a:p>
            <a:pPr algn="just"/>
            <a:r>
              <a:rPr lang="cs-CZ" sz="800" dirty="0"/>
              <a:t> </a:t>
            </a:r>
          </a:p>
          <a:p>
            <a:pPr algn="just"/>
            <a:r>
              <a:rPr lang="cs-CZ" sz="2000" dirty="0"/>
              <a:t>    </a:t>
            </a:r>
            <a:r>
              <a:rPr lang="cs-CZ" sz="2000" i="1" dirty="0"/>
              <a:t>vnitřní energii</a:t>
            </a:r>
            <a:endParaRPr lang="cs-CZ" sz="2000" dirty="0"/>
          </a:p>
        </p:txBody>
      </p:sp>
      <p:sp>
        <p:nvSpPr>
          <p:cNvPr id="8" name="TextovéPole 7">
            <a:extLst>
              <a:ext uri="{FF2B5EF4-FFF2-40B4-BE49-F238E27FC236}">
                <a16:creationId xmlns:a16="http://schemas.microsoft.com/office/drawing/2014/main" id="{92DFEDEF-D7D7-4B4D-9F7F-13761E3EC1B5}"/>
              </a:ext>
            </a:extLst>
          </p:cNvPr>
          <p:cNvSpPr txBox="1"/>
          <p:nvPr/>
        </p:nvSpPr>
        <p:spPr>
          <a:xfrm>
            <a:off x="130838" y="4475800"/>
            <a:ext cx="8838500" cy="2246769"/>
          </a:xfrm>
          <a:prstGeom prst="rect">
            <a:avLst/>
          </a:prstGeom>
          <a:noFill/>
        </p:spPr>
        <p:txBody>
          <a:bodyPr wrap="square">
            <a:spAutoFit/>
          </a:bodyPr>
          <a:lstStyle/>
          <a:p>
            <a:pPr algn="just"/>
            <a:r>
              <a:rPr lang="cs-CZ" sz="2000" b="1" i="0" dirty="0">
                <a:solidFill>
                  <a:srgbClr val="333333"/>
                </a:solidFill>
                <a:effectLst/>
              </a:rPr>
              <a:t>Termoemise</a:t>
            </a:r>
            <a:r>
              <a:rPr lang="cs-CZ" sz="2000" b="0" i="0" dirty="0">
                <a:solidFill>
                  <a:srgbClr val="333333"/>
                </a:solidFill>
                <a:effectLst/>
              </a:rPr>
              <a:t> se využívá v elektronkách nebo častěji v obrazovkách. Katoda ve výbojové trubici je vyrobena z wolframového vlákna a rozžhavená procházejícím elektrickým proudem. Z vlákna katody se díky termoemisi uvolňují elektrony s velkou rychlostí. V oblasti mezi katodou a anodou tak vzniká záporný prostorový náboj, který ale zabraňuje vystupování dalších elektronů z katody. Jestliže je napětí mezi katodou a anodou dostatečné, pak převládá elektrické pole mezi katodou a anodou a elektrony vytvoří vodivé spojení. </a:t>
            </a:r>
          </a:p>
        </p:txBody>
      </p:sp>
      <p:sp>
        <p:nvSpPr>
          <p:cNvPr id="9" name="TextovéPole 8">
            <a:extLst>
              <a:ext uri="{FF2B5EF4-FFF2-40B4-BE49-F238E27FC236}">
                <a16:creationId xmlns:a16="http://schemas.microsoft.com/office/drawing/2014/main" id="{FD98D99D-0A88-4B00-9C24-E3AD4CB6ECFE}"/>
              </a:ext>
            </a:extLst>
          </p:cNvPr>
          <p:cNvSpPr txBox="1"/>
          <p:nvPr/>
        </p:nvSpPr>
        <p:spPr>
          <a:xfrm>
            <a:off x="234943" y="3919523"/>
            <a:ext cx="4572000" cy="461665"/>
          </a:xfrm>
          <a:prstGeom prst="rect">
            <a:avLst/>
          </a:prstGeom>
          <a:noFill/>
        </p:spPr>
        <p:txBody>
          <a:bodyPr wrap="square">
            <a:spAutoFit/>
          </a:bodyPr>
          <a:lstStyle/>
          <a:p>
            <a:r>
              <a:rPr lang="cs-CZ" sz="2400" b="1" i="0" dirty="0">
                <a:solidFill>
                  <a:srgbClr val="333333"/>
                </a:solidFill>
                <a:effectLst/>
              </a:rPr>
              <a:t>Termoemise</a:t>
            </a:r>
            <a:endParaRPr lang="cs-CZ" sz="2400" b="1" dirty="0"/>
          </a:p>
        </p:txBody>
      </p:sp>
    </p:spTree>
    <p:extLst>
      <p:ext uri="{BB962C8B-B14F-4D97-AF65-F5344CB8AC3E}">
        <p14:creationId xmlns:p14="http://schemas.microsoft.com/office/powerpoint/2010/main" val="2759224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D5EF0DA-76E9-40B7-B4E7-DC9AF87017B2}"/>
              </a:ext>
            </a:extLst>
          </p:cNvPr>
          <p:cNvSpPr txBox="1"/>
          <p:nvPr/>
        </p:nvSpPr>
        <p:spPr>
          <a:xfrm>
            <a:off x="184934" y="338643"/>
            <a:ext cx="8774131" cy="1015663"/>
          </a:xfrm>
          <a:prstGeom prst="rect">
            <a:avLst/>
          </a:prstGeom>
          <a:noFill/>
        </p:spPr>
        <p:txBody>
          <a:bodyPr wrap="square">
            <a:spAutoFit/>
          </a:bodyPr>
          <a:lstStyle/>
          <a:p>
            <a:pPr algn="just"/>
            <a:r>
              <a:rPr lang="cs-CZ" sz="2000" b="0" i="0" dirty="0">
                <a:solidFill>
                  <a:srgbClr val="333333"/>
                </a:solidFill>
                <a:effectLst/>
              </a:rPr>
              <a:t>Klesne-li napětí anody pod určitou hodnotu, zabrání prostorový záporný náboj mezi anodou a katodou dalšímu pohybu elektronů a proud mezi anodou a katodou ustane.</a:t>
            </a:r>
          </a:p>
        </p:txBody>
      </p:sp>
      <p:pic>
        <p:nvPicPr>
          <p:cNvPr id="4" name="Picture 2" descr="See the source image">
            <a:extLst>
              <a:ext uri="{FF2B5EF4-FFF2-40B4-BE49-F238E27FC236}">
                <a16:creationId xmlns:a16="http://schemas.microsoft.com/office/drawing/2014/main" id="{B8EDC825-A91A-4B08-BA6F-5DAFFB1F5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422" y="2804845"/>
            <a:ext cx="2592613" cy="1539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D75F3E34-0467-40AA-B857-E3D698A24665}"/>
              </a:ext>
            </a:extLst>
          </p:cNvPr>
          <p:cNvSpPr txBox="1"/>
          <p:nvPr/>
        </p:nvSpPr>
        <p:spPr>
          <a:xfrm>
            <a:off x="184933" y="1354306"/>
            <a:ext cx="5910904" cy="1323439"/>
          </a:xfrm>
          <a:prstGeom prst="rect">
            <a:avLst/>
          </a:prstGeom>
          <a:noFill/>
        </p:spPr>
        <p:txBody>
          <a:bodyPr wrap="square">
            <a:spAutoFit/>
          </a:bodyPr>
          <a:lstStyle/>
          <a:p>
            <a:pPr algn="just"/>
            <a:r>
              <a:rPr lang="cs-CZ" sz="2000" b="0" i="0" dirty="0">
                <a:solidFill>
                  <a:srgbClr val="333333"/>
                </a:solidFill>
                <a:effectLst/>
              </a:rPr>
              <a:t>Nejjednodušší elektronkou je </a:t>
            </a:r>
            <a:r>
              <a:rPr lang="cs-CZ" sz="2000" b="1" i="0" dirty="0">
                <a:solidFill>
                  <a:srgbClr val="333333"/>
                </a:solidFill>
                <a:effectLst/>
              </a:rPr>
              <a:t>dioda</a:t>
            </a:r>
            <a:r>
              <a:rPr lang="cs-CZ" sz="2000" b="0" i="0" dirty="0">
                <a:solidFill>
                  <a:srgbClr val="333333"/>
                </a:solidFill>
                <a:effectLst/>
              </a:rPr>
              <a:t>, jejíž vzduchoprázdná baňka obsahuje jen katodu a anodu. Používá se jako usměrňovače střídavého proudu na stejnosměrný. </a:t>
            </a:r>
            <a:endParaRPr lang="cs-CZ" sz="2000" dirty="0"/>
          </a:p>
        </p:txBody>
      </p:sp>
      <p:pic>
        <p:nvPicPr>
          <p:cNvPr id="21506" name="Picture 2" descr="A simplified diagram of a vacuum tube diode. When the cathode is heated, and a positive voltage is applied to the anode, electrons can flow from the cathode to the anode. Note: A separate power source (not shown) is required to heat the cathode.">
            <a:extLst>
              <a:ext uri="{FF2B5EF4-FFF2-40B4-BE49-F238E27FC236}">
                <a16:creationId xmlns:a16="http://schemas.microsoft.com/office/drawing/2014/main" id="{8CBDCA42-3FE2-40FD-B654-A01BD663D5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6110" y="1137906"/>
            <a:ext cx="2462682" cy="141604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6221973C-E0F3-4D76-96A7-8A791A279BCB}"/>
              </a:ext>
            </a:extLst>
          </p:cNvPr>
          <p:cNvSpPr txBox="1"/>
          <p:nvPr/>
        </p:nvSpPr>
        <p:spPr>
          <a:xfrm>
            <a:off x="184933" y="2877800"/>
            <a:ext cx="6111177" cy="1323439"/>
          </a:xfrm>
          <a:prstGeom prst="rect">
            <a:avLst/>
          </a:prstGeom>
          <a:noFill/>
        </p:spPr>
        <p:txBody>
          <a:bodyPr wrap="square">
            <a:spAutoFit/>
          </a:bodyPr>
          <a:lstStyle/>
          <a:p>
            <a:pPr algn="just"/>
            <a:r>
              <a:rPr lang="cs-CZ" sz="2000" b="1" i="0" dirty="0">
                <a:solidFill>
                  <a:srgbClr val="333333"/>
                </a:solidFill>
                <a:effectLst/>
              </a:rPr>
              <a:t>Trioda</a:t>
            </a:r>
            <a:r>
              <a:rPr lang="cs-CZ" sz="2000" b="0" i="0" dirty="0">
                <a:solidFill>
                  <a:srgbClr val="333333"/>
                </a:solidFill>
                <a:effectLst/>
              </a:rPr>
              <a:t> navíc obsahuje třetí elektrodu – mřížku. Pomocí napětí na mřížce lze velmi dobře regulovat anodový proud. Používá se v zesilovačích, vysokofrekvenčních generátorech a detektorech elektromagnetických vln. </a:t>
            </a:r>
            <a:endParaRPr lang="cs-CZ" sz="2000" dirty="0"/>
          </a:p>
        </p:txBody>
      </p:sp>
      <p:pic>
        <p:nvPicPr>
          <p:cNvPr id="21508" name="Picture 4">
            <a:extLst>
              <a:ext uri="{FF2B5EF4-FFF2-40B4-BE49-F238E27FC236}">
                <a16:creationId xmlns:a16="http://schemas.microsoft.com/office/drawing/2014/main" id="{3C98A664-FCCA-488B-BF5B-949B71152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90663" y="4595107"/>
            <a:ext cx="4468129" cy="21037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60371A08-62F4-4753-8DF9-EE3E2ACE6FA8}"/>
              </a:ext>
            </a:extLst>
          </p:cNvPr>
          <p:cNvSpPr txBox="1"/>
          <p:nvPr/>
        </p:nvSpPr>
        <p:spPr>
          <a:xfrm>
            <a:off x="78257" y="4631316"/>
            <a:ext cx="4212406" cy="1015663"/>
          </a:xfrm>
          <a:prstGeom prst="rect">
            <a:avLst/>
          </a:prstGeom>
          <a:noFill/>
        </p:spPr>
        <p:txBody>
          <a:bodyPr wrap="square">
            <a:spAutoFit/>
          </a:bodyPr>
          <a:lstStyle/>
          <a:p>
            <a:r>
              <a:rPr lang="cs-CZ" sz="2000" b="1" i="0" dirty="0">
                <a:solidFill>
                  <a:srgbClr val="333333"/>
                </a:solidFill>
                <a:effectLst/>
              </a:rPr>
              <a:t>Katodová trubice s luminiscenčním stínítkem </a:t>
            </a:r>
            <a:r>
              <a:rPr lang="cs-CZ" sz="2000" b="0" i="0" dirty="0">
                <a:solidFill>
                  <a:srgbClr val="333333"/>
                </a:solidFill>
                <a:effectLst/>
              </a:rPr>
              <a:t>se používá v osciloskopech a v obrazovkách.</a:t>
            </a:r>
            <a:endParaRPr lang="cs-CZ" sz="2000" dirty="0"/>
          </a:p>
        </p:txBody>
      </p:sp>
    </p:spTree>
    <p:extLst>
      <p:ext uri="{BB962C8B-B14F-4D97-AF65-F5344CB8AC3E}">
        <p14:creationId xmlns:p14="http://schemas.microsoft.com/office/powerpoint/2010/main" val="53433420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a:extLst>
              <a:ext uri="{FF2B5EF4-FFF2-40B4-BE49-F238E27FC236}">
                <a16:creationId xmlns:a16="http://schemas.microsoft.com/office/drawing/2014/main" id="{4933F0FB-2EF6-4056-8F82-90E58A452831}"/>
              </a:ext>
            </a:extLst>
          </p:cNvPr>
          <p:cNvSpPr txBox="1"/>
          <p:nvPr/>
        </p:nvSpPr>
        <p:spPr>
          <a:xfrm>
            <a:off x="182310" y="2464493"/>
            <a:ext cx="8691939" cy="1815882"/>
          </a:xfrm>
          <a:prstGeom prst="rect">
            <a:avLst/>
          </a:prstGeom>
          <a:noFill/>
        </p:spPr>
        <p:txBody>
          <a:bodyPr wrap="square">
            <a:spAutoFit/>
          </a:bodyPr>
          <a:lstStyle/>
          <a:p>
            <a:pPr algn="just"/>
            <a:r>
              <a:rPr lang="cs-CZ" sz="2000" dirty="0"/>
              <a:t>Pokud dojde k přeměně celé energie elektronu ve foton jedním nárazem, bude fotonu dodáno největší možné množství energie, tzn.</a:t>
            </a:r>
          </a:p>
          <a:p>
            <a:endParaRPr lang="cs-CZ" dirty="0"/>
          </a:p>
          <a:p>
            <a:endParaRPr lang="cs-CZ" dirty="0"/>
          </a:p>
          <a:p>
            <a:r>
              <a:rPr lang="cs-CZ" dirty="0"/>
              <a:t>kde </a:t>
            </a:r>
            <a:r>
              <a:rPr lang="cs-CZ" i="1" dirty="0"/>
              <a:t>e</a:t>
            </a:r>
            <a:r>
              <a:rPr lang="cs-CZ" dirty="0"/>
              <a:t> je elektrický náboj elektronu a </a:t>
            </a:r>
            <a:r>
              <a:rPr lang="cs-CZ" i="1" dirty="0"/>
              <a:t>U</a:t>
            </a:r>
            <a:r>
              <a:rPr lang="cs-CZ" dirty="0"/>
              <a:t> je urychlující potenciál.</a:t>
            </a:r>
          </a:p>
          <a:p>
            <a:endParaRPr lang="cs-CZ" dirty="0"/>
          </a:p>
        </p:txBody>
      </p:sp>
      <p:sp>
        <p:nvSpPr>
          <p:cNvPr id="3" name="TextovéPole 2">
            <a:extLst>
              <a:ext uri="{FF2B5EF4-FFF2-40B4-BE49-F238E27FC236}">
                <a16:creationId xmlns:a16="http://schemas.microsoft.com/office/drawing/2014/main" id="{5CAFA804-729E-46E8-9A28-A2EB3ED5E76C}"/>
              </a:ext>
            </a:extLst>
          </p:cNvPr>
          <p:cNvSpPr txBox="1"/>
          <p:nvPr/>
        </p:nvSpPr>
        <p:spPr>
          <a:xfrm>
            <a:off x="182310" y="4106199"/>
            <a:ext cx="8424809" cy="2246769"/>
          </a:xfrm>
          <a:prstGeom prst="rect">
            <a:avLst/>
          </a:prstGeom>
          <a:noFill/>
        </p:spPr>
        <p:txBody>
          <a:bodyPr wrap="square">
            <a:spAutoFit/>
          </a:bodyPr>
          <a:lstStyle/>
          <a:p>
            <a:r>
              <a:rPr lang="cs-CZ" sz="2000" dirty="0"/>
              <a:t>Vyjádřením pomocí vlnové délky získáme tzv. </a:t>
            </a:r>
            <a:r>
              <a:rPr lang="cs-CZ" sz="2000" b="1" dirty="0" err="1"/>
              <a:t>Duane-Huntův</a:t>
            </a:r>
            <a:r>
              <a:rPr lang="cs-CZ" sz="2000" b="1" dirty="0"/>
              <a:t> zákon</a:t>
            </a:r>
            <a:r>
              <a:rPr lang="cs-CZ" sz="2000" dirty="0"/>
              <a:t>.</a:t>
            </a:r>
          </a:p>
          <a:p>
            <a:endParaRPr lang="cs-CZ" dirty="0"/>
          </a:p>
          <a:p>
            <a:endParaRPr lang="cs-CZ" dirty="0"/>
          </a:p>
          <a:p>
            <a:endParaRPr lang="cs-CZ" dirty="0"/>
          </a:p>
          <a:p>
            <a:r>
              <a:rPr lang="cs-CZ" dirty="0"/>
              <a:t>kde </a:t>
            </a:r>
            <a:r>
              <a:rPr lang="cs-CZ" i="1" dirty="0"/>
              <a:t>c</a:t>
            </a:r>
            <a:r>
              <a:rPr lang="cs-CZ" dirty="0"/>
              <a:t> je rychlost světla. </a:t>
            </a:r>
          </a:p>
          <a:p>
            <a:endParaRPr lang="cs-CZ" sz="800" dirty="0"/>
          </a:p>
          <a:p>
            <a:r>
              <a:rPr lang="cs-CZ" sz="2000" dirty="0"/>
              <a:t>Z tohoto vztahu plyne, že se zvyšováním urychlujícího potenciálu se maximum energie posouvá ke kratším vlnovým délkám.</a:t>
            </a:r>
          </a:p>
        </p:txBody>
      </p:sp>
      <p:sp>
        <p:nvSpPr>
          <p:cNvPr id="4" name="TextovéPole 3">
            <a:extLst>
              <a:ext uri="{FF2B5EF4-FFF2-40B4-BE49-F238E27FC236}">
                <a16:creationId xmlns:a16="http://schemas.microsoft.com/office/drawing/2014/main" id="{797AB87A-957F-47AB-9583-DE45A88D0E6F}"/>
              </a:ext>
            </a:extLst>
          </p:cNvPr>
          <p:cNvSpPr txBox="1"/>
          <p:nvPr/>
        </p:nvSpPr>
        <p:spPr>
          <a:xfrm>
            <a:off x="182310" y="153929"/>
            <a:ext cx="3486595" cy="461665"/>
          </a:xfrm>
          <a:prstGeom prst="rect">
            <a:avLst/>
          </a:prstGeom>
          <a:noFill/>
        </p:spPr>
        <p:txBody>
          <a:bodyPr wrap="none" rtlCol="0">
            <a:spAutoFit/>
          </a:bodyPr>
          <a:lstStyle/>
          <a:p>
            <a:r>
              <a:rPr lang="cs-CZ" sz="2400" b="1" dirty="0"/>
              <a:t>Inverzní fotoelektrický jev</a:t>
            </a:r>
          </a:p>
        </p:txBody>
      </p:sp>
      <p:sp>
        <p:nvSpPr>
          <p:cNvPr id="5" name="TextovéPole 4">
            <a:extLst>
              <a:ext uri="{FF2B5EF4-FFF2-40B4-BE49-F238E27FC236}">
                <a16:creationId xmlns:a16="http://schemas.microsoft.com/office/drawing/2014/main" id="{A068E20B-ED68-4C96-AC6C-7C2488665E09}"/>
              </a:ext>
            </a:extLst>
          </p:cNvPr>
          <p:cNvSpPr txBox="1"/>
          <p:nvPr/>
        </p:nvSpPr>
        <p:spPr>
          <a:xfrm>
            <a:off x="118045" y="674638"/>
            <a:ext cx="8820470" cy="1323439"/>
          </a:xfrm>
          <a:prstGeom prst="rect">
            <a:avLst/>
          </a:prstGeom>
          <a:noFill/>
        </p:spPr>
        <p:txBody>
          <a:bodyPr wrap="square">
            <a:spAutoFit/>
          </a:bodyPr>
          <a:lstStyle/>
          <a:p>
            <a:pPr algn="just"/>
            <a:r>
              <a:rPr lang="cs-CZ" sz="2000" dirty="0"/>
              <a:t>Pokud na látku dopadají elektrony, které způsobují vyzařování fotonů, mluví se o </a:t>
            </a:r>
            <a:r>
              <a:rPr lang="cs-CZ" sz="2000" b="1" dirty="0"/>
              <a:t>inverzním (obráceném) fotoelektrickém jevu</a:t>
            </a:r>
            <a:r>
              <a:rPr lang="cs-CZ" sz="2000" dirty="0"/>
              <a:t>. Energie pohybujícího se elektronu je obvykle podstatně větší než výstupní práce, proto ji lze zanedbat proti kinetické energii elektronu, tzn.</a:t>
            </a:r>
          </a:p>
        </p:txBody>
      </p:sp>
      <p:pic>
        <p:nvPicPr>
          <p:cNvPr id="6" name="Grafický objekt 5">
            <a:extLst>
              <a:ext uri="{FF2B5EF4-FFF2-40B4-BE49-F238E27FC236}">
                <a16:creationId xmlns:a16="http://schemas.microsoft.com/office/drawing/2014/main" id="{A1B41F69-6C9E-455C-8FB0-F1F77EFE42D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25369" y="2090171"/>
            <a:ext cx="1071945" cy="315278"/>
          </a:xfrm>
          <a:prstGeom prst="rect">
            <a:avLst/>
          </a:prstGeom>
        </p:spPr>
      </p:pic>
      <p:pic>
        <p:nvPicPr>
          <p:cNvPr id="7" name="Grafický objekt 6">
            <a:extLst>
              <a:ext uri="{FF2B5EF4-FFF2-40B4-BE49-F238E27FC236}">
                <a16:creationId xmlns:a16="http://schemas.microsoft.com/office/drawing/2014/main" id="{ABEE3DB8-B35E-4412-B9F4-95C8EC0348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68098" y="3270754"/>
            <a:ext cx="2236542" cy="316492"/>
          </a:xfrm>
          <a:prstGeom prst="rect">
            <a:avLst/>
          </a:prstGeom>
        </p:spPr>
      </p:pic>
      <p:pic>
        <p:nvPicPr>
          <p:cNvPr id="10" name="Grafický objekt 9">
            <a:extLst>
              <a:ext uri="{FF2B5EF4-FFF2-40B4-BE49-F238E27FC236}">
                <a16:creationId xmlns:a16="http://schemas.microsoft.com/office/drawing/2014/main" id="{B658E5F2-8BD2-4854-B836-F67F731964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63207" y="4566935"/>
            <a:ext cx="2141433" cy="543856"/>
          </a:xfrm>
          <a:prstGeom prst="rect">
            <a:avLst/>
          </a:prstGeom>
        </p:spPr>
      </p:pic>
    </p:spTree>
    <p:extLst>
      <p:ext uri="{BB962C8B-B14F-4D97-AF65-F5344CB8AC3E}">
        <p14:creationId xmlns:p14="http://schemas.microsoft.com/office/powerpoint/2010/main" val="35153175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64AB3D7-2F5A-428B-BB64-FD47AFE7CB5C}"/>
              </a:ext>
            </a:extLst>
          </p:cNvPr>
          <p:cNvSpPr txBox="1"/>
          <p:nvPr/>
        </p:nvSpPr>
        <p:spPr>
          <a:xfrm>
            <a:off x="159248" y="721885"/>
            <a:ext cx="4412752" cy="1938992"/>
          </a:xfrm>
          <a:prstGeom prst="rect">
            <a:avLst/>
          </a:prstGeom>
          <a:noFill/>
        </p:spPr>
        <p:txBody>
          <a:bodyPr wrap="square">
            <a:spAutoFit/>
          </a:bodyPr>
          <a:lstStyle/>
          <a:p>
            <a:pPr algn="just"/>
            <a:r>
              <a:rPr lang="cs-CZ" b="1" i="0" dirty="0">
                <a:solidFill>
                  <a:srgbClr val="202122"/>
                </a:solidFill>
                <a:effectLst/>
                <a:latin typeface="Arial" panose="020B0604020202020204" pitchFamily="34" charset="0"/>
              </a:rPr>
              <a:t>Rentgenka </a:t>
            </a:r>
            <a:r>
              <a:rPr lang="cs-CZ" sz="2000" i="0" dirty="0">
                <a:solidFill>
                  <a:srgbClr val="202122"/>
                </a:solidFill>
                <a:effectLst/>
              </a:rPr>
              <a:t>je zvláštní elektronka určená k produkci rentgenového záření. V nejjednodušším provedení se skládá z katody a z anody (antikatody). Obě tyto elektrody jsou zataveny ve vakuově těsné, obvykle skleněné baňce.</a:t>
            </a:r>
            <a:endParaRPr lang="cs-CZ" sz="2000" dirty="0"/>
          </a:p>
        </p:txBody>
      </p:sp>
      <p:pic>
        <p:nvPicPr>
          <p:cNvPr id="15362" name="Picture 2">
            <a:extLst>
              <a:ext uri="{FF2B5EF4-FFF2-40B4-BE49-F238E27FC236}">
                <a16:creationId xmlns:a16="http://schemas.microsoft.com/office/drawing/2014/main" id="{7D552430-BDFF-46A3-9107-CBD180207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543" y="180259"/>
            <a:ext cx="4085084" cy="240636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800CBD4-95D6-458F-9F89-28EC760D5E42}"/>
              </a:ext>
            </a:extLst>
          </p:cNvPr>
          <p:cNvSpPr txBox="1"/>
          <p:nvPr/>
        </p:nvSpPr>
        <p:spPr>
          <a:xfrm>
            <a:off x="159248" y="2660877"/>
            <a:ext cx="8780379" cy="1015663"/>
          </a:xfrm>
          <a:prstGeom prst="rect">
            <a:avLst/>
          </a:prstGeom>
          <a:noFill/>
        </p:spPr>
        <p:txBody>
          <a:bodyPr wrap="square">
            <a:spAutoFit/>
          </a:bodyPr>
          <a:lstStyle/>
          <a:p>
            <a:pPr algn="just"/>
            <a:r>
              <a:rPr lang="cs-CZ" sz="2000" dirty="0"/>
              <a:t>Katoda emituje elektrony, které se urychlují vysokým napětím (25 </a:t>
            </a:r>
            <a:r>
              <a:rPr lang="cs-CZ" sz="2000" dirty="0" err="1"/>
              <a:t>kV</a:t>
            </a:r>
            <a:r>
              <a:rPr lang="cs-CZ" sz="2000" dirty="0"/>
              <a:t> až 600 </a:t>
            </a:r>
            <a:r>
              <a:rPr lang="cs-CZ" sz="2000" dirty="0" err="1"/>
              <a:t>kV</a:t>
            </a:r>
            <a:r>
              <a:rPr lang="cs-CZ" sz="2000" dirty="0"/>
              <a:t>) k anodě a pronikají do materiálu anody. Přitom jsou zbrzděny a vytvářejí různé typy záření.</a:t>
            </a:r>
          </a:p>
        </p:txBody>
      </p:sp>
      <p:sp>
        <p:nvSpPr>
          <p:cNvPr id="12" name="TextovéPole 11">
            <a:extLst>
              <a:ext uri="{FF2B5EF4-FFF2-40B4-BE49-F238E27FC236}">
                <a16:creationId xmlns:a16="http://schemas.microsoft.com/office/drawing/2014/main" id="{5C3C0F67-028D-40CE-B3EF-2BDB7CA2E833}"/>
              </a:ext>
            </a:extLst>
          </p:cNvPr>
          <p:cNvSpPr txBox="1"/>
          <p:nvPr/>
        </p:nvSpPr>
        <p:spPr>
          <a:xfrm>
            <a:off x="159248" y="3750789"/>
            <a:ext cx="5943601" cy="2862322"/>
          </a:xfrm>
          <a:prstGeom prst="rect">
            <a:avLst/>
          </a:prstGeom>
          <a:noFill/>
        </p:spPr>
        <p:txBody>
          <a:bodyPr wrap="square">
            <a:spAutoFit/>
          </a:bodyPr>
          <a:lstStyle/>
          <a:p>
            <a:pPr algn="just"/>
            <a:r>
              <a:rPr lang="cs-CZ" sz="2000" b="1" dirty="0"/>
              <a:t>Charakteristické rentgenové záření</a:t>
            </a:r>
            <a:r>
              <a:rPr lang="cs-CZ" sz="2000" dirty="0"/>
              <a:t>: Vysokoenergetické elektrony dopadající na anodu z atomů jejího materiálu vyrážejí i elektrony z vnitřních slupek elektronového obalu. Do takto vzniklých mezer pak „skáčou“ buď elektrony z vyšších energetických hladin anebo elektrony volné. Tím vzniká charakteristické rentgenové záření s diskrétními kvantovanými energiemi (popř. vlnovými délkami), které jsou typické pro jednotlivé materiály anody.</a:t>
            </a:r>
          </a:p>
        </p:txBody>
      </p:sp>
      <p:pic>
        <p:nvPicPr>
          <p:cNvPr id="13" name="Picture 4" descr="Vlastnosti rentgenového záření a jejich využití Diplomová práce">
            <a:extLst>
              <a:ext uri="{FF2B5EF4-FFF2-40B4-BE49-F238E27FC236}">
                <a16:creationId xmlns:a16="http://schemas.microsoft.com/office/drawing/2014/main" id="{66A1B845-40D3-4703-997F-3E954BB98B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781" y="4117260"/>
            <a:ext cx="2782971" cy="203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0137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7018915-EF3B-49A2-96E8-70124A692394}"/>
              </a:ext>
            </a:extLst>
          </p:cNvPr>
          <p:cNvSpPr txBox="1"/>
          <p:nvPr/>
        </p:nvSpPr>
        <p:spPr>
          <a:xfrm>
            <a:off x="267630" y="434897"/>
            <a:ext cx="3164392" cy="461665"/>
          </a:xfrm>
          <a:prstGeom prst="rect">
            <a:avLst/>
          </a:prstGeom>
          <a:noFill/>
        </p:spPr>
        <p:txBody>
          <a:bodyPr wrap="none" rtlCol="0">
            <a:spAutoFit/>
          </a:bodyPr>
          <a:lstStyle/>
          <a:p>
            <a:r>
              <a:rPr lang="cs-CZ" sz="2400" b="1" dirty="0"/>
              <a:t>Radiální elektrické pole</a:t>
            </a:r>
          </a:p>
        </p:txBody>
      </p:sp>
      <p:pic>
        <p:nvPicPr>
          <p:cNvPr id="31748" name="Picture 4">
            <a:extLst>
              <a:ext uri="{FF2B5EF4-FFF2-40B4-BE49-F238E27FC236}">
                <a16:creationId xmlns:a16="http://schemas.microsoft.com/office/drawing/2014/main" id="{B9906EDB-1CB9-4ECA-9C58-B7F256E533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958" y="3661777"/>
            <a:ext cx="1997395" cy="2029815"/>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a:extLst>
              <a:ext uri="{FF2B5EF4-FFF2-40B4-BE49-F238E27FC236}">
                <a16:creationId xmlns:a16="http://schemas.microsoft.com/office/drawing/2014/main" id="{D8AA9861-B2BE-4FA8-AFF6-603D2DEB8D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496" y="3703963"/>
            <a:ext cx="1997395" cy="2029815"/>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8EC89AEF-C3D0-4759-BCEA-476F76B6101C}"/>
              </a:ext>
            </a:extLst>
          </p:cNvPr>
          <p:cNvSpPr txBox="1"/>
          <p:nvPr/>
        </p:nvSpPr>
        <p:spPr>
          <a:xfrm>
            <a:off x="1643176" y="6014761"/>
            <a:ext cx="2319573" cy="646331"/>
          </a:xfrm>
          <a:prstGeom prst="rect">
            <a:avLst/>
          </a:prstGeom>
          <a:noFill/>
        </p:spPr>
        <p:txBody>
          <a:bodyPr wrap="square">
            <a:spAutoFit/>
          </a:bodyPr>
          <a:lstStyle/>
          <a:p>
            <a:r>
              <a:rPr lang="cs-CZ" b="0" i="0" dirty="0">
                <a:solidFill>
                  <a:srgbClr val="202122"/>
                </a:solidFill>
                <a:effectLst/>
              </a:rPr>
              <a:t>Siločáry záporného elektrického náboje.</a:t>
            </a:r>
            <a:endParaRPr lang="cs-CZ" dirty="0"/>
          </a:p>
        </p:txBody>
      </p:sp>
      <p:sp>
        <p:nvSpPr>
          <p:cNvPr id="11" name="TextovéPole 10">
            <a:extLst>
              <a:ext uri="{FF2B5EF4-FFF2-40B4-BE49-F238E27FC236}">
                <a16:creationId xmlns:a16="http://schemas.microsoft.com/office/drawing/2014/main" id="{0095479A-9B11-4F7D-83F6-9088A38DCB8A}"/>
              </a:ext>
            </a:extLst>
          </p:cNvPr>
          <p:cNvSpPr txBox="1"/>
          <p:nvPr/>
        </p:nvSpPr>
        <p:spPr>
          <a:xfrm>
            <a:off x="5910496" y="6014761"/>
            <a:ext cx="2319573" cy="646331"/>
          </a:xfrm>
          <a:prstGeom prst="rect">
            <a:avLst/>
          </a:prstGeom>
          <a:noFill/>
        </p:spPr>
        <p:txBody>
          <a:bodyPr wrap="square">
            <a:spAutoFit/>
          </a:bodyPr>
          <a:lstStyle/>
          <a:p>
            <a:r>
              <a:rPr lang="cs-CZ" b="0" i="0" dirty="0">
                <a:solidFill>
                  <a:srgbClr val="202122"/>
                </a:solidFill>
                <a:effectLst/>
              </a:rPr>
              <a:t>Siločáry kladného elektrického náboje.</a:t>
            </a:r>
            <a:endParaRPr lang="cs-CZ" dirty="0"/>
          </a:p>
        </p:txBody>
      </p:sp>
      <p:sp>
        <p:nvSpPr>
          <p:cNvPr id="8" name="TextovéPole 7">
            <a:extLst>
              <a:ext uri="{FF2B5EF4-FFF2-40B4-BE49-F238E27FC236}">
                <a16:creationId xmlns:a16="http://schemas.microsoft.com/office/drawing/2014/main" id="{A900E079-6AA2-4FD6-BD27-81812C11EF20}"/>
              </a:ext>
            </a:extLst>
          </p:cNvPr>
          <p:cNvSpPr txBox="1"/>
          <p:nvPr/>
        </p:nvSpPr>
        <p:spPr>
          <a:xfrm>
            <a:off x="241283" y="1124222"/>
            <a:ext cx="8634775" cy="1323439"/>
          </a:xfrm>
          <a:prstGeom prst="rect">
            <a:avLst/>
          </a:prstGeom>
          <a:noFill/>
        </p:spPr>
        <p:txBody>
          <a:bodyPr wrap="square" rtlCol="0">
            <a:spAutoFit/>
          </a:bodyPr>
          <a:lstStyle/>
          <a:p>
            <a:pPr algn="just"/>
            <a:r>
              <a:rPr lang="cs-CZ" sz="2000" b="1" dirty="0"/>
              <a:t>Radiální elektrické pole </a:t>
            </a:r>
            <a:r>
              <a:rPr lang="cs-CZ" sz="2000" dirty="0"/>
              <a:t>se vytváří v okolí bodového náboje, intenzita má směr paprsků z náboje vystupujících (pro kladný náboj) nebo do něho vstupujících (pro záporný náboj). </a:t>
            </a:r>
          </a:p>
          <a:p>
            <a:r>
              <a:rPr lang="cs-CZ" sz="2000" dirty="0"/>
              <a:t> </a:t>
            </a:r>
          </a:p>
        </p:txBody>
      </p:sp>
      <p:pic>
        <p:nvPicPr>
          <p:cNvPr id="12" name="Grafický objekt 11">
            <a:extLst>
              <a:ext uri="{FF2B5EF4-FFF2-40B4-BE49-F238E27FC236}">
                <a16:creationId xmlns:a16="http://schemas.microsoft.com/office/drawing/2014/main" id="{CED3FA55-D92F-4357-A5A2-47547A0E74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10348" y="1926107"/>
            <a:ext cx="1354717" cy="598187"/>
          </a:xfrm>
          <a:prstGeom prst="rect">
            <a:avLst/>
          </a:prstGeom>
        </p:spPr>
      </p:pic>
      <p:pic>
        <p:nvPicPr>
          <p:cNvPr id="17" name="Grafický objekt 16">
            <a:extLst>
              <a:ext uri="{FF2B5EF4-FFF2-40B4-BE49-F238E27FC236}">
                <a16:creationId xmlns:a16="http://schemas.microsoft.com/office/drawing/2014/main" id="{0A3DF53B-39F3-4A0B-BE81-A18ED596BA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699028" y="2659948"/>
            <a:ext cx="1803475" cy="589598"/>
          </a:xfrm>
          <a:prstGeom prst="rect">
            <a:avLst/>
          </a:prstGeom>
        </p:spPr>
      </p:pic>
      <p:sp>
        <p:nvSpPr>
          <p:cNvPr id="21" name="TextovéPole 20">
            <a:extLst>
              <a:ext uri="{FF2B5EF4-FFF2-40B4-BE49-F238E27FC236}">
                <a16:creationId xmlns:a16="http://schemas.microsoft.com/office/drawing/2014/main" id="{BA05F31E-E8DA-4419-B77E-DC4B3EA5CB94}"/>
              </a:ext>
            </a:extLst>
          </p:cNvPr>
          <p:cNvSpPr txBox="1"/>
          <p:nvPr/>
        </p:nvSpPr>
        <p:spPr>
          <a:xfrm>
            <a:off x="4805095" y="2789749"/>
            <a:ext cx="3223178" cy="369332"/>
          </a:xfrm>
          <a:prstGeom prst="rect">
            <a:avLst/>
          </a:prstGeom>
          <a:noFill/>
        </p:spPr>
        <p:txBody>
          <a:bodyPr wrap="square" rtlCol="0">
            <a:spAutoFit/>
          </a:bodyPr>
          <a:lstStyle/>
          <a:p>
            <a:r>
              <a:rPr lang="cs-CZ" b="1" dirty="0"/>
              <a:t>r</a:t>
            </a:r>
            <a:r>
              <a:rPr lang="cs-CZ" dirty="0"/>
              <a:t>/r vyjadřuje </a:t>
            </a:r>
            <a:r>
              <a:rPr lang="cs-CZ" b="1" dirty="0"/>
              <a:t>jednotkový vektor </a:t>
            </a:r>
          </a:p>
        </p:txBody>
      </p:sp>
    </p:spTree>
    <p:extLst>
      <p:ext uri="{BB962C8B-B14F-4D97-AF65-F5344CB8AC3E}">
        <p14:creationId xmlns:p14="http://schemas.microsoft.com/office/powerpoint/2010/main" val="193905385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ÚSTAV ANALYTICKÉ CHEMIE Stanovení prvků pomocí přenosného rentgenově  fluorescenčního analyzátoru Oto Mestek">
            <a:extLst>
              <a:ext uri="{FF2B5EF4-FFF2-40B4-BE49-F238E27FC236}">
                <a16:creationId xmlns:a16="http://schemas.microsoft.com/office/drawing/2014/main" id="{8AB6611A-9769-42A3-82B1-6F929CAB8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6124" y="2245979"/>
            <a:ext cx="3244608" cy="1668952"/>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Šablona -- Diplomová práce (ft)">
            <a:extLst>
              <a:ext uri="{FF2B5EF4-FFF2-40B4-BE49-F238E27FC236}">
                <a16:creationId xmlns:a16="http://schemas.microsoft.com/office/drawing/2014/main" id="{982FBCEE-BB65-46A5-93C9-819AB07C25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543" y="237975"/>
            <a:ext cx="3115691" cy="199581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F3200D5C-4231-4B69-8EA1-2A73290C0913}"/>
              </a:ext>
            </a:extLst>
          </p:cNvPr>
          <p:cNvSpPr txBox="1"/>
          <p:nvPr/>
        </p:nvSpPr>
        <p:spPr>
          <a:xfrm>
            <a:off x="161764" y="194965"/>
            <a:ext cx="5613537" cy="3477875"/>
          </a:xfrm>
          <a:prstGeom prst="rect">
            <a:avLst/>
          </a:prstGeom>
          <a:noFill/>
        </p:spPr>
        <p:txBody>
          <a:bodyPr wrap="square">
            <a:spAutoFit/>
          </a:bodyPr>
          <a:lstStyle/>
          <a:p>
            <a:pPr algn="just"/>
            <a:r>
              <a:rPr lang="cs-CZ" sz="2000" b="1" dirty="0"/>
              <a:t>Brzdné rentgenové záření </a:t>
            </a:r>
            <a:r>
              <a:rPr lang="cs-CZ" sz="2000" dirty="0"/>
              <a:t>vzniká zabrzděním elektronů při jejich pronikání kovovým materiálem anody. Vlnová délka tohoto záření přitom závisí na velikosti zrychlení (popř. zbrzdění), takže při vyšším urychlovacím (anodovém) napětí vzniká tvrdší rentgenové záření. Spektrum brzdného záření je ohraničeno minimální vlnovou délkou, při níž se veškerá kinetická energie elektronu předává jedinému fotonu rentgenového záření. Tato spodní mezní vlnová délka závisí pouze na anodovém napětí a materiál anody na ni nemá žádný vliv.</a:t>
            </a:r>
          </a:p>
        </p:txBody>
      </p:sp>
      <p:pic>
        <p:nvPicPr>
          <p:cNvPr id="18434" name="Picture 2" descr="Auger effect">
            <a:extLst>
              <a:ext uri="{FF2B5EF4-FFF2-40B4-BE49-F238E27FC236}">
                <a16:creationId xmlns:a16="http://schemas.microsoft.com/office/drawing/2014/main" id="{728F9884-552A-443F-9810-DF67325B5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050" y="4210844"/>
            <a:ext cx="2811184" cy="203857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D4F5F0C-2AEC-4754-9856-607F04564D97}"/>
              </a:ext>
            </a:extLst>
          </p:cNvPr>
          <p:cNvSpPr txBox="1"/>
          <p:nvPr/>
        </p:nvSpPr>
        <p:spPr>
          <a:xfrm>
            <a:off x="161764" y="4172478"/>
            <a:ext cx="5889715" cy="2246769"/>
          </a:xfrm>
          <a:prstGeom prst="rect">
            <a:avLst/>
          </a:prstGeom>
          <a:noFill/>
        </p:spPr>
        <p:txBody>
          <a:bodyPr wrap="square">
            <a:spAutoFit/>
          </a:bodyPr>
          <a:lstStyle/>
          <a:p>
            <a:pPr algn="just"/>
            <a:r>
              <a:rPr lang="cs-CZ" sz="2000" b="1" dirty="0" err="1"/>
              <a:t>Augerův</a:t>
            </a:r>
            <a:r>
              <a:rPr lang="cs-CZ" sz="2000" b="1" dirty="0"/>
              <a:t> jev: </a:t>
            </a:r>
            <a:r>
              <a:rPr lang="cs-CZ" sz="2000" dirty="0"/>
              <a:t>namísto fotonu rentgenového záření je energie předána ve formě kinetické energie některému elektronu ve vnější slupce. Pravděpodobnost, zda bude uvolněná energie vyzářena fotony jako rentgenové záření nebo </a:t>
            </a:r>
            <a:r>
              <a:rPr lang="cs-CZ" sz="2000" dirty="0" err="1"/>
              <a:t>Augerovými</a:t>
            </a:r>
            <a:r>
              <a:rPr lang="cs-CZ" sz="2000" dirty="0"/>
              <a:t> elektrony, závisí na atomovém čísle prvku, </a:t>
            </a:r>
            <a:r>
              <a:rPr lang="cs-CZ" sz="2000" dirty="0" err="1"/>
              <a:t>Augerův</a:t>
            </a:r>
            <a:r>
              <a:rPr lang="cs-CZ" sz="2000" dirty="0"/>
              <a:t> jev se ve výrazné míře projevují u lehčích prvků.</a:t>
            </a:r>
          </a:p>
        </p:txBody>
      </p:sp>
    </p:spTree>
    <p:extLst>
      <p:ext uri="{BB962C8B-B14F-4D97-AF65-F5344CB8AC3E}">
        <p14:creationId xmlns:p14="http://schemas.microsoft.com/office/powerpoint/2010/main" val="1228918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77284E6A-7FC7-40EB-9E35-109196B224C8}"/>
              </a:ext>
            </a:extLst>
          </p:cNvPr>
          <p:cNvSpPr txBox="1"/>
          <p:nvPr/>
        </p:nvSpPr>
        <p:spPr>
          <a:xfrm>
            <a:off x="274833" y="750685"/>
            <a:ext cx="8735603" cy="707886"/>
          </a:xfrm>
          <a:prstGeom prst="rect">
            <a:avLst/>
          </a:prstGeom>
          <a:noFill/>
        </p:spPr>
        <p:txBody>
          <a:bodyPr wrap="square">
            <a:spAutoFit/>
          </a:bodyPr>
          <a:lstStyle/>
          <a:p>
            <a:pPr algn="just"/>
            <a:r>
              <a:rPr lang="cs-CZ" sz="2000" b="0" i="0" dirty="0">
                <a:solidFill>
                  <a:srgbClr val="4F4F4F"/>
                </a:solidFill>
                <a:effectLst/>
              </a:rPr>
              <a:t>Jakou rychlost získá elektron při dopadu na anodu vyčerpané trubice, pokud U = 3000 V a počáteční rychlost v</a:t>
            </a:r>
            <a:r>
              <a:rPr lang="cs-CZ" sz="2000" b="0" i="0" baseline="-25000" dirty="0">
                <a:solidFill>
                  <a:srgbClr val="4F4F4F"/>
                </a:solidFill>
                <a:effectLst/>
              </a:rPr>
              <a:t>0</a:t>
            </a:r>
            <a:r>
              <a:rPr lang="cs-CZ" sz="2000" b="0" i="0" dirty="0">
                <a:solidFill>
                  <a:srgbClr val="4F4F4F"/>
                </a:solidFill>
                <a:effectLst/>
              </a:rPr>
              <a:t> = 0</a:t>
            </a:r>
            <a:endParaRPr lang="cs-CZ" sz="2000" dirty="0"/>
          </a:p>
        </p:txBody>
      </p:sp>
      <p:sp>
        <p:nvSpPr>
          <p:cNvPr id="6" name="TextovéPole 5">
            <a:extLst>
              <a:ext uri="{FF2B5EF4-FFF2-40B4-BE49-F238E27FC236}">
                <a16:creationId xmlns:a16="http://schemas.microsoft.com/office/drawing/2014/main" id="{41BEAE1B-6FEA-4177-91F9-C0537F101425}"/>
              </a:ext>
            </a:extLst>
          </p:cNvPr>
          <p:cNvSpPr txBox="1"/>
          <p:nvPr/>
        </p:nvSpPr>
        <p:spPr>
          <a:xfrm>
            <a:off x="390418" y="277402"/>
            <a:ext cx="1072730" cy="461665"/>
          </a:xfrm>
          <a:prstGeom prst="rect">
            <a:avLst/>
          </a:prstGeom>
          <a:noFill/>
        </p:spPr>
        <p:txBody>
          <a:bodyPr wrap="none" rtlCol="0">
            <a:spAutoFit/>
          </a:bodyPr>
          <a:lstStyle/>
          <a:p>
            <a:r>
              <a:rPr lang="cs-CZ" sz="2400" b="1" dirty="0"/>
              <a:t>Příklad</a:t>
            </a:r>
          </a:p>
        </p:txBody>
      </p:sp>
      <p:pic>
        <p:nvPicPr>
          <p:cNvPr id="6146" name="Picture 2">
            <a:extLst>
              <a:ext uri="{FF2B5EF4-FFF2-40B4-BE49-F238E27FC236}">
                <a16:creationId xmlns:a16="http://schemas.microsoft.com/office/drawing/2014/main" id="{B1DF0FB4-B165-4308-9F48-CFB1BB878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833" y="1641296"/>
            <a:ext cx="6724804" cy="389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2044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11CBBC4-0689-462D-94C8-754B62A8751F}"/>
              </a:ext>
            </a:extLst>
          </p:cNvPr>
          <p:cNvSpPr txBox="1"/>
          <p:nvPr/>
        </p:nvSpPr>
        <p:spPr>
          <a:xfrm>
            <a:off x="2650732" y="2270589"/>
            <a:ext cx="3286669" cy="769441"/>
          </a:xfrm>
          <a:prstGeom prst="rect">
            <a:avLst/>
          </a:prstGeom>
          <a:noFill/>
        </p:spPr>
        <p:txBody>
          <a:bodyPr wrap="none" rtlCol="0">
            <a:spAutoFit/>
          </a:bodyPr>
          <a:lstStyle/>
          <a:p>
            <a:r>
              <a:rPr lang="cs-CZ" sz="4400" dirty="0"/>
              <a:t>Magnetismus</a:t>
            </a:r>
          </a:p>
        </p:txBody>
      </p:sp>
    </p:spTree>
    <p:extLst>
      <p:ext uri="{BB962C8B-B14F-4D97-AF65-F5344CB8AC3E}">
        <p14:creationId xmlns:p14="http://schemas.microsoft.com/office/powerpoint/2010/main" val="421286473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B88F26E-8CB6-4647-8E91-D1943EFCFFFA}"/>
              </a:ext>
            </a:extLst>
          </p:cNvPr>
          <p:cNvSpPr txBox="1"/>
          <p:nvPr/>
        </p:nvSpPr>
        <p:spPr>
          <a:xfrm>
            <a:off x="191874" y="210945"/>
            <a:ext cx="8815228" cy="1754326"/>
          </a:xfrm>
          <a:prstGeom prst="rect">
            <a:avLst/>
          </a:prstGeom>
          <a:noFill/>
        </p:spPr>
        <p:txBody>
          <a:bodyPr wrap="square" rtlCol="0">
            <a:spAutoFit/>
          </a:bodyPr>
          <a:lstStyle/>
          <a:p>
            <a:pPr algn="just"/>
            <a:r>
              <a:rPr lang="cs-CZ" sz="2000" b="1" dirty="0"/>
              <a:t>Magnet</a:t>
            </a:r>
            <a:r>
              <a:rPr lang="cs-CZ" sz="2000" dirty="0"/>
              <a:t> je trvale (permanentní magnet) nebo dočasně zmagnetované těleso, které je zdrojem magnetického pole. </a:t>
            </a:r>
          </a:p>
          <a:p>
            <a:pPr algn="just"/>
            <a:r>
              <a:rPr lang="cs-CZ" sz="2000" dirty="0"/>
              <a:t>Magnet má </a:t>
            </a:r>
            <a:r>
              <a:rPr lang="cs-CZ" sz="2000" i="1" dirty="0"/>
              <a:t>severní pól </a:t>
            </a:r>
            <a:r>
              <a:rPr lang="cs-CZ" sz="2000" dirty="0"/>
              <a:t>(N) a </a:t>
            </a:r>
            <a:r>
              <a:rPr lang="cs-CZ" sz="2000" i="1" dirty="0"/>
              <a:t>jižní pól </a:t>
            </a:r>
            <a:r>
              <a:rPr lang="cs-CZ" sz="2000" dirty="0"/>
              <a:t>(S). </a:t>
            </a:r>
            <a:r>
              <a:rPr lang="cs-CZ" sz="2000" u="sng" dirty="0"/>
              <a:t>Nesouhlasné póly dvou magnetů se přitahují, souhlasné se odpuzují</a:t>
            </a:r>
            <a:r>
              <a:rPr lang="cs-CZ" sz="2000" dirty="0"/>
              <a:t>. </a:t>
            </a:r>
          </a:p>
          <a:p>
            <a:pPr algn="just"/>
            <a:endParaRPr lang="cs-CZ" sz="800" dirty="0"/>
          </a:p>
          <a:p>
            <a:pPr algn="just"/>
            <a:r>
              <a:rPr lang="cs-CZ" sz="2000" b="1" dirty="0"/>
              <a:t>Magnetka</a:t>
            </a:r>
            <a:r>
              <a:rPr lang="cs-CZ" sz="2000" dirty="0"/>
              <a:t> je trvalý magnet otáčivý okolo svislé osy.</a:t>
            </a:r>
          </a:p>
        </p:txBody>
      </p:sp>
      <p:sp>
        <p:nvSpPr>
          <p:cNvPr id="2" name="TextovéPole 1">
            <a:extLst>
              <a:ext uri="{FF2B5EF4-FFF2-40B4-BE49-F238E27FC236}">
                <a16:creationId xmlns:a16="http://schemas.microsoft.com/office/drawing/2014/main" id="{C4EE2CFF-4FAA-45C2-A32C-34BC0DBEDF9C}"/>
              </a:ext>
            </a:extLst>
          </p:cNvPr>
          <p:cNvSpPr txBox="1"/>
          <p:nvPr/>
        </p:nvSpPr>
        <p:spPr>
          <a:xfrm>
            <a:off x="106101" y="3877066"/>
            <a:ext cx="2375074" cy="461665"/>
          </a:xfrm>
          <a:prstGeom prst="rect">
            <a:avLst/>
          </a:prstGeom>
          <a:noFill/>
        </p:spPr>
        <p:txBody>
          <a:bodyPr wrap="none" rtlCol="0">
            <a:spAutoFit/>
          </a:bodyPr>
          <a:lstStyle/>
          <a:p>
            <a:r>
              <a:rPr lang="cs-CZ" sz="2400" b="1" dirty="0"/>
              <a:t>Magnetické pole </a:t>
            </a:r>
          </a:p>
        </p:txBody>
      </p:sp>
      <p:sp>
        <p:nvSpPr>
          <p:cNvPr id="3" name="TextovéPole 2">
            <a:extLst>
              <a:ext uri="{FF2B5EF4-FFF2-40B4-BE49-F238E27FC236}">
                <a16:creationId xmlns:a16="http://schemas.microsoft.com/office/drawing/2014/main" id="{88EE2C30-2DEE-432C-8313-755B6744664B}"/>
              </a:ext>
            </a:extLst>
          </p:cNvPr>
          <p:cNvSpPr txBox="1"/>
          <p:nvPr/>
        </p:nvSpPr>
        <p:spPr>
          <a:xfrm>
            <a:off x="284949" y="4338731"/>
            <a:ext cx="8636379" cy="2308324"/>
          </a:xfrm>
          <a:prstGeom prst="rect">
            <a:avLst/>
          </a:prstGeom>
          <a:noFill/>
        </p:spPr>
        <p:txBody>
          <a:bodyPr wrap="square" rtlCol="0">
            <a:spAutoFit/>
          </a:bodyPr>
          <a:lstStyle/>
          <a:p>
            <a:r>
              <a:rPr lang="cs-CZ" sz="2000" dirty="0"/>
              <a:t>Magnetické pole se projevuje silovými účinky na železo, kobalt, nikl a jejich slitiny, na ostatní magnety a na pohybující se elektrické náboje. Objevuje se </a:t>
            </a:r>
          </a:p>
          <a:p>
            <a:endParaRPr lang="cs-CZ" sz="800" dirty="0"/>
          </a:p>
          <a:p>
            <a:r>
              <a:rPr lang="cs-CZ" sz="2000" dirty="0"/>
              <a:t>   v okolí magnetů</a:t>
            </a:r>
          </a:p>
          <a:p>
            <a:endParaRPr lang="cs-CZ" sz="800" dirty="0"/>
          </a:p>
          <a:p>
            <a:r>
              <a:rPr lang="cs-CZ" sz="2000" dirty="0"/>
              <a:t>   v okolí vodičů jimiž prochází elektrický proud</a:t>
            </a:r>
          </a:p>
          <a:p>
            <a:endParaRPr lang="cs-CZ" sz="800" dirty="0"/>
          </a:p>
          <a:p>
            <a:pPr algn="just"/>
            <a:r>
              <a:rPr lang="cs-CZ" sz="2000" dirty="0"/>
              <a:t>Příčinou magnetického pole v okolí vodiče je pohybující se elektrický náboj. Magnetickou silou na sebe působí i dva vodiče se stálým proudem.</a:t>
            </a:r>
          </a:p>
        </p:txBody>
      </p:sp>
      <p:pic>
        <p:nvPicPr>
          <p:cNvPr id="10242" name="Picture 2">
            <a:extLst>
              <a:ext uri="{FF2B5EF4-FFF2-40B4-BE49-F238E27FC236}">
                <a16:creationId xmlns:a16="http://schemas.microsoft.com/office/drawing/2014/main" id="{8D4BCA2F-A3A3-47A5-988C-0FDBD09BA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426" y="2059209"/>
            <a:ext cx="2133945" cy="1303172"/>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6D552218-E501-45C3-902A-C2798AC50266}"/>
              </a:ext>
            </a:extLst>
          </p:cNvPr>
          <p:cNvPicPr>
            <a:picLocks noChangeAspect="1"/>
          </p:cNvPicPr>
          <p:nvPr/>
        </p:nvPicPr>
        <p:blipFill>
          <a:blip r:embed="rId3"/>
          <a:stretch>
            <a:fillRect/>
          </a:stretch>
        </p:blipFill>
        <p:spPr>
          <a:xfrm>
            <a:off x="6485659" y="3269410"/>
            <a:ext cx="2133946" cy="1001814"/>
          </a:xfrm>
          <a:prstGeom prst="rect">
            <a:avLst/>
          </a:prstGeom>
        </p:spPr>
      </p:pic>
      <p:pic>
        <p:nvPicPr>
          <p:cNvPr id="9" name="Obrázek 8">
            <a:extLst>
              <a:ext uri="{FF2B5EF4-FFF2-40B4-BE49-F238E27FC236}">
                <a16:creationId xmlns:a16="http://schemas.microsoft.com/office/drawing/2014/main" id="{B725DE2B-0001-48D9-B7E8-BD614B33C467}"/>
              </a:ext>
            </a:extLst>
          </p:cNvPr>
          <p:cNvPicPr>
            <a:picLocks noChangeAspect="1"/>
          </p:cNvPicPr>
          <p:nvPr/>
        </p:nvPicPr>
        <p:blipFill>
          <a:blip r:embed="rId4"/>
          <a:stretch>
            <a:fillRect/>
          </a:stretch>
        </p:blipFill>
        <p:spPr>
          <a:xfrm>
            <a:off x="6271694" y="1301064"/>
            <a:ext cx="2309748" cy="1931179"/>
          </a:xfrm>
          <a:prstGeom prst="rect">
            <a:avLst/>
          </a:prstGeom>
        </p:spPr>
      </p:pic>
      <p:pic>
        <p:nvPicPr>
          <p:cNvPr id="10246" name="Picture 6" descr="Magnety">
            <a:extLst>
              <a:ext uri="{FF2B5EF4-FFF2-40B4-BE49-F238E27FC236}">
                <a16:creationId xmlns:a16="http://schemas.microsoft.com/office/drawing/2014/main" id="{F5C66B6B-975D-4FA2-927A-B05C0591F8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24537" y="2658925"/>
            <a:ext cx="3732323" cy="140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2349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 name="Picture 20" descr="Základy elektrotechniky">
            <a:extLst>
              <a:ext uri="{FF2B5EF4-FFF2-40B4-BE49-F238E27FC236}">
                <a16:creationId xmlns:a16="http://schemas.microsoft.com/office/drawing/2014/main" id="{05595F9D-601B-406E-9F62-41CF7F80A5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53" y="1336870"/>
            <a:ext cx="3667873" cy="2621956"/>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3E81BCC-D02A-4660-BCD0-64FFF1471DB2}"/>
              </a:ext>
            </a:extLst>
          </p:cNvPr>
          <p:cNvSpPr txBox="1"/>
          <p:nvPr/>
        </p:nvSpPr>
        <p:spPr>
          <a:xfrm>
            <a:off x="163210" y="252679"/>
            <a:ext cx="8800037" cy="1323439"/>
          </a:xfrm>
          <a:prstGeom prst="rect">
            <a:avLst/>
          </a:prstGeom>
          <a:noFill/>
        </p:spPr>
        <p:txBody>
          <a:bodyPr wrap="square" rtlCol="0">
            <a:spAutoFit/>
          </a:bodyPr>
          <a:lstStyle/>
          <a:p>
            <a:r>
              <a:rPr lang="cs-CZ" sz="2000" b="1" dirty="0"/>
              <a:t>Stacionární magnetické pole </a:t>
            </a:r>
            <a:r>
              <a:rPr lang="cs-CZ" sz="2000" dirty="0"/>
              <a:t>je magnetické pole, jehož vlastnosti se nemění v čase (veličiny, které jej charakterizují jsou konstantní). Nachází se v okolí nepohybujících se permanentních magnetů nebo v okolí nepohybujícího se vodiče se stálým proudem.</a:t>
            </a:r>
          </a:p>
        </p:txBody>
      </p:sp>
      <p:pic>
        <p:nvPicPr>
          <p:cNvPr id="4" name="Obrázek 3">
            <a:extLst>
              <a:ext uri="{FF2B5EF4-FFF2-40B4-BE49-F238E27FC236}">
                <a16:creationId xmlns:a16="http://schemas.microsoft.com/office/drawing/2014/main" id="{E16003E1-9DD1-4C18-9F68-5D49AA1376C6}"/>
              </a:ext>
            </a:extLst>
          </p:cNvPr>
          <p:cNvPicPr>
            <a:picLocks noChangeAspect="1"/>
          </p:cNvPicPr>
          <p:nvPr/>
        </p:nvPicPr>
        <p:blipFill>
          <a:blip r:embed="rId3"/>
          <a:stretch>
            <a:fillRect/>
          </a:stretch>
        </p:blipFill>
        <p:spPr>
          <a:xfrm>
            <a:off x="4443005" y="1544066"/>
            <a:ext cx="3775931" cy="2328491"/>
          </a:xfrm>
          <a:prstGeom prst="rect">
            <a:avLst/>
          </a:prstGeom>
        </p:spPr>
      </p:pic>
      <p:sp>
        <p:nvSpPr>
          <p:cNvPr id="6" name="TextovéPole 5">
            <a:extLst>
              <a:ext uri="{FF2B5EF4-FFF2-40B4-BE49-F238E27FC236}">
                <a16:creationId xmlns:a16="http://schemas.microsoft.com/office/drawing/2014/main" id="{F9C1A169-2E96-446F-A8FB-A5CF58ACBBE6}"/>
              </a:ext>
            </a:extLst>
          </p:cNvPr>
          <p:cNvSpPr txBox="1"/>
          <p:nvPr/>
        </p:nvSpPr>
        <p:spPr>
          <a:xfrm>
            <a:off x="163210" y="4189109"/>
            <a:ext cx="6073203" cy="2554545"/>
          </a:xfrm>
          <a:prstGeom prst="rect">
            <a:avLst/>
          </a:prstGeom>
          <a:noFill/>
        </p:spPr>
        <p:txBody>
          <a:bodyPr wrap="square" rtlCol="0">
            <a:spAutoFit/>
          </a:bodyPr>
          <a:lstStyle/>
          <a:p>
            <a:pPr algn="just"/>
            <a:r>
              <a:rPr lang="cs-CZ" sz="2000" b="1" dirty="0"/>
              <a:t>Magnetické indukční čáry </a:t>
            </a:r>
            <a:r>
              <a:rPr lang="cs-CZ" sz="2000" dirty="0"/>
              <a:t>jsou orientované křivky, jejichž tečna v každém bodě má směr magnetické indukce a také směr osy velmi malé magnetky umístěné v daném bodě. Směr od jižního k severnímu pólu magnetky určuje orientaci indukční čáry. Magnetické indukční čáry jsou vždy uzavřené křivky a procházejí i magnetem. Jejich hustota v daném místě je úměrná velikosti magnetické indukce. </a:t>
            </a:r>
          </a:p>
        </p:txBody>
      </p:sp>
      <p:pic>
        <p:nvPicPr>
          <p:cNvPr id="8" name="Obrázek 7">
            <a:extLst>
              <a:ext uri="{FF2B5EF4-FFF2-40B4-BE49-F238E27FC236}">
                <a16:creationId xmlns:a16="http://schemas.microsoft.com/office/drawing/2014/main" id="{BAD71D2E-1809-4DB9-B98E-3B71D64DC772}"/>
              </a:ext>
            </a:extLst>
          </p:cNvPr>
          <p:cNvPicPr>
            <a:picLocks noChangeAspect="1"/>
          </p:cNvPicPr>
          <p:nvPr/>
        </p:nvPicPr>
        <p:blipFill>
          <a:blip r:embed="rId4"/>
          <a:stretch>
            <a:fillRect/>
          </a:stretch>
        </p:blipFill>
        <p:spPr>
          <a:xfrm>
            <a:off x="6503542" y="4338498"/>
            <a:ext cx="2387785" cy="1950871"/>
          </a:xfrm>
          <a:prstGeom prst="rect">
            <a:avLst/>
          </a:prstGeom>
        </p:spPr>
      </p:pic>
    </p:spTree>
    <p:extLst>
      <p:ext uri="{BB962C8B-B14F-4D97-AF65-F5344CB8AC3E}">
        <p14:creationId xmlns:p14="http://schemas.microsoft.com/office/powerpoint/2010/main" val="31681881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Základy elektrotechniky">
            <a:extLst>
              <a:ext uri="{FF2B5EF4-FFF2-40B4-BE49-F238E27FC236}">
                <a16:creationId xmlns:a16="http://schemas.microsoft.com/office/drawing/2014/main" id="{6A95DAB5-A08D-4E00-85A0-2CA38AB2F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12" y="2435375"/>
            <a:ext cx="2922845" cy="226634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Magnet – Wikipedie">
            <a:extLst>
              <a:ext uri="{FF2B5EF4-FFF2-40B4-BE49-F238E27FC236}">
                <a16:creationId xmlns:a16="http://schemas.microsoft.com/office/drawing/2014/main" id="{8C8DC108-7E17-4764-AA29-828D7B06C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475" y="800585"/>
            <a:ext cx="1998261" cy="1502692"/>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Číslo projektu: CZ.1.07/1.4.00/21.3811 Název DUM: Indukční čáry  magnetického pole Číslo DUM: III/2/FY/2/2/20 Vzděláv">
            <a:extLst>
              <a:ext uri="{FF2B5EF4-FFF2-40B4-BE49-F238E27FC236}">
                <a16:creationId xmlns:a16="http://schemas.microsoft.com/office/drawing/2014/main" id="{8F8AFB71-452E-4E1A-B8FB-300417CF4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3410" y="2740223"/>
            <a:ext cx="2253526" cy="2253526"/>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ECFF9E0F-56FD-4995-91EE-3112657D8C44}"/>
              </a:ext>
            </a:extLst>
          </p:cNvPr>
          <p:cNvPicPr>
            <a:picLocks noChangeAspect="1"/>
          </p:cNvPicPr>
          <p:nvPr/>
        </p:nvPicPr>
        <p:blipFill>
          <a:blip r:embed="rId5"/>
          <a:stretch>
            <a:fillRect/>
          </a:stretch>
        </p:blipFill>
        <p:spPr>
          <a:xfrm>
            <a:off x="3367765" y="2906391"/>
            <a:ext cx="3325645" cy="2187282"/>
          </a:xfrm>
          <a:prstGeom prst="rect">
            <a:avLst/>
          </a:prstGeom>
        </p:spPr>
      </p:pic>
      <p:pic>
        <p:nvPicPr>
          <p:cNvPr id="11280" name="Picture 16" descr="Jak funguje magnet?">
            <a:extLst>
              <a:ext uri="{FF2B5EF4-FFF2-40B4-BE49-F238E27FC236}">
                <a16:creationId xmlns:a16="http://schemas.microsoft.com/office/drawing/2014/main" id="{0D54E27B-92ED-43D5-93E6-55EBCCE05A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2308" y="533568"/>
            <a:ext cx="3099201" cy="2324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37201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4BF1486B-71C2-4F76-B826-F972F22DDE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5175981" y="265164"/>
            <a:ext cx="2095500" cy="34099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Šablona: V/2 – Inovace a zkvalitnění výuky v oblasti přírodních věd Číslo  výukového materiálu: 96 Sada: Člověk">
            <a:extLst>
              <a:ext uri="{FF2B5EF4-FFF2-40B4-BE49-F238E27FC236}">
                <a16:creationId xmlns:a16="http://schemas.microsoft.com/office/drawing/2014/main" id="{D04D521B-C1CA-4387-B5A0-A2150FF2B2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1371" y="3250480"/>
            <a:ext cx="3234937" cy="206651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roving which way magnetic lines on a magnet travel">
            <a:extLst>
              <a:ext uri="{FF2B5EF4-FFF2-40B4-BE49-F238E27FC236}">
                <a16:creationId xmlns:a16="http://schemas.microsoft.com/office/drawing/2014/main" id="{B59E8C85-B27C-43AE-A4E6-7B99730FD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371" y="951378"/>
            <a:ext cx="3030074" cy="2066511"/>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Šablona: V/2 – Inovace a zkvalitnění výuky v oblasti přírodních věd Číslo  výukového materiálu: 96 Sada: Člověk">
            <a:extLst>
              <a:ext uri="{FF2B5EF4-FFF2-40B4-BE49-F238E27FC236}">
                <a16:creationId xmlns:a16="http://schemas.microsoft.com/office/drawing/2014/main" id="{F906EA4B-6738-4F6E-9B13-F607477AE4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8756" y="3157376"/>
            <a:ext cx="3409950" cy="21844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DA1F5B8-7536-404D-BAD2-29FFB08B7983}"/>
              </a:ext>
            </a:extLst>
          </p:cNvPr>
          <p:cNvSpPr txBox="1"/>
          <p:nvPr/>
        </p:nvSpPr>
        <p:spPr>
          <a:xfrm>
            <a:off x="175944" y="5481362"/>
            <a:ext cx="8792111" cy="1200329"/>
          </a:xfrm>
          <a:prstGeom prst="rect">
            <a:avLst/>
          </a:prstGeom>
          <a:noFill/>
        </p:spPr>
        <p:txBody>
          <a:bodyPr wrap="square">
            <a:spAutoFit/>
          </a:bodyPr>
          <a:lstStyle/>
          <a:p>
            <a:pPr algn="just"/>
            <a:r>
              <a:rPr lang="cs-CZ" b="0" i="0" dirty="0">
                <a:solidFill>
                  <a:srgbClr val="202122"/>
                </a:solidFill>
                <a:effectLst/>
                <a:latin typeface="Arial" panose="020B0604020202020204" pitchFamily="34" charset="0"/>
              </a:rPr>
              <a:t>Ačkoli je to běžnou praxí, </a:t>
            </a:r>
            <a:r>
              <a:rPr lang="cs-CZ" b="1" i="0" dirty="0">
                <a:solidFill>
                  <a:srgbClr val="202122"/>
                </a:solidFill>
                <a:effectLst/>
                <a:latin typeface="Arial" panose="020B0604020202020204" pitchFamily="34" charset="0"/>
              </a:rPr>
              <a:t>neměli bychom zaměňovat siločáry magnetického pole s indukčními čarami</a:t>
            </a:r>
            <a:r>
              <a:rPr lang="cs-CZ" b="0" i="0" dirty="0">
                <a:solidFill>
                  <a:srgbClr val="202122"/>
                </a:solidFill>
                <a:effectLst/>
                <a:latin typeface="Arial" panose="020B0604020202020204" pitchFamily="34" charset="0"/>
              </a:rPr>
              <a:t>. Indukční čáry vyjadřují směr magnetické indukce a jsou to vždy uzavřené křivky, magnetické siločáry jsou hustší v prostředí, které přenáší hůře magnetické pole a naopak.</a:t>
            </a:r>
            <a:endParaRPr lang="cs-CZ" dirty="0"/>
          </a:p>
        </p:txBody>
      </p:sp>
      <p:sp>
        <p:nvSpPr>
          <p:cNvPr id="13" name="TextovéPole 12">
            <a:extLst>
              <a:ext uri="{FF2B5EF4-FFF2-40B4-BE49-F238E27FC236}">
                <a16:creationId xmlns:a16="http://schemas.microsoft.com/office/drawing/2014/main" id="{E47A5322-5225-4224-937F-F158E972F720}"/>
              </a:ext>
            </a:extLst>
          </p:cNvPr>
          <p:cNvSpPr txBox="1"/>
          <p:nvPr/>
        </p:nvSpPr>
        <p:spPr>
          <a:xfrm>
            <a:off x="95035" y="257122"/>
            <a:ext cx="4582274" cy="461665"/>
          </a:xfrm>
          <a:prstGeom prst="rect">
            <a:avLst/>
          </a:prstGeom>
          <a:noFill/>
        </p:spPr>
        <p:txBody>
          <a:bodyPr wrap="square">
            <a:spAutoFit/>
          </a:bodyPr>
          <a:lstStyle/>
          <a:p>
            <a:r>
              <a:rPr lang="cs-CZ" sz="2400" b="1" i="0" dirty="0">
                <a:solidFill>
                  <a:srgbClr val="202122"/>
                </a:solidFill>
                <a:effectLst/>
              </a:rPr>
              <a:t>Siločáry magnetického pole </a:t>
            </a:r>
            <a:endParaRPr lang="cs-CZ" sz="2400" dirty="0"/>
          </a:p>
        </p:txBody>
      </p:sp>
    </p:spTree>
    <p:extLst>
      <p:ext uri="{BB962C8B-B14F-4D97-AF65-F5344CB8AC3E}">
        <p14:creationId xmlns:p14="http://schemas.microsoft.com/office/powerpoint/2010/main" val="408049348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9D37310E-44B2-4854-A43B-6D5C0FDED378}"/>
              </a:ext>
            </a:extLst>
          </p:cNvPr>
          <p:cNvSpPr txBox="1"/>
          <p:nvPr/>
        </p:nvSpPr>
        <p:spPr>
          <a:xfrm>
            <a:off x="157964" y="233956"/>
            <a:ext cx="4572000" cy="461665"/>
          </a:xfrm>
          <a:prstGeom prst="rect">
            <a:avLst/>
          </a:prstGeom>
          <a:noFill/>
        </p:spPr>
        <p:txBody>
          <a:bodyPr wrap="square">
            <a:spAutoFit/>
          </a:bodyPr>
          <a:lstStyle/>
          <a:p>
            <a:r>
              <a:rPr lang="cs-CZ" sz="2400" b="1" i="0" dirty="0">
                <a:solidFill>
                  <a:srgbClr val="212529"/>
                </a:solidFill>
                <a:effectLst/>
              </a:rPr>
              <a:t>Intenzita magnetického pole</a:t>
            </a:r>
            <a:endParaRPr lang="cs-CZ" sz="2400" dirty="0"/>
          </a:p>
        </p:txBody>
      </p:sp>
      <p:pic>
        <p:nvPicPr>
          <p:cNvPr id="2050" name="Picture 2">
            <a:extLst>
              <a:ext uri="{FF2B5EF4-FFF2-40B4-BE49-F238E27FC236}">
                <a16:creationId xmlns:a16="http://schemas.microsoft.com/office/drawing/2014/main" id="{1F58431E-F1C4-4133-A7C7-A181612C6F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118" y="3163658"/>
            <a:ext cx="3360934" cy="78421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0976766C-4F5D-44BD-9866-C9F027C658EA}"/>
              </a:ext>
            </a:extLst>
          </p:cNvPr>
          <p:cNvSpPr txBox="1"/>
          <p:nvPr/>
        </p:nvSpPr>
        <p:spPr>
          <a:xfrm>
            <a:off x="157964" y="755135"/>
            <a:ext cx="8666252" cy="2800767"/>
          </a:xfrm>
          <a:prstGeom prst="rect">
            <a:avLst/>
          </a:prstGeom>
          <a:noFill/>
        </p:spPr>
        <p:txBody>
          <a:bodyPr wrap="square">
            <a:spAutoFit/>
          </a:bodyPr>
          <a:lstStyle/>
          <a:p>
            <a:pPr algn="just"/>
            <a:r>
              <a:rPr lang="cs-CZ" sz="2000" b="1" i="0" dirty="0">
                <a:solidFill>
                  <a:srgbClr val="000000"/>
                </a:solidFill>
                <a:effectLst/>
              </a:rPr>
              <a:t>Intenzita magnetického pole (H)</a:t>
            </a:r>
            <a:r>
              <a:rPr lang="cs-CZ" sz="2000" b="0" i="0" dirty="0">
                <a:solidFill>
                  <a:srgbClr val="000000"/>
                </a:solidFill>
                <a:effectLst/>
              </a:rPr>
              <a:t> vyjadřuje velikost a směr magnetického pole nezávisle na parametrech prostředí, ve kterém je magnetické pole vytvářeno. </a:t>
            </a:r>
          </a:p>
          <a:p>
            <a:pPr algn="just"/>
            <a:endParaRPr lang="cs-CZ" sz="800" dirty="0">
              <a:solidFill>
                <a:srgbClr val="000000"/>
              </a:solidFill>
            </a:endParaRPr>
          </a:p>
          <a:p>
            <a:pPr algn="l"/>
            <a:r>
              <a:rPr lang="cs-CZ" sz="2000" b="0" i="0" dirty="0">
                <a:solidFill>
                  <a:srgbClr val="000000"/>
                </a:solidFill>
                <a:effectLst/>
              </a:rPr>
              <a:t>	H = B / </a:t>
            </a:r>
            <a:r>
              <a:rPr lang="el-GR" sz="2000" b="0" i="0" dirty="0">
                <a:solidFill>
                  <a:srgbClr val="000000"/>
                </a:solidFill>
                <a:effectLst/>
              </a:rPr>
              <a:t>μ</a:t>
            </a:r>
            <a:endParaRPr lang="cs-CZ" sz="800" b="0" i="0" dirty="0">
              <a:solidFill>
                <a:srgbClr val="000000"/>
              </a:solidFill>
              <a:effectLst/>
            </a:endParaRPr>
          </a:p>
          <a:p>
            <a:pPr algn="l"/>
            <a:r>
              <a:rPr lang="cs-CZ" sz="2000" b="0" i="0" dirty="0">
                <a:solidFill>
                  <a:srgbClr val="000000"/>
                </a:solidFill>
                <a:effectLst/>
              </a:rPr>
              <a:t>	H = B / (</a:t>
            </a:r>
            <a:r>
              <a:rPr lang="el-GR" sz="2000" b="0" i="0" dirty="0">
                <a:solidFill>
                  <a:srgbClr val="000000"/>
                </a:solidFill>
                <a:effectLst/>
              </a:rPr>
              <a:t>μ</a:t>
            </a:r>
            <a:r>
              <a:rPr lang="el-GR" sz="2000" b="0" i="0" baseline="-25000" dirty="0">
                <a:solidFill>
                  <a:srgbClr val="000000"/>
                </a:solidFill>
                <a:effectLst/>
              </a:rPr>
              <a:t>0</a:t>
            </a:r>
            <a:r>
              <a:rPr lang="el-GR" sz="2000" b="0" i="0" dirty="0">
                <a:solidFill>
                  <a:srgbClr val="000000"/>
                </a:solidFill>
                <a:effectLst/>
              </a:rPr>
              <a:t> . μ</a:t>
            </a:r>
            <a:r>
              <a:rPr lang="cs-CZ" sz="2000" b="0" i="0" baseline="-25000" dirty="0">
                <a:solidFill>
                  <a:srgbClr val="000000"/>
                </a:solidFill>
                <a:effectLst/>
              </a:rPr>
              <a:t>r</a:t>
            </a:r>
            <a:r>
              <a:rPr lang="cs-CZ" sz="2000" b="0" i="0" dirty="0">
                <a:solidFill>
                  <a:srgbClr val="000000"/>
                </a:solidFill>
                <a:effectLst/>
              </a:rPr>
              <a:t>)</a:t>
            </a:r>
            <a:endParaRPr lang="cs-CZ" sz="2000" dirty="0">
              <a:solidFill>
                <a:srgbClr val="000000"/>
              </a:solidFill>
            </a:endParaRPr>
          </a:p>
          <a:p>
            <a:pPr algn="just"/>
            <a:endParaRPr lang="cs-CZ" sz="800" i="0" dirty="0">
              <a:solidFill>
                <a:srgbClr val="000000"/>
              </a:solidFill>
              <a:effectLst/>
            </a:endParaRPr>
          </a:p>
          <a:p>
            <a:pPr algn="just"/>
            <a:r>
              <a:rPr lang="cs-CZ" sz="2000" i="0" dirty="0">
                <a:solidFill>
                  <a:srgbClr val="212529"/>
                </a:solidFill>
                <a:effectLst/>
              </a:rPr>
              <a:t>V daném místě má H směr daný tečnou k siločáře a směr podle orientace siločáry. </a:t>
            </a:r>
            <a:r>
              <a:rPr lang="cs-CZ" sz="2000" b="0" i="0" dirty="0">
                <a:solidFill>
                  <a:srgbClr val="000000"/>
                </a:solidFill>
                <a:effectLst/>
              </a:rPr>
              <a:t>Obecný vztah pro intenzitu magnetického pole tvořeného proudem </a:t>
            </a:r>
            <a:r>
              <a:rPr lang="cs-CZ" sz="2000" b="0" i="1" dirty="0">
                <a:solidFill>
                  <a:srgbClr val="000000"/>
                </a:solidFill>
                <a:effectLst/>
              </a:rPr>
              <a:t>I</a:t>
            </a:r>
            <a:r>
              <a:rPr lang="cs-CZ" sz="2000" b="0" i="0" dirty="0">
                <a:solidFill>
                  <a:srgbClr val="000000"/>
                </a:solidFill>
                <a:effectLst/>
              </a:rPr>
              <a:t> na siločáře o délce </a:t>
            </a:r>
            <a:r>
              <a:rPr lang="cs-CZ" sz="2000" b="0" i="1" dirty="0">
                <a:solidFill>
                  <a:srgbClr val="000000"/>
                </a:solidFill>
                <a:effectLst/>
              </a:rPr>
              <a:t>l</a:t>
            </a:r>
            <a:r>
              <a:rPr lang="cs-CZ" sz="2000" b="0" i="0" dirty="0">
                <a:solidFill>
                  <a:srgbClr val="000000"/>
                </a:solidFill>
                <a:effectLst/>
              </a:rPr>
              <a:t>:</a:t>
            </a:r>
            <a:endParaRPr lang="cs-CZ" sz="2000" dirty="0"/>
          </a:p>
          <a:p>
            <a:pPr algn="just"/>
            <a:r>
              <a:rPr lang="cs-CZ" sz="2000" i="0" dirty="0">
                <a:solidFill>
                  <a:srgbClr val="212529"/>
                </a:solidFill>
                <a:effectLst/>
              </a:rPr>
              <a:t> </a:t>
            </a:r>
            <a:endParaRPr lang="cs-CZ" sz="2000" dirty="0"/>
          </a:p>
        </p:txBody>
      </p:sp>
      <p:sp>
        <p:nvSpPr>
          <p:cNvPr id="9" name="TextovéPole 8">
            <a:extLst>
              <a:ext uri="{FF2B5EF4-FFF2-40B4-BE49-F238E27FC236}">
                <a16:creationId xmlns:a16="http://schemas.microsoft.com/office/drawing/2014/main" id="{E4EC3BF1-89FF-4625-BCA3-3AD42A35AB47}"/>
              </a:ext>
            </a:extLst>
          </p:cNvPr>
          <p:cNvSpPr txBox="1"/>
          <p:nvPr/>
        </p:nvSpPr>
        <p:spPr>
          <a:xfrm>
            <a:off x="4572000" y="1587895"/>
            <a:ext cx="2989780" cy="400110"/>
          </a:xfrm>
          <a:prstGeom prst="rect">
            <a:avLst/>
          </a:prstGeom>
          <a:noFill/>
        </p:spPr>
        <p:txBody>
          <a:bodyPr wrap="square">
            <a:spAutoFit/>
          </a:bodyPr>
          <a:lstStyle/>
          <a:p>
            <a:pPr algn="l"/>
            <a:r>
              <a:rPr lang="el-GR" sz="2000" b="0" i="0" dirty="0">
                <a:solidFill>
                  <a:srgbClr val="000000"/>
                </a:solidFill>
                <a:effectLst/>
              </a:rPr>
              <a:t>[</a:t>
            </a:r>
            <a:r>
              <a:rPr lang="cs-CZ" sz="2000" b="0" i="0" dirty="0">
                <a:solidFill>
                  <a:srgbClr val="000000"/>
                </a:solidFill>
                <a:effectLst/>
              </a:rPr>
              <a:t>H] = A.m</a:t>
            </a:r>
            <a:r>
              <a:rPr lang="cs-CZ" sz="2000" b="0" i="0" baseline="30000" dirty="0">
                <a:solidFill>
                  <a:srgbClr val="000000"/>
                </a:solidFill>
                <a:effectLst/>
              </a:rPr>
              <a:t>-1</a:t>
            </a:r>
            <a:endParaRPr lang="cs-CZ" sz="2000" b="0" i="0" dirty="0">
              <a:solidFill>
                <a:srgbClr val="000000"/>
              </a:solidFill>
              <a:effectLst/>
            </a:endParaRPr>
          </a:p>
        </p:txBody>
      </p:sp>
      <p:pic>
        <p:nvPicPr>
          <p:cNvPr id="5" name="Obrázek 4">
            <a:extLst>
              <a:ext uri="{FF2B5EF4-FFF2-40B4-BE49-F238E27FC236}">
                <a16:creationId xmlns:a16="http://schemas.microsoft.com/office/drawing/2014/main" id="{69D1EE82-AB8A-4948-B438-56DA55BFD7D2}"/>
              </a:ext>
            </a:extLst>
          </p:cNvPr>
          <p:cNvPicPr>
            <a:picLocks noChangeAspect="1"/>
          </p:cNvPicPr>
          <p:nvPr/>
        </p:nvPicPr>
        <p:blipFill>
          <a:blip r:embed="rId3"/>
          <a:stretch>
            <a:fillRect/>
          </a:stretch>
        </p:blipFill>
        <p:spPr>
          <a:xfrm>
            <a:off x="978683" y="4762602"/>
            <a:ext cx="1550176" cy="594835"/>
          </a:xfrm>
          <a:prstGeom prst="rect">
            <a:avLst/>
          </a:prstGeom>
        </p:spPr>
      </p:pic>
      <p:sp>
        <p:nvSpPr>
          <p:cNvPr id="6" name="TextovéPole 5">
            <a:extLst>
              <a:ext uri="{FF2B5EF4-FFF2-40B4-BE49-F238E27FC236}">
                <a16:creationId xmlns:a16="http://schemas.microsoft.com/office/drawing/2014/main" id="{B72BD963-DB25-4247-95E7-F5A2C60EFFD5}"/>
              </a:ext>
            </a:extLst>
          </p:cNvPr>
          <p:cNvSpPr txBox="1"/>
          <p:nvPr/>
        </p:nvSpPr>
        <p:spPr>
          <a:xfrm>
            <a:off x="283182" y="4155184"/>
            <a:ext cx="1127873" cy="400110"/>
          </a:xfrm>
          <a:prstGeom prst="rect">
            <a:avLst/>
          </a:prstGeom>
          <a:noFill/>
        </p:spPr>
        <p:txBody>
          <a:bodyPr wrap="none" rtlCol="0">
            <a:spAutoFit/>
          </a:bodyPr>
          <a:lstStyle/>
          <a:p>
            <a:r>
              <a:rPr lang="cs-CZ" sz="2000" dirty="0"/>
              <a:t>Pro cívku</a:t>
            </a:r>
          </a:p>
        </p:txBody>
      </p:sp>
      <p:pic>
        <p:nvPicPr>
          <p:cNvPr id="4100" name="Picture 4" descr="Electromagnet, Electromagnetic Coil and Permeability">
            <a:extLst>
              <a:ext uri="{FF2B5EF4-FFF2-40B4-BE49-F238E27FC236}">
                <a16:creationId xmlns:a16="http://schemas.microsoft.com/office/drawing/2014/main" id="{E7D6DC00-5C9A-4117-8A6C-A292E7980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2178" y="3674930"/>
            <a:ext cx="4305929" cy="217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2522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85F333DC-768F-4829-8B50-C4C6E51AA2D7}"/>
              </a:ext>
            </a:extLst>
          </p:cNvPr>
          <p:cNvSpPr txBox="1"/>
          <p:nvPr/>
        </p:nvSpPr>
        <p:spPr>
          <a:xfrm>
            <a:off x="174661" y="821932"/>
            <a:ext cx="8825501" cy="707886"/>
          </a:xfrm>
          <a:prstGeom prst="rect">
            <a:avLst/>
          </a:prstGeom>
          <a:noFill/>
        </p:spPr>
        <p:txBody>
          <a:bodyPr wrap="square" rtlCol="0">
            <a:spAutoFit/>
          </a:bodyPr>
          <a:lstStyle/>
          <a:p>
            <a:pPr algn="just"/>
            <a:r>
              <a:rPr lang="cs-CZ" sz="2000" dirty="0"/>
              <a:t>Na vodič kterým protéká proud působí v magnetickém poli </a:t>
            </a:r>
            <a:r>
              <a:rPr lang="cs-CZ" sz="2000" b="1" dirty="0"/>
              <a:t>magnetická síla</a:t>
            </a:r>
            <a:r>
              <a:rPr lang="cs-CZ" sz="2000" dirty="0"/>
              <a:t> </a:t>
            </a:r>
            <a:r>
              <a:rPr lang="cs-CZ" sz="2000" b="1" dirty="0" err="1"/>
              <a:t>F</a:t>
            </a:r>
            <a:r>
              <a:rPr lang="cs-CZ" sz="2000" baseline="-25000" dirty="0" err="1"/>
              <a:t>m</a:t>
            </a:r>
            <a:r>
              <a:rPr lang="cs-CZ" sz="2000" dirty="0"/>
              <a:t>. Je-li vodič </a:t>
            </a:r>
          </a:p>
        </p:txBody>
      </p:sp>
      <p:pic>
        <p:nvPicPr>
          <p:cNvPr id="13314" name="Picture 2">
            <a:extLst>
              <a:ext uri="{FF2B5EF4-FFF2-40B4-BE49-F238E27FC236}">
                <a16:creationId xmlns:a16="http://schemas.microsoft.com/office/drawing/2014/main" id="{669A2FFA-9AF3-4D41-A482-9BE8B4352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2183" y="1699123"/>
            <a:ext cx="2776865" cy="2698422"/>
          </a:xfrm>
          <a:prstGeom prst="rect">
            <a:avLst/>
          </a:prstGeom>
          <a:noFill/>
          <a:extLst>
            <a:ext uri="{909E8E84-426E-40DD-AFC4-6F175D3DCCD1}">
              <a14:hiddenFill xmlns:a14="http://schemas.microsoft.com/office/drawing/2010/main">
                <a:solidFill>
                  <a:srgbClr val="FFFFFF"/>
                </a:solidFill>
              </a14:hiddenFill>
            </a:ext>
          </a:extLst>
        </p:spPr>
      </p:pic>
      <p:sp>
        <p:nvSpPr>
          <p:cNvPr id="3" name="TextovéPole 2">
            <a:extLst>
              <a:ext uri="{FF2B5EF4-FFF2-40B4-BE49-F238E27FC236}">
                <a16:creationId xmlns:a16="http://schemas.microsoft.com/office/drawing/2014/main" id="{B30C504A-F6B3-4C39-A954-F7BD734517D2}"/>
              </a:ext>
            </a:extLst>
          </p:cNvPr>
          <p:cNvSpPr txBox="1"/>
          <p:nvPr/>
        </p:nvSpPr>
        <p:spPr>
          <a:xfrm flipH="1">
            <a:off x="174661" y="241738"/>
            <a:ext cx="3756208" cy="461665"/>
          </a:xfrm>
          <a:prstGeom prst="rect">
            <a:avLst/>
          </a:prstGeom>
          <a:noFill/>
        </p:spPr>
        <p:txBody>
          <a:bodyPr wrap="square" rtlCol="0">
            <a:spAutoFit/>
          </a:bodyPr>
          <a:lstStyle/>
          <a:p>
            <a:r>
              <a:rPr lang="cs-CZ" sz="2400" b="1" dirty="0"/>
              <a:t>Magnetická (Ampérova) síla</a:t>
            </a:r>
          </a:p>
        </p:txBody>
      </p:sp>
      <p:pic>
        <p:nvPicPr>
          <p:cNvPr id="17410" name="Picture 2">
            <a:extLst>
              <a:ext uri="{FF2B5EF4-FFF2-40B4-BE49-F238E27FC236}">
                <a16:creationId xmlns:a16="http://schemas.microsoft.com/office/drawing/2014/main" id="{3F5ACB82-1D7B-4E0D-BE0D-801B24DDF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6235" y="4566850"/>
            <a:ext cx="2493927" cy="190326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97513FA5-C9C4-4F8E-A568-857456933C42}"/>
              </a:ext>
            </a:extLst>
          </p:cNvPr>
          <p:cNvSpPr txBox="1"/>
          <p:nvPr/>
        </p:nvSpPr>
        <p:spPr>
          <a:xfrm>
            <a:off x="174661" y="5058722"/>
            <a:ext cx="6214564" cy="1631216"/>
          </a:xfrm>
          <a:prstGeom prst="rect">
            <a:avLst/>
          </a:prstGeom>
          <a:noFill/>
        </p:spPr>
        <p:txBody>
          <a:bodyPr wrap="square">
            <a:spAutoFit/>
          </a:bodyPr>
          <a:lstStyle/>
          <a:p>
            <a:pPr algn="just"/>
            <a:r>
              <a:rPr lang="cs-CZ" sz="2000" b="1" i="0" dirty="0" err="1">
                <a:solidFill>
                  <a:srgbClr val="000000"/>
                </a:solidFill>
                <a:effectLst/>
              </a:rPr>
              <a:t>Flemingovo</a:t>
            </a:r>
            <a:r>
              <a:rPr lang="cs-CZ" sz="2000" b="1" i="0" dirty="0">
                <a:solidFill>
                  <a:srgbClr val="000000"/>
                </a:solidFill>
                <a:effectLst/>
              </a:rPr>
              <a:t> pravidlo levé ruky</a:t>
            </a:r>
            <a:r>
              <a:rPr lang="cs-CZ" sz="2000" b="0" i="0" dirty="0">
                <a:solidFill>
                  <a:srgbClr val="000000"/>
                </a:solidFill>
                <a:effectLst/>
              </a:rPr>
              <a:t>: položíme-li otevřenou levou ruku k přímému vodiči tak, aby prsty ukazovaly směr proudu a indukční čáry vstupovaly do dlaně, ukazuje odtažený palec směr síly, kterou působí magnetické pole na vodič s proudem.</a:t>
            </a:r>
            <a:endParaRPr lang="cs-CZ" sz="2000" dirty="0"/>
          </a:p>
        </p:txBody>
      </p:sp>
      <p:pic>
        <p:nvPicPr>
          <p:cNvPr id="17412" name="Picture 4">
            <a:extLst>
              <a:ext uri="{FF2B5EF4-FFF2-40B4-BE49-F238E27FC236}">
                <a16:creationId xmlns:a16="http://schemas.microsoft.com/office/drawing/2014/main" id="{D28FF850-ECF4-4A00-ABAB-C2E1713A2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679" y="1364580"/>
            <a:ext cx="4570632" cy="19510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0F679FA8-5205-4286-A694-1A17D3A0A593}"/>
              </a:ext>
            </a:extLst>
          </p:cNvPr>
          <p:cNvSpPr txBox="1"/>
          <p:nvPr/>
        </p:nvSpPr>
        <p:spPr>
          <a:xfrm>
            <a:off x="186461" y="3570587"/>
            <a:ext cx="5650786" cy="1323439"/>
          </a:xfrm>
          <a:prstGeom prst="rect">
            <a:avLst/>
          </a:prstGeom>
          <a:noFill/>
        </p:spPr>
        <p:txBody>
          <a:bodyPr wrap="square">
            <a:spAutoFit/>
          </a:bodyPr>
          <a:lstStyle/>
          <a:p>
            <a:pPr algn="just"/>
            <a:r>
              <a:rPr lang="cs-CZ" sz="2000" b="0" i="0" dirty="0">
                <a:solidFill>
                  <a:srgbClr val="000000"/>
                </a:solidFill>
                <a:effectLst/>
              </a:rPr>
              <a:t>Podle </a:t>
            </a:r>
            <a:r>
              <a:rPr lang="cs-CZ" sz="2000" b="1" i="0" dirty="0">
                <a:solidFill>
                  <a:srgbClr val="000000"/>
                </a:solidFill>
                <a:effectLst/>
              </a:rPr>
              <a:t>směru proudu</a:t>
            </a:r>
            <a:r>
              <a:rPr lang="cs-CZ" sz="2000" b="0" i="0" dirty="0">
                <a:solidFill>
                  <a:srgbClr val="000000"/>
                </a:solidFill>
                <a:effectLst/>
              </a:rPr>
              <a:t> a </a:t>
            </a:r>
            <a:r>
              <a:rPr lang="cs-CZ" sz="2000" b="1" i="0" dirty="0">
                <a:solidFill>
                  <a:srgbClr val="000000"/>
                </a:solidFill>
                <a:effectLst/>
              </a:rPr>
              <a:t>orientace magnetických indukčních čar</a:t>
            </a:r>
            <a:r>
              <a:rPr lang="cs-CZ" sz="2000" b="0" i="0" dirty="0">
                <a:solidFill>
                  <a:srgbClr val="000000"/>
                </a:solidFill>
                <a:effectLst/>
              </a:rPr>
              <a:t> se vodič vychýlí vlevo nebo vpravo. Změnou směru proudu dojde ke změně výchylky opačným směrem.</a:t>
            </a:r>
            <a:endParaRPr lang="cs-CZ" sz="2000" dirty="0"/>
          </a:p>
        </p:txBody>
      </p:sp>
    </p:spTree>
    <p:extLst>
      <p:ext uri="{BB962C8B-B14F-4D97-AF65-F5344CB8AC3E}">
        <p14:creationId xmlns:p14="http://schemas.microsoft.com/office/powerpoint/2010/main" val="58793812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FD9B6B0-025C-4853-884C-B2D96D3EDFD1}"/>
              </a:ext>
            </a:extLst>
          </p:cNvPr>
          <p:cNvSpPr txBox="1"/>
          <p:nvPr/>
        </p:nvSpPr>
        <p:spPr>
          <a:xfrm>
            <a:off x="300519" y="2474483"/>
            <a:ext cx="8542962" cy="1138773"/>
          </a:xfrm>
          <a:prstGeom prst="rect">
            <a:avLst/>
          </a:prstGeom>
          <a:noFill/>
        </p:spPr>
        <p:txBody>
          <a:bodyPr wrap="square">
            <a:spAutoFit/>
          </a:bodyPr>
          <a:lstStyle/>
          <a:p>
            <a:pPr algn="just"/>
            <a:r>
              <a:rPr lang="cs-CZ" sz="2000" b="0" i="0" dirty="0">
                <a:solidFill>
                  <a:srgbClr val="000000"/>
                </a:solidFill>
                <a:effectLst/>
              </a:rPr>
              <a:t>Jejich směr se určuje </a:t>
            </a:r>
            <a:r>
              <a:rPr lang="cs-CZ" sz="2000" b="1" i="0" dirty="0">
                <a:solidFill>
                  <a:srgbClr val="000000"/>
                </a:solidFill>
                <a:effectLst/>
              </a:rPr>
              <a:t>Ampérovým pravidlem pravé ruky</a:t>
            </a:r>
            <a:r>
              <a:rPr lang="cs-CZ" sz="2000" b="0" i="0" dirty="0">
                <a:solidFill>
                  <a:srgbClr val="000000"/>
                </a:solidFill>
                <a:effectLst/>
              </a:rPr>
              <a:t>:</a:t>
            </a:r>
          </a:p>
          <a:p>
            <a:pPr algn="just"/>
            <a:r>
              <a:rPr lang="cs-CZ" sz="800" b="0" i="0" dirty="0">
                <a:solidFill>
                  <a:srgbClr val="000000"/>
                </a:solidFill>
                <a:effectLst/>
              </a:rPr>
              <a:t> </a:t>
            </a:r>
          </a:p>
          <a:p>
            <a:pPr algn="just"/>
            <a:r>
              <a:rPr lang="cs-CZ" sz="2000" i="0" u="sng" dirty="0">
                <a:solidFill>
                  <a:srgbClr val="000000"/>
                </a:solidFill>
                <a:effectLst/>
              </a:rPr>
              <a:t>Ukazuje-li při uchopení vodiče pravou rukou palec dohodnutý směr proudu, pak prsty ukazují orientaci magnetických indukčních čar</a:t>
            </a:r>
            <a:r>
              <a:rPr lang="cs-CZ" sz="2000" b="1" i="0" dirty="0">
                <a:solidFill>
                  <a:srgbClr val="000000"/>
                </a:solidFill>
                <a:effectLst/>
              </a:rPr>
              <a:t>.</a:t>
            </a:r>
            <a:endParaRPr lang="cs-CZ" sz="2000" b="0" i="0" dirty="0">
              <a:solidFill>
                <a:srgbClr val="000000"/>
              </a:solidFill>
              <a:effectLst/>
            </a:endParaRPr>
          </a:p>
        </p:txBody>
      </p:sp>
      <p:pic>
        <p:nvPicPr>
          <p:cNvPr id="6" name="Picture 22">
            <a:extLst>
              <a:ext uri="{FF2B5EF4-FFF2-40B4-BE49-F238E27FC236}">
                <a16:creationId xmlns:a16="http://schemas.microsoft.com/office/drawing/2014/main" id="{66A247C8-EA56-49F0-8E2C-738A3CB708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4958" y="5142095"/>
            <a:ext cx="5024744" cy="1601637"/>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18BE8E9A-7019-4E85-B575-559D617F2814}"/>
              </a:ext>
            </a:extLst>
          </p:cNvPr>
          <p:cNvSpPr txBox="1"/>
          <p:nvPr/>
        </p:nvSpPr>
        <p:spPr>
          <a:xfrm>
            <a:off x="671204" y="5750020"/>
            <a:ext cx="2531104" cy="646331"/>
          </a:xfrm>
          <a:prstGeom prst="rect">
            <a:avLst/>
          </a:prstGeom>
          <a:noFill/>
        </p:spPr>
        <p:txBody>
          <a:bodyPr wrap="square">
            <a:spAutoFit/>
          </a:bodyPr>
          <a:lstStyle/>
          <a:p>
            <a:r>
              <a:rPr lang="cs-CZ" b="0" dirty="0">
                <a:solidFill>
                  <a:srgbClr val="535E5E"/>
                </a:solidFill>
                <a:effectLst/>
              </a:rPr>
              <a:t>Magnetické pole dvou rovnoběžných vodičů.</a:t>
            </a:r>
            <a:endParaRPr lang="cs-CZ" dirty="0"/>
          </a:p>
        </p:txBody>
      </p:sp>
      <p:pic>
        <p:nvPicPr>
          <p:cNvPr id="32770" name="Picture 2" descr="Magnetismus">
            <a:extLst>
              <a:ext uri="{FF2B5EF4-FFF2-40B4-BE49-F238E27FC236}">
                <a16:creationId xmlns:a16="http://schemas.microsoft.com/office/drawing/2014/main" id="{4BBABF1A-C9AF-41FA-A587-0219CBD51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057" y="4194157"/>
            <a:ext cx="4400550" cy="1038225"/>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Základy elektrotechniky">
            <a:extLst>
              <a:ext uri="{FF2B5EF4-FFF2-40B4-BE49-F238E27FC236}">
                <a16:creationId xmlns:a16="http://schemas.microsoft.com/office/drawing/2014/main" id="{39886C6A-9F99-4B23-85BA-5DABB3489D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68" y="3799544"/>
            <a:ext cx="2695575" cy="1695450"/>
          </a:xfrm>
          <a:prstGeom prst="rect">
            <a:avLst/>
          </a:prstGeom>
          <a:noFill/>
          <a:extLst>
            <a:ext uri="{909E8E84-426E-40DD-AFC4-6F175D3DCCD1}">
              <a14:hiddenFill xmlns:a14="http://schemas.microsoft.com/office/drawing/2010/main">
                <a:solidFill>
                  <a:srgbClr val="FFFFFF"/>
                </a:solidFill>
              </a14:hiddenFill>
            </a:ext>
          </a:extLst>
        </p:spPr>
      </p:pic>
      <p:pic>
        <p:nvPicPr>
          <p:cNvPr id="32774" name="Picture 6">
            <a:extLst>
              <a:ext uri="{FF2B5EF4-FFF2-40B4-BE49-F238E27FC236}">
                <a16:creationId xmlns:a16="http://schemas.microsoft.com/office/drawing/2014/main" id="{5A8176DA-31B6-4EEF-87BC-C7A39873D9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7595" y="148322"/>
            <a:ext cx="3235512" cy="2534485"/>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2FF2BC10-0BCE-4AFD-9DF2-29D66CFCA605}"/>
              </a:ext>
            </a:extLst>
          </p:cNvPr>
          <p:cNvPicPr>
            <a:picLocks noChangeAspect="1"/>
          </p:cNvPicPr>
          <p:nvPr/>
        </p:nvPicPr>
        <p:blipFill>
          <a:blip r:embed="rId6"/>
          <a:stretch>
            <a:fillRect/>
          </a:stretch>
        </p:blipFill>
        <p:spPr>
          <a:xfrm>
            <a:off x="3476955" y="334108"/>
            <a:ext cx="1476633" cy="1597669"/>
          </a:xfrm>
          <a:prstGeom prst="rect">
            <a:avLst/>
          </a:prstGeom>
        </p:spPr>
      </p:pic>
      <p:sp>
        <p:nvSpPr>
          <p:cNvPr id="2" name="TextovéPole 1">
            <a:extLst>
              <a:ext uri="{FF2B5EF4-FFF2-40B4-BE49-F238E27FC236}">
                <a16:creationId xmlns:a16="http://schemas.microsoft.com/office/drawing/2014/main" id="{8FAC401E-4353-4052-8316-E37AA7F800B8}"/>
              </a:ext>
            </a:extLst>
          </p:cNvPr>
          <p:cNvSpPr txBox="1"/>
          <p:nvPr/>
        </p:nvSpPr>
        <p:spPr>
          <a:xfrm>
            <a:off x="300519" y="530145"/>
            <a:ext cx="2830532" cy="830997"/>
          </a:xfrm>
          <a:prstGeom prst="rect">
            <a:avLst/>
          </a:prstGeom>
          <a:noFill/>
        </p:spPr>
        <p:txBody>
          <a:bodyPr wrap="square" rtlCol="0">
            <a:spAutoFit/>
          </a:bodyPr>
          <a:lstStyle/>
          <a:p>
            <a:r>
              <a:rPr lang="en-US" sz="2400" b="1" dirty="0" err="1"/>
              <a:t>Induk</a:t>
            </a:r>
            <a:r>
              <a:rPr lang="cs-CZ" sz="2400" b="1" dirty="0"/>
              <a:t>ční</a:t>
            </a:r>
            <a:r>
              <a:rPr lang="en-US" sz="2400" b="1" dirty="0"/>
              <a:t> </a:t>
            </a:r>
            <a:r>
              <a:rPr lang="cs-CZ" sz="2400" b="1" dirty="0"/>
              <a:t>čáry vodičů s proudem</a:t>
            </a:r>
            <a:r>
              <a:rPr lang="en-US" sz="2400" b="1" dirty="0"/>
              <a:t> </a:t>
            </a:r>
            <a:endParaRPr lang="cs-CZ" sz="2400" b="1" dirty="0"/>
          </a:p>
        </p:txBody>
      </p:sp>
    </p:spTree>
    <p:extLst>
      <p:ext uri="{BB962C8B-B14F-4D97-AF65-F5344CB8AC3E}">
        <p14:creationId xmlns:p14="http://schemas.microsoft.com/office/powerpoint/2010/main" val="1841093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58C30E53-F584-495F-8B6E-7EB8D2DBDD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8626" y="456777"/>
            <a:ext cx="4385071" cy="273762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a:extLst>
              <a:ext uri="{FF2B5EF4-FFF2-40B4-BE49-F238E27FC236}">
                <a16:creationId xmlns:a16="http://schemas.microsoft.com/office/drawing/2014/main" id="{B32279CF-21E6-4060-BC9F-2E9EC9F34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626" y="3529784"/>
            <a:ext cx="4259766" cy="2972222"/>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D989CCE3-0047-41A1-A186-6E09BE0BA95C}"/>
              </a:ext>
            </a:extLst>
          </p:cNvPr>
          <p:cNvSpPr txBox="1"/>
          <p:nvPr/>
        </p:nvSpPr>
        <p:spPr>
          <a:xfrm>
            <a:off x="256478" y="964800"/>
            <a:ext cx="4052148" cy="646331"/>
          </a:xfrm>
          <a:prstGeom prst="rect">
            <a:avLst/>
          </a:prstGeom>
          <a:noFill/>
        </p:spPr>
        <p:txBody>
          <a:bodyPr wrap="square">
            <a:spAutoFit/>
          </a:bodyPr>
          <a:lstStyle/>
          <a:p>
            <a:r>
              <a:rPr lang="cs-CZ" b="0" i="0" dirty="0">
                <a:solidFill>
                  <a:srgbClr val="202122"/>
                </a:solidFill>
                <a:effectLst/>
              </a:rPr>
              <a:t>Siločáry dvou stejných (kladných) elektrických nábojů.</a:t>
            </a:r>
            <a:endParaRPr lang="cs-CZ" dirty="0"/>
          </a:p>
        </p:txBody>
      </p:sp>
      <p:sp>
        <p:nvSpPr>
          <p:cNvPr id="9" name="TextovéPole 8">
            <a:extLst>
              <a:ext uri="{FF2B5EF4-FFF2-40B4-BE49-F238E27FC236}">
                <a16:creationId xmlns:a16="http://schemas.microsoft.com/office/drawing/2014/main" id="{4899D484-9294-4EE2-854E-4C8C2D70BD34}"/>
              </a:ext>
            </a:extLst>
          </p:cNvPr>
          <p:cNvSpPr txBox="1"/>
          <p:nvPr/>
        </p:nvSpPr>
        <p:spPr>
          <a:xfrm>
            <a:off x="256478" y="4189410"/>
            <a:ext cx="3370201" cy="646331"/>
          </a:xfrm>
          <a:prstGeom prst="rect">
            <a:avLst/>
          </a:prstGeom>
          <a:noFill/>
        </p:spPr>
        <p:txBody>
          <a:bodyPr wrap="square">
            <a:spAutoFit/>
          </a:bodyPr>
          <a:lstStyle/>
          <a:p>
            <a:r>
              <a:rPr lang="cs-CZ" b="0" i="0" dirty="0">
                <a:solidFill>
                  <a:srgbClr val="202122"/>
                </a:solidFill>
                <a:effectLst/>
              </a:rPr>
              <a:t>Siločáry dvou různých elektrických nábojů.</a:t>
            </a:r>
            <a:endParaRPr lang="cs-CZ" dirty="0"/>
          </a:p>
        </p:txBody>
      </p:sp>
    </p:spTree>
    <p:extLst>
      <p:ext uri="{BB962C8B-B14F-4D97-AF65-F5344CB8AC3E}">
        <p14:creationId xmlns:p14="http://schemas.microsoft.com/office/powerpoint/2010/main" val="21076297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74DDBD3-D21B-4263-A4BD-BD1608929481}"/>
              </a:ext>
            </a:extLst>
          </p:cNvPr>
          <p:cNvSpPr txBox="1"/>
          <p:nvPr/>
        </p:nvSpPr>
        <p:spPr>
          <a:xfrm>
            <a:off x="169523" y="3949503"/>
            <a:ext cx="8804953" cy="1323439"/>
          </a:xfrm>
          <a:prstGeom prst="rect">
            <a:avLst/>
          </a:prstGeom>
          <a:noFill/>
        </p:spPr>
        <p:txBody>
          <a:bodyPr wrap="square" rtlCol="0">
            <a:spAutoFit/>
          </a:bodyPr>
          <a:lstStyle/>
          <a:p>
            <a:r>
              <a:rPr lang="en-US" sz="2000" b="1" dirty="0" err="1"/>
              <a:t>Magnetick</a:t>
            </a:r>
            <a:r>
              <a:rPr lang="cs-CZ" sz="2000" b="1" dirty="0"/>
              <a:t>á indukce B</a:t>
            </a:r>
            <a:r>
              <a:rPr lang="cs-CZ" sz="2000" dirty="0"/>
              <a:t> je vektorová fyzikální veličina, charakterizující magnetické pole (směr je určen tečnou k dané indukční čáře). V místě, kde je magnetická indukce největší, je nejsilnější magnetické pole a největší hustota indukčních čar. </a:t>
            </a:r>
          </a:p>
          <a:p>
            <a:endParaRPr lang="cs-CZ" sz="2000" dirty="0"/>
          </a:p>
        </p:txBody>
      </p:sp>
      <p:pic>
        <p:nvPicPr>
          <p:cNvPr id="3074" name="Picture 2">
            <a:extLst>
              <a:ext uri="{FF2B5EF4-FFF2-40B4-BE49-F238E27FC236}">
                <a16:creationId xmlns:a16="http://schemas.microsoft.com/office/drawing/2014/main" id="{7301D146-DFA9-4AF7-A646-E0C02C365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4708" y="568092"/>
            <a:ext cx="2757969" cy="2589426"/>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4D880160-52DD-4825-8AD3-35F67652132D}"/>
              </a:ext>
            </a:extLst>
          </p:cNvPr>
          <p:cNvSpPr txBox="1"/>
          <p:nvPr/>
        </p:nvSpPr>
        <p:spPr>
          <a:xfrm>
            <a:off x="375008" y="991229"/>
            <a:ext cx="3128480" cy="2062103"/>
          </a:xfrm>
          <a:prstGeom prst="rect">
            <a:avLst/>
          </a:prstGeom>
          <a:noFill/>
        </p:spPr>
        <p:txBody>
          <a:bodyPr wrap="square">
            <a:spAutoFit/>
          </a:bodyPr>
          <a:lstStyle/>
          <a:p>
            <a:pPr algn="ctr"/>
            <a:r>
              <a:rPr lang="cs-CZ" sz="2000" dirty="0" err="1"/>
              <a:t>F</a:t>
            </a:r>
            <a:r>
              <a:rPr lang="cs-CZ" sz="2000" baseline="-25000" dirty="0" err="1"/>
              <a:t>m</a:t>
            </a:r>
            <a:r>
              <a:rPr lang="cs-CZ" sz="2000" dirty="0"/>
              <a:t> = B . </a:t>
            </a:r>
            <a:r>
              <a:rPr lang="cs-CZ" sz="2000" i="1" dirty="0"/>
              <a:t>I</a:t>
            </a:r>
            <a:r>
              <a:rPr lang="cs-CZ" sz="2000" dirty="0"/>
              <a:t> . l . sinα</a:t>
            </a:r>
          </a:p>
          <a:p>
            <a:endParaRPr lang="cs-CZ" dirty="0"/>
          </a:p>
          <a:p>
            <a:r>
              <a:rPr lang="cs-CZ" b="0" i="1" dirty="0">
                <a:solidFill>
                  <a:srgbClr val="000000"/>
                </a:solidFill>
                <a:effectLst/>
              </a:rPr>
              <a:t>l</a:t>
            </a:r>
            <a:r>
              <a:rPr lang="cs-CZ" b="0" i="0" dirty="0">
                <a:solidFill>
                  <a:srgbClr val="000000"/>
                </a:solidFill>
                <a:effectLst/>
              </a:rPr>
              <a:t> je aktivní délka vodiče, </a:t>
            </a:r>
          </a:p>
          <a:p>
            <a:r>
              <a:rPr lang="cs-CZ" b="0" i="0" dirty="0">
                <a:solidFill>
                  <a:srgbClr val="000000"/>
                </a:solidFill>
                <a:effectLst/>
              </a:rPr>
              <a:t>I je proud procházející vodičem,</a:t>
            </a:r>
            <a:br>
              <a:rPr lang="cs-CZ" dirty="0"/>
            </a:br>
            <a:r>
              <a:rPr lang="el-GR" b="0" i="0" dirty="0">
                <a:solidFill>
                  <a:srgbClr val="000000"/>
                </a:solidFill>
                <a:effectLst/>
              </a:rPr>
              <a:t>α</a:t>
            </a:r>
            <a:r>
              <a:rPr lang="cs-CZ" b="0" i="0" dirty="0">
                <a:solidFill>
                  <a:srgbClr val="000000"/>
                </a:solidFill>
                <a:effectLst/>
              </a:rPr>
              <a:t> je úhel, který svírá vodič s indukčními čarami, </a:t>
            </a:r>
          </a:p>
          <a:p>
            <a:r>
              <a:rPr lang="cs-CZ" b="0" i="0" dirty="0">
                <a:solidFill>
                  <a:srgbClr val="000000"/>
                </a:solidFill>
                <a:effectLst/>
              </a:rPr>
              <a:t>B je </a:t>
            </a:r>
            <a:r>
              <a:rPr lang="cs-CZ" b="1" i="0" dirty="0">
                <a:solidFill>
                  <a:srgbClr val="000000"/>
                </a:solidFill>
                <a:effectLst/>
              </a:rPr>
              <a:t>magnetická indukce</a:t>
            </a:r>
            <a:r>
              <a:rPr lang="cs-CZ" b="0" i="0" dirty="0">
                <a:solidFill>
                  <a:srgbClr val="000000"/>
                </a:solidFill>
                <a:effectLst/>
              </a:rPr>
              <a:t>.</a:t>
            </a:r>
            <a:endParaRPr lang="cs-CZ" dirty="0"/>
          </a:p>
        </p:txBody>
      </p:sp>
      <p:sp>
        <p:nvSpPr>
          <p:cNvPr id="11" name="TextovéPole 10">
            <a:extLst>
              <a:ext uri="{FF2B5EF4-FFF2-40B4-BE49-F238E27FC236}">
                <a16:creationId xmlns:a16="http://schemas.microsoft.com/office/drawing/2014/main" id="{F88B76BE-8BB9-49C4-950A-47258A8E7BAD}"/>
              </a:ext>
            </a:extLst>
          </p:cNvPr>
          <p:cNvSpPr txBox="1"/>
          <p:nvPr/>
        </p:nvSpPr>
        <p:spPr>
          <a:xfrm>
            <a:off x="498297" y="3136612"/>
            <a:ext cx="4572000" cy="646331"/>
          </a:xfrm>
          <a:prstGeom prst="rect">
            <a:avLst/>
          </a:prstGeom>
          <a:noFill/>
        </p:spPr>
        <p:txBody>
          <a:bodyPr wrap="square">
            <a:spAutoFit/>
          </a:bodyPr>
          <a:lstStyle/>
          <a:p>
            <a:r>
              <a:rPr lang="cs-CZ" dirty="0"/>
              <a:t>α = 0°C     potom     </a:t>
            </a:r>
            <a:r>
              <a:rPr lang="cs-CZ" dirty="0" err="1"/>
              <a:t>F</a:t>
            </a:r>
            <a:r>
              <a:rPr lang="cs-CZ" baseline="-25000" dirty="0" err="1"/>
              <a:t>m</a:t>
            </a:r>
            <a:r>
              <a:rPr lang="cs-CZ" dirty="0"/>
              <a:t> = 0</a:t>
            </a:r>
          </a:p>
          <a:p>
            <a:r>
              <a:rPr lang="cs-CZ" dirty="0"/>
              <a:t>α = 90°C    potom     </a:t>
            </a:r>
            <a:r>
              <a:rPr lang="cs-CZ" dirty="0" err="1"/>
              <a:t>F</a:t>
            </a:r>
            <a:r>
              <a:rPr lang="cs-CZ" baseline="-25000" dirty="0" err="1"/>
              <a:t>m</a:t>
            </a:r>
            <a:r>
              <a:rPr lang="cs-CZ" baseline="-25000" dirty="0"/>
              <a:t> </a:t>
            </a:r>
            <a:r>
              <a:rPr lang="cs-CZ" dirty="0"/>
              <a:t>= max</a:t>
            </a:r>
          </a:p>
        </p:txBody>
      </p:sp>
      <p:pic>
        <p:nvPicPr>
          <p:cNvPr id="3076" name="Picture 4">
            <a:extLst>
              <a:ext uri="{FF2B5EF4-FFF2-40B4-BE49-F238E27FC236}">
                <a16:creationId xmlns:a16="http://schemas.microsoft.com/office/drawing/2014/main" id="{74403052-E808-414A-AF87-5A4ECFC19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0942" y="207638"/>
            <a:ext cx="2193534" cy="322136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31C9FC19-58DB-4962-A51A-11BA9CDF3C0D}"/>
              </a:ext>
            </a:extLst>
          </p:cNvPr>
          <p:cNvSpPr txBox="1"/>
          <p:nvPr/>
        </p:nvSpPr>
        <p:spPr>
          <a:xfrm>
            <a:off x="498297" y="5626632"/>
            <a:ext cx="6996807" cy="369332"/>
          </a:xfrm>
          <a:prstGeom prst="rect">
            <a:avLst/>
          </a:prstGeom>
          <a:noFill/>
        </p:spPr>
        <p:txBody>
          <a:bodyPr wrap="square">
            <a:spAutoFit/>
          </a:bodyPr>
          <a:lstStyle/>
          <a:p>
            <a:r>
              <a:rPr lang="cs-CZ" sz="1800" dirty="0"/>
              <a:t>Pro dané homogenní pole je konstantní, jednotkou je Tesla (T = N.A</a:t>
            </a:r>
            <a:r>
              <a:rPr lang="cs-CZ" sz="1800" baseline="30000" dirty="0"/>
              <a:t>-1</a:t>
            </a:r>
            <a:r>
              <a:rPr lang="cs-CZ" sz="1800" dirty="0"/>
              <a:t>.m</a:t>
            </a:r>
            <a:r>
              <a:rPr lang="cs-CZ" sz="1800" baseline="30000" dirty="0"/>
              <a:t>-1</a:t>
            </a:r>
            <a:r>
              <a:rPr lang="cs-CZ" sz="1800" dirty="0"/>
              <a:t>)</a:t>
            </a:r>
            <a:endParaRPr lang="cs-CZ" dirty="0"/>
          </a:p>
        </p:txBody>
      </p:sp>
      <p:sp>
        <p:nvSpPr>
          <p:cNvPr id="2" name="TextovéPole 1">
            <a:extLst>
              <a:ext uri="{FF2B5EF4-FFF2-40B4-BE49-F238E27FC236}">
                <a16:creationId xmlns:a16="http://schemas.microsoft.com/office/drawing/2014/main" id="{177F3E40-ED72-48E0-ADCF-0D15AA722AF3}"/>
              </a:ext>
            </a:extLst>
          </p:cNvPr>
          <p:cNvSpPr txBox="1"/>
          <p:nvPr/>
        </p:nvSpPr>
        <p:spPr>
          <a:xfrm>
            <a:off x="302646" y="383426"/>
            <a:ext cx="1842877" cy="400110"/>
          </a:xfrm>
          <a:prstGeom prst="rect">
            <a:avLst/>
          </a:prstGeom>
          <a:noFill/>
        </p:spPr>
        <p:txBody>
          <a:bodyPr wrap="none" rtlCol="0">
            <a:spAutoFit/>
          </a:bodyPr>
          <a:lstStyle/>
          <a:p>
            <a:r>
              <a:rPr lang="cs-CZ" sz="2000" b="1" dirty="0"/>
              <a:t>Ampérův zákon</a:t>
            </a:r>
          </a:p>
        </p:txBody>
      </p:sp>
    </p:spTree>
    <p:extLst>
      <p:ext uri="{BB962C8B-B14F-4D97-AF65-F5344CB8AC3E}">
        <p14:creationId xmlns:p14="http://schemas.microsoft.com/office/powerpoint/2010/main" val="34383848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AA753E5-5B65-4954-9D7F-44D983EEFECB}"/>
              </a:ext>
            </a:extLst>
          </p:cNvPr>
          <p:cNvSpPr txBox="1"/>
          <p:nvPr/>
        </p:nvSpPr>
        <p:spPr>
          <a:xfrm>
            <a:off x="236305" y="205483"/>
            <a:ext cx="1068513" cy="461665"/>
          </a:xfrm>
          <a:prstGeom prst="rect">
            <a:avLst/>
          </a:prstGeom>
          <a:noFill/>
        </p:spPr>
        <p:txBody>
          <a:bodyPr wrap="square" rtlCol="0">
            <a:spAutoFit/>
          </a:bodyPr>
          <a:lstStyle/>
          <a:p>
            <a:r>
              <a:rPr lang="cs-CZ" sz="2400" b="1" dirty="0"/>
              <a:t>Příklad</a:t>
            </a:r>
          </a:p>
        </p:txBody>
      </p:sp>
      <p:sp>
        <p:nvSpPr>
          <p:cNvPr id="5" name="TextovéPole 4">
            <a:extLst>
              <a:ext uri="{FF2B5EF4-FFF2-40B4-BE49-F238E27FC236}">
                <a16:creationId xmlns:a16="http://schemas.microsoft.com/office/drawing/2014/main" id="{73FAD04B-AB52-4BB8-A67C-67CF6B28436A}"/>
              </a:ext>
            </a:extLst>
          </p:cNvPr>
          <p:cNvSpPr txBox="1"/>
          <p:nvPr/>
        </p:nvSpPr>
        <p:spPr>
          <a:xfrm>
            <a:off x="236305" y="765491"/>
            <a:ext cx="8691938" cy="1015663"/>
          </a:xfrm>
          <a:prstGeom prst="rect">
            <a:avLst/>
          </a:prstGeom>
          <a:noFill/>
        </p:spPr>
        <p:txBody>
          <a:bodyPr wrap="square" rtlCol="0">
            <a:spAutoFit/>
          </a:bodyPr>
          <a:lstStyle/>
          <a:p>
            <a:r>
              <a:rPr lang="cs-CZ" sz="2000" dirty="0"/>
              <a:t>Jak velkou silou působí magnetické pole o magnetické indukci 20 </a:t>
            </a:r>
            <a:r>
              <a:rPr lang="cs-CZ" sz="2000" dirty="0" err="1"/>
              <a:t>mT</a:t>
            </a:r>
            <a:r>
              <a:rPr lang="cs-CZ" sz="2000" dirty="0"/>
              <a:t> na vodič o délce 20 cm, kterým protéká proud 500 mA. Vodič svírá s vektorem magnetické indukce úhel 30°. </a:t>
            </a:r>
          </a:p>
        </p:txBody>
      </p:sp>
      <p:sp>
        <p:nvSpPr>
          <p:cNvPr id="6" name="TextovéPole 5">
            <a:extLst>
              <a:ext uri="{FF2B5EF4-FFF2-40B4-BE49-F238E27FC236}">
                <a16:creationId xmlns:a16="http://schemas.microsoft.com/office/drawing/2014/main" id="{F821619C-1A52-453A-AAA7-65EC8E75A2E2}"/>
              </a:ext>
            </a:extLst>
          </p:cNvPr>
          <p:cNvSpPr txBox="1"/>
          <p:nvPr/>
        </p:nvSpPr>
        <p:spPr>
          <a:xfrm>
            <a:off x="236305" y="1951672"/>
            <a:ext cx="2364750" cy="1631216"/>
          </a:xfrm>
          <a:prstGeom prst="rect">
            <a:avLst/>
          </a:prstGeom>
          <a:noFill/>
        </p:spPr>
        <p:txBody>
          <a:bodyPr wrap="none" rtlCol="0">
            <a:spAutoFit/>
          </a:bodyPr>
          <a:lstStyle/>
          <a:p>
            <a:r>
              <a:rPr lang="cs-CZ" sz="2000" dirty="0"/>
              <a:t>B = 20 </a:t>
            </a:r>
            <a:r>
              <a:rPr lang="cs-CZ" sz="2000" dirty="0" err="1"/>
              <a:t>mT</a:t>
            </a:r>
            <a:r>
              <a:rPr lang="cs-CZ" sz="2000" dirty="0"/>
              <a:t> = 20.10</a:t>
            </a:r>
            <a:r>
              <a:rPr lang="cs-CZ" sz="2000" baseline="30000" dirty="0"/>
              <a:t>-3</a:t>
            </a:r>
            <a:r>
              <a:rPr lang="cs-CZ" sz="2000" dirty="0"/>
              <a:t> T</a:t>
            </a:r>
          </a:p>
          <a:p>
            <a:r>
              <a:rPr lang="cs-CZ" sz="2000" i="1" dirty="0"/>
              <a:t>l</a:t>
            </a:r>
            <a:r>
              <a:rPr lang="cs-CZ" sz="2000" dirty="0"/>
              <a:t> = 20 cm = 0,2 m</a:t>
            </a:r>
          </a:p>
          <a:p>
            <a:r>
              <a:rPr lang="cs-CZ" sz="2000" dirty="0"/>
              <a:t>I = 500 mA = 0,5 A</a:t>
            </a:r>
          </a:p>
          <a:p>
            <a:r>
              <a:rPr lang="cs-CZ" sz="2000" dirty="0"/>
              <a:t>α = 30°</a:t>
            </a:r>
          </a:p>
          <a:p>
            <a:r>
              <a:rPr lang="cs-CZ" sz="2000" dirty="0" err="1"/>
              <a:t>F</a:t>
            </a:r>
            <a:r>
              <a:rPr lang="cs-CZ" sz="2000" baseline="-25000" dirty="0" err="1"/>
              <a:t>m</a:t>
            </a:r>
            <a:r>
              <a:rPr lang="cs-CZ" sz="2000" dirty="0"/>
              <a:t> = ?</a:t>
            </a:r>
          </a:p>
        </p:txBody>
      </p:sp>
      <p:sp>
        <p:nvSpPr>
          <p:cNvPr id="8" name="TextovéPole 7">
            <a:extLst>
              <a:ext uri="{FF2B5EF4-FFF2-40B4-BE49-F238E27FC236}">
                <a16:creationId xmlns:a16="http://schemas.microsoft.com/office/drawing/2014/main" id="{D1E3D959-BD06-4C3B-87B1-AFEFD6B22B8A}"/>
              </a:ext>
            </a:extLst>
          </p:cNvPr>
          <p:cNvSpPr txBox="1"/>
          <p:nvPr/>
        </p:nvSpPr>
        <p:spPr>
          <a:xfrm>
            <a:off x="3354511" y="1951672"/>
            <a:ext cx="5337425" cy="830997"/>
          </a:xfrm>
          <a:prstGeom prst="rect">
            <a:avLst/>
          </a:prstGeom>
          <a:noFill/>
        </p:spPr>
        <p:txBody>
          <a:bodyPr wrap="square">
            <a:spAutoFit/>
          </a:bodyPr>
          <a:lstStyle/>
          <a:p>
            <a:r>
              <a:rPr lang="cs-CZ" sz="2000" dirty="0" err="1"/>
              <a:t>F</a:t>
            </a:r>
            <a:r>
              <a:rPr lang="cs-CZ" sz="2000" baseline="-25000" dirty="0" err="1"/>
              <a:t>m</a:t>
            </a:r>
            <a:r>
              <a:rPr lang="cs-CZ" sz="2000" dirty="0"/>
              <a:t> = B . I . </a:t>
            </a:r>
            <a:r>
              <a:rPr lang="cs-CZ" sz="2000" i="1" dirty="0"/>
              <a:t>L </a:t>
            </a:r>
            <a:r>
              <a:rPr lang="cs-CZ" sz="2000" dirty="0"/>
              <a:t>. sinα = 20.10</a:t>
            </a:r>
            <a:r>
              <a:rPr lang="cs-CZ" sz="2000" baseline="30000" dirty="0"/>
              <a:t>-3</a:t>
            </a:r>
            <a:r>
              <a:rPr lang="cs-CZ" sz="2000" dirty="0"/>
              <a:t> . 0,5 .</a:t>
            </a:r>
            <a:r>
              <a:rPr lang="cs-CZ" sz="2000" i="1" dirty="0"/>
              <a:t> </a:t>
            </a:r>
            <a:r>
              <a:rPr lang="cs-CZ" sz="2000" dirty="0"/>
              <a:t>0,2 . sin30°</a:t>
            </a:r>
          </a:p>
          <a:p>
            <a:endParaRPr lang="cs-CZ" sz="800" dirty="0"/>
          </a:p>
          <a:p>
            <a:r>
              <a:rPr lang="cs-CZ" sz="2000" dirty="0" err="1"/>
              <a:t>F</a:t>
            </a:r>
            <a:r>
              <a:rPr lang="cs-CZ" sz="2000" baseline="-25000" dirty="0" err="1"/>
              <a:t>m</a:t>
            </a:r>
            <a:r>
              <a:rPr lang="cs-CZ" sz="2000" dirty="0"/>
              <a:t> = 0,001 N = </a:t>
            </a:r>
            <a:r>
              <a:rPr lang="cs-CZ" sz="2000" u="sng" dirty="0"/>
              <a:t>1 </a:t>
            </a:r>
            <a:r>
              <a:rPr lang="cs-CZ" sz="2000" u="sng" dirty="0" err="1"/>
              <a:t>mN</a:t>
            </a:r>
            <a:r>
              <a:rPr lang="cs-CZ" sz="2000" u="sng" dirty="0"/>
              <a:t> </a:t>
            </a:r>
          </a:p>
        </p:txBody>
      </p:sp>
    </p:spTree>
    <p:extLst>
      <p:ext uri="{BB962C8B-B14F-4D97-AF65-F5344CB8AC3E}">
        <p14:creationId xmlns:p14="http://schemas.microsoft.com/office/powerpoint/2010/main" val="407298250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descr="magnetic force">
            <a:extLst>
              <a:ext uri="{FF2B5EF4-FFF2-40B4-BE49-F238E27FC236}">
                <a16:creationId xmlns:a16="http://schemas.microsoft.com/office/drawing/2014/main" id="{A5864139-956C-4D7E-AE47-B54FD3D66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1079" y="3688910"/>
            <a:ext cx="4311581" cy="2876441"/>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E12F6E9B-E31C-42F2-9CDA-9C9C2D6CFFE9}"/>
              </a:ext>
            </a:extLst>
          </p:cNvPr>
          <p:cNvSpPr txBox="1"/>
          <p:nvPr/>
        </p:nvSpPr>
        <p:spPr>
          <a:xfrm>
            <a:off x="179797" y="308493"/>
            <a:ext cx="5080571" cy="461665"/>
          </a:xfrm>
          <a:prstGeom prst="rect">
            <a:avLst/>
          </a:prstGeom>
          <a:noFill/>
        </p:spPr>
        <p:txBody>
          <a:bodyPr wrap="square">
            <a:spAutoFit/>
          </a:bodyPr>
          <a:lstStyle/>
          <a:p>
            <a:r>
              <a:rPr lang="cs-CZ" sz="2400" b="1" dirty="0"/>
              <a:t>Částice s nábojem v magnetickém poli</a:t>
            </a:r>
          </a:p>
        </p:txBody>
      </p:sp>
      <p:pic>
        <p:nvPicPr>
          <p:cNvPr id="33798" name="Picture 6">
            <a:extLst>
              <a:ext uri="{FF2B5EF4-FFF2-40B4-BE49-F238E27FC236}">
                <a16:creationId xmlns:a16="http://schemas.microsoft.com/office/drawing/2014/main" id="{9892F9E3-059E-44DC-86ED-3D6F117B3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44" y="3118930"/>
            <a:ext cx="3262635" cy="864867"/>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09F92AB7-1E81-4F84-8844-B947085C7EA5}"/>
              </a:ext>
            </a:extLst>
          </p:cNvPr>
          <p:cNvSpPr txBox="1"/>
          <p:nvPr/>
        </p:nvSpPr>
        <p:spPr>
          <a:xfrm>
            <a:off x="179797" y="894911"/>
            <a:ext cx="8738172" cy="707886"/>
          </a:xfrm>
          <a:prstGeom prst="rect">
            <a:avLst/>
          </a:prstGeom>
          <a:noFill/>
        </p:spPr>
        <p:txBody>
          <a:bodyPr wrap="square" rtlCol="0">
            <a:spAutoFit/>
          </a:bodyPr>
          <a:lstStyle/>
          <a:p>
            <a:pPr algn="just"/>
            <a:r>
              <a:rPr lang="cs-CZ" sz="2000" dirty="0"/>
              <a:t>Na částici s nábojem Q pohybující se rychlostí </a:t>
            </a:r>
            <a:r>
              <a:rPr lang="cs-CZ" sz="2000" i="1" dirty="0"/>
              <a:t>v</a:t>
            </a:r>
            <a:r>
              <a:rPr lang="cs-CZ" sz="2000" dirty="0"/>
              <a:t> </a:t>
            </a:r>
            <a:r>
              <a:rPr lang="cs-CZ" sz="2000" dirty="0" err="1"/>
              <a:t>v</a:t>
            </a:r>
            <a:r>
              <a:rPr lang="cs-CZ" sz="2000" dirty="0"/>
              <a:t> magnetickém poli o indukci B působí síla  </a:t>
            </a:r>
          </a:p>
        </p:txBody>
      </p:sp>
      <p:sp>
        <p:nvSpPr>
          <p:cNvPr id="8" name="TextovéPole 7">
            <a:extLst>
              <a:ext uri="{FF2B5EF4-FFF2-40B4-BE49-F238E27FC236}">
                <a16:creationId xmlns:a16="http://schemas.microsoft.com/office/drawing/2014/main" id="{226D2A29-B96D-4317-9FB4-0FEBF0FCB0C2}"/>
              </a:ext>
            </a:extLst>
          </p:cNvPr>
          <p:cNvSpPr txBox="1"/>
          <p:nvPr/>
        </p:nvSpPr>
        <p:spPr>
          <a:xfrm>
            <a:off x="1078786" y="1526076"/>
            <a:ext cx="6318607" cy="400110"/>
          </a:xfrm>
          <a:prstGeom prst="rect">
            <a:avLst/>
          </a:prstGeom>
          <a:noFill/>
        </p:spPr>
        <p:txBody>
          <a:bodyPr wrap="square">
            <a:spAutoFit/>
          </a:bodyPr>
          <a:lstStyle/>
          <a:p>
            <a:pPr algn="ctr"/>
            <a:r>
              <a:rPr lang="cs-CZ" sz="2000" dirty="0" err="1"/>
              <a:t>F</a:t>
            </a:r>
            <a:r>
              <a:rPr lang="cs-CZ" sz="2000" baseline="-25000" dirty="0" err="1"/>
              <a:t>m</a:t>
            </a:r>
            <a:r>
              <a:rPr lang="cs-CZ" sz="2000" dirty="0"/>
              <a:t> = B . </a:t>
            </a:r>
            <a:r>
              <a:rPr lang="cs-CZ" sz="2000" i="1" dirty="0"/>
              <a:t>I</a:t>
            </a:r>
            <a:r>
              <a:rPr lang="cs-CZ" sz="2000" dirty="0"/>
              <a:t> . l . sinα = B . v.t . Q/t . sinα = </a:t>
            </a:r>
            <a:r>
              <a:rPr lang="cs-CZ" sz="2000" u="sng" dirty="0"/>
              <a:t>B . v . Q . sinα </a:t>
            </a:r>
          </a:p>
        </p:txBody>
      </p:sp>
      <p:sp>
        <p:nvSpPr>
          <p:cNvPr id="4" name="TextovéPole 3">
            <a:extLst>
              <a:ext uri="{FF2B5EF4-FFF2-40B4-BE49-F238E27FC236}">
                <a16:creationId xmlns:a16="http://schemas.microsoft.com/office/drawing/2014/main" id="{AFE9CE67-B06F-43F3-A27D-7DF0DED69DBE}"/>
              </a:ext>
            </a:extLst>
          </p:cNvPr>
          <p:cNvSpPr txBox="1"/>
          <p:nvPr/>
        </p:nvSpPr>
        <p:spPr>
          <a:xfrm>
            <a:off x="107877" y="2088529"/>
            <a:ext cx="8810092" cy="1015663"/>
          </a:xfrm>
          <a:prstGeom prst="rect">
            <a:avLst/>
          </a:prstGeom>
          <a:noFill/>
        </p:spPr>
        <p:txBody>
          <a:bodyPr wrap="square" rtlCol="0">
            <a:spAutoFit/>
          </a:bodyPr>
          <a:lstStyle/>
          <a:p>
            <a:pPr algn="just"/>
            <a:r>
              <a:rPr lang="cs-CZ" sz="2000" dirty="0"/>
              <a:t>Směr pohybu </a:t>
            </a:r>
            <a:r>
              <a:rPr lang="cs-CZ" sz="2000" b="1" dirty="0"/>
              <a:t>částice s kladným nábojem </a:t>
            </a:r>
            <a:r>
              <a:rPr lang="cs-CZ" sz="2000" dirty="0"/>
              <a:t>se určí Flemingovým pravidlem levé ruky (směr proudu se nahradí směrem pohybu nabité částice).</a:t>
            </a:r>
          </a:p>
          <a:p>
            <a:pPr algn="just"/>
            <a:r>
              <a:rPr lang="cs-CZ" sz="2000" dirty="0"/>
              <a:t>U </a:t>
            </a:r>
            <a:r>
              <a:rPr lang="cs-CZ" sz="2000" b="1" dirty="0"/>
              <a:t>částice se záporným nábojem </a:t>
            </a:r>
            <a:r>
              <a:rPr lang="cs-CZ" sz="2000" dirty="0"/>
              <a:t>bude směr pohybu opačný. </a:t>
            </a:r>
          </a:p>
        </p:txBody>
      </p:sp>
      <p:sp>
        <p:nvSpPr>
          <p:cNvPr id="5" name="TextovéPole 4">
            <a:extLst>
              <a:ext uri="{FF2B5EF4-FFF2-40B4-BE49-F238E27FC236}">
                <a16:creationId xmlns:a16="http://schemas.microsoft.com/office/drawing/2014/main" id="{CE2DA69D-D142-47BE-ADDE-022E02B17439}"/>
              </a:ext>
            </a:extLst>
          </p:cNvPr>
          <p:cNvSpPr txBox="1"/>
          <p:nvPr/>
        </p:nvSpPr>
        <p:spPr>
          <a:xfrm flipH="1">
            <a:off x="104279" y="3966782"/>
            <a:ext cx="4872125" cy="646331"/>
          </a:xfrm>
          <a:prstGeom prst="rect">
            <a:avLst/>
          </a:prstGeom>
          <a:noFill/>
        </p:spPr>
        <p:txBody>
          <a:bodyPr wrap="square" rtlCol="0">
            <a:spAutoFit/>
          </a:bodyPr>
          <a:lstStyle/>
          <a:p>
            <a:r>
              <a:rPr lang="cs-CZ" dirty="0"/>
              <a:t>Směr vektoru </a:t>
            </a:r>
            <a:r>
              <a:rPr lang="cs-CZ" b="1" dirty="0"/>
              <a:t>F</a:t>
            </a:r>
            <a:r>
              <a:rPr lang="cs-CZ" dirty="0"/>
              <a:t> je dán </a:t>
            </a:r>
            <a:r>
              <a:rPr lang="cs-CZ" b="1" dirty="0"/>
              <a:t>pravidlem pravé ruky</a:t>
            </a:r>
            <a:r>
              <a:rPr lang="cs-CZ" dirty="0"/>
              <a:t> resp. </a:t>
            </a:r>
            <a:r>
              <a:rPr lang="cs-CZ" b="1" dirty="0"/>
              <a:t>pravidlem pravotočivého šroubu.</a:t>
            </a:r>
            <a:endParaRPr lang="cs-CZ" dirty="0"/>
          </a:p>
        </p:txBody>
      </p:sp>
      <p:pic>
        <p:nvPicPr>
          <p:cNvPr id="9" name="Obrázek 8">
            <a:extLst>
              <a:ext uri="{FF2B5EF4-FFF2-40B4-BE49-F238E27FC236}">
                <a16:creationId xmlns:a16="http://schemas.microsoft.com/office/drawing/2014/main" id="{4BC3A2A4-3692-4173-A932-C373FCBBB65A}"/>
              </a:ext>
            </a:extLst>
          </p:cNvPr>
          <p:cNvPicPr>
            <a:picLocks noChangeAspect="1"/>
          </p:cNvPicPr>
          <p:nvPr/>
        </p:nvPicPr>
        <p:blipFill>
          <a:blip r:embed="rId4"/>
          <a:stretch>
            <a:fillRect/>
          </a:stretch>
        </p:blipFill>
        <p:spPr>
          <a:xfrm>
            <a:off x="3499772" y="4947117"/>
            <a:ext cx="1476633" cy="1597669"/>
          </a:xfrm>
          <a:prstGeom prst="rect">
            <a:avLst/>
          </a:prstGeom>
        </p:spPr>
      </p:pic>
      <p:pic>
        <p:nvPicPr>
          <p:cNvPr id="4100" name="Picture 4">
            <a:extLst>
              <a:ext uri="{FF2B5EF4-FFF2-40B4-BE49-F238E27FC236}">
                <a16:creationId xmlns:a16="http://schemas.microsoft.com/office/drawing/2014/main" id="{8C2A75FD-3FDD-46EE-9A10-C7DFFF534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797" y="4728650"/>
            <a:ext cx="3255369" cy="2034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58655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95308869-E900-4401-B4AF-E55E4C03A312}"/>
              </a:ext>
            </a:extLst>
          </p:cNvPr>
          <p:cNvSpPr txBox="1"/>
          <p:nvPr/>
        </p:nvSpPr>
        <p:spPr>
          <a:xfrm>
            <a:off x="143837" y="306597"/>
            <a:ext cx="5998826" cy="2062103"/>
          </a:xfrm>
          <a:prstGeom prst="rect">
            <a:avLst/>
          </a:prstGeom>
          <a:noFill/>
        </p:spPr>
        <p:txBody>
          <a:bodyPr wrap="square" rtlCol="0">
            <a:spAutoFit/>
          </a:bodyPr>
          <a:lstStyle/>
          <a:p>
            <a:pPr algn="just"/>
            <a:r>
              <a:rPr lang="cs-CZ" sz="2000" dirty="0"/>
              <a:t>Vlétne-li do homogenního magnetického pole kolmo k vektoru magnetické indukce </a:t>
            </a:r>
            <a:r>
              <a:rPr lang="cs-CZ" sz="2000" b="1" dirty="0"/>
              <a:t>B</a:t>
            </a:r>
            <a:r>
              <a:rPr lang="cs-CZ" sz="2000" dirty="0"/>
              <a:t> částice s nábojem Q, bude na ni kolmo na směr pohybu působit magnetická síla</a:t>
            </a:r>
          </a:p>
          <a:p>
            <a:endParaRPr lang="cs-CZ" sz="800" dirty="0"/>
          </a:p>
          <a:p>
            <a:r>
              <a:rPr lang="cs-CZ" sz="2000" dirty="0"/>
              <a:t>		</a:t>
            </a:r>
            <a:r>
              <a:rPr lang="cs-CZ" sz="2000" dirty="0" err="1"/>
              <a:t>F</a:t>
            </a:r>
            <a:r>
              <a:rPr lang="cs-CZ" sz="2000" baseline="-25000" dirty="0" err="1"/>
              <a:t>m</a:t>
            </a:r>
            <a:r>
              <a:rPr lang="cs-CZ" sz="2000" dirty="0"/>
              <a:t> = Q . V . B = m . v</a:t>
            </a:r>
            <a:r>
              <a:rPr lang="cs-CZ" sz="2000" baseline="30000" dirty="0"/>
              <a:t>2</a:t>
            </a:r>
            <a:r>
              <a:rPr lang="cs-CZ" sz="2000" dirty="0"/>
              <a:t> /r</a:t>
            </a:r>
          </a:p>
          <a:p>
            <a:endParaRPr lang="cs-CZ" sz="2000" dirty="0"/>
          </a:p>
        </p:txBody>
      </p:sp>
      <p:pic>
        <p:nvPicPr>
          <p:cNvPr id="5122" name="Picture 2" descr="3.06.Magnetické pole-Tisk">
            <a:extLst>
              <a:ext uri="{FF2B5EF4-FFF2-40B4-BE49-F238E27FC236}">
                <a16:creationId xmlns:a16="http://schemas.microsoft.com/office/drawing/2014/main" id="{178268E0-66B6-4AC6-9202-2968864F4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384" y="1324893"/>
            <a:ext cx="2292279" cy="147360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ETEKTORY A URYCHLOVAČE">
            <a:extLst>
              <a:ext uri="{FF2B5EF4-FFF2-40B4-BE49-F238E27FC236}">
                <a16:creationId xmlns:a16="http://schemas.microsoft.com/office/drawing/2014/main" id="{C5BF87E5-53D4-4CBA-B5DD-078064A3E8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8867" y="4285941"/>
            <a:ext cx="3347235" cy="2430336"/>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FCA71B4F-D323-472D-AF4E-9D212DD2DEE4}"/>
              </a:ext>
            </a:extLst>
          </p:cNvPr>
          <p:cNvSpPr txBox="1"/>
          <p:nvPr/>
        </p:nvSpPr>
        <p:spPr>
          <a:xfrm>
            <a:off x="217897" y="5535740"/>
            <a:ext cx="5730839" cy="707886"/>
          </a:xfrm>
          <a:prstGeom prst="rect">
            <a:avLst/>
          </a:prstGeom>
          <a:noFill/>
        </p:spPr>
        <p:txBody>
          <a:bodyPr wrap="square">
            <a:spAutoFit/>
          </a:bodyPr>
          <a:lstStyle/>
          <a:p>
            <a:pPr algn="just"/>
            <a:r>
              <a:rPr lang="cs-CZ" sz="2000" dirty="0"/>
              <a:t>Měřením poloměru trajektorie lze určit hmotnost nabité částice (</a:t>
            </a:r>
            <a:r>
              <a:rPr lang="cs-CZ" sz="2000" b="1" dirty="0"/>
              <a:t>hmotnostní spektrometrie</a:t>
            </a:r>
            <a:r>
              <a:rPr lang="cs-CZ" sz="2000" dirty="0"/>
              <a:t>)</a:t>
            </a:r>
          </a:p>
        </p:txBody>
      </p:sp>
      <p:pic>
        <p:nvPicPr>
          <p:cNvPr id="5128" name="Picture 8" descr="Elektronika.Úvod.Magnetické pole">
            <a:extLst>
              <a:ext uri="{FF2B5EF4-FFF2-40B4-BE49-F238E27FC236}">
                <a16:creationId xmlns:a16="http://schemas.microsoft.com/office/drawing/2014/main" id="{4683FED9-03F7-4AB0-9548-427C0D70FE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618" y="3757121"/>
            <a:ext cx="4674743" cy="1607202"/>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Lorentzova síla – WikiSkripta">
            <a:extLst>
              <a:ext uri="{FF2B5EF4-FFF2-40B4-BE49-F238E27FC236}">
                <a16:creationId xmlns:a16="http://schemas.microsoft.com/office/drawing/2014/main" id="{22F1AB44-29B9-4657-B9EF-5EC6452FC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663" y="2186976"/>
            <a:ext cx="2857500" cy="1990725"/>
          </a:xfrm>
          <a:prstGeom prst="rect">
            <a:avLst/>
          </a:prstGeom>
          <a:noFill/>
          <a:extLst>
            <a:ext uri="{909E8E84-426E-40DD-AFC4-6F175D3DCCD1}">
              <a14:hiddenFill xmlns:a14="http://schemas.microsoft.com/office/drawing/2010/main">
                <a:solidFill>
                  <a:srgbClr val="FFFFFF"/>
                </a:solidFill>
              </a14:hiddenFill>
            </a:ext>
          </a:extLst>
        </p:spPr>
      </p:pic>
      <p:pic>
        <p:nvPicPr>
          <p:cNvPr id="14" name="Obrázek 13">
            <a:extLst>
              <a:ext uri="{FF2B5EF4-FFF2-40B4-BE49-F238E27FC236}">
                <a16:creationId xmlns:a16="http://schemas.microsoft.com/office/drawing/2014/main" id="{51F8D24A-32C7-4CF9-9D50-83EEAA6E813D}"/>
              </a:ext>
            </a:extLst>
          </p:cNvPr>
          <p:cNvPicPr>
            <a:picLocks noChangeAspect="1"/>
          </p:cNvPicPr>
          <p:nvPr/>
        </p:nvPicPr>
        <p:blipFill>
          <a:blip r:embed="rId6"/>
          <a:stretch>
            <a:fillRect/>
          </a:stretch>
        </p:blipFill>
        <p:spPr>
          <a:xfrm>
            <a:off x="6142663" y="217007"/>
            <a:ext cx="2857500" cy="1704940"/>
          </a:xfrm>
          <a:prstGeom prst="rect">
            <a:avLst/>
          </a:prstGeom>
        </p:spPr>
      </p:pic>
      <p:sp>
        <p:nvSpPr>
          <p:cNvPr id="22" name="TextovéPole 21">
            <a:extLst>
              <a:ext uri="{FF2B5EF4-FFF2-40B4-BE49-F238E27FC236}">
                <a16:creationId xmlns:a16="http://schemas.microsoft.com/office/drawing/2014/main" id="{91181924-BBC7-447E-B042-578B730F3ED0}"/>
              </a:ext>
            </a:extLst>
          </p:cNvPr>
          <p:cNvSpPr txBox="1"/>
          <p:nvPr/>
        </p:nvSpPr>
        <p:spPr>
          <a:xfrm>
            <a:off x="143837" y="2755084"/>
            <a:ext cx="4026401" cy="1015663"/>
          </a:xfrm>
          <a:prstGeom prst="rect">
            <a:avLst/>
          </a:prstGeom>
          <a:noFill/>
        </p:spPr>
        <p:txBody>
          <a:bodyPr wrap="square">
            <a:spAutoFit/>
          </a:bodyPr>
          <a:lstStyle/>
          <a:p>
            <a:pPr algn="just"/>
            <a:r>
              <a:rPr lang="cs-CZ" sz="2000" dirty="0"/>
              <a:t>Částice se bude pohybovat po kružnici, </a:t>
            </a:r>
            <a:r>
              <a:rPr lang="cs-CZ" sz="2000" dirty="0" err="1"/>
              <a:t>F</a:t>
            </a:r>
            <a:r>
              <a:rPr lang="cs-CZ" sz="2000" baseline="-25000" dirty="0" err="1"/>
              <a:t>m</a:t>
            </a:r>
            <a:r>
              <a:rPr lang="cs-CZ" sz="2000" dirty="0"/>
              <a:t> působí jako dostředivá síla.</a:t>
            </a:r>
          </a:p>
        </p:txBody>
      </p:sp>
    </p:spTree>
    <p:extLst>
      <p:ext uri="{BB962C8B-B14F-4D97-AF65-F5344CB8AC3E}">
        <p14:creationId xmlns:p14="http://schemas.microsoft.com/office/powerpoint/2010/main" val="988045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E18EEF5F-030E-45A0-8F65-C1DE905B0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7381" y="164202"/>
            <a:ext cx="3382127" cy="2322864"/>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0E5FEB8-A9B6-4A4D-99FE-DDCCC915788E}"/>
              </a:ext>
            </a:extLst>
          </p:cNvPr>
          <p:cNvSpPr txBox="1"/>
          <p:nvPr/>
        </p:nvSpPr>
        <p:spPr>
          <a:xfrm>
            <a:off x="267630" y="164202"/>
            <a:ext cx="3608295" cy="461665"/>
          </a:xfrm>
          <a:prstGeom prst="rect">
            <a:avLst/>
          </a:prstGeom>
          <a:noFill/>
        </p:spPr>
        <p:txBody>
          <a:bodyPr wrap="none" rtlCol="0">
            <a:spAutoFit/>
          </a:bodyPr>
          <a:lstStyle/>
          <a:p>
            <a:r>
              <a:rPr lang="cs-CZ" sz="2400" b="1" dirty="0"/>
              <a:t>Homogenní elektrické pole</a:t>
            </a:r>
          </a:p>
        </p:txBody>
      </p:sp>
      <p:sp>
        <p:nvSpPr>
          <p:cNvPr id="8" name="TextovéPole 7">
            <a:extLst>
              <a:ext uri="{FF2B5EF4-FFF2-40B4-BE49-F238E27FC236}">
                <a16:creationId xmlns:a16="http://schemas.microsoft.com/office/drawing/2014/main" id="{A2AFDFB4-3649-4939-8239-3A29836D4705}"/>
              </a:ext>
            </a:extLst>
          </p:cNvPr>
          <p:cNvSpPr txBox="1"/>
          <p:nvPr/>
        </p:nvSpPr>
        <p:spPr>
          <a:xfrm>
            <a:off x="5047321" y="2495525"/>
            <a:ext cx="3972854" cy="369332"/>
          </a:xfrm>
          <a:prstGeom prst="rect">
            <a:avLst/>
          </a:prstGeom>
          <a:noFill/>
        </p:spPr>
        <p:txBody>
          <a:bodyPr wrap="square">
            <a:spAutoFit/>
          </a:bodyPr>
          <a:lstStyle/>
          <a:p>
            <a:r>
              <a:rPr lang="cs-CZ" b="0" i="0" dirty="0">
                <a:solidFill>
                  <a:srgbClr val="202122"/>
                </a:solidFill>
                <a:effectLst/>
              </a:rPr>
              <a:t>Siločáry homogenního elektrického pole.</a:t>
            </a:r>
            <a:endParaRPr lang="cs-CZ" dirty="0"/>
          </a:p>
        </p:txBody>
      </p:sp>
      <p:sp>
        <p:nvSpPr>
          <p:cNvPr id="6" name="TextovéPole 5">
            <a:extLst>
              <a:ext uri="{FF2B5EF4-FFF2-40B4-BE49-F238E27FC236}">
                <a16:creationId xmlns:a16="http://schemas.microsoft.com/office/drawing/2014/main" id="{3AADC01D-732B-4876-812C-F49B2F2B6837}"/>
              </a:ext>
            </a:extLst>
          </p:cNvPr>
          <p:cNvSpPr txBox="1"/>
          <p:nvPr/>
        </p:nvSpPr>
        <p:spPr>
          <a:xfrm>
            <a:off x="267630" y="754933"/>
            <a:ext cx="4866345" cy="1015663"/>
          </a:xfrm>
          <a:prstGeom prst="rect">
            <a:avLst/>
          </a:prstGeom>
          <a:noFill/>
        </p:spPr>
        <p:txBody>
          <a:bodyPr wrap="square" rtlCol="0">
            <a:spAutoFit/>
          </a:bodyPr>
          <a:lstStyle/>
          <a:p>
            <a:r>
              <a:rPr lang="cs-CZ" sz="2000" dirty="0"/>
              <a:t>V </a:t>
            </a:r>
            <a:r>
              <a:rPr lang="cs-CZ" sz="2000" b="1" dirty="0"/>
              <a:t>homogenním elektrickém poli </a:t>
            </a:r>
            <a:r>
              <a:rPr lang="cs-CZ" sz="2000" dirty="0"/>
              <a:t>(mezi 2 deskami) má vektor intenzity elektrického pole stejný směr i velikost.</a:t>
            </a:r>
          </a:p>
        </p:txBody>
      </p:sp>
      <p:pic>
        <p:nvPicPr>
          <p:cNvPr id="7" name="Picture 2">
            <a:extLst>
              <a:ext uri="{FF2B5EF4-FFF2-40B4-BE49-F238E27FC236}">
                <a16:creationId xmlns:a16="http://schemas.microsoft.com/office/drawing/2014/main" id="{202DFE59-2C7B-4935-84AA-6A057A348E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620" y="3618658"/>
            <a:ext cx="4612710" cy="3075140"/>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9856FD06-15F1-43C4-A961-9A7ADC20150E}"/>
              </a:ext>
            </a:extLst>
          </p:cNvPr>
          <p:cNvSpPr txBox="1"/>
          <p:nvPr/>
        </p:nvSpPr>
        <p:spPr>
          <a:xfrm>
            <a:off x="267630" y="4328451"/>
            <a:ext cx="2598589" cy="369332"/>
          </a:xfrm>
          <a:prstGeom prst="rect">
            <a:avLst/>
          </a:prstGeom>
          <a:noFill/>
        </p:spPr>
        <p:txBody>
          <a:bodyPr wrap="square">
            <a:spAutoFit/>
          </a:bodyPr>
          <a:lstStyle/>
          <a:p>
            <a:r>
              <a:rPr lang="cs-CZ" b="0" i="1" dirty="0">
                <a:solidFill>
                  <a:srgbClr val="333333"/>
                </a:solidFill>
                <a:effectLst/>
                <a:latin typeface="Open Sans"/>
              </a:rPr>
              <a:t>radiální elektrické pole</a:t>
            </a:r>
            <a:endParaRPr lang="cs-CZ" i="1" dirty="0"/>
          </a:p>
        </p:txBody>
      </p:sp>
      <p:sp>
        <p:nvSpPr>
          <p:cNvPr id="10" name="TextovéPole 9">
            <a:extLst>
              <a:ext uri="{FF2B5EF4-FFF2-40B4-BE49-F238E27FC236}">
                <a16:creationId xmlns:a16="http://schemas.microsoft.com/office/drawing/2014/main" id="{809E03F4-F7E9-4E6C-8344-AF4F577F2DB7}"/>
              </a:ext>
            </a:extLst>
          </p:cNvPr>
          <p:cNvSpPr txBox="1"/>
          <p:nvPr/>
        </p:nvSpPr>
        <p:spPr>
          <a:xfrm>
            <a:off x="267629" y="5456736"/>
            <a:ext cx="2598589" cy="646331"/>
          </a:xfrm>
          <a:prstGeom prst="rect">
            <a:avLst/>
          </a:prstGeom>
          <a:noFill/>
        </p:spPr>
        <p:txBody>
          <a:bodyPr wrap="square">
            <a:spAutoFit/>
          </a:bodyPr>
          <a:lstStyle/>
          <a:p>
            <a:r>
              <a:rPr lang="cs-CZ" b="0" i="1" dirty="0">
                <a:solidFill>
                  <a:srgbClr val="333333"/>
                </a:solidFill>
                <a:effectLst/>
                <a:latin typeface="Open Sans"/>
              </a:rPr>
              <a:t>homogenní elektrické pole</a:t>
            </a:r>
            <a:endParaRPr lang="cs-CZ" i="1" dirty="0"/>
          </a:p>
        </p:txBody>
      </p:sp>
    </p:spTree>
    <p:extLst>
      <p:ext uri="{BB962C8B-B14F-4D97-AF65-F5344CB8AC3E}">
        <p14:creationId xmlns:p14="http://schemas.microsoft.com/office/powerpoint/2010/main" val="267535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D6B7D99-0A08-451C-B613-1C01A40EC1F1}"/>
              </a:ext>
            </a:extLst>
          </p:cNvPr>
          <p:cNvSpPr txBox="1"/>
          <p:nvPr/>
        </p:nvSpPr>
        <p:spPr>
          <a:xfrm>
            <a:off x="192156" y="938385"/>
            <a:ext cx="8673548" cy="1938992"/>
          </a:xfrm>
          <a:prstGeom prst="rect">
            <a:avLst/>
          </a:prstGeom>
          <a:noFill/>
        </p:spPr>
        <p:txBody>
          <a:bodyPr wrap="square">
            <a:spAutoFit/>
          </a:bodyPr>
          <a:lstStyle/>
          <a:p>
            <a:pPr algn="just"/>
            <a:r>
              <a:rPr lang="en-US" sz="2000" b="1" dirty="0" err="1"/>
              <a:t>Gaussův</a:t>
            </a:r>
            <a:r>
              <a:rPr lang="en-US" sz="2000" b="1" dirty="0"/>
              <a:t> </a:t>
            </a:r>
            <a:r>
              <a:rPr lang="en-US" sz="2000" b="1" dirty="0" err="1"/>
              <a:t>zákon</a:t>
            </a:r>
            <a:r>
              <a:rPr lang="en-US" sz="2000" b="1" dirty="0"/>
              <a:t> </a:t>
            </a:r>
            <a:r>
              <a:rPr lang="en-US" sz="2000" b="1" dirty="0" err="1"/>
              <a:t>elektrostatiky</a:t>
            </a:r>
            <a:r>
              <a:rPr lang="en-US" sz="2000" b="1" dirty="0"/>
              <a:t> </a:t>
            </a:r>
            <a:r>
              <a:rPr lang="en-US" sz="2000" dirty="0" err="1"/>
              <a:t>vyjadřuje</a:t>
            </a:r>
            <a:r>
              <a:rPr lang="en-US" sz="2000" dirty="0"/>
              <a:t> </a:t>
            </a:r>
            <a:r>
              <a:rPr lang="en-US" sz="2000" u="sng" dirty="0" err="1"/>
              <a:t>vztah</a:t>
            </a:r>
            <a:r>
              <a:rPr lang="en-US" sz="2000" u="sng" dirty="0"/>
              <a:t> </a:t>
            </a:r>
            <a:r>
              <a:rPr lang="en-US" sz="2000" u="sng" dirty="0" err="1"/>
              <a:t>mezi</a:t>
            </a:r>
            <a:r>
              <a:rPr lang="en-US" sz="2000" u="sng" dirty="0"/>
              <a:t> </a:t>
            </a:r>
            <a:r>
              <a:rPr lang="en-US" sz="2000" u="sng" dirty="0" err="1"/>
              <a:t>tokem</a:t>
            </a:r>
            <a:r>
              <a:rPr lang="en-US" sz="2000" u="sng" dirty="0"/>
              <a:t> </a:t>
            </a:r>
            <a:r>
              <a:rPr lang="en-US" sz="2000" u="sng" dirty="0" err="1"/>
              <a:t>intenzity</a:t>
            </a:r>
            <a:r>
              <a:rPr lang="en-US" sz="2000" u="sng" dirty="0"/>
              <a:t> </a:t>
            </a:r>
            <a:r>
              <a:rPr lang="en-US" sz="2000" u="sng" dirty="0" err="1"/>
              <a:t>elektrické</a:t>
            </a:r>
            <a:r>
              <a:rPr lang="cs-CZ" sz="2000" u="sng" dirty="0"/>
              <a:t>ho</a:t>
            </a:r>
            <a:r>
              <a:rPr lang="en-US" sz="2000" u="sng" dirty="0"/>
              <a:t> </a:t>
            </a:r>
            <a:r>
              <a:rPr lang="cs-CZ" sz="2000" u="sng" dirty="0"/>
              <a:t>pole</a:t>
            </a:r>
            <a:r>
              <a:rPr lang="en-US" sz="2000" u="sng" dirty="0"/>
              <a:t> a </a:t>
            </a:r>
            <a:r>
              <a:rPr lang="en-US" sz="2000" u="sng" dirty="0" err="1"/>
              <a:t>elektrickým</a:t>
            </a:r>
            <a:r>
              <a:rPr lang="en-US" sz="2000" u="sng" dirty="0"/>
              <a:t> </a:t>
            </a:r>
            <a:r>
              <a:rPr lang="en-US" sz="2000" u="sng" dirty="0" err="1"/>
              <a:t>nábojem</a:t>
            </a:r>
            <a:r>
              <a:rPr lang="en-US" sz="2000" dirty="0"/>
              <a:t>. </a:t>
            </a:r>
          </a:p>
          <a:p>
            <a:pPr algn="just"/>
            <a:r>
              <a:rPr lang="en-US" sz="2000" b="1" dirty="0"/>
              <a:t>   Tok </a:t>
            </a:r>
            <a:r>
              <a:rPr lang="en-US" sz="2000" b="1" dirty="0" err="1"/>
              <a:t>intenzity</a:t>
            </a:r>
            <a:r>
              <a:rPr lang="en-US" sz="2000" b="1" dirty="0"/>
              <a:t> </a:t>
            </a:r>
            <a:r>
              <a:rPr lang="en-US" sz="2000" b="1" dirty="0" err="1"/>
              <a:t>intenzity</a:t>
            </a:r>
            <a:r>
              <a:rPr lang="en-US" sz="2000" b="1" dirty="0"/>
              <a:t> </a:t>
            </a:r>
            <a:r>
              <a:rPr lang="en-US" sz="2000" b="1" dirty="0" err="1"/>
              <a:t>elektrické</a:t>
            </a:r>
            <a:r>
              <a:rPr lang="cs-CZ" sz="2000" b="1" dirty="0"/>
              <a:t>ho</a:t>
            </a:r>
            <a:r>
              <a:rPr lang="en-US" sz="2000" b="1" dirty="0"/>
              <a:t> </a:t>
            </a:r>
            <a:r>
              <a:rPr lang="cs-CZ" sz="2000" b="1" dirty="0"/>
              <a:t>pole </a:t>
            </a:r>
            <a:r>
              <a:rPr lang="el-GR" sz="2000" u="sng" dirty="0"/>
              <a:t>Φ</a:t>
            </a:r>
            <a:r>
              <a:rPr lang="en-US" sz="2000" u="sng" baseline="-25000" dirty="0"/>
              <a:t>E</a:t>
            </a:r>
            <a:r>
              <a:rPr lang="en-US" sz="2000" u="sng" dirty="0"/>
              <a:t> </a:t>
            </a:r>
            <a:r>
              <a:rPr lang="en-US" sz="2000" u="sng" dirty="0" err="1"/>
              <a:t>libovolnou</a:t>
            </a:r>
            <a:r>
              <a:rPr lang="en-US" sz="2000" u="sng" dirty="0"/>
              <a:t> </a:t>
            </a:r>
            <a:r>
              <a:rPr lang="en-US" sz="2000" u="sng" dirty="0" err="1"/>
              <a:t>uzavřenou</a:t>
            </a:r>
            <a:r>
              <a:rPr lang="en-US" sz="2000" u="sng" dirty="0"/>
              <a:t> </a:t>
            </a:r>
            <a:r>
              <a:rPr lang="en-US" sz="2000" u="sng" dirty="0" err="1"/>
              <a:t>plochou</a:t>
            </a:r>
            <a:r>
              <a:rPr lang="en-US" sz="2000" u="sng" dirty="0"/>
              <a:t> (</a:t>
            </a:r>
            <a:r>
              <a:rPr lang="en-US" sz="2000" u="sng" dirty="0" err="1"/>
              <a:t>Gaussovou</a:t>
            </a:r>
            <a:r>
              <a:rPr lang="en-US" sz="2000" u="sng" dirty="0"/>
              <a:t> </a:t>
            </a:r>
            <a:r>
              <a:rPr lang="en-US" sz="2000" u="sng" dirty="0" err="1"/>
              <a:t>plochou</a:t>
            </a:r>
            <a:r>
              <a:rPr lang="en-US" sz="2000" u="sng" dirty="0"/>
              <a:t>) je </a:t>
            </a:r>
            <a:r>
              <a:rPr lang="en-US" sz="2000" u="sng" dirty="0" err="1"/>
              <a:t>přímo</a:t>
            </a:r>
            <a:r>
              <a:rPr lang="en-US" sz="2000" u="sng" dirty="0"/>
              <a:t> </a:t>
            </a:r>
            <a:r>
              <a:rPr lang="en-US" sz="2000" u="sng" dirty="0" err="1"/>
              <a:t>úměrný</a:t>
            </a:r>
            <a:r>
              <a:rPr lang="en-US" sz="2000" u="sng" dirty="0"/>
              <a:t> </a:t>
            </a:r>
            <a:r>
              <a:rPr lang="en-US" sz="2000" u="sng" dirty="0" err="1"/>
              <a:t>elektrickému</a:t>
            </a:r>
            <a:r>
              <a:rPr lang="en-US" sz="2000" u="sng" dirty="0"/>
              <a:t> </a:t>
            </a:r>
            <a:r>
              <a:rPr lang="en-US" sz="2000" u="sng" dirty="0" err="1"/>
              <a:t>náboji</a:t>
            </a:r>
            <a:r>
              <a:rPr lang="en-US" sz="2000" u="sng" dirty="0"/>
              <a:t> Q </a:t>
            </a:r>
            <a:r>
              <a:rPr lang="en-US" sz="2000" u="sng" dirty="0" err="1"/>
              <a:t>nacházejícímu</a:t>
            </a:r>
            <a:r>
              <a:rPr lang="en-US" sz="2000" u="sng" dirty="0"/>
              <a:t> se </a:t>
            </a:r>
            <a:r>
              <a:rPr lang="en-US" sz="2000" u="sng" dirty="0" err="1"/>
              <a:t>uvnitř</a:t>
            </a:r>
            <a:r>
              <a:rPr lang="en-US" sz="2000" u="sng" dirty="0"/>
              <a:t> </a:t>
            </a:r>
            <a:r>
              <a:rPr lang="en-US" sz="2000" u="sng" dirty="0" err="1"/>
              <a:t>této</a:t>
            </a:r>
            <a:r>
              <a:rPr lang="en-US" sz="2000" u="sng" dirty="0"/>
              <a:t> </a:t>
            </a:r>
            <a:r>
              <a:rPr lang="en-US" sz="2000" u="sng" dirty="0" err="1"/>
              <a:t>plochy</a:t>
            </a:r>
            <a:r>
              <a:rPr lang="en-US" sz="2000" dirty="0"/>
              <a:t>. </a:t>
            </a:r>
            <a:r>
              <a:rPr lang="en-US" sz="2000" dirty="0" err="1"/>
              <a:t>Konstantou</a:t>
            </a:r>
            <a:r>
              <a:rPr lang="en-US" sz="2000" dirty="0"/>
              <a:t> </a:t>
            </a:r>
            <a:r>
              <a:rPr lang="en-US" sz="2000" dirty="0" err="1"/>
              <a:t>úměrnosti</a:t>
            </a:r>
            <a:r>
              <a:rPr lang="en-US" sz="2000" dirty="0"/>
              <a:t> je </a:t>
            </a:r>
            <a:r>
              <a:rPr lang="en-US" sz="2000" dirty="0" err="1"/>
              <a:t>převrácená</a:t>
            </a:r>
            <a:r>
              <a:rPr lang="en-US" sz="2000" dirty="0"/>
              <a:t> </a:t>
            </a:r>
            <a:r>
              <a:rPr lang="en-US" sz="2000" dirty="0" err="1"/>
              <a:t>hodnota</a:t>
            </a:r>
            <a:r>
              <a:rPr lang="en-US" sz="2000" dirty="0"/>
              <a:t> </a:t>
            </a:r>
            <a:r>
              <a:rPr lang="en-US" sz="2000" dirty="0" err="1"/>
              <a:t>permitivity</a:t>
            </a:r>
            <a:r>
              <a:rPr lang="en-US" sz="2000" dirty="0"/>
              <a:t> </a:t>
            </a:r>
            <a:r>
              <a:rPr lang="en-US" sz="2000" dirty="0" err="1"/>
              <a:t>vakua</a:t>
            </a:r>
            <a:r>
              <a:rPr lang="en-US" sz="2000" dirty="0"/>
              <a:t> </a:t>
            </a:r>
            <a:r>
              <a:rPr lang="el-GR" sz="2000" dirty="0"/>
              <a:t>ε</a:t>
            </a:r>
            <a:r>
              <a:rPr lang="en-US" sz="2000" baseline="-25000" dirty="0"/>
              <a:t>0</a:t>
            </a:r>
            <a:r>
              <a:rPr lang="en-US" sz="2000" dirty="0"/>
              <a:t>.</a:t>
            </a:r>
          </a:p>
        </p:txBody>
      </p:sp>
      <p:sp>
        <p:nvSpPr>
          <p:cNvPr id="5" name="TextovéPole 4">
            <a:extLst>
              <a:ext uri="{FF2B5EF4-FFF2-40B4-BE49-F238E27FC236}">
                <a16:creationId xmlns:a16="http://schemas.microsoft.com/office/drawing/2014/main" id="{FDB120D8-85B7-4DB3-B853-28794F7EB47B}"/>
              </a:ext>
            </a:extLst>
          </p:cNvPr>
          <p:cNvSpPr txBox="1"/>
          <p:nvPr/>
        </p:nvSpPr>
        <p:spPr>
          <a:xfrm>
            <a:off x="218661" y="239404"/>
            <a:ext cx="4572000" cy="461665"/>
          </a:xfrm>
          <a:prstGeom prst="rect">
            <a:avLst/>
          </a:prstGeom>
          <a:noFill/>
        </p:spPr>
        <p:txBody>
          <a:bodyPr wrap="square">
            <a:spAutoFit/>
          </a:bodyPr>
          <a:lstStyle/>
          <a:p>
            <a:pPr algn="l"/>
            <a:r>
              <a:rPr lang="cs-CZ" sz="2400" b="1" i="0" dirty="0">
                <a:solidFill>
                  <a:srgbClr val="000000"/>
                </a:solidFill>
                <a:effectLst/>
              </a:rPr>
              <a:t>Gaussův zákon elektrostatiky</a:t>
            </a:r>
          </a:p>
        </p:txBody>
      </p:sp>
      <p:pic>
        <p:nvPicPr>
          <p:cNvPr id="9" name="Grafický objekt 8">
            <a:extLst>
              <a:ext uri="{FF2B5EF4-FFF2-40B4-BE49-F238E27FC236}">
                <a16:creationId xmlns:a16="http://schemas.microsoft.com/office/drawing/2014/main" id="{73859C2A-CCAB-48F1-9287-9FC66A7474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29204" y="2632212"/>
            <a:ext cx="2334274" cy="680831"/>
          </a:xfrm>
          <a:prstGeom prst="rect">
            <a:avLst/>
          </a:prstGeom>
        </p:spPr>
      </p:pic>
      <p:pic>
        <p:nvPicPr>
          <p:cNvPr id="11" name="Grafický objekt 10">
            <a:extLst>
              <a:ext uri="{FF2B5EF4-FFF2-40B4-BE49-F238E27FC236}">
                <a16:creationId xmlns:a16="http://schemas.microsoft.com/office/drawing/2014/main" id="{0721982A-F0D9-401A-B496-78019C0286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7678" y="2591213"/>
            <a:ext cx="1124790" cy="695325"/>
          </a:xfrm>
          <a:prstGeom prst="rect">
            <a:avLst/>
          </a:prstGeom>
        </p:spPr>
      </p:pic>
      <p:sp>
        <p:nvSpPr>
          <p:cNvPr id="17" name="TextovéPole 16">
            <a:extLst>
              <a:ext uri="{FF2B5EF4-FFF2-40B4-BE49-F238E27FC236}">
                <a16:creationId xmlns:a16="http://schemas.microsoft.com/office/drawing/2014/main" id="{C4B7481C-5915-4AF6-85F7-56D1A3F84B8D}"/>
              </a:ext>
            </a:extLst>
          </p:cNvPr>
          <p:cNvSpPr txBox="1"/>
          <p:nvPr/>
        </p:nvSpPr>
        <p:spPr>
          <a:xfrm>
            <a:off x="152399" y="3357555"/>
            <a:ext cx="8806070" cy="1323439"/>
          </a:xfrm>
          <a:prstGeom prst="rect">
            <a:avLst/>
          </a:prstGeom>
          <a:noFill/>
        </p:spPr>
        <p:txBody>
          <a:bodyPr wrap="square">
            <a:spAutoFit/>
          </a:bodyPr>
          <a:lstStyle/>
          <a:p>
            <a:pPr algn="just"/>
            <a:r>
              <a:rPr lang="en-US" sz="2000" u="sng" dirty="0" err="1"/>
              <a:t>Celkový</a:t>
            </a:r>
            <a:r>
              <a:rPr lang="en-US" sz="2000" u="sng" dirty="0"/>
              <a:t> </a:t>
            </a:r>
            <a:r>
              <a:rPr lang="en-US" sz="2000" u="sng" dirty="0" err="1"/>
              <a:t>počet</a:t>
            </a:r>
            <a:r>
              <a:rPr lang="en-US" sz="2000" u="sng" dirty="0"/>
              <a:t> </a:t>
            </a:r>
            <a:r>
              <a:rPr lang="en-US" sz="2000" u="sng" dirty="0" err="1"/>
              <a:t>siločar</a:t>
            </a:r>
            <a:r>
              <a:rPr lang="en-US" sz="2000" u="sng" dirty="0"/>
              <a:t> </a:t>
            </a:r>
            <a:r>
              <a:rPr lang="en-US" sz="2000" dirty="0" err="1"/>
              <a:t>procházejících</a:t>
            </a:r>
            <a:r>
              <a:rPr lang="en-US" sz="2000" dirty="0"/>
              <a:t> </a:t>
            </a:r>
            <a:r>
              <a:rPr lang="en-US" sz="2000" dirty="0" err="1"/>
              <a:t>uzavřenou</a:t>
            </a:r>
            <a:r>
              <a:rPr lang="en-US" sz="2000" dirty="0"/>
              <a:t> </a:t>
            </a:r>
            <a:r>
              <a:rPr lang="en-US" sz="2000" dirty="0" err="1"/>
              <a:t>plochou</a:t>
            </a:r>
            <a:r>
              <a:rPr lang="en-US" sz="2000" dirty="0"/>
              <a:t> </a:t>
            </a:r>
            <a:r>
              <a:rPr lang="en-US" sz="2000" dirty="0" err="1"/>
              <a:t>libovolného</a:t>
            </a:r>
            <a:r>
              <a:rPr lang="en-US" sz="2000" dirty="0"/>
              <a:t> </a:t>
            </a:r>
            <a:r>
              <a:rPr lang="en-US" sz="2000" dirty="0" err="1"/>
              <a:t>tvaru</a:t>
            </a:r>
            <a:r>
              <a:rPr lang="en-US" sz="2000" dirty="0"/>
              <a:t>, </a:t>
            </a:r>
            <a:r>
              <a:rPr lang="en-US" sz="2000" dirty="0" err="1"/>
              <a:t>která</a:t>
            </a:r>
            <a:r>
              <a:rPr lang="en-US" sz="2000" dirty="0"/>
              <a:t> v </a:t>
            </a:r>
            <a:r>
              <a:rPr lang="en-US" sz="2000" dirty="0" err="1"/>
              <a:t>elektrostatickém</a:t>
            </a:r>
            <a:r>
              <a:rPr lang="en-US" sz="2000" dirty="0"/>
              <a:t> </a:t>
            </a:r>
            <a:r>
              <a:rPr lang="en-US" sz="2000" dirty="0" err="1"/>
              <a:t>poli</a:t>
            </a:r>
            <a:r>
              <a:rPr lang="en-US" sz="2000" dirty="0"/>
              <a:t> </a:t>
            </a:r>
            <a:r>
              <a:rPr lang="en-US" sz="2000" dirty="0" err="1"/>
              <a:t>uzavírá</a:t>
            </a:r>
            <a:r>
              <a:rPr lang="en-US" sz="2000" dirty="0"/>
              <a:t> </a:t>
            </a:r>
            <a:r>
              <a:rPr lang="en-US" sz="2000" dirty="0" err="1"/>
              <a:t>elektrický</a:t>
            </a:r>
            <a:r>
              <a:rPr lang="en-US" sz="2000" dirty="0"/>
              <a:t> </a:t>
            </a:r>
            <a:r>
              <a:rPr lang="en-US" sz="2000" dirty="0" err="1"/>
              <a:t>náboj</a:t>
            </a:r>
            <a:r>
              <a:rPr lang="en-US" sz="2000" dirty="0"/>
              <a:t> Q, </a:t>
            </a:r>
            <a:r>
              <a:rPr lang="en-US" sz="2000" u="sng" dirty="0"/>
              <a:t>je </a:t>
            </a:r>
            <a:r>
              <a:rPr lang="en-US" sz="2000" u="sng" dirty="0" err="1"/>
              <a:t>roven</a:t>
            </a:r>
            <a:r>
              <a:rPr lang="en-US" sz="2000" u="sng" dirty="0"/>
              <a:t> </a:t>
            </a:r>
            <a:r>
              <a:rPr lang="en-US" sz="2000" u="sng" dirty="0" err="1"/>
              <a:t>podílu</a:t>
            </a:r>
            <a:r>
              <a:rPr lang="en-US" sz="2000" u="sng" dirty="0"/>
              <a:t> </a:t>
            </a:r>
            <a:r>
              <a:rPr lang="en-US" sz="2000" u="sng" dirty="0" err="1"/>
              <a:t>velikosti</a:t>
            </a:r>
            <a:r>
              <a:rPr lang="en-US" sz="2000" u="sng" dirty="0"/>
              <a:t> </a:t>
            </a:r>
            <a:r>
              <a:rPr lang="en-US" sz="2000" u="sng" dirty="0" err="1"/>
              <a:t>náboje</a:t>
            </a:r>
            <a:r>
              <a:rPr lang="en-US" sz="2000" u="sng" dirty="0"/>
              <a:t> Q </a:t>
            </a:r>
            <a:r>
              <a:rPr lang="en-US" sz="2000" u="sng" dirty="0" err="1"/>
              <a:t>uvnitř</a:t>
            </a:r>
            <a:r>
              <a:rPr lang="en-US" sz="2000" u="sng" dirty="0"/>
              <a:t> </a:t>
            </a:r>
            <a:r>
              <a:rPr lang="en-US" sz="2000" u="sng" dirty="0" err="1"/>
              <a:t>této</a:t>
            </a:r>
            <a:r>
              <a:rPr lang="en-US" sz="2000" u="sng" dirty="0"/>
              <a:t> </a:t>
            </a:r>
            <a:r>
              <a:rPr lang="en-US" sz="2000" u="sng" dirty="0" err="1"/>
              <a:t>plochy</a:t>
            </a:r>
            <a:r>
              <a:rPr lang="en-US" sz="2000" u="sng" dirty="0"/>
              <a:t> a </a:t>
            </a:r>
            <a:r>
              <a:rPr lang="en-US" sz="2000" u="sng" dirty="0" err="1"/>
              <a:t>permitivity</a:t>
            </a:r>
            <a:r>
              <a:rPr lang="en-US" sz="2000" u="sng" dirty="0"/>
              <a:t> </a:t>
            </a:r>
            <a:r>
              <a:rPr lang="en-US" sz="2000" u="sng" dirty="0" err="1"/>
              <a:t>vakua</a:t>
            </a:r>
            <a:r>
              <a:rPr lang="en-US" sz="2000" u="sng" dirty="0"/>
              <a:t> </a:t>
            </a:r>
            <a:r>
              <a:rPr lang="el-GR" sz="2000" dirty="0"/>
              <a:t>ε</a:t>
            </a:r>
            <a:r>
              <a:rPr lang="en-US" sz="2000" baseline="-25000" dirty="0"/>
              <a:t>0</a:t>
            </a:r>
            <a:r>
              <a:rPr lang="en-US" sz="2000" u="sng" dirty="0"/>
              <a:t>, </a:t>
            </a:r>
            <a:r>
              <a:rPr lang="en-US" sz="2000" u="sng" dirty="0" err="1"/>
              <a:t>přičemž</a:t>
            </a:r>
            <a:r>
              <a:rPr lang="en-US" sz="2000" u="sng" dirty="0"/>
              <a:t> </a:t>
            </a:r>
            <a:r>
              <a:rPr lang="en-US" sz="2000" u="sng" dirty="0" err="1"/>
              <a:t>nezáleží</a:t>
            </a:r>
            <a:r>
              <a:rPr lang="en-US" sz="2000" u="sng" dirty="0"/>
              <a:t> </a:t>
            </a:r>
            <a:r>
              <a:rPr lang="en-US" sz="2000" u="sng" dirty="0" err="1"/>
              <a:t>na</a:t>
            </a:r>
            <a:r>
              <a:rPr lang="en-US" sz="2000" u="sng" dirty="0"/>
              <a:t> </a:t>
            </a:r>
            <a:r>
              <a:rPr lang="en-US" sz="2000" u="sng" dirty="0" err="1"/>
              <a:t>rozložení</a:t>
            </a:r>
            <a:r>
              <a:rPr lang="en-US" sz="2000" u="sng" dirty="0"/>
              <a:t> </a:t>
            </a:r>
            <a:r>
              <a:rPr lang="en-US" sz="2000" u="sng" dirty="0" err="1"/>
              <a:t>elektrického</a:t>
            </a:r>
            <a:r>
              <a:rPr lang="en-US" sz="2000" u="sng" dirty="0"/>
              <a:t> </a:t>
            </a:r>
            <a:r>
              <a:rPr lang="en-US" sz="2000" u="sng" dirty="0" err="1"/>
              <a:t>náboje</a:t>
            </a:r>
            <a:r>
              <a:rPr lang="en-US" sz="2000" dirty="0"/>
              <a:t>.</a:t>
            </a:r>
          </a:p>
        </p:txBody>
      </p:sp>
      <p:pic>
        <p:nvPicPr>
          <p:cNvPr id="20" name="Grafický objekt 19">
            <a:extLst>
              <a:ext uri="{FF2B5EF4-FFF2-40B4-BE49-F238E27FC236}">
                <a16:creationId xmlns:a16="http://schemas.microsoft.com/office/drawing/2014/main" id="{CEBA65BF-C37B-4421-8C41-6A375A665F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63489" y="4612791"/>
            <a:ext cx="832644" cy="264009"/>
          </a:xfrm>
          <a:prstGeom prst="rect">
            <a:avLst/>
          </a:prstGeom>
        </p:spPr>
      </p:pic>
      <p:sp>
        <p:nvSpPr>
          <p:cNvPr id="22" name="TextovéPole 21">
            <a:extLst>
              <a:ext uri="{FF2B5EF4-FFF2-40B4-BE49-F238E27FC236}">
                <a16:creationId xmlns:a16="http://schemas.microsoft.com/office/drawing/2014/main" id="{54122734-1D93-4AB5-B43A-E5EB3167F820}"/>
              </a:ext>
            </a:extLst>
          </p:cNvPr>
          <p:cNvSpPr txBox="1"/>
          <p:nvPr/>
        </p:nvSpPr>
        <p:spPr>
          <a:xfrm>
            <a:off x="6142382" y="4546360"/>
            <a:ext cx="2882348" cy="369332"/>
          </a:xfrm>
          <a:prstGeom prst="rect">
            <a:avLst/>
          </a:prstGeom>
          <a:noFill/>
        </p:spPr>
        <p:txBody>
          <a:bodyPr wrap="square">
            <a:spAutoFit/>
          </a:bodyPr>
          <a:lstStyle/>
          <a:p>
            <a:r>
              <a:rPr lang="en-US" dirty="0" err="1"/>
              <a:t>kde</a:t>
            </a:r>
            <a:r>
              <a:rPr lang="en-US" dirty="0"/>
              <a:t> N </a:t>
            </a:r>
            <a:r>
              <a:rPr lang="en-US" dirty="0" err="1"/>
              <a:t>označuje</a:t>
            </a:r>
            <a:r>
              <a:rPr lang="en-US" dirty="0"/>
              <a:t> </a:t>
            </a:r>
            <a:r>
              <a:rPr lang="en-US" dirty="0" err="1"/>
              <a:t>počet</a:t>
            </a:r>
            <a:r>
              <a:rPr lang="en-US" dirty="0"/>
              <a:t> </a:t>
            </a:r>
            <a:r>
              <a:rPr lang="en-US" dirty="0" err="1"/>
              <a:t>siločar</a:t>
            </a:r>
            <a:r>
              <a:rPr lang="en-US" dirty="0"/>
              <a:t>.</a:t>
            </a:r>
          </a:p>
        </p:txBody>
      </p:sp>
      <p:pic>
        <p:nvPicPr>
          <p:cNvPr id="24" name="Grafický objekt 23">
            <a:extLst>
              <a:ext uri="{FF2B5EF4-FFF2-40B4-BE49-F238E27FC236}">
                <a16:creationId xmlns:a16="http://schemas.microsoft.com/office/drawing/2014/main" id="{FBC66036-1805-4A88-BDF3-C35FCA2A2A5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70081" y="4390189"/>
            <a:ext cx="948981" cy="658476"/>
          </a:xfrm>
          <a:prstGeom prst="rect">
            <a:avLst/>
          </a:prstGeom>
        </p:spPr>
      </p:pic>
      <p:sp>
        <p:nvSpPr>
          <p:cNvPr id="26" name="TextovéPole 25">
            <a:extLst>
              <a:ext uri="{FF2B5EF4-FFF2-40B4-BE49-F238E27FC236}">
                <a16:creationId xmlns:a16="http://schemas.microsoft.com/office/drawing/2014/main" id="{E89A4465-D252-4646-84D1-AEB9C70D1751}"/>
              </a:ext>
            </a:extLst>
          </p:cNvPr>
          <p:cNvSpPr txBox="1"/>
          <p:nvPr/>
        </p:nvSpPr>
        <p:spPr>
          <a:xfrm>
            <a:off x="152399" y="5138028"/>
            <a:ext cx="8872331" cy="1015663"/>
          </a:xfrm>
          <a:prstGeom prst="rect">
            <a:avLst/>
          </a:prstGeom>
          <a:noFill/>
        </p:spPr>
        <p:txBody>
          <a:bodyPr wrap="square">
            <a:spAutoFit/>
          </a:bodyPr>
          <a:lstStyle/>
          <a:p>
            <a:pPr algn="just"/>
            <a:r>
              <a:rPr lang="en-US" sz="2000" dirty="0" err="1"/>
              <a:t>Jestliže</a:t>
            </a:r>
            <a:r>
              <a:rPr lang="en-US" sz="2000" dirty="0"/>
              <a:t> </a:t>
            </a:r>
            <a:r>
              <a:rPr lang="en-US" sz="2000" dirty="0" err="1"/>
              <a:t>má</a:t>
            </a:r>
            <a:r>
              <a:rPr lang="en-US" sz="2000" dirty="0"/>
              <a:t> </a:t>
            </a:r>
            <a:r>
              <a:rPr lang="en-US" sz="2000" dirty="0" err="1"/>
              <a:t>plocha</a:t>
            </a:r>
            <a:r>
              <a:rPr lang="en-US" sz="2000" dirty="0"/>
              <a:t> </a:t>
            </a:r>
            <a:r>
              <a:rPr lang="en-US" sz="2000" dirty="0" err="1"/>
              <a:t>kulový</a:t>
            </a:r>
            <a:r>
              <a:rPr lang="en-US" sz="2000" dirty="0"/>
              <a:t> </a:t>
            </a:r>
            <a:r>
              <a:rPr lang="en-US" sz="2000" dirty="0" err="1"/>
              <a:t>tvar</a:t>
            </a:r>
            <a:r>
              <a:rPr lang="en-US" sz="2000" dirty="0"/>
              <a:t> </a:t>
            </a:r>
            <a:r>
              <a:rPr lang="en-US" sz="2000" dirty="0" err="1"/>
              <a:t>poloměru</a:t>
            </a:r>
            <a:r>
              <a:rPr lang="en-US" sz="2000" dirty="0"/>
              <a:t> r a v </a:t>
            </a:r>
            <a:r>
              <a:rPr lang="en-US" sz="2000" dirty="0" err="1"/>
              <a:t>jejím</a:t>
            </a:r>
            <a:r>
              <a:rPr lang="en-US" sz="2000" dirty="0"/>
              <a:t> </a:t>
            </a:r>
            <a:r>
              <a:rPr lang="en-US" sz="2000" dirty="0" err="1"/>
              <a:t>středu</a:t>
            </a:r>
            <a:r>
              <a:rPr lang="en-US" sz="2000" dirty="0"/>
              <a:t> se </a:t>
            </a:r>
            <a:r>
              <a:rPr lang="en-US" sz="2000" dirty="0" err="1"/>
              <a:t>nachází</a:t>
            </a:r>
            <a:r>
              <a:rPr lang="en-US" sz="2000" dirty="0"/>
              <a:t> </a:t>
            </a:r>
            <a:r>
              <a:rPr lang="en-US" sz="2000" dirty="0" err="1"/>
              <a:t>bodový</a:t>
            </a:r>
            <a:r>
              <a:rPr lang="en-US" sz="2000" dirty="0"/>
              <a:t> </a:t>
            </a:r>
            <a:r>
              <a:rPr lang="en-US" sz="2000" dirty="0" err="1"/>
              <a:t>elektrický</a:t>
            </a:r>
            <a:r>
              <a:rPr lang="en-US" sz="2000" dirty="0"/>
              <a:t> </a:t>
            </a:r>
            <a:r>
              <a:rPr lang="en-US" sz="2000" dirty="0" err="1"/>
              <a:t>náboj</a:t>
            </a:r>
            <a:r>
              <a:rPr lang="en-US" sz="2000" dirty="0"/>
              <a:t> Q, </a:t>
            </a:r>
            <a:r>
              <a:rPr lang="en-US" sz="2000" dirty="0" err="1"/>
              <a:t>pak</a:t>
            </a:r>
            <a:r>
              <a:rPr lang="en-US" sz="2000" dirty="0"/>
              <a:t> </a:t>
            </a:r>
            <a:r>
              <a:rPr lang="en-US" sz="2000" dirty="0" err="1"/>
              <a:t>intenzita</a:t>
            </a:r>
            <a:r>
              <a:rPr lang="en-US" sz="2000" dirty="0"/>
              <a:t> </a:t>
            </a:r>
            <a:r>
              <a:rPr lang="en-US" sz="2000" dirty="0" err="1"/>
              <a:t>elektrického</a:t>
            </a:r>
            <a:r>
              <a:rPr lang="en-US" sz="2000" dirty="0"/>
              <a:t> pole v </a:t>
            </a:r>
            <a:r>
              <a:rPr lang="en-US" sz="2000" dirty="0" err="1"/>
              <a:t>libovolném</a:t>
            </a:r>
            <a:r>
              <a:rPr lang="en-US" sz="2000" dirty="0"/>
              <a:t> </a:t>
            </a:r>
            <a:r>
              <a:rPr lang="en-US" sz="2000" dirty="0" err="1"/>
              <a:t>bodě</a:t>
            </a:r>
            <a:r>
              <a:rPr lang="en-US" sz="2000" dirty="0"/>
              <a:t> </a:t>
            </a:r>
            <a:r>
              <a:rPr lang="en-US" sz="2000" dirty="0" err="1"/>
              <a:t>na</a:t>
            </a:r>
            <a:r>
              <a:rPr lang="en-US" sz="2000" dirty="0"/>
              <a:t> </a:t>
            </a:r>
            <a:r>
              <a:rPr lang="en-US" sz="2000" dirty="0" err="1"/>
              <a:t>ploše</a:t>
            </a:r>
            <a:r>
              <a:rPr lang="en-US" sz="2000" dirty="0"/>
              <a:t> </a:t>
            </a:r>
            <a:r>
              <a:rPr lang="en-US" sz="2000" dirty="0" err="1"/>
              <a:t>má</a:t>
            </a:r>
            <a:r>
              <a:rPr lang="en-US" sz="2000" dirty="0"/>
              <a:t> </a:t>
            </a:r>
            <a:r>
              <a:rPr lang="en-US" sz="2000" dirty="0" err="1"/>
              <a:t>velikost</a:t>
            </a:r>
            <a:endParaRPr lang="en-US" sz="2000" dirty="0"/>
          </a:p>
        </p:txBody>
      </p:sp>
      <p:pic>
        <p:nvPicPr>
          <p:cNvPr id="28" name="Grafický objekt 27">
            <a:extLst>
              <a:ext uri="{FF2B5EF4-FFF2-40B4-BE49-F238E27FC236}">
                <a16:creationId xmlns:a16="http://schemas.microsoft.com/office/drawing/2014/main" id="{13059212-A327-41C1-AC34-C83CCDC31B4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99973" y="5989984"/>
            <a:ext cx="2248320" cy="600696"/>
          </a:xfrm>
          <a:prstGeom prst="rect">
            <a:avLst/>
          </a:prstGeom>
        </p:spPr>
      </p:pic>
    </p:spTree>
    <p:extLst>
      <p:ext uri="{BB962C8B-B14F-4D97-AF65-F5344CB8AC3E}">
        <p14:creationId xmlns:p14="http://schemas.microsoft.com/office/powerpoint/2010/main" val="3901837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27AF55C-CC46-4E0B-A7A0-9DC0AB853CF1}"/>
              </a:ext>
            </a:extLst>
          </p:cNvPr>
          <p:cNvSpPr txBox="1"/>
          <p:nvPr/>
        </p:nvSpPr>
        <p:spPr>
          <a:xfrm>
            <a:off x="212035" y="213405"/>
            <a:ext cx="8608115" cy="1938992"/>
          </a:xfrm>
          <a:prstGeom prst="rect">
            <a:avLst/>
          </a:prstGeom>
          <a:noFill/>
        </p:spPr>
        <p:txBody>
          <a:bodyPr wrap="square">
            <a:spAutoFit/>
          </a:bodyPr>
          <a:lstStyle/>
          <a:p>
            <a:pPr algn="just"/>
            <a:r>
              <a:rPr lang="en-US" sz="2000" dirty="0" err="1"/>
              <a:t>Jestliže</a:t>
            </a:r>
            <a:r>
              <a:rPr lang="en-US" sz="2000" dirty="0"/>
              <a:t> </a:t>
            </a:r>
            <a:r>
              <a:rPr lang="en-US" sz="2000" u="sng" dirty="0" err="1"/>
              <a:t>uvnitř</a:t>
            </a:r>
            <a:r>
              <a:rPr lang="en-US" sz="2000" u="sng" dirty="0"/>
              <a:t> </a:t>
            </a:r>
            <a:r>
              <a:rPr lang="en-US" sz="2000" u="sng" dirty="0" err="1"/>
              <a:t>plochy</a:t>
            </a:r>
            <a:r>
              <a:rPr lang="en-US" sz="2000" u="sng" dirty="0"/>
              <a:t> </a:t>
            </a:r>
            <a:r>
              <a:rPr lang="en-US" sz="2000" u="sng" dirty="0" err="1"/>
              <a:t>není</a:t>
            </a:r>
            <a:r>
              <a:rPr lang="en-US" sz="2000" u="sng" dirty="0"/>
              <a:t> </a:t>
            </a:r>
            <a:r>
              <a:rPr lang="en-US" sz="2000" u="sng" dirty="0" err="1"/>
              <a:t>uzavřeno</a:t>
            </a:r>
            <a:r>
              <a:rPr lang="en-US" sz="2000" u="sng" dirty="0"/>
              <a:t> </a:t>
            </a:r>
            <a:r>
              <a:rPr lang="en-US" sz="2000" u="sng" dirty="0" err="1"/>
              <a:t>žádné</a:t>
            </a:r>
            <a:r>
              <a:rPr lang="en-US" sz="2000" u="sng" dirty="0"/>
              <a:t> </a:t>
            </a:r>
            <a:r>
              <a:rPr lang="en-US" sz="2000" u="sng" dirty="0" err="1"/>
              <a:t>těleso</a:t>
            </a:r>
            <a:r>
              <a:rPr lang="en-US" sz="2000" u="sng" dirty="0"/>
              <a:t> s </a:t>
            </a:r>
            <a:r>
              <a:rPr lang="en-US" sz="2000" u="sng" dirty="0" err="1"/>
              <a:t>elektrickým</a:t>
            </a:r>
            <a:r>
              <a:rPr lang="en-US" sz="2000" u="sng" dirty="0"/>
              <a:t> </a:t>
            </a:r>
            <a:r>
              <a:rPr lang="en-US" sz="2000" u="sng" dirty="0" err="1"/>
              <a:t>nábojem</a:t>
            </a:r>
            <a:r>
              <a:rPr lang="en-US" sz="2000" u="sng" dirty="0"/>
              <a:t>, </a:t>
            </a:r>
            <a:r>
              <a:rPr lang="en-US" sz="2000" u="sng" dirty="0" err="1"/>
              <a:t>pak</a:t>
            </a:r>
            <a:r>
              <a:rPr lang="en-US" sz="2000" u="sng" dirty="0"/>
              <a:t> je </a:t>
            </a:r>
            <a:r>
              <a:rPr lang="en-US" sz="2000" u="sng" dirty="0" err="1"/>
              <a:t>celkový</a:t>
            </a:r>
            <a:r>
              <a:rPr lang="en-US" sz="2000" u="sng" dirty="0"/>
              <a:t> </a:t>
            </a:r>
            <a:r>
              <a:rPr lang="en-US" sz="2000" u="sng" dirty="0" err="1"/>
              <a:t>tok</a:t>
            </a:r>
            <a:r>
              <a:rPr lang="en-US" sz="2000" u="sng" dirty="0"/>
              <a:t> </a:t>
            </a:r>
            <a:r>
              <a:rPr lang="en-US" sz="2000" u="sng" dirty="0" err="1"/>
              <a:t>elektrické</a:t>
            </a:r>
            <a:r>
              <a:rPr lang="en-US" sz="2000" u="sng" dirty="0"/>
              <a:t> </a:t>
            </a:r>
            <a:r>
              <a:rPr lang="en-US" sz="2000" u="sng" dirty="0" err="1"/>
              <a:t>intenzity</a:t>
            </a:r>
            <a:r>
              <a:rPr lang="en-US" sz="2000" u="sng" dirty="0"/>
              <a:t> </a:t>
            </a:r>
            <a:r>
              <a:rPr lang="en-US" sz="2000" u="sng" dirty="0" err="1"/>
              <a:t>touto</a:t>
            </a:r>
            <a:r>
              <a:rPr lang="en-US" sz="2000" u="sng" dirty="0"/>
              <a:t> </a:t>
            </a:r>
            <a:r>
              <a:rPr lang="en-US" sz="2000" u="sng" dirty="0" err="1"/>
              <a:t>plochou</a:t>
            </a:r>
            <a:r>
              <a:rPr lang="en-US" sz="2000" u="sng" dirty="0"/>
              <a:t> </a:t>
            </a:r>
            <a:r>
              <a:rPr lang="en-US" sz="2000" u="sng" dirty="0" err="1"/>
              <a:t>nulový</a:t>
            </a:r>
            <a:r>
              <a:rPr lang="en-US" sz="2000" dirty="0"/>
              <a:t>. </a:t>
            </a:r>
          </a:p>
          <a:p>
            <a:pPr algn="just"/>
            <a:r>
              <a:rPr lang="en-US" sz="2000" dirty="0" err="1"/>
              <a:t>Uvnitř</a:t>
            </a:r>
            <a:r>
              <a:rPr lang="en-US" sz="2000" dirty="0"/>
              <a:t> </a:t>
            </a:r>
            <a:r>
              <a:rPr lang="en-US" sz="2000" dirty="0" err="1"/>
              <a:t>nabitého</a:t>
            </a:r>
            <a:r>
              <a:rPr lang="en-US" sz="2000" dirty="0"/>
              <a:t> </a:t>
            </a:r>
            <a:r>
              <a:rPr lang="en-US" sz="2000" dirty="0" err="1"/>
              <a:t>vodivého</a:t>
            </a:r>
            <a:r>
              <a:rPr lang="en-US" sz="2000" dirty="0"/>
              <a:t> </a:t>
            </a:r>
            <a:r>
              <a:rPr lang="en-US" sz="2000" dirty="0" err="1"/>
              <a:t>tělesa</a:t>
            </a:r>
            <a:r>
              <a:rPr lang="en-US" sz="2000" dirty="0"/>
              <a:t> je </a:t>
            </a:r>
            <a:r>
              <a:rPr lang="en-US" sz="2000" dirty="0" err="1"/>
              <a:t>nulová</a:t>
            </a:r>
            <a:r>
              <a:rPr lang="en-US" sz="2000" dirty="0"/>
              <a:t> </a:t>
            </a:r>
            <a:r>
              <a:rPr lang="en-US" sz="2000" dirty="0" err="1"/>
              <a:t>elektrická</a:t>
            </a:r>
            <a:r>
              <a:rPr lang="en-US" sz="2000" dirty="0"/>
              <a:t> </a:t>
            </a:r>
            <a:r>
              <a:rPr lang="en-US" sz="2000" dirty="0" err="1"/>
              <a:t>intenzita</a:t>
            </a:r>
            <a:r>
              <a:rPr lang="en-US" sz="2000" dirty="0"/>
              <a:t>. </a:t>
            </a:r>
            <a:r>
              <a:rPr lang="en-US" sz="2000" dirty="0" err="1"/>
              <a:t>Protože</a:t>
            </a:r>
            <a:r>
              <a:rPr lang="en-US" sz="2000" dirty="0"/>
              <a:t> </a:t>
            </a:r>
            <a:r>
              <a:rPr lang="en-US" sz="2000" dirty="0" err="1"/>
              <a:t>elektrický</a:t>
            </a:r>
            <a:r>
              <a:rPr lang="en-US" sz="2000" dirty="0"/>
              <a:t> </a:t>
            </a:r>
            <a:r>
              <a:rPr lang="en-US" sz="2000" dirty="0" err="1"/>
              <a:t>náboj</a:t>
            </a:r>
            <a:r>
              <a:rPr lang="en-US" sz="2000" dirty="0"/>
              <a:t> se u </a:t>
            </a:r>
            <a:r>
              <a:rPr lang="en-US" sz="2000" dirty="0" err="1"/>
              <a:t>vodiče</a:t>
            </a:r>
            <a:r>
              <a:rPr lang="en-US" sz="2000" dirty="0"/>
              <a:t> v </a:t>
            </a:r>
            <a:r>
              <a:rPr lang="en-US" sz="2000" dirty="0" err="1"/>
              <a:t>ustáleném</a:t>
            </a:r>
            <a:r>
              <a:rPr lang="en-US" sz="2000" dirty="0"/>
              <a:t> </a:t>
            </a:r>
            <a:r>
              <a:rPr lang="en-US" sz="2000" dirty="0" err="1"/>
              <a:t>stavu</a:t>
            </a:r>
            <a:r>
              <a:rPr lang="en-US" sz="2000" dirty="0"/>
              <a:t> </a:t>
            </a:r>
            <a:r>
              <a:rPr lang="en-US" sz="2000" dirty="0" err="1"/>
              <a:t>rozmístí</a:t>
            </a:r>
            <a:r>
              <a:rPr lang="en-US" sz="2000" dirty="0"/>
              <a:t> </a:t>
            </a:r>
            <a:r>
              <a:rPr lang="en-US" sz="2000" dirty="0" err="1"/>
              <a:t>vždy</a:t>
            </a:r>
            <a:r>
              <a:rPr lang="en-US" sz="2000" dirty="0"/>
              <a:t> </a:t>
            </a:r>
            <a:r>
              <a:rPr lang="en-US" sz="2000" dirty="0" err="1"/>
              <a:t>na</a:t>
            </a:r>
            <a:r>
              <a:rPr lang="en-US" sz="2000" dirty="0"/>
              <a:t> </a:t>
            </a:r>
            <a:r>
              <a:rPr lang="en-US" sz="2000" dirty="0" err="1"/>
              <a:t>povrchu</a:t>
            </a:r>
            <a:r>
              <a:rPr lang="en-US" sz="2000" dirty="0"/>
              <a:t> </a:t>
            </a:r>
            <a:r>
              <a:rPr lang="en-US" sz="2000" dirty="0" err="1"/>
              <a:t>tělesa</a:t>
            </a:r>
            <a:r>
              <a:rPr lang="en-US" sz="2000" dirty="0"/>
              <a:t>, </a:t>
            </a:r>
            <a:r>
              <a:rPr lang="en-US" sz="2000" dirty="0" err="1"/>
              <a:t>pak</a:t>
            </a:r>
            <a:r>
              <a:rPr lang="en-US" sz="2000" dirty="0"/>
              <a:t> </a:t>
            </a:r>
            <a:r>
              <a:rPr lang="en-US" sz="2000" dirty="0" err="1"/>
              <a:t>podle</a:t>
            </a:r>
            <a:r>
              <a:rPr lang="en-US" sz="2000" dirty="0"/>
              <a:t> </a:t>
            </a:r>
            <a:r>
              <a:rPr lang="en-US" sz="2000" dirty="0" err="1"/>
              <a:t>Gaussova</a:t>
            </a:r>
            <a:r>
              <a:rPr lang="en-US" sz="2000" dirty="0"/>
              <a:t> </a:t>
            </a:r>
            <a:r>
              <a:rPr lang="en-US" sz="2000" dirty="0" err="1"/>
              <a:t>zákona</a:t>
            </a:r>
            <a:r>
              <a:rPr lang="en-US" sz="2000" dirty="0"/>
              <a:t> </a:t>
            </a:r>
            <a:r>
              <a:rPr lang="en-US" sz="2000" dirty="0" err="1"/>
              <a:t>musí</a:t>
            </a:r>
            <a:r>
              <a:rPr lang="en-US" sz="2000" dirty="0"/>
              <a:t> </a:t>
            </a:r>
            <a:r>
              <a:rPr lang="en-US" sz="2000" dirty="0" err="1"/>
              <a:t>být</a:t>
            </a:r>
            <a:r>
              <a:rPr lang="en-US" sz="2000" dirty="0"/>
              <a:t> </a:t>
            </a:r>
            <a:r>
              <a:rPr lang="en-US" sz="2000" dirty="0" err="1"/>
              <a:t>tok</a:t>
            </a:r>
            <a:r>
              <a:rPr lang="en-US" sz="2000" dirty="0"/>
              <a:t> </a:t>
            </a:r>
            <a:r>
              <a:rPr lang="en-US" sz="2000" dirty="0" err="1"/>
              <a:t>intenzity</a:t>
            </a:r>
            <a:r>
              <a:rPr lang="en-US" sz="2000" dirty="0"/>
              <a:t> </a:t>
            </a:r>
            <a:r>
              <a:rPr lang="en-US" sz="2000" dirty="0" err="1"/>
              <a:t>libovolnou</a:t>
            </a:r>
            <a:r>
              <a:rPr lang="en-US" sz="2000" dirty="0"/>
              <a:t> </a:t>
            </a:r>
            <a:r>
              <a:rPr lang="en-US" sz="2000" dirty="0" err="1"/>
              <a:t>plochou</a:t>
            </a:r>
            <a:r>
              <a:rPr lang="en-US" sz="2000" dirty="0"/>
              <a:t> </a:t>
            </a:r>
            <a:r>
              <a:rPr lang="en-US" sz="2000" dirty="0" err="1"/>
              <a:t>uvnitř</a:t>
            </a:r>
            <a:r>
              <a:rPr lang="en-US" sz="2000" dirty="0"/>
              <a:t> </a:t>
            </a:r>
            <a:r>
              <a:rPr lang="en-US" sz="2000" dirty="0" err="1"/>
              <a:t>tělesa</a:t>
            </a:r>
            <a:r>
              <a:rPr lang="en-US" sz="2000" dirty="0"/>
              <a:t> </a:t>
            </a:r>
            <a:r>
              <a:rPr lang="en-US" sz="2000" dirty="0" err="1"/>
              <a:t>nulový</a:t>
            </a:r>
            <a:r>
              <a:rPr lang="en-US" sz="2000" dirty="0"/>
              <a:t>, a </a:t>
            </a:r>
            <a:r>
              <a:rPr lang="en-US" sz="2000" dirty="0" err="1"/>
              <a:t>tím</a:t>
            </a:r>
            <a:r>
              <a:rPr lang="en-US" sz="2000" dirty="0"/>
              <a:t> </a:t>
            </a:r>
            <a:r>
              <a:rPr lang="en-US" sz="2000" dirty="0" err="1"/>
              <a:t>musí</a:t>
            </a:r>
            <a:r>
              <a:rPr lang="en-US" sz="2000" dirty="0"/>
              <a:t> </a:t>
            </a:r>
            <a:r>
              <a:rPr lang="en-US" sz="2000" dirty="0" err="1"/>
              <a:t>být</a:t>
            </a:r>
            <a:r>
              <a:rPr lang="en-US" sz="2000" dirty="0"/>
              <a:t> v </a:t>
            </a:r>
            <a:r>
              <a:rPr lang="en-US" sz="2000" dirty="0" err="1"/>
              <a:t>libovolném</a:t>
            </a:r>
            <a:r>
              <a:rPr lang="en-US" sz="2000" dirty="0"/>
              <a:t> </a:t>
            </a:r>
            <a:r>
              <a:rPr lang="en-US" sz="2000" dirty="0" err="1"/>
              <a:t>bodě</a:t>
            </a:r>
            <a:r>
              <a:rPr lang="en-US" sz="2000" dirty="0"/>
              <a:t> </a:t>
            </a:r>
            <a:r>
              <a:rPr lang="en-US" sz="2000" dirty="0" err="1"/>
              <a:t>uvnitř</a:t>
            </a:r>
            <a:r>
              <a:rPr lang="en-US" sz="2000" dirty="0"/>
              <a:t> </a:t>
            </a:r>
            <a:r>
              <a:rPr lang="en-US" sz="2000" dirty="0" err="1"/>
              <a:t>tělesa</a:t>
            </a:r>
            <a:r>
              <a:rPr lang="en-US" sz="2000" dirty="0"/>
              <a:t> </a:t>
            </a:r>
            <a:r>
              <a:rPr lang="en-US" sz="2000" dirty="0" err="1"/>
              <a:t>také</a:t>
            </a:r>
            <a:r>
              <a:rPr lang="en-US" sz="2000" dirty="0"/>
              <a:t> </a:t>
            </a:r>
            <a:r>
              <a:rPr lang="en-US" sz="2000" dirty="0" err="1"/>
              <a:t>nulová</a:t>
            </a:r>
            <a:r>
              <a:rPr lang="en-US" sz="2000" dirty="0"/>
              <a:t> </a:t>
            </a:r>
            <a:r>
              <a:rPr lang="en-US" sz="2000" dirty="0" err="1"/>
              <a:t>elektrická</a:t>
            </a:r>
            <a:r>
              <a:rPr lang="en-US" sz="2000" dirty="0"/>
              <a:t> </a:t>
            </a:r>
            <a:r>
              <a:rPr lang="en-US" sz="2000" dirty="0" err="1"/>
              <a:t>intenzita</a:t>
            </a:r>
            <a:r>
              <a:rPr lang="en-US" sz="2000" dirty="0"/>
              <a:t>. </a:t>
            </a:r>
          </a:p>
        </p:txBody>
      </p:sp>
      <p:pic>
        <p:nvPicPr>
          <p:cNvPr id="5" name="Obrázek 4">
            <a:extLst>
              <a:ext uri="{FF2B5EF4-FFF2-40B4-BE49-F238E27FC236}">
                <a16:creationId xmlns:a16="http://schemas.microsoft.com/office/drawing/2014/main" id="{5664AC95-F512-4EBF-80FE-88821525C366}"/>
              </a:ext>
            </a:extLst>
          </p:cNvPr>
          <p:cNvPicPr>
            <a:picLocks noChangeAspect="1"/>
          </p:cNvPicPr>
          <p:nvPr/>
        </p:nvPicPr>
        <p:blipFill>
          <a:blip r:embed="rId2"/>
          <a:stretch>
            <a:fillRect/>
          </a:stretch>
        </p:blipFill>
        <p:spPr>
          <a:xfrm>
            <a:off x="212035" y="2191433"/>
            <a:ext cx="2770705" cy="2673092"/>
          </a:xfrm>
          <a:prstGeom prst="rect">
            <a:avLst/>
          </a:prstGeom>
        </p:spPr>
      </p:pic>
      <p:pic>
        <p:nvPicPr>
          <p:cNvPr id="7" name="Picture 2" descr="See the source image">
            <a:extLst>
              <a:ext uri="{FF2B5EF4-FFF2-40B4-BE49-F238E27FC236}">
                <a16:creationId xmlns:a16="http://schemas.microsoft.com/office/drawing/2014/main" id="{89BB0FCC-DEC3-49C9-921F-1940E1DD6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518" y="2191433"/>
            <a:ext cx="4559381" cy="26715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4499FE7D-2169-4B68-911A-79CFFE3AAA2F}"/>
              </a:ext>
            </a:extLst>
          </p:cNvPr>
          <p:cNvSpPr txBox="1"/>
          <p:nvPr/>
        </p:nvSpPr>
        <p:spPr>
          <a:xfrm>
            <a:off x="318977" y="5114260"/>
            <a:ext cx="8501173" cy="646331"/>
          </a:xfrm>
          <a:prstGeom prst="rect">
            <a:avLst/>
          </a:prstGeom>
          <a:noFill/>
        </p:spPr>
        <p:txBody>
          <a:bodyPr wrap="square" rtlCol="0">
            <a:spAutoFit/>
          </a:bodyPr>
          <a:lstStyle/>
          <a:p>
            <a:r>
              <a:rPr lang="en-US" dirty="0"/>
              <a:t>S </a:t>
            </a:r>
            <a:r>
              <a:rPr lang="en-US" dirty="0" err="1"/>
              <a:t>ohledem</a:t>
            </a:r>
            <a:r>
              <a:rPr lang="en-US" dirty="0"/>
              <a:t> </a:t>
            </a:r>
            <a:r>
              <a:rPr lang="en-US" dirty="0" err="1"/>
              <a:t>na</a:t>
            </a:r>
            <a:r>
              <a:rPr lang="en-US" dirty="0"/>
              <a:t> </a:t>
            </a:r>
            <a:r>
              <a:rPr lang="en-US" dirty="0" err="1"/>
              <a:t>ro</a:t>
            </a:r>
            <a:r>
              <a:rPr lang="cs-CZ" dirty="0"/>
              <a:t>z</a:t>
            </a:r>
            <a:r>
              <a:rPr lang="en-US" dirty="0"/>
              <a:t>m</a:t>
            </a:r>
            <a:r>
              <a:rPr lang="cs-CZ" dirty="0"/>
              <a:t>í</a:t>
            </a:r>
            <a:r>
              <a:rPr lang="en-US" dirty="0" err="1"/>
              <a:t>st</a:t>
            </a:r>
            <a:r>
              <a:rPr lang="cs-CZ" dirty="0" err="1"/>
              <a:t>ění</a:t>
            </a:r>
            <a:r>
              <a:rPr lang="cs-CZ" dirty="0"/>
              <a:t> el. náboje na povrchu vodiče se zavádí veličina </a:t>
            </a:r>
            <a:r>
              <a:rPr lang="cs-CZ" b="1" dirty="0"/>
              <a:t>plošná hustota elektrického náboje </a:t>
            </a:r>
            <a:r>
              <a:rPr lang="el-GR" i="1" dirty="0"/>
              <a:t>σ</a:t>
            </a:r>
            <a:endParaRPr lang="cs-CZ" i="1" dirty="0"/>
          </a:p>
        </p:txBody>
      </p:sp>
      <p:pic>
        <p:nvPicPr>
          <p:cNvPr id="7170" name="Picture 2">
            <a:extLst>
              <a:ext uri="{FF2B5EF4-FFF2-40B4-BE49-F238E27FC236}">
                <a16:creationId xmlns:a16="http://schemas.microsoft.com/office/drawing/2014/main" id="{89FA274F-75E5-4BB3-825A-0D448912BE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036" y="5760591"/>
            <a:ext cx="710964" cy="646331"/>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A9F9C5B4-8C4D-40D9-B08D-CB3A7E831F3D}"/>
              </a:ext>
            </a:extLst>
          </p:cNvPr>
          <p:cNvSpPr txBox="1"/>
          <p:nvPr/>
        </p:nvSpPr>
        <p:spPr>
          <a:xfrm>
            <a:off x="5753534" y="5825660"/>
            <a:ext cx="1437841" cy="369332"/>
          </a:xfrm>
          <a:prstGeom prst="rect">
            <a:avLst/>
          </a:prstGeom>
          <a:noFill/>
        </p:spPr>
        <p:txBody>
          <a:bodyPr wrap="square">
            <a:spAutoFit/>
          </a:bodyPr>
          <a:lstStyle/>
          <a:p>
            <a:r>
              <a:rPr lang="en-US" b="0" i="0" dirty="0">
                <a:solidFill>
                  <a:srgbClr val="000000"/>
                </a:solidFill>
                <a:effectLst/>
              </a:rPr>
              <a:t>[</a:t>
            </a:r>
            <a:r>
              <a:rPr lang="el-GR" i="1" dirty="0"/>
              <a:t>σ</a:t>
            </a:r>
            <a:r>
              <a:rPr lang="en-US" b="0" i="0" dirty="0">
                <a:solidFill>
                  <a:srgbClr val="000000"/>
                </a:solidFill>
                <a:effectLst/>
              </a:rPr>
              <a:t>] </a:t>
            </a:r>
            <a:r>
              <a:rPr lang="cs-CZ" b="0" i="0" dirty="0">
                <a:solidFill>
                  <a:srgbClr val="000000"/>
                </a:solidFill>
                <a:effectLst/>
              </a:rPr>
              <a:t>= C</a:t>
            </a:r>
            <a:r>
              <a:rPr lang="en-US" b="0" i="0" dirty="0">
                <a:solidFill>
                  <a:srgbClr val="000000"/>
                </a:solidFill>
                <a:effectLst/>
              </a:rPr>
              <a:t> </a:t>
            </a:r>
            <a:r>
              <a:rPr lang="cs-CZ" b="0" i="0" dirty="0">
                <a:solidFill>
                  <a:srgbClr val="000000"/>
                </a:solidFill>
                <a:effectLst/>
              </a:rPr>
              <a:t>· m</a:t>
            </a:r>
            <a:r>
              <a:rPr lang="cs-CZ" b="0" i="0" baseline="30000" dirty="0">
                <a:solidFill>
                  <a:srgbClr val="000000"/>
                </a:solidFill>
                <a:effectLst/>
              </a:rPr>
              <a:t>-2</a:t>
            </a:r>
            <a:endParaRPr lang="cs-CZ" dirty="0"/>
          </a:p>
        </p:txBody>
      </p:sp>
    </p:spTree>
    <p:extLst>
      <p:ext uri="{BB962C8B-B14F-4D97-AF65-F5344CB8AC3E}">
        <p14:creationId xmlns:p14="http://schemas.microsoft.com/office/powerpoint/2010/main" val="2560219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5B18E56E-8E75-4F9F-9243-6EA60AB2986D}"/>
              </a:ext>
            </a:extLst>
          </p:cNvPr>
          <p:cNvSpPr txBox="1"/>
          <p:nvPr/>
        </p:nvSpPr>
        <p:spPr>
          <a:xfrm>
            <a:off x="209550" y="379545"/>
            <a:ext cx="1967462" cy="400110"/>
          </a:xfrm>
          <a:prstGeom prst="rect">
            <a:avLst/>
          </a:prstGeom>
          <a:noFill/>
        </p:spPr>
        <p:txBody>
          <a:bodyPr wrap="none" rtlCol="0">
            <a:spAutoFit/>
          </a:bodyPr>
          <a:lstStyle/>
          <a:p>
            <a:r>
              <a:rPr lang="cs-CZ" sz="2000" dirty="0"/>
              <a:t>Pro </a:t>
            </a:r>
            <a:r>
              <a:rPr lang="cs-CZ" sz="2000" b="1" dirty="0"/>
              <a:t>povrch koule</a:t>
            </a:r>
          </a:p>
        </p:txBody>
      </p:sp>
      <p:pic>
        <p:nvPicPr>
          <p:cNvPr id="8194" name="Picture 2">
            <a:extLst>
              <a:ext uri="{FF2B5EF4-FFF2-40B4-BE49-F238E27FC236}">
                <a16:creationId xmlns:a16="http://schemas.microsoft.com/office/drawing/2014/main" id="{EE6A0A5D-40E6-4B4E-9187-ABAC1B2A1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269" y="677468"/>
            <a:ext cx="3274624" cy="626031"/>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0684C1EA-3F37-4F64-AE40-24A3E2B85736}"/>
              </a:ext>
            </a:extLst>
          </p:cNvPr>
          <p:cNvPicPr>
            <a:picLocks noChangeAspect="1"/>
          </p:cNvPicPr>
          <p:nvPr/>
        </p:nvPicPr>
        <p:blipFill>
          <a:blip r:embed="rId3"/>
          <a:stretch>
            <a:fillRect/>
          </a:stretch>
        </p:blipFill>
        <p:spPr>
          <a:xfrm>
            <a:off x="3175269" y="1378695"/>
            <a:ext cx="4552950" cy="1381125"/>
          </a:xfrm>
          <a:prstGeom prst="rect">
            <a:avLst/>
          </a:prstGeom>
        </p:spPr>
      </p:pic>
      <p:pic>
        <p:nvPicPr>
          <p:cNvPr id="8198" name="Picture 6">
            <a:extLst>
              <a:ext uri="{FF2B5EF4-FFF2-40B4-BE49-F238E27FC236}">
                <a16:creationId xmlns:a16="http://schemas.microsoft.com/office/drawing/2014/main" id="{35961D2F-5DED-4647-85DC-10D610B2EB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01" y="1024649"/>
            <a:ext cx="1317915" cy="63770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6AEE3EE2-5024-4CA7-B905-C7C5651278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801" y="1848619"/>
            <a:ext cx="921124" cy="6377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600D3856-D2EC-4FBE-A091-DEE3DFA3DF95}"/>
              </a:ext>
            </a:extLst>
          </p:cNvPr>
          <p:cNvSpPr txBox="1"/>
          <p:nvPr/>
        </p:nvSpPr>
        <p:spPr>
          <a:xfrm>
            <a:off x="209550" y="3282020"/>
            <a:ext cx="8629650" cy="707886"/>
          </a:xfrm>
          <a:prstGeom prst="rect">
            <a:avLst/>
          </a:prstGeom>
          <a:noFill/>
        </p:spPr>
        <p:txBody>
          <a:bodyPr wrap="square">
            <a:spAutoFit/>
          </a:bodyPr>
          <a:lstStyle/>
          <a:p>
            <a:pPr algn="just"/>
            <a:r>
              <a:rPr lang="cs-CZ" sz="2000" b="0" i="0" dirty="0">
                <a:solidFill>
                  <a:srgbClr val="000000"/>
                </a:solidFill>
                <a:effectLst/>
              </a:rPr>
              <a:t>Tento vztah platí i pro intenzitu el. pole u povrchu nabitého vodiče jiného než kulového tvaru ve vakuu. Je-li vodič v prostředí o permitivitě </a:t>
            </a:r>
            <a:r>
              <a:rPr lang="cs-CZ" sz="2000" b="0" i="1" dirty="0">
                <a:solidFill>
                  <a:srgbClr val="000000"/>
                </a:solidFill>
                <a:effectLst/>
              </a:rPr>
              <a:t>e</a:t>
            </a:r>
            <a:r>
              <a:rPr lang="cs-CZ" sz="2000" b="0" i="0" dirty="0">
                <a:solidFill>
                  <a:srgbClr val="000000"/>
                </a:solidFill>
                <a:effectLst/>
              </a:rPr>
              <a:t>, platí</a:t>
            </a:r>
            <a:endParaRPr lang="cs-CZ" sz="2000" dirty="0"/>
          </a:p>
        </p:txBody>
      </p:sp>
      <p:pic>
        <p:nvPicPr>
          <p:cNvPr id="8204" name="Picture 12">
            <a:extLst>
              <a:ext uri="{FF2B5EF4-FFF2-40B4-BE49-F238E27FC236}">
                <a16:creationId xmlns:a16="http://schemas.microsoft.com/office/drawing/2014/main" id="{400DD104-CD9D-4A44-AA0A-81F17CD1E9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18" y="2549580"/>
            <a:ext cx="728663" cy="669180"/>
          </a:xfrm>
          <a:prstGeom prst="rect">
            <a:avLst/>
          </a:prstGeom>
          <a:noFill/>
          <a:extLst>
            <a:ext uri="{909E8E84-426E-40DD-AFC4-6F175D3DCCD1}">
              <a14:hiddenFill xmlns:a14="http://schemas.microsoft.com/office/drawing/2010/main">
                <a:solidFill>
                  <a:srgbClr val="FFFFFF"/>
                </a:solidFill>
              </a14:hiddenFill>
            </a:ext>
          </a:extLst>
        </p:spPr>
      </p:pic>
      <p:pic>
        <p:nvPicPr>
          <p:cNvPr id="8206" name="Picture 14">
            <a:extLst>
              <a:ext uri="{FF2B5EF4-FFF2-40B4-BE49-F238E27FC236}">
                <a16:creationId xmlns:a16="http://schemas.microsoft.com/office/drawing/2014/main" id="{585DB65C-B11D-43D0-B037-44A26A9224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425" y="3989906"/>
            <a:ext cx="728663" cy="663893"/>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B936D802-A46F-415F-BCF2-C33C567C49D7}"/>
              </a:ext>
            </a:extLst>
          </p:cNvPr>
          <p:cNvSpPr txBox="1"/>
          <p:nvPr/>
        </p:nvSpPr>
        <p:spPr>
          <a:xfrm>
            <a:off x="114301" y="4665519"/>
            <a:ext cx="8896349" cy="707886"/>
          </a:xfrm>
          <a:prstGeom prst="rect">
            <a:avLst/>
          </a:prstGeom>
          <a:noFill/>
        </p:spPr>
        <p:txBody>
          <a:bodyPr wrap="square">
            <a:spAutoFit/>
          </a:bodyPr>
          <a:lstStyle/>
          <a:p>
            <a:r>
              <a:rPr lang="cs-CZ" sz="2000" b="0" i="0" dirty="0">
                <a:solidFill>
                  <a:srgbClr val="000000"/>
                </a:solidFill>
                <a:effectLst/>
              </a:rPr>
              <a:t>Ze vztahu vyplývá, že  </a:t>
            </a:r>
            <a:r>
              <a:rPr lang="cs-CZ" sz="2000" b="0" i="0" u="sng" dirty="0">
                <a:solidFill>
                  <a:srgbClr val="000000"/>
                </a:solidFill>
                <a:effectLst/>
              </a:rPr>
              <a:t>el. pole je nejsilnější tam, kde je největší hustota náboje, tedy u hrotů a hran</a:t>
            </a:r>
            <a:r>
              <a:rPr lang="cs-CZ" sz="2000" b="0" i="0" dirty="0">
                <a:solidFill>
                  <a:srgbClr val="000000"/>
                </a:solidFill>
                <a:effectLst/>
              </a:rPr>
              <a:t>. </a:t>
            </a:r>
            <a:endParaRPr lang="cs-CZ" sz="2000" dirty="0"/>
          </a:p>
        </p:txBody>
      </p:sp>
    </p:spTree>
    <p:extLst>
      <p:ext uri="{BB962C8B-B14F-4D97-AF65-F5344CB8AC3E}">
        <p14:creationId xmlns:p14="http://schemas.microsoft.com/office/powerpoint/2010/main" val="9411349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4DC9982-C5A4-447C-BE04-194FD9C69B2D}"/>
              </a:ext>
            </a:extLst>
          </p:cNvPr>
          <p:cNvSpPr txBox="1"/>
          <p:nvPr/>
        </p:nvSpPr>
        <p:spPr>
          <a:xfrm>
            <a:off x="124032" y="228728"/>
            <a:ext cx="8895935" cy="2554545"/>
          </a:xfrm>
          <a:prstGeom prst="rect">
            <a:avLst/>
          </a:prstGeom>
          <a:noFill/>
        </p:spPr>
        <p:txBody>
          <a:bodyPr wrap="square">
            <a:spAutoFit/>
          </a:bodyPr>
          <a:lstStyle/>
          <a:p>
            <a:pPr algn="just"/>
            <a:r>
              <a:rPr lang="cs-CZ" sz="2000" b="1" i="0" dirty="0">
                <a:effectLst/>
              </a:rPr>
              <a:t>Statická elektřina</a:t>
            </a:r>
            <a:r>
              <a:rPr lang="cs-CZ" sz="2000" b="0" i="0" dirty="0">
                <a:effectLst/>
              </a:rPr>
              <a:t> je označení pro jevy, způsobené nashromážděním </a:t>
            </a:r>
            <a:r>
              <a:rPr lang="cs-CZ" sz="2000" b="0" i="0" u="none" strike="noStrike" dirty="0">
                <a:effectLst/>
              </a:rPr>
              <a:t>elektrického náboje</a:t>
            </a:r>
            <a:r>
              <a:rPr lang="cs-CZ" sz="2000" b="0" i="0" dirty="0">
                <a:effectLst/>
              </a:rPr>
              <a:t> na povrchu různých těles a předmětů a jejich výměnou při vzájemném kontaktu. </a:t>
            </a:r>
            <a:r>
              <a:rPr lang="cs-CZ" sz="2000" b="1" i="0" dirty="0">
                <a:effectLst/>
              </a:rPr>
              <a:t>Statický náboj </a:t>
            </a:r>
            <a:r>
              <a:rPr lang="cs-CZ" sz="2000" b="0" i="0" dirty="0">
                <a:effectLst/>
              </a:rPr>
              <a:t>vzniká, když </a:t>
            </a:r>
            <a:r>
              <a:rPr lang="cs-CZ" sz="2000" b="0" i="0" u="sng" dirty="0">
                <a:effectLst/>
              </a:rPr>
              <a:t>dva materiály přicházejí spolu do styku a opětovně se oddělují, nebo jejich třením </a:t>
            </a:r>
            <a:r>
              <a:rPr lang="cs-CZ" sz="2000" b="0" i="0" dirty="0">
                <a:effectLst/>
              </a:rPr>
              <a:t>(</a:t>
            </a:r>
            <a:r>
              <a:rPr lang="cs-CZ" sz="2000" b="0" i="0" dirty="0" err="1">
                <a:effectLst/>
              </a:rPr>
              <a:t>tribolelektrické</a:t>
            </a:r>
            <a:r>
              <a:rPr lang="cs-CZ" sz="2000" b="0" i="0" dirty="0">
                <a:effectLst/>
              </a:rPr>
              <a:t> nabíjení). To způsobuje rozdělení nebo převod negativních elektronů z jednoho atomu na druhý. </a:t>
            </a:r>
            <a:r>
              <a:rPr lang="cs-CZ" sz="2000" b="0" i="0" u="sng" dirty="0">
                <a:effectLst/>
              </a:rPr>
              <a:t>Velikost náboje je závislá na řadě faktorů, jako jsou elektrické a fyzikální vlastnosti materiálů, teplota, vlhkost, tlak a rychlost oddělování materiálů</a:t>
            </a:r>
            <a:r>
              <a:rPr lang="cs-CZ" sz="2000" b="0" i="0" dirty="0">
                <a:effectLst/>
              </a:rPr>
              <a:t>. Čím větší je tlak nebo rychlost oddělení, tím větší je náboj.</a:t>
            </a:r>
            <a:endParaRPr lang="cs-CZ" sz="2000" dirty="0"/>
          </a:p>
        </p:txBody>
      </p:sp>
      <p:sp>
        <p:nvSpPr>
          <p:cNvPr id="10" name="TextovéPole 9">
            <a:extLst>
              <a:ext uri="{FF2B5EF4-FFF2-40B4-BE49-F238E27FC236}">
                <a16:creationId xmlns:a16="http://schemas.microsoft.com/office/drawing/2014/main" id="{7D909407-3254-416D-A939-82050BE44C06}"/>
              </a:ext>
            </a:extLst>
          </p:cNvPr>
          <p:cNvSpPr txBox="1"/>
          <p:nvPr/>
        </p:nvSpPr>
        <p:spPr>
          <a:xfrm>
            <a:off x="266699" y="6016945"/>
            <a:ext cx="8420514" cy="707886"/>
          </a:xfrm>
          <a:prstGeom prst="rect">
            <a:avLst/>
          </a:prstGeom>
          <a:noFill/>
        </p:spPr>
        <p:txBody>
          <a:bodyPr wrap="square">
            <a:spAutoFit/>
          </a:bodyPr>
          <a:lstStyle/>
          <a:p>
            <a:pPr algn="just"/>
            <a:r>
              <a:rPr lang="cs-CZ" sz="2000" b="0" i="0" dirty="0">
                <a:solidFill>
                  <a:srgbClr val="202122"/>
                </a:solidFill>
                <a:effectLst/>
              </a:rPr>
              <a:t>Vodiče jsou zbavovány statického náboje </a:t>
            </a:r>
            <a:r>
              <a:rPr lang="cs-CZ" sz="2000" b="1" i="0" dirty="0">
                <a:solidFill>
                  <a:srgbClr val="202122"/>
                </a:solidFill>
                <a:effectLst/>
              </a:rPr>
              <a:t>uzemněním</a:t>
            </a:r>
            <a:r>
              <a:rPr lang="cs-CZ" sz="2000" b="0" i="0" dirty="0">
                <a:solidFill>
                  <a:srgbClr val="202122"/>
                </a:solidFill>
                <a:effectLst/>
              </a:rPr>
              <a:t>. Neutralizace statického náboje na izolantech je realizována ionizátory (</a:t>
            </a:r>
            <a:r>
              <a:rPr lang="cs-CZ" sz="2000" b="0" i="0" dirty="0" err="1">
                <a:solidFill>
                  <a:srgbClr val="202122"/>
                </a:solidFill>
                <a:effectLst/>
              </a:rPr>
              <a:t>ionizéry</a:t>
            </a:r>
            <a:r>
              <a:rPr lang="cs-CZ" sz="2000" b="0" i="0" dirty="0">
                <a:solidFill>
                  <a:srgbClr val="202122"/>
                </a:solidFill>
                <a:effectLst/>
              </a:rPr>
              <a:t>).</a:t>
            </a:r>
            <a:endParaRPr lang="cs-CZ" sz="2000" dirty="0"/>
          </a:p>
        </p:txBody>
      </p:sp>
      <p:pic>
        <p:nvPicPr>
          <p:cNvPr id="4" name="Picture 2" descr="See the source image">
            <a:extLst>
              <a:ext uri="{FF2B5EF4-FFF2-40B4-BE49-F238E27FC236}">
                <a16:creationId xmlns:a16="http://schemas.microsoft.com/office/drawing/2014/main" id="{3C2DEDDB-2150-4E95-9D10-B9622376E7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9666" y="2571952"/>
            <a:ext cx="3315113" cy="340286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FEE013CC-351A-4F8A-AA4E-1CE2AAD33B75}"/>
              </a:ext>
            </a:extLst>
          </p:cNvPr>
          <p:cNvSpPr txBox="1"/>
          <p:nvPr/>
        </p:nvSpPr>
        <p:spPr>
          <a:xfrm>
            <a:off x="1133421" y="4619229"/>
            <a:ext cx="1785836" cy="646331"/>
          </a:xfrm>
          <a:prstGeom prst="rect">
            <a:avLst/>
          </a:prstGeom>
          <a:noFill/>
        </p:spPr>
        <p:txBody>
          <a:bodyPr wrap="square">
            <a:spAutoFit/>
          </a:bodyPr>
          <a:lstStyle/>
          <a:p>
            <a:r>
              <a:rPr lang="en-US" sz="1800" dirty="0"/>
              <a:t>van de </a:t>
            </a:r>
            <a:r>
              <a:rPr lang="en-US" sz="1800" dirty="0" err="1"/>
              <a:t>Graaffův</a:t>
            </a:r>
            <a:endParaRPr lang="cs-CZ" sz="1800" dirty="0"/>
          </a:p>
          <a:p>
            <a:r>
              <a:rPr lang="en-US" sz="1800" dirty="0" err="1"/>
              <a:t>generátor</a:t>
            </a:r>
            <a:endParaRPr lang="en-US" dirty="0"/>
          </a:p>
        </p:txBody>
      </p:sp>
      <p:pic>
        <p:nvPicPr>
          <p:cNvPr id="8196" name="Picture 4" descr="Intermediate Van de Graaff Generator Van De Graaff ...">
            <a:extLst>
              <a:ext uri="{FF2B5EF4-FFF2-40B4-BE49-F238E27FC236}">
                <a16:creationId xmlns:a16="http://schemas.microsoft.com/office/drawing/2014/main" id="{A059CE10-2D37-4BEF-808A-1A331A9F2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961" y="2614079"/>
            <a:ext cx="2018689" cy="3149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746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E4F3452-8F9D-48EA-8420-47B5B984C050}"/>
              </a:ext>
            </a:extLst>
          </p:cNvPr>
          <p:cNvSpPr txBox="1"/>
          <p:nvPr/>
        </p:nvSpPr>
        <p:spPr>
          <a:xfrm>
            <a:off x="244000" y="752610"/>
            <a:ext cx="8655999" cy="1323439"/>
          </a:xfrm>
          <a:prstGeom prst="rect">
            <a:avLst/>
          </a:prstGeom>
          <a:noFill/>
        </p:spPr>
        <p:txBody>
          <a:bodyPr wrap="square">
            <a:spAutoFit/>
          </a:bodyPr>
          <a:lstStyle/>
          <a:p>
            <a:pPr algn="just"/>
            <a:r>
              <a:rPr lang="cs-CZ" sz="2000" b="0" i="0" dirty="0">
                <a:solidFill>
                  <a:srgbClr val="000000"/>
                </a:solidFill>
                <a:effectLst/>
              </a:rPr>
              <a:t>Má-li těleso dostatečně </a:t>
            </a:r>
            <a:r>
              <a:rPr lang="cs-CZ" sz="2000" b="0" i="0" u="sng" dirty="0">
                <a:solidFill>
                  <a:srgbClr val="000000"/>
                </a:solidFill>
                <a:effectLst/>
              </a:rPr>
              <a:t>ostrý hrot</a:t>
            </a:r>
            <a:r>
              <a:rPr lang="cs-CZ" sz="2000" b="0" i="0" dirty="0">
                <a:solidFill>
                  <a:srgbClr val="000000"/>
                </a:solidFill>
                <a:effectLst/>
              </a:rPr>
              <a:t>, </a:t>
            </a:r>
            <a:r>
              <a:rPr lang="en-US" sz="2000" b="0" i="0" dirty="0">
                <a:solidFill>
                  <a:srgbClr val="000000"/>
                </a:solidFill>
                <a:effectLst/>
              </a:rPr>
              <a:t>je </a:t>
            </a:r>
            <a:r>
              <a:rPr lang="cs-CZ" sz="2000" b="0" i="0" dirty="0">
                <a:solidFill>
                  <a:srgbClr val="000000"/>
                </a:solidFill>
                <a:effectLst/>
              </a:rPr>
              <a:t>i při malých hodnotách potenciálu </a:t>
            </a:r>
            <a:r>
              <a:rPr lang="en-US" sz="2000" b="0" i="0" dirty="0">
                <a:solidFill>
                  <a:srgbClr val="000000"/>
                </a:solidFill>
                <a:effectLst/>
              </a:rPr>
              <a:t>e</a:t>
            </a:r>
            <a:r>
              <a:rPr lang="cs-CZ" sz="2000" b="0" i="0" dirty="0" err="1">
                <a:solidFill>
                  <a:srgbClr val="000000"/>
                </a:solidFill>
                <a:effectLst/>
              </a:rPr>
              <a:t>lektrické</a:t>
            </a:r>
            <a:r>
              <a:rPr lang="cs-CZ" sz="2000" b="0" i="0" dirty="0">
                <a:solidFill>
                  <a:srgbClr val="000000"/>
                </a:solidFill>
                <a:effectLst/>
              </a:rPr>
              <a:t> pole v blízkosti hrotu tak silné, že ionizuje molekuly vzduchu. </a:t>
            </a:r>
            <a:r>
              <a:rPr lang="en-US" sz="2000" b="0" i="0" dirty="0">
                <a:solidFill>
                  <a:srgbClr val="000000"/>
                </a:solidFill>
                <a:effectLst/>
              </a:rPr>
              <a:t>I</a:t>
            </a:r>
            <a:r>
              <a:rPr lang="cs-CZ" sz="2000" b="0" i="0" dirty="0" err="1">
                <a:solidFill>
                  <a:srgbClr val="000000"/>
                </a:solidFill>
                <a:effectLst/>
              </a:rPr>
              <a:t>onty</a:t>
            </a:r>
            <a:r>
              <a:rPr lang="cs-CZ" sz="2000" b="0" i="0" dirty="0">
                <a:solidFill>
                  <a:srgbClr val="000000"/>
                </a:solidFill>
                <a:effectLst/>
              </a:rPr>
              <a:t>, které mají náboj stejné polarity jako je náboj hrotu, jsou od hrotu odpuzovány. Přitom s sebou strhují i okolní molekuly vzduchy a vzniká "</a:t>
            </a:r>
            <a:r>
              <a:rPr lang="cs-CZ" sz="2000" b="1" i="0" dirty="0">
                <a:solidFill>
                  <a:srgbClr val="000000"/>
                </a:solidFill>
                <a:effectLst/>
              </a:rPr>
              <a:t>elektrický vítr</a:t>
            </a:r>
            <a:r>
              <a:rPr lang="cs-CZ" sz="2000" b="0" i="0" dirty="0">
                <a:solidFill>
                  <a:srgbClr val="000000"/>
                </a:solidFill>
                <a:effectLst/>
              </a:rPr>
              <a:t>". </a:t>
            </a:r>
            <a:endParaRPr lang="en-US" sz="2000" b="0" i="0" dirty="0">
              <a:solidFill>
                <a:srgbClr val="000000"/>
              </a:solidFill>
              <a:effectLst/>
            </a:endParaRPr>
          </a:p>
        </p:txBody>
      </p:sp>
      <p:sp>
        <p:nvSpPr>
          <p:cNvPr id="6" name="TextovéPole 5">
            <a:extLst>
              <a:ext uri="{FF2B5EF4-FFF2-40B4-BE49-F238E27FC236}">
                <a16:creationId xmlns:a16="http://schemas.microsoft.com/office/drawing/2014/main" id="{6E7FD00C-C714-43DF-A368-1C126DC2DF83}"/>
              </a:ext>
            </a:extLst>
          </p:cNvPr>
          <p:cNvSpPr txBox="1"/>
          <p:nvPr/>
        </p:nvSpPr>
        <p:spPr>
          <a:xfrm>
            <a:off x="244000" y="298750"/>
            <a:ext cx="4572000" cy="461665"/>
          </a:xfrm>
          <a:prstGeom prst="rect">
            <a:avLst/>
          </a:prstGeom>
          <a:noFill/>
        </p:spPr>
        <p:txBody>
          <a:bodyPr wrap="square">
            <a:spAutoFit/>
          </a:bodyPr>
          <a:lstStyle/>
          <a:p>
            <a:pPr algn="l"/>
            <a:r>
              <a:rPr lang="cs-CZ" sz="2400" b="1" i="0" dirty="0">
                <a:solidFill>
                  <a:srgbClr val="000000"/>
                </a:solidFill>
                <a:effectLst/>
              </a:rPr>
              <a:t>Elektrický vítr, sršení náboje</a:t>
            </a:r>
            <a:endParaRPr lang="cs-CZ" sz="2400" b="0" i="0" dirty="0">
              <a:solidFill>
                <a:srgbClr val="000000"/>
              </a:solidFill>
              <a:effectLst/>
            </a:endParaRPr>
          </a:p>
        </p:txBody>
      </p:sp>
      <p:pic>
        <p:nvPicPr>
          <p:cNvPr id="10" name="Obrázek 9">
            <a:extLst>
              <a:ext uri="{FF2B5EF4-FFF2-40B4-BE49-F238E27FC236}">
                <a16:creationId xmlns:a16="http://schemas.microsoft.com/office/drawing/2014/main" id="{7DBCDE18-DFF4-4C34-B78C-BB423F01424D}"/>
              </a:ext>
            </a:extLst>
          </p:cNvPr>
          <p:cNvPicPr>
            <a:picLocks noChangeAspect="1"/>
          </p:cNvPicPr>
          <p:nvPr/>
        </p:nvPicPr>
        <p:blipFill>
          <a:blip r:embed="rId2"/>
          <a:stretch>
            <a:fillRect/>
          </a:stretch>
        </p:blipFill>
        <p:spPr>
          <a:xfrm>
            <a:off x="2657475" y="5018840"/>
            <a:ext cx="2677816" cy="1708427"/>
          </a:xfrm>
          <a:prstGeom prst="rect">
            <a:avLst/>
          </a:prstGeom>
        </p:spPr>
      </p:pic>
      <p:sp>
        <p:nvSpPr>
          <p:cNvPr id="12" name="TextovéPole 11">
            <a:extLst>
              <a:ext uri="{FF2B5EF4-FFF2-40B4-BE49-F238E27FC236}">
                <a16:creationId xmlns:a16="http://schemas.microsoft.com/office/drawing/2014/main" id="{5E55A225-3FC1-4A5A-99AA-AA581E2CF20F}"/>
              </a:ext>
            </a:extLst>
          </p:cNvPr>
          <p:cNvSpPr txBox="1"/>
          <p:nvPr/>
        </p:nvSpPr>
        <p:spPr>
          <a:xfrm>
            <a:off x="244001" y="4273541"/>
            <a:ext cx="8655998" cy="707886"/>
          </a:xfrm>
          <a:prstGeom prst="rect">
            <a:avLst/>
          </a:prstGeom>
          <a:noFill/>
        </p:spPr>
        <p:txBody>
          <a:bodyPr wrap="square">
            <a:spAutoFit/>
          </a:bodyPr>
          <a:lstStyle/>
          <a:p>
            <a:pPr algn="just"/>
            <a:r>
              <a:rPr lang="cs-CZ" sz="2000" b="0" i="0" dirty="0">
                <a:solidFill>
                  <a:srgbClr val="000000"/>
                </a:solidFill>
                <a:effectLst/>
              </a:rPr>
              <a:t>Opačně nabité ionty se k hrotu přibližují a neutralizují ho. Tento jev (zde nazývaný </a:t>
            </a:r>
            <a:r>
              <a:rPr lang="cs-CZ" sz="2000" b="1" i="0" dirty="0">
                <a:solidFill>
                  <a:srgbClr val="000000"/>
                </a:solidFill>
                <a:effectLst/>
              </a:rPr>
              <a:t>sršení náboje</a:t>
            </a:r>
            <a:r>
              <a:rPr lang="cs-CZ" sz="2000" b="0" i="0" dirty="0">
                <a:solidFill>
                  <a:srgbClr val="000000"/>
                </a:solidFill>
                <a:effectLst/>
              </a:rPr>
              <a:t>) také způsobuje ztráty ve vedení vysokého napětí </a:t>
            </a:r>
          </a:p>
        </p:txBody>
      </p:sp>
      <p:pic>
        <p:nvPicPr>
          <p:cNvPr id="14" name="Obrázek 13">
            <a:extLst>
              <a:ext uri="{FF2B5EF4-FFF2-40B4-BE49-F238E27FC236}">
                <a16:creationId xmlns:a16="http://schemas.microsoft.com/office/drawing/2014/main" id="{9075BE3F-A28E-4C99-A2DE-5672551BE127}"/>
              </a:ext>
            </a:extLst>
          </p:cNvPr>
          <p:cNvPicPr>
            <a:picLocks noChangeAspect="1"/>
          </p:cNvPicPr>
          <p:nvPr/>
        </p:nvPicPr>
        <p:blipFill>
          <a:blip r:embed="rId3"/>
          <a:stretch>
            <a:fillRect/>
          </a:stretch>
        </p:blipFill>
        <p:spPr>
          <a:xfrm>
            <a:off x="448716" y="5154342"/>
            <a:ext cx="1505812" cy="1404907"/>
          </a:xfrm>
          <a:prstGeom prst="rect">
            <a:avLst/>
          </a:prstGeom>
        </p:spPr>
      </p:pic>
      <p:pic>
        <p:nvPicPr>
          <p:cNvPr id="9220" name="Picture 4" descr="Elektrostatika [FyzWiki]">
            <a:extLst>
              <a:ext uri="{FF2B5EF4-FFF2-40B4-BE49-F238E27FC236}">
                <a16:creationId xmlns:a16="http://schemas.microsoft.com/office/drawing/2014/main" id="{905B0DA3-46C8-486E-91E0-845B4F1DB3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5694" y="2314821"/>
            <a:ext cx="2040812" cy="1530609"/>
          </a:xfrm>
          <a:prstGeom prst="rect">
            <a:avLst/>
          </a:prstGeom>
          <a:noFill/>
          <a:extLst>
            <a:ext uri="{909E8E84-426E-40DD-AFC4-6F175D3DCCD1}">
              <a14:hiddenFill xmlns:a14="http://schemas.microsoft.com/office/drawing/2010/main">
                <a:solidFill>
                  <a:srgbClr val="FFFFFF"/>
                </a:solidFill>
              </a14:hiddenFill>
            </a:ext>
          </a:extLst>
        </p:spPr>
      </p:pic>
      <p:pic>
        <p:nvPicPr>
          <p:cNvPr id="16" name="Obrázek 15">
            <a:extLst>
              <a:ext uri="{FF2B5EF4-FFF2-40B4-BE49-F238E27FC236}">
                <a16:creationId xmlns:a16="http://schemas.microsoft.com/office/drawing/2014/main" id="{473C76C0-8178-4CD4-BDA0-3E548D46B1E5}"/>
              </a:ext>
            </a:extLst>
          </p:cNvPr>
          <p:cNvPicPr>
            <a:picLocks noChangeAspect="1"/>
          </p:cNvPicPr>
          <p:nvPr/>
        </p:nvPicPr>
        <p:blipFill>
          <a:blip r:embed="rId5"/>
          <a:stretch>
            <a:fillRect/>
          </a:stretch>
        </p:blipFill>
        <p:spPr>
          <a:xfrm>
            <a:off x="244000" y="2161850"/>
            <a:ext cx="2409825" cy="1524000"/>
          </a:xfrm>
          <a:prstGeom prst="rect">
            <a:avLst/>
          </a:prstGeom>
        </p:spPr>
      </p:pic>
      <p:pic>
        <p:nvPicPr>
          <p:cNvPr id="18" name="Obrázek 17">
            <a:extLst>
              <a:ext uri="{FF2B5EF4-FFF2-40B4-BE49-F238E27FC236}">
                <a16:creationId xmlns:a16="http://schemas.microsoft.com/office/drawing/2014/main" id="{69EBF844-9402-4614-A691-CD77FA7892DC}"/>
              </a:ext>
            </a:extLst>
          </p:cNvPr>
          <p:cNvPicPr>
            <a:picLocks noChangeAspect="1"/>
          </p:cNvPicPr>
          <p:nvPr/>
        </p:nvPicPr>
        <p:blipFill>
          <a:blip r:embed="rId6"/>
          <a:stretch>
            <a:fillRect/>
          </a:stretch>
        </p:blipFill>
        <p:spPr>
          <a:xfrm>
            <a:off x="7483375" y="2641788"/>
            <a:ext cx="1294531" cy="1458838"/>
          </a:xfrm>
          <a:prstGeom prst="rect">
            <a:avLst/>
          </a:prstGeom>
        </p:spPr>
      </p:pic>
      <p:sp>
        <p:nvSpPr>
          <p:cNvPr id="19" name="TextovéPole 18">
            <a:extLst>
              <a:ext uri="{FF2B5EF4-FFF2-40B4-BE49-F238E27FC236}">
                <a16:creationId xmlns:a16="http://schemas.microsoft.com/office/drawing/2014/main" id="{975D59AB-C601-48E6-ACE4-8D06166FD4AB}"/>
              </a:ext>
            </a:extLst>
          </p:cNvPr>
          <p:cNvSpPr txBox="1"/>
          <p:nvPr/>
        </p:nvSpPr>
        <p:spPr>
          <a:xfrm>
            <a:off x="7253090" y="2216777"/>
            <a:ext cx="1755099" cy="338554"/>
          </a:xfrm>
          <a:prstGeom prst="rect">
            <a:avLst/>
          </a:prstGeom>
          <a:noFill/>
        </p:spPr>
        <p:txBody>
          <a:bodyPr wrap="square" rtlCol="0">
            <a:spAutoFit/>
          </a:bodyPr>
          <a:lstStyle/>
          <a:p>
            <a:r>
              <a:rPr lang="en-US" sz="1600" dirty="0" err="1"/>
              <a:t>Elektrick</a:t>
            </a:r>
            <a:r>
              <a:rPr lang="cs-CZ" sz="1600" dirty="0"/>
              <a:t>ý větrník</a:t>
            </a:r>
          </a:p>
        </p:txBody>
      </p:sp>
      <p:pic>
        <p:nvPicPr>
          <p:cNvPr id="9222" name="Picture 6" descr="Krypt0ni4n =-: High Voltage Sparks and Arcs">
            <a:extLst>
              <a:ext uri="{FF2B5EF4-FFF2-40B4-BE49-F238E27FC236}">
                <a16:creationId xmlns:a16="http://schemas.microsoft.com/office/drawing/2014/main" id="{83E89EF6-5D89-4ABC-A165-41481536D2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57924" y="5154148"/>
            <a:ext cx="2094389" cy="157311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A14BE68A-F6C5-40F9-87BB-EFF9A92313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14670" y="2477084"/>
            <a:ext cx="1502611" cy="1502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608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34497117-B4ED-442E-AC3C-6C7FC648CE0A}"/>
              </a:ext>
            </a:extLst>
          </p:cNvPr>
          <p:cNvSpPr txBox="1"/>
          <p:nvPr/>
        </p:nvSpPr>
        <p:spPr>
          <a:xfrm>
            <a:off x="189571" y="133166"/>
            <a:ext cx="8764858" cy="2554545"/>
          </a:xfrm>
          <a:prstGeom prst="rect">
            <a:avLst/>
          </a:prstGeom>
          <a:noFill/>
        </p:spPr>
        <p:txBody>
          <a:bodyPr wrap="square">
            <a:spAutoFit/>
          </a:bodyPr>
          <a:lstStyle/>
          <a:p>
            <a:pPr algn="just"/>
            <a:r>
              <a:rPr lang="cs-CZ" sz="2000" b="1" dirty="0"/>
              <a:t>Eliášův oheň </a:t>
            </a:r>
            <a:r>
              <a:rPr lang="cs-CZ" sz="2000" dirty="0"/>
              <a:t>(oheň sv. Eliáše) je meteorologický jev, který se projevuje na vyvýšených místech, hrotech stožárů, vrcholcích stromů apod. jako namodralý nebo nafialovělý výboj. Někdy je doprovázen tichým sršivým nebo praskavým zvukem. Je způsoben </a:t>
            </a:r>
            <a:r>
              <a:rPr lang="cs-CZ" sz="2000" u="sng" dirty="0"/>
              <a:t>vybíjením silného statického náboje, který je vytvářen mezi atmosférou a zemským povrchem (často v blízkosti bouře), a který se shromažďuje na hrotech a vyvýšených místech</a:t>
            </a:r>
            <a:r>
              <a:rPr lang="cs-CZ" sz="2000" dirty="0"/>
              <a:t>.  Eliášův oheň lze pozorovat, např. pokud letadlo prolétá sopečným prachem, kde se velmi jemná zrnka popela třou ve vysoké rychlosti o povrch letadla a vyrábí tak náboj statické elektřiny.    </a:t>
            </a:r>
          </a:p>
        </p:txBody>
      </p:sp>
      <p:pic>
        <p:nvPicPr>
          <p:cNvPr id="18434" name="Picture 2" descr="Optické úkazy v atmosféře - Soutěž o nejlepší letecké snímky">
            <a:extLst>
              <a:ext uri="{FF2B5EF4-FFF2-40B4-BE49-F238E27FC236}">
                <a16:creationId xmlns:a16="http://schemas.microsoft.com/office/drawing/2014/main" id="{CD182007-A8D7-4AC9-A7F3-F9F5591476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433" y="2716206"/>
            <a:ext cx="1931016" cy="128454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Bouřky nedoprovází jen blesky, ale i mezi veřejností nepříliš známé hrotové  výboje | In-počasí">
            <a:extLst>
              <a:ext uri="{FF2B5EF4-FFF2-40B4-BE49-F238E27FC236}">
                <a16:creationId xmlns:a16="http://schemas.microsoft.com/office/drawing/2014/main" id="{8FF49890-ECF1-47D8-8F66-EE4CF8D38D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5934" y="2687710"/>
            <a:ext cx="2801701" cy="1357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5E67029-9503-4F47-AEF7-0376633C5DA1}"/>
              </a:ext>
            </a:extLst>
          </p:cNvPr>
          <p:cNvSpPr txBox="1"/>
          <p:nvPr/>
        </p:nvSpPr>
        <p:spPr>
          <a:xfrm flipH="1">
            <a:off x="94322" y="4170290"/>
            <a:ext cx="8860107" cy="2554545"/>
          </a:xfrm>
          <a:prstGeom prst="rect">
            <a:avLst/>
          </a:prstGeom>
          <a:noFill/>
        </p:spPr>
        <p:txBody>
          <a:bodyPr wrap="square" rtlCol="0">
            <a:spAutoFit/>
          </a:bodyPr>
          <a:lstStyle/>
          <a:p>
            <a:pPr algn="just"/>
            <a:r>
              <a:rPr lang="cs-CZ" sz="2000" b="1" dirty="0"/>
              <a:t>Koróna</a:t>
            </a:r>
            <a:r>
              <a:rPr lang="cs-CZ" sz="2000" dirty="0"/>
              <a:t> je samovolný </a:t>
            </a:r>
            <a:r>
              <a:rPr lang="cs-CZ" sz="2000" u="sng" dirty="0"/>
              <a:t>doutnavý výboj, vznikající na hrotech a silně zakřivených elektrodách (vodičích)</a:t>
            </a:r>
            <a:r>
              <a:rPr lang="cs-CZ" sz="2000" dirty="0"/>
              <a:t>. Počáteční napětí závisí na hladkosti povrchu a poloměru zakřivení vodiče a na atmosférických podmínkách (tlak a vlhkost vzduchu aj.). Projevuje se praskáním, syčením a viditelným výbojem - modrofialově slabě svítící vrstvou. Využívá se v ozonačních přístrojích, elektrofiltrech, v laserových tiskárnách a kopírkách a pod. Způsobuje ztráty energie na vysokonapěťových vedeních a rušení vysokofrekvenčního přenosu. Ztráty korónou jsou úměrné čtverci rozdílu provozního napětí a počátečního napětí koróny.</a:t>
            </a:r>
          </a:p>
        </p:txBody>
      </p:sp>
    </p:spTree>
    <p:extLst>
      <p:ext uri="{BB962C8B-B14F-4D97-AF65-F5344CB8AC3E}">
        <p14:creationId xmlns:p14="http://schemas.microsoft.com/office/powerpoint/2010/main" val="34729772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6D1FC60-B935-45A8-B080-EA10A239DCA3}"/>
              </a:ext>
            </a:extLst>
          </p:cNvPr>
          <p:cNvSpPr txBox="1"/>
          <p:nvPr/>
        </p:nvSpPr>
        <p:spPr>
          <a:xfrm>
            <a:off x="192570" y="364021"/>
            <a:ext cx="8762999" cy="1631216"/>
          </a:xfrm>
          <a:prstGeom prst="rect">
            <a:avLst/>
          </a:prstGeom>
          <a:noFill/>
        </p:spPr>
        <p:txBody>
          <a:bodyPr wrap="square" rtlCol="0">
            <a:spAutoFit/>
          </a:bodyPr>
          <a:lstStyle/>
          <a:p>
            <a:r>
              <a:rPr lang="cs-CZ" sz="2000" b="1" dirty="0"/>
              <a:t>Elektromagnetická interakce </a:t>
            </a:r>
            <a:r>
              <a:rPr lang="cs-CZ" sz="2000" dirty="0"/>
              <a:t>se uskutečňuje mezi elektricky nabitými tělesy nebo částicemi prostřednictvím </a:t>
            </a:r>
            <a:r>
              <a:rPr lang="cs-CZ" sz="2000" b="1" dirty="0"/>
              <a:t>elektromagnetického pole </a:t>
            </a:r>
            <a:r>
              <a:rPr lang="cs-CZ" sz="2000" dirty="0"/>
              <a:t>(jeho součástmi jsou pole elektrické a magnetické).</a:t>
            </a:r>
          </a:p>
          <a:p>
            <a:r>
              <a:rPr lang="cs-CZ" sz="2000" dirty="0"/>
              <a:t>Jsou-li elektricky nabitá tělesa vzhledem ke vztažné soustavě v klidu, interakce se uskutečňuje prostřednictvím </a:t>
            </a:r>
            <a:r>
              <a:rPr lang="cs-CZ" sz="2000" b="1" dirty="0"/>
              <a:t>elektrostatického pole</a:t>
            </a:r>
            <a:r>
              <a:rPr lang="cs-CZ" sz="2000" dirty="0"/>
              <a:t>.</a:t>
            </a:r>
          </a:p>
        </p:txBody>
      </p:sp>
      <p:sp>
        <p:nvSpPr>
          <p:cNvPr id="5" name="TextovéPole 4">
            <a:extLst>
              <a:ext uri="{FF2B5EF4-FFF2-40B4-BE49-F238E27FC236}">
                <a16:creationId xmlns:a16="http://schemas.microsoft.com/office/drawing/2014/main" id="{BB6FD59C-8E82-4A79-8798-270163D3AD43}"/>
              </a:ext>
            </a:extLst>
          </p:cNvPr>
          <p:cNvSpPr txBox="1"/>
          <p:nvPr/>
        </p:nvSpPr>
        <p:spPr>
          <a:xfrm>
            <a:off x="152399" y="2319711"/>
            <a:ext cx="8885584" cy="3477875"/>
          </a:xfrm>
          <a:prstGeom prst="rect">
            <a:avLst/>
          </a:prstGeom>
          <a:noFill/>
        </p:spPr>
        <p:txBody>
          <a:bodyPr wrap="square">
            <a:spAutoFit/>
          </a:bodyPr>
          <a:lstStyle/>
          <a:p>
            <a:pPr algn="just"/>
            <a:r>
              <a:rPr lang="en-US" sz="2000" b="1" dirty="0" err="1"/>
              <a:t>Elektrostatika</a:t>
            </a:r>
            <a:r>
              <a:rPr lang="en-US" sz="2000" dirty="0"/>
              <a:t> je </a:t>
            </a:r>
            <a:r>
              <a:rPr lang="en-US" sz="2000" dirty="0" err="1"/>
              <a:t>část</a:t>
            </a:r>
            <a:r>
              <a:rPr lang="en-US" sz="2000" dirty="0"/>
              <a:t> </a:t>
            </a:r>
            <a:r>
              <a:rPr lang="en-US" sz="2000" dirty="0" err="1"/>
              <a:t>fyziky</a:t>
            </a:r>
            <a:r>
              <a:rPr lang="en-US" sz="2000" dirty="0"/>
              <a:t>, </a:t>
            </a:r>
            <a:r>
              <a:rPr lang="en-US" sz="2000" dirty="0" err="1"/>
              <a:t>která</a:t>
            </a:r>
            <a:r>
              <a:rPr lang="en-US" sz="2000" dirty="0"/>
              <a:t> </a:t>
            </a:r>
            <a:r>
              <a:rPr lang="en-US" sz="2000" dirty="0" err="1"/>
              <a:t>studuje</a:t>
            </a:r>
            <a:r>
              <a:rPr lang="en-US" sz="2000" dirty="0"/>
              <a:t> </a:t>
            </a:r>
            <a:r>
              <a:rPr lang="en-US" sz="2000" dirty="0" err="1"/>
              <a:t>elektrické</a:t>
            </a:r>
            <a:r>
              <a:rPr lang="en-US" sz="2000" dirty="0"/>
              <a:t> </a:t>
            </a:r>
            <a:r>
              <a:rPr lang="en-US" sz="2000" dirty="0" err="1"/>
              <a:t>jevy</a:t>
            </a:r>
            <a:r>
              <a:rPr lang="en-US" sz="2000" dirty="0"/>
              <a:t>, </a:t>
            </a:r>
            <a:r>
              <a:rPr lang="en-US" sz="2000" dirty="0" err="1"/>
              <a:t>které</a:t>
            </a:r>
            <a:r>
              <a:rPr lang="en-US" sz="2000" dirty="0"/>
              <a:t> </a:t>
            </a:r>
            <a:r>
              <a:rPr lang="en-US" sz="2000" dirty="0" err="1"/>
              <a:t>souvisejí</a:t>
            </a:r>
            <a:r>
              <a:rPr lang="en-US" sz="2000" dirty="0"/>
              <a:t> s (</a:t>
            </a:r>
            <a:r>
              <a:rPr lang="en-US" sz="2000" dirty="0" err="1"/>
              <a:t>časově</a:t>
            </a:r>
            <a:r>
              <a:rPr lang="en-US" sz="2000" dirty="0"/>
              <a:t>) </a:t>
            </a:r>
            <a:r>
              <a:rPr lang="en-US" sz="2000" dirty="0" err="1"/>
              <a:t>ustáleným</a:t>
            </a:r>
            <a:r>
              <a:rPr lang="en-US" sz="2000" dirty="0"/>
              <a:t> (</a:t>
            </a:r>
            <a:r>
              <a:rPr lang="en-US" sz="2000" dirty="0" err="1"/>
              <a:t>neměnným</a:t>
            </a:r>
            <a:r>
              <a:rPr lang="en-US" sz="2000" dirty="0"/>
              <a:t>) </a:t>
            </a:r>
            <a:r>
              <a:rPr lang="en-US" sz="2000" dirty="0" err="1"/>
              <a:t>vzájemným</a:t>
            </a:r>
            <a:r>
              <a:rPr lang="en-US" sz="2000" dirty="0"/>
              <a:t> </a:t>
            </a:r>
            <a:r>
              <a:rPr lang="en-US" sz="2000" dirty="0" err="1"/>
              <a:t>silovým</a:t>
            </a:r>
            <a:r>
              <a:rPr lang="en-US" sz="2000" dirty="0"/>
              <a:t> </a:t>
            </a:r>
            <a:r>
              <a:rPr lang="en-US" sz="2000" dirty="0" err="1"/>
              <a:t>působením</a:t>
            </a:r>
            <a:r>
              <a:rPr lang="en-US" sz="2000" dirty="0"/>
              <a:t> </a:t>
            </a:r>
            <a:r>
              <a:rPr lang="en-US" sz="2000" dirty="0" err="1"/>
              <a:t>elektricky</a:t>
            </a:r>
            <a:r>
              <a:rPr lang="en-US" sz="2000" dirty="0"/>
              <a:t> </a:t>
            </a:r>
            <a:r>
              <a:rPr lang="en-US" sz="2000" dirty="0" err="1"/>
              <a:t>nabitých</a:t>
            </a:r>
            <a:r>
              <a:rPr lang="en-US" sz="2000" dirty="0"/>
              <a:t> </a:t>
            </a:r>
            <a:r>
              <a:rPr lang="en-US" sz="2000" dirty="0" err="1"/>
              <a:t>částic</a:t>
            </a:r>
            <a:r>
              <a:rPr lang="en-US" sz="2000" dirty="0"/>
              <a:t> a </a:t>
            </a:r>
            <a:r>
              <a:rPr lang="en-US" sz="2000" dirty="0" err="1"/>
              <a:t>těles</a:t>
            </a:r>
            <a:r>
              <a:rPr lang="en-US" sz="2000" dirty="0"/>
              <a:t>. V </a:t>
            </a:r>
            <a:r>
              <a:rPr lang="en-US" sz="2000" dirty="0" err="1"/>
              <a:t>širším</a:t>
            </a:r>
            <a:r>
              <a:rPr lang="en-US" sz="2000" dirty="0"/>
              <a:t> </a:t>
            </a:r>
            <a:r>
              <a:rPr lang="en-US" sz="2000" dirty="0" err="1"/>
              <a:t>slova</a:t>
            </a:r>
            <a:r>
              <a:rPr lang="en-US" sz="2000" dirty="0"/>
              <a:t> </a:t>
            </a:r>
            <a:r>
              <a:rPr lang="en-US" sz="2000" dirty="0" err="1"/>
              <a:t>smyslu</a:t>
            </a:r>
            <a:r>
              <a:rPr lang="en-US" sz="2000" dirty="0"/>
              <a:t> se do </a:t>
            </a:r>
            <a:r>
              <a:rPr lang="en-US" sz="2000" dirty="0" err="1"/>
              <a:t>elektrostatiky</a:t>
            </a:r>
            <a:r>
              <a:rPr lang="en-US" sz="2000" dirty="0"/>
              <a:t> </a:t>
            </a:r>
            <a:r>
              <a:rPr lang="en-US" sz="2000" dirty="0" err="1"/>
              <a:t>řadí</a:t>
            </a:r>
            <a:r>
              <a:rPr lang="en-US" sz="2000" dirty="0"/>
              <a:t> </a:t>
            </a:r>
            <a:r>
              <a:rPr lang="en-US" sz="2000" dirty="0" err="1"/>
              <a:t>i</a:t>
            </a:r>
            <a:r>
              <a:rPr lang="en-US" sz="2000" dirty="0"/>
              <a:t> </a:t>
            </a:r>
            <a:r>
              <a:rPr lang="en-US" sz="2000" dirty="0" err="1"/>
              <a:t>jevy</a:t>
            </a:r>
            <a:r>
              <a:rPr lang="en-US" sz="2000" dirty="0"/>
              <a:t> </a:t>
            </a:r>
            <a:r>
              <a:rPr lang="en-US" sz="2000" dirty="0" err="1"/>
              <a:t>elektrizace</a:t>
            </a:r>
            <a:r>
              <a:rPr lang="en-US" sz="2000" dirty="0"/>
              <a:t> </a:t>
            </a:r>
            <a:r>
              <a:rPr lang="en-US" sz="2000" dirty="0" err="1"/>
              <a:t>těles</a:t>
            </a:r>
            <a:r>
              <a:rPr lang="en-US" sz="2000" dirty="0"/>
              <a:t> a (</a:t>
            </a:r>
            <a:r>
              <a:rPr lang="en-US" sz="2000" dirty="0" err="1"/>
              <a:t>i</a:t>
            </a:r>
            <a:r>
              <a:rPr lang="en-US" sz="2000" dirty="0"/>
              <a:t> </a:t>
            </a:r>
            <a:r>
              <a:rPr lang="en-US" sz="2000" dirty="0" err="1"/>
              <a:t>nestatické</a:t>
            </a:r>
            <a:r>
              <a:rPr lang="en-US" sz="2000" dirty="0"/>
              <a:t>) </a:t>
            </a:r>
            <a:r>
              <a:rPr lang="en-US" sz="2000" dirty="0" err="1"/>
              <a:t>projevy</a:t>
            </a:r>
            <a:r>
              <a:rPr lang="en-US" sz="2000" dirty="0"/>
              <a:t> </a:t>
            </a:r>
            <a:r>
              <a:rPr lang="en-US" sz="2000" dirty="0" err="1"/>
              <a:t>tzv</a:t>
            </a:r>
            <a:r>
              <a:rPr lang="en-US" sz="2000" dirty="0"/>
              <a:t>. </a:t>
            </a:r>
            <a:r>
              <a:rPr lang="en-US" sz="2000" dirty="0" err="1"/>
              <a:t>statické</a:t>
            </a:r>
            <a:r>
              <a:rPr lang="en-US" sz="2000" dirty="0"/>
              <a:t> </a:t>
            </a:r>
            <a:r>
              <a:rPr lang="en-US" sz="2000" dirty="0" err="1"/>
              <a:t>elektřiny</a:t>
            </a:r>
            <a:r>
              <a:rPr lang="en-US" sz="2000" dirty="0"/>
              <a:t>.</a:t>
            </a:r>
            <a:endParaRPr lang="cs-CZ" sz="2000" dirty="0"/>
          </a:p>
          <a:p>
            <a:pPr algn="just"/>
            <a:endParaRPr lang="en-US" sz="2000" dirty="0"/>
          </a:p>
          <a:p>
            <a:pPr algn="just"/>
            <a:r>
              <a:rPr lang="en-US" sz="2000" dirty="0" err="1"/>
              <a:t>Jevy</a:t>
            </a:r>
            <a:r>
              <a:rPr lang="en-US" sz="2000" dirty="0"/>
              <a:t> </a:t>
            </a:r>
            <a:r>
              <a:rPr lang="en-US" sz="2000" dirty="0" err="1"/>
              <a:t>souvisejícími</a:t>
            </a:r>
            <a:r>
              <a:rPr lang="en-US" sz="2000" dirty="0"/>
              <a:t> s </a:t>
            </a:r>
            <a:r>
              <a:rPr lang="en-US" sz="2000" dirty="0" err="1"/>
              <a:t>proměnným</a:t>
            </a:r>
            <a:r>
              <a:rPr lang="en-US" sz="2000" dirty="0"/>
              <a:t> </a:t>
            </a:r>
            <a:r>
              <a:rPr lang="en-US" sz="2000" dirty="0" err="1"/>
              <a:t>elektrickým</a:t>
            </a:r>
            <a:r>
              <a:rPr lang="en-US" sz="2000" dirty="0"/>
              <a:t> </a:t>
            </a:r>
            <a:r>
              <a:rPr lang="en-US" sz="2000" dirty="0" err="1"/>
              <a:t>polem</a:t>
            </a:r>
            <a:r>
              <a:rPr lang="en-US" sz="2000" dirty="0"/>
              <a:t> (</a:t>
            </a:r>
            <a:r>
              <a:rPr lang="en-US" sz="2000" dirty="0" err="1"/>
              <a:t>jakož</a:t>
            </a:r>
            <a:r>
              <a:rPr lang="en-US" sz="2000" dirty="0"/>
              <a:t> </a:t>
            </a:r>
            <a:r>
              <a:rPr lang="en-US" sz="2000" dirty="0" err="1"/>
              <a:t>i</a:t>
            </a:r>
            <a:r>
              <a:rPr lang="en-US" sz="2000" dirty="0"/>
              <a:t> </a:t>
            </a:r>
            <a:r>
              <a:rPr lang="en-US" sz="2000" dirty="0" err="1"/>
              <a:t>elektromagneticky</a:t>
            </a:r>
            <a:r>
              <a:rPr lang="en-US" sz="2000" dirty="0"/>
              <a:t> </a:t>
            </a:r>
            <a:r>
              <a:rPr lang="en-US" sz="2000" dirty="0" err="1"/>
              <a:t>indukovaným</a:t>
            </a:r>
            <a:r>
              <a:rPr lang="en-US" sz="2000" dirty="0"/>
              <a:t> </a:t>
            </a:r>
            <a:r>
              <a:rPr lang="en-US" sz="2000" dirty="0" err="1"/>
              <a:t>statickým</a:t>
            </a:r>
            <a:r>
              <a:rPr lang="en-US" sz="2000" dirty="0"/>
              <a:t> </a:t>
            </a:r>
            <a:r>
              <a:rPr lang="en-US" sz="2000" dirty="0" err="1"/>
              <a:t>elektrickým</a:t>
            </a:r>
            <a:r>
              <a:rPr lang="en-US" sz="2000" dirty="0"/>
              <a:t> </a:t>
            </a:r>
            <a:r>
              <a:rPr lang="en-US" sz="2000" dirty="0" err="1"/>
              <a:t>polem</a:t>
            </a:r>
            <a:r>
              <a:rPr lang="en-US" sz="2000" dirty="0"/>
              <a:t>) se </a:t>
            </a:r>
            <a:r>
              <a:rPr lang="en-US" sz="2000" dirty="0" err="1"/>
              <a:t>zabývá</a:t>
            </a:r>
            <a:r>
              <a:rPr lang="en-US" sz="2000" dirty="0"/>
              <a:t> </a:t>
            </a:r>
            <a:r>
              <a:rPr lang="en-US" sz="2000" b="1" dirty="0" err="1"/>
              <a:t>elektrodynamika</a:t>
            </a:r>
            <a:r>
              <a:rPr lang="en-US" sz="2000" dirty="0"/>
              <a:t>.</a:t>
            </a:r>
          </a:p>
          <a:p>
            <a:pPr algn="just"/>
            <a:endParaRPr lang="en-US" sz="2000" dirty="0"/>
          </a:p>
          <a:p>
            <a:pPr algn="just"/>
            <a:r>
              <a:rPr lang="cs-CZ" sz="2000" b="0" i="0" dirty="0">
                <a:effectLst/>
              </a:rPr>
              <a:t>Elektrické pole se dělí na </a:t>
            </a:r>
            <a:r>
              <a:rPr lang="cs-CZ" sz="2000" b="1" i="0" u="none" strike="noStrike" dirty="0">
                <a:effectLst/>
              </a:rPr>
              <a:t>elektrostatické</a:t>
            </a:r>
            <a:r>
              <a:rPr lang="cs-CZ" sz="2000" b="0" i="0" dirty="0">
                <a:effectLst/>
              </a:rPr>
              <a:t>, které je </a:t>
            </a:r>
            <a:r>
              <a:rPr lang="cs-CZ" sz="2000" b="0" i="0" u="sng" dirty="0">
                <a:effectLst/>
              </a:rPr>
              <a:t>vytvářeno nepohyblivým el. nábojem </a:t>
            </a:r>
            <a:r>
              <a:rPr lang="cs-CZ" sz="2000" b="0" i="0" dirty="0">
                <a:effectLst/>
              </a:rPr>
              <a:t>a na </a:t>
            </a:r>
            <a:r>
              <a:rPr lang="cs-CZ" sz="2000" b="1" i="0" u="none" strike="noStrike" dirty="0">
                <a:effectLst/>
              </a:rPr>
              <a:t>elektrodynamické</a:t>
            </a:r>
            <a:r>
              <a:rPr lang="cs-CZ" sz="2000" b="0" i="0" dirty="0">
                <a:effectLst/>
              </a:rPr>
              <a:t>, které </a:t>
            </a:r>
            <a:r>
              <a:rPr lang="cs-CZ" sz="2000" b="0" i="0" u="sng" dirty="0">
                <a:effectLst/>
              </a:rPr>
              <a:t>vytváří pohybující se el. náboj, jak přímo, tak prostřednictvím proměnlivého </a:t>
            </a:r>
            <a:r>
              <a:rPr lang="cs-CZ" sz="2000" b="0" i="0" u="sng" strike="noStrike" dirty="0">
                <a:effectLst/>
              </a:rPr>
              <a:t>magnetického pole</a:t>
            </a:r>
            <a:r>
              <a:rPr lang="cs-CZ" sz="2000" b="0" i="0" dirty="0">
                <a:effectLst/>
              </a:rPr>
              <a:t>.</a:t>
            </a:r>
            <a:endParaRPr lang="en-US" sz="2000" b="0" i="0" dirty="0">
              <a:effectLst/>
            </a:endParaRPr>
          </a:p>
        </p:txBody>
      </p:sp>
    </p:spTree>
    <p:extLst>
      <p:ext uri="{BB962C8B-B14F-4D97-AF65-F5344CB8AC3E}">
        <p14:creationId xmlns:p14="http://schemas.microsoft.com/office/powerpoint/2010/main" val="2014822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B3C5B2C-4DDB-4FF8-B45E-2361DD7B711F}"/>
              </a:ext>
            </a:extLst>
          </p:cNvPr>
          <p:cNvSpPr txBox="1"/>
          <p:nvPr/>
        </p:nvSpPr>
        <p:spPr>
          <a:xfrm>
            <a:off x="175019" y="55143"/>
            <a:ext cx="2211888" cy="461665"/>
          </a:xfrm>
          <a:prstGeom prst="rect">
            <a:avLst/>
          </a:prstGeom>
          <a:noFill/>
        </p:spPr>
        <p:txBody>
          <a:bodyPr wrap="none" rtlCol="0">
            <a:spAutoFit/>
          </a:bodyPr>
          <a:lstStyle/>
          <a:p>
            <a:r>
              <a:rPr lang="cs-CZ" sz="2400" b="1" dirty="0"/>
              <a:t>Faradayova klec</a:t>
            </a:r>
          </a:p>
        </p:txBody>
      </p:sp>
      <p:sp>
        <p:nvSpPr>
          <p:cNvPr id="6" name="TextovéPole 5">
            <a:extLst>
              <a:ext uri="{FF2B5EF4-FFF2-40B4-BE49-F238E27FC236}">
                <a16:creationId xmlns:a16="http://schemas.microsoft.com/office/drawing/2014/main" id="{74A9BCAE-4FAF-4E82-B029-E02915E63EF9}"/>
              </a:ext>
            </a:extLst>
          </p:cNvPr>
          <p:cNvSpPr txBox="1"/>
          <p:nvPr/>
        </p:nvSpPr>
        <p:spPr>
          <a:xfrm>
            <a:off x="216096" y="548400"/>
            <a:ext cx="6096000" cy="1323439"/>
          </a:xfrm>
          <a:prstGeom prst="rect">
            <a:avLst/>
          </a:prstGeom>
          <a:noFill/>
        </p:spPr>
        <p:txBody>
          <a:bodyPr wrap="square">
            <a:spAutoFit/>
          </a:bodyPr>
          <a:lstStyle/>
          <a:p>
            <a:pPr algn="just"/>
            <a:r>
              <a:rPr lang="cs-CZ" sz="2000" b="1" dirty="0"/>
              <a:t>Faradayova klec </a:t>
            </a:r>
            <a:r>
              <a:rPr lang="cs-CZ" sz="2000" dirty="0"/>
              <a:t>je založena na tom, že </a:t>
            </a:r>
            <a:r>
              <a:rPr lang="cs-CZ" sz="2000" u="sng" dirty="0"/>
              <a:t>elektrický náboj je soustředěn pouze na povrchu vodiče, nikoli v jeho objemu</a:t>
            </a:r>
            <a:r>
              <a:rPr lang="cs-CZ" sz="2000" dirty="0"/>
              <a:t>. Tudíž uvnitř (dokonalého) vodiče nepůsobí žádné elektrické pole.</a:t>
            </a:r>
          </a:p>
        </p:txBody>
      </p:sp>
      <p:pic>
        <p:nvPicPr>
          <p:cNvPr id="8" name="Obrázek 7">
            <a:extLst>
              <a:ext uri="{FF2B5EF4-FFF2-40B4-BE49-F238E27FC236}">
                <a16:creationId xmlns:a16="http://schemas.microsoft.com/office/drawing/2014/main" id="{93A2DB1B-5C91-473C-8C58-93314B0CD63E}"/>
              </a:ext>
            </a:extLst>
          </p:cNvPr>
          <p:cNvPicPr>
            <a:picLocks noChangeAspect="1"/>
          </p:cNvPicPr>
          <p:nvPr/>
        </p:nvPicPr>
        <p:blipFill>
          <a:blip r:embed="rId2"/>
          <a:stretch>
            <a:fillRect/>
          </a:stretch>
        </p:blipFill>
        <p:spPr>
          <a:xfrm>
            <a:off x="1280963" y="3565729"/>
            <a:ext cx="4333875" cy="1685396"/>
          </a:xfrm>
          <a:prstGeom prst="rect">
            <a:avLst/>
          </a:prstGeom>
        </p:spPr>
      </p:pic>
      <p:pic>
        <p:nvPicPr>
          <p:cNvPr id="8196" name="Picture 4" descr="See the source image">
            <a:extLst>
              <a:ext uri="{FF2B5EF4-FFF2-40B4-BE49-F238E27FC236}">
                <a16:creationId xmlns:a16="http://schemas.microsoft.com/office/drawing/2014/main" id="{B55E7CCB-E71A-4038-B767-23E511111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665" y="2805983"/>
            <a:ext cx="2257425" cy="225742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ee the source image">
            <a:extLst>
              <a:ext uri="{FF2B5EF4-FFF2-40B4-BE49-F238E27FC236}">
                <a16:creationId xmlns:a16="http://schemas.microsoft.com/office/drawing/2014/main" id="{44E08B85-5A22-4D23-8162-AE4CA18AF4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4251" y="516808"/>
            <a:ext cx="2605085" cy="22014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29CE3C23-862D-4068-8BC6-D48393B8575F}"/>
              </a:ext>
            </a:extLst>
          </p:cNvPr>
          <p:cNvSpPr txBox="1"/>
          <p:nvPr/>
        </p:nvSpPr>
        <p:spPr>
          <a:xfrm>
            <a:off x="216096" y="1815749"/>
            <a:ext cx="6178155" cy="1631216"/>
          </a:xfrm>
          <a:prstGeom prst="rect">
            <a:avLst/>
          </a:prstGeom>
          <a:noFill/>
        </p:spPr>
        <p:txBody>
          <a:bodyPr wrap="square">
            <a:spAutoFit/>
          </a:bodyPr>
          <a:lstStyle/>
          <a:p>
            <a:pPr algn="just"/>
            <a:r>
              <a:rPr lang="cs-CZ" sz="2000" dirty="0"/>
              <a:t>Faradayovy klece se využívá zejména tam, kde je třeba chránit zařízení či osoby před škodlivým elektromagnetickým polem, rádiovými vlnami apod. Faradayovou klecí bývá také kovová skříň elektro-akustických přístrojů nebo stínění kabelů.</a:t>
            </a:r>
          </a:p>
        </p:txBody>
      </p:sp>
      <p:sp>
        <p:nvSpPr>
          <p:cNvPr id="17" name="TextovéPole 16">
            <a:extLst>
              <a:ext uri="{FF2B5EF4-FFF2-40B4-BE49-F238E27FC236}">
                <a16:creationId xmlns:a16="http://schemas.microsoft.com/office/drawing/2014/main" id="{F7DD398A-ECAC-4BD4-8F16-2D155FEE74EC}"/>
              </a:ext>
            </a:extLst>
          </p:cNvPr>
          <p:cNvSpPr txBox="1"/>
          <p:nvPr/>
        </p:nvSpPr>
        <p:spPr>
          <a:xfrm>
            <a:off x="125606" y="5479418"/>
            <a:ext cx="8873730" cy="1323439"/>
          </a:xfrm>
          <a:prstGeom prst="rect">
            <a:avLst/>
          </a:prstGeom>
          <a:noFill/>
        </p:spPr>
        <p:txBody>
          <a:bodyPr wrap="square">
            <a:spAutoFit/>
          </a:bodyPr>
          <a:lstStyle/>
          <a:p>
            <a:pPr algn="just"/>
            <a:r>
              <a:rPr lang="cs-CZ" sz="2000" b="0" i="0" dirty="0">
                <a:solidFill>
                  <a:srgbClr val="202122"/>
                </a:solidFill>
                <a:effectLst/>
              </a:rPr>
              <a:t>Pokud by </a:t>
            </a:r>
            <a:r>
              <a:rPr lang="cs-CZ" sz="2000" b="0" i="0" u="sng" dirty="0">
                <a:solidFill>
                  <a:srgbClr val="202122"/>
                </a:solidFill>
                <a:effectLst/>
              </a:rPr>
              <a:t>uhodil do </a:t>
            </a:r>
            <a:r>
              <a:rPr lang="cs-CZ" sz="2000" b="0" i="0" u="sng" dirty="0">
                <a:effectLst/>
              </a:rPr>
              <a:t>auta </a:t>
            </a:r>
            <a:r>
              <a:rPr lang="cs-CZ" sz="2000" b="0" i="0" u="sng" strike="noStrike" dirty="0">
                <a:effectLst/>
              </a:rPr>
              <a:t>blesk</a:t>
            </a:r>
            <a:r>
              <a:rPr lang="cs-CZ" sz="2000" b="0" i="0" dirty="0">
                <a:effectLst/>
              </a:rPr>
              <a:t>, výboj sjede </a:t>
            </a:r>
            <a:r>
              <a:rPr lang="cs-CZ" sz="2000" b="0" i="0" dirty="0">
                <a:solidFill>
                  <a:srgbClr val="202122"/>
                </a:solidFill>
                <a:effectLst/>
              </a:rPr>
              <a:t>po vnější straně a cestujícím se nic nestane, pokud se něčím vodivým nedotýkají auta nebo nesahají rukou na nějakou jeho kovovou část. Podobně, pokud dopravní letadlo zasáhne blesk, výboj sjede po vnějším kovovém plášti letadla, cestující si ničeho nevšimnou.</a:t>
            </a:r>
            <a:endParaRPr lang="cs-CZ" sz="2000" dirty="0"/>
          </a:p>
        </p:txBody>
      </p:sp>
    </p:spTree>
    <p:extLst>
      <p:ext uri="{BB962C8B-B14F-4D97-AF65-F5344CB8AC3E}">
        <p14:creationId xmlns:p14="http://schemas.microsoft.com/office/powerpoint/2010/main" val="18166518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981375E-4EB4-4BDC-A2F8-29010702EA6A}"/>
              </a:ext>
            </a:extLst>
          </p:cNvPr>
          <p:cNvSpPr txBox="1"/>
          <p:nvPr/>
        </p:nvSpPr>
        <p:spPr>
          <a:xfrm>
            <a:off x="309583" y="3853384"/>
            <a:ext cx="8696325" cy="1938992"/>
          </a:xfrm>
          <a:prstGeom prst="rect">
            <a:avLst/>
          </a:prstGeom>
          <a:noFill/>
        </p:spPr>
        <p:txBody>
          <a:bodyPr wrap="square">
            <a:spAutoFit/>
          </a:bodyPr>
          <a:lstStyle/>
          <a:p>
            <a:pPr algn="just"/>
            <a:r>
              <a:rPr lang="cs-CZ" sz="2000" b="1" dirty="0"/>
              <a:t>Elektrický potenciál </a:t>
            </a:r>
            <a:r>
              <a:rPr lang="el-GR" sz="2000" dirty="0"/>
              <a:t>ϕ</a:t>
            </a:r>
            <a:r>
              <a:rPr lang="cs-CZ" sz="2000" b="1" dirty="0"/>
              <a:t> </a:t>
            </a:r>
            <a:r>
              <a:rPr lang="cs-CZ" sz="2000" dirty="0"/>
              <a:t>je skalární fyzikální veličina, která popisuje potenciální energii jednotkového elektrického náboje v neměnném elektrickém poli</a:t>
            </a:r>
            <a:r>
              <a:rPr lang="en-US" sz="2000" dirty="0"/>
              <a:t> (</a:t>
            </a:r>
            <a:r>
              <a:rPr lang="cs-CZ" sz="2000" dirty="0"/>
              <a:t>potenciál elektrického pole</a:t>
            </a:r>
            <a:r>
              <a:rPr lang="en-US" sz="2000" dirty="0"/>
              <a:t>). </a:t>
            </a:r>
            <a:r>
              <a:rPr lang="cs-CZ" sz="2000" u="sng" dirty="0"/>
              <a:t>Je roven</a:t>
            </a:r>
            <a:r>
              <a:rPr lang="en-US" sz="2000" u="sng" dirty="0"/>
              <a:t> </a:t>
            </a:r>
            <a:r>
              <a:rPr lang="cs-CZ" sz="2000" u="sng" dirty="0"/>
              <a:t>práci </a:t>
            </a:r>
            <a:r>
              <a:rPr lang="cs-CZ" sz="2000" i="1" u="sng" dirty="0"/>
              <a:t>W</a:t>
            </a:r>
            <a:r>
              <a:rPr lang="cs-CZ" sz="2000" u="sng" dirty="0"/>
              <a:t> potřebné pro přenesení jednotkového elektrického náboje </a:t>
            </a:r>
            <a:r>
              <a:rPr lang="cs-CZ" sz="2000" i="1" u="sng" dirty="0"/>
              <a:t>q</a:t>
            </a:r>
            <a:r>
              <a:rPr lang="cs-CZ" sz="2000" u="sng" dirty="0"/>
              <a:t> ze vztažného bodu s nulovým potenciálem </a:t>
            </a:r>
            <a:r>
              <a:rPr lang="el-GR" sz="2000" u="sng" dirty="0"/>
              <a:t>ϕ</a:t>
            </a:r>
            <a:r>
              <a:rPr lang="cs-CZ" sz="2000" u="sng" baseline="-25000" dirty="0"/>
              <a:t>0</a:t>
            </a:r>
            <a:r>
              <a:rPr lang="cs-CZ" sz="2000" u="sng" dirty="0"/>
              <a:t>, do daného místa</a:t>
            </a:r>
            <a:r>
              <a:rPr lang="cs-CZ" sz="2000" dirty="0"/>
              <a:t>. Za místo s nulovým potenciálem (tzn. vztažný bod) se obvykle bere povrch Země nebo uzemněný vodič. </a:t>
            </a:r>
          </a:p>
        </p:txBody>
      </p:sp>
      <p:sp>
        <p:nvSpPr>
          <p:cNvPr id="5" name="TextovéPole 4">
            <a:extLst>
              <a:ext uri="{FF2B5EF4-FFF2-40B4-BE49-F238E27FC236}">
                <a16:creationId xmlns:a16="http://schemas.microsoft.com/office/drawing/2014/main" id="{F4BAB620-4EE7-49D5-9D6C-6B909A85C4E9}"/>
              </a:ext>
            </a:extLst>
          </p:cNvPr>
          <p:cNvSpPr txBox="1"/>
          <p:nvPr/>
        </p:nvSpPr>
        <p:spPr>
          <a:xfrm>
            <a:off x="238125" y="310634"/>
            <a:ext cx="6800850" cy="461665"/>
          </a:xfrm>
          <a:prstGeom prst="rect">
            <a:avLst/>
          </a:prstGeom>
          <a:noFill/>
        </p:spPr>
        <p:txBody>
          <a:bodyPr wrap="square">
            <a:spAutoFit/>
          </a:bodyPr>
          <a:lstStyle/>
          <a:p>
            <a:r>
              <a:rPr lang="cs-CZ" sz="2400" b="1" dirty="0"/>
              <a:t>Práce v elektrickém poli, elektrický potenciál </a:t>
            </a:r>
          </a:p>
        </p:txBody>
      </p:sp>
      <p:pic>
        <p:nvPicPr>
          <p:cNvPr id="10" name="Grafický objekt 9">
            <a:extLst>
              <a:ext uri="{FF2B5EF4-FFF2-40B4-BE49-F238E27FC236}">
                <a16:creationId xmlns:a16="http://schemas.microsoft.com/office/drawing/2014/main" id="{BBD28BA4-F31A-4E14-89AF-CE62B1E3BF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208988" y="5792376"/>
            <a:ext cx="2091188" cy="570324"/>
          </a:xfrm>
          <a:prstGeom prst="rect">
            <a:avLst/>
          </a:prstGeom>
        </p:spPr>
      </p:pic>
      <p:pic>
        <p:nvPicPr>
          <p:cNvPr id="12" name="Grafický objekt 11">
            <a:extLst>
              <a:ext uri="{FF2B5EF4-FFF2-40B4-BE49-F238E27FC236}">
                <a16:creationId xmlns:a16="http://schemas.microsoft.com/office/drawing/2014/main" id="{7B68ADFD-9A34-48DB-B1E3-0EAC2FA0FF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44731" y="5876546"/>
            <a:ext cx="788389" cy="570324"/>
          </a:xfrm>
          <a:prstGeom prst="rect">
            <a:avLst/>
          </a:prstGeom>
        </p:spPr>
      </p:pic>
      <p:sp>
        <p:nvSpPr>
          <p:cNvPr id="13" name="TextovéPole 12">
            <a:extLst>
              <a:ext uri="{FF2B5EF4-FFF2-40B4-BE49-F238E27FC236}">
                <a16:creationId xmlns:a16="http://schemas.microsoft.com/office/drawing/2014/main" id="{BB6C3C43-C83A-4975-8C32-45A9721D673A}"/>
              </a:ext>
            </a:extLst>
          </p:cNvPr>
          <p:cNvSpPr txBox="1"/>
          <p:nvPr/>
        </p:nvSpPr>
        <p:spPr>
          <a:xfrm>
            <a:off x="5922488" y="5876546"/>
            <a:ext cx="1376787" cy="369332"/>
          </a:xfrm>
          <a:prstGeom prst="rect">
            <a:avLst/>
          </a:prstGeom>
          <a:noFill/>
        </p:spPr>
        <p:txBody>
          <a:bodyPr wrap="none" rtlCol="0">
            <a:spAutoFit/>
          </a:bodyPr>
          <a:lstStyle/>
          <a:p>
            <a:r>
              <a:rPr lang="en-US" dirty="0"/>
              <a:t>[</a:t>
            </a:r>
            <a:r>
              <a:rPr lang="el-GR" sz="1800" dirty="0"/>
              <a:t>ϕ</a:t>
            </a:r>
            <a:r>
              <a:rPr lang="en-US" dirty="0"/>
              <a:t>] = V (volt)</a:t>
            </a:r>
            <a:endParaRPr lang="cs-CZ" dirty="0"/>
          </a:p>
        </p:txBody>
      </p:sp>
      <p:sp>
        <p:nvSpPr>
          <p:cNvPr id="2" name="TextovéPole 1">
            <a:extLst>
              <a:ext uri="{FF2B5EF4-FFF2-40B4-BE49-F238E27FC236}">
                <a16:creationId xmlns:a16="http://schemas.microsoft.com/office/drawing/2014/main" id="{E38036EB-B26C-4506-AFBF-F7CB1FA86D8C}"/>
              </a:ext>
            </a:extLst>
          </p:cNvPr>
          <p:cNvSpPr txBox="1"/>
          <p:nvPr/>
        </p:nvSpPr>
        <p:spPr>
          <a:xfrm>
            <a:off x="309583" y="1069509"/>
            <a:ext cx="8524833" cy="707886"/>
          </a:xfrm>
          <a:prstGeom prst="rect">
            <a:avLst/>
          </a:prstGeom>
          <a:noFill/>
        </p:spPr>
        <p:txBody>
          <a:bodyPr wrap="square" rtlCol="0">
            <a:spAutoFit/>
          </a:bodyPr>
          <a:lstStyle/>
          <a:p>
            <a:r>
              <a:rPr lang="cs-CZ" sz="2000" b="1" u="sng" dirty="0"/>
              <a:t>Práce</a:t>
            </a:r>
            <a:r>
              <a:rPr lang="cs-CZ" sz="2000" u="sng" dirty="0"/>
              <a:t> W </a:t>
            </a:r>
            <a:r>
              <a:rPr lang="cs-CZ" sz="2000" b="1" u="sng" dirty="0"/>
              <a:t>vykonaná elektrickou silou </a:t>
            </a:r>
            <a:r>
              <a:rPr lang="cs-CZ" sz="2000" u="sng" dirty="0"/>
              <a:t>při přemístění náboje </a:t>
            </a:r>
            <a:r>
              <a:rPr lang="cs-CZ" sz="2000" dirty="0"/>
              <a:t>z bodu A do bodu B </a:t>
            </a:r>
            <a:r>
              <a:rPr lang="cs-CZ" sz="2000" u="sng" dirty="0"/>
              <a:t>závisí pouze na poloze obou bodů, nikoliv na trajektorii</a:t>
            </a:r>
            <a:r>
              <a:rPr lang="cs-CZ" sz="2000" dirty="0"/>
              <a:t>.</a:t>
            </a:r>
          </a:p>
        </p:txBody>
      </p:sp>
      <p:pic>
        <p:nvPicPr>
          <p:cNvPr id="14338" name="Picture 2" descr="General Physics II">
            <a:extLst>
              <a:ext uri="{FF2B5EF4-FFF2-40B4-BE49-F238E27FC236}">
                <a16:creationId xmlns:a16="http://schemas.microsoft.com/office/drawing/2014/main" id="{98A5D55D-58C4-4CAF-9440-3C1F4A068F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613" y="1672531"/>
            <a:ext cx="2657475" cy="1895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8FFEBD98-FA66-4881-AABB-7C554B209E36}"/>
              </a:ext>
            </a:extLst>
          </p:cNvPr>
          <p:cNvSpPr txBox="1"/>
          <p:nvPr/>
        </p:nvSpPr>
        <p:spPr>
          <a:xfrm flipH="1">
            <a:off x="1586795" y="1935346"/>
            <a:ext cx="2954656" cy="400110"/>
          </a:xfrm>
          <a:prstGeom prst="rect">
            <a:avLst/>
          </a:prstGeom>
          <a:noFill/>
        </p:spPr>
        <p:txBody>
          <a:bodyPr wrap="square" rtlCol="0">
            <a:spAutoFit/>
          </a:bodyPr>
          <a:lstStyle/>
          <a:p>
            <a:r>
              <a:rPr lang="cs-CZ" sz="2000" dirty="0"/>
              <a:t>W = </a:t>
            </a:r>
            <a:r>
              <a:rPr lang="cs-CZ" sz="2000" dirty="0" err="1"/>
              <a:t>F.s.cos</a:t>
            </a:r>
            <a:r>
              <a:rPr lang="el-GR" sz="2000" dirty="0"/>
              <a:t>α</a:t>
            </a:r>
            <a:r>
              <a:rPr lang="cs-CZ" sz="2000" dirty="0"/>
              <a:t> = </a:t>
            </a:r>
            <a:r>
              <a:rPr lang="cs-CZ" sz="2000" dirty="0" err="1"/>
              <a:t>E.Q.s.cos</a:t>
            </a:r>
            <a:r>
              <a:rPr lang="el-GR" sz="2000" dirty="0"/>
              <a:t>α</a:t>
            </a:r>
            <a:endParaRPr lang="cs-CZ" sz="2000" dirty="0"/>
          </a:p>
        </p:txBody>
      </p:sp>
      <p:sp>
        <p:nvSpPr>
          <p:cNvPr id="21" name="TextovéPole 20">
            <a:extLst>
              <a:ext uri="{FF2B5EF4-FFF2-40B4-BE49-F238E27FC236}">
                <a16:creationId xmlns:a16="http://schemas.microsoft.com/office/drawing/2014/main" id="{1F85AFDE-A4C9-4F3C-890C-0C6FBB37F59F}"/>
              </a:ext>
            </a:extLst>
          </p:cNvPr>
          <p:cNvSpPr txBox="1"/>
          <p:nvPr/>
        </p:nvSpPr>
        <p:spPr>
          <a:xfrm>
            <a:off x="6770131" y="3094431"/>
            <a:ext cx="314325" cy="369332"/>
          </a:xfrm>
          <a:prstGeom prst="rect">
            <a:avLst/>
          </a:prstGeom>
          <a:noFill/>
        </p:spPr>
        <p:txBody>
          <a:bodyPr wrap="square">
            <a:spAutoFit/>
          </a:bodyPr>
          <a:lstStyle/>
          <a:p>
            <a:r>
              <a:rPr lang="el-GR" dirty="0">
                <a:solidFill>
                  <a:srgbClr val="FF0000"/>
                </a:solidFill>
              </a:rPr>
              <a:t>α</a:t>
            </a:r>
            <a:endParaRPr lang="cs-CZ" dirty="0">
              <a:solidFill>
                <a:srgbClr val="FF0000"/>
              </a:solidFill>
            </a:endParaRPr>
          </a:p>
        </p:txBody>
      </p:sp>
      <p:sp>
        <p:nvSpPr>
          <p:cNvPr id="23" name="TextovéPole 22">
            <a:extLst>
              <a:ext uri="{FF2B5EF4-FFF2-40B4-BE49-F238E27FC236}">
                <a16:creationId xmlns:a16="http://schemas.microsoft.com/office/drawing/2014/main" id="{7930BC08-A6AA-40A3-93C0-955F68B566D2}"/>
              </a:ext>
            </a:extLst>
          </p:cNvPr>
          <p:cNvSpPr txBox="1"/>
          <p:nvPr/>
        </p:nvSpPr>
        <p:spPr>
          <a:xfrm rot="20880099">
            <a:off x="6646571" y="3144015"/>
            <a:ext cx="247120" cy="369332"/>
          </a:xfrm>
          <a:prstGeom prst="rect">
            <a:avLst/>
          </a:prstGeom>
          <a:noFill/>
        </p:spPr>
        <p:txBody>
          <a:bodyPr wrap="square">
            <a:spAutoFit/>
          </a:bodyPr>
          <a:lstStyle/>
          <a:p>
            <a:r>
              <a:rPr lang="cs-CZ" sz="1800" dirty="0">
                <a:solidFill>
                  <a:srgbClr val="FF0000"/>
                </a:solidFill>
              </a:rPr>
              <a:t>)</a:t>
            </a:r>
            <a:endParaRPr lang="cs-CZ" dirty="0">
              <a:solidFill>
                <a:srgbClr val="FF0000"/>
              </a:solidFill>
            </a:endParaRPr>
          </a:p>
        </p:txBody>
      </p:sp>
      <p:sp>
        <p:nvSpPr>
          <p:cNvPr id="8" name="TextovéPole 7">
            <a:extLst>
              <a:ext uri="{FF2B5EF4-FFF2-40B4-BE49-F238E27FC236}">
                <a16:creationId xmlns:a16="http://schemas.microsoft.com/office/drawing/2014/main" id="{614AB725-7FA7-4B23-95F6-5ADE175D9A6C}"/>
              </a:ext>
            </a:extLst>
          </p:cNvPr>
          <p:cNvSpPr txBox="1"/>
          <p:nvPr/>
        </p:nvSpPr>
        <p:spPr>
          <a:xfrm>
            <a:off x="309583" y="2505670"/>
            <a:ext cx="5684362" cy="923330"/>
          </a:xfrm>
          <a:prstGeom prst="rect">
            <a:avLst/>
          </a:prstGeom>
          <a:noFill/>
        </p:spPr>
        <p:txBody>
          <a:bodyPr wrap="square" rtlCol="0">
            <a:spAutoFit/>
          </a:bodyPr>
          <a:lstStyle/>
          <a:p>
            <a:pPr algn="just"/>
            <a:r>
              <a:rPr lang="cs-CZ" dirty="0"/>
              <a:t>Při pohybu náboje ve směru působení síly (W </a:t>
            </a:r>
            <a:r>
              <a:rPr lang="en-US" dirty="0"/>
              <a:t>&gt;</a:t>
            </a:r>
            <a:r>
              <a:rPr lang="cs-CZ" dirty="0"/>
              <a:t> </a:t>
            </a:r>
            <a:r>
              <a:rPr lang="en-US" dirty="0"/>
              <a:t>0</a:t>
            </a:r>
            <a:r>
              <a:rPr lang="cs-CZ" dirty="0"/>
              <a:t>) se </a:t>
            </a:r>
            <a:r>
              <a:rPr lang="cs-CZ" dirty="0" err="1"/>
              <a:t>E</a:t>
            </a:r>
            <a:r>
              <a:rPr lang="cs-CZ" baseline="-25000" dirty="0" err="1"/>
              <a:t>p</a:t>
            </a:r>
            <a:r>
              <a:rPr lang="cs-CZ" dirty="0"/>
              <a:t> zmenšuje, </a:t>
            </a:r>
            <a:r>
              <a:rPr lang="en-US" dirty="0"/>
              <a:t>p</a:t>
            </a:r>
            <a:r>
              <a:rPr lang="cs-CZ" dirty="0" err="1"/>
              <a:t>ři</a:t>
            </a:r>
            <a:r>
              <a:rPr lang="cs-CZ" dirty="0"/>
              <a:t> pohybu náboje </a:t>
            </a:r>
            <a:r>
              <a:rPr lang="en-US" dirty="0" err="1"/>
              <a:t>proti</a:t>
            </a:r>
            <a:r>
              <a:rPr lang="cs-CZ" dirty="0"/>
              <a:t> směru působení síly (W </a:t>
            </a:r>
            <a:r>
              <a:rPr lang="en-US" dirty="0"/>
              <a:t>&lt;</a:t>
            </a:r>
            <a:r>
              <a:rPr lang="cs-CZ" dirty="0"/>
              <a:t> </a:t>
            </a:r>
            <a:r>
              <a:rPr lang="en-US" dirty="0"/>
              <a:t>0</a:t>
            </a:r>
            <a:r>
              <a:rPr lang="cs-CZ" dirty="0"/>
              <a:t>) se </a:t>
            </a:r>
            <a:r>
              <a:rPr lang="cs-CZ" dirty="0" err="1"/>
              <a:t>E</a:t>
            </a:r>
            <a:r>
              <a:rPr lang="cs-CZ" baseline="-25000" dirty="0" err="1"/>
              <a:t>p</a:t>
            </a:r>
            <a:r>
              <a:rPr lang="cs-CZ" dirty="0"/>
              <a:t> z</a:t>
            </a:r>
            <a:r>
              <a:rPr lang="en-US" dirty="0"/>
              <a:t>v</a:t>
            </a:r>
            <a:r>
              <a:rPr lang="cs-CZ" dirty="0" err="1"/>
              <a:t>ětšuje</a:t>
            </a:r>
            <a:r>
              <a:rPr lang="cs-CZ" dirty="0"/>
              <a:t>. </a:t>
            </a:r>
          </a:p>
        </p:txBody>
      </p:sp>
    </p:spTree>
    <p:extLst>
      <p:ext uri="{BB962C8B-B14F-4D97-AF65-F5344CB8AC3E}">
        <p14:creationId xmlns:p14="http://schemas.microsoft.com/office/powerpoint/2010/main" val="781238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4BAB620-4EE7-49D5-9D6C-6B909A85C4E9}"/>
              </a:ext>
            </a:extLst>
          </p:cNvPr>
          <p:cNvSpPr txBox="1"/>
          <p:nvPr/>
        </p:nvSpPr>
        <p:spPr>
          <a:xfrm>
            <a:off x="238125" y="310634"/>
            <a:ext cx="4572000" cy="461665"/>
          </a:xfrm>
          <a:prstGeom prst="rect">
            <a:avLst/>
          </a:prstGeom>
          <a:noFill/>
        </p:spPr>
        <p:txBody>
          <a:bodyPr wrap="square">
            <a:spAutoFit/>
          </a:bodyPr>
          <a:lstStyle/>
          <a:p>
            <a:r>
              <a:rPr lang="cs-CZ" sz="2400" b="1" dirty="0"/>
              <a:t>Elektrický potenciál </a:t>
            </a:r>
          </a:p>
        </p:txBody>
      </p:sp>
      <p:sp>
        <p:nvSpPr>
          <p:cNvPr id="16" name="TextovéPole 15">
            <a:extLst>
              <a:ext uri="{FF2B5EF4-FFF2-40B4-BE49-F238E27FC236}">
                <a16:creationId xmlns:a16="http://schemas.microsoft.com/office/drawing/2014/main" id="{0B7BE263-6D59-4DB6-9638-B8BA8097B05A}"/>
              </a:ext>
            </a:extLst>
          </p:cNvPr>
          <p:cNvSpPr txBox="1"/>
          <p:nvPr/>
        </p:nvSpPr>
        <p:spPr>
          <a:xfrm>
            <a:off x="238125" y="976572"/>
            <a:ext cx="8566828" cy="1323439"/>
          </a:xfrm>
          <a:prstGeom prst="rect">
            <a:avLst/>
          </a:prstGeom>
          <a:noFill/>
        </p:spPr>
        <p:txBody>
          <a:bodyPr wrap="square">
            <a:spAutoFit/>
          </a:bodyPr>
          <a:lstStyle/>
          <a:p>
            <a:pPr algn="just"/>
            <a:r>
              <a:rPr lang="cs-CZ" sz="2000" dirty="0"/>
              <a:t>Množina všech bodů potenciálového pole, které se vyznačují stejným potenciálem, tvoří tzv. </a:t>
            </a:r>
            <a:r>
              <a:rPr lang="cs-CZ" sz="2000" b="1" dirty="0"/>
              <a:t>ekvipotenciální plochu </a:t>
            </a:r>
            <a:r>
              <a:rPr lang="cs-CZ" sz="2000" dirty="0"/>
              <a:t>(potenciálovou hladinu). Siločára je křivka, jejíž tečna v daném bodě představuje normálu ekvipotenciální plochy v tomto bodě.</a:t>
            </a:r>
          </a:p>
        </p:txBody>
      </p:sp>
      <p:pic>
        <p:nvPicPr>
          <p:cNvPr id="17" name="Picture 2">
            <a:extLst>
              <a:ext uri="{FF2B5EF4-FFF2-40B4-BE49-F238E27FC236}">
                <a16:creationId xmlns:a16="http://schemas.microsoft.com/office/drawing/2014/main" id="{049AED85-0FA9-4F8F-8A59-3137E67F4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4537" y="2001183"/>
            <a:ext cx="1746212" cy="1719934"/>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F2BE9613-762F-4B8C-B65A-2F49355F9C34}"/>
              </a:ext>
            </a:extLst>
          </p:cNvPr>
          <p:cNvSpPr txBox="1"/>
          <p:nvPr/>
        </p:nvSpPr>
        <p:spPr>
          <a:xfrm>
            <a:off x="5275774" y="3863992"/>
            <a:ext cx="2280710" cy="923330"/>
          </a:xfrm>
          <a:prstGeom prst="rect">
            <a:avLst/>
          </a:prstGeom>
          <a:noFill/>
        </p:spPr>
        <p:txBody>
          <a:bodyPr wrap="square">
            <a:spAutoFit/>
          </a:bodyPr>
          <a:lstStyle/>
          <a:p>
            <a:pPr algn="just"/>
            <a:r>
              <a:rPr lang="cs-CZ" b="0" i="0" dirty="0">
                <a:solidFill>
                  <a:srgbClr val="202122"/>
                </a:solidFill>
                <a:effectLst/>
              </a:rPr>
              <a:t>Ekvipotenciální plochy kladného elektrického náboje.</a:t>
            </a:r>
            <a:endParaRPr lang="cs-CZ" dirty="0"/>
          </a:p>
        </p:txBody>
      </p:sp>
      <p:pic>
        <p:nvPicPr>
          <p:cNvPr id="19" name="Picture 2">
            <a:extLst>
              <a:ext uri="{FF2B5EF4-FFF2-40B4-BE49-F238E27FC236}">
                <a16:creationId xmlns:a16="http://schemas.microsoft.com/office/drawing/2014/main" id="{995CE787-3BCB-4A06-BF0F-82208FEA6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033" y="2134097"/>
            <a:ext cx="2208341" cy="1516702"/>
          </a:xfrm>
          <a:prstGeom prst="rect">
            <a:avLst/>
          </a:prstGeom>
          <a:noFill/>
          <a:extLst>
            <a:ext uri="{909E8E84-426E-40DD-AFC4-6F175D3DCCD1}">
              <a14:hiddenFill xmlns:a14="http://schemas.microsoft.com/office/drawing/2010/main">
                <a:solidFill>
                  <a:srgbClr val="FFFFFF"/>
                </a:solidFill>
              </a14:hiddenFill>
            </a:ext>
          </a:extLst>
        </p:spPr>
      </p:pic>
      <p:sp>
        <p:nvSpPr>
          <p:cNvPr id="20" name="TextovéPole 19">
            <a:extLst>
              <a:ext uri="{FF2B5EF4-FFF2-40B4-BE49-F238E27FC236}">
                <a16:creationId xmlns:a16="http://schemas.microsoft.com/office/drawing/2014/main" id="{CDA46E5A-DA29-40FC-8864-91DA3E3843F2}"/>
              </a:ext>
            </a:extLst>
          </p:cNvPr>
          <p:cNvSpPr txBox="1"/>
          <p:nvPr/>
        </p:nvSpPr>
        <p:spPr>
          <a:xfrm>
            <a:off x="1587516" y="3863992"/>
            <a:ext cx="2680371" cy="923330"/>
          </a:xfrm>
          <a:prstGeom prst="rect">
            <a:avLst/>
          </a:prstGeom>
          <a:noFill/>
        </p:spPr>
        <p:txBody>
          <a:bodyPr wrap="square">
            <a:spAutoFit/>
          </a:bodyPr>
          <a:lstStyle/>
          <a:p>
            <a:pPr algn="just"/>
            <a:r>
              <a:rPr lang="cs-CZ" b="0" i="0" dirty="0">
                <a:solidFill>
                  <a:srgbClr val="202122"/>
                </a:solidFill>
                <a:effectLst/>
              </a:rPr>
              <a:t>Ekvipotenciální plochy homogenního elektrického pole.</a:t>
            </a:r>
            <a:endParaRPr lang="cs-CZ" dirty="0"/>
          </a:p>
        </p:txBody>
      </p:sp>
    </p:spTree>
    <p:extLst>
      <p:ext uri="{BB962C8B-B14F-4D97-AF65-F5344CB8AC3E}">
        <p14:creationId xmlns:p14="http://schemas.microsoft.com/office/powerpoint/2010/main" val="10135009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9663120C-E38C-447C-97D3-F786F7627E8E}"/>
              </a:ext>
            </a:extLst>
          </p:cNvPr>
          <p:cNvSpPr txBox="1"/>
          <p:nvPr/>
        </p:nvSpPr>
        <p:spPr>
          <a:xfrm>
            <a:off x="246580" y="257123"/>
            <a:ext cx="4572000" cy="461665"/>
          </a:xfrm>
          <a:prstGeom prst="rect">
            <a:avLst/>
          </a:prstGeom>
          <a:noFill/>
        </p:spPr>
        <p:txBody>
          <a:bodyPr wrap="square">
            <a:spAutoFit/>
          </a:bodyPr>
          <a:lstStyle/>
          <a:p>
            <a:r>
              <a:rPr lang="cs-CZ" sz="2400" b="1" dirty="0"/>
              <a:t>El</a:t>
            </a:r>
            <a:r>
              <a:rPr lang="en-US" sz="2400" b="1" dirty="0" err="1"/>
              <a:t>ektrick</a:t>
            </a:r>
            <a:r>
              <a:rPr lang="cs-CZ" sz="2400" b="1" dirty="0"/>
              <a:t>é napětí</a:t>
            </a:r>
          </a:p>
        </p:txBody>
      </p:sp>
      <p:sp>
        <p:nvSpPr>
          <p:cNvPr id="6" name="TextovéPole 5">
            <a:extLst>
              <a:ext uri="{FF2B5EF4-FFF2-40B4-BE49-F238E27FC236}">
                <a16:creationId xmlns:a16="http://schemas.microsoft.com/office/drawing/2014/main" id="{FE2B05BC-B92D-472F-A7F8-353870BFB45D}"/>
              </a:ext>
            </a:extLst>
          </p:cNvPr>
          <p:cNvSpPr txBox="1"/>
          <p:nvPr/>
        </p:nvSpPr>
        <p:spPr>
          <a:xfrm>
            <a:off x="246580" y="817278"/>
            <a:ext cx="5404207" cy="1877437"/>
          </a:xfrm>
          <a:prstGeom prst="rect">
            <a:avLst/>
          </a:prstGeom>
          <a:noFill/>
        </p:spPr>
        <p:txBody>
          <a:bodyPr wrap="square" rtlCol="0">
            <a:spAutoFit/>
          </a:bodyPr>
          <a:lstStyle/>
          <a:p>
            <a:pPr algn="just"/>
            <a:r>
              <a:rPr lang="cs-CZ" sz="2000" b="1" dirty="0"/>
              <a:t>El</a:t>
            </a:r>
            <a:r>
              <a:rPr lang="en-US" sz="2000" b="1" dirty="0" err="1"/>
              <a:t>ektrick</a:t>
            </a:r>
            <a:r>
              <a:rPr lang="cs-CZ" sz="2000" b="1" dirty="0"/>
              <a:t>é napětí </a:t>
            </a:r>
            <a:r>
              <a:rPr lang="cs-CZ" sz="2000" i="1" dirty="0"/>
              <a:t>U</a:t>
            </a:r>
            <a:r>
              <a:rPr lang="cs-CZ" sz="2000" b="1" dirty="0"/>
              <a:t> </a:t>
            </a:r>
            <a:r>
              <a:rPr lang="cs-CZ" sz="2000" dirty="0"/>
              <a:t>je definováno jako rozdíl elektrických potenciálů mezi dvěma body elektrického pole</a:t>
            </a:r>
          </a:p>
          <a:p>
            <a:pPr algn="just"/>
            <a:endParaRPr lang="cs-CZ" sz="2000" dirty="0"/>
          </a:p>
          <a:p>
            <a:pPr algn="just"/>
            <a:endParaRPr lang="cs-CZ" sz="2000" dirty="0"/>
          </a:p>
          <a:p>
            <a:pPr algn="just"/>
            <a:endParaRPr lang="cs-CZ" sz="800" dirty="0">
              <a:solidFill>
                <a:srgbClr val="202122"/>
              </a:solidFill>
            </a:endParaRPr>
          </a:p>
          <a:p>
            <a:pPr algn="just"/>
            <a:endParaRPr lang="cs-CZ" sz="800" dirty="0">
              <a:solidFill>
                <a:srgbClr val="202122"/>
              </a:solidFill>
            </a:endParaRPr>
          </a:p>
        </p:txBody>
      </p:sp>
      <p:pic>
        <p:nvPicPr>
          <p:cNvPr id="34818" name="Picture 2" descr="See the source image">
            <a:extLst>
              <a:ext uri="{FF2B5EF4-FFF2-40B4-BE49-F238E27FC236}">
                <a16:creationId xmlns:a16="http://schemas.microsoft.com/office/drawing/2014/main" id="{9D452252-EF24-440B-8DB1-C38F971A6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2626" y="138962"/>
            <a:ext cx="2919295" cy="1811977"/>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385E6A7A-DD37-4AE2-A60C-118CF0FDAD77}"/>
              </a:ext>
            </a:extLst>
          </p:cNvPr>
          <p:cNvSpPr txBox="1"/>
          <p:nvPr/>
        </p:nvSpPr>
        <p:spPr>
          <a:xfrm>
            <a:off x="2450387" y="1725830"/>
            <a:ext cx="1607906" cy="40011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2000" b="0" i="0" u="none" strike="noStrike" cap="none" normalizeH="0" baseline="0" dirty="0">
                <a:ln>
                  <a:noFill/>
                </a:ln>
                <a:solidFill>
                  <a:schemeClr val="tx1"/>
                </a:solidFill>
                <a:effectLst/>
                <a:latin typeface="Arial" panose="020B0604020202020204" pitchFamily="34" charset="0"/>
              </a:rPr>
              <a:t>U = ǀφ</a:t>
            </a:r>
            <a:r>
              <a:rPr kumimoji="0" lang="cs-CZ" altLang="cs-CZ" sz="2000" b="0" i="0" u="none" strike="noStrike" cap="none" normalizeH="0" baseline="-25000" dirty="0">
                <a:ln>
                  <a:noFill/>
                </a:ln>
                <a:solidFill>
                  <a:schemeClr val="tx1"/>
                </a:solidFill>
                <a:effectLst/>
                <a:latin typeface="Arial" panose="020B0604020202020204" pitchFamily="34" charset="0"/>
              </a:rPr>
              <a:t>2</a:t>
            </a:r>
            <a:r>
              <a:rPr kumimoji="0" lang="cs-CZ" altLang="cs-CZ" sz="2000" b="0" i="0" u="none" strike="noStrike" cap="none" normalizeH="0" baseline="0" dirty="0">
                <a:ln>
                  <a:noFill/>
                </a:ln>
                <a:solidFill>
                  <a:schemeClr val="tx1"/>
                </a:solidFill>
                <a:effectLst/>
                <a:latin typeface="Arial" panose="020B0604020202020204" pitchFamily="34" charset="0"/>
              </a:rPr>
              <a:t> - φ</a:t>
            </a:r>
            <a:r>
              <a:rPr kumimoji="0" lang="cs-CZ" altLang="cs-CZ" sz="2000" b="0" i="0" u="none" strike="noStrike" cap="none" normalizeH="0" baseline="-25000" dirty="0">
                <a:ln>
                  <a:noFill/>
                </a:ln>
                <a:solidFill>
                  <a:schemeClr val="tx1"/>
                </a:solidFill>
                <a:effectLst/>
                <a:latin typeface="Arial" panose="020B0604020202020204" pitchFamily="34" charset="0"/>
              </a:rPr>
              <a:t>1</a:t>
            </a:r>
            <a:r>
              <a:rPr kumimoji="0" lang="cs-CZ" altLang="cs-CZ" sz="2000" b="0" i="0" u="none" strike="noStrike" cap="none" normalizeH="0" baseline="0" dirty="0">
                <a:ln>
                  <a:noFill/>
                </a:ln>
                <a:solidFill>
                  <a:schemeClr val="tx1"/>
                </a:solidFill>
                <a:effectLst/>
                <a:latin typeface="Arial" panose="020B0604020202020204" pitchFamily="34" charset="0"/>
              </a:rPr>
              <a:t>ǀ </a:t>
            </a:r>
          </a:p>
        </p:txBody>
      </p:sp>
      <p:sp>
        <p:nvSpPr>
          <p:cNvPr id="19" name="TextovéPole 18">
            <a:extLst>
              <a:ext uri="{FF2B5EF4-FFF2-40B4-BE49-F238E27FC236}">
                <a16:creationId xmlns:a16="http://schemas.microsoft.com/office/drawing/2014/main" id="{B2990FDD-7D0F-447B-B5FA-E10CC4C8BDD5}"/>
              </a:ext>
            </a:extLst>
          </p:cNvPr>
          <p:cNvSpPr txBox="1"/>
          <p:nvPr/>
        </p:nvSpPr>
        <p:spPr>
          <a:xfrm>
            <a:off x="765992" y="3083661"/>
            <a:ext cx="4572000" cy="369332"/>
          </a:xfrm>
          <a:prstGeom prst="rect">
            <a:avLst/>
          </a:prstGeom>
          <a:noFill/>
        </p:spPr>
        <p:txBody>
          <a:bodyPr wrap="square">
            <a:spAutoFit/>
          </a:bodyPr>
          <a:lstStyle/>
          <a:p>
            <a:pPr algn="ctr"/>
            <a:r>
              <a:rPr lang="cs-CZ" sz="1800" dirty="0">
                <a:solidFill>
                  <a:srgbClr val="202122"/>
                </a:solidFill>
                <a:latin typeface="Arial" panose="020B0604020202020204" pitchFamily="34" charset="0"/>
                <a:cs typeface="Arial" panose="020B0604020202020204" pitchFamily="34" charset="0"/>
              </a:rPr>
              <a:t>U = W/Q</a:t>
            </a:r>
          </a:p>
        </p:txBody>
      </p:sp>
      <p:sp>
        <p:nvSpPr>
          <p:cNvPr id="21" name="TextovéPole 20">
            <a:extLst>
              <a:ext uri="{FF2B5EF4-FFF2-40B4-BE49-F238E27FC236}">
                <a16:creationId xmlns:a16="http://schemas.microsoft.com/office/drawing/2014/main" id="{A6FF8360-310C-4350-A0F9-00E6C7F8593F}"/>
              </a:ext>
            </a:extLst>
          </p:cNvPr>
          <p:cNvSpPr txBox="1"/>
          <p:nvPr/>
        </p:nvSpPr>
        <p:spPr>
          <a:xfrm>
            <a:off x="330208" y="2295863"/>
            <a:ext cx="6152786" cy="707886"/>
          </a:xfrm>
          <a:prstGeom prst="rect">
            <a:avLst/>
          </a:prstGeom>
          <a:noFill/>
        </p:spPr>
        <p:txBody>
          <a:bodyPr wrap="square">
            <a:spAutoFit/>
          </a:bodyPr>
          <a:lstStyle/>
          <a:p>
            <a:pPr algn="just"/>
            <a:r>
              <a:rPr lang="cs-CZ" sz="2000" b="0" i="0" dirty="0">
                <a:solidFill>
                  <a:srgbClr val="202122"/>
                </a:solidFill>
                <a:effectLst/>
              </a:rPr>
              <a:t>resp. jako práce W, potřebná k přenesení jednotkového náboje Q mezi těmito body.</a:t>
            </a:r>
          </a:p>
        </p:txBody>
      </p:sp>
      <p:pic>
        <p:nvPicPr>
          <p:cNvPr id="34823" name="Picture 7">
            <a:extLst>
              <a:ext uri="{FF2B5EF4-FFF2-40B4-BE49-F238E27FC236}">
                <a16:creationId xmlns:a16="http://schemas.microsoft.com/office/drawing/2014/main" id="{22DEE3BD-942E-4072-9447-85258BA45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4833" y="1925885"/>
            <a:ext cx="1947104" cy="1799035"/>
          </a:xfrm>
          <a:prstGeom prst="rect">
            <a:avLst/>
          </a:prstGeom>
          <a:noFill/>
          <a:extLst>
            <a:ext uri="{909E8E84-426E-40DD-AFC4-6F175D3DCCD1}">
              <a14:hiddenFill xmlns:a14="http://schemas.microsoft.com/office/drawing/2010/main">
                <a:solidFill>
                  <a:srgbClr val="FFFFFF"/>
                </a:solidFill>
              </a14:hiddenFill>
            </a:ext>
          </a:extLst>
        </p:spPr>
      </p:pic>
      <p:sp>
        <p:nvSpPr>
          <p:cNvPr id="23" name="TextovéPole 22">
            <a:extLst>
              <a:ext uri="{FF2B5EF4-FFF2-40B4-BE49-F238E27FC236}">
                <a16:creationId xmlns:a16="http://schemas.microsoft.com/office/drawing/2014/main" id="{783A53CA-04E0-49BE-B275-589AA23E1BCF}"/>
              </a:ext>
            </a:extLst>
          </p:cNvPr>
          <p:cNvSpPr txBox="1"/>
          <p:nvPr/>
        </p:nvSpPr>
        <p:spPr>
          <a:xfrm>
            <a:off x="341334" y="4193953"/>
            <a:ext cx="8556086" cy="400110"/>
          </a:xfrm>
          <a:prstGeom prst="rect">
            <a:avLst/>
          </a:prstGeom>
          <a:noFill/>
        </p:spPr>
        <p:txBody>
          <a:bodyPr wrap="square">
            <a:spAutoFit/>
          </a:bodyPr>
          <a:lstStyle/>
          <a:p>
            <a:pPr algn="just"/>
            <a:r>
              <a:rPr lang="cs-CZ" sz="2000" dirty="0">
                <a:solidFill>
                  <a:srgbClr val="202122"/>
                </a:solidFill>
              </a:rPr>
              <a:t>Z hodnoty elektrického napětí lze určit velikost intenzity elektrického pole</a:t>
            </a:r>
          </a:p>
        </p:txBody>
      </p:sp>
      <p:sp>
        <p:nvSpPr>
          <p:cNvPr id="24" name="Rectangle 5">
            <a:extLst>
              <a:ext uri="{FF2B5EF4-FFF2-40B4-BE49-F238E27FC236}">
                <a16:creationId xmlns:a16="http://schemas.microsoft.com/office/drawing/2014/main" id="{47FC9A31-6C80-49B6-869E-61C39CDF56BF}"/>
              </a:ext>
            </a:extLst>
          </p:cNvPr>
          <p:cNvSpPr>
            <a:spLocks noChangeArrowheads="1"/>
          </p:cNvSpPr>
          <p:nvPr/>
        </p:nvSpPr>
        <p:spPr bwMode="auto">
          <a:xfrm>
            <a:off x="2405144" y="4867581"/>
            <a:ext cx="3575407" cy="14773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chemeClr val="tx1"/>
                </a:solidFill>
                <a:effectLst/>
              </a:rPr>
              <a:t>U = ǀφ</a:t>
            </a:r>
            <a:r>
              <a:rPr kumimoji="0" lang="cs-CZ" altLang="cs-CZ" b="0" i="0" u="none" strike="noStrike" cap="none" normalizeH="0" baseline="-25000" dirty="0">
                <a:ln>
                  <a:noFill/>
                </a:ln>
                <a:solidFill>
                  <a:schemeClr val="tx1"/>
                </a:solidFill>
                <a:effectLst/>
              </a:rPr>
              <a:t>2</a:t>
            </a:r>
            <a:r>
              <a:rPr kumimoji="0" lang="cs-CZ" altLang="cs-CZ" b="0" i="0" u="none" strike="noStrike" cap="none" normalizeH="0" baseline="0" dirty="0">
                <a:ln>
                  <a:noFill/>
                </a:ln>
                <a:solidFill>
                  <a:schemeClr val="tx1"/>
                </a:solidFill>
                <a:effectLst/>
              </a:rPr>
              <a:t> - φ</a:t>
            </a:r>
            <a:r>
              <a:rPr kumimoji="0" lang="cs-CZ" altLang="cs-CZ" b="0" i="0" u="none" strike="noStrike" cap="none" normalizeH="0" baseline="-25000" dirty="0">
                <a:ln>
                  <a:noFill/>
                </a:ln>
                <a:solidFill>
                  <a:schemeClr val="tx1"/>
                </a:solidFill>
                <a:effectLst/>
              </a:rPr>
              <a:t>1</a:t>
            </a:r>
            <a:r>
              <a:rPr kumimoji="0" lang="cs-CZ" altLang="cs-CZ" b="0" i="0" u="none" strike="noStrike" cap="none" normalizeH="0" baseline="0" dirty="0">
                <a:ln>
                  <a:noFill/>
                </a:ln>
                <a:solidFill>
                  <a:schemeClr val="tx1"/>
                </a:solidFill>
                <a:effectLst/>
              </a:rPr>
              <a:t>ǀ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err="1">
                <a:ln>
                  <a:noFill/>
                </a:ln>
                <a:solidFill>
                  <a:srgbClr val="000000"/>
                </a:solidFill>
                <a:effectLst/>
                <a:cs typeface="Arial" panose="020B0604020202020204" pitchFamily="34" charset="0"/>
              </a:rPr>
              <a:t>φ</a:t>
            </a:r>
            <a:r>
              <a:rPr kumimoji="0" lang="cs-CZ" altLang="cs-CZ" b="0" i="0" u="none" strike="noStrike" cap="none" normalizeH="0" baseline="-30000" dirty="0" err="1">
                <a:ln>
                  <a:noFill/>
                </a:ln>
                <a:solidFill>
                  <a:srgbClr val="000000"/>
                </a:solidFill>
                <a:effectLst/>
                <a:cs typeface="Arial" panose="020B0604020202020204" pitchFamily="34" charset="0"/>
              </a:rPr>
              <a:t>e</a:t>
            </a:r>
            <a:r>
              <a:rPr kumimoji="0" lang="cs-CZ" altLang="cs-CZ" b="0" i="0" u="none" strike="noStrike" cap="none" normalizeH="0" baseline="0" dirty="0">
                <a:ln>
                  <a:noFill/>
                </a:ln>
                <a:solidFill>
                  <a:srgbClr val="000000"/>
                </a:solidFill>
                <a:effectLst/>
                <a:cs typeface="Arial" panose="020B0604020202020204" pitchFamily="34" charset="0"/>
              </a:rPr>
              <a:t> = </a:t>
            </a:r>
            <a:r>
              <a:rPr kumimoji="0" lang="cs-CZ" altLang="cs-CZ" b="0" i="0" u="none" strike="noStrike" cap="none" normalizeH="0" baseline="0" dirty="0" err="1">
                <a:ln>
                  <a:noFill/>
                </a:ln>
                <a:solidFill>
                  <a:srgbClr val="000000"/>
                </a:solidFill>
                <a:effectLst/>
                <a:cs typeface="Arial" panose="020B0604020202020204" pitchFamily="34" charset="0"/>
              </a:rPr>
              <a:t>E</a:t>
            </a:r>
            <a:r>
              <a:rPr kumimoji="0" lang="cs-CZ" altLang="cs-CZ" b="0" i="0" u="none" strike="noStrike" cap="none" normalizeH="0" baseline="-30000" dirty="0" err="1">
                <a:ln>
                  <a:noFill/>
                </a:ln>
                <a:solidFill>
                  <a:srgbClr val="000000"/>
                </a:solidFill>
                <a:effectLst/>
                <a:cs typeface="Arial" panose="020B0604020202020204" pitchFamily="34" charset="0"/>
              </a:rPr>
              <a:t>p</a:t>
            </a:r>
            <a:r>
              <a:rPr kumimoji="0" lang="cs-CZ" altLang="cs-CZ" b="0" i="0" u="none" strike="noStrike" cap="none" normalizeH="0" baseline="0" dirty="0">
                <a:ln>
                  <a:noFill/>
                </a:ln>
                <a:solidFill>
                  <a:srgbClr val="000000"/>
                </a:solidFill>
                <a:effectLst/>
                <a:cs typeface="Arial" panose="020B0604020202020204" pitchFamily="34" charset="0"/>
              </a:rPr>
              <a:t> / Q</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err="1">
                <a:ln>
                  <a:noFill/>
                </a:ln>
                <a:solidFill>
                  <a:srgbClr val="000000"/>
                </a:solidFill>
                <a:effectLst/>
                <a:cs typeface="Arial" panose="020B0604020202020204" pitchFamily="34" charset="0"/>
              </a:rPr>
              <a:t>E</a:t>
            </a:r>
            <a:r>
              <a:rPr kumimoji="0" lang="cs-CZ" altLang="cs-CZ" b="0" i="0" u="none" strike="noStrike" cap="none" normalizeH="0" baseline="-30000" dirty="0" err="1">
                <a:ln>
                  <a:noFill/>
                </a:ln>
                <a:solidFill>
                  <a:srgbClr val="000000"/>
                </a:solidFill>
                <a:effectLst/>
                <a:cs typeface="Arial" panose="020B0604020202020204" pitchFamily="34" charset="0"/>
              </a:rPr>
              <a:t>p</a:t>
            </a:r>
            <a:r>
              <a:rPr kumimoji="0" lang="cs-CZ" altLang="cs-CZ" b="0" i="0" u="none" strike="noStrike" cap="none" normalizeH="0" baseline="0" dirty="0">
                <a:ln>
                  <a:noFill/>
                </a:ln>
                <a:solidFill>
                  <a:srgbClr val="000000"/>
                </a:solidFill>
                <a:effectLst/>
                <a:cs typeface="Arial" panose="020B0604020202020204" pitchFamily="34" charset="0"/>
              </a:rPr>
              <a:t> = W = E . Q . d </a:t>
            </a: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b="0" i="0" u="none" strike="noStrike" cap="none" normalizeH="0" baseline="0" dirty="0">
                <a:ln>
                  <a:noFill/>
                </a:ln>
                <a:solidFill>
                  <a:srgbClr val="000000"/>
                </a:solidFill>
                <a:effectLst/>
                <a:cs typeface="Arial" panose="020B0604020202020204" pitchFamily="34" charset="0"/>
              </a:rPr>
              <a:t>φ</a:t>
            </a:r>
            <a:r>
              <a:rPr kumimoji="0" lang="cs-CZ" altLang="cs-CZ" b="0" i="0" u="none" strike="noStrike" cap="none" normalizeH="0" baseline="-30000" dirty="0">
                <a:ln>
                  <a:noFill/>
                </a:ln>
                <a:solidFill>
                  <a:srgbClr val="000000"/>
                </a:solidFill>
                <a:effectLst/>
                <a:cs typeface="Arial" panose="020B0604020202020204" pitchFamily="34" charset="0"/>
              </a:rPr>
              <a:t>0</a:t>
            </a:r>
            <a:r>
              <a:rPr kumimoji="0" lang="cs-CZ" altLang="cs-CZ" b="0" i="0" u="none" strike="noStrike" cap="none" normalizeH="0" baseline="0" dirty="0">
                <a:ln>
                  <a:noFill/>
                </a:ln>
                <a:solidFill>
                  <a:srgbClr val="000000"/>
                </a:solidFill>
                <a:effectLst/>
                <a:cs typeface="Arial" panose="020B0604020202020204" pitchFamily="34" charset="0"/>
              </a:rPr>
              <a:t> = 0</a:t>
            </a:r>
          </a:p>
          <a:p>
            <a:pPr defTabSz="914400"/>
            <a:r>
              <a:rPr lang="cs-CZ" dirty="0">
                <a:solidFill>
                  <a:srgbClr val="202122"/>
                </a:solidFill>
              </a:rPr>
              <a:t>U = W/Q = E . Q . d/Q = E . d</a:t>
            </a:r>
            <a:endParaRPr lang="cs-CZ" dirty="0"/>
          </a:p>
        </p:txBody>
      </p:sp>
      <p:sp>
        <p:nvSpPr>
          <p:cNvPr id="25" name="TextovéPole 24">
            <a:extLst>
              <a:ext uri="{FF2B5EF4-FFF2-40B4-BE49-F238E27FC236}">
                <a16:creationId xmlns:a16="http://schemas.microsoft.com/office/drawing/2014/main" id="{433356EE-461E-4A17-BEAB-4D27B4ED873C}"/>
              </a:ext>
            </a:extLst>
          </p:cNvPr>
          <p:cNvSpPr txBox="1"/>
          <p:nvPr/>
        </p:nvSpPr>
        <p:spPr>
          <a:xfrm>
            <a:off x="341334" y="3838862"/>
            <a:ext cx="6296605" cy="369332"/>
          </a:xfrm>
          <a:prstGeom prst="rect">
            <a:avLst/>
          </a:prstGeom>
          <a:noFill/>
        </p:spPr>
        <p:txBody>
          <a:bodyPr wrap="square">
            <a:spAutoFit/>
          </a:bodyPr>
          <a:lstStyle/>
          <a:p>
            <a:r>
              <a:rPr lang="cs-CZ" b="1" i="0" dirty="0">
                <a:solidFill>
                  <a:srgbClr val="000000"/>
                </a:solidFill>
                <a:effectLst/>
                <a:latin typeface="Arial" panose="020B0604020202020204" pitchFamily="34" charset="0"/>
              </a:rPr>
              <a:t>Elektrické napětí mezi 2 vodivými izolovanými deskami:</a:t>
            </a:r>
            <a:endParaRPr lang="cs-CZ" dirty="0"/>
          </a:p>
        </p:txBody>
      </p:sp>
      <p:pic>
        <p:nvPicPr>
          <p:cNvPr id="26" name="Picture 4">
            <a:extLst>
              <a:ext uri="{FF2B5EF4-FFF2-40B4-BE49-F238E27FC236}">
                <a16:creationId xmlns:a16="http://schemas.microsoft.com/office/drawing/2014/main" id="{B37BC1F3-1248-4B6B-890F-DEDB463A47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411" y="4624407"/>
            <a:ext cx="2183082" cy="196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844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A68CC25-E0C3-4419-A2AD-437A8797796F}"/>
              </a:ext>
            </a:extLst>
          </p:cNvPr>
          <p:cNvSpPr txBox="1"/>
          <p:nvPr/>
        </p:nvSpPr>
        <p:spPr>
          <a:xfrm>
            <a:off x="123825" y="945118"/>
            <a:ext cx="8801100" cy="707886"/>
          </a:xfrm>
          <a:prstGeom prst="rect">
            <a:avLst/>
          </a:prstGeom>
          <a:noFill/>
        </p:spPr>
        <p:txBody>
          <a:bodyPr wrap="square">
            <a:spAutoFit/>
          </a:bodyPr>
          <a:lstStyle/>
          <a:p>
            <a:pPr algn="just"/>
            <a:r>
              <a:rPr lang="cs-CZ" sz="2000" b="0" i="0" dirty="0">
                <a:solidFill>
                  <a:srgbClr val="4F4F4F"/>
                </a:solidFill>
                <a:effectLst/>
              </a:rPr>
              <a:t>Dva náboje 0,1.10</a:t>
            </a:r>
            <a:r>
              <a:rPr lang="cs-CZ" sz="2000" b="0" i="0" baseline="30000" dirty="0">
                <a:solidFill>
                  <a:srgbClr val="4F4F4F"/>
                </a:solidFill>
                <a:effectLst/>
              </a:rPr>
              <a:t>-6</a:t>
            </a:r>
            <a:r>
              <a:rPr lang="cs-CZ" sz="2000" b="0" i="0" dirty="0">
                <a:solidFill>
                  <a:srgbClr val="4F4F4F"/>
                </a:solidFill>
                <a:effectLst/>
              </a:rPr>
              <a:t>C a 0,2.10</a:t>
            </a:r>
            <a:r>
              <a:rPr lang="cs-CZ" sz="2000" b="0" i="0" baseline="30000" dirty="0">
                <a:solidFill>
                  <a:srgbClr val="4F4F4F"/>
                </a:solidFill>
                <a:effectLst/>
              </a:rPr>
              <a:t>-6</a:t>
            </a:r>
            <a:r>
              <a:rPr lang="cs-CZ" sz="2000" b="0" i="0" dirty="0">
                <a:solidFill>
                  <a:srgbClr val="4F4F4F"/>
                </a:solidFill>
                <a:effectLst/>
              </a:rPr>
              <a:t>C jsou od sebe vzdáleny 20 cm. Jaká je intenzita elektrického pole ve středu mezi nimi?</a:t>
            </a:r>
          </a:p>
        </p:txBody>
      </p:sp>
      <p:sp>
        <p:nvSpPr>
          <p:cNvPr id="6" name="TextovéPole 5">
            <a:extLst>
              <a:ext uri="{FF2B5EF4-FFF2-40B4-BE49-F238E27FC236}">
                <a16:creationId xmlns:a16="http://schemas.microsoft.com/office/drawing/2014/main" id="{067793F1-2514-4DA7-ADB1-1B5E311C39C8}"/>
              </a:ext>
            </a:extLst>
          </p:cNvPr>
          <p:cNvSpPr txBox="1"/>
          <p:nvPr/>
        </p:nvSpPr>
        <p:spPr>
          <a:xfrm>
            <a:off x="219075" y="283428"/>
            <a:ext cx="1072730" cy="461665"/>
          </a:xfrm>
          <a:prstGeom prst="rect">
            <a:avLst/>
          </a:prstGeom>
          <a:noFill/>
        </p:spPr>
        <p:txBody>
          <a:bodyPr wrap="none" rtlCol="0">
            <a:spAutoFit/>
          </a:bodyPr>
          <a:lstStyle/>
          <a:p>
            <a:r>
              <a:rPr lang="cs-CZ" sz="2400" b="1" dirty="0"/>
              <a:t>Příklad</a:t>
            </a:r>
          </a:p>
        </p:txBody>
      </p:sp>
      <p:pic>
        <p:nvPicPr>
          <p:cNvPr id="8" name="Obrázek 7">
            <a:extLst>
              <a:ext uri="{FF2B5EF4-FFF2-40B4-BE49-F238E27FC236}">
                <a16:creationId xmlns:a16="http://schemas.microsoft.com/office/drawing/2014/main" id="{CF0392E4-37D5-4E34-BA0C-1AE6FAF5B273}"/>
              </a:ext>
            </a:extLst>
          </p:cNvPr>
          <p:cNvPicPr>
            <a:picLocks noChangeAspect="1"/>
          </p:cNvPicPr>
          <p:nvPr/>
        </p:nvPicPr>
        <p:blipFill>
          <a:blip r:embed="rId2"/>
          <a:stretch>
            <a:fillRect/>
          </a:stretch>
        </p:blipFill>
        <p:spPr>
          <a:xfrm>
            <a:off x="2190749" y="1776829"/>
            <a:ext cx="6331953" cy="4919246"/>
          </a:xfrm>
          <a:prstGeom prst="rect">
            <a:avLst/>
          </a:prstGeom>
        </p:spPr>
      </p:pic>
    </p:spTree>
    <p:extLst>
      <p:ext uri="{BB962C8B-B14F-4D97-AF65-F5344CB8AC3E}">
        <p14:creationId xmlns:p14="http://schemas.microsoft.com/office/powerpoint/2010/main" val="579570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F6D70E6-A8AD-44E2-BC66-7265F7BFBA53}"/>
              </a:ext>
            </a:extLst>
          </p:cNvPr>
          <p:cNvSpPr txBox="1"/>
          <p:nvPr/>
        </p:nvSpPr>
        <p:spPr>
          <a:xfrm>
            <a:off x="171450" y="190500"/>
            <a:ext cx="6400800" cy="461665"/>
          </a:xfrm>
          <a:prstGeom prst="rect">
            <a:avLst/>
          </a:prstGeom>
          <a:noFill/>
        </p:spPr>
        <p:txBody>
          <a:bodyPr wrap="square" rtlCol="0">
            <a:spAutoFit/>
          </a:bodyPr>
          <a:lstStyle/>
          <a:p>
            <a:r>
              <a:rPr lang="cs-CZ" sz="2400" b="1" dirty="0"/>
              <a:t>Pohyb nabité částice v elektrickém poli</a:t>
            </a:r>
          </a:p>
        </p:txBody>
      </p:sp>
      <p:sp>
        <p:nvSpPr>
          <p:cNvPr id="5" name="TextovéPole 4">
            <a:extLst>
              <a:ext uri="{FF2B5EF4-FFF2-40B4-BE49-F238E27FC236}">
                <a16:creationId xmlns:a16="http://schemas.microsoft.com/office/drawing/2014/main" id="{9201BA8C-1A25-4DAC-9872-66AE04A87D09}"/>
              </a:ext>
            </a:extLst>
          </p:cNvPr>
          <p:cNvSpPr txBox="1"/>
          <p:nvPr/>
        </p:nvSpPr>
        <p:spPr>
          <a:xfrm>
            <a:off x="266700" y="962025"/>
            <a:ext cx="8705850" cy="1323439"/>
          </a:xfrm>
          <a:prstGeom prst="rect">
            <a:avLst/>
          </a:prstGeom>
          <a:noFill/>
        </p:spPr>
        <p:txBody>
          <a:bodyPr wrap="square" rtlCol="0">
            <a:spAutoFit/>
          </a:bodyPr>
          <a:lstStyle/>
          <a:p>
            <a:pPr algn="just"/>
            <a:r>
              <a:rPr lang="cs-CZ" sz="2000" dirty="0"/>
              <a:t>Na volnou částici s nábojem Q působí v elektrickém poli o intenzitě </a:t>
            </a:r>
            <a:r>
              <a:rPr lang="cs-CZ" sz="2000" b="1" dirty="0"/>
              <a:t>E</a:t>
            </a:r>
            <a:r>
              <a:rPr lang="cs-CZ" sz="2000" dirty="0"/>
              <a:t> síla </a:t>
            </a:r>
            <a:r>
              <a:rPr lang="cs-CZ" sz="2000" b="1" dirty="0" err="1"/>
              <a:t>F</a:t>
            </a:r>
            <a:r>
              <a:rPr lang="cs-CZ" sz="2000" b="1" baseline="-25000" dirty="0" err="1"/>
              <a:t>e</a:t>
            </a:r>
            <a:r>
              <a:rPr lang="cs-CZ" sz="2000" dirty="0"/>
              <a:t> = </a:t>
            </a:r>
            <a:r>
              <a:rPr lang="cs-CZ" sz="2000" b="1" dirty="0"/>
              <a:t>E</a:t>
            </a:r>
            <a:r>
              <a:rPr lang="cs-CZ" sz="2000" dirty="0"/>
              <a:t>.Q. Tato síla uděluje částici zrychlení </a:t>
            </a:r>
            <a:r>
              <a:rPr lang="cs-CZ" sz="2000" b="1" dirty="0"/>
              <a:t>a</a:t>
            </a:r>
            <a:r>
              <a:rPr lang="cs-CZ" sz="2000" dirty="0"/>
              <a:t> (dle 2. Newtonova zákona). </a:t>
            </a:r>
            <a:r>
              <a:rPr lang="cs-CZ" sz="2000" u="sng" dirty="0"/>
              <a:t>Částice je </a:t>
            </a:r>
            <a:r>
              <a:rPr lang="cs-CZ" sz="2000" dirty="0"/>
              <a:t>tedy </a:t>
            </a:r>
            <a:r>
              <a:rPr lang="cs-CZ" sz="2000" u="sng" dirty="0"/>
              <a:t>v elektrickém poli urychlována</a:t>
            </a:r>
            <a:r>
              <a:rPr lang="cs-CZ" sz="2000" dirty="0"/>
              <a:t> – roste její hybnost i kinetická energie. Toho se využívá v </a:t>
            </a:r>
            <a:r>
              <a:rPr lang="cs-CZ" sz="2000" b="1" dirty="0"/>
              <a:t>urychlovačích částic</a:t>
            </a:r>
            <a:r>
              <a:rPr lang="cs-CZ" sz="2000" dirty="0"/>
              <a:t>.</a:t>
            </a:r>
          </a:p>
        </p:txBody>
      </p:sp>
      <p:sp>
        <p:nvSpPr>
          <p:cNvPr id="6" name="TextovéPole 5">
            <a:extLst>
              <a:ext uri="{FF2B5EF4-FFF2-40B4-BE49-F238E27FC236}">
                <a16:creationId xmlns:a16="http://schemas.microsoft.com/office/drawing/2014/main" id="{0B934D4D-AF8B-4146-B928-98BC04994221}"/>
              </a:ext>
            </a:extLst>
          </p:cNvPr>
          <p:cNvSpPr txBox="1"/>
          <p:nvPr/>
        </p:nvSpPr>
        <p:spPr>
          <a:xfrm>
            <a:off x="295275" y="2413337"/>
            <a:ext cx="8553450" cy="1015663"/>
          </a:xfrm>
          <a:prstGeom prst="rect">
            <a:avLst/>
          </a:prstGeom>
          <a:noFill/>
        </p:spPr>
        <p:txBody>
          <a:bodyPr wrap="square" rtlCol="0">
            <a:spAutoFit/>
          </a:bodyPr>
          <a:lstStyle/>
          <a:p>
            <a:pPr algn="just"/>
            <a:r>
              <a:rPr lang="cs-CZ" sz="2000" dirty="0"/>
              <a:t>Pokud částice vlétne do homogenního elektrického pole ve směru </a:t>
            </a:r>
            <a:r>
              <a:rPr lang="cs-CZ" sz="2000" u="sng" dirty="0"/>
              <a:t>kolmém na siločáry</a:t>
            </a:r>
            <a:r>
              <a:rPr lang="cs-CZ" sz="2000" dirty="0"/>
              <a:t> pole rychlostí v</a:t>
            </a:r>
            <a:r>
              <a:rPr lang="cs-CZ" sz="2000" baseline="-25000" dirty="0"/>
              <a:t>0</a:t>
            </a:r>
            <a:r>
              <a:rPr lang="cs-CZ" sz="2000" dirty="0"/>
              <a:t>, pohybuje se po parabolické trajektorii (analogie s vrhem vodorovným v homogenním tíhovém poli). </a:t>
            </a:r>
          </a:p>
        </p:txBody>
      </p:sp>
      <p:pic>
        <p:nvPicPr>
          <p:cNvPr id="15362" name="Picture 2">
            <a:extLst>
              <a:ext uri="{FF2B5EF4-FFF2-40B4-BE49-F238E27FC236}">
                <a16:creationId xmlns:a16="http://schemas.microsoft.com/office/drawing/2014/main" id="{1483E5BC-7BD9-4B34-9700-371C20186B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3556873"/>
            <a:ext cx="3924300" cy="1253356"/>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65996413-503A-467F-8F10-3F67C06384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5024437"/>
            <a:ext cx="491490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15370" name="Picture 10">
            <a:extLst>
              <a:ext uri="{FF2B5EF4-FFF2-40B4-BE49-F238E27FC236}">
                <a16:creationId xmlns:a16="http://schemas.microsoft.com/office/drawing/2014/main" id="{6F3EFBE8-F7C3-4E4D-8D50-C12ADE0EFF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2931" y="5534026"/>
            <a:ext cx="3152919" cy="565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297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67532FBC-7BD8-4A02-9A0A-CCD5E2654DE0}"/>
              </a:ext>
            </a:extLst>
          </p:cNvPr>
          <p:cNvSpPr txBox="1"/>
          <p:nvPr/>
        </p:nvSpPr>
        <p:spPr>
          <a:xfrm>
            <a:off x="97605" y="287945"/>
            <a:ext cx="4572000" cy="461665"/>
          </a:xfrm>
          <a:prstGeom prst="rect">
            <a:avLst/>
          </a:prstGeom>
          <a:noFill/>
        </p:spPr>
        <p:txBody>
          <a:bodyPr wrap="square">
            <a:spAutoFit/>
          </a:bodyPr>
          <a:lstStyle/>
          <a:p>
            <a:r>
              <a:rPr lang="cs-CZ" sz="2400" b="1" dirty="0"/>
              <a:t>Vodiče v elektrickém poli</a:t>
            </a:r>
          </a:p>
        </p:txBody>
      </p:sp>
      <p:sp>
        <p:nvSpPr>
          <p:cNvPr id="12" name="TextovéPole 11">
            <a:extLst>
              <a:ext uri="{FF2B5EF4-FFF2-40B4-BE49-F238E27FC236}">
                <a16:creationId xmlns:a16="http://schemas.microsoft.com/office/drawing/2014/main" id="{5F83D6A5-04B5-428F-ABA7-D2CBF40C8A13}"/>
              </a:ext>
            </a:extLst>
          </p:cNvPr>
          <p:cNvSpPr txBox="1"/>
          <p:nvPr/>
        </p:nvSpPr>
        <p:spPr>
          <a:xfrm>
            <a:off x="227313" y="766978"/>
            <a:ext cx="8689369" cy="2800767"/>
          </a:xfrm>
          <a:prstGeom prst="rect">
            <a:avLst/>
          </a:prstGeom>
          <a:noFill/>
        </p:spPr>
        <p:txBody>
          <a:bodyPr wrap="square">
            <a:spAutoFit/>
          </a:bodyPr>
          <a:lstStyle/>
          <a:p>
            <a:pPr algn="just"/>
            <a:r>
              <a:rPr lang="cs-CZ" sz="2000" dirty="0"/>
              <a:t>Elektrický </a:t>
            </a:r>
            <a:r>
              <a:rPr lang="cs-CZ" sz="2000" b="1" dirty="0"/>
              <a:t>vodič</a:t>
            </a:r>
            <a:r>
              <a:rPr lang="cs-CZ" sz="2000" dirty="0"/>
              <a:t> je látka schopná vedení elektrického proudu. Elektrický vodič musí obsahovat volné částice s elektrickým nábojem, nejčastěji elektrony, příp. kladné nebo záporné ionty.</a:t>
            </a:r>
          </a:p>
          <a:p>
            <a:pPr algn="just"/>
            <a:endParaRPr lang="cs-CZ" sz="800" dirty="0"/>
          </a:p>
          <a:p>
            <a:pPr algn="just"/>
            <a:r>
              <a:rPr lang="cs-CZ" sz="2000" b="1" i="1" dirty="0"/>
              <a:t>Vodiče 1. řádu </a:t>
            </a:r>
            <a:r>
              <a:rPr lang="cs-CZ" sz="2000" dirty="0"/>
              <a:t>(kovy a uhlík ve formě grafitu): el. proud přenáší volné elektrony. Vodiče se při průchodu el. proudu chemicky nemění.</a:t>
            </a:r>
          </a:p>
          <a:p>
            <a:pPr algn="just"/>
            <a:endParaRPr lang="cs-CZ" sz="800" dirty="0"/>
          </a:p>
          <a:p>
            <a:pPr algn="just"/>
            <a:r>
              <a:rPr lang="cs-CZ" sz="2000" b="1" i="1" dirty="0"/>
              <a:t>Vodiče 2. řádu </a:t>
            </a:r>
            <a:r>
              <a:rPr lang="cs-CZ" sz="2000" dirty="0"/>
              <a:t>(roztoky a taveniny iontových solí = elektrolyty): el. proud přenášejí ionty. Jsou proti elektronům větší, jejich pohyblivost je menší, takže i vodivost je nižší. </a:t>
            </a:r>
            <a:r>
              <a:rPr lang="cs-CZ" sz="2000" b="0" i="0" dirty="0">
                <a:solidFill>
                  <a:srgbClr val="202122"/>
                </a:solidFill>
                <a:effectLst/>
              </a:rPr>
              <a:t>Jejich pohybem dochází k přenosu hmoty a chemickým změnám.</a:t>
            </a:r>
            <a:endParaRPr lang="cs-CZ" sz="2000" dirty="0"/>
          </a:p>
        </p:txBody>
      </p:sp>
      <p:sp>
        <p:nvSpPr>
          <p:cNvPr id="14" name="TextovéPole 13">
            <a:extLst>
              <a:ext uri="{FF2B5EF4-FFF2-40B4-BE49-F238E27FC236}">
                <a16:creationId xmlns:a16="http://schemas.microsoft.com/office/drawing/2014/main" id="{9EB96720-452E-41C2-B2AE-A8CF2B9E5878}"/>
              </a:ext>
            </a:extLst>
          </p:cNvPr>
          <p:cNvSpPr txBox="1"/>
          <p:nvPr/>
        </p:nvSpPr>
        <p:spPr>
          <a:xfrm>
            <a:off x="227313" y="3764194"/>
            <a:ext cx="6204309" cy="2554545"/>
          </a:xfrm>
          <a:prstGeom prst="rect">
            <a:avLst/>
          </a:prstGeom>
          <a:noFill/>
        </p:spPr>
        <p:txBody>
          <a:bodyPr wrap="square">
            <a:spAutoFit/>
          </a:bodyPr>
          <a:lstStyle/>
          <a:p>
            <a:pPr algn="just"/>
            <a:r>
              <a:rPr lang="cs-CZ" sz="2000" u="sng" dirty="0"/>
              <a:t>Umístíme-li vodič do elektrostatického pole, vznikne dočasně elektrostatické pole i v něm a způsobí pohyb volných elektronů, které se hromadí na jeho povrchu v místech, kde siločáry vstupují do vodiče</a:t>
            </a:r>
            <a:r>
              <a:rPr lang="cs-CZ" sz="2000" dirty="0"/>
              <a:t>. Tato strana vodiče se nabije záporně, na opačné straně, kde siločáry z vodiče vystupují, vzniká stejně velký kladný náboj. Děj pokračuje tak dlouho, až pole indukovaných nábojů zruší vnější pole a intenzita pole všude uvnitř vodiče je nulová. </a:t>
            </a:r>
          </a:p>
        </p:txBody>
      </p:sp>
      <p:pic>
        <p:nvPicPr>
          <p:cNvPr id="37890" name="Picture 2">
            <a:extLst>
              <a:ext uri="{FF2B5EF4-FFF2-40B4-BE49-F238E27FC236}">
                <a16:creationId xmlns:a16="http://schemas.microsoft.com/office/drawing/2014/main" id="{4B64A589-A736-4D1E-BB34-C1889AF17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8932" y="3991911"/>
            <a:ext cx="2085654" cy="2099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68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F4D14FCA-0D39-4647-BCEB-ABCA711BF4E0}"/>
              </a:ext>
            </a:extLst>
          </p:cNvPr>
          <p:cNvSpPr txBox="1"/>
          <p:nvPr/>
        </p:nvSpPr>
        <p:spPr>
          <a:xfrm>
            <a:off x="196494" y="1258911"/>
            <a:ext cx="8756450" cy="1631216"/>
          </a:xfrm>
          <a:prstGeom prst="rect">
            <a:avLst/>
          </a:prstGeom>
          <a:noFill/>
        </p:spPr>
        <p:txBody>
          <a:bodyPr wrap="square">
            <a:spAutoFit/>
          </a:bodyPr>
          <a:lstStyle/>
          <a:p>
            <a:pPr algn="just"/>
            <a:r>
              <a:rPr lang="cs-CZ" sz="2000" b="1" dirty="0"/>
              <a:t>Elektrostatická indukce </a:t>
            </a:r>
            <a:r>
              <a:rPr lang="cs-CZ" sz="2000" dirty="0"/>
              <a:t>je elektrický jev, při kterém </a:t>
            </a:r>
            <a:r>
              <a:rPr lang="cs-CZ" sz="2000" u="sng" dirty="0"/>
              <a:t>se na povrchu tělesa indukuje (vytváří) elektrický náboj přiblížením jiného elektricky nabitého tělesa</a:t>
            </a:r>
            <a:r>
              <a:rPr lang="cs-CZ" sz="2000" dirty="0"/>
              <a:t>, proto se označuje jako indukovaný náboj. </a:t>
            </a:r>
            <a:r>
              <a:rPr lang="cs-CZ" sz="2000" b="1" dirty="0"/>
              <a:t>Indukovaný náboj </a:t>
            </a:r>
            <a:r>
              <a:rPr lang="cs-CZ" sz="2000" dirty="0"/>
              <a:t>má opačnou polaritu než náboj, který tuto indukci vyvolal. </a:t>
            </a:r>
            <a:r>
              <a:rPr lang="cs-CZ" sz="2000" u="sng" dirty="0"/>
              <a:t>U vodičů lze indukovaný náboj z tělesa odvést, u izolantů zůstává indukovaný náboj v tělese</a:t>
            </a:r>
            <a:r>
              <a:rPr lang="cs-CZ" sz="2000" dirty="0"/>
              <a:t>.</a:t>
            </a:r>
          </a:p>
        </p:txBody>
      </p:sp>
      <p:sp>
        <p:nvSpPr>
          <p:cNvPr id="10" name="TextovéPole 9">
            <a:extLst>
              <a:ext uri="{FF2B5EF4-FFF2-40B4-BE49-F238E27FC236}">
                <a16:creationId xmlns:a16="http://schemas.microsoft.com/office/drawing/2014/main" id="{1F115D7C-A459-4068-A19F-3BD660006E44}"/>
              </a:ext>
            </a:extLst>
          </p:cNvPr>
          <p:cNvSpPr txBox="1"/>
          <p:nvPr/>
        </p:nvSpPr>
        <p:spPr>
          <a:xfrm>
            <a:off x="196494" y="319981"/>
            <a:ext cx="8756450" cy="707886"/>
          </a:xfrm>
          <a:prstGeom prst="rect">
            <a:avLst/>
          </a:prstGeom>
          <a:noFill/>
        </p:spPr>
        <p:txBody>
          <a:bodyPr wrap="square">
            <a:spAutoFit/>
          </a:bodyPr>
          <a:lstStyle/>
          <a:p>
            <a:r>
              <a:rPr lang="cs-CZ" sz="2000" dirty="0"/>
              <a:t>Náboje tímto způsobem indukované ve vodiči je možné od sebe oddělit rozdělením vodiče na dvě části. Tento jev se nazývá </a:t>
            </a:r>
            <a:r>
              <a:rPr lang="cs-CZ" sz="2000" b="1" dirty="0"/>
              <a:t>elektrostatická indukce</a:t>
            </a:r>
            <a:r>
              <a:rPr lang="cs-CZ" sz="2000" dirty="0"/>
              <a:t>. </a:t>
            </a:r>
          </a:p>
        </p:txBody>
      </p:sp>
      <p:pic>
        <p:nvPicPr>
          <p:cNvPr id="13316" name="Picture 4">
            <a:extLst>
              <a:ext uri="{FF2B5EF4-FFF2-40B4-BE49-F238E27FC236}">
                <a16:creationId xmlns:a16="http://schemas.microsoft.com/office/drawing/2014/main" id="{6B87486E-A485-4FD9-A399-B3BEDFB36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250" y="2964854"/>
            <a:ext cx="1779224" cy="928291"/>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a:extLst>
              <a:ext uri="{FF2B5EF4-FFF2-40B4-BE49-F238E27FC236}">
                <a16:creationId xmlns:a16="http://schemas.microsoft.com/office/drawing/2014/main" id="{48FD0924-07C9-43AC-A5E7-CAC7E3A28F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0453" y="4028671"/>
            <a:ext cx="2843277" cy="1229125"/>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a:extLst>
              <a:ext uri="{FF2B5EF4-FFF2-40B4-BE49-F238E27FC236}">
                <a16:creationId xmlns:a16="http://schemas.microsoft.com/office/drawing/2014/main" id="{74A1502C-B3C9-438A-97BD-F51D70A16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2920" y="5440053"/>
            <a:ext cx="3334397" cy="112983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DDD50796-F07F-4114-A033-93FE70F00FF5}"/>
              </a:ext>
            </a:extLst>
          </p:cNvPr>
          <p:cNvSpPr txBox="1"/>
          <p:nvPr/>
        </p:nvSpPr>
        <p:spPr>
          <a:xfrm>
            <a:off x="206818" y="3040868"/>
            <a:ext cx="5998773" cy="1477328"/>
          </a:xfrm>
          <a:prstGeom prst="rect">
            <a:avLst/>
          </a:prstGeom>
          <a:noFill/>
        </p:spPr>
        <p:txBody>
          <a:bodyPr wrap="square">
            <a:spAutoFit/>
          </a:bodyPr>
          <a:lstStyle/>
          <a:p>
            <a:pPr algn="just"/>
            <a:r>
              <a:rPr lang="cs-CZ" i="0" dirty="0">
                <a:effectLst/>
              </a:rPr>
              <a:t>Přiblížíme-li k elektricky neutrálnímu vodiči </a:t>
            </a:r>
            <a:r>
              <a:rPr lang="cs-CZ" i="1" dirty="0">
                <a:effectLst/>
              </a:rPr>
              <a:t>B</a:t>
            </a:r>
            <a:r>
              <a:rPr lang="cs-CZ" i="0" dirty="0">
                <a:effectLst/>
              </a:rPr>
              <a:t> jiné </a:t>
            </a:r>
            <a:r>
              <a:rPr lang="cs-CZ" i="0" u="none" strike="noStrike" dirty="0">
                <a:effectLst/>
              </a:rPr>
              <a:t>nabité těleso</a:t>
            </a:r>
            <a:r>
              <a:rPr lang="cs-CZ" i="0" dirty="0">
                <a:effectLst/>
              </a:rPr>
              <a:t> </a:t>
            </a:r>
            <a:r>
              <a:rPr lang="cs-CZ" i="1" dirty="0">
                <a:effectLst/>
              </a:rPr>
              <a:t>A</a:t>
            </a:r>
            <a:r>
              <a:rPr lang="cs-CZ" i="0" dirty="0">
                <a:effectLst/>
              </a:rPr>
              <a:t> (např. záporně nabitou tyč), změní se rozložení nábojů v tělese </a:t>
            </a:r>
            <a:r>
              <a:rPr lang="cs-CZ" i="1" dirty="0">
                <a:effectLst/>
              </a:rPr>
              <a:t>B</a:t>
            </a:r>
            <a:r>
              <a:rPr lang="cs-CZ" i="0" dirty="0">
                <a:effectLst/>
              </a:rPr>
              <a:t>. Volné elektrony v tělese </a:t>
            </a:r>
            <a:r>
              <a:rPr lang="cs-CZ" i="1" dirty="0">
                <a:effectLst/>
              </a:rPr>
              <a:t>B</a:t>
            </a:r>
            <a:r>
              <a:rPr lang="cs-CZ" i="0" dirty="0">
                <a:effectLst/>
              </a:rPr>
              <a:t> budou od záporně nabité tyče </a:t>
            </a:r>
            <a:r>
              <a:rPr lang="cs-CZ" i="1" dirty="0">
                <a:effectLst/>
              </a:rPr>
              <a:t>A</a:t>
            </a:r>
            <a:r>
              <a:rPr lang="cs-CZ" i="0" dirty="0">
                <a:effectLst/>
              </a:rPr>
              <a:t> odpuzované, a proto se soustředí v části tělesa vzdálené od záporně nabité tyče </a:t>
            </a:r>
            <a:r>
              <a:rPr lang="cs-CZ" i="1" dirty="0">
                <a:effectLst/>
              </a:rPr>
              <a:t>A</a:t>
            </a:r>
            <a:r>
              <a:rPr lang="cs-CZ" i="0" dirty="0">
                <a:effectLst/>
              </a:rPr>
              <a:t>.</a:t>
            </a:r>
            <a:endParaRPr lang="cs-CZ" dirty="0"/>
          </a:p>
        </p:txBody>
      </p:sp>
      <p:sp>
        <p:nvSpPr>
          <p:cNvPr id="17" name="TextovéPole 16">
            <a:extLst>
              <a:ext uri="{FF2B5EF4-FFF2-40B4-BE49-F238E27FC236}">
                <a16:creationId xmlns:a16="http://schemas.microsoft.com/office/drawing/2014/main" id="{5AF712F1-50DB-46D1-929D-FCBBD0240961}"/>
              </a:ext>
            </a:extLst>
          </p:cNvPr>
          <p:cNvSpPr txBox="1"/>
          <p:nvPr/>
        </p:nvSpPr>
        <p:spPr>
          <a:xfrm>
            <a:off x="206818" y="4643233"/>
            <a:ext cx="5513960" cy="2031325"/>
          </a:xfrm>
          <a:prstGeom prst="rect">
            <a:avLst/>
          </a:prstGeom>
          <a:noFill/>
        </p:spPr>
        <p:txBody>
          <a:bodyPr wrap="square">
            <a:spAutoFit/>
          </a:bodyPr>
          <a:lstStyle/>
          <a:p>
            <a:pPr algn="just"/>
            <a:r>
              <a:rPr lang="cs-CZ" b="0" i="0" dirty="0">
                <a:effectLst/>
              </a:rPr>
              <a:t>Pokud se nyní dotkneme vodiče </a:t>
            </a:r>
            <a:r>
              <a:rPr lang="cs-CZ" b="0" i="1" dirty="0">
                <a:effectLst/>
              </a:rPr>
              <a:t>B</a:t>
            </a:r>
            <a:r>
              <a:rPr lang="cs-CZ" b="0" i="0" dirty="0">
                <a:effectLst/>
              </a:rPr>
              <a:t> v místě, kde je nadbytek elektronů, odvedeme elektrony z vodiče </a:t>
            </a:r>
            <a:r>
              <a:rPr lang="cs-CZ" b="0" i="1" dirty="0">
                <a:effectLst/>
              </a:rPr>
              <a:t>B</a:t>
            </a:r>
            <a:r>
              <a:rPr lang="cs-CZ" b="0" i="0" dirty="0">
                <a:effectLst/>
              </a:rPr>
              <a:t> do </a:t>
            </a:r>
            <a:r>
              <a:rPr lang="cs-CZ" i="0" u="none" strike="noStrike" dirty="0">
                <a:effectLst/>
              </a:rPr>
              <a:t>země</a:t>
            </a:r>
            <a:r>
              <a:rPr lang="cs-CZ" b="0" i="0" dirty="0">
                <a:effectLst/>
              </a:rPr>
              <a:t>. Po oddálení tyče </a:t>
            </a:r>
            <a:r>
              <a:rPr lang="cs-CZ" b="0" i="1" dirty="0">
                <a:effectLst/>
              </a:rPr>
              <a:t>A</a:t>
            </a:r>
            <a:r>
              <a:rPr lang="cs-CZ" b="0" i="0" dirty="0">
                <a:effectLst/>
              </a:rPr>
              <a:t> zjistíme, že těleso </a:t>
            </a:r>
            <a:r>
              <a:rPr lang="cs-CZ" b="0" i="1" dirty="0">
                <a:effectLst/>
              </a:rPr>
              <a:t>B</a:t>
            </a:r>
            <a:r>
              <a:rPr lang="cs-CZ" b="0" i="0" dirty="0">
                <a:effectLst/>
              </a:rPr>
              <a:t> zůstalo kladně nabité. </a:t>
            </a:r>
            <a:r>
              <a:rPr lang="cs-CZ" b="0" i="0" dirty="0">
                <a:solidFill>
                  <a:srgbClr val="000000"/>
                </a:solidFill>
                <a:effectLst/>
              </a:rPr>
              <a:t>Nedostatek záporného náboje v dané části tělesa </a:t>
            </a:r>
            <a:r>
              <a:rPr lang="cs-CZ" b="0" i="1" dirty="0">
                <a:solidFill>
                  <a:srgbClr val="000000"/>
                </a:solidFill>
                <a:effectLst/>
              </a:rPr>
              <a:t>B</a:t>
            </a:r>
            <a:r>
              <a:rPr lang="cs-CZ" b="0" i="0" dirty="0">
                <a:solidFill>
                  <a:srgbClr val="000000"/>
                </a:solidFill>
                <a:effectLst/>
              </a:rPr>
              <a:t> byl vykompenzován elektrony, které na těleso při dotyku přešly z ruky (ze země).</a:t>
            </a:r>
            <a:endParaRPr lang="cs-CZ" dirty="0"/>
          </a:p>
        </p:txBody>
      </p:sp>
    </p:spTree>
    <p:extLst>
      <p:ext uri="{BB962C8B-B14F-4D97-AF65-F5344CB8AC3E}">
        <p14:creationId xmlns:p14="http://schemas.microsoft.com/office/powerpoint/2010/main" val="7041094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n part a, a rod with positive sign is brought near a neutral metal sphere. The surface of the sphere near the rod has negative signs and the surface far from it has positive signs. In part b, the sphere is connected to ground by a wire attached to the surface farthest from the rod. Negative charge is shown moving from the ground up to the sphere. The negative charges on the sphere near the rod are unaffected but there are fewer positive charges where the sphere is grounded. In part c, the sphere is disconnected from ground. The rod with positive sign is close to one surface of the sphere where negative charges are shown, and the other surface has no charges shown. In part d, the positive rod is absent, and the sphere has negative signs on it uniformly distributed on its surface.">
            <a:extLst>
              <a:ext uri="{FF2B5EF4-FFF2-40B4-BE49-F238E27FC236}">
                <a16:creationId xmlns:a16="http://schemas.microsoft.com/office/drawing/2014/main" id="{119F869C-A34D-4BD7-A95F-E6E2206DBF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437" y="370589"/>
            <a:ext cx="8123383" cy="33996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DD8CA7C2-2C38-45A3-ACF0-0242ABB953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394933"/>
            <a:ext cx="3083129" cy="202223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lektrostatika – Wikipedie">
            <a:extLst>
              <a:ext uri="{FF2B5EF4-FFF2-40B4-BE49-F238E27FC236}">
                <a16:creationId xmlns:a16="http://schemas.microsoft.com/office/drawing/2014/main" id="{09A937C8-7280-4CFB-A6E8-11C071CF9F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199" y="4324689"/>
            <a:ext cx="3248025" cy="2092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9663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n part a, a pair of neutral metal spheres are in contact. In part b, a rod with positive charge is close to the surface of one of the sphere. Negative signs are shown on this surface near the rod and positive signs are shown on the farthest part of the surface of the other sphere. The charged rod causes separation of charge. In part c, the positively charged rod is near the spheres, and the spheres are not in contact. As in figure b, the outer surface of the sphere nearest the rod has negative signs and the far surface of the other sphere has positive signs. In part d, the glass rod is not shown. The charges are now on the inner surfaces of the metallic spheres. One sphere has negative signs and the other has positive signs facing each other.">
            <a:extLst>
              <a:ext uri="{FF2B5EF4-FFF2-40B4-BE49-F238E27FC236}">
                <a16:creationId xmlns:a16="http://schemas.microsoft.com/office/drawing/2014/main" id="{3AC44B10-B93E-42E4-AE83-68DBD7668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9416" y="284584"/>
            <a:ext cx="5528931" cy="6288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70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B37DD385-2767-47B9-9215-064C9B1C8321}"/>
              </a:ext>
            </a:extLst>
          </p:cNvPr>
          <p:cNvSpPr txBox="1"/>
          <p:nvPr/>
        </p:nvSpPr>
        <p:spPr>
          <a:xfrm>
            <a:off x="247650" y="270361"/>
            <a:ext cx="8648701" cy="3662541"/>
          </a:xfrm>
          <a:prstGeom prst="rect">
            <a:avLst/>
          </a:prstGeom>
          <a:noFill/>
        </p:spPr>
        <p:txBody>
          <a:bodyPr wrap="square" rtlCol="0">
            <a:spAutoFit/>
          </a:bodyPr>
          <a:lstStyle/>
          <a:p>
            <a:pPr algn="just"/>
            <a:r>
              <a:rPr lang="cs-CZ" sz="2000" b="1" dirty="0"/>
              <a:t>Elektrický náboj </a:t>
            </a:r>
            <a:r>
              <a:rPr lang="cs-CZ" sz="2000" dirty="0"/>
              <a:t>(Q, Coulomb, C) charakterizuje vlastnost objektů vstupovat do elektromagnetické interakce.</a:t>
            </a:r>
          </a:p>
          <a:p>
            <a:endParaRPr lang="cs-CZ" sz="800" dirty="0"/>
          </a:p>
          <a:p>
            <a:r>
              <a:rPr lang="cs-CZ" sz="2000" b="1" i="1" dirty="0"/>
              <a:t>Kladný náboj</a:t>
            </a:r>
            <a:r>
              <a:rPr lang="cs-CZ" sz="2000" dirty="0"/>
              <a:t>: protony</a:t>
            </a:r>
          </a:p>
          <a:p>
            <a:r>
              <a:rPr lang="cs-CZ" sz="2000" b="1" i="1" dirty="0"/>
              <a:t>Záporný náboj</a:t>
            </a:r>
            <a:r>
              <a:rPr lang="cs-CZ" sz="2000" dirty="0"/>
              <a:t>: elektrony</a:t>
            </a:r>
          </a:p>
          <a:p>
            <a:endParaRPr lang="cs-CZ" sz="800" u="sng" dirty="0"/>
          </a:p>
          <a:p>
            <a:pPr algn="just"/>
            <a:r>
              <a:rPr lang="cs-CZ" sz="2000" u="sng" dirty="0"/>
              <a:t>Elektrický náboj jakéhokoliv tělesa je roven celistvému násobku elementárního náboje. Elementární náboj je nejmenší, dále nedělitelný elektrický náboj (= kvantování elektrického náboje).</a:t>
            </a:r>
            <a:endParaRPr lang="cs-CZ" sz="2000" dirty="0"/>
          </a:p>
          <a:p>
            <a:endParaRPr lang="cs-CZ" sz="800" dirty="0"/>
          </a:p>
          <a:p>
            <a:r>
              <a:rPr lang="cs-CZ" sz="2000" b="1" dirty="0"/>
              <a:t>Elementární náboj </a:t>
            </a:r>
            <a:r>
              <a:rPr lang="cs-CZ" sz="2000" dirty="0"/>
              <a:t>	e = 1,602.10</a:t>
            </a:r>
            <a:r>
              <a:rPr lang="cs-CZ" sz="2000" baseline="30000" dirty="0"/>
              <a:t>-19</a:t>
            </a:r>
            <a:r>
              <a:rPr lang="cs-CZ" sz="2000" dirty="0"/>
              <a:t> C</a:t>
            </a:r>
          </a:p>
          <a:p>
            <a:endParaRPr lang="cs-CZ" sz="800" dirty="0"/>
          </a:p>
          <a:p>
            <a:pPr algn="just"/>
            <a:r>
              <a:rPr lang="cs-CZ" sz="2000" dirty="0"/>
              <a:t>V </a:t>
            </a:r>
            <a:r>
              <a:rPr lang="cs-CZ" sz="2000" u="sng" dirty="0"/>
              <a:t>izolované soustavě </a:t>
            </a:r>
            <a:r>
              <a:rPr lang="cs-CZ" sz="2000" dirty="0"/>
              <a:t>platí </a:t>
            </a:r>
            <a:r>
              <a:rPr lang="cs-CZ" sz="2000" b="1" dirty="0"/>
              <a:t>zákon zachování elektrického náboje</a:t>
            </a:r>
            <a:r>
              <a:rPr lang="cs-CZ" sz="2000" dirty="0"/>
              <a:t>: Algebraický součet elektrických nábojů se v izolované soustavě nemění.</a:t>
            </a:r>
          </a:p>
        </p:txBody>
      </p:sp>
      <p:sp>
        <p:nvSpPr>
          <p:cNvPr id="6" name="TextovéPole 5">
            <a:extLst>
              <a:ext uri="{FF2B5EF4-FFF2-40B4-BE49-F238E27FC236}">
                <a16:creationId xmlns:a16="http://schemas.microsoft.com/office/drawing/2014/main" id="{6DAB5E59-C8B9-4D34-B571-88A787293035}"/>
              </a:ext>
            </a:extLst>
          </p:cNvPr>
          <p:cNvSpPr txBox="1"/>
          <p:nvPr/>
        </p:nvSpPr>
        <p:spPr>
          <a:xfrm>
            <a:off x="247650" y="4047307"/>
            <a:ext cx="8648701" cy="1754326"/>
          </a:xfrm>
          <a:prstGeom prst="rect">
            <a:avLst/>
          </a:prstGeom>
          <a:noFill/>
        </p:spPr>
        <p:txBody>
          <a:bodyPr wrap="square" rtlCol="0">
            <a:spAutoFit/>
          </a:bodyPr>
          <a:lstStyle/>
          <a:p>
            <a:pPr algn="just"/>
            <a:r>
              <a:rPr lang="en-US" sz="2000" b="1" dirty="0" err="1"/>
              <a:t>Voln</a:t>
            </a:r>
            <a:r>
              <a:rPr lang="cs-CZ" sz="2000" b="1" dirty="0"/>
              <a:t>ý elektrický náboj </a:t>
            </a:r>
            <a:r>
              <a:rPr lang="cs-CZ" sz="2000" dirty="0"/>
              <a:t>lze přenášet z jednoho tělesa na jiné a může se přemisťovat i v jednom tělese. Nosiči volného náboje jsou elektrony (kovy, polovodiče) nebo ionty (plyny, kapaliny). </a:t>
            </a:r>
          </a:p>
          <a:p>
            <a:pPr algn="just"/>
            <a:endParaRPr lang="cs-CZ" sz="800" b="1" i="0" dirty="0">
              <a:solidFill>
                <a:srgbClr val="000000"/>
              </a:solidFill>
              <a:effectLst/>
            </a:endParaRPr>
          </a:p>
          <a:p>
            <a:pPr algn="just"/>
            <a:r>
              <a:rPr lang="cs-CZ" sz="2000" b="1" i="0" dirty="0">
                <a:solidFill>
                  <a:srgbClr val="000000"/>
                </a:solidFill>
                <a:effectLst/>
              </a:rPr>
              <a:t>Vázaný </a:t>
            </a:r>
            <a:r>
              <a:rPr lang="cs-CZ" sz="2000" b="1" dirty="0"/>
              <a:t>elektrický náboj</a:t>
            </a:r>
            <a:r>
              <a:rPr lang="cs-CZ" sz="2000" b="1" i="0" dirty="0">
                <a:solidFill>
                  <a:srgbClr val="000000"/>
                </a:solidFill>
                <a:effectLst/>
              </a:rPr>
              <a:t> </a:t>
            </a:r>
            <a:r>
              <a:rPr lang="cs-CZ" sz="2000" b="0" i="0" dirty="0">
                <a:solidFill>
                  <a:srgbClr val="000000"/>
                </a:solidFill>
                <a:effectLst/>
              </a:rPr>
              <a:t>je držen v tělese jiným nábojem prostřednictvím elektrostatické síly a nemůže být odveden.</a:t>
            </a:r>
            <a:endParaRPr lang="cs-CZ" sz="2000" dirty="0"/>
          </a:p>
        </p:txBody>
      </p:sp>
      <p:sp>
        <p:nvSpPr>
          <p:cNvPr id="9" name="TextovéPole 8">
            <a:extLst>
              <a:ext uri="{FF2B5EF4-FFF2-40B4-BE49-F238E27FC236}">
                <a16:creationId xmlns:a16="http://schemas.microsoft.com/office/drawing/2014/main" id="{FFED5074-DAF4-4E5A-AF6F-3A10B794AF56}"/>
              </a:ext>
            </a:extLst>
          </p:cNvPr>
          <p:cNvSpPr txBox="1"/>
          <p:nvPr/>
        </p:nvSpPr>
        <p:spPr>
          <a:xfrm>
            <a:off x="315395" y="6023142"/>
            <a:ext cx="8513210" cy="400110"/>
          </a:xfrm>
          <a:prstGeom prst="rect">
            <a:avLst/>
          </a:prstGeom>
          <a:noFill/>
        </p:spPr>
        <p:txBody>
          <a:bodyPr wrap="square" rtlCol="0">
            <a:spAutoFit/>
          </a:bodyPr>
          <a:lstStyle/>
          <a:p>
            <a:r>
              <a:rPr lang="cs-CZ" sz="2000" b="1" dirty="0"/>
              <a:t>Elektrický náboj je vždy vázán na částice látky, sám o sobě neexistuje.</a:t>
            </a:r>
          </a:p>
        </p:txBody>
      </p:sp>
    </p:spTree>
    <p:extLst>
      <p:ext uri="{BB962C8B-B14F-4D97-AF65-F5344CB8AC3E}">
        <p14:creationId xmlns:p14="http://schemas.microsoft.com/office/powerpoint/2010/main" val="2822868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4D363DE3-4073-45A5-BAD0-6B9D1A18732C}"/>
              </a:ext>
            </a:extLst>
          </p:cNvPr>
          <p:cNvSpPr txBox="1"/>
          <p:nvPr/>
        </p:nvSpPr>
        <p:spPr>
          <a:xfrm>
            <a:off x="242680" y="706925"/>
            <a:ext cx="6548645" cy="1631216"/>
          </a:xfrm>
          <a:prstGeom prst="rect">
            <a:avLst/>
          </a:prstGeom>
          <a:noFill/>
        </p:spPr>
        <p:txBody>
          <a:bodyPr wrap="square">
            <a:spAutoFit/>
          </a:bodyPr>
          <a:lstStyle/>
          <a:p>
            <a:pPr algn="just"/>
            <a:r>
              <a:rPr lang="cs-CZ" sz="2000" b="1" i="0" dirty="0" err="1">
                <a:effectLst/>
              </a:rPr>
              <a:t>Seebeck</a:t>
            </a:r>
            <a:r>
              <a:rPr lang="en-US" sz="2000" b="1" i="0" dirty="0" err="1">
                <a:effectLst/>
              </a:rPr>
              <a:t>ův</a:t>
            </a:r>
            <a:r>
              <a:rPr lang="en-US" sz="2000" b="1" i="0" dirty="0">
                <a:effectLst/>
              </a:rPr>
              <a:t> </a:t>
            </a:r>
            <a:r>
              <a:rPr lang="en-US" sz="2000" b="1" i="0" dirty="0" err="1">
                <a:effectLst/>
              </a:rPr>
              <a:t>jev</a:t>
            </a:r>
            <a:r>
              <a:rPr lang="en-US" sz="2000" b="0" i="0" dirty="0">
                <a:effectLst/>
              </a:rPr>
              <a:t> je</a:t>
            </a:r>
            <a:r>
              <a:rPr lang="cs-CZ" sz="2000" b="0" i="0" dirty="0">
                <a:effectLst/>
              </a:rPr>
              <a:t> je vznik napětí, který nastává při teplotních rozdílech mezi dvěma rozdílnými kovy nebo polovodiči. To způsobuje nepřetržité proudění elektronů, pokud vodiče vytvoří uzavřený obvod. Vzniklé napětí je v řádu několika mikrovoltů na stupeň Celsia.</a:t>
            </a:r>
            <a:r>
              <a:rPr lang="en-US" sz="2000" b="0" i="0" dirty="0">
                <a:effectLst/>
              </a:rPr>
              <a:t> </a:t>
            </a:r>
            <a:endParaRPr lang="cs-CZ" sz="2000" dirty="0"/>
          </a:p>
        </p:txBody>
      </p:sp>
      <p:sp>
        <p:nvSpPr>
          <p:cNvPr id="8" name="TextovéPole 7">
            <a:extLst>
              <a:ext uri="{FF2B5EF4-FFF2-40B4-BE49-F238E27FC236}">
                <a16:creationId xmlns:a16="http://schemas.microsoft.com/office/drawing/2014/main" id="{98615ED4-0ED9-4049-9C99-9B427286E95F}"/>
              </a:ext>
            </a:extLst>
          </p:cNvPr>
          <p:cNvSpPr txBox="1"/>
          <p:nvPr/>
        </p:nvSpPr>
        <p:spPr>
          <a:xfrm>
            <a:off x="318880" y="126876"/>
            <a:ext cx="3024098" cy="461665"/>
          </a:xfrm>
          <a:prstGeom prst="rect">
            <a:avLst/>
          </a:prstGeom>
          <a:noFill/>
        </p:spPr>
        <p:txBody>
          <a:bodyPr wrap="none" rtlCol="0">
            <a:spAutoFit/>
          </a:bodyPr>
          <a:lstStyle/>
          <a:p>
            <a:r>
              <a:rPr lang="cs-CZ" sz="2400" b="1" dirty="0" err="1"/>
              <a:t>Thermoelektrické</a:t>
            </a:r>
            <a:r>
              <a:rPr lang="cs-CZ" sz="2400" b="1" dirty="0"/>
              <a:t> jevy</a:t>
            </a:r>
            <a:endParaRPr lang="en-US" sz="2400" b="1" dirty="0"/>
          </a:p>
        </p:txBody>
      </p:sp>
      <p:sp>
        <p:nvSpPr>
          <p:cNvPr id="10" name="TextovéPole 9">
            <a:extLst>
              <a:ext uri="{FF2B5EF4-FFF2-40B4-BE49-F238E27FC236}">
                <a16:creationId xmlns:a16="http://schemas.microsoft.com/office/drawing/2014/main" id="{3A5F2D99-BD59-42E7-9FFA-7D0C465A1674}"/>
              </a:ext>
            </a:extLst>
          </p:cNvPr>
          <p:cNvSpPr txBox="1"/>
          <p:nvPr/>
        </p:nvSpPr>
        <p:spPr>
          <a:xfrm>
            <a:off x="242680" y="2340239"/>
            <a:ext cx="8710820" cy="2862322"/>
          </a:xfrm>
          <a:prstGeom prst="rect">
            <a:avLst/>
          </a:prstGeom>
          <a:noFill/>
        </p:spPr>
        <p:txBody>
          <a:bodyPr wrap="square">
            <a:spAutoFit/>
          </a:bodyPr>
          <a:lstStyle/>
          <a:p>
            <a:r>
              <a:rPr lang="cs-CZ" sz="2000" dirty="0"/>
              <a:t>Každý prvek v řadě   </a:t>
            </a:r>
            <a:r>
              <a:rPr lang="cs-CZ" b="1" i="0" dirty="0">
                <a:solidFill>
                  <a:srgbClr val="333333"/>
                </a:solidFill>
                <a:effectLst/>
              </a:rPr>
              <a:t>		+ </a:t>
            </a:r>
            <a:r>
              <a:rPr lang="cs-CZ" b="1" i="0" dirty="0" err="1">
                <a:solidFill>
                  <a:srgbClr val="333333"/>
                </a:solidFill>
                <a:effectLst/>
              </a:rPr>
              <a:t>Sb</a:t>
            </a:r>
            <a:r>
              <a:rPr lang="cs-CZ" b="1" i="0" dirty="0">
                <a:solidFill>
                  <a:srgbClr val="333333"/>
                </a:solidFill>
                <a:effectLst/>
              </a:rPr>
              <a:t>, </a:t>
            </a:r>
            <a:r>
              <a:rPr lang="cs-CZ" b="1" i="0" dirty="0" err="1">
                <a:solidFill>
                  <a:srgbClr val="333333"/>
                </a:solidFill>
                <a:effectLst/>
              </a:rPr>
              <a:t>Fe</a:t>
            </a:r>
            <a:r>
              <a:rPr lang="cs-CZ" b="1" i="0" dirty="0">
                <a:solidFill>
                  <a:srgbClr val="333333"/>
                </a:solidFill>
                <a:effectLst/>
              </a:rPr>
              <a:t>, Zn, </a:t>
            </a:r>
            <a:r>
              <a:rPr lang="cs-CZ" b="1" i="0" dirty="0" err="1">
                <a:solidFill>
                  <a:srgbClr val="333333"/>
                </a:solidFill>
                <a:effectLst/>
              </a:rPr>
              <a:t>Ag</a:t>
            </a:r>
            <a:r>
              <a:rPr lang="cs-CZ" b="1" i="0" dirty="0">
                <a:solidFill>
                  <a:srgbClr val="333333"/>
                </a:solidFill>
                <a:effectLst/>
              </a:rPr>
              <a:t>, Au, </a:t>
            </a:r>
            <a:r>
              <a:rPr lang="cs-CZ" b="1" i="0" dirty="0" err="1">
                <a:solidFill>
                  <a:srgbClr val="333333"/>
                </a:solidFill>
                <a:effectLst/>
              </a:rPr>
              <a:t>Sn</a:t>
            </a:r>
            <a:r>
              <a:rPr lang="cs-CZ" b="1" i="0" dirty="0">
                <a:solidFill>
                  <a:srgbClr val="333333"/>
                </a:solidFill>
                <a:effectLst/>
              </a:rPr>
              <a:t>, </a:t>
            </a:r>
            <a:r>
              <a:rPr lang="cs-CZ" b="1" i="0" dirty="0" err="1">
                <a:solidFill>
                  <a:srgbClr val="333333"/>
                </a:solidFill>
                <a:effectLst/>
              </a:rPr>
              <a:t>Pb</a:t>
            </a:r>
            <a:r>
              <a:rPr lang="cs-CZ" b="1" i="0" dirty="0">
                <a:solidFill>
                  <a:srgbClr val="333333"/>
                </a:solidFill>
                <a:effectLst/>
              </a:rPr>
              <a:t>, </a:t>
            </a:r>
            <a:r>
              <a:rPr lang="cs-CZ" b="1" i="0" dirty="0" err="1">
                <a:solidFill>
                  <a:srgbClr val="333333"/>
                </a:solidFill>
                <a:effectLst/>
              </a:rPr>
              <a:t>Hg</a:t>
            </a:r>
            <a:r>
              <a:rPr lang="cs-CZ" b="1" i="0" dirty="0">
                <a:solidFill>
                  <a:srgbClr val="333333"/>
                </a:solidFill>
                <a:effectLst/>
              </a:rPr>
              <a:t>, </a:t>
            </a:r>
            <a:r>
              <a:rPr lang="cs-CZ" b="1" i="0" dirty="0" err="1">
                <a:solidFill>
                  <a:srgbClr val="333333"/>
                </a:solidFill>
                <a:effectLst/>
              </a:rPr>
              <a:t>Cu</a:t>
            </a:r>
            <a:r>
              <a:rPr lang="cs-CZ" b="1" i="0" dirty="0">
                <a:solidFill>
                  <a:srgbClr val="333333"/>
                </a:solidFill>
                <a:effectLst/>
              </a:rPr>
              <a:t>, </a:t>
            </a:r>
            <a:r>
              <a:rPr lang="cs-CZ" b="1" i="0" dirty="0" err="1">
                <a:solidFill>
                  <a:srgbClr val="333333"/>
                </a:solidFill>
                <a:effectLst/>
              </a:rPr>
              <a:t>Pt</a:t>
            </a:r>
            <a:r>
              <a:rPr lang="cs-CZ" b="1" i="0" dirty="0">
                <a:solidFill>
                  <a:srgbClr val="333333"/>
                </a:solidFill>
                <a:effectLst/>
              </a:rPr>
              <a:t>, </a:t>
            </a:r>
            <a:r>
              <a:rPr lang="cs-CZ" b="1" i="0" dirty="0" err="1">
                <a:solidFill>
                  <a:srgbClr val="333333"/>
                </a:solidFill>
                <a:effectLst/>
              </a:rPr>
              <a:t>Bi</a:t>
            </a:r>
            <a:r>
              <a:rPr lang="cs-CZ" b="1" i="0" dirty="0">
                <a:solidFill>
                  <a:srgbClr val="333333"/>
                </a:solidFill>
                <a:effectLst/>
              </a:rPr>
              <a:t> –</a:t>
            </a:r>
          </a:p>
          <a:p>
            <a:pPr algn="just"/>
            <a:r>
              <a:rPr lang="cs-CZ" sz="2000" u="sng" dirty="0"/>
              <a:t>při dotyku s libovolným následujícím prvkem se nabíjí kladně</a:t>
            </a:r>
            <a:r>
              <a:rPr lang="cs-CZ" sz="2000" dirty="0"/>
              <a:t>. Kontaktní rozdíl potenciálů je tím větší, čím je větší vzdálenost v této řadě mezi dotýkajícími se materiály. Při sestavení uzavřeného obvodu ze dvou materiálů s konstantní teplotou je kontaktní napětí rovno nule. Obvodem tedy neprochází elektrický proud. </a:t>
            </a:r>
            <a:r>
              <a:rPr lang="cs-CZ" sz="2000" b="0" i="0" u="sng" dirty="0">
                <a:solidFill>
                  <a:srgbClr val="333333"/>
                </a:solidFill>
                <a:effectLst/>
              </a:rPr>
              <a:t>Při zahřátí </a:t>
            </a:r>
            <a:r>
              <a:rPr lang="cs-CZ" sz="2000" b="0" i="0" dirty="0">
                <a:solidFill>
                  <a:srgbClr val="333333"/>
                </a:solidFill>
                <a:effectLst/>
              </a:rPr>
              <a:t>na spoji obou materiálů </a:t>
            </a:r>
            <a:r>
              <a:rPr lang="cs-CZ" sz="2000" b="0" i="0" u="sng" dirty="0">
                <a:solidFill>
                  <a:srgbClr val="333333"/>
                </a:solidFill>
                <a:effectLst/>
              </a:rPr>
              <a:t>jde proud směrem od materiálu ze zadní části řady k materiálu z přední části řady</a:t>
            </a:r>
            <a:r>
              <a:rPr lang="cs-CZ" sz="2000" b="0" i="0" dirty="0">
                <a:solidFill>
                  <a:srgbClr val="333333"/>
                </a:solidFill>
                <a:effectLst/>
              </a:rPr>
              <a:t>. Vzniklé napětí je tím větší, čím jsou materiály v řadě dál od sebe. Tato řada platí jen přibližně a v omezeném rozsahu teplot.</a:t>
            </a:r>
            <a:endParaRPr lang="cs-CZ" sz="2000" dirty="0"/>
          </a:p>
        </p:txBody>
      </p:sp>
      <p:pic>
        <p:nvPicPr>
          <p:cNvPr id="7170" name="Picture 2">
            <a:extLst>
              <a:ext uri="{FF2B5EF4-FFF2-40B4-BE49-F238E27FC236}">
                <a16:creationId xmlns:a16="http://schemas.microsoft.com/office/drawing/2014/main" id="{9675B448-48C1-4DED-9D96-B9A6050ACD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5150" y="84469"/>
            <a:ext cx="1914525" cy="20955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eebeckův jev :: MEF">
            <a:extLst>
              <a:ext uri="{FF2B5EF4-FFF2-40B4-BE49-F238E27FC236}">
                <a16:creationId xmlns:a16="http://schemas.microsoft.com/office/drawing/2014/main" id="{75F7021F-3C3F-45BC-AB2E-0C740495BD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2463" y="5048250"/>
            <a:ext cx="3000375"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Termoelektrické články :: MEF">
            <a:extLst>
              <a:ext uri="{FF2B5EF4-FFF2-40B4-BE49-F238E27FC236}">
                <a16:creationId xmlns:a16="http://schemas.microsoft.com/office/drawing/2014/main" id="{08C700ED-B835-4CBA-AB78-8F36E6E2B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3279" y="5259967"/>
            <a:ext cx="2324100"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00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9A4C8664-17FB-4661-B66D-27D91D243751}"/>
              </a:ext>
            </a:extLst>
          </p:cNvPr>
          <p:cNvSpPr txBox="1"/>
          <p:nvPr/>
        </p:nvSpPr>
        <p:spPr>
          <a:xfrm>
            <a:off x="205409" y="226103"/>
            <a:ext cx="8733182" cy="2246769"/>
          </a:xfrm>
          <a:prstGeom prst="rect">
            <a:avLst/>
          </a:prstGeom>
          <a:noFill/>
        </p:spPr>
        <p:txBody>
          <a:bodyPr wrap="square">
            <a:spAutoFit/>
          </a:bodyPr>
          <a:lstStyle/>
          <a:p>
            <a:pPr algn="just"/>
            <a:r>
              <a:rPr lang="en-US" sz="2000" b="1" i="0" dirty="0" err="1">
                <a:effectLst/>
              </a:rPr>
              <a:t>Thomsonův</a:t>
            </a:r>
            <a:r>
              <a:rPr lang="en-US" sz="2000" b="1" i="0" dirty="0">
                <a:effectLst/>
              </a:rPr>
              <a:t> </a:t>
            </a:r>
            <a:r>
              <a:rPr lang="en-US" sz="2000" b="1" i="0" dirty="0" err="1">
                <a:effectLst/>
              </a:rPr>
              <a:t>jev</a:t>
            </a:r>
            <a:r>
              <a:rPr lang="en-US" sz="2000" b="0" i="0" dirty="0">
                <a:effectLst/>
              </a:rPr>
              <a:t> je </a:t>
            </a:r>
            <a:r>
              <a:rPr lang="en-US" sz="2000" b="0" i="0" dirty="0" err="1">
                <a:effectLst/>
              </a:rPr>
              <a:t>vratný</a:t>
            </a:r>
            <a:r>
              <a:rPr lang="en-US" sz="2000" b="0" i="0" dirty="0">
                <a:effectLst/>
              </a:rPr>
              <a:t>, </a:t>
            </a:r>
            <a:r>
              <a:rPr lang="en-US" sz="2000" b="0" i="0" dirty="0" err="1">
                <a:effectLst/>
              </a:rPr>
              <a:t>nevýrazný</a:t>
            </a:r>
            <a:r>
              <a:rPr lang="en-US" sz="2000" b="0" i="0" dirty="0">
                <a:effectLst/>
              </a:rPr>
              <a:t> a </a:t>
            </a:r>
            <a:r>
              <a:rPr lang="en-US" sz="2000" b="0" i="0" dirty="0" err="1">
                <a:effectLst/>
              </a:rPr>
              <a:t>těžko</a:t>
            </a:r>
            <a:r>
              <a:rPr lang="en-US" sz="2000" b="0" i="0" dirty="0">
                <a:effectLst/>
              </a:rPr>
              <a:t> </a:t>
            </a:r>
            <a:r>
              <a:rPr lang="en-US" sz="2000" b="0" i="0" dirty="0" err="1">
                <a:effectLst/>
              </a:rPr>
              <a:t>měřitelný</a:t>
            </a:r>
            <a:r>
              <a:rPr lang="en-US" sz="2000" b="0" i="0" dirty="0">
                <a:effectLst/>
              </a:rPr>
              <a:t> </a:t>
            </a:r>
            <a:r>
              <a:rPr lang="en-US" sz="2000" b="0" i="0" dirty="0" err="1">
                <a:effectLst/>
              </a:rPr>
              <a:t>jev</a:t>
            </a:r>
            <a:r>
              <a:rPr lang="en-US" sz="2000" b="0" i="0" dirty="0">
                <a:effectLst/>
              </a:rPr>
              <a:t>, </a:t>
            </a:r>
            <a:r>
              <a:rPr lang="en-US" sz="2000" b="0" i="0" dirty="0" err="1">
                <a:effectLst/>
              </a:rPr>
              <a:t>spočívá</a:t>
            </a:r>
            <a:r>
              <a:rPr lang="en-US" sz="2000" b="0" i="0" dirty="0">
                <a:effectLst/>
              </a:rPr>
              <a:t> v tom, </a:t>
            </a:r>
            <a:r>
              <a:rPr lang="en-US" sz="2000" b="0" i="0" dirty="0" err="1">
                <a:effectLst/>
              </a:rPr>
              <a:t>že</a:t>
            </a:r>
            <a:r>
              <a:rPr lang="en-US" sz="2000" b="0" i="0" dirty="0">
                <a:effectLst/>
              </a:rPr>
              <a:t> </a:t>
            </a:r>
            <a:r>
              <a:rPr lang="cs-CZ" sz="2000" dirty="0"/>
              <a:t>z</a:t>
            </a:r>
            <a:r>
              <a:rPr lang="en-US" sz="2000" b="0" i="0" dirty="0" err="1">
                <a:effectLst/>
              </a:rPr>
              <a:t>ahřívání</a:t>
            </a:r>
            <a:r>
              <a:rPr lang="cs-CZ" sz="2000" b="0" i="0" dirty="0">
                <a:effectLst/>
              </a:rPr>
              <a:t>m vodiče </a:t>
            </a:r>
            <a:r>
              <a:rPr lang="en-US" sz="2000" b="0" i="0" dirty="0">
                <a:effectLst/>
              </a:rPr>
              <a:t>se </a:t>
            </a:r>
            <a:r>
              <a:rPr lang="en-US" sz="2000" b="0" i="0" dirty="0" err="1">
                <a:effectLst/>
              </a:rPr>
              <a:t>na</a:t>
            </a:r>
            <a:r>
              <a:rPr lang="en-US" sz="2000" b="0" i="0" dirty="0">
                <a:effectLst/>
              </a:rPr>
              <a:t> </a:t>
            </a:r>
            <a:r>
              <a:rPr lang="en-US" sz="2000" b="0" i="0" dirty="0" err="1">
                <a:effectLst/>
              </a:rPr>
              <a:t>jednom</a:t>
            </a:r>
            <a:r>
              <a:rPr lang="en-US" sz="2000" b="0" i="0" dirty="0">
                <a:effectLst/>
              </a:rPr>
              <a:t> </a:t>
            </a:r>
            <a:r>
              <a:rPr lang="en-US" sz="2000" b="0" i="0" dirty="0" err="1">
                <a:effectLst/>
              </a:rPr>
              <a:t>konci</a:t>
            </a:r>
            <a:r>
              <a:rPr lang="en-US" sz="2000" b="0" i="0" dirty="0">
                <a:effectLst/>
              </a:rPr>
              <a:t> </a:t>
            </a:r>
            <a:r>
              <a:rPr lang="en-US" sz="2000" b="0" i="0" dirty="0" err="1">
                <a:effectLst/>
              </a:rPr>
              <a:t>zvýší</a:t>
            </a:r>
            <a:r>
              <a:rPr lang="en-US" sz="2000" b="0" i="0" dirty="0">
                <a:effectLst/>
              </a:rPr>
              <a:t> </a:t>
            </a:r>
            <a:r>
              <a:rPr lang="en-US" sz="2000" b="0" i="0" dirty="0" err="1">
                <a:effectLst/>
              </a:rPr>
              <a:t>kinetická</a:t>
            </a:r>
            <a:r>
              <a:rPr lang="en-US" sz="2000" b="0" i="0" dirty="0">
                <a:effectLst/>
              </a:rPr>
              <a:t> </a:t>
            </a:r>
            <a:r>
              <a:rPr lang="en-US" sz="2000" b="0" i="0" dirty="0" err="1">
                <a:effectLst/>
              </a:rPr>
              <a:t>energie</a:t>
            </a:r>
            <a:r>
              <a:rPr lang="en-US" sz="2000" b="0" i="0" dirty="0">
                <a:effectLst/>
              </a:rPr>
              <a:t> </a:t>
            </a:r>
            <a:r>
              <a:rPr lang="en-US" sz="2000" b="0" i="0" dirty="0" err="1">
                <a:effectLst/>
              </a:rPr>
              <a:t>elektronů</a:t>
            </a:r>
            <a:r>
              <a:rPr lang="en-US" sz="2000" b="0" i="0" dirty="0">
                <a:effectLst/>
              </a:rPr>
              <a:t>, </a:t>
            </a:r>
            <a:r>
              <a:rPr lang="en-US" sz="2000" b="0" i="0" dirty="0" err="1">
                <a:effectLst/>
              </a:rPr>
              <a:t>které</a:t>
            </a:r>
            <a:r>
              <a:rPr lang="en-US" sz="2000" b="0" i="0" dirty="0">
                <a:effectLst/>
              </a:rPr>
              <a:t> se </a:t>
            </a:r>
            <a:r>
              <a:rPr lang="en-US" sz="2000" b="0" i="0" dirty="0" err="1">
                <a:effectLst/>
              </a:rPr>
              <a:t>budou</a:t>
            </a:r>
            <a:r>
              <a:rPr lang="en-US" sz="2000" b="0" i="0" dirty="0">
                <a:effectLst/>
              </a:rPr>
              <a:t> </a:t>
            </a:r>
            <a:r>
              <a:rPr lang="en-US" sz="2000" b="0" i="0" dirty="0" err="1">
                <a:effectLst/>
              </a:rPr>
              <a:t>snažit</a:t>
            </a:r>
            <a:r>
              <a:rPr lang="en-US" sz="2000" b="0" i="0" dirty="0">
                <a:effectLst/>
              </a:rPr>
              <a:t> </a:t>
            </a:r>
            <a:r>
              <a:rPr lang="en-US" sz="2000" b="0" i="0" dirty="0" err="1">
                <a:effectLst/>
              </a:rPr>
              <a:t>přemístit</a:t>
            </a:r>
            <a:r>
              <a:rPr lang="en-US" sz="2000" b="0" i="0" dirty="0">
                <a:effectLst/>
              </a:rPr>
              <a:t> k </a:t>
            </a:r>
            <a:r>
              <a:rPr lang="en-US" sz="2000" b="0" i="0" dirty="0" err="1">
                <a:effectLst/>
              </a:rPr>
              <a:t>chladnějšímu</a:t>
            </a:r>
            <a:r>
              <a:rPr lang="en-US" sz="2000" b="0" i="0" dirty="0">
                <a:effectLst/>
              </a:rPr>
              <a:t> </a:t>
            </a:r>
            <a:r>
              <a:rPr lang="en-US" sz="2000" b="0" i="0" dirty="0" err="1">
                <a:effectLst/>
              </a:rPr>
              <a:t>konci</a:t>
            </a:r>
            <a:r>
              <a:rPr lang="en-US" sz="2000" b="0" i="0" dirty="0">
                <a:effectLst/>
              </a:rPr>
              <a:t>. </a:t>
            </a:r>
            <a:r>
              <a:rPr lang="en-US" sz="2000" b="0" i="0" dirty="0" err="1">
                <a:effectLst/>
              </a:rPr>
              <a:t>Tím</a:t>
            </a:r>
            <a:r>
              <a:rPr lang="en-US" sz="2000" b="0" i="0" dirty="0">
                <a:effectLst/>
              </a:rPr>
              <a:t> </a:t>
            </a:r>
            <a:r>
              <a:rPr lang="en-US" sz="2000" b="0" i="0" dirty="0" err="1">
                <a:effectLst/>
              </a:rPr>
              <a:t>bude</a:t>
            </a:r>
            <a:r>
              <a:rPr lang="en-US" sz="2000" b="0" i="0" dirty="0">
                <a:effectLst/>
              </a:rPr>
              <a:t> </a:t>
            </a:r>
            <a:r>
              <a:rPr lang="en-US" sz="2000" b="0" i="0" dirty="0" err="1">
                <a:effectLst/>
              </a:rPr>
              <a:t>jeden</a:t>
            </a:r>
            <a:r>
              <a:rPr lang="en-US" sz="2000" b="0" i="0" dirty="0">
                <a:effectLst/>
              </a:rPr>
              <a:t> </a:t>
            </a:r>
            <a:r>
              <a:rPr lang="en-US" sz="2000" b="0" i="0" dirty="0" err="1">
                <a:effectLst/>
              </a:rPr>
              <a:t>konec</a:t>
            </a:r>
            <a:r>
              <a:rPr lang="en-US" sz="2000" b="0" i="0" dirty="0">
                <a:effectLst/>
              </a:rPr>
              <a:t> </a:t>
            </a:r>
            <a:r>
              <a:rPr lang="en-US" sz="2000" b="0" i="0" dirty="0" err="1">
                <a:effectLst/>
              </a:rPr>
              <a:t>nabit</a:t>
            </a:r>
            <a:r>
              <a:rPr lang="en-US" sz="2000" b="0" i="0" dirty="0">
                <a:effectLst/>
              </a:rPr>
              <a:t> </a:t>
            </a:r>
            <a:r>
              <a:rPr lang="en-US" sz="2000" b="0" i="0" dirty="0" err="1">
                <a:effectLst/>
              </a:rPr>
              <a:t>kladně</a:t>
            </a:r>
            <a:r>
              <a:rPr lang="en-US" sz="2000" b="0" i="0" dirty="0">
                <a:effectLst/>
              </a:rPr>
              <a:t> a </a:t>
            </a:r>
            <a:r>
              <a:rPr lang="en-US" sz="2000" b="0" i="0" dirty="0" err="1">
                <a:effectLst/>
              </a:rPr>
              <a:t>druhý</a:t>
            </a:r>
            <a:r>
              <a:rPr lang="en-US" sz="2000" b="0" i="0" dirty="0">
                <a:effectLst/>
              </a:rPr>
              <a:t> </a:t>
            </a:r>
            <a:r>
              <a:rPr lang="en-US" sz="2000" b="0" i="0" dirty="0" err="1">
                <a:effectLst/>
              </a:rPr>
              <a:t>záporně</a:t>
            </a:r>
            <a:r>
              <a:rPr lang="en-US" sz="2000" b="0" i="0" dirty="0">
                <a:effectLst/>
              </a:rPr>
              <a:t> a </a:t>
            </a:r>
            <a:r>
              <a:rPr lang="en-US" sz="2000" b="0" i="0" dirty="0" err="1">
                <a:effectLst/>
              </a:rPr>
              <a:t>bude</a:t>
            </a:r>
            <a:r>
              <a:rPr lang="en-US" sz="2000" b="0" i="0" dirty="0">
                <a:effectLst/>
              </a:rPr>
              <a:t> </a:t>
            </a:r>
            <a:r>
              <a:rPr lang="en-US" sz="2000" b="0" i="0" dirty="0" err="1">
                <a:effectLst/>
              </a:rPr>
              <a:t>ve</a:t>
            </a:r>
            <a:r>
              <a:rPr lang="en-US" sz="2000" b="0" i="0" dirty="0">
                <a:effectLst/>
              </a:rPr>
              <a:t> </a:t>
            </a:r>
            <a:r>
              <a:rPr lang="en-US" sz="2000" b="0" i="0" dirty="0" err="1">
                <a:effectLst/>
              </a:rPr>
              <a:t>vodiči</a:t>
            </a:r>
            <a:r>
              <a:rPr lang="en-US" sz="2000" b="0" i="0" dirty="0">
                <a:effectLst/>
              </a:rPr>
              <a:t> </a:t>
            </a:r>
            <a:r>
              <a:rPr lang="en-US" sz="2000" b="0" i="0" dirty="0" err="1">
                <a:effectLst/>
              </a:rPr>
              <a:t>vznikat</a:t>
            </a:r>
            <a:r>
              <a:rPr lang="en-US" sz="2000" b="0" i="0" dirty="0">
                <a:effectLst/>
              </a:rPr>
              <a:t> </a:t>
            </a:r>
            <a:r>
              <a:rPr lang="en-US" sz="2000" b="0" i="0" dirty="0" err="1">
                <a:effectLst/>
              </a:rPr>
              <a:t>velmi</a:t>
            </a:r>
            <a:r>
              <a:rPr lang="en-US" sz="2000" b="0" i="0" dirty="0">
                <a:effectLst/>
              </a:rPr>
              <a:t> </a:t>
            </a:r>
            <a:r>
              <a:rPr lang="en-US" sz="2000" b="0" i="0" dirty="0" err="1">
                <a:effectLst/>
              </a:rPr>
              <a:t>slabé</a:t>
            </a:r>
            <a:r>
              <a:rPr lang="en-US" sz="2000" b="0" i="0" dirty="0">
                <a:effectLst/>
              </a:rPr>
              <a:t> </a:t>
            </a:r>
            <a:r>
              <a:rPr lang="en-US" sz="2000" b="0" i="0" dirty="0" err="1">
                <a:effectLst/>
              </a:rPr>
              <a:t>elektrické</a:t>
            </a:r>
            <a:r>
              <a:rPr lang="en-US" sz="2000" b="0" i="0" dirty="0">
                <a:effectLst/>
              </a:rPr>
              <a:t> pole.</a:t>
            </a:r>
            <a:r>
              <a:rPr lang="cs-CZ" sz="2000" b="0" i="0" dirty="0">
                <a:effectLst/>
              </a:rPr>
              <a:t> </a:t>
            </a:r>
            <a:r>
              <a:rPr lang="en-US" sz="2000" b="0" i="0" dirty="0" err="1">
                <a:solidFill>
                  <a:srgbClr val="000000"/>
                </a:solidFill>
                <a:effectLst/>
              </a:rPr>
              <a:t>Tento</a:t>
            </a:r>
            <a:r>
              <a:rPr lang="en-US" sz="2000" b="0" i="0" dirty="0">
                <a:solidFill>
                  <a:srgbClr val="000000"/>
                </a:solidFill>
                <a:effectLst/>
              </a:rPr>
              <a:t> </a:t>
            </a:r>
            <a:r>
              <a:rPr lang="en-US" sz="2000" b="0" i="0" dirty="0" err="1">
                <a:solidFill>
                  <a:srgbClr val="000000"/>
                </a:solidFill>
                <a:effectLst/>
              </a:rPr>
              <a:t>jev</a:t>
            </a:r>
            <a:r>
              <a:rPr lang="en-US" sz="2000" b="0" i="0" dirty="0">
                <a:solidFill>
                  <a:srgbClr val="000000"/>
                </a:solidFill>
                <a:effectLst/>
              </a:rPr>
              <a:t> je </a:t>
            </a:r>
            <a:r>
              <a:rPr lang="en-US" sz="2000" b="0" i="0" dirty="0" err="1">
                <a:solidFill>
                  <a:srgbClr val="000000"/>
                </a:solidFill>
                <a:effectLst/>
              </a:rPr>
              <a:t>tedy</a:t>
            </a:r>
            <a:r>
              <a:rPr lang="en-US" sz="2000" b="0" i="0" dirty="0">
                <a:solidFill>
                  <a:srgbClr val="000000"/>
                </a:solidFill>
                <a:effectLst/>
              </a:rPr>
              <a:t> </a:t>
            </a:r>
            <a:r>
              <a:rPr lang="en-US" sz="2000" b="0" i="0" dirty="0" err="1">
                <a:solidFill>
                  <a:srgbClr val="000000"/>
                </a:solidFill>
                <a:effectLst/>
              </a:rPr>
              <a:t>podobný</a:t>
            </a:r>
            <a:r>
              <a:rPr lang="en-US" sz="2000" b="0" i="0" dirty="0">
                <a:solidFill>
                  <a:srgbClr val="000000"/>
                </a:solidFill>
                <a:effectLst/>
              </a:rPr>
              <a:t> </a:t>
            </a:r>
            <a:r>
              <a:rPr lang="en-US" sz="2000" b="0" i="0" dirty="0" err="1">
                <a:solidFill>
                  <a:srgbClr val="000000"/>
                </a:solidFill>
                <a:effectLst/>
              </a:rPr>
              <a:t>Seebeckovu</a:t>
            </a:r>
            <a:r>
              <a:rPr lang="en-US" sz="2000" b="0" i="0" dirty="0">
                <a:solidFill>
                  <a:srgbClr val="000000"/>
                </a:solidFill>
                <a:effectLst/>
              </a:rPr>
              <a:t> </a:t>
            </a:r>
            <a:r>
              <a:rPr lang="en-US" sz="2000" b="0" i="0" dirty="0" err="1">
                <a:solidFill>
                  <a:srgbClr val="000000"/>
                </a:solidFill>
                <a:effectLst/>
              </a:rPr>
              <a:t>jevu</a:t>
            </a:r>
            <a:r>
              <a:rPr lang="en-US" sz="2000" b="0" i="0" dirty="0">
                <a:solidFill>
                  <a:srgbClr val="000000"/>
                </a:solidFill>
                <a:effectLst/>
              </a:rPr>
              <a:t>, </a:t>
            </a:r>
            <a:r>
              <a:rPr lang="en-US" sz="2000" b="0" i="0" dirty="0" err="1">
                <a:solidFill>
                  <a:srgbClr val="000000"/>
                </a:solidFill>
                <a:effectLst/>
              </a:rPr>
              <a:t>rozdíl</a:t>
            </a:r>
            <a:r>
              <a:rPr lang="en-US" sz="2000" b="0" i="0" dirty="0">
                <a:solidFill>
                  <a:srgbClr val="000000"/>
                </a:solidFill>
                <a:effectLst/>
              </a:rPr>
              <a:t> je v tom, </a:t>
            </a:r>
            <a:r>
              <a:rPr lang="en-US" sz="2000" b="0" i="0" u="sng" dirty="0" err="1">
                <a:solidFill>
                  <a:srgbClr val="000000"/>
                </a:solidFill>
                <a:effectLst/>
              </a:rPr>
              <a:t>že</a:t>
            </a:r>
            <a:r>
              <a:rPr lang="en-US" sz="2000" b="0" i="0" u="sng" dirty="0">
                <a:solidFill>
                  <a:srgbClr val="000000"/>
                </a:solidFill>
                <a:effectLst/>
              </a:rPr>
              <a:t> </a:t>
            </a:r>
            <a:r>
              <a:rPr lang="en-US" sz="2000" b="0" i="0" u="sng" dirty="0" err="1">
                <a:solidFill>
                  <a:srgbClr val="000000"/>
                </a:solidFill>
                <a:effectLst/>
              </a:rPr>
              <a:t>Thomsonův</a:t>
            </a:r>
            <a:r>
              <a:rPr lang="en-US" sz="2000" b="0" i="0" u="sng" dirty="0">
                <a:solidFill>
                  <a:srgbClr val="000000"/>
                </a:solidFill>
                <a:effectLst/>
              </a:rPr>
              <a:t> </a:t>
            </a:r>
            <a:r>
              <a:rPr lang="en-US" sz="2000" b="0" i="0" u="sng" dirty="0" err="1">
                <a:solidFill>
                  <a:srgbClr val="000000"/>
                </a:solidFill>
                <a:effectLst/>
              </a:rPr>
              <a:t>jev</a:t>
            </a:r>
            <a:r>
              <a:rPr lang="en-US" sz="2000" b="0" i="0" u="sng" dirty="0">
                <a:solidFill>
                  <a:srgbClr val="000000"/>
                </a:solidFill>
                <a:effectLst/>
              </a:rPr>
              <a:t> </a:t>
            </a:r>
            <a:r>
              <a:rPr lang="en-US" sz="2000" b="0" i="0" u="sng" dirty="0" err="1">
                <a:solidFill>
                  <a:srgbClr val="000000"/>
                </a:solidFill>
                <a:effectLst/>
              </a:rPr>
              <a:t>vzniká</a:t>
            </a:r>
            <a:r>
              <a:rPr lang="en-US" sz="2000" b="0" i="0" u="sng" dirty="0">
                <a:solidFill>
                  <a:srgbClr val="000000"/>
                </a:solidFill>
                <a:effectLst/>
              </a:rPr>
              <a:t> </a:t>
            </a:r>
            <a:r>
              <a:rPr lang="en-US" sz="2000" b="0" i="0" u="sng" dirty="0" err="1">
                <a:solidFill>
                  <a:srgbClr val="000000"/>
                </a:solidFill>
                <a:effectLst/>
              </a:rPr>
              <a:t>při</a:t>
            </a:r>
            <a:r>
              <a:rPr lang="en-US" sz="2000" b="0" i="0" u="sng" dirty="0">
                <a:solidFill>
                  <a:srgbClr val="000000"/>
                </a:solidFill>
                <a:effectLst/>
              </a:rPr>
              <a:t> </a:t>
            </a:r>
            <a:r>
              <a:rPr lang="en-US" sz="2000" b="0" i="0" u="sng" dirty="0" err="1">
                <a:solidFill>
                  <a:srgbClr val="000000"/>
                </a:solidFill>
                <a:effectLst/>
              </a:rPr>
              <a:t>ohřátí</a:t>
            </a:r>
            <a:r>
              <a:rPr lang="en-US" sz="2000" b="0" i="0" u="sng" dirty="0">
                <a:solidFill>
                  <a:srgbClr val="000000"/>
                </a:solidFill>
                <a:effectLst/>
              </a:rPr>
              <a:t> </a:t>
            </a:r>
            <a:r>
              <a:rPr lang="en-US" sz="2000" b="0" i="0" u="sng" dirty="0" err="1">
                <a:solidFill>
                  <a:srgbClr val="000000"/>
                </a:solidFill>
                <a:effectLst/>
              </a:rPr>
              <a:t>pouze</a:t>
            </a:r>
            <a:r>
              <a:rPr lang="en-US" sz="2000" b="0" i="0" u="sng" dirty="0">
                <a:solidFill>
                  <a:srgbClr val="000000"/>
                </a:solidFill>
                <a:effectLst/>
              </a:rPr>
              <a:t> </a:t>
            </a:r>
            <a:r>
              <a:rPr lang="en-US" sz="2000" b="0" i="0" u="sng" dirty="0" err="1">
                <a:solidFill>
                  <a:srgbClr val="000000"/>
                </a:solidFill>
                <a:effectLst/>
              </a:rPr>
              <a:t>jednoho</a:t>
            </a:r>
            <a:r>
              <a:rPr lang="en-US" sz="2000" b="0" i="0" u="sng" dirty="0">
                <a:solidFill>
                  <a:srgbClr val="000000"/>
                </a:solidFill>
                <a:effectLst/>
              </a:rPr>
              <a:t> </a:t>
            </a:r>
            <a:r>
              <a:rPr lang="en-US" sz="2000" b="0" i="0" u="sng" dirty="0" err="1">
                <a:solidFill>
                  <a:srgbClr val="000000"/>
                </a:solidFill>
                <a:effectLst/>
              </a:rPr>
              <a:t>vodiče</a:t>
            </a:r>
            <a:r>
              <a:rPr lang="en-US" sz="2000" b="0" i="0" dirty="0">
                <a:solidFill>
                  <a:srgbClr val="000000"/>
                </a:solidFill>
                <a:effectLst/>
              </a:rPr>
              <a:t> (u </a:t>
            </a:r>
            <a:r>
              <a:rPr lang="en-US" sz="2000" b="0" i="0" dirty="0" err="1">
                <a:solidFill>
                  <a:srgbClr val="000000"/>
                </a:solidFill>
                <a:effectLst/>
              </a:rPr>
              <a:t>Seebeckova</a:t>
            </a:r>
            <a:r>
              <a:rPr lang="en-US" sz="2000" b="0" i="0" dirty="0">
                <a:solidFill>
                  <a:srgbClr val="000000"/>
                </a:solidFill>
                <a:effectLst/>
              </a:rPr>
              <a:t> </a:t>
            </a:r>
            <a:r>
              <a:rPr lang="en-US" sz="2000" b="0" i="0" dirty="0" err="1">
                <a:solidFill>
                  <a:srgbClr val="000000"/>
                </a:solidFill>
                <a:effectLst/>
              </a:rPr>
              <a:t>jevu</a:t>
            </a:r>
            <a:r>
              <a:rPr lang="en-US" sz="2000" b="0" i="0" dirty="0">
                <a:solidFill>
                  <a:srgbClr val="000000"/>
                </a:solidFill>
                <a:effectLst/>
              </a:rPr>
              <a:t> </a:t>
            </a:r>
            <a:r>
              <a:rPr lang="en-US" sz="2000" b="0" i="0" dirty="0" err="1">
                <a:solidFill>
                  <a:srgbClr val="000000"/>
                </a:solidFill>
                <a:effectLst/>
              </a:rPr>
              <a:t>jsou</a:t>
            </a:r>
            <a:r>
              <a:rPr lang="en-US" sz="2000" b="0" i="0" dirty="0">
                <a:solidFill>
                  <a:srgbClr val="000000"/>
                </a:solidFill>
                <a:effectLst/>
              </a:rPr>
              <a:t> </a:t>
            </a:r>
            <a:r>
              <a:rPr lang="en-US" sz="2000" b="0" i="0" dirty="0" err="1">
                <a:solidFill>
                  <a:srgbClr val="000000"/>
                </a:solidFill>
                <a:effectLst/>
              </a:rPr>
              <a:t>nutné</a:t>
            </a:r>
            <a:r>
              <a:rPr lang="en-US" sz="2000" b="0" i="0" dirty="0">
                <a:solidFill>
                  <a:srgbClr val="000000"/>
                </a:solidFill>
                <a:effectLst/>
              </a:rPr>
              <a:t> </a:t>
            </a:r>
            <a:r>
              <a:rPr lang="en-US" sz="2000" b="0" i="0" dirty="0" err="1">
                <a:solidFill>
                  <a:srgbClr val="000000"/>
                </a:solidFill>
                <a:effectLst/>
              </a:rPr>
              <a:t>vodiče</a:t>
            </a:r>
            <a:r>
              <a:rPr lang="en-US" sz="2000" b="0" i="0" dirty="0">
                <a:solidFill>
                  <a:srgbClr val="000000"/>
                </a:solidFill>
                <a:effectLst/>
              </a:rPr>
              <a:t> </a:t>
            </a:r>
            <a:r>
              <a:rPr lang="en-US" sz="2000" b="0" i="0" dirty="0" err="1">
                <a:solidFill>
                  <a:srgbClr val="000000"/>
                </a:solidFill>
                <a:effectLst/>
              </a:rPr>
              <a:t>dva</a:t>
            </a:r>
            <a:r>
              <a:rPr lang="en-US" sz="2000" b="0" i="0" dirty="0">
                <a:solidFill>
                  <a:srgbClr val="000000"/>
                </a:solidFill>
                <a:effectLst/>
              </a:rPr>
              <a:t>). I proto je </a:t>
            </a:r>
            <a:r>
              <a:rPr lang="en-US" sz="2000" b="0" i="0" dirty="0" err="1">
                <a:solidFill>
                  <a:srgbClr val="000000"/>
                </a:solidFill>
                <a:effectLst/>
              </a:rPr>
              <a:t>měřené</a:t>
            </a:r>
            <a:r>
              <a:rPr lang="en-US" sz="2000" b="0" i="0" dirty="0">
                <a:solidFill>
                  <a:srgbClr val="000000"/>
                </a:solidFill>
                <a:effectLst/>
              </a:rPr>
              <a:t> </a:t>
            </a:r>
            <a:r>
              <a:rPr lang="en-US" sz="2000" b="0" i="0" dirty="0" err="1">
                <a:solidFill>
                  <a:srgbClr val="000000"/>
                </a:solidFill>
                <a:effectLst/>
              </a:rPr>
              <a:t>termoelektrické</a:t>
            </a:r>
            <a:r>
              <a:rPr lang="en-US" sz="2000" b="0" i="0" dirty="0">
                <a:solidFill>
                  <a:srgbClr val="000000"/>
                </a:solidFill>
                <a:effectLst/>
              </a:rPr>
              <a:t> </a:t>
            </a:r>
            <a:r>
              <a:rPr lang="en-US" sz="2000" b="0" i="0" dirty="0" err="1">
                <a:solidFill>
                  <a:srgbClr val="000000"/>
                </a:solidFill>
                <a:effectLst/>
              </a:rPr>
              <a:t>napětí</a:t>
            </a:r>
            <a:r>
              <a:rPr lang="en-US" sz="2000" b="0" i="0" dirty="0">
                <a:solidFill>
                  <a:srgbClr val="000000"/>
                </a:solidFill>
                <a:effectLst/>
              </a:rPr>
              <a:t> u </a:t>
            </a:r>
            <a:r>
              <a:rPr lang="en-US" sz="2000" b="0" i="0" dirty="0" err="1">
                <a:solidFill>
                  <a:srgbClr val="000000"/>
                </a:solidFill>
                <a:effectLst/>
              </a:rPr>
              <a:t>Thomsonova</a:t>
            </a:r>
            <a:r>
              <a:rPr lang="en-US" sz="2000" b="0" i="0" dirty="0">
                <a:solidFill>
                  <a:srgbClr val="000000"/>
                </a:solidFill>
                <a:effectLst/>
              </a:rPr>
              <a:t> </a:t>
            </a:r>
            <a:r>
              <a:rPr lang="en-US" sz="2000" b="0" i="0" dirty="0" err="1">
                <a:solidFill>
                  <a:srgbClr val="000000"/>
                </a:solidFill>
                <a:effectLst/>
              </a:rPr>
              <a:t>jevu</a:t>
            </a:r>
            <a:r>
              <a:rPr lang="en-US" sz="2000" b="0" i="0" dirty="0">
                <a:solidFill>
                  <a:srgbClr val="000000"/>
                </a:solidFill>
                <a:effectLst/>
              </a:rPr>
              <a:t> </a:t>
            </a:r>
            <a:r>
              <a:rPr lang="en-US" sz="2000" b="0" i="0" dirty="0" err="1">
                <a:solidFill>
                  <a:srgbClr val="000000"/>
                </a:solidFill>
                <a:effectLst/>
              </a:rPr>
              <a:t>velmi</a:t>
            </a:r>
            <a:r>
              <a:rPr lang="en-US" sz="2000" b="0" i="0" dirty="0">
                <a:solidFill>
                  <a:srgbClr val="000000"/>
                </a:solidFill>
                <a:effectLst/>
              </a:rPr>
              <a:t> </a:t>
            </a:r>
            <a:r>
              <a:rPr lang="en-US" sz="2000" b="0" i="0" dirty="0" err="1">
                <a:solidFill>
                  <a:srgbClr val="000000"/>
                </a:solidFill>
                <a:effectLst/>
              </a:rPr>
              <a:t>malé</a:t>
            </a:r>
            <a:r>
              <a:rPr lang="en-US" sz="2000" b="0" i="0" dirty="0">
                <a:solidFill>
                  <a:srgbClr val="000000"/>
                </a:solidFill>
                <a:effectLst/>
              </a:rPr>
              <a:t>.</a:t>
            </a:r>
            <a:endParaRPr lang="en-US" sz="2000" dirty="0"/>
          </a:p>
        </p:txBody>
      </p:sp>
      <p:pic>
        <p:nvPicPr>
          <p:cNvPr id="5" name="Picture 4">
            <a:extLst>
              <a:ext uri="{FF2B5EF4-FFF2-40B4-BE49-F238E27FC236}">
                <a16:creationId xmlns:a16="http://schemas.microsoft.com/office/drawing/2014/main" id="{51B3A4C8-A70F-4C33-8350-DC2398101F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269" y="2507155"/>
            <a:ext cx="2992456" cy="1638275"/>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EF1290A-3D94-4F31-B145-576146931524}"/>
              </a:ext>
            </a:extLst>
          </p:cNvPr>
          <p:cNvSpPr txBox="1"/>
          <p:nvPr/>
        </p:nvSpPr>
        <p:spPr>
          <a:xfrm>
            <a:off x="205409" y="5714137"/>
            <a:ext cx="8706213" cy="1015663"/>
          </a:xfrm>
          <a:prstGeom prst="rect">
            <a:avLst/>
          </a:prstGeom>
          <a:noFill/>
        </p:spPr>
        <p:txBody>
          <a:bodyPr wrap="square">
            <a:spAutoFit/>
          </a:bodyPr>
          <a:lstStyle/>
          <a:p>
            <a:pPr algn="just"/>
            <a:r>
              <a:rPr lang="cs-CZ" sz="2000" b="1" dirty="0" err="1"/>
              <a:t>Termodielektrický</a:t>
            </a:r>
            <a:r>
              <a:rPr lang="cs-CZ" sz="2000" b="1" dirty="0"/>
              <a:t> jev</a:t>
            </a:r>
            <a:r>
              <a:rPr lang="cs-CZ" sz="2000" dirty="0"/>
              <a:t> označuje vznik elektrického napětí a separaci náboje během fázového přechodu (tání nebo tuhnutí) některých dielektrik. Jev byl prokázán u karnaubského vosku, naftalenu a parafinu a také při tuhnutí vody.</a:t>
            </a:r>
          </a:p>
        </p:txBody>
      </p:sp>
      <p:pic>
        <p:nvPicPr>
          <p:cNvPr id="3" name="Obrázek 2">
            <a:extLst>
              <a:ext uri="{FF2B5EF4-FFF2-40B4-BE49-F238E27FC236}">
                <a16:creationId xmlns:a16="http://schemas.microsoft.com/office/drawing/2014/main" id="{0A686A24-DD61-4EED-89BA-8A3031CBDB89}"/>
              </a:ext>
            </a:extLst>
          </p:cNvPr>
          <p:cNvPicPr>
            <a:picLocks noChangeAspect="1"/>
          </p:cNvPicPr>
          <p:nvPr/>
        </p:nvPicPr>
        <p:blipFill>
          <a:blip r:embed="rId3"/>
          <a:stretch>
            <a:fillRect/>
          </a:stretch>
        </p:blipFill>
        <p:spPr>
          <a:xfrm>
            <a:off x="5032978" y="2593241"/>
            <a:ext cx="3795091" cy="3000526"/>
          </a:xfrm>
          <a:prstGeom prst="rect">
            <a:avLst/>
          </a:prstGeom>
        </p:spPr>
      </p:pic>
      <p:sp>
        <p:nvSpPr>
          <p:cNvPr id="9" name="TextovéPole 8">
            <a:extLst>
              <a:ext uri="{FF2B5EF4-FFF2-40B4-BE49-F238E27FC236}">
                <a16:creationId xmlns:a16="http://schemas.microsoft.com/office/drawing/2014/main" id="{8F73B899-C0F5-442E-824C-0D1B882480DA}"/>
              </a:ext>
            </a:extLst>
          </p:cNvPr>
          <p:cNvSpPr txBox="1"/>
          <p:nvPr/>
        </p:nvSpPr>
        <p:spPr>
          <a:xfrm>
            <a:off x="205409" y="4350845"/>
            <a:ext cx="4572000" cy="769441"/>
          </a:xfrm>
          <a:prstGeom prst="rect">
            <a:avLst/>
          </a:prstGeom>
          <a:noFill/>
        </p:spPr>
        <p:txBody>
          <a:bodyPr wrap="square">
            <a:spAutoFit/>
          </a:bodyPr>
          <a:lstStyle/>
          <a:p>
            <a:r>
              <a:rPr lang="cs-CZ" i="1" dirty="0"/>
              <a:t>Positivní Thomsonův jev </a:t>
            </a:r>
            <a:r>
              <a:rPr lang="cs-CZ" dirty="0"/>
              <a:t>- </a:t>
            </a:r>
            <a:r>
              <a:rPr lang="cs-CZ" dirty="0" err="1"/>
              <a:t>Cu</a:t>
            </a:r>
            <a:r>
              <a:rPr lang="cs-CZ" dirty="0"/>
              <a:t>, </a:t>
            </a:r>
            <a:r>
              <a:rPr lang="cs-CZ" dirty="0" err="1"/>
              <a:t>Ag</a:t>
            </a:r>
            <a:r>
              <a:rPr lang="cs-CZ" dirty="0"/>
              <a:t>, Zn, Cd.</a:t>
            </a:r>
          </a:p>
          <a:p>
            <a:endParaRPr lang="cs-CZ" sz="800" dirty="0"/>
          </a:p>
          <a:p>
            <a:r>
              <a:rPr lang="cs-CZ" i="1" dirty="0"/>
              <a:t>Negativní Thomsonův jev</a:t>
            </a:r>
            <a:r>
              <a:rPr lang="cs-CZ" dirty="0"/>
              <a:t> - </a:t>
            </a:r>
            <a:r>
              <a:rPr lang="cs-CZ" dirty="0" err="1"/>
              <a:t>Fe</a:t>
            </a:r>
            <a:r>
              <a:rPr lang="cs-CZ" dirty="0"/>
              <a:t>, </a:t>
            </a:r>
            <a:r>
              <a:rPr lang="cs-CZ" dirty="0" err="1"/>
              <a:t>Pt</a:t>
            </a:r>
            <a:r>
              <a:rPr lang="cs-CZ" dirty="0"/>
              <a:t>, Ni, Co, </a:t>
            </a:r>
            <a:r>
              <a:rPr lang="cs-CZ" dirty="0" err="1"/>
              <a:t>Hg</a:t>
            </a:r>
            <a:r>
              <a:rPr lang="cs-CZ" dirty="0"/>
              <a:t>.</a:t>
            </a:r>
          </a:p>
        </p:txBody>
      </p:sp>
    </p:spTree>
    <p:extLst>
      <p:ext uri="{BB962C8B-B14F-4D97-AF65-F5344CB8AC3E}">
        <p14:creationId xmlns:p14="http://schemas.microsoft.com/office/powerpoint/2010/main" val="7167035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67532FBC-7BD8-4A02-9A0A-CCD5E2654DE0}"/>
              </a:ext>
            </a:extLst>
          </p:cNvPr>
          <p:cNvSpPr txBox="1"/>
          <p:nvPr/>
        </p:nvSpPr>
        <p:spPr>
          <a:xfrm>
            <a:off x="97605" y="287945"/>
            <a:ext cx="5614826" cy="461665"/>
          </a:xfrm>
          <a:prstGeom prst="rect">
            <a:avLst/>
          </a:prstGeom>
          <a:noFill/>
        </p:spPr>
        <p:txBody>
          <a:bodyPr wrap="square">
            <a:spAutoFit/>
          </a:bodyPr>
          <a:lstStyle/>
          <a:p>
            <a:r>
              <a:rPr lang="cs-CZ" sz="2400" b="1" dirty="0"/>
              <a:t>Izolanty (dielektrika) v elektrickém poli</a:t>
            </a:r>
          </a:p>
        </p:txBody>
      </p:sp>
      <p:sp>
        <p:nvSpPr>
          <p:cNvPr id="6" name="TextovéPole 5">
            <a:extLst>
              <a:ext uri="{FF2B5EF4-FFF2-40B4-BE49-F238E27FC236}">
                <a16:creationId xmlns:a16="http://schemas.microsoft.com/office/drawing/2014/main" id="{82B815D8-D758-485A-B87E-A4664D881D98}"/>
              </a:ext>
            </a:extLst>
          </p:cNvPr>
          <p:cNvSpPr txBox="1"/>
          <p:nvPr/>
        </p:nvSpPr>
        <p:spPr>
          <a:xfrm>
            <a:off x="234391" y="808427"/>
            <a:ext cx="8675218" cy="2554545"/>
          </a:xfrm>
          <a:prstGeom prst="rect">
            <a:avLst/>
          </a:prstGeom>
          <a:noFill/>
        </p:spPr>
        <p:txBody>
          <a:bodyPr wrap="square">
            <a:spAutoFit/>
          </a:bodyPr>
          <a:lstStyle/>
          <a:p>
            <a:pPr algn="just"/>
            <a:r>
              <a:rPr lang="cs-CZ" sz="2000" b="1" dirty="0"/>
              <a:t>Elektrický izolant</a:t>
            </a:r>
            <a:r>
              <a:rPr lang="cs-CZ" sz="2000" dirty="0"/>
              <a:t> (nevodič) je látka, která nevede elektrický proud. Neobsahuje volné částice s elektrickým nábojem, nebo je obsahuje v zanedbatelném množství. Zamezuje průtoku elektrického proudu mezi vodiči, které mají rozdílný elektrický potenciál. Dobrými izolanty jsou porcelán, sklo, většina plastů, suché dřevo, suchý papír, za normálních podmínek i vzduch nebo jiné plyny.</a:t>
            </a:r>
          </a:p>
          <a:p>
            <a:pPr algn="just"/>
            <a:r>
              <a:rPr lang="cs-CZ" sz="2000" dirty="0"/>
              <a:t> </a:t>
            </a:r>
            <a:r>
              <a:rPr lang="cs-CZ" sz="2000" b="1" i="0" dirty="0">
                <a:effectLst/>
              </a:rPr>
              <a:t>Dielektrikum</a:t>
            </a:r>
            <a:r>
              <a:rPr lang="cs-CZ" sz="2000" b="0" i="0" dirty="0">
                <a:effectLst/>
              </a:rPr>
              <a:t> je materiál, který má schopnost </a:t>
            </a:r>
            <a:endParaRPr lang="en-US" sz="2000" b="0" i="0" dirty="0">
              <a:effectLst/>
            </a:endParaRPr>
          </a:p>
          <a:p>
            <a:pPr algn="just"/>
            <a:r>
              <a:rPr lang="cs-CZ" sz="2000" b="0" i="0" u="none" strike="noStrike" dirty="0">
                <a:effectLst/>
              </a:rPr>
              <a:t>polarizace</a:t>
            </a:r>
            <a:r>
              <a:rPr lang="cs-CZ" sz="2000" b="0" i="0" dirty="0">
                <a:effectLst/>
              </a:rPr>
              <a:t>. Každý izolant je dielektrikem, ne každé </a:t>
            </a:r>
            <a:endParaRPr lang="en-US" sz="2000" b="0" i="0" dirty="0">
              <a:effectLst/>
            </a:endParaRPr>
          </a:p>
          <a:p>
            <a:pPr algn="just"/>
            <a:r>
              <a:rPr lang="cs-CZ" sz="2000" b="0" i="0" dirty="0">
                <a:effectLst/>
              </a:rPr>
              <a:t>dielektrikum je izolantem.</a:t>
            </a:r>
            <a:endParaRPr lang="cs-CZ" sz="2000" dirty="0"/>
          </a:p>
        </p:txBody>
      </p:sp>
      <p:sp>
        <p:nvSpPr>
          <p:cNvPr id="8" name="TextovéPole 7">
            <a:extLst>
              <a:ext uri="{FF2B5EF4-FFF2-40B4-BE49-F238E27FC236}">
                <a16:creationId xmlns:a16="http://schemas.microsoft.com/office/drawing/2014/main" id="{10A70C0D-7859-400C-930D-C3A94976C2BB}"/>
              </a:ext>
            </a:extLst>
          </p:cNvPr>
          <p:cNvSpPr txBox="1"/>
          <p:nvPr/>
        </p:nvSpPr>
        <p:spPr>
          <a:xfrm>
            <a:off x="280497" y="3438520"/>
            <a:ext cx="5755289" cy="3170099"/>
          </a:xfrm>
          <a:prstGeom prst="rect">
            <a:avLst/>
          </a:prstGeom>
          <a:noFill/>
        </p:spPr>
        <p:txBody>
          <a:bodyPr wrap="square">
            <a:spAutoFit/>
          </a:bodyPr>
          <a:lstStyle/>
          <a:p>
            <a:pPr algn="just"/>
            <a:r>
              <a:rPr lang="cs-CZ" sz="2000" dirty="0"/>
              <a:t>Izolanty (dielektrika) nemají volné elektrony, které se mohly přemísťovat z jednoho místa na druhé. Atomy izolantu, který není umístěn v elektrostatickém poli, jsou symetricky uspořádané a nejsou proto zdrojem vlastního elektrostatického pole. </a:t>
            </a:r>
            <a:r>
              <a:rPr lang="cs-CZ" sz="2000" u="sng" dirty="0"/>
              <a:t>Vlivem vnějšího elektrostatického pole se z původně neutrálních atomů vytvoří </a:t>
            </a:r>
            <a:r>
              <a:rPr lang="cs-CZ" sz="2000" b="1" u="sng" dirty="0"/>
              <a:t>elektrické dipóly </a:t>
            </a:r>
            <a:r>
              <a:rPr lang="cs-CZ" sz="2000" u="sng" dirty="0"/>
              <a:t>ve směru elektrické intenzity vnějšího pole</a:t>
            </a:r>
            <a:r>
              <a:rPr lang="cs-CZ" sz="2000" dirty="0"/>
              <a:t>. Uvnitř dielektrika se jejich silové působení vzájemně vykompenzuje, ale na okraji dielektrika ne. </a:t>
            </a:r>
          </a:p>
        </p:txBody>
      </p:sp>
      <p:pic>
        <p:nvPicPr>
          <p:cNvPr id="2052" name="Picture 4">
            <a:extLst>
              <a:ext uri="{FF2B5EF4-FFF2-40B4-BE49-F238E27FC236}">
                <a16:creationId xmlns:a16="http://schemas.microsoft.com/office/drawing/2014/main" id="{68F2CF9F-F948-436A-9616-282C5F22DD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6468" y="4124133"/>
            <a:ext cx="2792304" cy="10063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C2F314D0-C1B8-4E48-801D-2C85397F6E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337" y="5756454"/>
            <a:ext cx="2792305" cy="1006393"/>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6CD68FC2-8291-447F-AAE9-E49D2A1C58A0}"/>
              </a:ext>
            </a:extLst>
          </p:cNvPr>
          <p:cNvSpPr txBox="1"/>
          <p:nvPr/>
        </p:nvSpPr>
        <p:spPr>
          <a:xfrm>
            <a:off x="6166468" y="5251888"/>
            <a:ext cx="2975020" cy="523220"/>
          </a:xfrm>
          <a:prstGeom prst="rect">
            <a:avLst/>
          </a:prstGeom>
          <a:noFill/>
        </p:spPr>
        <p:txBody>
          <a:bodyPr wrap="square">
            <a:spAutoFit/>
          </a:bodyPr>
          <a:lstStyle/>
          <a:p>
            <a:r>
              <a:rPr lang="cs-CZ" sz="1400" b="0" i="0" dirty="0">
                <a:solidFill>
                  <a:srgbClr val="202122"/>
                </a:solidFill>
                <a:effectLst/>
              </a:rPr>
              <a:t>nepolární dielektrik</a:t>
            </a:r>
            <a:r>
              <a:rPr lang="en-US" sz="1400" b="0" i="0" dirty="0">
                <a:solidFill>
                  <a:srgbClr val="202122"/>
                </a:solidFill>
                <a:effectLst/>
              </a:rPr>
              <a:t>um</a:t>
            </a:r>
            <a:r>
              <a:rPr lang="cs-CZ" sz="1400" b="0" i="0" dirty="0">
                <a:solidFill>
                  <a:srgbClr val="202122"/>
                </a:solidFill>
                <a:effectLst/>
              </a:rPr>
              <a:t> v elektrickém poli</a:t>
            </a:r>
            <a:endParaRPr lang="cs-CZ" sz="1400" dirty="0"/>
          </a:p>
        </p:txBody>
      </p:sp>
      <p:sp>
        <p:nvSpPr>
          <p:cNvPr id="15" name="TextovéPole 14">
            <a:extLst>
              <a:ext uri="{FF2B5EF4-FFF2-40B4-BE49-F238E27FC236}">
                <a16:creationId xmlns:a16="http://schemas.microsoft.com/office/drawing/2014/main" id="{9814896B-CF48-43CC-98A1-F600A996F655}"/>
              </a:ext>
            </a:extLst>
          </p:cNvPr>
          <p:cNvSpPr txBox="1"/>
          <p:nvPr/>
        </p:nvSpPr>
        <p:spPr>
          <a:xfrm>
            <a:off x="6166468" y="3610240"/>
            <a:ext cx="2697035" cy="523220"/>
          </a:xfrm>
          <a:prstGeom prst="rect">
            <a:avLst/>
          </a:prstGeom>
          <a:noFill/>
        </p:spPr>
        <p:txBody>
          <a:bodyPr wrap="square">
            <a:spAutoFit/>
          </a:bodyPr>
          <a:lstStyle/>
          <a:p>
            <a:r>
              <a:rPr lang="cs-CZ" sz="1400" b="0" i="0" dirty="0">
                <a:solidFill>
                  <a:srgbClr val="202122"/>
                </a:solidFill>
                <a:effectLst/>
              </a:rPr>
              <a:t>polární dielektrik</a:t>
            </a:r>
            <a:r>
              <a:rPr lang="en-US" sz="1400" b="0" i="0" dirty="0">
                <a:solidFill>
                  <a:srgbClr val="202122"/>
                </a:solidFill>
                <a:effectLst/>
              </a:rPr>
              <a:t>um</a:t>
            </a:r>
            <a:r>
              <a:rPr lang="cs-CZ" sz="1400" b="0" i="0" dirty="0">
                <a:solidFill>
                  <a:srgbClr val="202122"/>
                </a:solidFill>
                <a:effectLst/>
              </a:rPr>
              <a:t> v elektrickém poli</a:t>
            </a:r>
            <a:endParaRPr lang="cs-CZ" sz="1400" dirty="0"/>
          </a:p>
        </p:txBody>
      </p:sp>
      <p:pic>
        <p:nvPicPr>
          <p:cNvPr id="16" name="Picture 10">
            <a:extLst>
              <a:ext uri="{FF2B5EF4-FFF2-40B4-BE49-F238E27FC236}">
                <a16:creationId xmlns:a16="http://schemas.microsoft.com/office/drawing/2014/main" id="{7ED9BD2E-6DA9-43F1-BCBD-F1A5F5EE89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337" y="2171784"/>
            <a:ext cx="2431148" cy="1181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25661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449D55C-4636-4FE4-B1D2-202621BB934D}"/>
              </a:ext>
            </a:extLst>
          </p:cNvPr>
          <p:cNvSpPr txBox="1"/>
          <p:nvPr/>
        </p:nvSpPr>
        <p:spPr>
          <a:xfrm>
            <a:off x="138701" y="350800"/>
            <a:ext cx="8810090" cy="1631216"/>
          </a:xfrm>
          <a:prstGeom prst="rect">
            <a:avLst/>
          </a:prstGeom>
          <a:noFill/>
        </p:spPr>
        <p:txBody>
          <a:bodyPr wrap="square">
            <a:spAutoFit/>
          </a:bodyPr>
          <a:lstStyle/>
          <a:p>
            <a:pPr algn="just"/>
            <a:r>
              <a:rPr lang="cs-CZ" sz="2000" dirty="0"/>
              <a:t>Vznikají indukované náboje vázané na dielektrikum: v místě, kde do dielektrika proniká intenzita je záporný náboj, v místě kde tato intenzita z dielektrika vychází, je náboj kladný. Indukované náboje jsou vázány na dipóly a nelze je z dielektrika odvést. </a:t>
            </a:r>
            <a:r>
              <a:rPr lang="cs-CZ" sz="2000" b="0" i="0" dirty="0">
                <a:solidFill>
                  <a:srgbClr val="000000"/>
                </a:solidFill>
                <a:effectLst/>
              </a:rPr>
              <a:t>Dielektrikum tedy nelze rozdělit na dvě opačně nabité části. Rozdělením získáme dva kusy zase jen elektricky neutrálních dielektrik.</a:t>
            </a:r>
            <a:endParaRPr lang="cs-CZ" sz="2000" dirty="0"/>
          </a:p>
        </p:txBody>
      </p:sp>
      <p:sp>
        <p:nvSpPr>
          <p:cNvPr id="11" name="TextovéPole 10">
            <a:extLst>
              <a:ext uri="{FF2B5EF4-FFF2-40B4-BE49-F238E27FC236}">
                <a16:creationId xmlns:a16="http://schemas.microsoft.com/office/drawing/2014/main" id="{614D984C-5058-477F-A6FE-7A1DCD38DCA3}"/>
              </a:ext>
            </a:extLst>
          </p:cNvPr>
          <p:cNvSpPr txBox="1"/>
          <p:nvPr/>
        </p:nvSpPr>
        <p:spPr>
          <a:xfrm>
            <a:off x="138701" y="2009728"/>
            <a:ext cx="6116897" cy="1631216"/>
          </a:xfrm>
          <a:prstGeom prst="rect">
            <a:avLst/>
          </a:prstGeom>
          <a:noFill/>
        </p:spPr>
        <p:txBody>
          <a:bodyPr wrap="square">
            <a:spAutoFit/>
          </a:bodyPr>
          <a:lstStyle/>
          <a:p>
            <a:pPr algn="just"/>
            <a:r>
              <a:rPr lang="cs-CZ" sz="2000" dirty="0"/>
              <a:t>Náboje vzniklé v důsledku polarizace dielektrika vytvářejí vnitřní elektrostatické pole s intenzitou </a:t>
            </a:r>
            <a:r>
              <a:rPr lang="cs-CZ" sz="2000" b="1" dirty="0"/>
              <a:t>E</a:t>
            </a:r>
            <a:r>
              <a:rPr lang="en-US" sz="2000" b="1" baseline="-25000" dirty="0" err="1"/>
              <a:t>i</a:t>
            </a:r>
            <a:r>
              <a:rPr lang="cs-CZ" sz="2000" dirty="0"/>
              <a:t>, která míří proti intenzitě </a:t>
            </a:r>
            <a:r>
              <a:rPr lang="en-US" sz="2000" b="1" dirty="0"/>
              <a:t>E</a:t>
            </a:r>
            <a:r>
              <a:rPr lang="en-US" sz="2000" b="1" baseline="-25000" dirty="0"/>
              <a:t>0</a:t>
            </a:r>
            <a:r>
              <a:rPr lang="cs-CZ" sz="2000" dirty="0"/>
              <a:t> vnějšího pole, které polarizaci vyvolalo. Velikost výsledné intenzity je </a:t>
            </a:r>
            <a:r>
              <a:rPr lang="en-US" sz="2000" b="1" dirty="0"/>
              <a:t>E</a:t>
            </a:r>
            <a:r>
              <a:rPr lang="cs-CZ" sz="2000" dirty="0"/>
              <a:t> </a:t>
            </a:r>
            <a:r>
              <a:rPr lang="en-US" sz="2000" dirty="0"/>
              <a:t>= </a:t>
            </a:r>
            <a:r>
              <a:rPr lang="en-US" sz="2000" b="1" dirty="0"/>
              <a:t>E</a:t>
            </a:r>
            <a:r>
              <a:rPr lang="en-US" sz="2000" b="1" baseline="-25000" dirty="0"/>
              <a:t>0</a:t>
            </a:r>
            <a:r>
              <a:rPr lang="en-US" sz="2000" dirty="0"/>
              <a:t> – </a:t>
            </a:r>
            <a:r>
              <a:rPr lang="en-US" sz="2000" b="1" dirty="0" err="1"/>
              <a:t>E</a:t>
            </a:r>
            <a:r>
              <a:rPr lang="en-US" sz="2000" b="1" baseline="-25000" dirty="0" err="1"/>
              <a:t>i</a:t>
            </a:r>
            <a:r>
              <a:rPr lang="en-US" sz="2000" b="1" dirty="0"/>
              <a:t> </a:t>
            </a:r>
            <a:r>
              <a:rPr lang="cs-CZ" sz="2000" dirty="0"/>
              <a:t>a má směr původní intenzity </a:t>
            </a:r>
            <a:r>
              <a:rPr lang="en-US" sz="2000" b="1" dirty="0"/>
              <a:t>E</a:t>
            </a:r>
            <a:r>
              <a:rPr lang="en-US" sz="2000" b="1" baseline="-25000" dirty="0"/>
              <a:t>0</a:t>
            </a:r>
            <a:r>
              <a:rPr lang="cs-CZ" sz="2000" dirty="0"/>
              <a:t> (vždy totiž je </a:t>
            </a:r>
            <a:r>
              <a:rPr lang="en-US" sz="2000" b="1" dirty="0"/>
              <a:t>E</a:t>
            </a:r>
            <a:r>
              <a:rPr lang="en-US" sz="2000" b="1" baseline="-25000" dirty="0"/>
              <a:t>0</a:t>
            </a:r>
            <a:r>
              <a:rPr lang="en-US" sz="2000" dirty="0"/>
              <a:t> ≥ </a:t>
            </a:r>
            <a:r>
              <a:rPr lang="en-US" sz="2000" b="1" dirty="0"/>
              <a:t>E</a:t>
            </a:r>
            <a:r>
              <a:rPr lang="cs-CZ" sz="2000" dirty="0"/>
              <a:t>).</a:t>
            </a:r>
          </a:p>
        </p:txBody>
      </p:sp>
      <p:pic>
        <p:nvPicPr>
          <p:cNvPr id="12" name="Picture 6">
            <a:extLst>
              <a:ext uri="{FF2B5EF4-FFF2-40B4-BE49-F238E27FC236}">
                <a16:creationId xmlns:a16="http://schemas.microsoft.com/office/drawing/2014/main" id="{F237EF9F-1EAA-48A5-91F9-9D2E8D6BA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7469" y="2009728"/>
            <a:ext cx="2369451" cy="2342059"/>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56F84C30-6B58-46C6-A74C-19C91F637C51}"/>
              </a:ext>
            </a:extLst>
          </p:cNvPr>
          <p:cNvSpPr txBox="1"/>
          <p:nvPr/>
        </p:nvSpPr>
        <p:spPr>
          <a:xfrm>
            <a:off x="138700" y="3697587"/>
            <a:ext cx="6116897" cy="400110"/>
          </a:xfrm>
          <a:prstGeom prst="rect">
            <a:avLst/>
          </a:prstGeom>
          <a:noFill/>
        </p:spPr>
        <p:txBody>
          <a:bodyPr wrap="square">
            <a:spAutoFit/>
          </a:bodyPr>
          <a:lstStyle/>
          <a:p>
            <a:r>
              <a:rPr lang="cs-CZ" sz="2000" b="1" dirty="0"/>
              <a:t>Relativní permitivita dielektrika </a:t>
            </a:r>
            <a:r>
              <a:rPr lang="el-GR" sz="2000" dirty="0"/>
              <a:t>ε</a:t>
            </a:r>
            <a:r>
              <a:rPr lang="cs-CZ" sz="2000" baseline="-25000" dirty="0"/>
              <a:t>r</a:t>
            </a:r>
            <a:r>
              <a:rPr lang="cs-CZ" sz="2000" dirty="0"/>
              <a:t> je dána vztahem</a:t>
            </a:r>
            <a:r>
              <a:rPr lang="en-US" sz="2000" dirty="0"/>
              <a:t>:</a:t>
            </a:r>
            <a:r>
              <a:rPr lang="cs-CZ" sz="2000" dirty="0"/>
              <a:t> </a:t>
            </a:r>
          </a:p>
        </p:txBody>
      </p:sp>
      <p:pic>
        <p:nvPicPr>
          <p:cNvPr id="1034" name="Picture 10">
            <a:extLst>
              <a:ext uri="{FF2B5EF4-FFF2-40B4-BE49-F238E27FC236}">
                <a16:creationId xmlns:a16="http://schemas.microsoft.com/office/drawing/2014/main" id="{05821B8A-4108-4423-8CB4-71B6681B3C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8523" y="4291729"/>
            <a:ext cx="857250" cy="642938"/>
          </a:xfrm>
          <a:prstGeom prst="rect">
            <a:avLst/>
          </a:prstGeom>
          <a:noFill/>
          <a:extLst>
            <a:ext uri="{909E8E84-426E-40DD-AFC4-6F175D3DCCD1}">
              <a14:hiddenFill xmlns:a14="http://schemas.microsoft.com/office/drawing/2010/main">
                <a:solidFill>
                  <a:srgbClr val="FFFFFF"/>
                </a:solidFill>
              </a14:hiddenFill>
            </a:ext>
          </a:extLst>
        </p:spPr>
      </p:pic>
      <p:sp>
        <p:nvSpPr>
          <p:cNvPr id="19" name="TextovéPole 18">
            <a:extLst>
              <a:ext uri="{FF2B5EF4-FFF2-40B4-BE49-F238E27FC236}">
                <a16:creationId xmlns:a16="http://schemas.microsoft.com/office/drawing/2014/main" id="{A9C8B56A-3412-40CF-AD1E-2BA4FBB3D672}"/>
              </a:ext>
            </a:extLst>
          </p:cNvPr>
          <p:cNvSpPr txBox="1"/>
          <p:nvPr/>
        </p:nvSpPr>
        <p:spPr>
          <a:xfrm>
            <a:off x="102447" y="5002572"/>
            <a:ext cx="8684473" cy="707886"/>
          </a:xfrm>
          <a:prstGeom prst="rect">
            <a:avLst/>
          </a:prstGeom>
          <a:noFill/>
        </p:spPr>
        <p:txBody>
          <a:bodyPr wrap="square">
            <a:spAutoFit/>
          </a:bodyPr>
          <a:lstStyle/>
          <a:p>
            <a:pPr algn="just"/>
            <a:r>
              <a:rPr lang="cs-CZ" sz="2000" dirty="0"/>
              <a:t>Kolem nabitého vodivého tělesa v dielektrickém prostředí vznikají vázané náboje opačného znaménka a intenzita okolo tělesa klesne oproti vakuu </a:t>
            </a:r>
            <a:r>
              <a:rPr lang="el-GR" sz="2000" dirty="0"/>
              <a:t>ε</a:t>
            </a:r>
            <a:r>
              <a:rPr lang="cs-CZ" sz="2000" baseline="-25000" dirty="0"/>
              <a:t>r </a:t>
            </a:r>
            <a:r>
              <a:rPr lang="cs-CZ" sz="2000" dirty="0"/>
              <a:t>krát.</a:t>
            </a:r>
            <a:r>
              <a:rPr lang="en-US" sz="2000" dirty="0"/>
              <a:t> </a:t>
            </a:r>
            <a:endParaRPr lang="cs-CZ" sz="2000" dirty="0"/>
          </a:p>
        </p:txBody>
      </p:sp>
      <p:pic>
        <p:nvPicPr>
          <p:cNvPr id="1036" name="Picture 12">
            <a:extLst>
              <a:ext uri="{FF2B5EF4-FFF2-40B4-BE49-F238E27FC236}">
                <a16:creationId xmlns:a16="http://schemas.microsoft.com/office/drawing/2014/main" id="{F3C8CEDC-5E30-4273-8ED6-5211C2735E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746" y="4446381"/>
            <a:ext cx="609279" cy="348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789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8283FE5-2599-4FCB-BF89-51D3B35A0BDD}"/>
              </a:ext>
            </a:extLst>
          </p:cNvPr>
          <p:cNvSpPr txBox="1"/>
          <p:nvPr/>
        </p:nvSpPr>
        <p:spPr>
          <a:xfrm>
            <a:off x="138112" y="421975"/>
            <a:ext cx="8801100" cy="1938992"/>
          </a:xfrm>
          <a:prstGeom prst="rect">
            <a:avLst/>
          </a:prstGeom>
          <a:noFill/>
        </p:spPr>
        <p:txBody>
          <a:bodyPr wrap="square">
            <a:spAutoFit/>
          </a:bodyPr>
          <a:lstStyle/>
          <a:p>
            <a:pPr algn="just"/>
            <a:r>
              <a:rPr lang="cs-CZ" sz="2000" b="1" dirty="0"/>
              <a:t>Elektret </a:t>
            </a:r>
            <a:r>
              <a:rPr lang="cs-CZ" sz="2000" dirty="0"/>
              <a:t>je dielektrický materiál, který má kvazi-trvalý elektrický náboj nebo dipólovou polarizaci. Elektrety se skutečným nábojem obsahují buď kladné nebo záporné přebytečné náboje nebo obojí, zatímco elektrety s orientovaným dipólem obsahují orientované dipóly. Elektretové materiály se vyskytují v přírodě (křemen a další formy oxidu křemičitého), nebo jsou vyrobeny ze syntetických polymerů (např. </a:t>
            </a:r>
            <a:r>
              <a:rPr lang="cs-CZ" sz="2000" dirty="0" err="1"/>
              <a:t>fluoropolymerů</a:t>
            </a:r>
            <a:r>
              <a:rPr lang="cs-CZ" sz="2000" dirty="0"/>
              <a:t>, polypropylenu, polyethylentereftalátu atd.). </a:t>
            </a:r>
          </a:p>
        </p:txBody>
      </p:sp>
      <p:sp>
        <p:nvSpPr>
          <p:cNvPr id="7" name="TextovéPole 6">
            <a:extLst>
              <a:ext uri="{FF2B5EF4-FFF2-40B4-BE49-F238E27FC236}">
                <a16:creationId xmlns:a16="http://schemas.microsoft.com/office/drawing/2014/main" id="{294E618A-6FE1-4EAE-B81D-16614F0DC564}"/>
              </a:ext>
            </a:extLst>
          </p:cNvPr>
          <p:cNvSpPr txBox="1"/>
          <p:nvPr/>
        </p:nvSpPr>
        <p:spPr>
          <a:xfrm>
            <a:off x="190501" y="0"/>
            <a:ext cx="4572000" cy="461665"/>
          </a:xfrm>
          <a:prstGeom prst="rect">
            <a:avLst/>
          </a:prstGeom>
          <a:noFill/>
        </p:spPr>
        <p:txBody>
          <a:bodyPr wrap="square">
            <a:spAutoFit/>
          </a:bodyPr>
          <a:lstStyle/>
          <a:p>
            <a:r>
              <a:rPr lang="cs-CZ" sz="2400" b="1" dirty="0"/>
              <a:t>Elektret </a:t>
            </a:r>
          </a:p>
        </p:txBody>
      </p:sp>
      <p:sp>
        <p:nvSpPr>
          <p:cNvPr id="9" name="TextovéPole 8">
            <a:extLst>
              <a:ext uri="{FF2B5EF4-FFF2-40B4-BE49-F238E27FC236}">
                <a16:creationId xmlns:a16="http://schemas.microsoft.com/office/drawing/2014/main" id="{7FCA2B30-6DF3-4569-9944-E06830C3D5D0}"/>
              </a:ext>
            </a:extLst>
          </p:cNvPr>
          <p:cNvSpPr txBox="1"/>
          <p:nvPr/>
        </p:nvSpPr>
        <p:spPr>
          <a:xfrm>
            <a:off x="190499" y="3837904"/>
            <a:ext cx="8734425" cy="1631216"/>
          </a:xfrm>
          <a:prstGeom prst="rect">
            <a:avLst/>
          </a:prstGeom>
          <a:noFill/>
        </p:spPr>
        <p:txBody>
          <a:bodyPr wrap="square">
            <a:spAutoFit/>
          </a:bodyPr>
          <a:lstStyle/>
          <a:p>
            <a:pPr algn="just"/>
            <a:r>
              <a:rPr lang="cs-CZ" sz="2000" b="1" i="0" dirty="0">
                <a:solidFill>
                  <a:srgbClr val="000000"/>
                </a:solidFill>
                <a:effectLst/>
              </a:rPr>
              <a:t>Elektretový mikrofon </a:t>
            </a:r>
            <a:r>
              <a:rPr lang="cs-CZ" sz="2000" b="0" i="0" dirty="0">
                <a:solidFill>
                  <a:srgbClr val="000000"/>
                </a:solidFill>
                <a:effectLst/>
              </a:rPr>
              <a:t>je typ kondenzátorového mikrofonu, který </a:t>
            </a:r>
            <a:r>
              <a:rPr lang="cs-CZ" sz="2000" dirty="0">
                <a:solidFill>
                  <a:srgbClr val="000000"/>
                </a:solidFill>
              </a:rPr>
              <a:t>mezi deskami </a:t>
            </a:r>
            <a:r>
              <a:rPr lang="cs-CZ" sz="2000" b="0" i="0" dirty="0">
                <a:solidFill>
                  <a:srgbClr val="000000"/>
                </a:solidFill>
                <a:effectLst/>
              </a:rPr>
              <a:t>obsahuje trvale elektricky nabitou hmotu (elektret). Díky tomu samotný mikrofon nepotřebuje externí napájení, avšak v jeho zapojení musí být aktivní napájený předzesilovač. </a:t>
            </a:r>
            <a:r>
              <a:rPr lang="cs-CZ" sz="2000" b="0" i="0" dirty="0">
                <a:solidFill>
                  <a:srgbClr val="1D2B36"/>
                </a:solidFill>
                <a:effectLst/>
              </a:rPr>
              <a:t>Tlak vzduchu změní vzdálenost mezi deskami kondenzátorového mikrofonu, generuje se napětí, které je úměrné hlasu nebo zvuku na mikrofonu. </a:t>
            </a:r>
            <a:endParaRPr lang="cs-CZ" sz="2000" dirty="0"/>
          </a:p>
        </p:txBody>
      </p:sp>
      <p:pic>
        <p:nvPicPr>
          <p:cNvPr id="3074" name="Picture 2">
            <a:extLst>
              <a:ext uri="{FF2B5EF4-FFF2-40B4-BE49-F238E27FC236}">
                <a16:creationId xmlns:a16="http://schemas.microsoft.com/office/drawing/2014/main" id="{97C7948C-DA51-4F67-8129-A04B78B07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 y="5706038"/>
            <a:ext cx="2224088" cy="99586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Complete Guide To Electret Condenser Microphones – My New Microphone">
            <a:extLst>
              <a:ext uri="{FF2B5EF4-FFF2-40B4-BE49-F238E27FC236}">
                <a16:creationId xmlns:a16="http://schemas.microsoft.com/office/drawing/2014/main" id="{45FE8A72-EC01-4ED9-ACC9-4EF9B87E0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1426" y="5514975"/>
            <a:ext cx="2686050" cy="1343025"/>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C4EA027F-39EF-43B8-BF1A-096A6A213883}"/>
              </a:ext>
            </a:extLst>
          </p:cNvPr>
          <p:cNvSpPr txBox="1"/>
          <p:nvPr/>
        </p:nvSpPr>
        <p:spPr>
          <a:xfrm>
            <a:off x="190499" y="2499271"/>
            <a:ext cx="8772524" cy="1200329"/>
          </a:xfrm>
          <a:prstGeom prst="rect">
            <a:avLst/>
          </a:prstGeom>
          <a:noFill/>
        </p:spPr>
        <p:txBody>
          <a:bodyPr wrap="square">
            <a:spAutoFit/>
          </a:bodyPr>
          <a:lstStyle/>
          <a:p>
            <a:pPr algn="just"/>
            <a:r>
              <a:rPr lang="cs-CZ" dirty="0"/>
              <a:t>Elektretové materiály se používají např. v elektretových mikrofonech, kopírovacích strojích, některých typech vzduchových filtrů, pro elektrostatické odlučování prachových částic, v elektretových iontových komorách pro měření ionizujícího záření nebo radonu a při získávání vibrační energie .</a:t>
            </a:r>
          </a:p>
        </p:txBody>
      </p:sp>
    </p:spTree>
    <p:extLst>
      <p:ext uri="{BB962C8B-B14F-4D97-AF65-F5344CB8AC3E}">
        <p14:creationId xmlns:p14="http://schemas.microsoft.com/office/powerpoint/2010/main" val="25786700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2" name="Picture 4" descr="See the source image">
            <a:extLst>
              <a:ext uri="{FF2B5EF4-FFF2-40B4-BE49-F238E27FC236}">
                <a16:creationId xmlns:a16="http://schemas.microsoft.com/office/drawing/2014/main" id="{F89AB1D4-CC5B-4998-9658-DFC0504621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81" y="2449680"/>
            <a:ext cx="3650852" cy="186599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3F2B58DB-56F6-4F12-BD08-E4D723F152A4}"/>
              </a:ext>
            </a:extLst>
          </p:cNvPr>
          <p:cNvSpPr txBox="1"/>
          <p:nvPr/>
        </p:nvSpPr>
        <p:spPr>
          <a:xfrm>
            <a:off x="183776" y="750501"/>
            <a:ext cx="8601075" cy="1631216"/>
          </a:xfrm>
          <a:prstGeom prst="rect">
            <a:avLst/>
          </a:prstGeom>
          <a:noFill/>
        </p:spPr>
        <p:txBody>
          <a:bodyPr wrap="square">
            <a:spAutoFit/>
          </a:bodyPr>
          <a:lstStyle/>
          <a:p>
            <a:pPr algn="just"/>
            <a:r>
              <a:rPr lang="cs-CZ" sz="2000" b="1" dirty="0"/>
              <a:t>Piezoelektrický jev </a:t>
            </a:r>
            <a:r>
              <a:rPr lang="cs-CZ" sz="2000" dirty="0"/>
              <a:t>je schopnost krystalu generovat elektrické napětí při jeho deformování. Může se vyskytovat pouze u krystalů, které nemají střed symetrie. Nejznámější piezoelektrickou látkou je monokrystalický křemen, křišťál. Poprvé byl piezoelektrický jev pozorován u </a:t>
            </a:r>
            <a:r>
              <a:rPr lang="cs-CZ" sz="2000" dirty="0" err="1"/>
              <a:t>Seignettovy</a:t>
            </a:r>
            <a:r>
              <a:rPr lang="cs-CZ" sz="2000" dirty="0"/>
              <a:t> soli (</a:t>
            </a:r>
            <a:r>
              <a:rPr lang="cs-CZ" sz="2000" dirty="0" err="1"/>
              <a:t>tetrahydrát</a:t>
            </a:r>
            <a:r>
              <a:rPr lang="cs-CZ" sz="2000" dirty="0"/>
              <a:t> </a:t>
            </a:r>
            <a:r>
              <a:rPr lang="cs-CZ" sz="2000" dirty="0" err="1"/>
              <a:t>vinanu</a:t>
            </a:r>
            <a:r>
              <a:rPr lang="cs-CZ" sz="2000" dirty="0"/>
              <a:t> </a:t>
            </a:r>
            <a:r>
              <a:rPr lang="cs-CZ" sz="2000" dirty="0" err="1"/>
              <a:t>draselno</a:t>
            </a:r>
            <a:r>
              <a:rPr lang="cs-CZ" sz="2000" dirty="0"/>
              <a:t>-sodného). </a:t>
            </a:r>
            <a:endParaRPr lang="cs-CZ" sz="2000" dirty="0">
              <a:highlight>
                <a:srgbClr val="FFFF00"/>
              </a:highlight>
            </a:endParaRPr>
          </a:p>
        </p:txBody>
      </p:sp>
      <p:pic>
        <p:nvPicPr>
          <p:cNvPr id="1026" name="Picture 2">
            <a:extLst>
              <a:ext uri="{FF2B5EF4-FFF2-40B4-BE49-F238E27FC236}">
                <a16:creationId xmlns:a16="http://schemas.microsoft.com/office/drawing/2014/main" id="{6041984C-02C6-4539-AC5A-915B9D34CE8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876024" y="2323238"/>
            <a:ext cx="2097895" cy="211887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21400925-83B3-467B-918A-870BE5A035E8}"/>
              </a:ext>
            </a:extLst>
          </p:cNvPr>
          <p:cNvSpPr txBox="1"/>
          <p:nvPr/>
        </p:nvSpPr>
        <p:spPr>
          <a:xfrm>
            <a:off x="366056" y="4655901"/>
            <a:ext cx="8601075" cy="1015663"/>
          </a:xfrm>
          <a:prstGeom prst="rect">
            <a:avLst/>
          </a:prstGeom>
          <a:noFill/>
        </p:spPr>
        <p:txBody>
          <a:bodyPr wrap="square">
            <a:spAutoFit/>
          </a:bodyPr>
          <a:lstStyle/>
          <a:p>
            <a:pPr algn="just"/>
            <a:r>
              <a:rPr lang="cs-CZ" sz="2000" b="0" i="0" dirty="0">
                <a:solidFill>
                  <a:srgbClr val="202122"/>
                </a:solidFill>
                <a:effectLst/>
              </a:rPr>
              <a:t>Stlačením krystalu </a:t>
            </a:r>
            <a:r>
              <a:rPr lang="cs-CZ" sz="2000" i="0" dirty="0">
                <a:solidFill>
                  <a:srgbClr val="202122"/>
                </a:solidFill>
                <a:effectLst/>
              </a:rPr>
              <a:t>v </a:t>
            </a:r>
            <a:r>
              <a:rPr lang="cs-CZ" sz="2000" b="1" i="0" dirty="0">
                <a:solidFill>
                  <a:srgbClr val="202122"/>
                </a:solidFill>
                <a:effectLst/>
              </a:rPr>
              <a:t>piezoelektrickém zapalovači</a:t>
            </a:r>
            <a:r>
              <a:rPr lang="cs-CZ" sz="2000" b="0" i="0" dirty="0">
                <a:solidFill>
                  <a:srgbClr val="202122"/>
                </a:solidFill>
                <a:effectLst/>
              </a:rPr>
              <a:t> vznikne elektrické napětí, jenž vytvoří malý elektrický výboj v jiskřišti, jiskra výboje pak podpálí plyn v zapalovači, ve sporáku či v plynových kamnech.</a:t>
            </a:r>
            <a:endParaRPr lang="cs-CZ" sz="2000" dirty="0"/>
          </a:p>
        </p:txBody>
      </p:sp>
      <p:sp>
        <p:nvSpPr>
          <p:cNvPr id="14" name="TextovéPole 13">
            <a:extLst>
              <a:ext uri="{FF2B5EF4-FFF2-40B4-BE49-F238E27FC236}">
                <a16:creationId xmlns:a16="http://schemas.microsoft.com/office/drawing/2014/main" id="{2710E3C6-610F-460A-855B-347A3637D94C}"/>
              </a:ext>
            </a:extLst>
          </p:cNvPr>
          <p:cNvSpPr txBox="1"/>
          <p:nvPr/>
        </p:nvSpPr>
        <p:spPr>
          <a:xfrm>
            <a:off x="183776" y="203645"/>
            <a:ext cx="4572000" cy="461665"/>
          </a:xfrm>
          <a:prstGeom prst="rect">
            <a:avLst/>
          </a:prstGeom>
          <a:noFill/>
        </p:spPr>
        <p:txBody>
          <a:bodyPr wrap="square">
            <a:spAutoFit/>
          </a:bodyPr>
          <a:lstStyle/>
          <a:p>
            <a:r>
              <a:rPr lang="cs-CZ" sz="2400" b="1" dirty="0"/>
              <a:t>Piezoelektrický jev </a:t>
            </a:r>
            <a:endParaRPr lang="cs-CZ" sz="2400" dirty="0"/>
          </a:p>
        </p:txBody>
      </p:sp>
      <p:pic>
        <p:nvPicPr>
          <p:cNvPr id="2054" name="Picture 6">
            <a:extLst>
              <a:ext uri="{FF2B5EF4-FFF2-40B4-BE49-F238E27FC236}">
                <a16:creationId xmlns:a16="http://schemas.microsoft.com/office/drawing/2014/main" id="{70FDCD4C-1964-4A57-9CAE-AE328470A0C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537362" y="2880292"/>
            <a:ext cx="3087318" cy="1561820"/>
          </a:xfrm>
          <a:prstGeom prst="rect">
            <a:avLst/>
          </a:prstGeom>
          <a:noFill/>
          <a:extLst>
            <a:ext uri="{909E8E84-426E-40DD-AFC4-6F175D3DCCD1}">
              <a14:hiddenFill xmlns:a14="http://schemas.microsoft.com/office/drawing/2010/main">
                <a:solidFill>
                  <a:srgbClr val="FFFFFF"/>
                </a:solidFill>
              </a14:hiddenFill>
            </a:ext>
          </a:extLst>
        </p:spPr>
      </p:pic>
      <p:pic>
        <p:nvPicPr>
          <p:cNvPr id="10" name="Obrázek 9">
            <a:extLst>
              <a:ext uri="{FF2B5EF4-FFF2-40B4-BE49-F238E27FC236}">
                <a16:creationId xmlns:a16="http://schemas.microsoft.com/office/drawing/2014/main" id="{D142E6B1-742E-4987-986D-4F6E5651CDE4}"/>
              </a:ext>
            </a:extLst>
          </p:cNvPr>
          <p:cNvPicPr>
            <a:picLocks noChangeAspect="1"/>
          </p:cNvPicPr>
          <p:nvPr/>
        </p:nvPicPr>
        <p:blipFill>
          <a:blip r:embed="rId5"/>
          <a:stretch>
            <a:fillRect/>
          </a:stretch>
        </p:blipFill>
        <p:spPr>
          <a:xfrm>
            <a:off x="4394269" y="5447204"/>
            <a:ext cx="3665210" cy="1129181"/>
          </a:xfrm>
          <a:prstGeom prst="rect">
            <a:avLst/>
          </a:prstGeom>
        </p:spPr>
      </p:pic>
    </p:spTree>
    <p:extLst>
      <p:ext uri="{BB962C8B-B14F-4D97-AF65-F5344CB8AC3E}">
        <p14:creationId xmlns:p14="http://schemas.microsoft.com/office/powerpoint/2010/main" val="1632235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Inkjet printer types | IJP Central | KEYENCE America">
            <a:extLst>
              <a:ext uri="{FF2B5EF4-FFF2-40B4-BE49-F238E27FC236}">
                <a16:creationId xmlns:a16="http://schemas.microsoft.com/office/drawing/2014/main" id="{6AEDB26A-3969-4D22-848E-3B85C49D4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4573660"/>
            <a:ext cx="2876550" cy="20811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598A9CE-4652-40D0-823E-12E7797C3A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068" y="846409"/>
            <a:ext cx="3718111" cy="2248858"/>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88C82D92-C491-4A5C-8E70-664EE0608E83}"/>
              </a:ext>
            </a:extLst>
          </p:cNvPr>
          <p:cNvSpPr txBox="1"/>
          <p:nvPr/>
        </p:nvSpPr>
        <p:spPr>
          <a:xfrm>
            <a:off x="159250" y="3048836"/>
            <a:ext cx="8672512" cy="707886"/>
          </a:xfrm>
          <a:prstGeom prst="rect">
            <a:avLst/>
          </a:prstGeom>
          <a:noFill/>
        </p:spPr>
        <p:txBody>
          <a:bodyPr wrap="square">
            <a:spAutoFit/>
          </a:bodyPr>
          <a:lstStyle/>
          <a:p>
            <a:pPr algn="just"/>
            <a:r>
              <a:rPr lang="cs-CZ" sz="2000" dirty="0"/>
              <a:t>Piezoelektrického jevu se také využívalo v </a:t>
            </a:r>
            <a:r>
              <a:rPr lang="cs-CZ" sz="2000" b="1" dirty="0"/>
              <a:t>gramofonové přenosce</a:t>
            </a:r>
            <a:r>
              <a:rPr lang="cs-CZ" sz="2000" dirty="0"/>
              <a:t>, v některých </a:t>
            </a:r>
            <a:r>
              <a:rPr lang="cs-CZ" sz="2000" b="1" dirty="0"/>
              <a:t>typech snímačů hudebních nástrojů</a:t>
            </a:r>
            <a:r>
              <a:rPr lang="cs-CZ" sz="2000" dirty="0"/>
              <a:t> nebo </a:t>
            </a:r>
            <a:r>
              <a:rPr lang="cs-CZ" sz="2000" b="1" dirty="0"/>
              <a:t>kontaktních snímačů chvění</a:t>
            </a:r>
            <a:r>
              <a:rPr lang="cs-CZ" sz="2000" dirty="0"/>
              <a:t>.</a:t>
            </a:r>
          </a:p>
        </p:txBody>
      </p:sp>
      <p:sp>
        <p:nvSpPr>
          <p:cNvPr id="7" name="TextovéPole 6">
            <a:extLst>
              <a:ext uri="{FF2B5EF4-FFF2-40B4-BE49-F238E27FC236}">
                <a16:creationId xmlns:a16="http://schemas.microsoft.com/office/drawing/2014/main" id="{47029CE9-9798-4E6A-BD6B-18C75331371F}"/>
              </a:ext>
            </a:extLst>
          </p:cNvPr>
          <p:cNvSpPr txBox="1"/>
          <p:nvPr/>
        </p:nvSpPr>
        <p:spPr>
          <a:xfrm>
            <a:off x="159250" y="338578"/>
            <a:ext cx="8825499" cy="1015663"/>
          </a:xfrm>
          <a:prstGeom prst="rect">
            <a:avLst/>
          </a:prstGeom>
          <a:noFill/>
        </p:spPr>
        <p:txBody>
          <a:bodyPr wrap="square">
            <a:spAutoFit/>
          </a:bodyPr>
          <a:lstStyle/>
          <a:p>
            <a:pPr algn="just"/>
            <a:r>
              <a:rPr lang="cs-CZ" sz="2000" b="1" dirty="0"/>
              <a:t>Piezoelektrické mikrofony </a:t>
            </a:r>
            <a:r>
              <a:rPr lang="cs-CZ" sz="2000" dirty="0"/>
              <a:t>se používaly převážně v 50. letech 20. století, nebyly příliš kvalitní a používaly se převážně v systémech veřejného ozvučení, i tam se od jejich užívání záhy upustilo. </a:t>
            </a:r>
          </a:p>
        </p:txBody>
      </p:sp>
      <p:sp>
        <p:nvSpPr>
          <p:cNvPr id="4" name="TextovéPole 3">
            <a:extLst>
              <a:ext uri="{FF2B5EF4-FFF2-40B4-BE49-F238E27FC236}">
                <a16:creationId xmlns:a16="http://schemas.microsoft.com/office/drawing/2014/main" id="{2514BA0C-3B25-444C-8475-71B5848A073F}"/>
              </a:ext>
            </a:extLst>
          </p:cNvPr>
          <p:cNvSpPr txBox="1"/>
          <p:nvPr/>
        </p:nvSpPr>
        <p:spPr>
          <a:xfrm>
            <a:off x="296654" y="3990300"/>
            <a:ext cx="2925481" cy="400110"/>
          </a:xfrm>
          <a:prstGeom prst="rect">
            <a:avLst/>
          </a:prstGeom>
          <a:noFill/>
        </p:spPr>
        <p:txBody>
          <a:bodyPr wrap="none" rtlCol="0">
            <a:spAutoFit/>
          </a:bodyPr>
          <a:lstStyle/>
          <a:p>
            <a:r>
              <a:rPr lang="cs-CZ" sz="2000" b="1" dirty="0"/>
              <a:t>v inkoustových tiskárnách</a:t>
            </a:r>
          </a:p>
        </p:txBody>
      </p:sp>
      <p:pic>
        <p:nvPicPr>
          <p:cNvPr id="9" name="Obrázek 8">
            <a:extLst>
              <a:ext uri="{FF2B5EF4-FFF2-40B4-BE49-F238E27FC236}">
                <a16:creationId xmlns:a16="http://schemas.microsoft.com/office/drawing/2014/main" id="{89849BB6-43F8-47DC-9C4B-A721A1F4DEDD}"/>
              </a:ext>
            </a:extLst>
          </p:cNvPr>
          <p:cNvPicPr>
            <a:picLocks noChangeAspect="1"/>
          </p:cNvPicPr>
          <p:nvPr/>
        </p:nvPicPr>
        <p:blipFill>
          <a:blip r:embed="rId4"/>
          <a:stretch>
            <a:fillRect/>
          </a:stretch>
        </p:blipFill>
        <p:spPr>
          <a:xfrm>
            <a:off x="4732584" y="4356887"/>
            <a:ext cx="2643544" cy="2264390"/>
          </a:xfrm>
          <a:prstGeom prst="rect">
            <a:avLst/>
          </a:prstGeom>
        </p:spPr>
      </p:pic>
      <p:sp>
        <p:nvSpPr>
          <p:cNvPr id="11" name="TextovéPole 10">
            <a:extLst>
              <a:ext uri="{FF2B5EF4-FFF2-40B4-BE49-F238E27FC236}">
                <a16:creationId xmlns:a16="http://schemas.microsoft.com/office/drawing/2014/main" id="{7CF3DB13-0201-4511-A16B-5C3FAD442116}"/>
              </a:ext>
            </a:extLst>
          </p:cNvPr>
          <p:cNvSpPr txBox="1"/>
          <p:nvPr/>
        </p:nvSpPr>
        <p:spPr>
          <a:xfrm>
            <a:off x="4359533" y="3956777"/>
            <a:ext cx="3389646" cy="400110"/>
          </a:xfrm>
          <a:prstGeom prst="rect">
            <a:avLst/>
          </a:prstGeom>
          <a:noFill/>
        </p:spPr>
        <p:txBody>
          <a:bodyPr wrap="none" rtlCol="0">
            <a:spAutoFit/>
          </a:bodyPr>
          <a:lstStyle/>
          <a:p>
            <a:r>
              <a:rPr lang="cs-CZ" sz="2000" b="1" dirty="0"/>
              <a:t>v ultrazvukových převodnících</a:t>
            </a:r>
          </a:p>
        </p:txBody>
      </p:sp>
    </p:spTree>
    <p:extLst>
      <p:ext uri="{BB962C8B-B14F-4D97-AF65-F5344CB8AC3E}">
        <p14:creationId xmlns:p14="http://schemas.microsoft.com/office/powerpoint/2010/main" val="4719327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007CCB7-DC07-4728-907C-1DF4AA195091}"/>
              </a:ext>
            </a:extLst>
          </p:cNvPr>
          <p:cNvSpPr txBox="1"/>
          <p:nvPr/>
        </p:nvSpPr>
        <p:spPr>
          <a:xfrm>
            <a:off x="238125" y="174962"/>
            <a:ext cx="8753475" cy="3477875"/>
          </a:xfrm>
          <a:prstGeom prst="rect">
            <a:avLst/>
          </a:prstGeom>
          <a:noFill/>
        </p:spPr>
        <p:txBody>
          <a:bodyPr wrap="square">
            <a:spAutoFit/>
          </a:bodyPr>
          <a:lstStyle/>
          <a:p>
            <a:pPr algn="just"/>
            <a:r>
              <a:rPr lang="cs-CZ" sz="2000" b="1" dirty="0"/>
              <a:t>Pyroelektrický jev </a:t>
            </a:r>
            <a:r>
              <a:rPr lang="cs-CZ" sz="2000" dirty="0"/>
              <a:t>je </a:t>
            </a:r>
            <a:r>
              <a:rPr lang="cs-CZ" sz="2000" u="sng" dirty="0"/>
              <a:t>schopnost některých krystalů generovat elektrický náboj při změně teploty</a:t>
            </a:r>
            <a:r>
              <a:rPr lang="cs-CZ" sz="2000" dirty="0"/>
              <a:t>. </a:t>
            </a:r>
          </a:p>
          <a:p>
            <a:pPr algn="just"/>
            <a:r>
              <a:rPr lang="cs-CZ" sz="2000" u="sng" dirty="0"/>
              <a:t>V nevodivých pevných krystalických látkách způsobuje změna teploty deformaci krystalové mřížky. U látek s vhodnými vlastnostmi vzniká elektrický náboj mezi chladnější a teplejší částí krystalu</a:t>
            </a:r>
            <a:r>
              <a:rPr lang="cs-CZ" sz="2000" dirty="0"/>
              <a:t>. U látek s jedinou polární osou symetrie se změnou teploty vytvoří dipólový moment, který je zodpovědný za vznik elektrického napětí. Všechny pyroelektrické materiály mají též piezoelektrické vlastnosti, avšak jen některé materiály s piezoelektrickými vlastnostmi vykazují též vlastnosti pyroelektrické, neboť pyroelektřina má vyšší nároky na asymetrii krystalu. Jev byl pozorován na krystalu turmalínu (při vhození do horkého popela nejprve jeho částečky přitahuje a později, po ohřátí, naopak odpuzuje). </a:t>
            </a:r>
          </a:p>
        </p:txBody>
      </p:sp>
      <p:pic>
        <p:nvPicPr>
          <p:cNvPr id="6146" name="Picture 2">
            <a:extLst>
              <a:ext uri="{FF2B5EF4-FFF2-40B4-BE49-F238E27FC236}">
                <a16:creationId xmlns:a16="http://schemas.microsoft.com/office/drawing/2014/main" id="{3AE0F13A-9098-4E7C-AE69-B00AEF1DCB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595" y="3736806"/>
            <a:ext cx="1543050" cy="154305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68A0E9E-79D7-48A8-A694-EAE64F154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0539" y="5363826"/>
            <a:ext cx="1904781" cy="131921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064A1A8-9DCE-42AD-891C-5957B85B7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0150" y="3819524"/>
            <a:ext cx="3848100" cy="2714625"/>
          </a:xfrm>
          <a:prstGeom prst="rect">
            <a:avLst/>
          </a:prstGeom>
          <a:noFill/>
          <a:extLst>
            <a:ext uri="{909E8E84-426E-40DD-AFC4-6F175D3DCCD1}">
              <a14:hiddenFill xmlns:a14="http://schemas.microsoft.com/office/drawing/2010/main">
                <a:solidFill>
                  <a:srgbClr val="FFFFFF"/>
                </a:solidFill>
              </a14:hiddenFill>
            </a:ext>
          </a:extLst>
        </p:spPr>
      </p:pic>
      <p:pic>
        <p:nvPicPr>
          <p:cNvPr id="3" name="Obrázek 2">
            <a:extLst>
              <a:ext uri="{FF2B5EF4-FFF2-40B4-BE49-F238E27FC236}">
                <a16:creationId xmlns:a16="http://schemas.microsoft.com/office/drawing/2014/main" id="{755F68FD-E343-4702-8A88-16545671EA1C}"/>
              </a:ext>
            </a:extLst>
          </p:cNvPr>
          <p:cNvPicPr>
            <a:picLocks noChangeAspect="1"/>
          </p:cNvPicPr>
          <p:nvPr/>
        </p:nvPicPr>
        <p:blipFill>
          <a:blip r:embed="rId5"/>
          <a:stretch>
            <a:fillRect/>
          </a:stretch>
        </p:blipFill>
        <p:spPr>
          <a:xfrm>
            <a:off x="2455735" y="3751094"/>
            <a:ext cx="1773366" cy="1309688"/>
          </a:xfrm>
          <a:prstGeom prst="rect">
            <a:avLst/>
          </a:prstGeom>
        </p:spPr>
      </p:pic>
      <p:pic>
        <p:nvPicPr>
          <p:cNvPr id="9" name="Picture 2" descr="Graphical abstract: Pyroelectric and electrocaloric materials">
            <a:extLst>
              <a:ext uri="{FF2B5EF4-FFF2-40B4-BE49-F238E27FC236}">
                <a16:creationId xmlns:a16="http://schemas.microsoft.com/office/drawing/2014/main" id="{C1B18A3F-D01B-4FE6-A0F9-EDBB4B1BCE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05" y="5440026"/>
            <a:ext cx="1828096" cy="1298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579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481EE0C-3555-4E5E-BA0D-A1521EE9E8F7}"/>
              </a:ext>
            </a:extLst>
          </p:cNvPr>
          <p:cNvSpPr txBox="1"/>
          <p:nvPr/>
        </p:nvSpPr>
        <p:spPr>
          <a:xfrm>
            <a:off x="247650" y="1381662"/>
            <a:ext cx="4290823" cy="2246769"/>
          </a:xfrm>
          <a:prstGeom prst="rect">
            <a:avLst/>
          </a:prstGeom>
          <a:noFill/>
        </p:spPr>
        <p:txBody>
          <a:bodyPr wrap="square">
            <a:spAutoFit/>
          </a:bodyPr>
          <a:lstStyle/>
          <a:p>
            <a:pPr algn="just"/>
            <a:r>
              <a:rPr lang="cs-CZ" sz="2000" b="1" dirty="0"/>
              <a:t>Blesk</a:t>
            </a:r>
            <a:r>
              <a:rPr lang="cs-CZ" sz="2000" dirty="0"/>
              <a:t> je silný přírodní elektrostatický výboj produkovaný během bouřky. Bleskový elektrický výboj je provázen emisí světla. Elektřina procházející kanály výboje rychle zahřívá okolní vzduch, který díky expanzi (rázová vlna) produkuje charakteristický </a:t>
            </a:r>
            <a:r>
              <a:rPr lang="cs-CZ" sz="2000" b="1" dirty="0"/>
              <a:t>zvuk</a:t>
            </a:r>
            <a:r>
              <a:rPr lang="cs-CZ" sz="2000" dirty="0"/>
              <a:t> hromu.</a:t>
            </a:r>
          </a:p>
        </p:txBody>
      </p:sp>
      <p:pic>
        <p:nvPicPr>
          <p:cNvPr id="7172" name="Picture 4" descr="See the source image">
            <a:extLst>
              <a:ext uri="{FF2B5EF4-FFF2-40B4-BE49-F238E27FC236}">
                <a16:creationId xmlns:a16="http://schemas.microsoft.com/office/drawing/2014/main" id="{2744FA5F-896B-4591-BEA4-617C0E8657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3990249"/>
            <a:ext cx="3934205" cy="2456803"/>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250AE869-9585-4BCB-AC8E-BFBF10102786}"/>
              </a:ext>
            </a:extLst>
          </p:cNvPr>
          <p:cNvPicPr>
            <a:picLocks noChangeAspect="1"/>
          </p:cNvPicPr>
          <p:nvPr/>
        </p:nvPicPr>
        <p:blipFill>
          <a:blip r:embed="rId3"/>
          <a:stretch>
            <a:fillRect/>
          </a:stretch>
        </p:blipFill>
        <p:spPr>
          <a:xfrm>
            <a:off x="4705255" y="3990249"/>
            <a:ext cx="4334063" cy="2502937"/>
          </a:xfrm>
          <a:prstGeom prst="rect">
            <a:avLst/>
          </a:prstGeom>
        </p:spPr>
      </p:pic>
      <p:pic>
        <p:nvPicPr>
          <p:cNvPr id="7174" name="Picture 6">
            <a:extLst>
              <a:ext uri="{FF2B5EF4-FFF2-40B4-BE49-F238E27FC236}">
                <a16:creationId xmlns:a16="http://schemas.microsoft.com/office/drawing/2014/main" id="{3EB05C65-6523-423C-BF94-33ECF61057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48225" y="1381662"/>
            <a:ext cx="4048125" cy="2249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E7B8B8D6-743B-4AD4-9C55-23EA828BCAB3}"/>
              </a:ext>
            </a:extLst>
          </p:cNvPr>
          <p:cNvSpPr txBox="1"/>
          <p:nvPr/>
        </p:nvSpPr>
        <p:spPr>
          <a:xfrm>
            <a:off x="195642" y="410948"/>
            <a:ext cx="8700708" cy="707886"/>
          </a:xfrm>
          <a:prstGeom prst="rect">
            <a:avLst/>
          </a:prstGeom>
          <a:noFill/>
        </p:spPr>
        <p:txBody>
          <a:bodyPr wrap="square">
            <a:spAutoFit/>
          </a:bodyPr>
          <a:lstStyle/>
          <a:p>
            <a:pPr algn="just"/>
            <a:r>
              <a:rPr lang="cs-CZ" sz="2000" b="1" dirty="0"/>
              <a:t>Pyroelektrický jev </a:t>
            </a:r>
            <a:r>
              <a:rPr lang="cs-CZ" sz="2000" dirty="0"/>
              <a:t>na krystalech ledu v kumulonimbech je též podstatou </a:t>
            </a:r>
            <a:r>
              <a:rPr lang="cs-CZ" sz="2000" u="sng" dirty="0"/>
              <a:t>vzniku elektrických výbojů (blesků) při bouřce</a:t>
            </a:r>
            <a:r>
              <a:rPr lang="cs-CZ" sz="2000" dirty="0"/>
              <a:t>.</a:t>
            </a:r>
          </a:p>
        </p:txBody>
      </p:sp>
    </p:spTree>
    <p:extLst>
      <p:ext uri="{BB962C8B-B14F-4D97-AF65-F5344CB8AC3E}">
        <p14:creationId xmlns:p14="http://schemas.microsoft.com/office/powerpoint/2010/main" val="11221938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234F78A-9AC6-4B02-9E49-06200C66D5F2}"/>
              </a:ext>
            </a:extLst>
          </p:cNvPr>
          <p:cNvSpPr txBox="1"/>
          <p:nvPr/>
        </p:nvSpPr>
        <p:spPr>
          <a:xfrm>
            <a:off x="332707" y="1665641"/>
            <a:ext cx="4714877" cy="2246769"/>
          </a:xfrm>
          <a:prstGeom prst="rect">
            <a:avLst/>
          </a:prstGeom>
          <a:noFill/>
        </p:spPr>
        <p:txBody>
          <a:bodyPr wrap="square">
            <a:spAutoFit/>
          </a:bodyPr>
          <a:lstStyle/>
          <a:p>
            <a:pPr algn="just"/>
            <a:r>
              <a:rPr lang="cs-CZ" sz="2000" b="0" i="0" dirty="0">
                <a:effectLst/>
              </a:rPr>
              <a:t>Princip spočívá v tom, že na kovovou destičku, která je spojena s plátky kovu (zlata), přivedeme elektrický náboj. Podle jeho velikosti jsou plátky kovu od sebe odtlačovány odpudivou silou stejných elektrických nábojů. Z velikosti výchylky od svislé </a:t>
            </a:r>
            <a:r>
              <a:rPr lang="cs-CZ" sz="2000" b="0" i="0" u="none" strike="noStrike" dirty="0">
                <a:effectLst/>
              </a:rPr>
              <a:t>roviny</a:t>
            </a:r>
            <a:r>
              <a:rPr lang="cs-CZ" sz="2000" b="0" i="0" dirty="0">
                <a:effectLst/>
              </a:rPr>
              <a:t> lze určit velikost náboje.</a:t>
            </a:r>
            <a:endParaRPr lang="cs-CZ" sz="2000" dirty="0"/>
          </a:p>
        </p:txBody>
      </p:sp>
      <p:pic>
        <p:nvPicPr>
          <p:cNvPr id="12290" name="Picture 2" descr="See the source image">
            <a:extLst>
              <a:ext uri="{FF2B5EF4-FFF2-40B4-BE49-F238E27FC236}">
                <a16:creationId xmlns:a16="http://schemas.microsoft.com/office/drawing/2014/main" id="{6B32774A-95DF-4FB0-B95A-2ACF4B5866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2525" y="1728083"/>
            <a:ext cx="2466978" cy="2225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FF339E3-E87C-416E-A5CF-863496B58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3" y="1728083"/>
            <a:ext cx="1676513" cy="222573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a:extLst>
              <a:ext uri="{FF2B5EF4-FFF2-40B4-BE49-F238E27FC236}">
                <a16:creationId xmlns:a16="http://schemas.microsoft.com/office/drawing/2014/main" id="{0AA4F19D-A8AC-4F2E-8438-29D6019630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7195" y="4271154"/>
            <a:ext cx="2292750" cy="22927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See the source image">
            <a:extLst>
              <a:ext uri="{FF2B5EF4-FFF2-40B4-BE49-F238E27FC236}">
                <a16:creationId xmlns:a16="http://schemas.microsoft.com/office/drawing/2014/main" id="{C3784119-6A79-4F53-8681-C3E8DFB43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9945" y="4699311"/>
            <a:ext cx="1934621" cy="1248932"/>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51D36F8-E1AB-4DEC-A041-CEBD39E716F4}"/>
              </a:ext>
            </a:extLst>
          </p:cNvPr>
          <p:cNvSpPr txBox="1"/>
          <p:nvPr/>
        </p:nvSpPr>
        <p:spPr>
          <a:xfrm>
            <a:off x="332707" y="4699311"/>
            <a:ext cx="3076575" cy="400110"/>
          </a:xfrm>
          <a:prstGeom prst="rect">
            <a:avLst/>
          </a:prstGeom>
          <a:noFill/>
        </p:spPr>
        <p:txBody>
          <a:bodyPr wrap="square" rtlCol="0">
            <a:spAutoFit/>
          </a:bodyPr>
          <a:lstStyle/>
          <a:p>
            <a:r>
              <a:rPr lang="cs-CZ" sz="2000" b="1" dirty="0"/>
              <a:t>Kuličkový</a:t>
            </a:r>
            <a:r>
              <a:rPr lang="cs-CZ" sz="2000" dirty="0"/>
              <a:t> </a:t>
            </a:r>
            <a:r>
              <a:rPr lang="cs-CZ" sz="2000" b="1" i="0" dirty="0">
                <a:effectLst/>
              </a:rPr>
              <a:t>elektroskop</a:t>
            </a:r>
            <a:endParaRPr lang="cs-CZ" sz="2000" dirty="0"/>
          </a:p>
        </p:txBody>
      </p:sp>
      <p:sp>
        <p:nvSpPr>
          <p:cNvPr id="11" name="TextovéPole 10">
            <a:extLst>
              <a:ext uri="{FF2B5EF4-FFF2-40B4-BE49-F238E27FC236}">
                <a16:creationId xmlns:a16="http://schemas.microsoft.com/office/drawing/2014/main" id="{4A981659-759D-4BEB-AEF2-AE66B198527E}"/>
              </a:ext>
            </a:extLst>
          </p:cNvPr>
          <p:cNvSpPr txBox="1"/>
          <p:nvPr/>
        </p:nvSpPr>
        <p:spPr>
          <a:xfrm>
            <a:off x="332707" y="5124080"/>
            <a:ext cx="4714878" cy="1015663"/>
          </a:xfrm>
          <a:prstGeom prst="rect">
            <a:avLst/>
          </a:prstGeom>
          <a:noFill/>
        </p:spPr>
        <p:txBody>
          <a:bodyPr wrap="square">
            <a:spAutoFit/>
          </a:bodyPr>
          <a:lstStyle/>
          <a:p>
            <a:pPr algn="just"/>
            <a:r>
              <a:rPr lang="cs-CZ" sz="2000" dirty="0"/>
              <a:t>Kulička z bezové dřeně nebo z plastu je přitahována k elektrickému náboji v důsledku indukované polarizace. </a:t>
            </a:r>
          </a:p>
        </p:txBody>
      </p:sp>
      <p:sp>
        <p:nvSpPr>
          <p:cNvPr id="13" name="TextovéPole 12">
            <a:extLst>
              <a:ext uri="{FF2B5EF4-FFF2-40B4-BE49-F238E27FC236}">
                <a16:creationId xmlns:a16="http://schemas.microsoft.com/office/drawing/2014/main" id="{98A0775D-517F-4D6B-9D86-2BBAA5FCAADB}"/>
              </a:ext>
            </a:extLst>
          </p:cNvPr>
          <p:cNvSpPr txBox="1"/>
          <p:nvPr/>
        </p:nvSpPr>
        <p:spPr>
          <a:xfrm>
            <a:off x="332707" y="1234310"/>
            <a:ext cx="4572000" cy="400110"/>
          </a:xfrm>
          <a:prstGeom prst="rect">
            <a:avLst/>
          </a:prstGeom>
          <a:noFill/>
        </p:spPr>
        <p:txBody>
          <a:bodyPr wrap="square">
            <a:spAutoFit/>
          </a:bodyPr>
          <a:lstStyle/>
          <a:p>
            <a:r>
              <a:rPr lang="cs-CZ" sz="2000" b="1" dirty="0"/>
              <a:t>E</a:t>
            </a:r>
            <a:r>
              <a:rPr lang="cs-CZ" sz="2000" b="1" i="0" dirty="0">
                <a:effectLst/>
              </a:rPr>
              <a:t>lektroskop se zlatými lístky </a:t>
            </a:r>
            <a:endParaRPr lang="cs-CZ" sz="2000" dirty="0"/>
          </a:p>
        </p:txBody>
      </p:sp>
      <p:sp>
        <p:nvSpPr>
          <p:cNvPr id="12" name="TextovéPole 11">
            <a:extLst>
              <a:ext uri="{FF2B5EF4-FFF2-40B4-BE49-F238E27FC236}">
                <a16:creationId xmlns:a16="http://schemas.microsoft.com/office/drawing/2014/main" id="{AD35C9BF-F4EC-4592-9948-F7B6F50561E2}"/>
              </a:ext>
            </a:extLst>
          </p:cNvPr>
          <p:cNvSpPr txBox="1"/>
          <p:nvPr/>
        </p:nvSpPr>
        <p:spPr>
          <a:xfrm>
            <a:off x="370139" y="348925"/>
            <a:ext cx="4572000" cy="461665"/>
          </a:xfrm>
          <a:prstGeom prst="rect">
            <a:avLst/>
          </a:prstGeom>
          <a:noFill/>
        </p:spPr>
        <p:txBody>
          <a:bodyPr wrap="square">
            <a:spAutoFit/>
          </a:bodyPr>
          <a:lstStyle/>
          <a:p>
            <a:r>
              <a:rPr lang="cs-CZ" sz="2400" b="1" dirty="0"/>
              <a:t>E</a:t>
            </a:r>
            <a:r>
              <a:rPr lang="cs-CZ" sz="2400" b="1" i="0" dirty="0">
                <a:effectLst/>
              </a:rPr>
              <a:t>lektroskop </a:t>
            </a:r>
            <a:endParaRPr lang="cs-CZ" sz="2400" dirty="0"/>
          </a:p>
        </p:txBody>
      </p:sp>
    </p:spTree>
    <p:extLst>
      <p:ext uri="{BB962C8B-B14F-4D97-AF65-F5344CB8AC3E}">
        <p14:creationId xmlns:p14="http://schemas.microsoft.com/office/powerpoint/2010/main" val="19605665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5B18A9EF-8E44-4056-904E-CEA24B6E3FAA}"/>
              </a:ext>
            </a:extLst>
          </p:cNvPr>
          <p:cNvSpPr txBox="1"/>
          <p:nvPr/>
        </p:nvSpPr>
        <p:spPr>
          <a:xfrm>
            <a:off x="238122" y="1112263"/>
            <a:ext cx="8820151" cy="1938992"/>
          </a:xfrm>
          <a:prstGeom prst="rect">
            <a:avLst/>
          </a:prstGeom>
          <a:noFill/>
        </p:spPr>
        <p:txBody>
          <a:bodyPr wrap="square">
            <a:spAutoFit/>
          </a:bodyPr>
          <a:lstStyle/>
          <a:p>
            <a:pPr algn="just"/>
            <a:r>
              <a:rPr lang="cs-CZ" sz="2000" b="1" dirty="0"/>
              <a:t>Elektrizace tělesa </a:t>
            </a:r>
            <a:r>
              <a:rPr lang="cs-CZ" sz="2000" dirty="0"/>
              <a:t>je fyzikální proces, při kterém v některém místě tělesa vzniká volný elektrický náboj. Tělesu s volným elektrickým nábojem se pak říká </a:t>
            </a:r>
            <a:r>
              <a:rPr lang="cs-CZ" sz="2000" b="1" dirty="0"/>
              <a:t>elektricky nabité těleso</a:t>
            </a:r>
            <a:r>
              <a:rPr lang="cs-CZ" sz="2000" dirty="0"/>
              <a:t>. U běžných </a:t>
            </a:r>
            <a:r>
              <a:rPr lang="cs-CZ" sz="2000" dirty="0" err="1"/>
              <a:t>zelektrovaných</a:t>
            </a:r>
            <a:r>
              <a:rPr lang="cs-CZ" sz="2000" dirty="0"/>
              <a:t> těles se kvantování elektrického náboje neprojeví kvůli velkému množství částic, což nás opravňuje přiřazovat celkovému náboji makroskopického tělesa i hodnoty, které nemusí být celočíselným násobky elementárního náboje.</a:t>
            </a:r>
          </a:p>
        </p:txBody>
      </p:sp>
      <p:sp>
        <p:nvSpPr>
          <p:cNvPr id="8" name="TextovéPole 7">
            <a:extLst>
              <a:ext uri="{FF2B5EF4-FFF2-40B4-BE49-F238E27FC236}">
                <a16:creationId xmlns:a16="http://schemas.microsoft.com/office/drawing/2014/main" id="{D07BBD6A-C342-4E5B-BAF9-5422A39DFB5F}"/>
              </a:ext>
            </a:extLst>
          </p:cNvPr>
          <p:cNvSpPr txBox="1"/>
          <p:nvPr/>
        </p:nvSpPr>
        <p:spPr>
          <a:xfrm>
            <a:off x="238122" y="3125144"/>
            <a:ext cx="8648701" cy="1323439"/>
          </a:xfrm>
          <a:prstGeom prst="rect">
            <a:avLst/>
          </a:prstGeom>
          <a:noFill/>
        </p:spPr>
        <p:txBody>
          <a:bodyPr wrap="square">
            <a:spAutoFit/>
          </a:bodyPr>
          <a:lstStyle/>
          <a:p>
            <a:pPr algn="just"/>
            <a:r>
              <a:rPr lang="cs-CZ" sz="2000" b="0" i="0" u="sng" dirty="0">
                <a:effectLst/>
              </a:rPr>
              <a:t>Každý atom obsahuje </a:t>
            </a:r>
            <a:r>
              <a:rPr lang="cs-CZ" sz="2000" b="1" i="0" u="sng" strike="noStrike" dirty="0">
                <a:effectLst/>
              </a:rPr>
              <a:t>kladné</a:t>
            </a:r>
            <a:r>
              <a:rPr lang="cs-CZ" sz="2000" b="0" i="0" u="sng" dirty="0">
                <a:effectLst/>
              </a:rPr>
              <a:t> i </a:t>
            </a:r>
            <a:r>
              <a:rPr lang="cs-CZ" sz="2000" b="1" i="0" u="sng" dirty="0">
                <a:effectLst/>
              </a:rPr>
              <a:t>záporné</a:t>
            </a:r>
            <a:r>
              <a:rPr lang="cs-CZ" sz="2000" b="0" i="0" u="sng" dirty="0">
                <a:effectLst/>
              </a:rPr>
              <a:t> částice </a:t>
            </a:r>
            <a:r>
              <a:rPr lang="cs-CZ" sz="2000" b="0" i="0" dirty="0">
                <a:effectLst/>
              </a:rPr>
              <a:t>– </a:t>
            </a:r>
            <a:r>
              <a:rPr lang="cs-CZ" sz="2000" b="0" i="0" u="sng" dirty="0">
                <a:effectLst/>
              </a:rPr>
              <a:t>v klidovém stavu je jejich součet roven nule</a:t>
            </a:r>
            <a:r>
              <a:rPr lang="cs-CZ" sz="2000" b="0" i="0" dirty="0">
                <a:effectLst/>
              </a:rPr>
              <a:t>. Při ztrátě některé z částic se atom stává </a:t>
            </a:r>
            <a:r>
              <a:rPr lang="cs-CZ" sz="2000" b="1" i="0" u="none" strike="noStrike" dirty="0">
                <a:effectLst/>
              </a:rPr>
              <a:t>iontem</a:t>
            </a:r>
            <a:r>
              <a:rPr lang="cs-CZ" sz="2000" b="0" i="0" dirty="0">
                <a:effectLst/>
              </a:rPr>
              <a:t> – má kladný nebo záporný náboj. </a:t>
            </a:r>
            <a:r>
              <a:rPr lang="cs-CZ" sz="2000" b="1" i="0" u="sng" dirty="0">
                <a:effectLst/>
              </a:rPr>
              <a:t>Ionty s opačnými náboji se navzájem přitahují, ionty se stejnými náboji se odpuzují</a:t>
            </a:r>
            <a:r>
              <a:rPr lang="cs-CZ" sz="2000" b="0" i="0" u="sng" dirty="0">
                <a:effectLst/>
              </a:rPr>
              <a:t>. </a:t>
            </a:r>
            <a:r>
              <a:rPr lang="pl-PL" sz="2000" b="0" i="0" dirty="0">
                <a:effectLst/>
              </a:rPr>
              <a:t>Opačným dějem k ionizaci je </a:t>
            </a:r>
            <a:r>
              <a:rPr lang="pl-PL" sz="2000" b="1" i="0" u="none" strike="noStrike" dirty="0">
                <a:effectLst/>
              </a:rPr>
              <a:t>rekombinace</a:t>
            </a:r>
            <a:r>
              <a:rPr lang="pl-PL" sz="2000" b="0" i="0" dirty="0">
                <a:effectLst/>
              </a:rPr>
              <a:t>.</a:t>
            </a:r>
            <a:endParaRPr lang="en-US" sz="2000" b="0" i="0" u="sng" dirty="0">
              <a:effectLst/>
            </a:endParaRPr>
          </a:p>
        </p:txBody>
      </p:sp>
      <p:pic>
        <p:nvPicPr>
          <p:cNvPr id="9" name="Picture 2" descr="See the source image">
            <a:extLst>
              <a:ext uri="{FF2B5EF4-FFF2-40B4-BE49-F238E27FC236}">
                <a16:creationId xmlns:a16="http://schemas.microsoft.com/office/drawing/2014/main" id="{09030880-6ED3-457A-8673-0232AD367A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0562" y="4712351"/>
            <a:ext cx="3594378" cy="1815161"/>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F5F197AA-328A-4B3E-829E-6B62FF180010}"/>
              </a:ext>
            </a:extLst>
          </p:cNvPr>
          <p:cNvSpPr txBox="1"/>
          <p:nvPr/>
        </p:nvSpPr>
        <p:spPr>
          <a:xfrm>
            <a:off x="201254" y="330488"/>
            <a:ext cx="8741492" cy="707886"/>
          </a:xfrm>
          <a:prstGeom prst="rect">
            <a:avLst/>
          </a:prstGeom>
          <a:noFill/>
        </p:spPr>
        <p:txBody>
          <a:bodyPr wrap="square">
            <a:spAutoFit/>
          </a:bodyPr>
          <a:lstStyle/>
          <a:p>
            <a:pPr algn="just"/>
            <a:r>
              <a:rPr lang="cs-CZ" sz="2000" b="1" dirty="0"/>
              <a:t>Bodové náboje </a:t>
            </a:r>
            <a:r>
              <a:rPr lang="cs-CZ" sz="2000" dirty="0"/>
              <a:t>jsou náboje částic nebo těles jejichž rozměry jsou mnohem menší než vzdálenosti mezi nimi, tj. jejichž rozměry lze zanedbat.  </a:t>
            </a:r>
          </a:p>
        </p:txBody>
      </p:sp>
      <p:pic>
        <p:nvPicPr>
          <p:cNvPr id="3074" name="Picture 2" descr="See the source image">
            <a:extLst>
              <a:ext uri="{FF2B5EF4-FFF2-40B4-BE49-F238E27FC236}">
                <a16:creationId xmlns:a16="http://schemas.microsoft.com/office/drawing/2014/main" id="{C404D32C-6170-476B-ACCD-BDE1742C57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444" y="4711778"/>
            <a:ext cx="3267307" cy="1816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02012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F00D8B1-E4AC-4D98-BB88-A53921AA0FCD}"/>
              </a:ext>
            </a:extLst>
          </p:cNvPr>
          <p:cNvSpPr txBox="1"/>
          <p:nvPr/>
        </p:nvSpPr>
        <p:spPr>
          <a:xfrm>
            <a:off x="171450" y="627013"/>
            <a:ext cx="6505575" cy="1631216"/>
          </a:xfrm>
          <a:prstGeom prst="rect">
            <a:avLst/>
          </a:prstGeom>
          <a:noFill/>
        </p:spPr>
        <p:txBody>
          <a:bodyPr wrap="square">
            <a:spAutoFit/>
          </a:bodyPr>
          <a:lstStyle/>
          <a:p>
            <a:pPr algn="just"/>
            <a:r>
              <a:rPr lang="cs-CZ" sz="2000" b="1" dirty="0"/>
              <a:t>Fotokopírka</a:t>
            </a:r>
            <a:r>
              <a:rPr lang="cs-CZ" sz="2000" dirty="0"/>
              <a:t> (kopírka) je přístroj, který vytváří kopie dokumentů. Většina nynějších fotokopírek používají technologii xerografie, což je proces, který využívá elektrostatické náboje a působení světla. Teplo, tlak nebo jejich kombinace se používá pro přenos toneru na papír.</a:t>
            </a:r>
          </a:p>
        </p:txBody>
      </p:sp>
      <p:pic>
        <p:nvPicPr>
          <p:cNvPr id="15362" name="Picture 2">
            <a:extLst>
              <a:ext uri="{FF2B5EF4-FFF2-40B4-BE49-F238E27FC236}">
                <a16:creationId xmlns:a16="http://schemas.microsoft.com/office/drawing/2014/main" id="{8F6179BA-4ECB-4628-AF3D-4812E3F8FF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386" y="2800350"/>
            <a:ext cx="1950389" cy="3776662"/>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EF2057D8-8F38-4BA4-BA81-7E002611F335}"/>
              </a:ext>
            </a:extLst>
          </p:cNvPr>
          <p:cNvSpPr txBox="1"/>
          <p:nvPr/>
        </p:nvSpPr>
        <p:spPr>
          <a:xfrm>
            <a:off x="180975" y="2439634"/>
            <a:ext cx="6400800" cy="4247317"/>
          </a:xfrm>
          <a:prstGeom prst="rect">
            <a:avLst/>
          </a:prstGeom>
          <a:noFill/>
        </p:spPr>
        <p:txBody>
          <a:bodyPr wrap="square">
            <a:spAutoFit/>
          </a:bodyPr>
          <a:lstStyle/>
          <a:p>
            <a:pPr algn="just"/>
            <a:r>
              <a:rPr lang="cs-CZ" dirty="0"/>
              <a:t>1. </a:t>
            </a:r>
            <a:r>
              <a:rPr lang="cs-CZ" i="1" dirty="0"/>
              <a:t>Nabíjení</a:t>
            </a:r>
            <a:r>
              <a:rPr lang="cs-CZ" dirty="0"/>
              <a:t>: válcovitý bubínek je elektrostaticky nabitý drátem nebo nábojovým válcem. Buben je potažen </a:t>
            </a:r>
            <a:r>
              <a:rPr lang="cs-CZ" dirty="0" err="1"/>
              <a:t>fotovodivým</a:t>
            </a:r>
            <a:r>
              <a:rPr lang="cs-CZ" dirty="0"/>
              <a:t> materiálem. </a:t>
            </a:r>
            <a:r>
              <a:rPr lang="cs-CZ" dirty="0" err="1"/>
              <a:t>Fotovodič</a:t>
            </a:r>
            <a:r>
              <a:rPr lang="cs-CZ" dirty="0"/>
              <a:t> je polovodič, který se stává vodivým, když je vystaven světlu</a:t>
            </a:r>
          </a:p>
          <a:p>
            <a:pPr algn="just"/>
            <a:r>
              <a:rPr lang="cs-CZ" dirty="0"/>
              <a:t>2. </a:t>
            </a:r>
            <a:r>
              <a:rPr lang="cs-CZ" i="1" dirty="0"/>
              <a:t>Vystavení</a:t>
            </a:r>
            <a:r>
              <a:rPr lang="cs-CZ" dirty="0"/>
              <a:t>: Silná lampa osvítí původní dokument a bílé oblasti se odrazí pomocí světla na povrch </a:t>
            </a:r>
            <a:r>
              <a:rPr lang="cs-CZ" dirty="0" err="1"/>
              <a:t>fotovodivého</a:t>
            </a:r>
            <a:r>
              <a:rPr lang="cs-CZ" dirty="0"/>
              <a:t> bubnu. Oblasti bubnu, které nejsou vystaveny světlu, se stanou vodivými a nabije se záporným nábojem.</a:t>
            </a:r>
          </a:p>
          <a:p>
            <a:pPr algn="just"/>
            <a:r>
              <a:rPr lang="cs-CZ" dirty="0"/>
              <a:t>3. </a:t>
            </a:r>
            <a:r>
              <a:rPr lang="cs-CZ" i="1" dirty="0"/>
              <a:t>Vyvíjení</a:t>
            </a:r>
            <a:r>
              <a:rPr lang="cs-CZ" dirty="0"/>
              <a:t>: Toner je kladně nabitý. Poté, co je použit na buben, aby vytvořil obraz, přilne k oblastem, které jsou záporně nabity (černé oblasti), stejně tak jako papír přilne k staticky nabitému balónku.</a:t>
            </a:r>
          </a:p>
          <a:p>
            <a:pPr algn="just"/>
            <a:r>
              <a:rPr lang="cs-CZ" dirty="0"/>
              <a:t>4. </a:t>
            </a:r>
            <a:r>
              <a:rPr lang="cs-CZ" i="1" dirty="0"/>
              <a:t>Převod</a:t>
            </a:r>
            <a:r>
              <a:rPr lang="cs-CZ" dirty="0"/>
              <a:t>: Vzniklý obraz na povrchu bubnu je převeden na papír s větším záporným napětím, než který má buben.</a:t>
            </a:r>
          </a:p>
          <a:p>
            <a:pPr algn="just"/>
            <a:r>
              <a:rPr lang="cs-CZ" dirty="0"/>
              <a:t>  + </a:t>
            </a:r>
            <a:r>
              <a:rPr lang="cs-CZ" i="1" dirty="0"/>
              <a:t>Sloučení</a:t>
            </a:r>
            <a:r>
              <a:rPr lang="cs-CZ" dirty="0"/>
              <a:t>: Toner se roztaví a přilepí na papír pomocí tepla a tlakovým válcům.</a:t>
            </a:r>
          </a:p>
        </p:txBody>
      </p:sp>
      <p:sp>
        <p:nvSpPr>
          <p:cNvPr id="11" name="TextovéPole 10">
            <a:extLst>
              <a:ext uri="{FF2B5EF4-FFF2-40B4-BE49-F238E27FC236}">
                <a16:creationId xmlns:a16="http://schemas.microsoft.com/office/drawing/2014/main" id="{FFBBFA62-9E96-4999-A7DB-F223417DE388}"/>
              </a:ext>
            </a:extLst>
          </p:cNvPr>
          <p:cNvSpPr txBox="1"/>
          <p:nvPr/>
        </p:nvSpPr>
        <p:spPr>
          <a:xfrm>
            <a:off x="180975" y="164947"/>
            <a:ext cx="4572000" cy="461665"/>
          </a:xfrm>
          <a:prstGeom prst="rect">
            <a:avLst/>
          </a:prstGeom>
          <a:noFill/>
        </p:spPr>
        <p:txBody>
          <a:bodyPr wrap="square">
            <a:spAutoFit/>
          </a:bodyPr>
          <a:lstStyle/>
          <a:p>
            <a:r>
              <a:rPr lang="cs-CZ" sz="2400" b="1" dirty="0"/>
              <a:t>Kopírka</a:t>
            </a:r>
            <a:endParaRPr lang="cs-CZ" sz="2400" dirty="0"/>
          </a:p>
        </p:txBody>
      </p:sp>
      <p:pic>
        <p:nvPicPr>
          <p:cNvPr id="10" name="Obrázek 9">
            <a:extLst>
              <a:ext uri="{FF2B5EF4-FFF2-40B4-BE49-F238E27FC236}">
                <a16:creationId xmlns:a16="http://schemas.microsoft.com/office/drawing/2014/main" id="{4FD2B8CE-44AA-4279-85D8-60D955C2BDF4}"/>
              </a:ext>
            </a:extLst>
          </p:cNvPr>
          <p:cNvPicPr>
            <a:picLocks noChangeAspect="1"/>
          </p:cNvPicPr>
          <p:nvPr/>
        </p:nvPicPr>
        <p:blipFill>
          <a:blip r:embed="rId3"/>
          <a:stretch>
            <a:fillRect/>
          </a:stretch>
        </p:blipFill>
        <p:spPr>
          <a:xfrm>
            <a:off x="7191375" y="401881"/>
            <a:ext cx="1676400" cy="2143125"/>
          </a:xfrm>
          <a:prstGeom prst="rect">
            <a:avLst/>
          </a:prstGeom>
        </p:spPr>
      </p:pic>
    </p:spTree>
    <p:extLst>
      <p:ext uri="{BB962C8B-B14F-4D97-AF65-F5344CB8AC3E}">
        <p14:creationId xmlns:p14="http://schemas.microsoft.com/office/powerpoint/2010/main" val="38928157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0D875F1-0ED0-4AB5-8911-DF3DD28D9103}"/>
              </a:ext>
            </a:extLst>
          </p:cNvPr>
          <p:cNvSpPr txBox="1"/>
          <p:nvPr/>
        </p:nvSpPr>
        <p:spPr>
          <a:xfrm>
            <a:off x="142875" y="649949"/>
            <a:ext cx="8858250" cy="707886"/>
          </a:xfrm>
          <a:prstGeom prst="rect">
            <a:avLst/>
          </a:prstGeom>
          <a:noFill/>
        </p:spPr>
        <p:txBody>
          <a:bodyPr wrap="square">
            <a:spAutoFit/>
          </a:bodyPr>
          <a:lstStyle/>
          <a:p>
            <a:pPr algn="just"/>
            <a:r>
              <a:rPr lang="cs-CZ" sz="2000" b="1" dirty="0"/>
              <a:t>Laserová tiskárna </a:t>
            </a:r>
            <a:r>
              <a:rPr lang="cs-CZ" sz="2000" dirty="0"/>
              <a:t>je druh počítačové tiskárny, pracující na podobném principu jako kopírka. </a:t>
            </a:r>
          </a:p>
        </p:txBody>
      </p:sp>
      <p:sp>
        <p:nvSpPr>
          <p:cNvPr id="7" name="TextovéPole 6">
            <a:extLst>
              <a:ext uri="{FF2B5EF4-FFF2-40B4-BE49-F238E27FC236}">
                <a16:creationId xmlns:a16="http://schemas.microsoft.com/office/drawing/2014/main" id="{67D4801B-65E5-4975-9530-DD8CA185E8CB}"/>
              </a:ext>
            </a:extLst>
          </p:cNvPr>
          <p:cNvSpPr txBox="1"/>
          <p:nvPr/>
        </p:nvSpPr>
        <p:spPr>
          <a:xfrm>
            <a:off x="142875" y="146529"/>
            <a:ext cx="4572000" cy="461665"/>
          </a:xfrm>
          <a:prstGeom prst="rect">
            <a:avLst/>
          </a:prstGeom>
          <a:noFill/>
        </p:spPr>
        <p:txBody>
          <a:bodyPr wrap="square">
            <a:spAutoFit/>
          </a:bodyPr>
          <a:lstStyle/>
          <a:p>
            <a:r>
              <a:rPr lang="cs-CZ" sz="2400" b="1" dirty="0"/>
              <a:t>Laserová tiskárna </a:t>
            </a:r>
          </a:p>
        </p:txBody>
      </p:sp>
      <p:pic>
        <p:nvPicPr>
          <p:cNvPr id="16386" name="Picture 2">
            <a:extLst>
              <a:ext uri="{FF2B5EF4-FFF2-40B4-BE49-F238E27FC236}">
                <a16:creationId xmlns:a16="http://schemas.microsoft.com/office/drawing/2014/main" id="{68EE0624-6607-490D-82E0-CE1E01DA0B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518" y="1553596"/>
            <a:ext cx="2235204" cy="189992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Skupina 11">
            <a:extLst>
              <a:ext uri="{FF2B5EF4-FFF2-40B4-BE49-F238E27FC236}">
                <a16:creationId xmlns:a16="http://schemas.microsoft.com/office/drawing/2014/main" id="{1169325C-3E06-4A70-AC86-BF05BAA49458}"/>
              </a:ext>
            </a:extLst>
          </p:cNvPr>
          <p:cNvGrpSpPr/>
          <p:nvPr/>
        </p:nvGrpSpPr>
        <p:grpSpPr>
          <a:xfrm>
            <a:off x="6278138" y="3914775"/>
            <a:ext cx="2657266" cy="2630992"/>
            <a:chOff x="5715008" y="3775976"/>
            <a:chExt cx="3286117" cy="2878406"/>
          </a:xfrm>
        </p:grpSpPr>
        <p:pic>
          <p:nvPicPr>
            <p:cNvPr id="10" name="Obrázek 9">
              <a:extLst>
                <a:ext uri="{FF2B5EF4-FFF2-40B4-BE49-F238E27FC236}">
                  <a16:creationId xmlns:a16="http://schemas.microsoft.com/office/drawing/2014/main" id="{0B259A4C-31B9-4EED-9AD1-B5EA08217788}"/>
                </a:ext>
              </a:extLst>
            </p:cNvPr>
            <p:cNvPicPr>
              <a:picLocks noChangeAspect="1"/>
            </p:cNvPicPr>
            <p:nvPr/>
          </p:nvPicPr>
          <p:blipFill>
            <a:blip r:embed="rId3"/>
            <a:stretch>
              <a:fillRect/>
            </a:stretch>
          </p:blipFill>
          <p:spPr>
            <a:xfrm>
              <a:off x="5715008" y="3961714"/>
              <a:ext cx="3286117" cy="2692668"/>
            </a:xfrm>
            <a:prstGeom prst="rect">
              <a:avLst/>
            </a:prstGeom>
          </p:spPr>
        </p:pic>
        <p:sp>
          <p:nvSpPr>
            <p:cNvPr id="11" name="Obdélník 10">
              <a:extLst>
                <a:ext uri="{FF2B5EF4-FFF2-40B4-BE49-F238E27FC236}">
                  <a16:creationId xmlns:a16="http://schemas.microsoft.com/office/drawing/2014/main" id="{CB031A73-FA79-43CD-BF2B-24B1D714C08D}"/>
                </a:ext>
              </a:extLst>
            </p:cNvPr>
            <p:cNvSpPr/>
            <p:nvPr/>
          </p:nvSpPr>
          <p:spPr>
            <a:xfrm>
              <a:off x="6035771" y="3775976"/>
              <a:ext cx="533400" cy="37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grpSp>
      <p:sp>
        <p:nvSpPr>
          <p:cNvPr id="15" name="TextovéPole 14">
            <a:extLst>
              <a:ext uri="{FF2B5EF4-FFF2-40B4-BE49-F238E27FC236}">
                <a16:creationId xmlns:a16="http://schemas.microsoft.com/office/drawing/2014/main" id="{F58B1A24-A126-49FA-AFB9-E46B0C8B0408}"/>
              </a:ext>
            </a:extLst>
          </p:cNvPr>
          <p:cNvSpPr txBox="1"/>
          <p:nvPr/>
        </p:nvSpPr>
        <p:spPr>
          <a:xfrm>
            <a:off x="142875" y="1386936"/>
            <a:ext cx="6135262" cy="5324535"/>
          </a:xfrm>
          <a:prstGeom prst="rect">
            <a:avLst/>
          </a:prstGeom>
          <a:noFill/>
        </p:spPr>
        <p:txBody>
          <a:bodyPr wrap="square">
            <a:spAutoFit/>
          </a:bodyPr>
          <a:lstStyle/>
          <a:p>
            <a:pPr algn="just"/>
            <a:r>
              <a:rPr lang="cs-CZ" sz="2000" dirty="0"/>
              <a:t>Uvnitř tiskárny je elektricky vodivý válec pokrytý polovodivou vrstvou ze selenu, který se ve tmě chová jako izolant, po osvětlení se stane vodivým. Tato vrstva se před tiskem nabije elektrickým nábojem. V bodech, které se mají tisknout, je válec osvícen laserem, tím je odpor polovodiče v bodě snížen a náboj z povrchu se vybije do středu válce. Práškový toner je vlivem otáčení válce nabit na stejnou polaritu jako povrch válce a přilne k válci pouze na místech, kde byl odstraněn náboj. V ostatních místech je toner od válce odpuzován, protože má stejnou polaritu. Následně se toner přenese z válce na papír, který je nabit na opačnou hodnotu než povrch válce. Toner se z míst na válci s neutrálním nábojem přenese na papír, který je nabit nábojem opačným (než toner). Dále je toner pomocí vysoké teploty (od 180 °C a více) a tlaku roztaven a zapečen do papíru a následně je z papíru sejmut náboj a papír je uložen do výstupního zásobníku.</a:t>
            </a:r>
          </a:p>
        </p:txBody>
      </p:sp>
    </p:spTree>
    <p:extLst>
      <p:ext uri="{BB962C8B-B14F-4D97-AF65-F5344CB8AC3E}">
        <p14:creationId xmlns:p14="http://schemas.microsoft.com/office/powerpoint/2010/main" val="832085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tribo en">
            <a:extLst>
              <a:ext uri="{FF2B5EF4-FFF2-40B4-BE49-F238E27FC236}">
                <a16:creationId xmlns:a16="http://schemas.microsoft.com/office/drawing/2014/main" id="{30B299AC-09C3-45E7-9FDC-2F592EE6C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6656" y="3429000"/>
            <a:ext cx="3256621" cy="21330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elektrostatika en">
            <a:extLst>
              <a:ext uri="{FF2B5EF4-FFF2-40B4-BE49-F238E27FC236}">
                <a16:creationId xmlns:a16="http://schemas.microsoft.com/office/drawing/2014/main" id="{68985A93-C192-42A0-BC82-C30D26EA2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3096" y="248757"/>
            <a:ext cx="3197423" cy="209431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09E8E22-6C4C-4C40-8A8E-8CF764B9E047}"/>
              </a:ext>
            </a:extLst>
          </p:cNvPr>
          <p:cNvSpPr txBox="1"/>
          <p:nvPr/>
        </p:nvSpPr>
        <p:spPr>
          <a:xfrm>
            <a:off x="161925" y="619899"/>
            <a:ext cx="5474731" cy="3785652"/>
          </a:xfrm>
          <a:prstGeom prst="rect">
            <a:avLst/>
          </a:prstGeom>
          <a:noFill/>
        </p:spPr>
        <p:txBody>
          <a:bodyPr wrap="square">
            <a:spAutoFit/>
          </a:bodyPr>
          <a:lstStyle/>
          <a:p>
            <a:pPr algn="just"/>
            <a:r>
              <a:rPr lang="cs-CZ" sz="2000" b="0" i="0" dirty="0">
                <a:solidFill>
                  <a:srgbClr val="333333"/>
                </a:solidFill>
                <a:effectLst/>
              </a:rPr>
              <a:t>Barva ve stříkací pistoli prochází silným elektrickým polem. Všechny částice barvy se v něm nabijí el. nábojem, vzájemně se odpuzují a vytvářejí kužel kapiček stříkané barvy. Kladným protějškem je uzemněný díl, na který se má nanést barva. Nabité částice se pohybují ve směru siločar elektrostatického pole a s minimálními ztrátami se zachycují na povrchu stříkaného předmětu. To znamená, že při jednodušším tvaru předmětu stačí často stříkat barvu jen v jednom směru a předmět je nalakován ze všech stran. Elektrostatickým nanášením barev se dosáhne vysoké kvality nátěru.</a:t>
            </a:r>
            <a:endParaRPr lang="cs-CZ" sz="2000" dirty="0"/>
          </a:p>
        </p:txBody>
      </p:sp>
      <p:sp>
        <p:nvSpPr>
          <p:cNvPr id="6" name="TextovéPole 5">
            <a:extLst>
              <a:ext uri="{FF2B5EF4-FFF2-40B4-BE49-F238E27FC236}">
                <a16:creationId xmlns:a16="http://schemas.microsoft.com/office/drawing/2014/main" id="{0CCDCDC0-35E1-4C57-88BA-D3D0526B2D95}"/>
              </a:ext>
            </a:extLst>
          </p:cNvPr>
          <p:cNvSpPr txBox="1"/>
          <p:nvPr/>
        </p:nvSpPr>
        <p:spPr>
          <a:xfrm>
            <a:off x="161925" y="158234"/>
            <a:ext cx="4572000" cy="461665"/>
          </a:xfrm>
          <a:prstGeom prst="rect">
            <a:avLst/>
          </a:prstGeom>
          <a:noFill/>
        </p:spPr>
        <p:txBody>
          <a:bodyPr wrap="square">
            <a:spAutoFit/>
          </a:bodyPr>
          <a:lstStyle/>
          <a:p>
            <a:r>
              <a:rPr lang="cs-CZ" sz="2400" b="1" i="0" dirty="0">
                <a:effectLst/>
              </a:rPr>
              <a:t>Práškové nanášení vrstev</a:t>
            </a:r>
            <a:endParaRPr lang="cs-CZ" sz="2400" dirty="0"/>
          </a:p>
        </p:txBody>
      </p:sp>
      <p:pic>
        <p:nvPicPr>
          <p:cNvPr id="7" name="Obrázek 6">
            <a:extLst>
              <a:ext uri="{FF2B5EF4-FFF2-40B4-BE49-F238E27FC236}">
                <a16:creationId xmlns:a16="http://schemas.microsoft.com/office/drawing/2014/main" id="{1282FE2B-1307-4197-B55D-70E9D22B91AC}"/>
              </a:ext>
            </a:extLst>
          </p:cNvPr>
          <p:cNvPicPr>
            <a:picLocks noChangeAspect="1"/>
          </p:cNvPicPr>
          <p:nvPr/>
        </p:nvPicPr>
        <p:blipFill>
          <a:blip r:embed="rId4"/>
          <a:stretch>
            <a:fillRect/>
          </a:stretch>
        </p:blipFill>
        <p:spPr>
          <a:xfrm>
            <a:off x="250723" y="4571436"/>
            <a:ext cx="2444852" cy="1981302"/>
          </a:xfrm>
          <a:prstGeom prst="rect">
            <a:avLst/>
          </a:prstGeom>
        </p:spPr>
      </p:pic>
      <p:sp>
        <p:nvSpPr>
          <p:cNvPr id="12" name="TextovéPole 11">
            <a:extLst>
              <a:ext uri="{FF2B5EF4-FFF2-40B4-BE49-F238E27FC236}">
                <a16:creationId xmlns:a16="http://schemas.microsoft.com/office/drawing/2014/main" id="{99567EEE-1302-48D5-9D86-9BC53D2A8E5A}"/>
              </a:ext>
            </a:extLst>
          </p:cNvPr>
          <p:cNvSpPr txBox="1"/>
          <p:nvPr/>
        </p:nvSpPr>
        <p:spPr>
          <a:xfrm>
            <a:off x="2899290" y="4867216"/>
            <a:ext cx="2614676" cy="1477328"/>
          </a:xfrm>
          <a:prstGeom prst="rect">
            <a:avLst/>
          </a:prstGeom>
          <a:noFill/>
        </p:spPr>
        <p:txBody>
          <a:bodyPr wrap="square" rtlCol="0">
            <a:spAutoFit/>
          </a:bodyPr>
          <a:lstStyle/>
          <a:p>
            <a:pPr algn="just"/>
            <a:r>
              <a:rPr lang="cs-CZ" dirty="0"/>
              <a:t>Kuchyňské nádobí a přístroje, světla, radiátory, automobilové díly, kovový nábytek, sportovní náčiní, …</a:t>
            </a:r>
          </a:p>
        </p:txBody>
      </p:sp>
      <p:sp>
        <p:nvSpPr>
          <p:cNvPr id="13" name="TextovéPole 12">
            <a:extLst>
              <a:ext uri="{FF2B5EF4-FFF2-40B4-BE49-F238E27FC236}">
                <a16:creationId xmlns:a16="http://schemas.microsoft.com/office/drawing/2014/main" id="{60DB8BF0-7B43-4108-8597-F688501284CF}"/>
              </a:ext>
            </a:extLst>
          </p:cNvPr>
          <p:cNvSpPr txBox="1"/>
          <p:nvPr/>
        </p:nvSpPr>
        <p:spPr>
          <a:xfrm>
            <a:off x="5666256" y="2252546"/>
            <a:ext cx="3315819" cy="923330"/>
          </a:xfrm>
          <a:prstGeom prst="rect">
            <a:avLst/>
          </a:prstGeom>
          <a:noFill/>
        </p:spPr>
        <p:txBody>
          <a:bodyPr wrap="square" rtlCol="0">
            <a:spAutoFit/>
          </a:bodyPr>
          <a:lstStyle/>
          <a:p>
            <a:r>
              <a:rPr lang="cs-CZ" i="1" dirty="0"/>
              <a:t>Elektrostatické nabíjení</a:t>
            </a:r>
            <a:r>
              <a:rPr lang="cs-CZ" dirty="0"/>
              <a:t>: ionizace pomocí korony, rychlé, efektivní, nevhodné pro duté předměty.</a:t>
            </a:r>
          </a:p>
        </p:txBody>
      </p:sp>
      <p:sp>
        <p:nvSpPr>
          <p:cNvPr id="14" name="TextovéPole 13">
            <a:extLst>
              <a:ext uri="{FF2B5EF4-FFF2-40B4-BE49-F238E27FC236}">
                <a16:creationId xmlns:a16="http://schemas.microsoft.com/office/drawing/2014/main" id="{EE4ADF64-3AE5-49CA-BF83-F4DEA863451A}"/>
              </a:ext>
            </a:extLst>
          </p:cNvPr>
          <p:cNvSpPr txBox="1"/>
          <p:nvPr/>
        </p:nvSpPr>
        <p:spPr>
          <a:xfrm>
            <a:off x="5607056" y="5515172"/>
            <a:ext cx="3315819" cy="1200329"/>
          </a:xfrm>
          <a:prstGeom prst="rect">
            <a:avLst/>
          </a:prstGeom>
          <a:noFill/>
        </p:spPr>
        <p:txBody>
          <a:bodyPr wrap="square" rtlCol="0">
            <a:spAutoFit/>
          </a:bodyPr>
          <a:lstStyle/>
          <a:p>
            <a:r>
              <a:rPr lang="cs-CZ" i="1" dirty="0"/>
              <a:t>Elektrokinetické nabíjení: </a:t>
            </a:r>
            <a:r>
              <a:rPr lang="cs-CZ" dirty="0"/>
              <a:t>ionizace</a:t>
            </a:r>
            <a:r>
              <a:rPr lang="cs-CZ" i="1" dirty="0"/>
              <a:t> </a:t>
            </a:r>
            <a:r>
              <a:rPr lang="cs-CZ" dirty="0"/>
              <a:t>pomocí tření, méně efektivní, vhodné pro duté předměty, zejm. pro aplikaci teflonu.</a:t>
            </a:r>
          </a:p>
        </p:txBody>
      </p:sp>
    </p:spTree>
    <p:extLst>
      <p:ext uri="{BB962C8B-B14F-4D97-AF65-F5344CB8AC3E}">
        <p14:creationId xmlns:p14="http://schemas.microsoft.com/office/powerpoint/2010/main" val="1664533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1634A2A-0F95-4F73-A011-FD9444AE3DB4}"/>
              </a:ext>
            </a:extLst>
          </p:cNvPr>
          <p:cNvSpPr txBox="1"/>
          <p:nvPr/>
        </p:nvSpPr>
        <p:spPr>
          <a:xfrm>
            <a:off x="300777" y="799461"/>
            <a:ext cx="7004897" cy="3170099"/>
          </a:xfrm>
          <a:prstGeom prst="rect">
            <a:avLst/>
          </a:prstGeom>
          <a:noFill/>
        </p:spPr>
        <p:txBody>
          <a:bodyPr wrap="square">
            <a:spAutoFit/>
          </a:bodyPr>
          <a:lstStyle/>
          <a:p>
            <a:pPr algn="just"/>
            <a:r>
              <a:rPr lang="cs-CZ" sz="2000" b="0" i="0" dirty="0">
                <a:solidFill>
                  <a:srgbClr val="000000"/>
                </a:solidFill>
                <a:effectLst/>
              </a:rPr>
              <a:t>Elektrostatické odlučovače se používají např. v elektrárnách na zachycování popílku vyletujícího z komína. Jde </a:t>
            </a:r>
            <a:r>
              <a:rPr lang="cs-CZ" sz="2000" b="0" i="0" dirty="0">
                <a:solidFill>
                  <a:srgbClr val="333333"/>
                </a:solidFill>
                <a:effectLst/>
              </a:rPr>
              <a:t>v podstatě o uzemněnou kovovou trubku, kterou prochází čištěný plyn. V ose je izolovaně upevněn napnutý ocelový drát připojený ke zdroji napětí </a:t>
            </a:r>
            <a:r>
              <a:rPr lang="cs-CZ" sz="2000" b="0" i="0" dirty="0">
                <a:solidFill>
                  <a:srgbClr val="000000"/>
                </a:solidFill>
                <a:effectLst/>
              </a:rPr>
              <a:t>až -100 </a:t>
            </a:r>
            <a:r>
              <a:rPr lang="cs-CZ" sz="2000" b="0" i="0" dirty="0" err="1">
                <a:solidFill>
                  <a:srgbClr val="000000"/>
                </a:solidFill>
                <a:effectLst/>
              </a:rPr>
              <a:t>kV</a:t>
            </a:r>
            <a:r>
              <a:rPr lang="cs-CZ" sz="2000" b="0" i="0" dirty="0">
                <a:solidFill>
                  <a:srgbClr val="000000"/>
                </a:solidFill>
                <a:effectLst/>
              </a:rPr>
              <a:t> (= vybíjecí, resp. sršící elektroda), kde vzniká korona. Částice popílku se </a:t>
            </a:r>
            <a:r>
              <a:rPr lang="cs-CZ" sz="2000" b="0" i="0" dirty="0">
                <a:solidFill>
                  <a:srgbClr val="333333"/>
                </a:solidFill>
                <a:effectLst/>
              </a:rPr>
              <a:t>dotykem s koronou souhlasně záporně nabijí a jsou jím následně odpuzovány a přitahovány ke kladně nabitým (uzemněným) stěnám odlučovače (= sběrná elektroda), kde se usadí </a:t>
            </a:r>
            <a:r>
              <a:rPr lang="cs-CZ" sz="2000" b="0" i="0" dirty="0">
                <a:solidFill>
                  <a:srgbClr val="000000"/>
                </a:solidFill>
                <a:effectLst/>
              </a:rPr>
              <a:t>a následně se vlastní vahou sesouvají do jeho spodní části, odkud jsou odstraňovány. </a:t>
            </a:r>
            <a:endParaRPr lang="cs-CZ" sz="2000" dirty="0">
              <a:solidFill>
                <a:srgbClr val="000000"/>
              </a:solidFill>
            </a:endParaRPr>
          </a:p>
        </p:txBody>
      </p:sp>
      <p:pic>
        <p:nvPicPr>
          <p:cNvPr id="14338" name="Picture 2">
            <a:extLst>
              <a:ext uri="{FF2B5EF4-FFF2-40B4-BE49-F238E27FC236}">
                <a16:creationId xmlns:a16="http://schemas.microsoft.com/office/drawing/2014/main" id="{649A5F3C-D462-4172-9321-8BDF0C30DB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469" y="3928109"/>
            <a:ext cx="1873821" cy="2480833"/>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B29CF4A7-2EEE-47C1-BE1D-AB2397DD2474}"/>
              </a:ext>
            </a:extLst>
          </p:cNvPr>
          <p:cNvSpPr txBox="1"/>
          <p:nvPr/>
        </p:nvSpPr>
        <p:spPr>
          <a:xfrm>
            <a:off x="276225" y="253484"/>
            <a:ext cx="4572000" cy="461665"/>
          </a:xfrm>
          <a:prstGeom prst="rect">
            <a:avLst/>
          </a:prstGeom>
          <a:noFill/>
        </p:spPr>
        <p:txBody>
          <a:bodyPr wrap="square">
            <a:spAutoFit/>
          </a:bodyPr>
          <a:lstStyle/>
          <a:p>
            <a:r>
              <a:rPr lang="cs-CZ" sz="2400" b="1" i="0" dirty="0">
                <a:solidFill>
                  <a:srgbClr val="000000"/>
                </a:solidFill>
                <a:effectLst/>
              </a:rPr>
              <a:t>Elektrostatický odlučovač (filtr)</a:t>
            </a:r>
            <a:endParaRPr lang="cs-CZ" sz="2400" b="1" dirty="0"/>
          </a:p>
        </p:txBody>
      </p:sp>
      <p:pic>
        <p:nvPicPr>
          <p:cNvPr id="14340" name="Picture 4">
            <a:extLst>
              <a:ext uri="{FF2B5EF4-FFF2-40B4-BE49-F238E27FC236}">
                <a16:creationId xmlns:a16="http://schemas.microsoft.com/office/drawing/2014/main" id="{A2906092-239A-44A3-8F11-685CC05D4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535" y="303180"/>
            <a:ext cx="1366687" cy="328191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C10DFDAF-43C4-48C2-8BED-458F62F72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148" y="3876567"/>
            <a:ext cx="1467207" cy="2583915"/>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7E9D10C3-5054-47A7-8FDE-83570F32B3A9}"/>
              </a:ext>
            </a:extLst>
          </p:cNvPr>
          <p:cNvSpPr txBox="1"/>
          <p:nvPr/>
        </p:nvSpPr>
        <p:spPr>
          <a:xfrm>
            <a:off x="377034" y="4334560"/>
            <a:ext cx="4572000" cy="707886"/>
          </a:xfrm>
          <a:prstGeom prst="rect">
            <a:avLst/>
          </a:prstGeom>
          <a:noFill/>
        </p:spPr>
        <p:txBody>
          <a:bodyPr wrap="square">
            <a:spAutoFit/>
          </a:bodyPr>
          <a:lstStyle/>
          <a:p>
            <a:r>
              <a:rPr lang="cs-CZ" sz="2000" b="0" i="0" dirty="0">
                <a:solidFill>
                  <a:srgbClr val="000000"/>
                </a:solidFill>
                <a:effectLst/>
              </a:rPr>
              <a:t>Elektrostatické filtry, zachycují přes 99 % popílku.</a:t>
            </a:r>
            <a:endParaRPr lang="cs-CZ" sz="2000" dirty="0"/>
          </a:p>
        </p:txBody>
      </p:sp>
    </p:spTree>
    <p:extLst>
      <p:ext uri="{BB962C8B-B14F-4D97-AF65-F5344CB8AC3E}">
        <p14:creationId xmlns:p14="http://schemas.microsoft.com/office/powerpoint/2010/main" val="616207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See the source image">
            <a:extLst>
              <a:ext uri="{FF2B5EF4-FFF2-40B4-BE49-F238E27FC236}">
                <a16:creationId xmlns:a16="http://schemas.microsoft.com/office/drawing/2014/main" id="{3BE656A3-C22A-4076-A005-FD9A22A539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616" y="2331704"/>
            <a:ext cx="3679597" cy="2225242"/>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See the source image">
            <a:extLst>
              <a:ext uri="{FF2B5EF4-FFF2-40B4-BE49-F238E27FC236}">
                <a16:creationId xmlns:a16="http://schemas.microsoft.com/office/drawing/2014/main" id="{359AE1C3-9AD2-4384-9C9D-712D4EBD5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5616" y="197466"/>
            <a:ext cx="3751531" cy="2059959"/>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50EF114E-5214-44B0-9F07-B069355CFD60}"/>
              </a:ext>
            </a:extLst>
          </p:cNvPr>
          <p:cNvSpPr txBox="1"/>
          <p:nvPr/>
        </p:nvSpPr>
        <p:spPr>
          <a:xfrm>
            <a:off x="219075" y="158161"/>
            <a:ext cx="4572000" cy="461665"/>
          </a:xfrm>
          <a:prstGeom prst="rect">
            <a:avLst/>
          </a:prstGeom>
          <a:noFill/>
        </p:spPr>
        <p:txBody>
          <a:bodyPr wrap="square">
            <a:spAutoFit/>
          </a:bodyPr>
          <a:lstStyle/>
          <a:p>
            <a:r>
              <a:rPr lang="cs-CZ" sz="2400" b="1" i="0" u="none" strike="noStrike" dirty="0">
                <a:effectLst/>
              </a:rPr>
              <a:t>Elektrostatické filtry</a:t>
            </a:r>
            <a:endParaRPr lang="cs-CZ" sz="2400" b="1" dirty="0"/>
          </a:p>
        </p:txBody>
      </p:sp>
      <p:sp>
        <p:nvSpPr>
          <p:cNvPr id="5" name="TextovéPole 4">
            <a:extLst>
              <a:ext uri="{FF2B5EF4-FFF2-40B4-BE49-F238E27FC236}">
                <a16:creationId xmlns:a16="http://schemas.microsoft.com/office/drawing/2014/main" id="{E2C43D6C-2515-4A58-A919-87B7A25F8503}"/>
              </a:ext>
            </a:extLst>
          </p:cNvPr>
          <p:cNvSpPr txBox="1"/>
          <p:nvPr/>
        </p:nvSpPr>
        <p:spPr>
          <a:xfrm>
            <a:off x="219075" y="975423"/>
            <a:ext cx="4768375" cy="1015663"/>
          </a:xfrm>
          <a:prstGeom prst="rect">
            <a:avLst/>
          </a:prstGeom>
          <a:noFill/>
        </p:spPr>
        <p:txBody>
          <a:bodyPr wrap="square">
            <a:spAutoFit/>
          </a:bodyPr>
          <a:lstStyle/>
          <a:p>
            <a:pPr algn="just"/>
            <a:r>
              <a:rPr lang="cs-CZ" sz="2000" b="0" i="0" dirty="0">
                <a:solidFill>
                  <a:srgbClr val="333333"/>
                </a:solidFill>
                <a:effectLst/>
              </a:rPr>
              <a:t>Jiný typ odlučovače má uvnitř drátové elektrody a uzemněné kovové desky, na kterých se usazují prachové částice.</a:t>
            </a:r>
            <a:endParaRPr lang="cs-CZ" sz="2000" dirty="0"/>
          </a:p>
        </p:txBody>
      </p:sp>
      <p:sp>
        <p:nvSpPr>
          <p:cNvPr id="7" name="TextovéPole 6">
            <a:extLst>
              <a:ext uri="{FF2B5EF4-FFF2-40B4-BE49-F238E27FC236}">
                <a16:creationId xmlns:a16="http://schemas.microsoft.com/office/drawing/2014/main" id="{85518ECD-7E9C-43B0-B2C8-D63A32FF6F4B}"/>
              </a:ext>
            </a:extLst>
          </p:cNvPr>
          <p:cNvSpPr txBox="1"/>
          <p:nvPr/>
        </p:nvSpPr>
        <p:spPr>
          <a:xfrm>
            <a:off x="219075" y="3798227"/>
            <a:ext cx="4540422" cy="707886"/>
          </a:xfrm>
          <a:prstGeom prst="rect">
            <a:avLst/>
          </a:prstGeom>
          <a:noFill/>
        </p:spPr>
        <p:txBody>
          <a:bodyPr wrap="square">
            <a:spAutoFit/>
          </a:bodyPr>
          <a:lstStyle/>
          <a:p>
            <a:r>
              <a:rPr lang="cs-CZ" sz="2000" b="0" i="0" dirty="0">
                <a:solidFill>
                  <a:srgbClr val="333333"/>
                </a:solidFill>
                <a:effectLst/>
              </a:rPr>
              <a:t>Na stejném principu jsou založeny domácí </a:t>
            </a:r>
            <a:r>
              <a:rPr lang="cs-CZ" sz="2000" b="1" i="0" dirty="0">
                <a:solidFill>
                  <a:srgbClr val="333333"/>
                </a:solidFill>
                <a:effectLst/>
              </a:rPr>
              <a:t>čističky vzduchu</a:t>
            </a:r>
            <a:r>
              <a:rPr lang="cs-CZ" sz="2000" b="0" i="0" dirty="0">
                <a:solidFill>
                  <a:srgbClr val="333333"/>
                </a:solidFill>
                <a:effectLst/>
              </a:rPr>
              <a:t>.</a:t>
            </a:r>
            <a:endParaRPr lang="cs-CZ" sz="2000" dirty="0"/>
          </a:p>
        </p:txBody>
      </p:sp>
      <p:pic>
        <p:nvPicPr>
          <p:cNvPr id="4" name="Obrázek 3">
            <a:extLst>
              <a:ext uri="{FF2B5EF4-FFF2-40B4-BE49-F238E27FC236}">
                <a16:creationId xmlns:a16="http://schemas.microsoft.com/office/drawing/2014/main" id="{BCAD52A3-6084-4390-B171-27D4D5788743}"/>
              </a:ext>
            </a:extLst>
          </p:cNvPr>
          <p:cNvPicPr>
            <a:picLocks noChangeAspect="1"/>
          </p:cNvPicPr>
          <p:nvPr/>
        </p:nvPicPr>
        <p:blipFill>
          <a:blip r:embed="rId4"/>
          <a:stretch>
            <a:fillRect/>
          </a:stretch>
        </p:blipFill>
        <p:spPr>
          <a:xfrm>
            <a:off x="326853" y="4861710"/>
            <a:ext cx="2254986" cy="1736233"/>
          </a:xfrm>
          <a:prstGeom prst="rect">
            <a:avLst/>
          </a:prstGeom>
        </p:spPr>
      </p:pic>
      <p:pic>
        <p:nvPicPr>
          <p:cNvPr id="1026" name="Picture 2">
            <a:extLst>
              <a:ext uri="{FF2B5EF4-FFF2-40B4-BE49-F238E27FC236}">
                <a16:creationId xmlns:a16="http://schemas.microsoft.com/office/drawing/2014/main" id="{6B1FF6D1-ED48-4667-8012-9FB5529DDC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0359" y="4772452"/>
            <a:ext cx="1926907" cy="1825491"/>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98967278-18BA-4D97-9C99-247596004017}"/>
              </a:ext>
            </a:extLst>
          </p:cNvPr>
          <p:cNvPicPr>
            <a:picLocks noChangeAspect="1"/>
          </p:cNvPicPr>
          <p:nvPr/>
        </p:nvPicPr>
        <p:blipFill>
          <a:blip r:embed="rId6"/>
          <a:stretch>
            <a:fillRect/>
          </a:stretch>
        </p:blipFill>
        <p:spPr>
          <a:xfrm>
            <a:off x="5965786" y="4649048"/>
            <a:ext cx="2092165" cy="2169245"/>
          </a:xfrm>
          <a:prstGeom prst="rect">
            <a:avLst/>
          </a:prstGeom>
        </p:spPr>
      </p:pic>
    </p:spTree>
    <p:extLst>
      <p:ext uri="{BB962C8B-B14F-4D97-AF65-F5344CB8AC3E}">
        <p14:creationId xmlns:p14="http://schemas.microsoft.com/office/powerpoint/2010/main" val="14162215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F3C8EC5-5377-4B57-82A4-803C6FAEAABC}"/>
              </a:ext>
            </a:extLst>
          </p:cNvPr>
          <p:cNvSpPr txBox="1"/>
          <p:nvPr/>
        </p:nvSpPr>
        <p:spPr>
          <a:xfrm>
            <a:off x="171450" y="788730"/>
            <a:ext cx="8772525" cy="2246769"/>
          </a:xfrm>
          <a:prstGeom prst="rect">
            <a:avLst/>
          </a:prstGeom>
          <a:noFill/>
        </p:spPr>
        <p:txBody>
          <a:bodyPr wrap="square">
            <a:spAutoFit/>
          </a:bodyPr>
          <a:lstStyle/>
          <a:p>
            <a:pPr algn="just"/>
            <a:r>
              <a:rPr lang="cs-CZ" sz="2000" b="0" i="0" dirty="0">
                <a:solidFill>
                  <a:srgbClr val="333333"/>
                </a:solidFill>
                <a:effectLst/>
              </a:rPr>
              <a:t>Elektrostatické třídění rud je založeno na různé elektrické vodivosti rudy a hlušiny. Drobně roztlučený materiál se sype na otáčející se kladně nabitý válec. Zrnka hlušiny jsou málo vodivá a dotykem s válcem se nabijí a ulpí na otáčejícím se válci. Když jejich hmotnost převýší přitažlivou elektrostatickou sílu, zrnka hlušiny od válce odpadnou do zásobníku hlušiny. Zrnka rudy jsou vodivější, dotykem s válcem se nabijí kladně a jsou proto válcem odpuzována. Pomocná záporně nabitá elektroda poblíž válce je přitahuje tak, aby padala do druhého zásobníku.</a:t>
            </a:r>
            <a:endParaRPr lang="cs-CZ" sz="2000" dirty="0"/>
          </a:p>
        </p:txBody>
      </p:sp>
      <p:sp>
        <p:nvSpPr>
          <p:cNvPr id="6" name="TextovéPole 5">
            <a:extLst>
              <a:ext uri="{FF2B5EF4-FFF2-40B4-BE49-F238E27FC236}">
                <a16:creationId xmlns:a16="http://schemas.microsoft.com/office/drawing/2014/main" id="{9859F924-0530-4F9B-9676-068761EF48FB}"/>
              </a:ext>
            </a:extLst>
          </p:cNvPr>
          <p:cNvSpPr txBox="1"/>
          <p:nvPr/>
        </p:nvSpPr>
        <p:spPr>
          <a:xfrm>
            <a:off x="171450" y="234434"/>
            <a:ext cx="4572000" cy="461665"/>
          </a:xfrm>
          <a:prstGeom prst="rect">
            <a:avLst/>
          </a:prstGeom>
          <a:noFill/>
        </p:spPr>
        <p:txBody>
          <a:bodyPr wrap="square">
            <a:spAutoFit/>
          </a:bodyPr>
          <a:lstStyle/>
          <a:p>
            <a:r>
              <a:rPr lang="cs-CZ" sz="2400" b="1" i="0" dirty="0">
                <a:solidFill>
                  <a:srgbClr val="333333"/>
                </a:solidFill>
                <a:effectLst/>
              </a:rPr>
              <a:t>Elektrostatické třídění rud</a:t>
            </a:r>
            <a:endParaRPr lang="cs-CZ" sz="2400" b="1" dirty="0"/>
          </a:p>
        </p:txBody>
      </p:sp>
      <p:pic>
        <p:nvPicPr>
          <p:cNvPr id="2050" name="Picture 2" descr="Tools for Mining: Technical Chapter 16: 0ther Sorting and Separating  Techniques: 16.6 Electrostatic sorting">
            <a:extLst>
              <a:ext uri="{FF2B5EF4-FFF2-40B4-BE49-F238E27FC236}">
                <a16:creationId xmlns:a16="http://schemas.microsoft.com/office/drawing/2014/main" id="{97EF4722-D19D-45B3-B530-33B2A807C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64" y="3238499"/>
            <a:ext cx="5492558" cy="2124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7 Electrostatic Separation">
            <a:extLst>
              <a:ext uri="{FF2B5EF4-FFF2-40B4-BE49-F238E27FC236}">
                <a16:creationId xmlns:a16="http://schemas.microsoft.com/office/drawing/2014/main" id="{0195250E-1D31-4046-9AD4-44933C837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236" y="3035499"/>
            <a:ext cx="2795589" cy="3632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4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BAB6399-9DDD-46F9-AB0F-6E5466C915F8}"/>
              </a:ext>
            </a:extLst>
          </p:cNvPr>
          <p:cNvSpPr txBox="1"/>
          <p:nvPr/>
        </p:nvSpPr>
        <p:spPr>
          <a:xfrm>
            <a:off x="176212" y="699790"/>
            <a:ext cx="8791575" cy="2862322"/>
          </a:xfrm>
          <a:prstGeom prst="rect">
            <a:avLst/>
          </a:prstGeom>
          <a:noFill/>
        </p:spPr>
        <p:txBody>
          <a:bodyPr wrap="square">
            <a:spAutoFit/>
          </a:bodyPr>
          <a:lstStyle/>
          <a:p>
            <a:pPr algn="just"/>
            <a:r>
              <a:rPr lang="cs-CZ" sz="2000" b="1" dirty="0"/>
              <a:t>Polovodič</a:t>
            </a:r>
            <a:r>
              <a:rPr lang="cs-CZ" sz="2000" dirty="0"/>
              <a:t> je pevná látka, jejíž elektrická vodivost závisí na vnějších nebo vnitřních podmínkách, a dá se změnou těchto podmínek snadno ovlivnit. Změna vnějších podmínek znamená dodání některého z druhů energie – nejčastěji tepelné, elektrické nebo světelné, změnu vnitřních podmínek představuje příměs jiného prvku v polovodiči.</a:t>
            </a:r>
            <a:r>
              <a:rPr lang="en-US" sz="2000" dirty="0"/>
              <a:t> </a:t>
            </a:r>
          </a:p>
          <a:p>
            <a:pPr algn="just"/>
            <a:r>
              <a:rPr lang="cs-CZ" sz="2000" dirty="0"/>
              <a:t>Mezi polovodiče patří prvky křemík, germanium, selen, sloučeniny arsenid galia </a:t>
            </a:r>
            <a:r>
              <a:rPr lang="cs-CZ" sz="2000" dirty="0" err="1"/>
              <a:t>GaAs</a:t>
            </a:r>
            <a:r>
              <a:rPr lang="cs-CZ" sz="2000" dirty="0"/>
              <a:t>, sulfid olovnatý </a:t>
            </a:r>
            <a:r>
              <a:rPr lang="cs-CZ" sz="2000" dirty="0" err="1"/>
              <a:t>PbS</a:t>
            </a:r>
            <a:r>
              <a:rPr lang="cs-CZ" sz="2000" dirty="0"/>
              <a:t> aj. Většina polovodičů jsou krystalické látky, existují však také polovodiče amorfní (některá skla). Polovodiče se využívají u elektronických součástek.</a:t>
            </a:r>
          </a:p>
        </p:txBody>
      </p:sp>
      <p:sp>
        <p:nvSpPr>
          <p:cNvPr id="6" name="TextovéPole 5">
            <a:extLst>
              <a:ext uri="{FF2B5EF4-FFF2-40B4-BE49-F238E27FC236}">
                <a16:creationId xmlns:a16="http://schemas.microsoft.com/office/drawing/2014/main" id="{0F43C9FF-0C8D-4897-B316-EA9E486242E3}"/>
              </a:ext>
            </a:extLst>
          </p:cNvPr>
          <p:cNvSpPr txBox="1"/>
          <p:nvPr/>
        </p:nvSpPr>
        <p:spPr>
          <a:xfrm>
            <a:off x="176212" y="120491"/>
            <a:ext cx="2419350" cy="461665"/>
          </a:xfrm>
          <a:prstGeom prst="rect">
            <a:avLst/>
          </a:prstGeom>
          <a:noFill/>
        </p:spPr>
        <p:txBody>
          <a:bodyPr wrap="square" rtlCol="0">
            <a:spAutoFit/>
          </a:bodyPr>
          <a:lstStyle/>
          <a:p>
            <a:r>
              <a:rPr lang="cs-CZ" sz="2400" b="1" dirty="0"/>
              <a:t>Polovodič</a:t>
            </a:r>
            <a:r>
              <a:rPr lang="en-US" sz="2400" b="1" dirty="0"/>
              <a:t>e</a:t>
            </a:r>
            <a:endParaRPr lang="cs-CZ" sz="2400" b="1" dirty="0"/>
          </a:p>
        </p:txBody>
      </p:sp>
      <p:sp>
        <p:nvSpPr>
          <p:cNvPr id="8" name="TextovéPole 7">
            <a:extLst>
              <a:ext uri="{FF2B5EF4-FFF2-40B4-BE49-F238E27FC236}">
                <a16:creationId xmlns:a16="http://schemas.microsoft.com/office/drawing/2014/main" id="{FFEE1070-E23A-4211-AA70-21661736655A}"/>
              </a:ext>
            </a:extLst>
          </p:cNvPr>
          <p:cNvSpPr txBox="1"/>
          <p:nvPr/>
        </p:nvSpPr>
        <p:spPr>
          <a:xfrm>
            <a:off x="219075" y="3797380"/>
            <a:ext cx="4010026" cy="2062103"/>
          </a:xfrm>
          <a:prstGeom prst="rect">
            <a:avLst/>
          </a:prstGeom>
          <a:noFill/>
        </p:spPr>
        <p:txBody>
          <a:bodyPr wrap="square">
            <a:spAutoFit/>
          </a:bodyPr>
          <a:lstStyle/>
          <a:p>
            <a:pPr algn="l">
              <a:buFont typeface="Arial" panose="020B0604020202020204" pitchFamily="34" charset="0"/>
              <a:buChar char="•"/>
            </a:pPr>
            <a:r>
              <a:rPr lang="cs-CZ" sz="2000" b="1" i="0" dirty="0">
                <a:solidFill>
                  <a:srgbClr val="202122"/>
                </a:solidFill>
                <a:effectLst/>
              </a:rPr>
              <a:t>polovodiče typu N</a:t>
            </a:r>
            <a:r>
              <a:rPr lang="cs-CZ" sz="2000" b="0" i="0" dirty="0">
                <a:solidFill>
                  <a:srgbClr val="202122"/>
                </a:solidFill>
                <a:effectLst/>
              </a:rPr>
              <a:t> – majoritními nositeli náboje jsou </a:t>
            </a:r>
            <a:r>
              <a:rPr lang="cs-CZ" sz="2000" b="0" i="1" dirty="0">
                <a:solidFill>
                  <a:srgbClr val="202122"/>
                </a:solidFill>
                <a:effectLst/>
              </a:rPr>
              <a:t>volné elektrony </a:t>
            </a:r>
            <a:r>
              <a:rPr lang="cs-CZ" sz="2000" b="0" i="0" dirty="0">
                <a:solidFill>
                  <a:srgbClr val="202122"/>
                </a:solidFill>
                <a:effectLst/>
              </a:rPr>
              <a:t>(e</a:t>
            </a:r>
            <a:r>
              <a:rPr lang="cs-CZ" sz="2000" b="0" i="0" baseline="30000" dirty="0">
                <a:solidFill>
                  <a:srgbClr val="202122"/>
                </a:solidFill>
                <a:effectLst/>
              </a:rPr>
              <a:t>–</a:t>
            </a:r>
            <a:r>
              <a:rPr lang="cs-CZ" sz="2000" b="0" i="0" dirty="0">
                <a:solidFill>
                  <a:srgbClr val="202122"/>
                </a:solidFill>
                <a:effectLst/>
              </a:rPr>
              <a:t>)</a:t>
            </a:r>
            <a:endParaRPr lang="en-US" sz="2000" b="0" i="0" dirty="0">
              <a:solidFill>
                <a:srgbClr val="202122"/>
              </a:solidFill>
              <a:effectLst/>
            </a:endParaRPr>
          </a:p>
          <a:p>
            <a:pPr algn="l">
              <a:buFont typeface="Arial" panose="020B0604020202020204" pitchFamily="34" charset="0"/>
              <a:buChar char="•"/>
            </a:pPr>
            <a:endParaRPr lang="cs-CZ" sz="800" b="0" i="0" dirty="0">
              <a:solidFill>
                <a:srgbClr val="202122"/>
              </a:solidFill>
              <a:effectLst/>
            </a:endParaRPr>
          </a:p>
          <a:p>
            <a:pPr algn="l">
              <a:buFont typeface="Arial" panose="020B0604020202020204" pitchFamily="34" charset="0"/>
              <a:buChar char="•"/>
            </a:pPr>
            <a:r>
              <a:rPr lang="cs-CZ" sz="2000" b="1" i="0" dirty="0">
                <a:solidFill>
                  <a:srgbClr val="202122"/>
                </a:solidFill>
                <a:effectLst/>
              </a:rPr>
              <a:t>polovodiče typu P </a:t>
            </a:r>
            <a:r>
              <a:rPr lang="cs-CZ" sz="2000" b="0" i="0" dirty="0">
                <a:solidFill>
                  <a:srgbClr val="202122"/>
                </a:solidFill>
                <a:effectLst/>
              </a:rPr>
              <a:t>– majoritními nositeli náboje jsou elektronové </a:t>
            </a:r>
            <a:r>
              <a:rPr lang="cs-CZ" sz="2000" b="0" i="0" dirty="0" err="1">
                <a:solidFill>
                  <a:srgbClr val="202122"/>
                </a:solidFill>
                <a:effectLst/>
              </a:rPr>
              <a:t>vakance</a:t>
            </a:r>
            <a:r>
              <a:rPr lang="cs-CZ" sz="2000" b="0" i="0" dirty="0">
                <a:solidFill>
                  <a:srgbClr val="202122"/>
                </a:solidFill>
                <a:effectLst/>
              </a:rPr>
              <a:t>, tzv. </a:t>
            </a:r>
            <a:r>
              <a:rPr lang="cs-CZ" sz="2000" b="0" i="1" dirty="0">
                <a:solidFill>
                  <a:srgbClr val="202122"/>
                </a:solidFill>
                <a:effectLst/>
              </a:rPr>
              <a:t>díry</a:t>
            </a:r>
            <a:r>
              <a:rPr lang="cs-CZ" sz="2000" b="0" i="0" dirty="0">
                <a:solidFill>
                  <a:srgbClr val="202122"/>
                </a:solidFill>
                <a:effectLst/>
              </a:rPr>
              <a:t> (h</a:t>
            </a:r>
            <a:r>
              <a:rPr lang="cs-CZ" sz="2000" b="0" i="0" baseline="30000" dirty="0">
                <a:solidFill>
                  <a:srgbClr val="202122"/>
                </a:solidFill>
                <a:effectLst/>
              </a:rPr>
              <a:t>+</a:t>
            </a:r>
            <a:r>
              <a:rPr lang="cs-CZ" sz="2000" b="0" i="0" dirty="0">
                <a:solidFill>
                  <a:srgbClr val="202122"/>
                </a:solidFill>
                <a:effectLst/>
              </a:rPr>
              <a:t>)</a:t>
            </a:r>
          </a:p>
        </p:txBody>
      </p:sp>
      <p:pic>
        <p:nvPicPr>
          <p:cNvPr id="3078" name="Picture 6" descr="ESA Science &amp; Technology - Compound Semiconductors">
            <a:extLst>
              <a:ext uri="{FF2B5EF4-FFF2-40B4-BE49-F238E27FC236}">
                <a16:creationId xmlns:a16="http://schemas.microsoft.com/office/drawing/2014/main" id="{8EFA52AE-832D-425D-AA5F-4FE52DCE38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9944" y="3305176"/>
            <a:ext cx="4914981" cy="3452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342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a Compound Semiconductor? | Toshiba Electronic Devices &amp; Storage  Corporation | Americas – United States">
            <a:extLst>
              <a:ext uri="{FF2B5EF4-FFF2-40B4-BE49-F238E27FC236}">
                <a16:creationId xmlns:a16="http://schemas.microsoft.com/office/drawing/2014/main" id="{57F42042-BAFE-443F-836F-120F5630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5971" y="4707257"/>
            <a:ext cx="5270847" cy="19266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type Semiconductor | Toshiba Electronic Devices &amp; Storage Corporation |  Asia-English">
            <a:extLst>
              <a:ext uri="{FF2B5EF4-FFF2-40B4-BE49-F238E27FC236}">
                <a16:creationId xmlns:a16="http://schemas.microsoft.com/office/drawing/2014/main" id="{8F3D9252-A794-4CE9-B271-F8098DEE12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561" y="2484248"/>
            <a:ext cx="5270847" cy="208013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76C9AC3F-E9EF-4654-8755-DEC1E4BA9D33}"/>
              </a:ext>
            </a:extLst>
          </p:cNvPr>
          <p:cNvSpPr txBox="1"/>
          <p:nvPr/>
        </p:nvSpPr>
        <p:spPr>
          <a:xfrm>
            <a:off x="581025" y="2792517"/>
            <a:ext cx="1994247" cy="379308"/>
          </a:xfrm>
          <a:prstGeom prst="rect">
            <a:avLst/>
          </a:prstGeom>
          <a:noFill/>
        </p:spPr>
        <p:txBody>
          <a:bodyPr wrap="square">
            <a:spAutoFit/>
          </a:bodyPr>
          <a:lstStyle/>
          <a:p>
            <a:r>
              <a:rPr lang="cs-CZ" sz="1800" b="1" i="0" dirty="0">
                <a:solidFill>
                  <a:srgbClr val="202122"/>
                </a:solidFill>
                <a:effectLst/>
              </a:rPr>
              <a:t>polovodič typu </a:t>
            </a:r>
            <a:r>
              <a:rPr lang="en-US" sz="1800" b="1" i="0" dirty="0">
                <a:solidFill>
                  <a:srgbClr val="202122"/>
                </a:solidFill>
                <a:effectLst/>
              </a:rPr>
              <a:t>P</a:t>
            </a:r>
            <a:r>
              <a:rPr lang="cs-CZ" sz="1800" b="0" i="0" dirty="0">
                <a:solidFill>
                  <a:srgbClr val="202122"/>
                </a:solidFill>
                <a:effectLst/>
              </a:rPr>
              <a:t> </a:t>
            </a:r>
            <a:endParaRPr lang="cs-CZ" dirty="0"/>
          </a:p>
        </p:txBody>
      </p:sp>
      <p:sp>
        <p:nvSpPr>
          <p:cNvPr id="9" name="TextovéPole 8">
            <a:extLst>
              <a:ext uri="{FF2B5EF4-FFF2-40B4-BE49-F238E27FC236}">
                <a16:creationId xmlns:a16="http://schemas.microsoft.com/office/drawing/2014/main" id="{93140BA1-8927-4B9E-9816-FED448A5FE69}"/>
              </a:ext>
            </a:extLst>
          </p:cNvPr>
          <p:cNvSpPr txBox="1"/>
          <p:nvPr/>
        </p:nvSpPr>
        <p:spPr>
          <a:xfrm>
            <a:off x="497182" y="4707257"/>
            <a:ext cx="1994247" cy="923330"/>
          </a:xfrm>
          <a:prstGeom prst="rect">
            <a:avLst/>
          </a:prstGeom>
          <a:noFill/>
        </p:spPr>
        <p:txBody>
          <a:bodyPr wrap="square">
            <a:spAutoFit/>
          </a:bodyPr>
          <a:lstStyle/>
          <a:p>
            <a:r>
              <a:rPr lang="cs-CZ" sz="1800" b="1" i="0" dirty="0">
                <a:solidFill>
                  <a:srgbClr val="202122"/>
                </a:solidFill>
                <a:effectLst/>
              </a:rPr>
              <a:t>polovodiče typu </a:t>
            </a:r>
            <a:r>
              <a:rPr lang="en-US" sz="1800" b="1" i="0" dirty="0">
                <a:solidFill>
                  <a:srgbClr val="202122"/>
                </a:solidFill>
                <a:effectLst/>
              </a:rPr>
              <a:t>P</a:t>
            </a:r>
          </a:p>
          <a:p>
            <a:r>
              <a:rPr lang="en-US" dirty="0" err="1">
                <a:solidFill>
                  <a:srgbClr val="202122"/>
                </a:solidFill>
              </a:rPr>
              <a:t>nebo</a:t>
            </a:r>
            <a:endParaRPr lang="en-US" dirty="0">
              <a:solidFill>
                <a:srgbClr val="202122"/>
              </a:solidFill>
            </a:endParaRPr>
          </a:p>
          <a:p>
            <a:r>
              <a:rPr lang="cs-CZ" sz="1800" b="1" i="0" dirty="0">
                <a:solidFill>
                  <a:srgbClr val="202122"/>
                </a:solidFill>
                <a:effectLst/>
              </a:rPr>
              <a:t>polovodič typu N</a:t>
            </a:r>
            <a:r>
              <a:rPr lang="cs-CZ" sz="1800" b="0" i="0" dirty="0">
                <a:solidFill>
                  <a:srgbClr val="202122"/>
                </a:solidFill>
                <a:effectLst/>
              </a:rPr>
              <a:t> </a:t>
            </a:r>
            <a:endParaRPr lang="cs-CZ" dirty="0"/>
          </a:p>
        </p:txBody>
      </p:sp>
      <p:pic>
        <p:nvPicPr>
          <p:cNvPr id="10" name="Picture 4" descr="n-type Semiconductor | Toshiba Electronic Devices &amp; Storage Corporation |  Asia-English">
            <a:extLst>
              <a:ext uri="{FF2B5EF4-FFF2-40B4-BE49-F238E27FC236}">
                <a16:creationId xmlns:a16="http://schemas.microsoft.com/office/drawing/2014/main" id="{81E0F919-0B89-45F8-9F30-274A683AF9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4561" y="384999"/>
            <a:ext cx="5270847" cy="2027812"/>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DE761798-5715-4066-BB34-FB3383BF14AA}"/>
              </a:ext>
            </a:extLst>
          </p:cNvPr>
          <p:cNvSpPr txBox="1"/>
          <p:nvPr/>
        </p:nvSpPr>
        <p:spPr>
          <a:xfrm>
            <a:off x="581025" y="497562"/>
            <a:ext cx="1804346" cy="369332"/>
          </a:xfrm>
          <a:prstGeom prst="rect">
            <a:avLst/>
          </a:prstGeom>
          <a:noFill/>
        </p:spPr>
        <p:txBody>
          <a:bodyPr wrap="square">
            <a:spAutoFit/>
          </a:bodyPr>
          <a:lstStyle/>
          <a:p>
            <a:r>
              <a:rPr lang="cs-CZ" sz="1800" b="1" i="0" dirty="0">
                <a:solidFill>
                  <a:srgbClr val="202122"/>
                </a:solidFill>
                <a:effectLst/>
              </a:rPr>
              <a:t>polovodič typu N</a:t>
            </a:r>
            <a:r>
              <a:rPr lang="cs-CZ" sz="1800" b="0" i="0" dirty="0">
                <a:solidFill>
                  <a:srgbClr val="202122"/>
                </a:solidFill>
                <a:effectLst/>
              </a:rPr>
              <a:t> </a:t>
            </a:r>
            <a:endParaRPr lang="cs-CZ" dirty="0"/>
          </a:p>
        </p:txBody>
      </p:sp>
    </p:spTree>
    <p:extLst>
      <p:ext uri="{BB962C8B-B14F-4D97-AF65-F5344CB8AC3E}">
        <p14:creationId xmlns:p14="http://schemas.microsoft.com/office/powerpoint/2010/main" val="21890639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FC036366-E75E-4148-9A8A-DAC733E77504}"/>
              </a:ext>
            </a:extLst>
          </p:cNvPr>
          <p:cNvSpPr txBox="1"/>
          <p:nvPr/>
        </p:nvSpPr>
        <p:spPr>
          <a:xfrm>
            <a:off x="200025" y="874455"/>
            <a:ext cx="6211408" cy="3477875"/>
          </a:xfrm>
          <a:prstGeom prst="rect">
            <a:avLst/>
          </a:prstGeom>
          <a:noFill/>
        </p:spPr>
        <p:txBody>
          <a:bodyPr wrap="square">
            <a:spAutoFit/>
          </a:bodyPr>
          <a:lstStyle/>
          <a:p>
            <a:pPr algn="just"/>
            <a:r>
              <a:rPr lang="cs-CZ" sz="2000" dirty="0"/>
              <a:t>Fotoelektrický jev (fotoefekt) je fyzikální jev, při němž </a:t>
            </a:r>
            <a:r>
              <a:rPr lang="cs-CZ" sz="2000" u="sng" dirty="0"/>
              <a:t>jsou elektrony emitovány (vyzařovány)</a:t>
            </a:r>
            <a:r>
              <a:rPr lang="cs-CZ" sz="2000" dirty="0"/>
              <a:t> z látky (nejčastěji </a:t>
            </a:r>
            <a:r>
              <a:rPr lang="cs-CZ" sz="2000" u="sng" dirty="0"/>
              <a:t>z kovu</a:t>
            </a:r>
            <a:r>
              <a:rPr lang="cs-CZ" sz="2000" dirty="0"/>
              <a:t>) </a:t>
            </a:r>
            <a:r>
              <a:rPr lang="cs-CZ" sz="2000" u="sng" dirty="0"/>
              <a:t>v důsledku absorpce elektromagnetického záření </a:t>
            </a:r>
            <a:r>
              <a:rPr lang="cs-CZ" sz="2000" dirty="0"/>
              <a:t>(např. rentgenové záření nebo viditelného světla) látkou. Pokud jev probíhá na povrchu látky (tzn. působením vnějšího elektromagnetického záření se elektrony uvolňují do okolí látky), jde o </a:t>
            </a:r>
            <a:r>
              <a:rPr lang="cs-CZ" sz="2000" b="1" dirty="0"/>
              <a:t>vnější fotoelektrický jev</a:t>
            </a:r>
            <a:r>
              <a:rPr lang="cs-CZ" sz="2000" dirty="0"/>
              <a:t>. Fotoelektrický jev může probíhat i uvnitř látky, kdy uvolněné elektrony zůstávají v materiálu jako vodivostní elektrony. V tomto případě jde o </a:t>
            </a:r>
            <a:r>
              <a:rPr lang="cs-CZ" sz="2000" b="1" dirty="0"/>
              <a:t>vnitřní fotoelektrický jev </a:t>
            </a:r>
            <a:r>
              <a:rPr lang="cs-CZ" sz="2000" dirty="0"/>
              <a:t>(viz fotodioda, fototranzistor).</a:t>
            </a:r>
          </a:p>
        </p:txBody>
      </p:sp>
      <p:sp>
        <p:nvSpPr>
          <p:cNvPr id="8" name="TextovéPole 7">
            <a:extLst>
              <a:ext uri="{FF2B5EF4-FFF2-40B4-BE49-F238E27FC236}">
                <a16:creationId xmlns:a16="http://schemas.microsoft.com/office/drawing/2014/main" id="{9733CB31-82FA-4B63-8D57-2A1C410DD904}"/>
              </a:ext>
            </a:extLst>
          </p:cNvPr>
          <p:cNvSpPr txBox="1"/>
          <p:nvPr/>
        </p:nvSpPr>
        <p:spPr>
          <a:xfrm>
            <a:off x="200025" y="282059"/>
            <a:ext cx="4572000" cy="461665"/>
          </a:xfrm>
          <a:prstGeom prst="rect">
            <a:avLst/>
          </a:prstGeom>
          <a:noFill/>
        </p:spPr>
        <p:txBody>
          <a:bodyPr wrap="square">
            <a:spAutoFit/>
          </a:bodyPr>
          <a:lstStyle/>
          <a:p>
            <a:r>
              <a:rPr lang="cs-CZ" sz="2400" b="1" dirty="0"/>
              <a:t>Fotoelektrický jev </a:t>
            </a:r>
          </a:p>
        </p:txBody>
      </p:sp>
      <p:pic>
        <p:nvPicPr>
          <p:cNvPr id="12290" name="Picture 2">
            <a:extLst>
              <a:ext uri="{FF2B5EF4-FFF2-40B4-BE49-F238E27FC236}">
                <a16:creationId xmlns:a16="http://schemas.microsoft.com/office/drawing/2014/main" id="{F1EBBACC-38AE-4911-8BB6-0AEEC35B9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1553" y="689627"/>
            <a:ext cx="2362422" cy="2362422"/>
          </a:xfrm>
          <a:prstGeom prst="rect">
            <a:avLst/>
          </a:prstGeom>
          <a:noFill/>
          <a:extLst>
            <a:ext uri="{909E8E84-426E-40DD-AFC4-6F175D3DCCD1}">
              <a14:hiddenFill xmlns:a14="http://schemas.microsoft.com/office/drawing/2010/main">
                <a:solidFill>
                  <a:srgbClr val="FFFFFF"/>
                </a:solidFill>
              </a14:hiddenFill>
            </a:ext>
          </a:extLst>
        </p:spPr>
      </p:pic>
      <p:pic>
        <p:nvPicPr>
          <p:cNvPr id="10" name="Grafický objekt 9">
            <a:extLst>
              <a:ext uri="{FF2B5EF4-FFF2-40B4-BE49-F238E27FC236}">
                <a16:creationId xmlns:a16="http://schemas.microsoft.com/office/drawing/2014/main" id="{FB493A3F-FA92-4636-AB34-5FBDC7154D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9362" y="5159100"/>
            <a:ext cx="2052638" cy="293234"/>
          </a:xfrm>
          <a:prstGeom prst="rect">
            <a:avLst/>
          </a:prstGeom>
        </p:spPr>
      </p:pic>
      <p:sp>
        <p:nvSpPr>
          <p:cNvPr id="13" name="TextovéPole 12">
            <a:extLst>
              <a:ext uri="{FF2B5EF4-FFF2-40B4-BE49-F238E27FC236}">
                <a16:creationId xmlns:a16="http://schemas.microsoft.com/office/drawing/2014/main" id="{29D9D237-91BD-46E1-9DF9-CBAAC6174012}"/>
              </a:ext>
            </a:extLst>
          </p:cNvPr>
          <p:cNvSpPr txBox="1"/>
          <p:nvPr/>
        </p:nvSpPr>
        <p:spPr>
          <a:xfrm>
            <a:off x="266701" y="4558713"/>
            <a:ext cx="4572000" cy="400110"/>
          </a:xfrm>
          <a:prstGeom prst="rect">
            <a:avLst/>
          </a:prstGeom>
          <a:noFill/>
        </p:spPr>
        <p:txBody>
          <a:bodyPr wrap="square">
            <a:spAutoFit/>
          </a:bodyPr>
          <a:lstStyle/>
          <a:p>
            <a:r>
              <a:rPr lang="cs-CZ" sz="2000" b="1" dirty="0"/>
              <a:t>Einsteinova rovnice fotoelektrického jevu</a:t>
            </a:r>
          </a:p>
        </p:txBody>
      </p:sp>
      <p:sp>
        <p:nvSpPr>
          <p:cNvPr id="15" name="TextovéPole 14">
            <a:extLst>
              <a:ext uri="{FF2B5EF4-FFF2-40B4-BE49-F238E27FC236}">
                <a16:creationId xmlns:a16="http://schemas.microsoft.com/office/drawing/2014/main" id="{D16DF108-4B2B-46F0-9926-00814831F16A}"/>
              </a:ext>
            </a:extLst>
          </p:cNvPr>
          <p:cNvSpPr txBox="1"/>
          <p:nvPr/>
        </p:nvSpPr>
        <p:spPr>
          <a:xfrm>
            <a:off x="146996" y="5652611"/>
            <a:ext cx="8927413" cy="923330"/>
          </a:xfrm>
          <a:prstGeom prst="rect">
            <a:avLst/>
          </a:prstGeom>
          <a:noFill/>
        </p:spPr>
        <p:txBody>
          <a:bodyPr wrap="square">
            <a:spAutoFit/>
          </a:bodyPr>
          <a:lstStyle/>
          <a:p>
            <a:pPr algn="just"/>
            <a:r>
              <a:rPr lang="cs-CZ" dirty="0"/>
              <a:t>kde </a:t>
            </a:r>
            <a:r>
              <a:rPr lang="cs-CZ" i="1" dirty="0"/>
              <a:t>h.</a:t>
            </a:r>
            <a:r>
              <a:rPr lang="el-GR" i="1" dirty="0"/>
              <a:t>ν</a:t>
            </a:r>
            <a:r>
              <a:rPr lang="cs-CZ" dirty="0"/>
              <a:t> je energie dopadajícího fotonu, </a:t>
            </a:r>
            <a:r>
              <a:rPr lang="cs-CZ" i="1" dirty="0"/>
              <a:t>h.</a:t>
            </a:r>
            <a:r>
              <a:rPr lang="el-GR" i="1" dirty="0"/>
              <a:t>ν</a:t>
            </a:r>
            <a:r>
              <a:rPr lang="cs-CZ" i="1" baseline="-25000" dirty="0"/>
              <a:t>0</a:t>
            </a:r>
            <a:r>
              <a:rPr lang="cs-CZ" dirty="0"/>
              <a:t> je minimální energie potřebná k uvolnění elektronu (výstupní práce) a </a:t>
            </a:r>
            <a:r>
              <a:rPr lang="cs-CZ" i="1" dirty="0" err="1"/>
              <a:t>E</a:t>
            </a:r>
            <a:r>
              <a:rPr lang="cs-CZ" i="1" baseline="-25000" dirty="0" err="1"/>
              <a:t>max</a:t>
            </a:r>
            <a:r>
              <a:rPr lang="cs-CZ" dirty="0"/>
              <a:t> je maximální možná (kinetická) energie uvolněného elektronu.</a:t>
            </a:r>
          </a:p>
        </p:txBody>
      </p:sp>
      <p:pic>
        <p:nvPicPr>
          <p:cNvPr id="12292" name="Picture 4">
            <a:extLst>
              <a:ext uri="{FF2B5EF4-FFF2-40B4-BE49-F238E27FC236}">
                <a16:creationId xmlns:a16="http://schemas.microsoft.com/office/drawing/2014/main" id="{47BCC9EE-0093-4D57-A994-FAE87A041B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1433" y="3429461"/>
            <a:ext cx="2662976" cy="184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845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3895AC64-9348-49CD-B0EC-195A0791BECB}"/>
              </a:ext>
            </a:extLst>
          </p:cNvPr>
          <p:cNvSpPr txBox="1"/>
          <p:nvPr/>
        </p:nvSpPr>
        <p:spPr>
          <a:xfrm>
            <a:off x="247650" y="247650"/>
            <a:ext cx="2180212" cy="461665"/>
          </a:xfrm>
          <a:prstGeom prst="rect">
            <a:avLst/>
          </a:prstGeom>
          <a:noFill/>
        </p:spPr>
        <p:txBody>
          <a:bodyPr wrap="none" rtlCol="0">
            <a:spAutoFit/>
          </a:bodyPr>
          <a:lstStyle/>
          <a:p>
            <a:r>
              <a:rPr lang="cs-CZ" sz="2400" b="1" dirty="0"/>
              <a:t>Kapacita vodiče</a:t>
            </a:r>
          </a:p>
        </p:txBody>
      </p:sp>
      <p:sp>
        <p:nvSpPr>
          <p:cNvPr id="6" name="TextovéPole 5">
            <a:extLst>
              <a:ext uri="{FF2B5EF4-FFF2-40B4-BE49-F238E27FC236}">
                <a16:creationId xmlns:a16="http://schemas.microsoft.com/office/drawing/2014/main" id="{D11D365C-8DBB-45BA-B1AA-8712074E06F5}"/>
              </a:ext>
            </a:extLst>
          </p:cNvPr>
          <p:cNvSpPr txBox="1"/>
          <p:nvPr/>
        </p:nvSpPr>
        <p:spPr>
          <a:xfrm>
            <a:off x="247650" y="807988"/>
            <a:ext cx="8648700" cy="1015663"/>
          </a:xfrm>
          <a:prstGeom prst="rect">
            <a:avLst/>
          </a:prstGeom>
          <a:noFill/>
        </p:spPr>
        <p:txBody>
          <a:bodyPr wrap="square">
            <a:spAutoFit/>
          </a:bodyPr>
          <a:lstStyle/>
          <a:p>
            <a:pPr algn="just"/>
            <a:r>
              <a:rPr lang="cs-CZ" sz="2000" b="1" dirty="0">
                <a:effectLst/>
              </a:rPr>
              <a:t>Elektrická kapacita </a:t>
            </a:r>
            <a:r>
              <a:rPr lang="en-US" sz="2000" b="0" i="1" dirty="0">
                <a:effectLst/>
              </a:rPr>
              <a:t>C</a:t>
            </a:r>
            <a:r>
              <a:rPr lang="en-US" sz="2000" b="0" i="0" dirty="0">
                <a:effectLst/>
              </a:rPr>
              <a:t> </a:t>
            </a:r>
            <a:r>
              <a:rPr lang="cs-CZ" sz="2000" b="0" i="0" dirty="0">
                <a:effectLst/>
              </a:rPr>
              <a:t>vyjadřuje schopnost vodiče </a:t>
            </a:r>
            <a:r>
              <a:rPr lang="cs-CZ" sz="2000" b="0" i="0" dirty="0">
                <a:solidFill>
                  <a:srgbClr val="000000"/>
                </a:solidFill>
                <a:effectLst/>
              </a:rPr>
              <a:t>při určité pevné hodnotě potenciálu </a:t>
            </a:r>
            <a:r>
              <a:rPr lang="en-US" sz="2000" b="0" i="0" dirty="0" err="1">
                <a:effectLst/>
              </a:rPr>
              <a:t>hromadit</a:t>
            </a:r>
            <a:r>
              <a:rPr lang="en-US" sz="2000" b="0" i="0" dirty="0">
                <a:effectLst/>
              </a:rPr>
              <a:t> v sob</a:t>
            </a:r>
            <a:r>
              <a:rPr lang="cs-CZ" sz="2000" b="0" i="0" dirty="0">
                <a:effectLst/>
              </a:rPr>
              <a:t>ě či</a:t>
            </a:r>
            <a:r>
              <a:rPr lang="en-US" sz="2000" b="0" i="0" dirty="0">
                <a:effectLst/>
              </a:rPr>
              <a:t> </a:t>
            </a:r>
            <a:r>
              <a:rPr lang="cs-CZ" sz="2000" b="0" i="0" dirty="0">
                <a:effectLst/>
              </a:rPr>
              <a:t>uchovat </a:t>
            </a:r>
            <a:r>
              <a:rPr lang="cs-CZ" sz="2000" b="0" i="0" u="none" strike="noStrike" dirty="0">
                <a:effectLst/>
              </a:rPr>
              <a:t>elektrický náboj</a:t>
            </a:r>
            <a:r>
              <a:rPr lang="cs-CZ" sz="2000" b="0" i="0" dirty="0">
                <a:effectLst/>
              </a:rPr>
              <a:t>. Čím větší kapacita, tím větší množství náboje může být na vodiči. </a:t>
            </a:r>
            <a:endParaRPr lang="cs-CZ" sz="2000" i="1" dirty="0"/>
          </a:p>
        </p:txBody>
      </p:sp>
      <p:sp>
        <p:nvSpPr>
          <p:cNvPr id="8" name="TextovéPole 7">
            <a:extLst>
              <a:ext uri="{FF2B5EF4-FFF2-40B4-BE49-F238E27FC236}">
                <a16:creationId xmlns:a16="http://schemas.microsoft.com/office/drawing/2014/main" id="{9C1A8D47-C0D0-4646-BCF7-E7991ACDA81F}"/>
              </a:ext>
            </a:extLst>
          </p:cNvPr>
          <p:cNvSpPr txBox="1"/>
          <p:nvPr/>
        </p:nvSpPr>
        <p:spPr>
          <a:xfrm>
            <a:off x="186423" y="4287696"/>
            <a:ext cx="8771154" cy="2492990"/>
          </a:xfrm>
          <a:prstGeom prst="rect">
            <a:avLst/>
          </a:prstGeom>
          <a:noFill/>
        </p:spPr>
        <p:txBody>
          <a:bodyPr wrap="square">
            <a:spAutoFit/>
          </a:bodyPr>
          <a:lstStyle/>
          <a:p>
            <a:r>
              <a:rPr lang="cs-CZ" sz="2000" b="0" i="0" dirty="0">
                <a:solidFill>
                  <a:srgbClr val="333333"/>
                </a:solidFill>
                <a:effectLst/>
              </a:rPr>
              <a:t>Tato vlastnost závisí na velikosti a tvaru vodiče, na vzdálenosti od okolních vodičů a na prostředí, kterým jsou vodivá tělesa obklopena. </a:t>
            </a:r>
            <a:r>
              <a:rPr lang="cs-CZ" sz="2000" b="0" i="0" dirty="0">
                <a:solidFill>
                  <a:srgbClr val="202122"/>
                </a:solidFill>
                <a:effectLst/>
              </a:rPr>
              <a:t>Těleso s menší kapacitou bude daným nábojem přivedeno na vyšší potenciál než těleso s větší kapacitou.</a:t>
            </a:r>
            <a:endParaRPr lang="cs-CZ" sz="2000" b="0" i="0" dirty="0">
              <a:solidFill>
                <a:srgbClr val="333333"/>
              </a:solidFill>
              <a:effectLst/>
            </a:endParaRPr>
          </a:p>
          <a:p>
            <a:endParaRPr lang="cs-CZ" sz="800" dirty="0">
              <a:solidFill>
                <a:srgbClr val="333333"/>
              </a:solidFill>
            </a:endParaRPr>
          </a:p>
          <a:p>
            <a:r>
              <a:rPr lang="cs-CZ" sz="2000" dirty="0"/>
              <a:t>Kapacita osamocených vodičů je velmi malá – větší kapacitu mají různé soustavy navzájem izolovaný vodičů. </a:t>
            </a:r>
          </a:p>
          <a:p>
            <a:endParaRPr lang="cs-CZ" sz="800" dirty="0"/>
          </a:p>
          <a:p>
            <a:r>
              <a:rPr lang="cs-CZ" sz="2000" dirty="0"/>
              <a:t>Např. </a:t>
            </a:r>
            <a:r>
              <a:rPr lang="cs-CZ" sz="2000" b="0" i="0" dirty="0">
                <a:solidFill>
                  <a:srgbClr val="000000"/>
                </a:solidFill>
                <a:effectLst/>
              </a:rPr>
              <a:t>soustava dvou plochých vodičů oddělených od sebe vrstvou dielektrika</a:t>
            </a:r>
            <a:r>
              <a:rPr lang="cs-CZ" sz="2000" dirty="0"/>
              <a:t> - </a:t>
            </a:r>
            <a:r>
              <a:rPr lang="cs-CZ" sz="2000" b="1" dirty="0"/>
              <a:t>kondenzátor</a:t>
            </a:r>
            <a:r>
              <a:rPr lang="cs-CZ" sz="2000" dirty="0"/>
              <a:t>.</a:t>
            </a:r>
          </a:p>
        </p:txBody>
      </p:sp>
      <p:sp>
        <p:nvSpPr>
          <p:cNvPr id="11" name="TextovéPole 10">
            <a:extLst>
              <a:ext uri="{FF2B5EF4-FFF2-40B4-BE49-F238E27FC236}">
                <a16:creationId xmlns:a16="http://schemas.microsoft.com/office/drawing/2014/main" id="{C9485010-DAF5-44F2-BF3B-ABD57DA3BBA9}"/>
              </a:ext>
            </a:extLst>
          </p:cNvPr>
          <p:cNvSpPr txBox="1"/>
          <p:nvPr/>
        </p:nvSpPr>
        <p:spPr>
          <a:xfrm>
            <a:off x="111918" y="2246436"/>
            <a:ext cx="4572000" cy="369332"/>
          </a:xfrm>
          <a:prstGeom prst="rect">
            <a:avLst/>
          </a:prstGeom>
          <a:noFill/>
        </p:spPr>
        <p:txBody>
          <a:bodyPr wrap="square">
            <a:spAutoFit/>
          </a:bodyPr>
          <a:lstStyle/>
          <a:p>
            <a:r>
              <a:rPr lang="pl-PL" b="0" i="0" dirty="0">
                <a:solidFill>
                  <a:srgbClr val="333333"/>
                </a:solidFill>
                <a:effectLst/>
              </a:rPr>
              <a:t>kde </a:t>
            </a:r>
            <a:r>
              <a:rPr lang="pl-PL" b="0" i="0" dirty="0">
                <a:solidFill>
                  <a:srgbClr val="333333"/>
                </a:solidFill>
                <a:effectLst/>
                <a:latin typeface="Arial" panose="020B0604020202020204" pitchFamily="34" charset="0"/>
                <a:cs typeface="Arial" panose="020B0604020202020204" pitchFamily="34" charset="0"/>
              </a:rPr>
              <a:t>φ</a:t>
            </a:r>
            <a:r>
              <a:rPr lang="pl-PL" b="0" i="0" dirty="0">
                <a:solidFill>
                  <a:srgbClr val="333333"/>
                </a:solidFill>
                <a:effectLst/>
              </a:rPr>
              <a:t> je potenciál na povrchu vodiče.</a:t>
            </a:r>
            <a:endParaRPr lang="cs-CZ" dirty="0"/>
          </a:p>
        </p:txBody>
      </p:sp>
      <p:sp>
        <p:nvSpPr>
          <p:cNvPr id="10" name="TextovéPole 9">
            <a:extLst>
              <a:ext uri="{FF2B5EF4-FFF2-40B4-BE49-F238E27FC236}">
                <a16:creationId xmlns:a16="http://schemas.microsoft.com/office/drawing/2014/main" id="{8F92D9FC-625C-487C-9D27-B819B016EBAF}"/>
              </a:ext>
            </a:extLst>
          </p:cNvPr>
          <p:cNvSpPr txBox="1"/>
          <p:nvPr/>
        </p:nvSpPr>
        <p:spPr>
          <a:xfrm>
            <a:off x="6399429" y="1888391"/>
            <a:ext cx="2619375" cy="369332"/>
          </a:xfrm>
          <a:prstGeom prst="rect">
            <a:avLst/>
          </a:prstGeom>
          <a:noFill/>
        </p:spPr>
        <p:txBody>
          <a:bodyPr wrap="square" rtlCol="0">
            <a:spAutoFit/>
          </a:bodyPr>
          <a:lstStyle/>
          <a:p>
            <a:r>
              <a:rPr lang="en-US" dirty="0"/>
              <a:t>[C] = F  (farad)</a:t>
            </a:r>
            <a:endParaRPr lang="cs-CZ" dirty="0"/>
          </a:p>
        </p:txBody>
      </p:sp>
      <p:pic>
        <p:nvPicPr>
          <p:cNvPr id="15" name="Grafický objekt 14">
            <a:extLst>
              <a:ext uri="{FF2B5EF4-FFF2-40B4-BE49-F238E27FC236}">
                <a16:creationId xmlns:a16="http://schemas.microsoft.com/office/drawing/2014/main" id="{2C67D53B-8472-41C4-935F-41BAA512CE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8769" y="1891825"/>
            <a:ext cx="775274" cy="542692"/>
          </a:xfrm>
          <a:prstGeom prst="rect">
            <a:avLst/>
          </a:prstGeom>
        </p:spPr>
      </p:pic>
      <p:pic>
        <p:nvPicPr>
          <p:cNvPr id="10244" name="Picture 4">
            <a:extLst>
              <a:ext uri="{FF2B5EF4-FFF2-40B4-BE49-F238E27FC236}">
                <a16:creationId xmlns:a16="http://schemas.microsoft.com/office/drawing/2014/main" id="{189ADD84-E563-4201-83A7-4AD797A4D1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5778" y="2615768"/>
            <a:ext cx="5241131" cy="1671928"/>
          </a:xfrm>
          <a:prstGeom prst="rect">
            <a:avLst/>
          </a:prstGeom>
          <a:noFill/>
          <a:extLst>
            <a:ext uri="{909E8E84-426E-40DD-AFC4-6F175D3DCCD1}">
              <a14:hiddenFill xmlns:a14="http://schemas.microsoft.com/office/drawing/2010/main">
                <a:solidFill>
                  <a:srgbClr val="FFFFFF"/>
                </a:solidFill>
              </a14:hiddenFill>
            </a:ext>
          </a:extLst>
        </p:spPr>
      </p:pic>
      <p:pic>
        <p:nvPicPr>
          <p:cNvPr id="20" name="Grafický objekt 19">
            <a:extLst>
              <a:ext uri="{FF2B5EF4-FFF2-40B4-BE49-F238E27FC236}">
                <a16:creationId xmlns:a16="http://schemas.microsoft.com/office/drawing/2014/main" id="{8267A34C-E554-4A59-8C74-3BFE173BE6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99429" y="2374389"/>
            <a:ext cx="1968671" cy="242888"/>
          </a:xfrm>
          <a:prstGeom prst="rect">
            <a:avLst/>
          </a:prstGeom>
        </p:spPr>
      </p:pic>
    </p:spTree>
    <p:extLst>
      <p:ext uri="{BB962C8B-B14F-4D97-AF65-F5344CB8AC3E}">
        <p14:creationId xmlns:p14="http://schemas.microsoft.com/office/powerpoint/2010/main" val="2547394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id="{B350ED41-5FE8-4026-B2C5-595DC987F82B}"/>
              </a:ext>
            </a:extLst>
          </p:cNvPr>
          <p:cNvSpPr txBox="1"/>
          <p:nvPr/>
        </p:nvSpPr>
        <p:spPr>
          <a:xfrm>
            <a:off x="204787" y="151179"/>
            <a:ext cx="8734426" cy="6555641"/>
          </a:xfrm>
          <a:prstGeom prst="rect">
            <a:avLst/>
          </a:prstGeom>
          <a:noFill/>
        </p:spPr>
        <p:txBody>
          <a:bodyPr wrap="square">
            <a:spAutoFit/>
          </a:bodyPr>
          <a:lstStyle/>
          <a:p>
            <a:pPr algn="just"/>
            <a:r>
              <a:rPr lang="cs-CZ" sz="2400" b="1" dirty="0"/>
              <a:t>Způsoby elektrování (elektrizace) těles</a:t>
            </a:r>
          </a:p>
          <a:p>
            <a:pPr algn="just"/>
            <a:endParaRPr lang="cs-CZ" sz="800" dirty="0"/>
          </a:p>
          <a:p>
            <a:pPr algn="just"/>
            <a:r>
              <a:rPr lang="cs-CZ" sz="2000" b="1" dirty="0"/>
              <a:t>Přestup přímým dotykem </a:t>
            </a:r>
            <a:r>
              <a:rPr lang="cs-CZ" sz="2000" dirty="0"/>
              <a:t>– k přesunutí elektrického náboje z nabitého tělesa dojde, překonají-li elektrony přestupní práci.</a:t>
            </a:r>
          </a:p>
          <a:p>
            <a:pPr algn="just"/>
            <a:endParaRPr lang="cs-CZ" sz="800" dirty="0"/>
          </a:p>
          <a:p>
            <a:pPr algn="just"/>
            <a:r>
              <a:rPr lang="cs-CZ" sz="2000" b="1" dirty="0"/>
              <a:t>Elektrostatická indukce </a:t>
            </a:r>
            <a:r>
              <a:rPr lang="cs-CZ" sz="2000" dirty="0"/>
              <a:t>– těleso se </a:t>
            </a:r>
            <a:r>
              <a:rPr lang="cs-CZ" sz="2000" dirty="0" err="1"/>
              <a:t>zelektruje</a:t>
            </a:r>
            <a:r>
              <a:rPr lang="cs-CZ" sz="2000" dirty="0"/>
              <a:t> přiblížením jiného tělesa s elektrickým nábojem. </a:t>
            </a:r>
          </a:p>
          <a:p>
            <a:pPr algn="just"/>
            <a:endParaRPr lang="cs-CZ" sz="800" dirty="0"/>
          </a:p>
          <a:p>
            <a:pPr algn="just"/>
            <a:r>
              <a:rPr lang="cs-CZ" sz="2000" b="1" dirty="0"/>
              <a:t>Elektromagnetická indukce </a:t>
            </a:r>
            <a:r>
              <a:rPr lang="cs-CZ" sz="2000" dirty="0"/>
              <a:t>– těleso se </a:t>
            </a:r>
            <a:r>
              <a:rPr lang="cs-CZ" sz="2000" dirty="0" err="1"/>
              <a:t>zelektruje</a:t>
            </a:r>
            <a:r>
              <a:rPr lang="cs-CZ" sz="2000" dirty="0"/>
              <a:t> vzhledem k indukovanému příčnému elektrickému poli při pohybu v magnetickém poli. Stejně lze vysvětlit i příčnou elektrizaci při tzv. </a:t>
            </a:r>
            <a:r>
              <a:rPr lang="cs-CZ" sz="2000" dirty="0" err="1"/>
              <a:t>Hallově</a:t>
            </a:r>
            <a:r>
              <a:rPr lang="cs-CZ" sz="2000" dirty="0"/>
              <a:t> jevu.</a:t>
            </a:r>
          </a:p>
          <a:p>
            <a:pPr algn="just"/>
            <a:endParaRPr lang="cs-CZ" sz="800" dirty="0"/>
          </a:p>
          <a:p>
            <a:pPr algn="just"/>
            <a:r>
              <a:rPr lang="cs-CZ" sz="2000" b="1" dirty="0"/>
              <a:t>Tření</a:t>
            </a:r>
            <a:r>
              <a:rPr lang="cs-CZ" sz="2000" dirty="0"/>
              <a:t> – mechanický způsob. Zvýšený tepelný pohyb částic díky tření umožní uvolnění některých elektronů z atomů a jejich přemístění mezi tělesy. </a:t>
            </a:r>
          </a:p>
          <a:p>
            <a:pPr algn="just"/>
            <a:endParaRPr lang="cs-CZ" sz="800" dirty="0"/>
          </a:p>
          <a:p>
            <a:pPr algn="just"/>
            <a:r>
              <a:rPr lang="cs-CZ" sz="2000" b="1" dirty="0"/>
              <a:t>Pyroelektrický jev </a:t>
            </a:r>
            <a:r>
              <a:rPr lang="cs-CZ" sz="2000" dirty="0"/>
              <a:t>– působením tepla se nabíjí povrch tělesa se spontánní polarizací.</a:t>
            </a:r>
          </a:p>
          <a:p>
            <a:pPr algn="just"/>
            <a:endParaRPr lang="cs-CZ" sz="800" dirty="0"/>
          </a:p>
          <a:p>
            <a:pPr algn="just"/>
            <a:r>
              <a:rPr lang="cs-CZ" sz="2000" b="1" dirty="0"/>
              <a:t>Termoelektrický jev </a:t>
            </a:r>
            <a:r>
              <a:rPr lang="cs-CZ" sz="2000" dirty="0"/>
              <a:t>– podle druhu termoelektrického jevu může dojít k elektrizaci tak, že působením tepla se zvýší schopnost přestupu elektronů přes materiálové rozhraní (schopnost překonat výstupní práci) nebo působení usměrněného toku tepla ovlivní neuspořádaný pohyb elektronů.</a:t>
            </a:r>
          </a:p>
          <a:p>
            <a:pPr algn="just"/>
            <a:endParaRPr lang="cs-CZ" sz="800" dirty="0"/>
          </a:p>
          <a:p>
            <a:pPr algn="just"/>
            <a:r>
              <a:rPr lang="cs-CZ" sz="2000" b="1" dirty="0"/>
              <a:t>Ionizace</a:t>
            </a:r>
            <a:r>
              <a:rPr lang="cs-CZ" sz="2000" dirty="0"/>
              <a:t> – působením záření (rentgenové záření, mikrovlnné záření, aj.) vhodné vlnové délky na látku se z některých atomů může uvolnit elektron.</a:t>
            </a:r>
          </a:p>
        </p:txBody>
      </p:sp>
    </p:spTree>
    <p:extLst>
      <p:ext uri="{BB962C8B-B14F-4D97-AF65-F5344CB8AC3E}">
        <p14:creationId xmlns:p14="http://schemas.microsoft.com/office/powerpoint/2010/main" val="20655585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B12E6776-7CF2-4302-80E7-5EF66A940CBF}"/>
              </a:ext>
            </a:extLst>
          </p:cNvPr>
          <p:cNvSpPr txBox="1"/>
          <p:nvPr/>
        </p:nvSpPr>
        <p:spPr>
          <a:xfrm>
            <a:off x="209550" y="791766"/>
            <a:ext cx="8724900" cy="2246769"/>
          </a:xfrm>
          <a:prstGeom prst="rect">
            <a:avLst/>
          </a:prstGeom>
          <a:noFill/>
        </p:spPr>
        <p:txBody>
          <a:bodyPr wrap="square">
            <a:spAutoFit/>
          </a:bodyPr>
          <a:lstStyle/>
          <a:p>
            <a:pPr algn="just"/>
            <a:r>
              <a:rPr lang="cs-CZ" sz="2000" b="1" dirty="0"/>
              <a:t>Kondenzátor</a:t>
            </a:r>
            <a:r>
              <a:rPr lang="cs-CZ" sz="2000" dirty="0"/>
              <a:t> se skládá ze dvou vodivých desek (elektrod) oddělených dielektrikem. Na každou z desek se přivádí elektrické náboje opačné polarity, dielektrikum mezi deskami nedovolí, aby se částice s nábojem dostaly do kontaktu, a tím došlo k neutralizaci (vybití) elektrických nábojů a svojí polarizací zmenšuje sílu elektrického pole nábojů na deskách a umožňuje tak umístění většího množství náboje. Vzhledem k elektrostatické indukci je velikost náboje na obou deskách stejná.</a:t>
            </a:r>
          </a:p>
        </p:txBody>
      </p:sp>
      <p:pic>
        <p:nvPicPr>
          <p:cNvPr id="6" name="Obrázek 5">
            <a:extLst>
              <a:ext uri="{FF2B5EF4-FFF2-40B4-BE49-F238E27FC236}">
                <a16:creationId xmlns:a16="http://schemas.microsoft.com/office/drawing/2014/main" id="{651F201F-C44A-4D66-B054-2EDB3A277AA1}"/>
              </a:ext>
            </a:extLst>
          </p:cNvPr>
          <p:cNvPicPr>
            <a:picLocks noChangeAspect="1"/>
          </p:cNvPicPr>
          <p:nvPr/>
        </p:nvPicPr>
        <p:blipFill>
          <a:blip r:embed="rId2"/>
          <a:stretch>
            <a:fillRect/>
          </a:stretch>
        </p:blipFill>
        <p:spPr>
          <a:xfrm>
            <a:off x="5353179" y="2755793"/>
            <a:ext cx="3466971" cy="1609665"/>
          </a:xfrm>
          <a:prstGeom prst="rect">
            <a:avLst/>
          </a:prstGeom>
        </p:spPr>
      </p:pic>
      <p:sp>
        <p:nvSpPr>
          <p:cNvPr id="8" name="TextovéPole 7">
            <a:extLst>
              <a:ext uri="{FF2B5EF4-FFF2-40B4-BE49-F238E27FC236}">
                <a16:creationId xmlns:a16="http://schemas.microsoft.com/office/drawing/2014/main" id="{F451E477-8D6B-45F3-AAB1-7110A4A2CC44}"/>
              </a:ext>
            </a:extLst>
          </p:cNvPr>
          <p:cNvSpPr txBox="1"/>
          <p:nvPr/>
        </p:nvSpPr>
        <p:spPr>
          <a:xfrm>
            <a:off x="209550" y="225326"/>
            <a:ext cx="4572000" cy="461665"/>
          </a:xfrm>
          <a:prstGeom prst="rect">
            <a:avLst/>
          </a:prstGeom>
          <a:noFill/>
        </p:spPr>
        <p:txBody>
          <a:bodyPr wrap="square">
            <a:spAutoFit/>
          </a:bodyPr>
          <a:lstStyle/>
          <a:p>
            <a:r>
              <a:rPr lang="cs-CZ" sz="2400" b="1" dirty="0"/>
              <a:t>Kondenzátor</a:t>
            </a:r>
            <a:endParaRPr lang="cs-CZ" sz="2400" dirty="0"/>
          </a:p>
        </p:txBody>
      </p:sp>
      <p:sp>
        <p:nvSpPr>
          <p:cNvPr id="10" name="TextovéPole 9">
            <a:extLst>
              <a:ext uri="{FF2B5EF4-FFF2-40B4-BE49-F238E27FC236}">
                <a16:creationId xmlns:a16="http://schemas.microsoft.com/office/drawing/2014/main" id="{A0982913-C946-45C9-9CA3-1CF2E90C9701}"/>
              </a:ext>
            </a:extLst>
          </p:cNvPr>
          <p:cNvSpPr txBox="1"/>
          <p:nvPr/>
        </p:nvSpPr>
        <p:spPr>
          <a:xfrm>
            <a:off x="209550" y="4434428"/>
            <a:ext cx="8839135" cy="369332"/>
          </a:xfrm>
          <a:prstGeom prst="rect">
            <a:avLst/>
          </a:prstGeom>
          <a:noFill/>
        </p:spPr>
        <p:txBody>
          <a:bodyPr wrap="square">
            <a:spAutoFit/>
          </a:bodyPr>
          <a:lstStyle/>
          <a:p>
            <a:r>
              <a:rPr lang="cs-CZ" i="1" dirty="0"/>
              <a:t>S</a:t>
            </a:r>
            <a:r>
              <a:rPr lang="cs-CZ" dirty="0"/>
              <a:t> plocha desek, </a:t>
            </a:r>
            <a:r>
              <a:rPr lang="cs-CZ" i="1" dirty="0"/>
              <a:t>l</a:t>
            </a:r>
            <a:r>
              <a:rPr lang="cs-CZ" dirty="0"/>
              <a:t> vzájemná vzdálenost desek, </a:t>
            </a:r>
            <a:r>
              <a:rPr lang="cs-CZ" i="1" dirty="0"/>
              <a:t>ε</a:t>
            </a:r>
            <a:r>
              <a:rPr lang="cs-CZ" dirty="0"/>
              <a:t> permitivita dielektrika mezi deskami</a:t>
            </a:r>
          </a:p>
        </p:txBody>
      </p:sp>
      <p:sp>
        <p:nvSpPr>
          <p:cNvPr id="11" name="TextovéPole 10">
            <a:extLst>
              <a:ext uri="{FF2B5EF4-FFF2-40B4-BE49-F238E27FC236}">
                <a16:creationId xmlns:a16="http://schemas.microsoft.com/office/drawing/2014/main" id="{ACA08629-1253-421B-82BD-D93E1CFBABC9}"/>
              </a:ext>
            </a:extLst>
          </p:cNvPr>
          <p:cNvSpPr txBox="1"/>
          <p:nvPr/>
        </p:nvSpPr>
        <p:spPr>
          <a:xfrm>
            <a:off x="209550" y="3252757"/>
            <a:ext cx="2627322" cy="400110"/>
          </a:xfrm>
          <a:prstGeom prst="rect">
            <a:avLst/>
          </a:prstGeom>
          <a:noFill/>
        </p:spPr>
        <p:txBody>
          <a:bodyPr wrap="none" rtlCol="0">
            <a:spAutoFit/>
          </a:bodyPr>
          <a:lstStyle/>
          <a:p>
            <a:r>
              <a:rPr lang="cs-CZ" sz="2000" b="1" dirty="0"/>
              <a:t>Kapacita kondenzátoru</a:t>
            </a:r>
          </a:p>
        </p:txBody>
      </p:sp>
      <p:pic>
        <p:nvPicPr>
          <p:cNvPr id="15" name="Grafický objekt 14">
            <a:extLst>
              <a:ext uri="{FF2B5EF4-FFF2-40B4-BE49-F238E27FC236}">
                <a16:creationId xmlns:a16="http://schemas.microsoft.com/office/drawing/2014/main" id="{5064BFEC-0BB6-4940-915F-1F6BDFF80D4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79795" y="3771948"/>
            <a:ext cx="1184409" cy="574787"/>
          </a:xfrm>
          <a:prstGeom prst="rect">
            <a:avLst/>
          </a:prstGeom>
        </p:spPr>
      </p:pic>
      <p:pic>
        <p:nvPicPr>
          <p:cNvPr id="19" name="Obrázek 18">
            <a:extLst>
              <a:ext uri="{FF2B5EF4-FFF2-40B4-BE49-F238E27FC236}">
                <a16:creationId xmlns:a16="http://schemas.microsoft.com/office/drawing/2014/main" id="{3E5100DB-1669-4AC2-B8C2-46EC212F8899}"/>
              </a:ext>
            </a:extLst>
          </p:cNvPr>
          <p:cNvPicPr>
            <a:picLocks noChangeAspect="1"/>
          </p:cNvPicPr>
          <p:nvPr/>
        </p:nvPicPr>
        <p:blipFill>
          <a:blip r:embed="rId5"/>
          <a:stretch>
            <a:fillRect/>
          </a:stretch>
        </p:blipFill>
        <p:spPr>
          <a:xfrm>
            <a:off x="2654306" y="3742998"/>
            <a:ext cx="882001" cy="574787"/>
          </a:xfrm>
          <a:prstGeom prst="rect">
            <a:avLst/>
          </a:prstGeom>
        </p:spPr>
      </p:pic>
      <p:sp>
        <p:nvSpPr>
          <p:cNvPr id="20" name="TextovéPole 19">
            <a:extLst>
              <a:ext uri="{FF2B5EF4-FFF2-40B4-BE49-F238E27FC236}">
                <a16:creationId xmlns:a16="http://schemas.microsoft.com/office/drawing/2014/main" id="{FCED598A-988C-4166-8E6C-3109F9AB99DE}"/>
              </a:ext>
            </a:extLst>
          </p:cNvPr>
          <p:cNvSpPr txBox="1"/>
          <p:nvPr/>
        </p:nvSpPr>
        <p:spPr>
          <a:xfrm>
            <a:off x="209550" y="5045667"/>
            <a:ext cx="2749984" cy="400110"/>
          </a:xfrm>
          <a:prstGeom prst="rect">
            <a:avLst/>
          </a:prstGeom>
          <a:noFill/>
        </p:spPr>
        <p:txBody>
          <a:bodyPr wrap="none" rtlCol="0">
            <a:spAutoFit/>
          </a:bodyPr>
          <a:lstStyle/>
          <a:p>
            <a:r>
              <a:rPr lang="cs-CZ" sz="2000" b="1" dirty="0"/>
              <a:t>Napětí na kondenzátoru</a:t>
            </a:r>
          </a:p>
        </p:txBody>
      </p:sp>
      <p:pic>
        <p:nvPicPr>
          <p:cNvPr id="24" name="Grafický objekt 23">
            <a:extLst>
              <a:ext uri="{FF2B5EF4-FFF2-40B4-BE49-F238E27FC236}">
                <a16:creationId xmlns:a16="http://schemas.microsoft.com/office/drawing/2014/main" id="{73EE196F-7A88-462E-B7CB-C36ABBB3A9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1999" y="5245722"/>
            <a:ext cx="806517" cy="591446"/>
          </a:xfrm>
          <a:prstGeom prst="rect">
            <a:avLst/>
          </a:prstGeom>
        </p:spPr>
      </p:pic>
      <p:sp>
        <p:nvSpPr>
          <p:cNvPr id="26" name="TextovéPole 25">
            <a:extLst>
              <a:ext uri="{FF2B5EF4-FFF2-40B4-BE49-F238E27FC236}">
                <a16:creationId xmlns:a16="http://schemas.microsoft.com/office/drawing/2014/main" id="{1780123A-ECED-493D-8517-0A6AE0A6FBD3}"/>
              </a:ext>
            </a:extLst>
          </p:cNvPr>
          <p:cNvSpPr txBox="1"/>
          <p:nvPr/>
        </p:nvSpPr>
        <p:spPr>
          <a:xfrm>
            <a:off x="209550" y="6055587"/>
            <a:ext cx="4572000" cy="400110"/>
          </a:xfrm>
          <a:prstGeom prst="rect">
            <a:avLst/>
          </a:prstGeom>
          <a:noFill/>
        </p:spPr>
        <p:txBody>
          <a:bodyPr wrap="square">
            <a:spAutoFit/>
          </a:bodyPr>
          <a:lstStyle/>
          <a:p>
            <a:r>
              <a:rPr lang="cs-CZ" sz="2000" b="1" dirty="0"/>
              <a:t>Energie nabitého kondenzátoru</a:t>
            </a:r>
          </a:p>
        </p:txBody>
      </p:sp>
      <p:pic>
        <p:nvPicPr>
          <p:cNvPr id="28" name="Grafický objekt 27">
            <a:extLst>
              <a:ext uri="{FF2B5EF4-FFF2-40B4-BE49-F238E27FC236}">
                <a16:creationId xmlns:a16="http://schemas.microsoft.com/office/drawing/2014/main" id="{18161A01-ADB2-4D4C-9C9F-78C016F0971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82292" y="6055587"/>
            <a:ext cx="1295084" cy="549967"/>
          </a:xfrm>
          <a:prstGeom prst="rect">
            <a:avLst/>
          </a:prstGeom>
        </p:spPr>
      </p:pic>
    </p:spTree>
    <p:extLst>
      <p:ext uri="{BB962C8B-B14F-4D97-AF65-F5344CB8AC3E}">
        <p14:creationId xmlns:p14="http://schemas.microsoft.com/office/powerpoint/2010/main" val="37976572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81C3EEFA-CCCE-4081-A6E9-C70A9D2D29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674" y="993124"/>
            <a:ext cx="1915669" cy="146411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ee the source image">
            <a:extLst>
              <a:ext uri="{FF2B5EF4-FFF2-40B4-BE49-F238E27FC236}">
                <a16:creationId xmlns:a16="http://schemas.microsoft.com/office/drawing/2014/main" id="{940E04FE-C58D-4350-A132-5F34ED7A79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2574" y="629424"/>
            <a:ext cx="1640790" cy="18519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E26F8631-15F7-4638-874D-BF131A42DC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485" y="666787"/>
            <a:ext cx="1588188" cy="1777257"/>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C565FAE1-45B7-450B-BC32-D4FB5C50B37E}"/>
              </a:ext>
            </a:extLst>
          </p:cNvPr>
          <p:cNvSpPr txBox="1"/>
          <p:nvPr/>
        </p:nvSpPr>
        <p:spPr>
          <a:xfrm>
            <a:off x="261272" y="266677"/>
            <a:ext cx="2170851" cy="400110"/>
          </a:xfrm>
          <a:prstGeom prst="rect">
            <a:avLst/>
          </a:prstGeom>
          <a:noFill/>
        </p:spPr>
        <p:txBody>
          <a:bodyPr wrap="none" rtlCol="0">
            <a:spAutoFit/>
          </a:bodyPr>
          <a:lstStyle/>
          <a:p>
            <a:r>
              <a:rPr lang="cs-CZ" sz="2000" b="1" dirty="0"/>
              <a:t>Tvar kondenzátoru</a:t>
            </a:r>
          </a:p>
        </p:txBody>
      </p:sp>
      <p:sp>
        <p:nvSpPr>
          <p:cNvPr id="4" name="TextovéPole 3">
            <a:extLst>
              <a:ext uri="{FF2B5EF4-FFF2-40B4-BE49-F238E27FC236}">
                <a16:creationId xmlns:a16="http://schemas.microsoft.com/office/drawing/2014/main" id="{E10CD22D-F503-43D1-A363-DC03D6598CE6}"/>
              </a:ext>
            </a:extLst>
          </p:cNvPr>
          <p:cNvSpPr txBox="1"/>
          <p:nvPr/>
        </p:nvSpPr>
        <p:spPr>
          <a:xfrm>
            <a:off x="403833" y="2580269"/>
            <a:ext cx="2184252" cy="369332"/>
          </a:xfrm>
          <a:prstGeom prst="rect">
            <a:avLst/>
          </a:prstGeom>
          <a:noFill/>
        </p:spPr>
        <p:txBody>
          <a:bodyPr wrap="none" rtlCol="0">
            <a:spAutoFit/>
          </a:bodyPr>
          <a:lstStyle/>
          <a:p>
            <a:r>
              <a:rPr lang="cs-CZ" i="1" dirty="0"/>
              <a:t>Deskový kondenzátor</a:t>
            </a:r>
          </a:p>
        </p:txBody>
      </p:sp>
      <p:sp>
        <p:nvSpPr>
          <p:cNvPr id="17" name="TextovéPole 16">
            <a:extLst>
              <a:ext uri="{FF2B5EF4-FFF2-40B4-BE49-F238E27FC236}">
                <a16:creationId xmlns:a16="http://schemas.microsoft.com/office/drawing/2014/main" id="{2B290853-4094-4409-9B7C-47DDB5768337}"/>
              </a:ext>
            </a:extLst>
          </p:cNvPr>
          <p:cNvSpPr txBox="1"/>
          <p:nvPr/>
        </p:nvSpPr>
        <p:spPr>
          <a:xfrm>
            <a:off x="3214690" y="2583779"/>
            <a:ext cx="2106154" cy="369332"/>
          </a:xfrm>
          <a:prstGeom prst="rect">
            <a:avLst/>
          </a:prstGeom>
          <a:noFill/>
        </p:spPr>
        <p:txBody>
          <a:bodyPr wrap="none" rtlCol="0">
            <a:spAutoFit/>
          </a:bodyPr>
          <a:lstStyle/>
          <a:p>
            <a:r>
              <a:rPr lang="cs-CZ" i="1" dirty="0"/>
              <a:t>Válcový kondenzátor</a:t>
            </a:r>
          </a:p>
        </p:txBody>
      </p:sp>
      <p:sp>
        <p:nvSpPr>
          <p:cNvPr id="18" name="TextovéPole 17">
            <a:extLst>
              <a:ext uri="{FF2B5EF4-FFF2-40B4-BE49-F238E27FC236}">
                <a16:creationId xmlns:a16="http://schemas.microsoft.com/office/drawing/2014/main" id="{86ABCAEA-75C4-4341-AF5A-FD7A57028DBC}"/>
              </a:ext>
            </a:extLst>
          </p:cNvPr>
          <p:cNvSpPr txBox="1"/>
          <p:nvPr/>
        </p:nvSpPr>
        <p:spPr>
          <a:xfrm>
            <a:off x="5813636" y="2602525"/>
            <a:ext cx="2010037" cy="369332"/>
          </a:xfrm>
          <a:prstGeom prst="rect">
            <a:avLst/>
          </a:prstGeom>
          <a:noFill/>
        </p:spPr>
        <p:txBody>
          <a:bodyPr wrap="none" rtlCol="0">
            <a:spAutoFit/>
          </a:bodyPr>
          <a:lstStyle/>
          <a:p>
            <a:r>
              <a:rPr lang="cs-CZ" i="1" dirty="0"/>
              <a:t>Kulový kondenzátor</a:t>
            </a:r>
          </a:p>
        </p:txBody>
      </p:sp>
      <p:pic>
        <p:nvPicPr>
          <p:cNvPr id="19" name="Obrázek 18">
            <a:extLst>
              <a:ext uri="{FF2B5EF4-FFF2-40B4-BE49-F238E27FC236}">
                <a16:creationId xmlns:a16="http://schemas.microsoft.com/office/drawing/2014/main" id="{011F6365-7170-4440-8F34-3985E0EE30C4}"/>
              </a:ext>
            </a:extLst>
          </p:cNvPr>
          <p:cNvPicPr>
            <a:picLocks noChangeAspect="1"/>
          </p:cNvPicPr>
          <p:nvPr/>
        </p:nvPicPr>
        <p:blipFill>
          <a:blip r:embed="rId5"/>
          <a:stretch>
            <a:fillRect/>
          </a:stretch>
        </p:blipFill>
        <p:spPr>
          <a:xfrm>
            <a:off x="7457199" y="3570692"/>
            <a:ext cx="1425529" cy="2531645"/>
          </a:xfrm>
          <a:prstGeom prst="rect">
            <a:avLst/>
          </a:prstGeom>
        </p:spPr>
      </p:pic>
      <p:sp>
        <p:nvSpPr>
          <p:cNvPr id="20" name="TextovéPole 19">
            <a:extLst>
              <a:ext uri="{FF2B5EF4-FFF2-40B4-BE49-F238E27FC236}">
                <a16:creationId xmlns:a16="http://schemas.microsoft.com/office/drawing/2014/main" id="{3964D713-C913-45D3-BEAB-CFC321A5A213}"/>
              </a:ext>
            </a:extLst>
          </p:cNvPr>
          <p:cNvSpPr txBox="1"/>
          <p:nvPr/>
        </p:nvSpPr>
        <p:spPr>
          <a:xfrm>
            <a:off x="261272" y="3429000"/>
            <a:ext cx="4653627" cy="3170099"/>
          </a:xfrm>
          <a:prstGeom prst="rect">
            <a:avLst/>
          </a:prstGeom>
          <a:noFill/>
        </p:spPr>
        <p:txBody>
          <a:bodyPr wrap="square" rtlCol="0">
            <a:spAutoFit/>
          </a:bodyPr>
          <a:lstStyle/>
          <a:p>
            <a:pPr algn="just"/>
            <a:r>
              <a:rPr lang="cs-CZ" sz="2000" b="1" dirty="0" err="1"/>
              <a:t>Leydenská</a:t>
            </a:r>
            <a:r>
              <a:rPr lang="cs-CZ" sz="2000" b="1" dirty="0"/>
              <a:t> láhev</a:t>
            </a:r>
            <a:r>
              <a:rPr lang="cs-CZ" sz="2000" dirty="0"/>
              <a:t> je </a:t>
            </a:r>
            <a:r>
              <a:rPr lang="cs-CZ" sz="2000" i="0" dirty="0">
                <a:solidFill>
                  <a:srgbClr val="404040"/>
                </a:solidFill>
                <a:effectLst/>
              </a:rPr>
              <a:t>nejstarší kondenzátor. Skleněná nádoba, jejíž vnější i vnitřní povrch je polepen vodivým materiálem. Sklo nádoby slouží jako dielektrikum, které obě vrstvy vodivého materiálu odděluje. Z vnitřního polepu vede hrdlem láhve ven vodič, zakončený kovovou koulí. </a:t>
            </a:r>
            <a:r>
              <a:rPr lang="cs-CZ" sz="2000" i="0" dirty="0" err="1">
                <a:solidFill>
                  <a:srgbClr val="404040"/>
                </a:solidFill>
                <a:effectLst/>
              </a:rPr>
              <a:t>Leydenské</a:t>
            </a:r>
            <a:r>
              <a:rPr lang="cs-CZ" sz="2000" i="0" dirty="0">
                <a:solidFill>
                  <a:srgbClr val="404040"/>
                </a:solidFill>
                <a:effectLst/>
              </a:rPr>
              <a:t> láhve se obvykle nabíjely nejčastěji indukční elektřinou z </a:t>
            </a:r>
            <a:r>
              <a:rPr lang="cs-CZ" sz="2000" i="0" dirty="0" err="1">
                <a:solidFill>
                  <a:srgbClr val="404040"/>
                </a:solidFill>
                <a:effectLst/>
              </a:rPr>
              <a:t>Wimshurstova</a:t>
            </a:r>
            <a:r>
              <a:rPr lang="cs-CZ" sz="2000" i="0" dirty="0">
                <a:solidFill>
                  <a:srgbClr val="404040"/>
                </a:solidFill>
                <a:effectLst/>
              </a:rPr>
              <a:t> přístroje. </a:t>
            </a:r>
            <a:endParaRPr lang="cs-CZ" sz="2000" dirty="0"/>
          </a:p>
        </p:txBody>
      </p:sp>
      <p:pic>
        <p:nvPicPr>
          <p:cNvPr id="21" name="Obrázek 20">
            <a:extLst>
              <a:ext uri="{FF2B5EF4-FFF2-40B4-BE49-F238E27FC236}">
                <a16:creationId xmlns:a16="http://schemas.microsoft.com/office/drawing/2014/main" id="{F1424CCB-72FC-4AB1-B522-94AC1E90843E}"/>
              </a:ext>
            </a:extLst>
          </p:cNvPr>
          <p:cNvPicPr>
            <a:picLocks noChangeAspect="1"/>
          </p:cNvPicPr>
          <p:nvPr/>
        </p:nvPicPr>
        <p:blipFill>
          <a:blip r:embed="rId6"/>
          <a:stretch>
            <a:fillRect/>
          </a:stretch>
        </p:blipFill>
        <p:spPr>
          <a:xfrm>
            <a:off x="5182972" y="3636156"/>
            <a:ext cx="2105025" cy="2466181"/>
          </a:xfrm>
          <a:prstGeom prst="rect">
            <a:avLst/>
          </a:prstGeom>
        </p:spPr>
      </p:pic>
    </p:spTree>
    <p:extLst>
      <p:ext uri="{BB962C8B-B14F-4D97-AF65-F5344CB8AC3E}">
        <p14:creationId xmlns:p14="http://schemas.microsoft.com/office/powerpoint/2010/main" val="3248387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89F7901D-A1CF-44E0-B87E-EFBEBE7034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3875" y="4127433"/>
            <a:ext cx="3876222" cy="25882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656BAA9B-CDE3-4313-A37B-A6CD0DC3F3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67071"/>
            <a:ext cx="4333875" cy="305538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68728A8-6057-4D05-8D8C-3BC86C853CAF}"/>
              </a:ext>
            </a:extLst>
          </p:cNvPr>
          <p:cNvSpPr txBox="1"/>
          <p:nvPr/>
        </p:nvSpPr>
        <p:spPr>
          <a:xfrm>
            <a:off x="285750" y="352425"/>
            <a:ext cx="3833614" cy="400110"/>
          </a:xfrm>
          <a:prstGeom prst="rect">
            <a:avLst/>
          </a:prstGeom>
          <a:noFill/>
        </p:spPr>
        <p:txBody>
          <a:bodyPr wrap="none" rtlCol="0">
            <a:spAutoFit/>
          </a:bodyPr>
          <a:lstStyle/>
          <a:p>
            <a:r>
              <a:rPr lang="cs-CZ" sz="2000" b="1" dirty="0"/>
              <a:t>Kapacita deskového kondenzátoru</a:t>
            </a:r>
          </a:p>
        </p:txBody>
      </p:sp>
      <p:sp>
        <p:nvSpPr>
          <p:cNvPr id="7" name="TextovéPole 6">
            <a:extLst>
              <a:ext uri="{FF2B5EF4-FFF2-40B4-BE49-F238E27FC236}">
                <a16:creationId xmlns:a16="http://schemas.microsoft.com/office/drawing/2014/main" id="{39D3EA19-AE92-47A9-ABD7-B98197A4F03A}"/>
              </a:ext>
            </a:extLst>
          </p:cNvPr>
          <p:cNvSpPr txBox="1"/>
          <p:nvPr/>
        </p:nvSpPr>
        <p:spPr>
          <a:xfrm>
            <a:off x="285750" y="980643"/>
            <a:ext cx="3762375" cy="1323439"/>
          </a:xfrm>
          <a:prstGeom prst="rect">
            <a:avLst/>
          </a:prstGeom>
          <a:noFill/>
        </p:spPr>
        <p:txBody>
          <a:bodyPr wrap="square">
            <a:spAutoFit/>
          </a:bodyPr>
          <a:lstStyle/>
          <a:p>
            <a:pPr algn="just"/>
            <a:r>
              <a:rPr lang="cs-CZ" sz="2000" dirty="0"/>
              <a:t>Kapacita deskového kondenzátoru je přímo úměrná obsahu účinné plochy desek a nepřímo úměrná vzdálenosti desek.</a:t>
            </a:r>
          </a:p>
        </p:txBody>
      </p:sp>
      <p:sp>
        <p:nvSpPr>
          <p:cNvPr id="2" name="TextovéPole 1">
            <a:extLst>
              <a:ext uri="{FF2B5EF4-FFF2-40B4-BE49-F238E27FC236}">
                <a16:creationId xmlns:a16="http://schemas.microsoft.com/office/drawing/2014/main" id="{77ACAA1E-EA1C-4A9E-B7E1-3B646C884B09}"/>
              </a:ext>
            </a:extLst>
          </p:cNvPr>
          <p:cNvSpPr txBox="1"/>
          <p:nvPr/>
        </p:nvSpPr>
        <p:spPr>
          <a:xfrm>
            <a:off x="285750" y="2306790"/>
            <a:ext cx="4048125" cy="1015663"/>
          </a:xfrm>
          <a:prstGeom prst="rect">
            <a:avLst/>
          </a:prstGeom>
          <a:noFill/>
        </p:spPr>
        <p:txBody>
          <a:bodyPr wrap="square" rtlCol="0">
            <a:spAutoFit/>
          </a:bodyPr>
          <a:lstStyle/>
          <a:p>
            <a:r>
              <a:rPr lang="cs-CZ" sz="2000" dirty="0"/>
              <a:t>Je-li deska kondenzátoru </a:t>
            </a:r>
            <a:r>
              <a:rPr lang="cs-CZ" sz="2000" u="sng" dirty="0"/>
              <a:t>uzemněna</a:t>
            </a:r>
            <a:r>
              <a:rPr lang="cs-CZ" sz="2000" dirty="0"/>
              <a:t> platí</a:t>
            </a:r>
          </a:p>
          <a:p>
            <a:pPr algn="ctr"/>
            <a:r>
              <a:rPr lang="cs-CZ" sz="2000" dirty="0"/>
              <a:t>C = Q / ϕ</a:t>
            </a:r>
          </a:p>
        </p:txBody>
      </p:sp>
      <p:sp>
        <p:nvSpPr>
          <p:cNvPr id="11" name="TextovéPole 10">
            <a:extLst>
              <a:ext uri="{FF2B5EF4-FFF2-40B4-BE49-F238E27FC236}">
                <a16:creationId xmlns:a16="http://schemas.microsoft.com/office/drawing/2014/main" id="{5B8B5B9D-9797-45AE-AE0A-C128F389A6A1}"/>
              </a:ext>
            </a:extLst>
          </p:cNvPr>
          <p:cNvSpPr txBox="1"/>
          <p:nvPr/>
        </p:nvSpPr>
        <p:spPr>
          <a:xfrm>
            <a:off x="142875" y="3918022"/>
            <a:ext cx="8858250" cy="400110"/>
          </a:xfrm>
          <a:prstGeom prst="rect">
            <a:avLst/>
          </a:prstGeom>
          <a:noFill/>
        </p:spPr>
        <p:txBody>
          <a:bodyPr wrap="square">
            <a:spAutoFit/>
          </a:bodyPr>
          <a:lstStyle/>
          <a:p>
            <a:pPr algn="just"/>
            <a:r>
              <a:rPr lang="cs-CZ" sz="2000" b="0" i="0" dirty="0">
                <a:solidFill>
                  <a:srgbClr val="4F4F4F"/>
                </a:solidFill>
                <a:effectLst/>
              </a:rPr>
              <a:t>Na jaký potenciál se nabije vodič o kapacitě 20 </a:t>
            </a:r>
            <a:r>
              <a:rPr lang="cs-CZ" sz="2000" b="0" i="0" dirty="0" err="1">
                <a:solidFill>
                  <a:srgbClr val="4F4F4F"/>
                </a:solidFill>
                <a:effectLst/>
              </a:rPr>
              <a:t>pF</a:t>
            </a:r>
            <a:r>
              <a:rPr lang="cs-CZ" sz="2000" b="0" i="0" dirty="0">
                <a:solidFill>
                  <a:srgbClr val="4F4F4F"/>
                </a:solidFill>
                <a:effectLst/>
              </a:rPr>
              <a:t> nábojem 1 </a:t>
            </a:r>
            <a:r>
              <a:rPr lang="cs-CZ" sz="2000" b="0" i="0" dirty="0" err="1">
                <a:solidFill>
                  <a:srgbClr val="4F4F4F"/>
                </a:solidFill>
                <a:effectLst/>
              </a:rPr>
              <a:t>mC</a:t>
            </a:r>
            <a:r>
              <a:rPr lang="cs-CZ" sz="2000" b="0" i="0" dirty="0">
                <a:solidFill>
                  <a:srgbClr val="4F4F4F"/>
                </a:solidFill>
                <a:effectLst/>
              </a:rPr>
              <a:t>?</a:t>
            </a:r>
            <a:endParaRPr lang="cs-CZ" sz="2000" dirty="0"/>
          </a:p>
        </p:txBody>
      </p:sp>
      <p:sp>
        <p:nvSpPr>
          <p:cNvPr id="12" name="TextovéPole 11">
            <a:extLst>
              <a:ext uri="{FF2B5EF4-FFF2-40B4-BE49-F238E27FC236}">
                <a16:creationId xmlns:a16="http://schemas.microsoft.com/office/drawing/2014/main" id="{48248649-E404-4413-AA6F-860725793F5A}"/>
              </a:ext>
            </a:extLst>
          </p:cNvPr>
          <p:cNvSpPr txBox="1"/>
          <p:nvPr/>
        </p:nvSpPr>
        <p:spPr>
          <a:xfrm>
            <a:off x="142875" y="3535548"/>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33653014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C3339F76-80FD-4FA2-98B9-767ED232A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9425" y="1709532"/>
            <a:ext cx="5667375" cy="485374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9FE1BF76-6781-470F-AFCA-4876AC99F782}"/>
              </a:ext>
            </a:extLst>
          </p:cNvPr>
          <p:cNvSpPr txBox="1"/>
          <p:nvPr/>
        </p:nvSpPr>
        <p:spPr>
          <a:xfrm>
            <a:off x="238125" y="785336"/>
            <a:ext cx="8705850" cy="1015663"/>
          </a:xfrm>
          <a:prstGeom prst="rect">
            <a:avLst/>
          </a:prstGeom>
          <a:noFill/>
        </p:spPr>
        <p:txBody>
          <a:bodyPr wrap="square">
            <a:spAutoFit/>
          </a:bodyPr>
          <a:lstStyle/>
          <a:p>
            <a:pPr algn="just"/>
            <a:r>
              <a:rPr lang="cs-CZ" sz="2000" b="0" i="0" dirty="0">
                <a:solidFill>
                  <a:srgbClr val="4F4F4F"/>
                </a:solidFill>
                <a:effectLst/>
              </a:rPr>
              <a:t>Určete relativní permitivitu dielektrika v rovinném deskovém kondenzátoru, jehož desky o ploše 1000 cm</a:t>
            </a:r>
            <a:r>
              <a:rPr lang="cs-CZ" sz="2000" b="0" i="0" baseline="30000" dirty="0">
                <a:solidFill>
                  <a:srgbClr val="4F4F4F"/>
                </a:solidFill>
                <a:effectLst/>
              </a:rPr>
              <a:t>2</a:t>
            </a:r>
            <a:r>
              <a:rPr lang="cs-CZ" sz="2000" b="0" i="0" dirty="0">
                <a:solidFill>
                  <a:srgbClr val="4F4F4F"/>
                </a:solidFill>
                <a:effectLst/>
              </a:rPr>
              <a:t> jsou od sebe vzdáleny 0,1 mm a kondenzátor se nábojem 17,7.10</a:t>
            </a:r>
            <a:r>
              <a:rPr lang="cs-CZ" sz="2000" b="0" i="0" baseline="30000" dirty="0">
                <a:solidFill>
                  <a:srgbClr val="4F4F4F"/>
                </a:solidFill>
                <a:effectLst/>
              </a:rPr>
              <a:t>-6</a:t>
            </a:r>
            <a:r>
              <a:rPr lang="cs-CZ" sz="2000" b="0" i="0" dirty="0">
                <a:solidFill>
                  <a:srgbClr val="4F4F4F"/>
                </a:solidFill>
                <a:effectLst/>
              </a:rPr>
              <a:t>C nabije na 100 V.</a:t>
            </a:r>
            <a:endParaRPr lang="cs-CZ" sz="2000" dirty="0"/>
          </a:p>
        </p:txBody>
      </p:sp>
      <p:sp>
        <p:nvSpPr>
          <p:cNvPr id="5" name="TextovéPole 4">
            <a:extLst>
              <a:ext uri="{FF2B5EF4-FFF2-40B4-BE49-F238E27FC236}">
                <a16:creationId xmlns:a16="http://schemas.microsoft.com/office/drawing/2014/main" id="{E9C347AE-4C3D-499A-813E-0CB76C8A7073}"/>
              </a:ext>
            </a:extLst>
          </p:cNvPr>
          <p:cNvSpPr txBox="1"/>
          <p:nvPr/>
        </p:nvSpPr>
        <p:spPr>
          <a:xfrm>
            <a:off x="219075" y="200025"/>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4521315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A3111687-64A9-4383-85B4-0F0A7E321D38}"/>
              </a:ext>
            </a:extLst>
          </p:cNvPr>
          <p:cNvPicPr>
            <a:picLocks noChangeAspect="1"/>
          </p:cNvPicPr>
          <p:nvPr/>
        </p:nvPicPr>
        <p:blipFill>
          <a:blip r:embed="rId2"/>
          <a:stretch>
            <a:fillRect/>
          </a:stretch>
        </p:blipFill>
        <p:spPr>
          <a:xfrm>
            <a:off x="5623087" y="272862"/>
            <a:ext cx="1602086" cy="1901926"/>
          </a:xfrm>
          <a:prstGeom prst="rect">
            <a:avLst/>
          </a:prstGeom>
        </p:spPr>
      </p:pic>
      <p:pic>
        <p:nvPicPr>
          <p:cNvPr id="9" name="Obrázek 8">
            <a:extLst>
              <a:ext uri="{FF2B5EF4-FFF2-40B4-BE49-F238E27FC236}">
                <a16:creationId xmlns:a16="http://schemas.microsoft.com/office/drawing/2014/main" id="{2E257847-0FAD-4E27-94B5-93356A6DB729}"/>
              </a:ext>
            </a:extLst>
          </p:cNvPr>
          <p:cNvPicPr>
            <a:picLocks noChangeAspect="1"/>
          </p:cNvPicPr>
          <p:nvPr/>
        </p:nvPicPr>
        <p:blipFill>
          <a:blip r:embed="rId3"/>
          <a:stretch>
            <a:fillRect/>
          </a:stretch>
        </p:blipFill>
        <p:spPr>
          <a:xfrm rot="16200000">
            <a:off x="6983563" y="760555"/>
            <a:ext cx="2069999" cy="1038791"/>
          </a:xfrm>
          <a:prstGeom prst="rect">
            <a:avLst/>
          </a:prstGeom>
        </p:spPr>
      </p:pic>
      <p:sp>
        <p:nvSpPr>
          <p:cNvPr id="11" name="TextovéPole 10">
            <a:extLst>
              <a:ext uri="{FF2B5EF4-FFF2-40B4-BE49-F238E27FC236}">
                <a16:creationId xmlns:a16="http://schemas.microsoft.com/office/drawing/2014/main" id="{66855F2C-28C1-49C6-ABD5-670AD82FB361}"/>
              </a:ext>
            </a:extLst>
          </p:cNvPr>
          <p:cNvSpPr txBox="1"/>
          <p:nvPr/>
        </p:nvSpPr>
        <p:spPr>
          <a:xfrm>
            <a:off x="323850" y="2559070"/>
            <a:ext cx="8667750" cy="1015663"/>
          </a:xfrm>
          <a:prstGeom prst="rect">
            <a:avLst/>
          </a:prstGeom>
          <a:noFill/>
        </p:spPr>
        <p:txBody>
          <a:bodyPr wrap="square">
            <a:spAutoFit/>
          </a:bodyPr>
          <a:lstStyle/>
          <a:p>
            <a:pPr algn="just"/>
            <a:r>
              <a:rPr lang="cs-CZ" sz="2000" b="1" i="0" u="none" strike="noStrike" dirty="0">
                <a:effectLst/>
              </a:rPr>
              <a:t>Sériovým zapojením</a:t>
            </a:r>
            <a:r>
              <a:rPr lang="cs-CZ" sz="2000" b="1" i="0" dirty="0">
                <a:effectLst/>
              </a:rPr>
              <a:t> </a:t>
            </a:r>
            <a:r>
              <a:rPr lang="cs-CZ" sz="2000" b="0" i="0" dirty="0">
                <a:effectLst/>
              </a:rPr>
              <a:t>dvou a více kondenzátorů se celková kapacita snižuje. Převrácenou hodnotu výsledné kapacity lze vypočítat jako součet převrácených hodnot jednotlivých kapacit:</a:t>
            </a:r>
          </a:p>
        </p:txBody>
      </p:sp>
      <p:sp>
        <p:nvSpPr>
          <p:cNvPr id="14" name="TextovéPole 13">
            <a:extLst>
              <a:ext uri="{FF2B5EF4-FFF2-40B4-BE49-F238E27FC236}">
                <a16:creationId xmlns:a16="http://schemas.microsoft.com/office/drawing/2014/main" id="{3F9DDACC-1244-4DF6-9B85-D6A02F1240D0}"/>
              </a:ext>
            </a:extLst>
          </p:cNvPr>
          <p:cNvSpPr txBox="1"/>
          <p:nvPr/>
        </p:nvSpPr>
        <p:spPr>
          <a:xfrm>
            <a:off x="323850" y="4569441"/>
            <a:ext cx="8496300" cy="707886"/>
          </a:xfrm>
          <a:prstGeom prst="rect">
            <a:avLst/>
          </a:prstGeom>
          <a:noFill/>
        </p:spPr>
        <p:txBody>
          <a:bodyPr wrap="square">
            <a:spAutoFit/>
          </a:bodyPr>
          <a:lstStyle/>
          <a:p>
            <a:pPr algn="just"/>
            <a:r>
              <a:rPr lang="cs-CZ" sz="2000" b="1" dirty="0"/>
              <a:t>Paralelním zapojením </a:t>
            </a:r>
            <a:r>
              <a:rPr lang="cs-CZ" sz="2000" dirty="0"/>
              <a:t>kondenzátoru se celková kapacita zvyšuje. Výsledná kapacita se vypočte součtem jednotlivých kapacit:</a:t>
            </a:r>
          </a:p>
        </p:txBody>
      </p:sp>
      <p:pic>
        <p:nvPicPr>
          <p:cNvPr id="13" name="Grafický objekt 12">
            <a:extLst>
              <a:ext uri="{FF2B5EF4-FFF2-40B4-BE49-F238E27FC236}">
                <a16:creationId xmlns:a16="http://schemas.microsoft.com/office/drawing/2014/main" id="{0B377FF4-E254-4B19-926D-46D1C085F43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9484" y="3598152"/>
            <a:ext cx="2271153" cy="638175"/>
          </a:xfrm>
          <a:prstGeom prst="rect">
            <a:avLst/>
          </a:prstGeom>
        </p:spPr>
      </p:pic>
      <p:pic>
        <p:nvPicPr>
          <p:cNvPr id="16" name="Grafický objekt 15">
            <a:extLst>
              <a:ext uri="{FF2B5EF4-FFF2-40B4-BE49-F238E27FC236}">
                <a16:creationId xmlns:a16="http://schemas.microsoft.com/office/drawing/2014/main" id="{74419C4B-33AB-4839-8243-E8ABEB1BC2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59484" y="5610441"/>
            <a:ext cx="2009776" cy="284402"/>
          </a:xfrm>
          <a:prstGeom prst="rect">
            <a:avLst/>
          </a:prstGeom>
        </p:spPr>
      </p:pic>
      <p:pic>
        <p:nvPicPr>
          <p:cNvPr id="18" name="Obrázek 17">
            <a:extLst>
              <a:ext uri="{FF2B5EF4-FFF2-40B4-BE49-F238E27FC236}">
                <a16:creationId xmlns:a16="http://schemas.microsoft.com/office/drawing/2014/main" id="{C7F4C4CB-1740-43BF-9FAB-CBCB920B8ACA}"/>
              </a:ext>
            </a:extLst>
          </p:cNvPr>
          <p:cNvPicPr>
            <a:picLocks noChangeAspect="1"/>
          </p:cNvPicPr>
          <p:nvPr/>
        </p:nvPicPr>
        <p:blipFill>
          <a:blip r:embed="rId8"/>
          <a:stretch>
            <a:fillRect/>
          </a:stretch>
        </p:blipFill>
        <p:spPr>
          <a:xfrm>
            <a:off x="7243380" y="3287333"/>
            <a:ext cx="889482" cy="1340487"/>
          </a:xfrm>
          <a:prstGeom prst="rect">
            <a:avLst/>
          </a:prstGeom>
        </p:spPr>
      </p:pic>
      <p:pic>
        <p:nvPicPr>
          <p:cNvPr id="20" name="Obrázek 19">
            <a:extLst>
              <a:ext uri="{FF2B5EF4-FFF2-40B4-BE49-F238E27FC236}">
                <a16:creationId xmlns:a16="http://schemas.microsoft.com/office/drawing/2014/main" id="{BEA5F477-2E52-4BC7-B229-3DB60E4BCE67}"/>
              </a:ext>
            </a:extLst>
          </p:cNvPr>
          <p:cNvPicPr>
            <a:picLocks noChangeAspect="1"/>
          </p:cNvPicPr>
          <p:nvPr/>
        </p:nvPicPr>
        <p:blipFill>
          <a:blip r:embed="rId9"/>
          <a:stretch>
            <a:fillRect/>
          </a:stretch>
        </p:blipFill>
        <p:spPr>
          <a:xfrm>
            <a:off x="7225173" y="5026974"/>
            <a:ext cx="889482" cy="1585598"/>
          </a:xfrm>
          <a:prstGeom prst="rect">
            <a:avLst/>
          </a:prstGeom>
        </p:spPr>
      </p:pic>
      <p:pic>
        <p:nvPicPr>
          <p:cNvPr id="11268" name="Picture 4">
            <a:extLst>
              <a:ext uri="{FF2B5EF4-FFF2-40B4-BE49-F238E27FC236}">
                <a16:creationId xmlns:a16="http://schemas.microsoft.com/office/drawing/2014/main" id="{91C75802-ED89-4880-BD92-961B9C5E10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3849" y="400051"/>
            <a:ext cx="2434541" cy="182590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05B6EF6C-1DFA-4663-B7A1-3D66C2DAC53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09846" y="395760"/>
            <a:ext cx="2409539" cy="1807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5420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F21598E-97C9-4CC8-921F-F67990EC0003}"/>
              </a:ext>
            </a:extLst>
          </p:cNvPr>
          <p:cNvSpPr>
            <a:spLocks noGrp="1"/>
          </p:cNvSpPr>
          <p:nvPr>
            <p:ph type="title"/>
          </p:nvPr>
        </p:nvSpPr>
        <p:spPr>
          <a:xfrm>
            <a:off x="219075" y="2076073"/>
            <a:ext cx="7886700" cy="673099"/>
          </a:xfrm>
        </p:spPr>
        <p:txBody>
          <a:bodyPr>
            <a:normAutofit/>
          </a:bodyPr>
          <a:lstStyle/>
          <a:p>
            <a:r>
              <a:rPr lang="en-US" sz="2400" b="1" dirty="0" err="1">
                <a:latin typeface="+mn-lt"/>
              </a:rPr>
              <a:t>Elektrick</a:t>
            </a:r>
            <a:r>
              <a:rPr lang="cs-CZ" sz="2400" b="1" dirty="0">
                <a:latin typeface="+mn-lt"/>
              </a:rPr>
              <a:t>ý</a:t>
            </a:r>
            <a:r>
              <a:rPr lang="en-US" sz="2400" b="1" dirty="0">
                <a:latin typeface="+mn-lt"/>
              </a:rPr>
              <a:t> proud</a:t>
            </a:r>
            <a:endParaRPr lang="cs-CZ" sz="2400" b="1" dirty="0">
              <a:latin typeface="+mn-lt"/>
            </a:endParaRPr>
          </a:p>
        </p:txBody>
      </p:sp>
      <p:sp>
        <p:nvSpPr>
          <p:cNvPr id="4" name="Nadpis 1">
            <a:extLst>
              <a:ext uri="{FF2B5EF4-FFF2-40B4-BE49-F238E27FC236}">
                <a16:creationId xmlns:a16="http://schemas.microsoft.com/office/drawing/2014/main" id="{32D3D3E7-A79C-4CA7-96D5-4210C56D37BB}"/>
              </a:ext>
            </a:extLst>
          </p:cNvPr>
          <p:cNvSpPr txBox="1">
            <a:spLocks/>
          </p:cNvSpPr>
          <p:nvPr/>
        </p:nvSpPr>
        <p:spPr>
          <a:xfrm>
            <a:off x="219075" y="272197"/>
            <a:ext cx="7886700" cy="6730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cs-CZ" sz="2400" b="1" dirty="0">
                <a:latin typeface="+mn-lt"/>
              </a:rPr>
              <a:t>Pohyb volných elektronů ve vodiči</a:t>
            </a:r>
          </a:p>
        </p:txBody>
      </p:sp>
      <p:sp>
        <p:nvSpPr>
          <p:cNvPr id="5" name="TextovéPole 4">
            <a:extLst>
              <a:ext uri="{FF2B5EF4-FFF2-40B4-BE49-F238E27FC236}">
                <a16:creationId xmlns:a16="http://schemas.microsoft.com/office/drawing/2014/main" id="{00F9C08E-6672-4684-9DBB-95A913856CF2}"/>
              </a:ext>
            </a:extLst>
          </p:cNvPr>
          <p:cNvSpPr txBox="1"/>
          <p:nvPr/>
        </p:nvSpPr>
        <p:spPr>
          <a:xfrm>
            <a:off x="219075" y="921420"/>
            <a:ext cx="8484869" cy="830997"/>
          </a:xfrm>
          <a:prstGeom prst="rect">
            <a:avLst/>
          </a:prstGeom>
          <a:noFill/>
        </p:spPr>
        <p:txBody>
          <a:bodyPr wrap="square" rtlCol="0">
            <a:spAutoFit/>
          </a:bodyPr>
          <a:lstStyle/>
          <a:p>
            <a:r>
              <a:rPr lang="cs-CZ" sz="2000" dirty="0"/>
              <a:t>1. </a:t>
            </a:r>
            <a:r>
              <a:rPr lang="cs-CZ" sz="2000" b="1" dirty="0"/>
              <a:t>Neuspořádaný pohyb</a:t>
            </a:r>
            <a:r>
              <a:rPr lang="cs-CZ" sz="2000" dirty="0"/>
              <a:t> (chaotický) - pohyb trvající neustále.</a:t>
            </a:r>
          </a:p>
          <a:p>
            <a:endParaRPr lang="cs-CZ" sz="800" dirty="0"/>
          </a:p>
          <a:p>
            <a:r>
              <a:rPr lang="cs-CZ" sz="2000" dirty="0"/>
              <a:t>2. </a:t>
            </a:r>
            <a:r>
              <a:rPr lang="cs-CZ" sz="2000" b="1" dirty="0"/>
              <a:t>Usměrněný pohyb</a:t>
            </a:r>
            <a:r>
              <a:rPr lang="cs-CZ" sz="2000" dirty="0"/>
              <a:t> – působením vloženého napětí (od pólu – k pólu + zdroje)</a:t>
            </a:r>
          </a:p>
        </p:txBody>
      </p:sp>
      <p:sp>
        <p:nvSpPr>
          <p:cNvPr id="6" name="TextovéPole 5">
            <a:extLst>
              <a:ext uri="{FF2B5EF4-FFF2-40B4-BE49-F238E27FC236}">
                <a16:creationId xmlns:a16="http://schemas.microsoft.com/office/drawing/2014/main" id="{2C9EBC09-61CA-44CC-85CB-9E77ED2848CC}"/>
              </a:ext>
            </a:extLst>
          </p:cNvPr>
          <p:cNvSpPr txBox="1"/>
          <p:nvPr/>
        </p:nvSpPr>
        <p:spPr>
          <a:xfrm>
            <a:off x="219075" y="2635598"/>
            <a:ext cx="8772525" cy="1015663"/>
          </a:xfrm>
          <a:prstGeom prst="rect">
            <a:avLst/>
          </a:prstGeom>
          <a:noFill/>
        </p:spPr>
        <p:txBody>
          <a:bodyPr wrap="square" rtlCol="0">
            <a:spAutoFit/>
          </a:bodyPr>
          <a:lstStyle/>
          <a:p>
            <a:pPr algn="just"/>
            <a:r>
              <a:rPr lang="cs-CZ" sz="2000" b="1" dirty="0"/>
              <a:t>Elektrický proud </a:t>
            </a:r>
            <a:r>
              <a:rPr lang="cs-CZ" sz="2000" dirty="0"/>
              <a:t>je </a:t>
            </a:r>
            <a:r>
              <a:rPr lang="cs-CZ" sz="2000" u="sng" dirty="0"/>
              <a:t>uspořádaný pohyb nosičů elektrického náboje</a:t>
            </a:r>
            <a:r>
              <a:rPr lang="cs-CZ" sz="2000" dirty="0"/>
              <a:t>. Stejnojmenná skalární </a:t>
            </a:r>
            <a:r>
              <a:rPr lang="cs-CZ" sz="2000" u="sng" dirty="0"/>
              <a:t>fyzikální veličina (I, </a:t>
            </a:r>
            <a:r>
              <a:rPr lang="en-US" sz="2000" u="sng" dirty="0"/>
              <a:t>[</a:t>
            </a:r>
            <a:r>
              <a:rPr lang="cs-CZ" sz="2000" u="sng" dirty="0"/>
              <a:t>I</a:t>
            </a:r>
            <a:r>
              <a:rPr lang="en-US" sz="2000" u="sng" dirty="0"/>
              <a:t>] = A (amp</a:t>
            </a:r>
            <a:r>
              <a:rPr lang="cs-CZ" sz="2000" u="sng" dirty="0"/>
              <a:t>é</a:t>
            </a:r>
            <a:r>
              <a:rPr lang="en-US" sz="2000" u="sng" dirty="0"/>
              <a:t>r)</a:t>
            </a:r>
            <a:r>
              <a:rPr lang="cs-CZ" sz="2000" u="sng" dirty="0"/>
              <a:t>) </a:t>
            </a:r>
            <a:r>
              <a:rPr lang="cs-CZ" sz="2000" dirty="0"/>
              <a:t>označuje </a:t>
            </a:r>
            <a:r>
              <a:rPr lang="cs-CZ" sz="2000" b="0" i="0" u="sng" dirty="0">
                <a:effectLst/>
              </a:rPr>
              <a:t>celkové množství </a:t>
            </a:r>
            <a:r>
              <a:rPr lang="cs-CZ" sz="2000" b="0" i="0" u="sng" strike="noStrike" dirty="0">
                <a:effectLst/>
              </a:rPr>
              <a:t>elektrického náboje</a:t>
            </a:r>
            <a:r>
              <a:rPr lang="cs-CZ" sz="2000" b="0" i="0" u="sng" dirty="0">
                <a:effectLst/>
              </a:rPr>
              <a:t>, které projde průřezem vodiče za </a:t>
            </a:r>
            <a:r>
              <a:rPr lang="cs-CZ" sz="2000" b="0" i="0" u="sng" strike="noStrike" dirty="0">
                <a:effectLst/>
              </a:rPr>
              <a:t>jednotku</a:t>
            </a:r>
            <a:r>
              <a:rPr lang="cs-CZ" sz="2000" b="0" i="0" u="sng" dirty="0">
                <a:effectLst/>
              </a:rPr>
              <a:t> </a:t>
            </a:r>
            <a:r>
              <a:rPr lang="cs-CZ" sz="2000" b="0" i="0" u="sng" strike="noStrike" dirty="0">
                <a:effectLst/>
              </a:rPr>
              <a:t>času</a:t>
            </a:r>
            <a:r>
              <a:rPr lang="cs-CZ" sz="2000" b="0" i="0" dirty="0">
                <a:effectLst/>
              </a:rPr>
              <a:t>.</a:t>
            </a:r>
            <a:endParaRPr lang="cs-CZ" sz="2000" dirty="0"/>
          </a:p>
        </p:txBody>
      </p:sp>
      <p:sp>
        <p:nvSpPr>
          <p:cNvPr id="11" name="TextovéPole 10">
            <a:extLst>
              <a:ext uri="{FF2B5EF4-FFF2-40B4-BE49-F238E27FC236}">
                <a16:creationId xmlns:a16="http://schemas.microsoft.com/office/drawing/2014/main" id="{2304DBEA-2BC0-48D1-BF37-8D562D4DF8EF}"/>
              </a:ext>
            </a:extLst>
          </p:cNvPr>
          <p:cNvSpPr txBox="1"/>
          <p:nvPr/>
        </p:nvSpPr>
        <p:spPr>
          <a:xfrm>
            <a:off x="219075" y="3785277"/>
            <a:ext cx="8705848" cy="1446550"/>
          </a:xfrm>
          <a:prstGeom prst="rect">
            <a:avLst/>
          </a:prstGeom>
          <a:noFill/>
        </p:spPr>
        <p:txBody>
          <a:bodyPr wrap="square">
            <a:spAutoFit/>
          </a:bodyPr>
          <a:lstStyle/>
          <a:p>
            <a:pPr algn="just"/>
            <a:r>
              <a:rPr lang="cs-CZ" sz="2000" b="1" dirty="0"/>
              <a:t>Stejnosměrný proud </a:t>
            </a:r>
            <a:r>
              <a:rPr lang="cs-CZ" sz="2000" dirty="0"/>
              <a:t>je proud, který v čase nemění směr svého toku. Velikost proudu se měnit může.</a:t>
            </a:r>
          </a:p>
          <a:p>
            <a:pPr algn="just"/>
            <a:endParaRPr lang="cs-CZ" sz="800" dirty="0"/>
          </a:p>
          <a:p>
            <a:pPr algn="just"/>
            <a:r>
              <a:rPr lang="cs-CZ" sz="2000" b="1" dirty="0"/>
              <a:t>Střídavý proud </a:t>
            </a:r>
            <a:r>
              <a:rPr lang="cs-CZ" sz="2000" dirty="0"/>
              <a:t>je proud, jehož velikost a směr se v čase mění s určitou periodou, přičemž jeho střední hodnota je nulová.</a:t>
            </a:r>
          </a:p>
        </p:txBody>
      </p:sp>
      <p:sp>
        <p:nvSpPr>
          <p:cNvPr id="16" name="TextovéPole 15">
            <a:extLst>
              <a:ext uri="{FF2B5EF4-FFF2-40B4-BE49-F238E27FC236}">
                <a16:creationId xmlns:a16="http://schemas.microsoft.com/office/drawing/2014/main" id="{20794DFC-F840-4C8C-9624-0515377DB39B}"/>
              </a:ext>
            </a:extLst>
          </p:cNvPr>
          <p:cNvSpPr txBox="1"/>
          <p:nvPr/>
        </p:nvSpPr>
        <p:spPr>
          <a:xfrm>
            <a:off x="171451" y="5235095"/>
            <a:ext cx="8820149" cy="1446550"/>
          </a:xfrm>
          <a:prstGeom prst="rect">
            <a:avLst/>
          </a:prstGeom>
          <a:noFill/>
        </p:spPr>
        <p:txBody>
          <a:bodyPr wrap="square">
            <a:spAutoFit/>
          </a:bodyPr>
          <a:lstStyle/>
          <a:p>
            <a:pPr algn="just"/>
            <a:r>
              <a:rPr lang="cs-CZ" sz="2000" b="1" dirty="0"/>
              <a:t>Stacionární elektrický proud </a:t>
            </a:r>
            <a:r>
              <a:rPr lang="cs-CZ" sz="2000" dirty="0"/>
              <a:t>je konstantní, tj. má časově neměnnou velikost i směr toku. Stacionárním proudem je generováno </a:t>
            </a:r>
            <a:r>
              <a:rPr lang="cs-CZ" sz="2000" b="1" dirty="0"/>
              <a:t>stacionární magnetické pole</a:t>
            </a:r>
            <a:r>
              <a:rPr lang="cs-CZ" sz="2000" dirty="0"/>
              <a:t>.</a:t>
            </a:r>
          </a:p>
          <a:p>
            <a:pPr algn="just"/>
            <a:endParaRPr lang="cs-CZ" sz="800" b="1" dirty="0"/>
          </a:p>
          <a:p>
            <a:pPr algn="just"/>
            <a:r>
              <a:rPr lang="cs-CZ" sz="2000" b="1" dirty="0"/>
              <a:t>Nestacionární elektrický proud </a:t>
            </a:r>
            <a:r>
              <a:rPr lang="cs-CZ" sz="2000" dirty="0"/>
              <a:t>zahrnuje všechny případy, kdy proud mění v čase buď svou velikost nebo směr svého toku.</a:t>
            </a:r>
          </a:p>
        </p:txBody>
      </p:sp>
    </p:spTree>
    <p:extLst>
      <p:ext uri="{BB962C8B-B14F-4D97-AF65-F5344CB8AC3E}">
        <p14:creationId xmlns:p14="http://schemas.microsoft.com/office/powerpoint/2010/main" val="759584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a:extLst>
              <a:ext uri="{FF2B5EF4-FFF2-40B4-BE49-F238E27FC236}">
                <a16:creationId xmlns:a16="http://schemas.microsoft.com/office/drawing/2014/main" id="{7383974F-1093-488D-8188-B59A4293E4C9}"/>
              </a:ext>
            </a:extLst>
          </p:cNvPr>
          <p:cNvSpPr txBox="1"/>
          <p:nvPr/>
        </p:nvSpPr>
        <p:spPr>
          <a:xfrm>
            <a:off x="236220" y="2783460"/>
            <a:ext cx="8671560" cy="2062103"/>
          </a:xfrm>
          <a:prstGeom prst="rect">
            <a:avLst/>
          </a:prstGeom>
          <a:noFill/>
        </p:spPr>
        <p:txBody>
          <a:bodyPr wrap="square" rtlCol="0">
            <a:spAutoFit/>
          </a:bodyPr>
          <a:lstStyle/>
          <a:p>
            <a:pPr algn="just"/>
            <a:r>
              <a:rPr lang="cs-CZ" sz="2000" b="1" dirty="0"/>
              <a:t>Konstantní stejnosměrný proud</a:t>
            </a:r>
            <a:r>
              <a:rPr lang="cs-CZ" sz="2000" dirty="0"/>
              <a:t> = proud, jehož velikost ani směr se s časem nemění:</a:t>
            </a:r>
          </a:p>
          <a:p>
            <a:pPr algn="ctr"/>
            <a:r>
              <a:rPr lang="cs-CZ" sz="2000" dirty="0"/>
              <a:t>I = Q/t</a:t>
            </a:r>
          </a:p>
          <a:p>
            <a:pPr algn="just"/>
            <a:endParaRPr lang="cs-CZ" sz="800" dirty="0"/>
          </a:p>
          <a:p>
            <a:pPr algn="just"/>
            <a:r>
              <a:rPr lang="cs-CZ" sz="2000" dirty="0"/>
              <a:t>Podmínky pro stejnosměrný konstantní proud jsou</a:t>
            </a:r>
            <a:r>
              <a:rPr lang="en-US" sz="2000" dirty="0"/>
              <a:t>:</a:t>
            </a:r>
            <a:endParaRPr lang="cs-CZ" sz="2000" dirty="0"/>
          </a:p>
          <a:p>
            <a:pPr lvl="1" algn="just"/>
            <a:r>
              <a:rPr lang="en-US" sz="2000" dirty="0"/>
              <a:t>1. </a:t>
            </a:r>
            <a:r>
              <a:rPr lang="cs-CZ" sz="2000" dirty="0"/>
              <a:t>uzavřený elektrický obvod</a:t>
            </a:r>
          </a:p>
          <a:p>
            <a:pPr lvl="1" algn="just"/>
            <a:r>
              <a:rPr lang="en-US" sz="2000" dirty="0"/>
              <a:t>2. </a:t>
            </a:r>
            <a:r>
              <a:rPr lang="cs-CZ" sz="2000" dirty="0"/>
              <a:t>elektrický zdroj v obvodu</a:t>
            </a:r>
          </a:p>
        </p:txBody>
      </p:sp>
      <p:sp>
        <p:nvSpPr>
          <p:cNvPr id="6" name="TextovéPole 5">
            <a:extLst>
              <a:ext uri="{FF2B5EF4-FFF2-40B4-BE49-F238E27FC236}">
                <a16:creationId xmlns:a16="http://schemas.microsoft.com/office/drawing/2014/main" id="{2A8363BA-EB9E-4C9A-8305-298F880C3D29}"/>
              </a:ext>
            </a:extLst>
          </p:cNvPr>
          <p:cNvSpPr txBox="1"/>
          <p:nvPr/>
        </p:nvSpPr>
        <p:spPr>
          <a:xfrm>
            <a:off x="236220" y="337658"/>
            <a:ext cx="8671560" cy="707886"/>
          </a:xfrm>
          <a:prstGeom prst="rect">
            <a:avLst/>
          </a:prstGeom>
          <a:noFill/>
        </p:spPr>
        <p:txBody>
          <a:bodyPr wrap="square">
            <a:spAutoFit/>
          </a:bodyPr>
          <a:lstStyle/>
          <a:p>
            <a:pPr algn="just"/>
            <a:r>
              <a:rPr lang="cs-CZ" sz="2000" b="1" dirty="0"/>
              <a:t>Okamžitý elektrický proud </a:t>
            </a:r>
            <a:r>
              <a:rPr lang="cs-CZ" sz="2000" dirty="0"/>
              <a:t>je množství náboje, které projde průřezem vodiče za nekonečně krátký čas</a:t>
            </a:r>
          </a:p>
        </p:txBody>
      </p:sp>
      <p:pic>
        <p:nvPicPr>
          <p:cNvPr id="8" name="Grafický objekt 7">
            <a:extLst>
              <a:ext uri="{FF2B5EF4-FFF2-40B4-BE49-F238E27FC236}">
                <a16:creationId xmlns:a16="http://schemas.microsoft.com/office/drawing/2014/main" id="{4A5922BE-1829-4405-B12B-512F8795127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24541" y="2001900"/>
            <a:ext cx="894918" cy="557213"/>
          </a:xfrm>
          <a:prstGeom prst="rect">
            <a:avLst/>
          </a:prstGeom>
        </p:spPr>
      </p:pic>
      <p:pic>
        <p:nvPicPr>
          <p:cNvPr id="11" name="Grafický objekt 10">
            <a:extLst>
              <a:ext uri="{FF2B5EF4-FFF2-40B4-BE49-F238E27FC236}">
                <a16:creationId xmlns:a16="http://schemas.microsoft.com/office/drawing/2014/main" id="{2F42CE82-C4C1-4F8E-A503-86747663CB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59785" y="859568"/>
            <a:ext cx="2079156" cy="512031"/>
          </a:xfrm>
          <a:prstGeom prst="rect">
            <a:avLst/>
          </a:prstGeom>
        </p:spPr>
      </p:pic>
      <p:sp>
        <p:nvSpPr>
          <p:cNvPr id="12" name="TextovéPole 11">
            <a:extLst>
              <a:ext uri="{FF2B5EF4-FFF2-40B4-BE49-F238E27FC236}">
                <a16:creationId xmlns:a16="http://schemas.microsoft.com/office/drawing/2014/main" id="{4F7D127E-F73C-4B07-9E97-616491562E4D}"/>
              </a:ext>
            </a:extLst>
          </p:cNvPr>
          <p:cNvSpPr txBox="1"/>
          <p:nvPr/>
        </p:nvSpPr>
        <p:spPr>
          <a:xfrm>
            <a:off x="236220" y="1472110"/>
            <a:ext cx="8671560" cy="707886"/>
          </a:xfrm>
          <a:prstGeom prst="rect">
            <a:avLst/>
          </a:prstGeom>
          <a:noFill/>
        </p:spPr>
        <p:txBody>
          <a:bodyPr wrap="square">
            <a:spAutoFit/>
          </a:bodyPr>
          <a:lstStyle/>
          <a:p>
            <a:pPr algn="just"/>
            <a:r>
              <a:rPr lang="cs-CZ" sz="2000" b="0" i="0" dirty="0">
                <a:solidFill>
                  <a:srgbClr val="202122"/>
                </a:solidFill>
                <a:effectLst/>
              </a:rPr>
              <a:t>Prochází-li elektrický náboj průřezem vodiče rovnoměrně, definuje se </a:t>
            </a:r>
            <a:r>
              <a:rPr lang="cs-CZ" sz="2000" b="1" i="0" dirty="0">
                <a:solidFill>
                  <a:srgbClr val="202122"/>
                </a:solidFill>
                <a:effectLst/>
              </a:rPr>
              <a:t>průměrný proud</a:t>
            </a:r>
            <a:r>
              <a:rPr lang="cs-CZ" sz="2000" b="0" i="0" dirty="0">
                <a:solidFill>
                  <a:srgbClr val="202122"/>
                </a:solidFill>
                <a:effectLst/>
              </a:rPr>
              <a:t>:</a:t>
            </a:r>
            <a:endParaRPr lang="cs-CZ" sz="2000" dirty="0"/>
          </a:p>
        </p:txBody>
      </p:sp>
    </p:spTree>
    <p:extLst>
      <p:ext uri="{BB962C8B-B14F-4D97-AF65-F5344CB8AC3E}">
        <p14:creationId xmlns:p14="http://schemas.microsoft.com/office/powerpoint/2010/main" val="4288790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532B1D8-6649-4827-B234-D0A8F95926FE}"/>
              </a:ext>
            </a:extLst>
          </p:cNvPr>
          <p:cNvSpPr txBox="1"/>
          <p:nvPr/>
        </p:nvSpPr>
        <p:spPr>
          <a:xfrm>
            <a:off x="219076" y="232975"/>
            <a:ext cx="4619624" cy="461665"/>
          </a:xfrm>
          <a:prstGeom prst="rect">
            <a:avLst/>
          </a:prstGeom>
          <a:noFill/>
        </p:spPr>
        <p:txBody>
          <a:bodyPr wrap="square">
            <a:spAutoFit/>
          </a:bodyPr>
          <a:lstStyle/>
          <a:p>
            <a:r>
              <a:rPr lang="cs-CZ" sz="2400" b="1" dirty="0"/>
              <a:t>Elektrický obvod</a:t>
            </a:r>
          </a:p>
        </p:txBody>
      </p:sp>
      <p:sp>
        <p:nvSpPr>
          <p:cNvPr id="9" name="TextovéPole 8">
            <a:extLst>
              <a:ext uri="{FF2B5EF4-FFF2-40B4-BE49-F238E27FC236}">
                <a16:creationId xmlns:a16="http://schemas.microsoft.com/office/drawing/2014/main" id="{CE4FF280-8E15-4171-A3EF-F04C613FCAA4}"/>
              </a:ext>
            </a:extLst>
          </p:cNvPr>
          <p:cNvSpPr txBox="1"/>
          <p:nvPr/>
        </p:nvSpPr>
        <p:spPr>
          <a:xfrm>
            <a:off x="219076" y="4844713"/>
            <a:ext cx="5222875" cy="1323439"/>
          </a:xfrm>
          <a:prstGeom prst="rect">
            <a:avLst/>
          </a:prstGeom>
          <a:noFill/>
        </p:spPr>
        <p:txBody>
          <a:bodyPr wrap="square">
            <a:spAutoFit/>
          </a:bodyPr>
          <a:lstStyle/>
          <a:p>
            <a:pPr algn="just"/>
            <a:r>
              <a:rPr lang="cs-CZ" sz="2000" b="1" i="0" dirty="0">
                <a:solidFill>
                  <a:srgbClr val="202122"/>
                </a:solidFill>
                <a:effectLst/>
              </a:rPr>
              <a:t>Dohodnutý směr toku proudu</a:t>
            </a:r>
            <a:r>
              <a:rPr lang="cs-CZ" sz="2000" i="0" dirty="0">
                <a:solidFill>
                  <a:srgbClr val="202122"/>
                </a:solidFill>
                <a:effectLst/>
              </a:rPr>
              <a:t> je </a:t>
            </a:r>
            <a:r>
              <a:rPr lang="cs-CZ" sz="2000" i="0" u="sng" dirty="0">
                <a:solidFill>
                  <a:srgbClr val="202122"/>
                </a:solidFill>
                <a:effectLst/>
              </a:rPr>
              <a:t>od kladného pólu zdroje přes spotřebič k zápornému pólu zdroje</a:t>
            </a:r>
            <a:r>
              <a:rPr lang="cs-CZ" sz="2000" i="0" dirty="0">
                <a:solidFill>
                  <a:srgbClr val="202122"/>
                </a:solidFill>
                <a:effectLst/>
              </a:rPr>
              <a:t>. Tento dohodnutý směr je </a:t>
            </a:r>
            <a:r>
              <a:rPr lang="cs-CZ" sz="2000" i="0" u="sng" dirty="0">
                <a:solidFill>
                  <a:srgbClr val="202122"/>
                </a:solidFill>
                <a:effectLst/>
              </a:rPr>
              <a:t>opačný než skutečný směr toku elektronů</a:t>
            </a:r>
            <a:r>
              <a:rPr lang="cs-CZ" sz="2000" i="0" dirty="0">
                <a:solidFill>
                  <a:srgbClr val="202122"/>
                </a:solidFill>
                <a:effectLst/>
              </a:rPr>
              <a:t> ve vodiči.</a:t>
            </a:r>
            <a:endParaRPr lang="cs-CZ" sz="2000" dirty="0"/>
          </a:p>
        </p:txBody>
      </p:sp>
      <p:sp>
        <p:nvSpPr>
          <p:cNvPr id="11" name="TextovéPole 10">
            <a:extLst>
              <a:ext uri="{FF2B5EF4-FFF2-40B4-BE49-F238E27FC236}">
                <a16:creationId xmlns:a16="http://schemas.microsoft.com/office/drawing/2014/main" id="{4BFF0D27-A4E6-4444-89BF-75DC9BA0F0F3}"/>
              </a:ext>
            </a:extLst>
          </p:cNvPr>
          <p:cNvSpPr txBox="1"/>
          <p:nvPr/>
        </p:nvSpPr>
        <p:spPr>
          <a:xfrm>
            <a:off x="219076" y="785336"/>
            <a:ext cx="8705848" cy="2246769"/>
          </a:xfrm>
          <a:prstGeom prst="rect">
            <a:avLst/>
          </a:prstGeom>
          <a:noFill/>
        </p:spPr>
        <p:txBody>
          <a:bodyPr wrap="square">
            <a:spAutoFit/>
          </a:bodyPr>
          <a:lstStyle/>
          <a:p>
            <a:pPr algn="just"/>
            <a:r>
              <a:rPr lang="cs-CZ" sz="2000" dirty="0"/>
              <a:t>Běžný </a:t>
            </a:r>
            <a:r>
              <a:rPr lang="cs-CZ" sz="2000" b="1" dirty="0"/>
              <a:t>elektrický obvod </a:t>
            </a:r>
            <a:r>
              <a:rPr lang="cs-CZ" sz="2000" dirty="0"/>
              <a:t>lze obvykle rozdělit na následující části:</a:t>
            </a:r>
          </a:p>
          <a:p>
            <a:pPr algn="just"/>
            <a:r>
              <a:rPr lang="cs-CZ" sz="2000" dirty="0"/>
              <a:t>	</a:t>
            </a:r>
            <a:r>
              <a:rPr lang="cs-CZ" sz="2000" i="1" dirty="0"/>
              <a:t>elektrický zdroj </a:t>
            </a:r>
            <a:r>
              <a:rPr lang="cs-CZ" sz="2000" dirty="0"/>
              <a:t>(též zdroj elektrického proudu, zdroj elektrického napětí nebo zdroj elektrické energie)</a:t>
            </a:r>
          </a:p>
          <a:p>
            <a:pPr algn="just"/>
            <a:r>
              <a:rPr lang="cs-CZ" sz="2000" dirty="0"/>
              <a:t>	</a:t>
            </a:r>
            <a:r>
              <a:rPr lang="cs-CZ" sz="2000" i="1" dirty="0"/>
              <a:t>vypínač</a:t>
            </a:r>
          </a:p>
          <a:p>
            <a:pPr algn="just"/>
            <a:r>
              <a:rPr lang="cs-CZ" sz="2000" dirty="0"/>
              <a:t>	</a:t>
            </a:r>
            <a:r>
              <a:rPr lang="cs-CZ" sz="2000" i="1" dirty="0"/>
              <a:t>elektrický spotřebič</a:t>
            </a:r>
          </a:p>
          <a:p>
            <a:pPr algn="just"/>
            <a:r>
              <a:rPr lang="cs-CZ" sz="2000" dirty="0"/>
              <a:t>Jednotlivé součásti ze kterých se skládá elektrický obvod bývají propojeny pomocí </a:t>
            </a:r>
            <a:r>
              <a:rPr lang="cs-CZ" sz="2000" i="1" dirty="0"/>
              <a:t>vodičů</a:t>
            </a:r>
            <a:r>
              <a:rPr lang="cs-CZ" sz="2000" dirty="0"/>
              <a:t>. </a:t>
            </a:r>
          </a:p>
        </p:txBody>
      </p:sp>
      <p:sp>
        <p:nvSpPr>
          <p:cNvPr id="13" name="TextovéPole 12">
            <a:extLst>
              <a:ext uri="{FF2B5EF4-FFF2-40B4-BE49-F238E27FC236}">
                <a16:creationId xmlns:a16="http://schemas.microsoft.com/office/drawing/2014/main" id="{D3844FBE-32FC-43E1-8049-33AA484156CC}"/>
              </a:ext>
            </a:extLst>
          </p:cNvPr>
          <p:cNvSpPr txBox="1"/>
          <p:nvPr/>
        </p:nvSpPr>
        <p:spPr>
          <a:xfrm>
            <a:off x="219077" y="3122801"/>
            <a:ext cx="5153024" cy="1631216"/>
          </a:xfrm>
          <a:prstGeom prst="rect">
            <a:avLst/>
          </a:prstGeom>
          <a:noFill/>
        </p:spPr>
        <p:txBody>
          <a:bodyPr wrap="square">
            <a:spAutoFit/>
          </a:bodyPr>
          <a:lstStyle/>
          <a:p>
            <a:pPr algn="just"/>
            <a:r>
              <a:rPr lang="cs-CZ" sz="2000" dirty="0"/>
              <a:t>Pokud je vodivá dráha tvořená elektrickým obvodem uzavřená, pak se hovoří o </a:t>
            </a:r>
            <a:r>
              <a:rPr lang="cs-CZ" sz="2000" b="1" dirty="0"/>
              <a:t>uzavřeném elektrickém obvodu</a:t>
            </a:r>
            <a:r>
              <a:rPr lang="cs-CZ" sz="2000" dirty="0"/>
              <a:t>. Je-li vodivá dráha obvodu přerušena, např. otevřeným spínačem, pak se mluví o </a:t>
            </a:r>
            <a:r>
              <a:rPr lang="cs-CZ" sz="2000" b="1" dirty="0"/>
              <a:t>otevřeném elektrickém obvodu</a:t>
            </a:r>
            <a:r>
              <a:rPr lang="cs-CZ" sz="2000" dirty="0"/>
              <a:t>.</a:t>
            </a:r>
          </a:p>
        </p:txBody>
      </p:sp>
      <p:pic>
        <p:nvPicPr>
          <p:cNvPr id="1026" name="Picture 2">
            <a:extLst>
              <a:ext uri="{FF2B5EF4-FFF2-40B4-BE49-F238E27FC236}">
                <a16:creationId xmlns:a16="http://schemas.microsoft.com/office/drawing/2014/main" id="{04FB0C59-625E-4F92-8530-CAD9C5EDD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2926" y="2790514"/>
            <a:ext cx="3301997" cy="3927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6068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7129A3A-8194-44AA-9937-313F6E786CDB}"/>
              </a:ext>
            </a:extLst>
          </p:cNvPr>
          <p:cNvSpPr txBox="1"/>
          <p:nvPr/>
        </p:nvSpPr>
        <p:spPr>
          <a:xfrm>
            <a:off x="171449" y="348734"/>
            <a:ext cx="5591175" cy="461665"/>
          </a:xfrm>
          <a:prstGeom prst="rect">
            <a:avLst/>
          </a:prstGeom>
          <a:noFill/>
        </p:spPr>
        <p:txBody>
          <a:bodyPr wrap="square">
            <a:spAutoFit/>
          </a:bodyPr>
          <a:lstStyle/>
          <a:p>
            <a:r>
              <a:rPr lang="cs-CZ" sz="2400" b="1" dirty="0"/>
              <a:t>Základní zákony pro elektrický obvod</a:t>
            </a:r>
          </a:p>
        </p:txBody>
      </p:sp>
      <p:sp>
        <p:nvSpPr>
          <p:cNvPr id="7" name="TextovéPole 6">
            <a:extLst>
              <a:ext uri="{FF2B5EF4-FFF2-40B4-BE49-F238E27FC236}">
                <a16:creationId xmlns:a16="http://schemas.microsoft.com/office/drawing/2014/main" id="{C47208A3-0CAE-4036-8198-E0F00CBCCF17}"/>
              </a:ext>
            </a:extLst>
          </p:cNvPr>
          <p:cNvSpPr txBox="1"/>
          <p:nvPr/>
        </p:nvSpPr>
        <p:spPr>
          <a:xfrm>
            <a:off x="171449" y="1043018"/>
            <a:ext cx="8791576" cy="5016758"/>
          </a:xfrm>
          <a:prstGeom prst="rect">
            <a:avLst/>
          </a:prstGeom>
          <a:noFill/>
        </p:spPr>
        <p:txBody>
          <a:bodyPr wrap="square">
            <a:spAutoFit/>
          </a:bodyPr>
          <a:lstStyle/>
          <a:p>
            <a:pPr algn="just"/>
            <a:r>
              <a:rPr lang="cs-CZ" sz="2000" b="1" dirty="0" err="1"/>
              <a:t>Kirchhoffovy</a:t>
            </a:r>
            <a:r>
              <a:rPr lang="cs-CZ" sz="2000" b="1" dirty="0"/>
              <a:t> zákony</a:t>
            </a:r>
            <a:r>
              <a:rPr lang="cs-CZ" sz="2000" dirty="0"/>
              <a:t>:</a:t>
            </a:r>
          </a:p>
          <a:p>
            <a:pPr algn="just"/>
            <a:r>
              <a:rPr lang="cs-CZ" sz="2000" dirty="0"/>
              <a:t>  1. Součet všech proudů vstupujících do uzlu nebo součástky je roven součtu všech proudů vystupujících z uzlu nebo součástky (tj. proud se nikde nehromadí). Orientovaný součet proudů kolem uzlu je nulový.</a:t>
            </a:r>
          </a:p>
          <a:p>
            <a:pPr algn="just"/>
            <a:r>
              <a:rPr lang="cs-CZ" sz="2000" dirty="0"/>
              <a:t>  2. Orientovaný součet všech napětí ve smyčce je nulový.</a:t>
            </a:r>
          </a:p>
          <a:p>
            <a:pPr algn="just"/>
            <a:endParaRPr lang="cs-CZ" sz="2000" dirty="0"/>
          </a:p>
          <a:p>
            <a:pPr algn="just"/>
            <a:r>
              <a:rPr lang="cs-CZ" sz="2000" b="1" dirty="0"/>
              <a:t>Ohmův zákon</a:t>
            </a:r>
            <a:r>
              <a:rPr lang="cs-CZ" sz="2000" dirty="0"/>
              <a:t>: Napětí na odporu je součinem jeho hodnoty a proudu, který skrze něj protéká.</a:t>
            </a:r>
          </a:p>
          <a:p>
            <a:pPr algn="just"/>
            <a:endParaRPr lang="cs-CZ" sz="2000" dirty="0"/>
          </a:p>
          <a:p>
            <a:pPr algn="just"/>
            <a:r>
              <a:rPr lang="cs-CZ" sz="2000" b="1" dirty="0" err="1"/>
              <a:t>Theveninova</a:t>
            </a:r>
            <a:r>
              <a:rPr lang="cs-CZ" sz="2000" b="1" dirty="0"/>
              <a:t> věta</a:t>
            </a:r>
            <a:r>
              <a:rPr lang="cs-CZ" sz="2000" dirty="0"/>
              <a:t>: Jakékoli propojení napěťových zdrojů a rezistorů s dvěma vývody je elektricky ekvivalentní ideálnímu napěťovému zdroji zapojenému sériově s jediným rezistorem.</a:t>
            </a:r>
          </a:p>
          <a:p>
            <a:pPr algn="just"/>
            <a:endParaRPr lang="cs-CZ" sz="2000" b="1" i="0" dirty="0">
              <a:effectLst/>
            </a:endParaRPr>
          </a:p>
          <a:p>
            <a:pPr algn="just"/>
            <a:r>
              <a:rPr lang="cs-CZ" sz="2000" b="1" i="0" dirty="0" err="1">
                <a:effectLst/>
              </a:rPr>
              <a:t>Norton</a:t>
            </a:r>
            <a:r>
              <a:rPr lang="en-US" sz="2000" b="1" i="0" dirty="0">
                <a:effectLst/>
              </a:rPr>
              <a:t>o</a:t>
            </a:r>
            <a:r>
              <a:rPr lang="cs-CZ" sz="2000" b="1" i="0" dirty="0">
                <a:effectLst/>
              </a:rPr>
              <a:t>v</a:t>
            </a:r>
            <a:r>
              <a:rPr lang="en-US" sz="2000" b="1" i="0" dirty="0">
                <a:effectLst/>
              </a:rPr>
              <a:t>a</a:t>
            </a:r>
            <a:r>
              <a:rPr lang="cs-CZ" sz="2000" b="1" i="0" dirty="0">
                <a:effectLst/>
              </a:rPr>
              <a:t> </a:t>
            </a:r>
            <a:r>
              <a:rPr lang="en-US" sz="2000" b="1" i="0" dirty="0">
                <a:effectLst/>
              </a:rPr>
              <a:t>v</a:t>
            </a:r>
            <a:r>
              <a:rPr lang="cs-CZ" sz="2000" b="1" i="0" dirty="0" err="1">
                <a:effectLst/>
              </a:rPr>
              <a:t>ěta</a:t>
            </a:r>
            <a:r>
              <a:rPr lang="cs-CZ" sz="2000" b="1" i="0" dirty="0">
                <a:effectLst/>
              </a:rPr>
              <a:t>:</a:t>
            </a:r>
            <a:r>
              <a:rPr lang="cs-CZ" sz="2000" b="0" i="0" dirty="0">
                <a:effectLst/>
              </a:rPr>
              <a:t> Libovolná soustava lineárních zdrojů </a:t>
            </a:r>
            <a:r>
              <a:rPr lang="cs-CZ" sz="2000" b="0" i="0" u="none" strike="noStrike" dirty="0">
                <a:effectLst/>
              </a:rPr>
              <a:t>napětí</a:t>
            </a:r>
            <a:r>
              <a:rPr lang="cs-CZ" sz="2000" b="0" i="0" dirty="0">
                <a:effectLst/>
              </a:rPr>
              <a:t>, zdrojů </a:t>
            </a:r>
            <a:r>
              <a:rPr lang="cs-CZ" sz="2000" b="0" i="0" u="none" strike="noStrike" dirty="0">
                <a:effectLst/>
              </a:rPr>
              <a:t>proudu</a:t>
            </a:r>
            <a:r>
              <a:rPr lang="cs-CZ" sz="2000" b="0" i="0" dirty="0">
                <a:effectLst/>
              </a:rPr>
              <a:t> a </a:t>
            </a:r>
            <a:r>
              <a:rPr lang="cs-CZ" sz="2000" b="0" i="0" u="none" strike="noStrike" dirty="0">
                <a:effectLst/>
              </a:rPr>
              <a:t>rezistorů</a:t>
            </a:r>
            <a:r>
              <a:rPr lang="cs-CZ" sz="2000" b="0" i="0" dirty="0">
                <a:effectLst/>
              </a:rPr>
              <a:t> se dvěma svorkami je elektricky ekvivalentní k ideálnímu zdroji proudu s paralelně zapojeným ideálním rezistorem. </a:t>
            </a:r>
            <a:endParaRPr lang="cs-CZ" sz="2000" dirty="0"/>
          </a:p>
        </p:txBody>
      </p:sp>
    </p:spTree>
    <p:extLst>
      <p:ext uri="{BB962C8B-B14F-4D97-AF65-F5344CB8AC3E}">
        <p14:creationId xmlns:p14="http://schemas.microsoft.com/office/powerpoint/2010/main" val="37114077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7D8C5F75-4494-4DEE-B4DF-89BD545116DE}"/>
              </a:ext>
            </a:extLst>
          </p:cNvPr>
          <p:cNvSpPr txBox="1"/>
          <p:nvPr/>
        </p:nvSpPr>
        <p:spPr>
          <a:xfrm>
            <a:off x="171450" y="4952969"/>
            <a:ext cx="2124556" cy="461665"/>
          </a:xfrm>
          <a:prstGeom prst="rect">
            <a:avLst/>
          </a:prstGeom>
          <a:noFill/>
        </p:spPr>
        <p:txBody>
          <a:bodyPr wrap="none" rtlCol="0">
            <a:spAutoFit/>
          </a:bodyPr>
          <a:lstStyle/>
          <a:p>
            <a:r>
              <a:rPr lang="cs-CZ" sz="2400" b="1" dirty="0"/>
              <a:t>Elektrický zdroj</a:t>
            </a:r>
          </a:p>
        </p:txBody>
      </p:sp>
      <p:sp>
        <p:nvSpPr>
          <p:cNvPr id="3" name="TextovéPole 2">
            <a:extLst>
              <a:ext uri="{FF2B5EF4-FFF2-40B4-BE49-F238E27FC236}">
                <a16:creationId xmlns:a16="http://schemas.microsoft.com/office/drawing/2014/main" id="{8DFF8263-C52E-4683-9BF9-6E28F30EDABE}"/>
              </a:ext>
            </a:extLst>
          </p:cNvPr>
          <p:cNvSpPr txBox="1"/>
          <p:nvPr/>
        </p:nvSpPr>
        <p:spPr>
          <a:xfrm>
            <a:off x="171450" y="5505791"/>
            <a:ext cx="8801100" cy="1015663"/>
          </a:xfrm>
          <a:prstGeom prst="rect">
            <a:avLst/>
          </a:prstGeom>
          <a:noFill/>
        </p:spPr>
        <p:txBody>
          <a:bodyPr wrap="square" rtlCol="0">
            <a:spAutoFit/>
          </a:bodyPr>
          <a:lstStyle/>
          <a:p>
            <a:pPr algn="just"/>
            <a:r>
              <a:rPr lang="cs-CZ" sz="2000" dirty="0"/>
              <a:t>V </a:t>
            </a:r>
            <a:r>
              <a:rPr lang="cs-CZ" sz="2000" b="1" dirty="0"/>
              <a:t>elektrickém zdroji </a:t>
            </a:r>
            <a:r>
              <a:rPr lang="cs-CZ" sz="2000" dirty="0"/>
              <a:t>se přeměňuje jiný typ energie na elektrickou. Elektrické zdroje mohou být chemické (galvanické články), fotočlánky, termočlánky. V elektrárnách vzniká elektrická energie v alternátorech. </a:t>
            </a:r>
          </a:p>
        </p:txBody>
      </p:sp>
      <p:sp>
        <p:nvSpPr>
          <p:cNvPr id="15" name="TextovéPole 14">
            <a:extLst>
              <a:ext uri="{FF2B5EF4-FFF2-40B4-BE49-F238E27FC236}">
                <a16:creationId xmlns:a16="http://schemas.microsoft.com/office/drawing/2014/main" id="{BB5C9179-2883-4F33-8F53-77AF870426AF}"/>
              </a:ext>
            </a:extLst>
          </p:cNvPr>
          <p:cNvSpPr txBox="1"/>
          <p:nvPr/>
        </p:nvSpPr>
        <p:spPr>
          <a:xfrm>
            <a:off x="171449" y="649985"/>
            <a:ext cx="8801100" cy="1938992"/>
          </a:xfrm>
          <a:prstGeom prst="rect">
            <a:avLst/>
          </a:prstGeom>
          <a:noFill/>
        </p:spPr>
        <p:txBody>
          <a:bodyPr wrap="square">
            <a:spAutoFit/>
          </a:bodyPr>
          <a:lstStyle/>
          <a:p>
            <a:pPr algn="just"/>
            <a:r>
              <a:rPr lang="cs-CZ" sz="2000" b="0" i="0" dirty="0">
                <a:solidFill>
                  <a:srgbClr val="333333"/>
                </a:solidFill>
                <a:effectLst/>
              </a:rPr>
              <a:t>Tělo ptáka sedícího na drátu elektrického vedení je vlastně jakousi vedlejší větví tohoto vedení, jejíž odpor je ve srovnání s druhou větví (krátkým úsekem drátu mezi nohama ptáka) neobyčejně velký. Proto je intenzita proudu v těle ptáka nepatrná a nemůže mu uškodit. Kdyby se však pták sedící na drátě dotkl křídlem, ocasem nebo zobákem sloupu, nebo se jakýmkoli způsobem spojil se zemí, byl by okamžitě usmrcen proudem, který by prošel do země jeho tělem.</a:t>
            </a:r>
            <a:endParaRPr lang="cs-CZ" sz="2000" dirty="0"/>
          </a:p>
        </p:txBody>
      </p:sp>
      <p:pic>
        <p:nvPicPr>
          <p:cNvPr id="17410" name="Picture 2" descr="Vlaštovky na drátech elektrického vedení">
            <a:extLst>
              <a:ext uri="{FF2B5EF4-FFF2-40B4-BE49-F238E27FC236}">
                <a16:creationId xmlns:a16="http://schemas.microsoft.com/office/drawing/2014/main" id="{AFCF796D-3524-4634-BE53-8E517287A7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3586" y="2770746"/>
            <a:ext cx="5076825" cy="1776889"/>
          </a:xfrm>
          <a:prstGeom prst="rect">
            <a:avLst/>
          </a:prstGeom>
          <a:noFill/>
          <a:extLst>
            <a:ext uri="{909E8E84-426E-40DD-AFC4-6F175D3DCCD1}">
              <a14:hiddenFill xmlns:a14="http://schemas.microsoft.com/office/drawing/2010/main">
                <a:solidFill>
                  <a:srgbClr val="FFFFFF"/>
                </a:solidFill>
              </a14:hiddenFill>
            </a:ext>
          </a:extLst>
        </p:spPr>
      </p:pic>
      <p:sp>
        <p:nvSpPr>
          <p:cNvPr id="16" name="TextovéPole 15">
            <a:extLst>
              <a:ext uri="{FF2B5EF4-FFF2-40B4-BE49-F238E27FC236}">
                <a16:creationId xmlns:a16="http://schemas.microsoft.com/office/drawing/2014/main" id="{A7E549E1-057D-48E8-A0C0-0EBEB6784662}"/>
              </a:ext>
            </a:extLst>
          </p:cNvPr>
          <p:cNvSpPr txBox="1"/>
          <p:nvPr/>
        </p:nvSpPr>
        <p:spPr>
          <a:xfrm>
            <a:off x="285750" y="188320"/>
            <a:ext cx="1072730" cy="461665"/>
          </a:xfrm>
          <a:prstGeom prst="rect">
            <a:avLst/>
          </a:prstGeom>
          <a:noFill/>
        </p:spPr>
        <p:txBody>
          <a:bodyPr wrap="none" rtlCol="0">
            <a:spAutoFit/>
          </a:bodyPr>
          <a:lstStyle/>
          <a:p>
            <a:r>
              <a:rPr lang="cs-CZ" sz="2400" b="1" dirty="0"/>
              <a:t>Příklad</a:t>
            </a:r>
          </a:p>
        </p:txBody>
      </p:sp>
    </p:spTree>
    <p:extLst>
      <p:ext uri="{BB962C8B-B14F-4D97-AF65-F5344CB8AC3E}">
        <p14:creationId xmlns:p14="http://schemas.microsoft.com/office/powerpoint/2010/main" val="9402648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CF876087-249F-4322-8871-25B8037602D7}"/>
              </a:ext>
            </a:extLst>
          </p:cNvPr>
          <p:cNvSpPr txBox="1"/>
          <p:nvPr/>
        </p:nvSpPr>
        <p:spPr>
          <a:xfrm>
            <a:off x="142875" y="212735"/>
            <a:ext cx="8724899" cy="2492990"/>
          </a:xfrm>
          <a:prstGeom prst="rect">
            <a:avLst/>
          </a:prstGeom>
          <a:noFill/>
        </p:spPr>
        <p:txBody>
          <a:bodyPr wrap="square">
            <a:spAutoFit/>
          </a:bodyPr>
          <a:lstStyle/>
          <a:p>
            <a:pPr algn="just"/>
            <a:r>
              <a:rPr lang="cs-CZ" sz="2000" b="1" dirty="0"/>
              <a:t>Fotoelektrický jev </a:t>
            </a:r>
            <a:r>
              <a:rPr lang="cs-CZ" sz="2000" dirty="0"/>
              <a:t>– absorpcí fotonů s dostatečnou energií se může elektron uvolnit z atomu, nastává fotoemise.</a:t>
            </a:r>
          </a:p>
          <a:p>
            <a:pPr algn="just"/>
            <a:endParaRPr lang="cs-CZ" sz="800" dirty="0"/>
          </a:p>
          <a:p>
            <a:pPr algn="just"/>
            <a:r>
              <a:rPr lang="cs-CZ" sz="2000" b="1" dirty="0"/>
              <a:t>Piezoelektrický jev </a:t>
            </a:r>
            <a:r>
              <a:rPr lang="cs-CZ" sz="2000" dirty="0"/>
              <a:t>– stlačením krystalů některých látek vzniká na jejich povrchu elektrický náboj. Používá se u piezoelektrických zapalovačů.</a:t>
            </a:r>
          </a:p>
          <a:p>
            <a:pPr algn="just"/>
            <a:endParaRPr lang="cs-CZ" sz="800" dirty="0"/>
          </a:p>
          <a:p>
            <a:pPr algn="just"/>
            <a:r>
              <a:rPr lang="cs-CZ" sz="2000" b="1" dirty="0"/>
              <a:t>Chemicky</a:t>
            </a:r>
            <a:r>
              <a:rPr lang="cs-CZ" sz="2000" dirty="0"/>
              <a:t> – vzájemnými reakcemi mezi látkami může docházet k přemisťování elektronů mezi tělesy, nebo k disociaci molekul na kladné a záporné ionty při rozpuštění nějaké látky v kapalině. </a:t>
            </a:r>
          </a:p>
        </p:txBody>
      </p:sp>
      <p:pic>
        <p:nvPicPr>
          <p:cNvPr id="3" name="Obrázek 2">
            <a:extLst>
              <a:ext uri="{FF2B5EF4-FFF2-40B4-BE49-F238E27FC236}">
                <a16:creationId xmlns:a16="http://schemas.microsoft.com/office/drawing/2014/main" id="{C24DB812-1B17-47F3-B5BF-22FA7DD2E672}"/>
              </a:ext>
            </a:extLst>
          </p:cNvPr>
          <p:cNvPicPr>
            <a:picLocks noChangeAspect="1"/>
          </p:cNvPicPr>
          <p:nvPr/>
        </p:nvPicPr>
        <p:blipFill>
          <a:blip r:embed="rId2"/>
          <a:stretch>
            <a:fillRect/>
          </a:stretch>
        </p:blipFill>
        <p:spPr>
          <a:xfrm>
            <a:off x="4572000" y="4314019"/>
            <a:ext cx="3998454" cy="1862137"/>
          </a:xfrm>
          <a:prstGeom prst="rect">
            <a:avLst/>
          </a:prstGeom>
        </p:spPr>
      </p:pic>
      <p:pic>
        <p:nvPicPr>
          <p:cNvPr id="6" name="Obrázek 5">
            <a:extLst>
              <a:ext uri="{FF2B5EF4-FFF2-40B4-BE49-F238E27FC236}">
                <a16:creationId xmlns:a16="http://schemas.microsoft.com/office/drawing/2014/main" id="{F7FD01A3-8F86-497A-9238-8993D6599B4E}"/>
              </a:ext>
            </a:extLst>
          </p:cNvPr>
          <p:cNvPicPr>
            <a:picLocks noChangeAspect="1"/>
          </p:cNvPicPr>
          <p:nvPr/>
        </p:nvPicPr>
        <p:blipFill>
          <a:blip r:embed="rId3"/>
          <a:stretch>
            <a:fillRect/>
          </a:stretch>
        </p:blipFill>
        <p:spPr>
          <a:xfrm>
            <a:off x="366713" y="3868726"/>
            <a:ext cx="3483474" cy="2752725"/>
          </a:xfrm>
          <a:prstGeom prst="rect">
            <a:avLst/>
          </a:prstGeom>
        </p:spPr>
      </p:pic>
    </p:spTree>
    <p:extLst>
      <p:ext uri="{BB962C8B-B14F-4D97-AF65-F5344CB8AC3E}">
        <p14:creationId xmlns:p14="http://schemas.microsoft.com/office/powerpoint/2010/main" val="9735493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BCFC98E-2130-4A52-8241-FB03AF7B78E3}"/>
              </a:ext>
            </a:extLst>
          </p:cNvPr>
          <p:cNvSpPr txBox="1"/>
          <p:nvPr/>
        </p:nvSpPr>
        <p:spPr>
          <a:xfrm>
            <a:off x="201138" y="4946600"/>
            <a:ext cx="8741724" cy="1631216"/>
          </a:xfrm>
          <a:prstGeom prst="rect">
            <a:avLst/>
          </a:prstGeom>
          <a:noFill/>
        </p:spPr>
        <p:txBody>
          <a:bodyPr wrap="square">
            <a:spAutoFit/>
          </a:bodyPr>
          <a:lstStyle/>
          <a:p>
            <a:pPr algn="just"/>
            <a:r>
              <a:rPr lang="cs-CZ" sz="2000" b="1" dirty="0"/>
              <a:t>Vnitřní odpor zdroje</a:t>
            </a:r>
            <a:r>
              <a:rPr lang="en-US" sz="2000" dirty="0"/>
              <a:t>. </a:t>
            </a:r>
            <a:r>
              <a:rPr lang="cs-CZ" sz="2000" dirty="0"/>
              <a:t>Protéká-li elektrický proud obvodem, protéká také elektrickým zdrojem. Ideální zdroj neklade proudu žádný odpor, jeho vnitřní odpor je nulový a svorkové napětí (napětí na svorkách zdroje) má vždy stejnou velikost jako elektromotorické napětí. U reálných zdrojů se projevuje jejich vnitřní odpor a napětí na svorkách zatíženého zdroje je menší než elektromotorické napětí.</a:t>
            </a:r>
          </a:p>
        </p:txBody>
      </p:sp>
      <p:sp>
        <p:nvSpPr>
          <p:cNvPr id="21" name="TextovéPole 20">
            <a:extLst>
              <a:ext uri="{FF2B5EF4-FFF2-40B4-BE49-F238E27FC236}">
                <a16:creationId xmlns:a16="http://schemas.microsoft.com/office/drawing/2014/main" id="{D0B98EC0-BC93-4AE1-9757-9F7B66F9D8F1}"/>
              </a:ext>
            </a:extLst>
          </p:cNvPr>
          <p:cNvSpPr txBox="1"/>
          <p:nvPr/>
        </p:nvSpPr>
        <p:spPr>
          <a:xfrm>
            <a:off x="203676" y="2943820"/>
            <a:ext cx="8305800" cy="369332"/>
          </a:xfrm>
          <a:prstGeom prst="rect">
            <a:avLst/>
          </a:prstGeom>
          <a:noFill/>
        </p:spPr>
        <p:txBody>
          <a:bodyPr wrap="square">
            <a:spAutoFit/>
          </a:bodyPr>
          <a:lstStyle/>
          <a:p>
            <a:r>
              <a:rPr lang="cs-CZ" dirty="0"/>
              <a:t>kde </a:t>
            </a:r>
            <a:r>
              <a:rPr lang="cs-CZ" i="1" dirty="0"/>
              <a:t>W</a:t>
            </a:r>
            <a:r>
              <a:rPr lang="cs-CZ" dirty="0"/>
              <a:t> je práce neelektrických sil při přemisťování elektrického náboje </a:t>
            </a:r>
            <a:r>
              <a:rPr lang="cs-CZ" i="1" dirty="0"/>
              <a:t>Q</a:t>
            </a:r>
            <a:r>
              <a:rPr lang="cs-CZ" dirty="0"/>
              <a:t> uvnitř zdroje.</a:t>
            </a:r>
          </a:p>
        </p:txBody>
      </p:sp>
      <p:sp>
        <p:nvSpPr>
          <p:cNvPr id="22" name="TextovéPole 21">
            <a:extLst>
              <a:ext uri="{FF2B5EF4-FFF2-40B4-BE49-F238E27FC236}">
                <a16:creationId xmlns:a16="http://schemas.microsoft.com/office/drawing/2014/main" id="{14CE4272-B6A7-4EC3-AB30-22A4C130E62C}"/>
              </a:ext>
            </a:extLst>
          </p:cNvPr>
          <p:cNvSpPr txBox="1"/>
          <p:nvPr/>
        </p:nvSpPr>
        <p:spPr>
          <a:xfrm>
            <a:off x="256063" y="3537288"/>
            <a:ext cx="8686799" cy="1323439"/>
          </a:xfrm>
          <a:prstGeom prst="rect">
            <a:avLst/>
          </a:prstGeom>
          <a:noFill/>
        </p:spPr>
        <p:txBody>
          <a:bodyPr wrap="square">
            <a:spAutoFit/>
          </a:bodyPr>
          <a:lstStyle/>
          <a:p>
            <a:pPr algn="just"/>
            <a:r>
              <a:rPr lang="cs-CZ" sz="2000" b="1" dirty="0"/>
              <a:t>Svorkové napětí </a:t>
            </a:r>
            <a:r>
              <a:rPr lang="cs-CZ" sz="2000" dirty="0"/>
              <a:t>je </a:t>
            </a:r>
            <a:r>
              <a:rPr lang="cs-CZ" sz="2000" u="sng" dirty="0"/>
              <a:t>rozdíl elektrických potenciálů mezi svorkami elektrického zdroje</a:t>
            </a:r>
            <a:r>
              <a:rPr lang="cs-CZ" sz="2000" dirty="0"/>
              <a:t>. Není-li elektrický zdroj zatížen (tj. neprotéká elektrický proud), je svorkové napětí rovno elektromotorickému napětí zdroje. Při zátěži se svorkové napětí vlivem </a:t>
            </a:r>
            <a:r>
              <a:rPr lang="cs-CZ" sz="2000" b="1" dirty="0"/>
              <a:t>vnitřního odporu zdroje </a:t>
            </a:r>
            <a:r>
              <a:rPr lang="cs-CZ" sz="2000" dirty="0"/>
              <a:t>sníží.</a:t>
            </a:r>
          </a:p>
        </p:txBody>
      </p:sp>
      <p:pic>
        <p:nvPicPr>
          <p:cNvPr id="23" name="Grafický objekt 22">
            <a:extLst>
              <a:ext uri="{FF2B5EF4-FFF2-40B4-BE49-F238E27FC236}">
                <a16:creationId xmlns:a16="http://schemas.microsoft.com/office/drawing/2014/main" id="{00C9F3B9-5624-43A6-BB5C-C6E4D48AFF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45863" y="2438695"/>
            <a:ext cx="895350" cy="563739"/>
          </a:xfrm>
          <a:prstGeom prst="rect">
            <a:avLst/>
          </a:prstGeom>
        </p:spPr>
      </p:pic>
      <p:sp>
        <p:nvSpPr>
          <p:cNvPr id="26" name="TextovéPole 25">
            <a:extLst>
              <a:ext uri="{FF2B5EF4-FFF2-40B4-BE49-F238E27FC236}">
                <a16:creationId xmlns:a16="http://schemas.microsoft.com/office/drawing/2014/main" id="{7E814E1C-423B-45A6-BEEB-401357D5D0C9}"/>
              </a:ext>
            </a:extLst>
          </p:cNvPr>
          <p:cNvSpPr txBox="1"/>
          <p:nvPr/>
        </p:nvSpPr>
        <p:spPr>
          <a:xfrm>
            <a:off x="151287" y="148989"/>
            <a:ext cx="8791575" cy="2246769"/>
          </a:xfrm>
          <a:prstGeom prst="rect">
            <a:avLst/>
          </a:prstGeom>
          <a:noFill/>
        </p:spPr>
        <p:txBody>
          <a:bodyPr wrap="square">
            <a:spAutoFit/>
          </a:bodyPr>
          <a:lstStyle/>
          <a:p>
            <a:pPr algn="just"/>
            <a:r>
              <a:rPr lang="cs-CZ" sz="2000" b="1" dirty="0"/>
              <a:t>Elektromotorické napětí </a:t>
            </a:r>
            <a:r>
              <a:rPr lang="cs-CZ" sz="2000" dirty="0"/>
              <a:t>je </a:t>
            </a:r>
            <a:r>
              <a:rPr lang="cs-CZ" sz="2000" u="sng" dirty="0"/>
              <a:t>elektrické napětí, které se vytvoří v elektrickém zdroji </a:t>
            </a:r>
            <a:r>
              <a:rPr lang="cs-CZ" sz="2000" dirty="0"/>
              <a:t>přeměnou nějaké formy energie na energii elektrického pole. V důsledku elektromotorického napětí </a:t>
            </a:r>
            <a:r>
              <a:rPr lang="cs-CZ" sz="2000" i="1" dirty="0" err="1"/>
              <a:t>U</a:t>
            </a:r>
            <a:r>
              <a:rPr lang="cs-CZ" sz="2000" baseline="-25000" dirty="0" err="1"/>
              <a:t>e</a:t>
            </a:r>
            <a:r>
              <a:rPr lang="cs-CZ" sz="2000" dirty="0"/>
              <a:t> </a:t>
            </a:r>
            <a:r>
              <a:rPr lang="cs-CZ" sz="2000" u="sng" dirty="0"/>
              <a:t>se uvnitř elektrického zdroje přesouvají kladné náboje ke kladnému pólu zdroje a záporné náboje k pólu zápornému. Mezi takto přesunutými náboji vznikne elektrické napětí stejné velikosti, jakou má napětí elektromotorické</a:t>
            </a:r>
            <a:r>
              <a:rPr lang="cs-CZ" sz="2000" dirty="0"/>
              <a:t>, ale opačného směru a nazývá se </a:t>
            </a:r>
            <a:r>
              <a:rPr lang="cs-CZ" sz="2000" b="1" dirty="0"/>
              <a:t>vnitřní napětí zdroje </a:t>
            </a:r>
            <a:r>
              <a:rPr lang="cs-CZ" sz="2000" dirty="0"/>
              <a:t>(</a:t>
            </a:r>
            <a:r>
              <a:rPr lang="cs-CZ" sz="2000" i="1" dirty="0" err="1"/>
              <a:t>U</a:t>
            </a:r>
            <a:r>
              <a:rPr lang="cs-CZ" sz="2000" baseline="-25000" dirty="0" err="1"/>
              <a:t>i</a:t>
            </a:r>
            <a:r>
              <a:rPr lang="cs-CZ" sz="2000" dirty="0"/>
              <a:t>).</a:t>
            </a:r>
            <a:r>
              <a:rPr lang="en-US" sz="2000" dirty="0"/>
              <a:t> </a:t>
            </a:r>
            <a:r>
              <a:rPr lang="cs-CZ" sz="2000" dirty="0"/>
              <a:t>Elektromotorické napětí má směr proudu, protékajícího zdrojem.</a:t>
            </a:r>
          </a:p>
        </p:txBody>
      </p:sp>
    </p:spTree>
    <p:extLst>
      <p:ext uri="{BB962C8B-B14F-4D97-AF65-F5344CB8AC3E}">
        <p14:creationId xmlns:p14="http://schemas.microsoft.com/office/powerpoint/2010/main" val="12015140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EEBC771F-A18D-428D-A904-50AF806C28AE}"/>
              </a:ext>
            </a:extLst>
          </p:cNvPr>
          <p:cNvSpPr txBox="1"/>
          <p:nvPr/>
        </p:nvSpPr>
        <p:spPr>
          <a:xfrm>
            <a:off x="176212" y="3710912"/>
            <a:ext cx="8772524" cy="1938992"/>
          </a:xfrm>
          <a:prstGeom prst="rect">
            <a:avLst/>
          </a:prstGeom>
          <a:noFill/>
        </p:spPr>
        <p:txBody>
          <a:bodyPr wrap="square">
            <a:spAutoFit/>
          </a:bodyPr>
          <a:lstStyle/>
          <a:p>
            <a:pPr algn="just"/>
            <a:r>
              <a:rPr lang="cs-CZ" sz="2000" b="1" dirty="0"/>
              <a:t>Paralelním zapojením </a:t>
            </a:r>
            <a:r>
              <a:rPr lang="cs-CZ" sz="2000" dirty="0"/>
              <a:t>dvou a více zdrojů se nezvyšuje elektromotorické napětí, ale celkový elektrický výkon zdrojů, které jsou schopny dodávat při stejném napětí větší elektrický proud.</a:t>
            </a:r>
          </a:p>
          <a:p>
            <a:r>
              <a:rPr lang="cs-CZ" sz="2000" dirty="0"/>
              <a:t>Důležitou podmínkou je stejná velikost elektromotorických napětí jednotlivých zdrojů, aby nedocházelo k tomu, že silnější zdroj bude způsobovat elektrický proud opačného směru ve slabším zdroji. </a:t>
            </a:r>
          </a:p>
        </p:txBody>
      </p:sp>
      <p:sp>
        <p:nvSpPr>
          <p:cNvPr id="7" name="TextovéPole 6">
            <a:extLst>
              <a:ext uri="{FF2B5EF4-FFF2-40B4-BE49-F238E27FC236}">
                <a16:creationId xmlns:a16="http://schemas.microsoft.com/office/drawing/2014/main" id="{FF0D9797-BF04-4AA0-BE50-6B6120604633}"/>
              </a:ext>
            </a:extLst>
          </p:cNvPr>
          <p:cNvSpPr txBox="1"/>
          <p:nvPr/>
        </p:nvSpPr>
        <p:spPr>
          <a:xfrm>
            <a:off x="176212" y="749924"/>
            <a:ext cx="8848725" cy="707886"/>
          </a:xfrm>
          <a:prstGeom prst="rect">
            <a:avLst/>
          </a:prstGeom>
          <a:noFill/>
        </p:spPr>
        <p:txBody>
          <a:bodyPr wrap="square">
            <a:spAutoFit/>
          </a:bodyPr>
          <a:lstStyle/>
          <a:p>
            <a:pPr algn="just"/>
            <a:r>
              <a:rPr lang="cs-CZ" sz="2000" b="1" i="0" u="none" strike="noStrike" dirty="0">
                <a:effectLst/>
              </a:rPr>
              <a:t>Sériové zapojení </a:t>
            </a:r>
            <a:r>
              <a:rPr lang="cs-CZ" sz="2000" b="0" i="0" u="none" strike="noStrike" dirty="0">
                <a:effectLst/>
              </a:rPr>
              <a:t>dvou a více zdrojů má za následek zvýšení celkového elektromotorického napětí:</a:t>
            </a:r>
            <a:endParaRPr lang="cs-CZ" sz="2000" dirty="0"/>
          </a:p>
        </p:txBody>
      </p:sp>
      <p:sp>
        <p:nvSpPr>
          <p:cNvPr id="8" name="TextovéPole 7">
            <a:extLst>
              <a:ext uri="{FF2B5EF4-FFF2-40B4-BE49-F238E27FC236}">
                <a16:creationId xmlns:a16="http://schemas.microsoft.com/office/drawing/2014/main" id="{E8119D65-741E-4B57-B44F-76BDBFB2F514}"/>
              </a:ext>
            </a:extLst>
          </p:cNvPr>
          <p:cNvSpPr txBox="1"/>
          <p:nvPr/>
        </p:nvSpPr>
        <p:spPr>
          <a:xfrm>
            <a:off x="288036" y="1958359"/>
            <a:ext cx="5167313" cy="1015663"/>
          </a:xfrm>
          <a:prstGeom prst="rect">
            <a:avLst/>
          </a:prstGeom>
          <a:noFill/>
        </p:spPr>
        <p:txBody>
          <a:bodyPr wrap="square">
            <a:spAutoFit/>
          </a:bodyPr>
          <a:lstStyle/>
          <a:p>
            <a:r>
              <a:rPr lang="cs-CZ" sz="2000" dirty="0"/>
              <a:t>Větším elektromotorickým napětí se dosáhne zvětšení výkonu zdroje, nevýhodou je zvětšení celkového vnitřního odporu:</a:t>
            </a:r>
          </a:p>
        </p:txBody>
      </p:sp>
      <p:pic>
        <p:nvPicPr>
          <p:cNvPr id="9" name="Grafický objekt 8">
            <a:extLst>
              <a:ext uri="{FF2B5EF4-FFF2-40B4-BE49-F238E27FC236}">
                <a16:creationId xmlns:a16="http://schemas.microsoft.com/office/drawing/2014/main" id="{0B52F323-1145-4AE7-A459-5F9A17A317E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98098" y="1560901"/>
            <a:ext cx="2002476" cy="252413"/>
          </a:xfrm>
          <a:prstGeom prst="rect">
            <a:avLst/>
          </a:prstGeom>
        </p:spPr>
      </p:pic>
      <p:sp>
        <p:nvSpPr>
          <p:cNvPr id="10" name="TextovéPole 9">
            <a:extLst>
              <a:ext uri="{FF2B5EF4-FFF2-40B4-BE49-F238E27FC236}">
                <a16:creationId xmlns:a16="http://schemas.microsoft.com/office/drawing/2014/main" id="{40528384-838E-41EA-ADF1-F12304D90F37}"/>
              </a:ext>
            </a:extLst>
          </p:cNvPr>
          <p:cNvSpPr txBox="1"/>
          <p:nvPr/>
        </p:nvSpPr>
        <p:spPr>
          <a:xfrm>
            <a:off x="229712" y="185168"/>
            <a:ext cx="4572000" cy="461665"/>
          </a:xfrm>
          <a:prstGeom prst="rect">
            <a:avLst/>
          </a:prstGeom>
          <a:noFill/>
        </p:spPr>
        <p:txBody>
          <a:bodyPr wrap="square">
            <a:spAutoFit/>
          </a:bodyPr>
          <a:lstStyle/>
          <a:p>
            <a:r>
              <a:rPr lang="cs-CZ" sz="2400" b="1" dirty="0"/>
              <a:t>Zapojení zdrojů napětí</a:t>
            </a:r>
          </a:p>
        </p:txBody>
      </p:sp>
      <p:pic>
        <p:nvPicPr>
          <p:cNvPr id="11" name="Grafický objekt 10">
            <a:extLst>
              <a:ext uri="{FF2B5EF4-FFF2-40B4-BE49-F238E27FC236}">
                <a16:creationId xmlns:a16="http://schemas.microsoft.com/office/drawing/2014/main" id="{3F5E5583-5A17-4BE5-881F-A82D78AF81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5712" y="3025890"/>
            <a:ext cx="2520908" cy="242395"/>
          </a:xfrm>
          <a:prstGeom prst="rect">
            <a:avLst/>
          </a:prstGeom>
        </p:spPr>
      </p:pic>
      <p:pic>
        <p:nvPicPr>
          <p:cNvPr id="12" name="Obrázek 11">
            <a:extLst>
              <a:ext uri="{FF2B5EF4-FFF2-40B4-BE49-F238E27FC236}">
                <a16:creationId xmlns:a16="http://schemas.microsoft.com/office/drawing/2014/main" id="{C63FABD7-EED4-4010-A422-9F07F90B2EEB}"/>
              </a:ext>
            </a:extLst>
          </p:cNvPr>
          <p:cNvPicPr>
            <a:picLocks noChangeAspect="1"/>
          </p:cNvPicPr>
          <p:nvPr/>
        </p:nvPicPr>
        <p:blipFill>
          <a:blip r:embed="rId6"/>
          <a:stretch>
            <a:fillRect/>
          </a:stretch>
        </p:blipFill>
        <p:spPr>
          <a:xfrm>
            <a:off x="5712963" y="1344112"/>
            <a:ext cx="2771526" cy="2044699"/>
          </a:xfrm>
          <a:prstGeom prst="rect">
            <a:avLst/>
          </a:prstGeom>
        </p:spPr>
      </p:pic>
      <p:pic>
        <p:nvPicPr>
          <p:cNvPr id="14" name="Obrázek 13">
            <a:extLst>
              <a:ext uri="{FF2B5EF4-FFF2-40B4-BE49-F238E27FC236}">
                <a16:creationId xmlns:a16="http://schemas.microsoft.com/office/drawing/2014/main" id="{37589F57-9D85-4296-938F-C4A803F30EC1}"/>
              </a:ext>
            </a:extLst>
          </p:cNvPr>
          <p:cNvPicPr>
            <a:picLocks noChangeAspect="1"/>
          </p:cNvPicPr>
          <p:nvPr/>
        </p:nvPicPr>
        <p:blipFill>
          <a:blip r:embed="rId7"/>
          <a:stretch>
            <a:fillRect/>
          </a:stretch>
        </p:blipFill>
        <p:spPr>
          <a:xfrm>
            <a:off x="4005445" y="5492072"/>
            <a:ext cx="2543175" cy="1180760"/>
          </a:xfrm>
          <a:prstGeom prst="rect">
            <a:avLst/>
          </a:prstGeom>
        </p:spPr>
      </p:pic>
    </p:spTree>
    <p:extLst>
      <p:ext uri="{BB962C8B-B14F-4D97-AF65-F5344CB8AC3E}">
        <p14:creationId xmlns:p14="http://schemas.microsoft.com/office/powerpoint/2010/main" val="40781669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49152343-A0F4-4C5E-A2F3-DB51B2DBDA8E}"/>
              </a:ext>
            </a:extLst>
          </p:cNvPr>
          <p:cNvSpPr txBox="1"/>
          <p:nvPr/>
        </p:nvSpPr>
        <p:spPr>
          <a:xfrm>
            <a:off x="314325" y="323850"/>
            <a:ext cx="5238750" cy="461665"/>
          </a:xfrm>
          <a:prstGeom prst="rect">
            <a:avLst/>
          </a:prstGeom>
          <a:noFill/>
        </p:spPr>
        <p:txBody>
          <a:bodyPr wrap="square" rtlCol="0">
            <a:spAutoFit/>
          </a:bodyPr>
          <a:lstStyle/>
          <a:p>
            <a:r>
              <a:rPr lang="cs-CZ" sz="2400" b="1" dirty="0"/>
              <a:t>Elektrický proud ve vodičích (v kovech)</a:t>
            </a:r>
          </a:p>
        </p:txBody>
      </p:sp>
      <p:sp>
        <p:nvSpPr>
          <p:cNvPr id="6" name="TextovéPole 5">
            <a:extLst>
              <a:ext uri="{FF2B5EF4-FFF2-40B4-BE49-F238E27FC236}">
                <a16:creationId xmlns:a16="http://schemas.microsoft.com/office/drawing/2014/main" id="{B57297D3-BBAE-4667-9139-654C7D5455D9}"/>
              </a:ext>
            </a:extLst>
          </p:cNvPr>
          <p:cNvSpPr txBox="1"/>
          <p:nvPr/>
        </p:nvSpPr>
        <p:spPr>
          <a:xfrm>
            <a:off x="185737" y="1117937"/>
            <a:ext cx="8772525" cy="1323439"/>
          </a:xfrm>
          <a:prstGeom prst="rect">
            <a:avLst/>
          </a:prstGeom>
          <a:noFill/>
        </p:spPr>
        <p:txBody>
          <a:bodyPr wrap="square">
            <a:spAutoFit/>
          </a:bodyPr>
          <a:lstStyle/>
          <a:p>
            <a:pPr algn="just"/>
            <a:r>
              <a:rPr lang="cs-CZ" sz="2000" b="1" dirty="0"/>
              <a:t>Elektrická vodivost </a:t>
            </a:r>
            <a:r>
              <a:rPr lang="cs-CZ" sz="2000" dirty="0"/>
              <a:t>(konduktance) G udává </a:t>
            </a:r>
            <a:r>
              <a:rPr lang="cs-CZ" sz="2000" u="sng" dirty="0"/>
              <a:t>velikost elektrického proudu procházejícího vodičem při jednotkovém napětí na jeho koncích</a:t>
            </a:r>
            <a:r>
              <a:rPr lang="cs-CZ" sz="2000" dirty="0"/>
              <a:t>. Čím větší je vodivost, tím silnější elektrický proud prochází vodičem při stejném napětí. </a:t>
            </a:r>
            <a:r>
              <a:rPr lang="cs-CZ" sz="2000" u="sng" dirty="0"/>
              <a:t>Dobrý vodič má vysokou hodnotu vodivosti, špatný vodič má nízkou hodnotu vodivosti</a:t>
            </a:r>
            <a:r>
              <a:rPr lang="cs-CZ" sz="2000" dirty="0"/>
              <a:t>.</a:t>
            </a:r>
          </a:p>
        </p:txBody>
      </p:sp>
      <p:sp>
        <p:nvSpPr>
          <p:cNvPr id="8" name="TextovéPole 7">
            <a:extLst>
              <a:ext uri="{FF2B5EF4-FFF2-40B4-BE49-F238E27FC236}">
                <a16:creationId xmlns:a16="http://schemas.microsoft.com/office/drawing/2014/main" id="{004BC1E1-6306-46E3-9361-BEC9C6F9B2AB}"/>
              </a:ext>
            </a:extLst>
          </p:cNvPr>
          <p:cNvSpPr txBox="1"/>
          <p:nvPr/>
        </p:nvSpPr>
        <p:spPr>
          <a:xfrm>
            <a:off x="185736" y="5290498"/>
            <a:ext cx="8772525" cy="1323439"/>
          </a:xfrm>
          <a:prstGeom prst="rect">
            <a:avLst/>
          </a:prstGeom>
          <a:noFill/>
        </p:spPr>
        <p:txBody>
          <a:bodyPr wrap="square">
            <a:spAutoFit/>
          </a:bodyPr>
          <a:lstStyle/>
          <a:p>
            <a:pPr algn="just"/>
            <a:r>
              <a:rPr lang="en-US" sz="2000" b="1" dirty="0"/>
              <a:t>M</a:t>
            </a:r>
            <a:r>
              <a:rPr lang="cs-CZ" sz="2000" b="1" dirty="0" err="1"/>
              <a:t>ěrná</a:t>
            </a:r>
            <a:r>
              <a:rPr lang="cs-CZ" sz="2000" b="1" dirty="0"/>
              <a:t> elektrická vodivost</a:t>
            </a:r>
            <a:r>
              <a:rPr lang="en-US" sz="2000" dirty="0"/>
              <a:t> (k</a:t>
            </a:r>
            <a:r>
              <a:rPr lang="cs-CZ" sz="2000" dirty="0" err="1"/>
              <a:t>onduktivita</a:t>
            </a:r>
            <a:r>
              <a:rPr lang="cs-CZ" sz="2000" dirty="0"/>
              <a:t>) je fyzikální veličina, která popisuje schopnost látky dobře vést elektrický proud. Látka, která je dobrým vodičem, má vysokou hodnotu konduktivity, špatně vodící látky mají nízkou hodnotu konduktivity. Konduktivita závisí na teplotě.</a:t>
            </a:r>
          </a:p>
        </p:txBody>
      </p:sp>
      <p:sp>
        <p:nvSpPr>
          <p:cNvPr id="10" name="TextovéPole 9">
            <a:extLst>
              <a:ext uri="{FF2B5EF4-FFF2-40B4-BE49-F238E27FC236}">
                <a16:creationId xmlns:a16="http://schemas.microsoft.com/office/drawing/2014/main" id="{97B4C1E6-D1EE-4952-B02E-52DB9FB8CB14}"/>
              </a:ext>
            </a:extLst>
          </p:cNvPr>
          <p:cNvSpPr txBox="1"/>
          <p:nvPr/>
        </p:nvSpPr>
        <p:spPr>
          <a:xfrm>
            <a:off x="4152900" y="2610185"/>
            <a:ext cx="1819275" cy="369332"/>
          </a:xfrm>
          <a:prstGeom prst="rect">
            <a:avLst/>
          </a:prstGeom>
          <a:noFill/>
        </p:spPr>
        <p:txBody>
          <a:bodyPr wrap="square">
            <a:spAutoFit/>
          </a:bodyPr>
          <a:lstStyle/>
          <a:p>
            <a:r>
              <a:rPr lang="en-US" sz="1800" dirty="0"/>
              <a:t>[G] </a:t>
            </a:r>
            <a:r>
              <a:rPr lang="cs-CZ" sz="1800" dirty="0"/>
              <a:t>= S (siemens) </a:t>
            </a:r>
            <a:endParaRPr lang="cs-CZ" dirty="0"/>
          </a:p>
        </p:txBody>
      </p:sp>
      <p:pic>
        <p:nvPicPr>
          <p:cNvPr id="12" name="Grafický objekt 11">
            <a:extLst>
              <a:ext uri="{FF2B5EF4-FFF2-40B4-BE49-F238E27FC236}">
                <a16:creationId xmlns:a16="http://schemas.microsoft.com/office/drawing/2014/main" id="{BA7CB3FA-3D21-4B33-91F3-5432E3E0E6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83705" y="2485084"/>
            <a:ext cx="812007" cy="577427"/>
          </a:xfrm>
          <a:prstGeom prst="rect">
            <a:avLst/>
          </a:prstGeom>
        </p:spPr>
      </p:pic>
      <p:sp>
        <p:nvSpPr>
          <p:cNvPr id="14" name="TextovéPole 13">
            <a:extLst>
              <a:ext uri="{FF2B5EF4-FFF2-40B4-BE49-F238E27FC236}">
                <a16:creationId xmlns:a16="http://schemas.microsoft.com/office/drawing/2014/main" id="{4E19E4B9-4A44-4BAF-B760-AC1BC8FF8983}"/>
              </a:ext>
            </a:extLst>
          </p:cNvPr>
          <p:cNvSpPr txBox="1"/>
          <p:nvPr/>
        </p:nvSpPr>
        <p:spPr>
          <a:xfrm>
            <a:off x="135730" y="3681271"/>
            <a:ext cx="8672513" cy="369332"/>
          </a:xfrm>
          <a:prstGeom prst="rect">
            <a:avLst/>
          </a:prstGeom>
          <a:noFill/>
        </p:spPr>
        <p:txBody>
          <a:bodyPr wrap="square">
            <a:spAutoFit/>
          </a:bodyPr>
          <a:lstStyle/>
          <a:p>
            <a:r>
              <a:rPr lang="cs-CZ" dirty="0"/>
              <a:t>kde </a:t>
            </a:r>
            <a:r>
              <a:rPr lang="el-GR" i="1" dirty="0"/>
              <a:t>σ</a:t>
            </a:r>
            <a:r>
              <a:rPr lang="cs-CZ" dirty="0"/>
              <a:t>  je konduktivita látky, </a:t>
            </a:r>
            <a:r>
              <a:rPr lang="cs-CZ" i="1" dirty="0"/>
              <a:t>S</a:t>
            </a:r>
            <a:r>
              <a:rPr lang="cs-CZ" dirty="0"/>
              <a:t> je obsah průřezu vodiče a </a:t>
            </a:r>
            <a:r>
              <a:rPr lang="cs-CZ" i="1" dirty="0"/>
              <a:t>l</a:t>
            </a:r>
            <a:r>
              <a:rPr lang="cs-CZ" dirty="0"/>
              <a:t> je délka vodiče.</a:t>
            </a:r>
          </a:p>
        </p:txBody>
      </p:sp>
      <p:pic>
        <p:nvPicPr>
          <p:cNvPr id="16" name="Grafický objekt 15">
            <a:extLst>
              <a:ext uri="{FF2B5EF4-FFF2-40B4-BE49-F238E27FC236}">
                <a16:creationId xmlns:a16="http://schemas.microsoft.com/office/drawing/2014/main" id="{B6EE4DB8-2294-4CBE-8853-DBAFED7219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33700" y="3143130"/>
            <a:ext cx="878682" cy="557624"/>
          </a:xfrm>
          <a:prstGeom prst="rect">
            <a:avLst/>
          </a:prstGeom>
        </p:spPr>
      </p:pic>
      <p:pic>
        <p:nvPicPr>
          <p:cNvPr id="18" name="Grafický objekt 17">
            <a:extLst>
              <a:ext uri="{FF2B5EF4-FFF2-40B4-BE49-F238E27FC236}">
                <a16:creationId xmlns:a16="http://schemas.microsoft.com/office/drawing/2014/main" id="{2677CAB5-CE50-4BEA-A795-1F879598417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92038" y="4570449"/>
            <a:ext cx="829865" cy="590126"/>
          </a:xfrm>
          <a:prstGeom prst="rect">
            <a:avLst/>
          </a:prstGeom>
        </p:spPr>
      </p:pic>
      <p:sp>
        <p:nvSpPr>
          <p:cNvPr id="20" name="TextovéPole 19">
            <a:extLst>
              <a:ext uri="{FF2B5EF4-FFF2-40B4-BE49-F238E27FC236}">
                <a16:creationId xmlns:a16="http://schemas.microsoft.com/office/drawing/2014/main" id="{C2C2F97E-3AE7-4130-B3A5-1E39731F8C2B}"/>
              </a:ext>
            </a:extLst>
          </p:cNvPr>
          <p:cNvSpPr txBox="1"/>
          <p:nvPr/>
        </p:nvSpPr>
        <p:spPr>
          <a:xfrm>
            <a:off x="314325" y="4107916"/>
            <a:ext cx="7353300" cy="400110"/>
          </a:xfrm>
          <a:prstGeom prst="rect">
            <a:avLst/>
          </a:prstGeom>
          <a:noFill/>
        </p:spPr>
        <p:txBody>
          <a:bodyPr wrap="square">
            <a:spAutoFit/>
          </a:bodyPr>
          <a:lstStyle/>
          <a:p>
            <a:r>
              <a:rPr lang="cs-CZ" sz="2000" dirty="0"/>
              <a:t>Elektrická vodivost je převrácená hodnota </a:t>
            </a:r>
            <a:r>
              <a:rPr lang="cs-CZ" sz="2000" b="1" dirty="0"/>
              <a:t>elektrického odporu </a:t>
            </a:r>
            <a:r>
              <a:rPr lang="cs-CZ" sz="2000" i="1" dirty="0"/>
              <a:t>R</a:t>
            </a:r>
          </a:p>
        </p:txBody>
      </p:sp>
    </p:spTree>
    <p:extLst>
      <p:ext uri="{BB962C8B-B14F-4D97-AF65-F5344CB8AC3E}">
        <p14:creationId xmlns:p14="http://schemas.microsoft.com/office/powerpoint/2010/main" val="7919227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70DB57F-CFBC-42B5-8B09-354839DB5118}"/>
              </a:ext>
            </a:extLst>
          </p:cNvPr>
          <p:cNvSpPr txBox="1"/>
          <p:nvPr/>
        </p:nvSpPr>
        <p:spPr>
          <a:xfrm>
            <a:off x="219075" y="343585"/>
            <a:ext cx="8782050" cy="707886"/>
          </a:xfrm>
          <a:prstGeom prst="rect">
            <a:avLst/>
          </a:prstGeom>
          <a:noFill/>
        </p:spPr>
        <p:txBody>
          <a:bodyPr wrap="square">
            <a:spAutoFit/>
          </a:bodyPr>
          <a:lstStyle/>
          <a:p>
            <a:r>
              <a:rPr lang="cs-CZ" sz="2000" b="1" i="0" dirty="0">
                <a:solidFill>
                  <a:srgbClr val="202122"/>
                </a:solidFill>
                <a:effectLst/>
              </a:rPr>
              <a:t>Konduktivitu</a:t>
            </a:r>
            <a:r>
              <a:rPr lang="cs-CZ" sz="2000" b="0" i="0" dirty="0">
                <a:solidFill>
                  <a:srgbClr val="202122"/>
                </a:solidFill>
                <a:effectLst/>
              </a:rPr>
              <a:t> </a:t>
            </a:r>
            <a:r>
              <a:rPr lang="en-US" sz="2000" i="0" dirty="0">
                <a:solidFill>
                  <a:srgbClr val="202122"/>
                </a:solidFill>
                <a:effectLst/>
              </a:rPr>
              <a:t>(</a:t>
            </a:r>
            <a:r>
              <a:rPr lang="cs-CZ" sz="2000" i="0" dirty="0">
                <a:solidFill>
                  <a:srgbClr val="202122"/>
                </a:solidFill>
                <a:effectLst/>
              </a:rPr>
              <a:t>měrnou vodivost</a:t>
            </a:r>
            <a:r>
              <a:rPr lang="en-US" sz="2000" i="0" dirty="0">
                <a:solidFill>
                  <a:srgbClr val="202122"/>
                </a:solidFill>
                <a:effectLst/>
              </a:rPr>
              <a:t>)</a:t>
            </a:r>
            <a:r>
              <a:rPr lang="cs-CZ" sz="2000" i="0" dirty="0">
                <a:solidFill>
                  <a:srgbClr val="202122"/>
                </a:solidFill>
                <a:effectLst/>
              </a:rPr>
              <a:t> </a:t>
            </a:r>
            <a:r>
              <a:rPr lang="cs-CZ" sz="2000" b="0" i="0" dirty="0">
                <a:solidFill>
                  <a:srgbClr val="202122"/>
                </a:solidFill>
                <a:effectLst/>
              </a:rPr>
              <a:t>lze vyjádřit jako převrácenou hodnotou </a:t>
            </a:r>
            <a:r>
              <a:rPr lang="cs-CZ" sz="2000" b="1" i="0" dirty="0" err="1">
                <a:solidFill>
                  <a:srgbClr val="202122"/>
                </a:solidFill>
                <a:effectLst/>
              </a:rPr>
              <a:t>resistivity</a:t>
            </a:r>
            <a:r>
              <a:rPr lang="en-US" sz="2000" b="1" i="0" dirty="0">
                <a:solidFill>
                  <a:srgbClr val="202122"/>
                </a:solidFill>
                <a:effectLst/>
              </a:rPr>
              <a:t> </a:t>
            </a:r>
            <a:r>
              <a:rPr lang="en-US" sz="2000" i="0" dirty="0">
                <a:solidFill>
                  <a:srgbClr val="202122"/>
                </a:solidFill>
                <a:effectLst/>
              </a:rPr>
              <a:t>(</a:t>
            </a:r>
            <a:r>
              <a:rPr lang="cs-CZ" sz="2000" i="0" dirty="0">
                <a:solidFill>
                  <a:srgbClr val="202122"/>
                </a:solidFill>
                <a:effectLst/>
              </a:rPr>
              <a:t>měrného odporu</a:t>
            </a:r>
            <a:r>
              <a:rPr lang="en-US" sz="2000" i="0" dirty="0">
                <a:solidFill>
                  <a:srgbClr val="202122"/>
                </a:solidFill>
                <a:effectLst/>
              </a:rPr>
              <a:t>)</a:t>
            </a:r>
            <a:r>
              <a:rPr lang="cs-CZ" sz="2000" i="0" dirty="0">
                <a:solidFill>
                  <a:srgbClr val="202122"/>
                </a:solidFill>
                <a:effectLst/>
              </a:rPr>
              <a:t>.</a:t>
            </a:r>
            <a:endParaRPr lang="cs-CZ" sz="2000" dirty="0"/>
          </a:p>
        </p:txBody>
      </p:sp>
      <p:pic>
        <p:nvPicPr>
          <p:cNvPr id="7" name="Grafický objekt 6">
            <a:extLst>
              <a:ext uri="{FF2B5EF4-FFF2-40B4-BE49-F238E27FC236}">
                <a16:creationId xmlns:a16="http://schemas.microsoft.com/office/drawing/2014/main" id="{10DDEB62-D07B-42A0-9ED9-01B7E9B7003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575248" y="2212353"/>
            <a:ext cx="859764" cy="603664"/>
          </a:xfrm>
          <a:prstGeom prst="rect">
            <a:avLst/>
          </a:prstGeom>
        </p:spPr>
      </p:pic>
      <p:pic>
        <p:nvPicPr>
          <p:cNvPr id="9" name="Grafický objekt 8">
            <a:extLst>
              <a:ext uri="{FF2B5EF4-FFF2-40B4-BE49-F238E27FC236}">
                <a16:creationId xmlns:a16="http://schemas.microsoft.com/office/drawing/2014/main" id="{62BD136C-13A5-48A5-B67A-A48FDCAC0A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6512" y="949635"/>
            <a:ext cx="757236" cy="660154"/>
          </a:xfrm>
          <a:prstGeom prst="rect">
            <a:avLst/>
          </a:prstGeom>
        </p:spPr>
      </p:pic>
      <p:sp>
        <p:nvSpPr>
          <p:cNvPr id="11" name="TextovéPole 10">
            <a:extLst>
              <a:ext uri="{FF2B5EF4-FFF2-40B4-BE49-F238E27FC236}">
                <a16:creationId xmlns:a16="http://schemas.microsoft.com/office/drawing/2014/main" id="{30CE9EDD-9C9E-44B5-82D0-18FC700E61EE}"/>
              </a:ext>
            </a:extLst>
          </p:cNvPr>
          <p:cNvSpPr txBox="1"/>
          <p:nvPr/>
        </p:nvSpPr>
        <p:spPr>
          <a:xfrm>
            <a:off x="219075" y="1654035"/>
            <a:ext cx="8705850" cy="707886"/>
          </a:xfrm>
          <a:prstGeom prst="rect">
            <a:avLst/>
          </a:prstGeom>
          <a:noFill/>
        </p:spPr>
        <p:txBody>
          <a:bodyPr wrap="square">
            <a:spAutoFit/>
          </a:bodyPr>
          <a:lstStyle/>
          <a:p>
            <a:r>
              <a:rPr lang="cs-CZ" sz="2000" dirty="0"/>
              <a:t>Pokud je známa elektrická vodivost jednolitého bloku látky, je možno konduktivitu vypočítat podle vztahu</a:t>
            </a:r>
          </a:p>
        </p:txBody>
      </p:sp>
      <p:sp>
        <p:nvSpPr>
          <p:cNvPr id="13" name="TextovéPole 12">
            <a:extLst>
              <a:ext uri="{FF2B5EF4-FFF2-40B4-BE49-F238E27FC236}">
                <a16:creationId xmlns:a16="http://schemas.microsoft.com/office/drawing/2014/main" id="{2D94CDA3-F53D-48A7-8A60-90621CEF0DA9}"/>
              </a:ext>
            </a:extLst>
          </p:cNvPr>
          <p:cNvSpPr txBox="1"/>
          <p:nvPr/>
        </p:nvSpPr>
        <p:spPr>
          <a:xfrm>
            <a:off x="295276" y="2965386"/>
            <a:ext cx="8705849" cy="646331"/>
          </a:xfrm>
          <a:prstGeom prst="rect">
            <a:avLst/>
          </a:prstGeom>
          <a:noFill/>
        </p:spPr>
        <p:txBody>
          <a:bodyPr wrap="square">
            <a:spAutoFit/>
          </a:bodyPr>
          <a:lstStyle/>
          <a:p>
            <a:r>
              <a:rPr lang="cs-CZ" dirty="0"/>
              <a:t>kde </a:t>
            </a:r>
            <a:r>
              <a:rPr lang="cs-CZ" i="1" dirty="0"/>
              <a:t>l</a:t>
            </a:r>
            <a:r>
              <a:rPr lang="cs-CZ" dirty="0"/>
              <a:t> je délka tělesa, na které je přiložené napětí, </a:t>
            </a:r>
            <a:r>
              <a:rPr lang="cs-CZ" i="1" dirty="0"/>
              <a:t>S</a:t>
            </a:r>
            <a:r>
              <a:rPr lang="cs-CZ" dirty="0"/>
              <a:t> je obsah kolmého průřezu, </a:t>
            </a:r>
            <a:r>
              <a:rPr lang="cs-CZ" i="1" dirty="0"/>
              <a:t>G</a:t>
            </a:r>
            <a:r>
              <a:rPr lang="cs-CZ" dirty="0"/>
              <a:t> je elektrická vodivost tělesa.</a:t>
            </a:r>
          </a:p>
        </p:txBody>
      </p:sp>
      <p:sp>
        <p:nvSpPr>
          <p:cNvPr id="15" name="TextovéPole 14">
            <a:extLst>
              <a:ext uri="{FF2B5EF4-FFF2-40B4-BE49-F238E27FC236}">
                <a16:creationId xmlns:a16="http://schemas.microsoft.com/office/drawing/2014/main" id="{C665C554-AB86-497F-A9C7-029FFBF4B05D}"/>
              </a:ext>
            </a:extLst>
          </p:cNvPr>
          <p:cNvSpPr txBox="1"/>
          <p:nvPr/>
        </p:nvSpPr>
        <p:spPr>
          <a:xfrm>
            <a:off x="219075" y="3892614"/>
            <a:ext cx="8591551" cy="2554545"/>
          </a:xfrm>
          <a:prstGeom prst="rect">
            <a:avLst/>
          </a:prstGeom>
          <a:noFill/>
        </p:spPr>
        <p:txBody>
          <a:bodyPr wrap="square">
            <a:spAutoFit/>
          </a:bodyPr>
          <a:lstStyle/>
          <a:p>
            <a:pPr algn="just"/>
            <a:r>
              <a:rPr lang="cs-CZ" sz="2000" b="1" dirty="0"/>
              <a:t>Elektrický odpor </a:t>
            </a:r>
            <a:r>
              <a:rPr lang="cs-CZ" sz="2000" dirty="0"/>
              <a:t>R</a:t>
            </a:r>
            <a:r>
              <a:rPr lang="cs-CZ" sz="2000" b="1" dirty="0"/>
              <a:t> </a:t>
            </a:r>
            <a:r>
              <a:rPr lang="cs-CZ" sz="2000" dirty="0"/>
              <a:t>je fyzikální veličina charakterizující schopnost vodiče bránit průchodu elektrického proudu. </a:t>
            </a:r>
            <a:r>
              <a:rPr lang="cs-CZ" sz="2000" u="sng" dirty="0"/>
              <a:t>Hodnota elektrického odporu je dána materiálem, tvarem i teplotou vodiče</a:t>
            </a:r>
            <a:r>
              <a:rPr lang="cs-CZ" sz="2000" dirty="0"/>
              <a:t>. Velikost odporu závisí na délce vodiče (přímo úměrně), na obsahu průřezu vodiče (nepřímo úměrně), na materiálu vodiče (měrný elektrický odpor) a na teplotě  - odpor vodičů se vzrůstající teplotou stoupá (kladný teplotní součinitel elektrického odporu). </a:t>
            </a:r>
            <a:r>
              <a:rPr lang="cs-CZ" sz="2000" u="sng" dirty="0"/>
              <a:t>Elektrický odpor má vždy kladnou hodnotu</a:t>
            </a:r>
            <a:r>
              <a:rPr lang="cs-CZ" sz="2000" dirty="0"/>
              <a:t>. Dobré vodiče kladou malý odpor, špatné vodiče kladou velký odpor. </a:t>
            </a:r>
          </a:p>
        </p:txBody>
      </p:sp>
    </p:spTree>
    <p:extLst>
      <p:ext uri="{BB962C8B-B14F-4D97-AF65-F5344CB8AC3E}">
        <p14:creationId xmlns:p14="http://schemas.microsoft.com/office/powerpoint/2010/main" val="2847819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cký objekt 4">
            <a:extLst>
              <a:ext uri="{FF2B5EF4-FFF2-40B4-BE49-F238E27FC236}">
                <a16:creationId xmlns:a16="http://schemas.microsoft.com/office/drawing/2014/main" id="{0D5C3F27-DF79-4713-8150-6BCB1DF22F2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03578" y="1908785"/>
            <a:ext cx="802458" cy="552804"/>
          </a:xfrm>
          <a:prstGeom prst="rect">
            <a:avLst/>
          </a:prstGeom>
        </p:spPr>
      </p:pic>
      <p:sp>
        <p:nvSpPr>
          <p:cNvPr id="6" name="TextovéPole 5">
            <a:extLst>
              <a:ext uri="{FF2B5EF4-FFF2-40B4-BE49-F238E27FC236}">
                <a16:creationId xmlns:a16="http://schemas.microsoft.com/office/drawing/2014/main" id="{4479E650-8495-4575-82B5-925A12714FF7}"/>
              </a:ext>
            </a:extLst>
          </p:cNvPr>
          <p:cNvSpPr txBox="1"/>
          <p:nvPr/>
        </p:nvSpPr>
        <p:spPr>
          <a:xfrm>
            <a:off x="4276725" y="877351"/>
            <a:ext cx="1584088" cy="400110"/>
          </a:xfrm>
          <a:prstGeom prst="rect">
            <a:avLst/>
          </a:prstGeom>
          <a:noFill/>
        </p:spPr>
        <p:txBody>
          <a:bodyPr wrap="none" rtlCol="0">
            <a:spAutoFit/>
          </a:bodyPr>
          <a:lstStyle/>
          <a:p>
            <a:r>
              <a:rPr lang="en-US" sz="2000" dirty="0"/>
              <a:t>[R] = </a:t>
            </a:r>
            <a:r>
              <a:rPr lang="el-GR" sz="2000" dirty="0"/>
              <a:t>Ω</a:t>
            </a:r>
            <a:r>
              <a:rPr lang="en-US" sz="2000" dirty="0"/>
              <a:t> (ohm)</a:t>
            </a:r>
            <a:endParaRPr lang="cs-CZ" sz="2000" dirty="0"/>
          </a:p>
        </p:txBody>
      </p:sp>
      <p:sp>
        <p:nvSpPr>
          <p:cNvPr id="8" name="TextovéPole 7">
            <a:extLst>
              <a:ext uri="{FF2B5EF4-FFF2-40B4-BE49-F238E27FC236}">
                <a16:creationId xmlns:a16="http://schemas.microsoft.com/office/drawing/2014/main" id="{7CB189E8-1154-4078-BE6E-AD78054C715D}"/>
              </a:ext>
            </a:extLst>
          </p:cNvPr>
          <p:cNvSpPr txBox="1"/>
          <p:nvPr/>
        </p:nvSpPr>
        <p:spPr>
          <a:xfrm>
            <a:off x="142872" y="336426"/>
            <a:ext cx="6772275" cy="400110"/>
          </a:xfrm>
          <a:prstGeom prst="rect">
            <a:avLst/>
          </a:prstGeom>
          <a:noFill/>
        </p:spPr>
        <p:txBody>
          <a:bodyPr wrap="square">
            <a:spAutoFit/>
          </a:bodyPr>
          <a:lstStyle/>
          <a:p>
            <a:r>
              <a:rPr lang="cs-CZ" sz="2000" b="1" dirty="0">
                <a:solidFill>
                  <a:srgbClr val="202122"/>
                </a:solidFill>
                <a:effectLst/>
              </a:rPr>
              <a:t>Elektrický odpor </a:t>
            </a:r>
            <a:r>
              <a:rPr lang="cs-CZ" sz="2000" b="0" i="0" dirty="0">
                <a:solidFill>
                  <a:srgbClr val="202122"/>
                </a:solidFill>
                <a:effectLst/>
              </a:rPr>
              <a:t>lze určit z vlastností vodiče pomocí vztahu</a:t>
            </a:r>
            <a:endParaRPr lang="cs-CZ" sz="2000" dirty="0"/>
          </a:p>
        </p:txBody>
      </p:sp>
      <p:pic>
        <p:nvPicPr>
          <p:cNvPr id="12" name="Grafický objekt 11">
            <a:extLst>
              <a:ext uri="{FF2B5EF4-FFF2-40B4-BE49-F238E27FC236}">
                <a16:creationId xmlns:a16="http://schemas.microsoft.com/office/drawing/2014/main" id="{B96CD725-1867-4788-A821-66A8A65C6F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95911" y="742708"/>
            <a:ext cx="933099" cy="669397"/>
          </a:xfrm>
          <a:prstGeom prst="rect">
            <a:avLst/>
          </a:prstGeom>
        </p:spPr>
      </p:pic>
      <p:sp>
        <p:nvSpPr>
          <p:cNvPr id="14" name="TextovéPole 13">
            <a:extLst>
              <a:ext uri="{FF2B5EF4-FFF2-40B4-BE49-F238E27FC236}">
                <a16:creationId xmlns:a16="http://schemas.microsoft.com/office/drawing/2014/main" id="{CF163288-A55B-4064-8065-3413EDF427E1}"/>
              </a:ext>
            </a:extLst>
          </p:cNvPr>
          <p:cNvSpPr txBox="1"/>
          <p:nvPr/>
        </p:nvSpPr>
        <p:spPr>
          <a:xfrm>
            <a:off x="200024" y="1401878"/>
            <a:ext cx="8770596" cy="646331"/>
          </a:xfrm>
          <a:prstGeom prst="rect">
            <a:avLst/>
          </a:prstGeom>
          <a:noFill/>
        </p:spPr>
        <p:txBody>
          <a:bodyPr wrap="square">
            <a:spAutoFit/>
          </a:bodyPr>
          <a:lstStyle/>
          <a:p>
            <a:r>
              <a:rPr lang="cs-CZ" dirty="0"/>
              <a:t>kde </a:t>
            </a:r>
            <a:r>
              <a:rPr lang="el-GR" i="1" dirty="0"/>
              <a:t>ρ</a:t>
            </a:r>
            <a:r>
              <a:rPr lang="cs-CZ" dirty="0"/>
              <a:t>  je měrný el. odpor (rezistivita) materiálu, </a:t>
            </a:r>
            <a:r>
              <a:rPr lang="cs-CZ" i="1" dirty="0"/>
              <a:t>l</a:t>
            </a:r>
            <a:r>
              <a:rPr lang="cs-CZ" dirty="0"/>
              <a:t> je délka vodiče a </a:t>
            </a:r>
            <a:r>
              <a:rPr lang="cs-CZ" i="1" dirty="0"/>
              <a:t>S</a:t>
            </a:r>
            <a:r>
              <a:rPr lang="cs-CZ" dirty="0"/>
              <a:t> obsah příčného průřezu vodiče.</a:t>
            </a:r>
          </a:p>
        </p:txBody>
      </p:sp>
      <p:sp>
        <p:nvSpPr>
          <p:cNvPr id="16" name="TextovéPole 15">
            <a:extLst>
              <a:ext uri="{FF2B5EF4-FFF2-40B4-BE49-F238E27FC236}">
                <a16:creationId xmlns:a16="http://schemas.microsoft.com/office/drawing/2014/main" id="{9458622B-3D04-456E-9411-17801E5E7A2C}"/>
              </a:ext>
            </a:extLst>
          </p:cNvPr>
          <p:cNvSpPr txBox="1"/>
          <p:nvPr/>
        </p:nvSpPr>
        <p:spPr>
          <a:xfrm>
            <a:off x="256586" y="2065331"/>
            <a:ext cx="4572000" cy="400110"/>
          </a:xfrm>
          <a:prstGeom prst="rect">
            <a:avLst/>
          </a:prstGeom>
          <a:noFill/>
        </p:spPr>
        <p:txBody>
          <a:bodyPr wrap="square">
            <a:spAutoFit/>
          </a:bodyPr>
          <a:lstStyle/>
          <a:p>
            <a:r>
              <a:rPr lang="cs-CZ" sz="2000" dirty="0"/>
              <a:t>K výpočtu lze také použít Ohmova zákona</a:t>
            </a:r>
          </a:p>
        </p:txBody>
      </p:sp>
      <p:sp>
        <p:nvSpPr>
          <p:cNvPr id="24" name="TextovéPole 23">
            <a:extLst>
              <a:ext uri="{FF2B5EF4-FFF2-40B4-BE49-F238E27FC236}">
                <a16:creationId xmlns:a16="http://schemas.microsoft.com/office/drawing/2014/main" id="{D6AFAB1F-C734-4FFC-9B07-7A6C064281F1}"/>
              </a:ext>
            </a:extLst>
          </p:cNvPr>
          <p:cNvSpPr txBox="1"/>
          <p:nvPr/>
        </p:nvSpPr>
        <p:spPr>
          <a:xfrm>
            <a:off x="256586" y="6285059"/>
            <a:ext cx="6995764" cy="369332"/>
          </a:xfrm>
          <a:prstGeom prst="rect">
            <a:avLst/>
          </a:prstGeom>
          <a:noFill/>
        </p:spPr>
        <p:txBody>
          <a:bodyPr wrap="square">
            <a:spAutoFit/>
          </a:bodyPr>
          <a:lstStyle/>
          <a:p>
            <a:r>
              <a:rPr lang="cs-CZ" dirty="0"/>
              <a:t>kde </a:t>
            </a:r>
            <a:r>
              <a:rPr lang="cs-CZ" i="1" dirty="0"/>
              <a:t>R</a:t>
            </a:r>
            <a:r>
              <a:rPr lang="cs-CZ" dirty="0"/>
              <a:t> je odpor vodiče, </a:t>
            </a:r>
            <a:r>
              <a:rPr lang="cs-CZ" i="1" dirty="0"/>
              <a:t>S</a:t>
            </a:r>
            <a:r>
              <a:rPr lang="cs-CZ" dirty="0"/>
              <a:t> je obsah kolmého průřezu a </a:t>
            </a:r>
            <a:r>
              <a:rPr lang="cs-CZ" i="1" dirty="0"/>
              <a:t>l</a:t>
            </a:r>
            <a:r>
              <a:rPr lang="cs-CZ" dirty="0"/>
              <a:t> je délka vodiče.</a:t>
            </a:r>
          </a:p>
        </p:txBody>
      </p:sp>
      <p:pic>
        <p:nvPicPr>
          <p:cNvPr id="25" name="Grafický objekt 24">
            <a:extLst>
              <a:ext uri="{FF2B5EF4-FFF2-40B4-BE49-F238E27FC236}">
                <a16:creationId xmlns:a16="http://schemas.microsoft.com/office/drawing/2014/main" id="{9987A256-2069-4570-B348-D3EB0F859E4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24369" y="5664458"/>
            <a:ext cx="1000225" cy="660149"/>
          </a:xfrm>
          <a:prstGeom prst="rect">
            <a:avLst/>
          </a:prstGeom>
        </p:spPr>
      </p:pic>
      <p:sp>
        <p:nvSpPr>
          <p:cNvPr id="26" name="TextovéPole 25">
            <a:extLst>
              <a:ext uri="{FF2B5EF4-FFF2-40B4-BE49-F238E27FC236}">
                <a16:creationId xmlns:a16="http://schemas.microsoft.com/office/drawing/2014/main" id="{09A41F5B-9F00-42D6-8C12-FB59AC29690C}"/>
              </a:ext>
            </a:extLst>
          </p:cNvPr>
          <p:cNvSpPr txBox="1"/>
          <p:nvPr/>
        </p:nvSpPr>
        <p:spPr>
          <a:xfrm>
            <a:off x="355071" y="5324096"/>
            <a:ext cx="8743952" cy="400110"/>
          </a:xfrm>
          <a:prstGeom prst="rect">
            <a:avLst/>
          </a:prstGeom>
          <a:noFill/>
        </p:spPr>
        <p:txBody>
          <a:bodyPr wrap="square">
            <a:spAutoFit/>
          </a:bodyPr>
          <a:lstStyle/>
          <a:p>
            <a:r>
              <a:rPr lang="cs-CZ" sz="2000" b="1" dirty="0"/>
              <a:t>Měrný odpor </a:t>
            </a:r>
            <a:r>
              <a:rPr lang="cs-CZ" sz="2000" dirty="0"/>
              <a:t>homogenního vodiče stálého průřezu lze určit ze vztahu</a:t>
            </a:r>
          </a:p>
        </p:txBody>
      </p:sp>
      <p:sp>
        <p:nvSpPr>
          <p:cNvPr id="28" name="TextovéPole 27">
            <a:extLst>
              <a:ext uri="{FF2B5EF4-FFF2-40B4-BE49-F238E27FC236}">
                <a16:creationId xmlns:a16="http://schemas.microsoft.com/office/drawing/2014/main" id="{174F3883-5152-48C7-984C-C546A9282578}"/>
              </a:ext>
            </a:extLst>
          </p:cNvPr>
          <p:cNvSpPr txBox="1"/>
          <p:nvPr/>
        </p:nvSpPr>
        <p:spPr>
          <a:xfrm>
            <a:off x="219073" y="2505480"/>
            <a:ext cx="5706012" cy="1323439"/>
          </a:xfrm>
          <a:prstGeom prst="rect">
            <a:avLst/>
          </a:prstGeom>
          <a:noFill/>
        </p:spPr>
        <p:txBody>
          <a:bodyPr wrap="square">
            <a:spAutoFit/>
          </a:bodyPr>
          <a:lstStyle/>
          <a:p>
            <a:pPr algn="just"/>
            <a:r>
              <a:rPr lang="cs-CZ" sz="2000" b="1" i="0" dirty="0">
                <a:effectLst/>
              </a:rPr>
              <a:t>Ohmův zákon</a:t>
            </a:r>
            <a:r>
              <a:rPr lang="cs-CZ" sz="2000" b="0" i="0" dirty="0">
                <a:effectLst/>
              </a:rPr>
              <a:t> je jeden ze základních fyzikálních zákonů, který vyjadřuje závislost </a:t>
            </a:r>
            <a:r>
              <a:rPr lang="cs-CZ" sz="2000" b="0" i="0" u="none" strike="noStrike" dirty="0">
                <a:effectLst/>
              </a:rPr>
              <a:t>proudu</a:t>
            </a:r>
            <a:r>
              <a:rPr lang="cs-CZ" sz="2000" b="0" i="0" dirty="0">
                <a:effectLst/>
              </a:rPr>
              <a:t> mezi dvěma body na vodiči na přiloženém </a:t>
            </a:r>
            <a:r>
              <a:rPr lang="cs-CZ" sz="2000" b="0" i="0" u="none" strike="noStrike" dirty="0">
                <a:effectLst/>
              </a:rPr>
              <a:t>napětí</a:t>
            </a:r>
            <a:r>
              <a:rPr lang="cs-CZ" sz="2000" b="0" i="0" dirty="0">
                <a:effectLst/>
              </a:rPr>
              <a:t> a na odporu vodiče:</a:t>
            </a:r>
            <a:endParaRPr lang="cs-CZ" sz="2000" dirty="0"/>
          </a:p>
        </p:txBody>
      </p:sp>
      <p:pic>
        <p:nvPicPr>
          <p:cNvPr id="30" name="Grafický objekt 29">
            <a:extLst>
              <a:ext uri="{FF2B5EF4-FFF2-40B4-BE49-F238E27FC236}">
                <a16:creationId xmlns:a16="http://schemas.microsoft.com/office/drawing/2014/main" id="{5F501783-D699-4F55-A9CB-51E7CE5FD06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172233" y="3711222"/>
            <a:ext cx="1109628" cy="253073"/>
          </a:xfrm>
          <a:prstGeom prst="rect">
            <a:avLst/>
          </a:prstGeom>
        </p:spPr>
      </p:pic>
      <p:pic>
        <p:nvPicPr>
          <p:cNvPr id="32" name="Grafický objekt 31">
            <a:extLst>
              <a:ext uri="{FF2B5EF4-FFF2-40B4-BE49-F238E27FC236}">
                <a16:creationId xmlns:a16="http://schemas.microsoft.com/office/drawing/2014/main" id="{4DE6443C-28AA-4DE2-AA26-3619CAE2D51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50341" y="3516914"/>
            <a:ext cx="778668" cy="607741"/>
          </a:xfrm>
          <a:prstGeom prst="rect">
            <a:avLst/>
          </a:prstGeom>
        </p:spPr>
      </p:pic>
      <p:sp>
        <p:nvSpPr>
          <p:cNvPr id="34" name="TextovéPole 33">
            <a:extLst>
              <a:ext uri="{FF2B5EF4-FFF2-40B4-BE49-F238E27FC236}">
                <a16:creationId xmlns:a16="http://schemas.microsoft.com/office/drawing/2014/main" id="{40C69E27-3BA4-455F-B6A4-BAE9737D7AB4}"/>
              </a:ext>
            </a:extLst>
          </p:cNvPr>
          <p:cNvSpPr txBox="1"/>
          <p:nvPr/>
        </p:nvSpPr>
        <p:spPr>
          <a:xfrm>
            <a:off x="256586" y="4253471"/>
            <a:ext cx="8724904" cy="1015663"/>
          </a:xfrm>
          <a:prstGeom prst="rect">
            <a:avLst/>
          </a:prstGeom>
          <a:noFill/>
        </p:spPr>
        <p:txBody>
          <a:bodyPr wrap="square">
            <a:spAutoFit/>
          </a:bodyPr>
          <a:lstStyle/>
          <a:p>
            <a:pPr algn="just"/>
            <a:r>
              <a:rPr lang="cs-CZ" sz="2000" dirty="0"/>
              <a:t>Zá</a:t>
            </a:r>
            <a:r>
              <a:rPr lang="en-US" sz="2000" dirty="0" err="1"/>
              <a:t>kon</a:t>
            </a:r>
            <a:r>
              <a:rPr lang="en-US" sz="2000" dirty="0"/>
              <a:t> p</a:t>
            </a:r>
            <a:r>
              <a:rPr lang="cs-CZ" sz="2000" dirty="0"/>
              <a:t>latí pro stejnosměrný i střídavý proud s tou výhradou, že U a I jsou komplexní čísla a místo R se užívá označení Z, které znamená impedanci (včetně imaginárních složek).</a:t>
            </a:r>
          </a:p>
        </p:txBody>
      </p:sp>
      <p:pic>
        <p:nvPicPr>
          <p:cNvPr id="6146" name="Picture 2">
            <a:extLst>
              <a:ext uri="{FF2B5EF4-FFF2-40B4-BE49-F238E27FC236}">
                <a16:creationId xmlns:a16="http://schemas.microsoft.com/office/drawing/2014/main" id="{2201D725-5776-49A8-8FE2-3971DB9D6B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58213" y="1908785"/>
            <a:ext cx="2128432" cy="1851736"/>
          </a:xfrm>
          <a:prstGeom prst="rect">
            <a:avLst/>
          </a:prstGeom>
          <a:noFill/>
          <a:extLst>
            <a:ext uri="{909E8E84-426E-40DD-AFC4-6F175D3DCCD1}">
              <a14:hiddenFill xmlns:a14="http://schemas.microsoft.com/office/drawing/2010/main">
                <a:solidFill>
                  <a:srgbClr val="FFFFFF"/>
                </a:solidFill>
              </a14:hiddenFill>
            </a:ext>
          </a:extLst>
        </p:spPr>
      </p:pic>
      <p:sp>
        <p:nvSpPr>
          <p:cNvPr id="35" name="TextovéPole 34">
            <a:extLst>
              <a:ext uri="{FF2B5EF4-FFF2-40B4-BE49-F238E27FC236}">
                <a16:creationId xmlns:a16="http://schemas.microsoft.com/office/drawing/2014/main" id="{01C2E6C1-CCCB-4EA1-8EFF-7C4C054B06DD}"/>
              </a:ext>
            </a:extLst>
          </p:cNvPr>
          <p:cNvSpPr txBox="1"/>
          <p:nvPr/>
        </p:nvSpPr>
        <p:spPr>
          <a:xfrm>
            <a:off x="6568309" y="3751272"/>
            <a:ext cx="2319546" cy="307777"/>
          </a:xfrm>
          <a:prstGeom prst="rect">
            <a:avLst/>
          </a:prstGeom>
          <a:noFill/>
        </p:spPr>
        <p:txBody>
          <a:bodyPr wrap="none" rtlCol="0">
            <a:spAutoFit/>
          </a:bodyPr>
          <a:lstStyle/>
          <a:p>
            <a:r>
              <a:rPr lang="cs-CZ" sz="1400" dirty="0"/>
              <a:t>Voltampérová charakteristika</a:t>
            </a:r>
          </a:p>
        </p:txBody>
      </p:sp>
    </p:spTree>
    <p:extLst>
      <p:ext uri="{BB962C8B-B14F-4D97-AF65-F5344CB8AC3E}">
        <p14:creationId xmlns:p14="http://schemas.microsoft.com/office/powerpoint/2010/main" val="815509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0556435-DA34-4B26-8998-664737746820}"/>
              </a:ext>
            </a:extLst>
          </p:cNvPr>
          <p:cNvSpPr txBox="1"/>
          <p:nvPr/>
        </p:nvSpPr>
        <p:spPr>
          <a:xfrm>
            <a:off x="180974" y="341033"/>
            <a:ext cx="8653462" cy="400110"/>
          </a:xfrm>
          <a:prstGeom prst="rect">
            <a:avLst/>
          </a:prstGeom>
          <a:noFill/>
        </p:spPr>
        <p:txBody>
          <a:bodyPr wrap="square">
            <a:spAutoFit/>
          </a:bodyPr>
          <a:lstStyle/>
          <a:p>
            <a:r>
              <a:rPr lang="cs-CZ" sz="2000" b="1" dirty="0"/>
              <a:t>Závislost elektrického odporu vodiče na teplotě </a:t>
            </a:r>
            <a:r>
              <a:rPr lang="cs-CZ" sz="2000" dirty="0"/>
              <a:t>lze vyjádřit lineárním vztahem</a:t>
            </a:r>
          </a:p>
        </p:txBody>
      </p:sp>
      <p:sp>
        <p:nvSpPr>
          <p:cNvPr id="4" name="TextovéPole 3">
            <a:extLst>
              <a:ext uri="{FF2B5EF4-FFF2-40B4-BE49-F238E27FC236}">
                <a16:creationId xmlns:a16="http://schemas.microsoft.com/office/drawing/2014/main" id="{F65EBE76-4D27-4526-9191-CD39E272F292}"/>
              </a:ext>
            </a:extLst>
          </p:cNvPr>
          <p:cNvSpPr txBox="1"/>
          <p:nvPr/>
        </p:nvSpPr>
        <p:spPr>
          <a:xfrm>
            <a:off x="135748" y="1240828"/>
            <a:ext cx="8782051" cy="646331"/>
          </a:xfrm>
          <a:prstGeom prst="rect">
            <a:avLst/>
          </a:prstGeom>
          <a:noFill/>
        </p:spPr>
        <p:txBody>
          <a:bodyPr wrap="square">
            <a:spAutoFit/>
          </a:bodyPr>
          <a:lstStyle/>
          <a:p>
            <a:r>
              <a:rPr lang="cs-CZ" dirty="0"/>
              <a:t>kde R</a:t>
            </a:r>
            <a:r>
              <a:rPr lang="cs-CZ" baseline="-25000" dirty="0"/>
              <a:t>0</a:t>
            </a:r>
            <a:r>
              <a:rPr lang="cs-CZ" dirty="0"/>
              <a:t> je odpor vodiče při normální teplotě, </a:t>
            </a:r>
            <a:r>
              <a:rPr lang="el-GR" dirty="0"/>
              <a:t>α</a:t>
            </a:r>
            <a:r>
              <a:rPr lang="cs-CZ" dirty="0"/>
              <a:t>  je teplotní součinitel elektrického odporu a </a:t>
            </a:r>
            <a:r>
              <a:rPr lang="el-GR" dirty="0"/>
              <a:t>Δ</a:t>
            </a:r>
            <a:r>
              <a:rPr lang="cs-CZ" dirty="0"/>
              <a:t>t je teplotní rozdíl.</a:t>
            </a:r>
          </a:p>
        </p:txBody>
      </p:sp>
      <p:sp>
        <p:nvSpPr>
          <p:cNvPr id="6" name="TextovéPole 5">
            <a:extLst>
              <a:ext uri="{FF2B5EF4-FFF2-40B4-BE49-F238E27FC236}">
                <a16:creationId xmlns:a16="http://schemas.microsoft.com/office/drawing/2014/main" id="{A421CA5D-FFD8-443D-B4F4-3BB90520A217}"/>
              </a:ext>
            </a:extLst>
          </p:cNvPr>
          <p:cNvSpPr txBox="1"/>
          <p:nvPr/>
        </p:nvSpPr>
        <p:spPr>
          <a:xfrm>
            <a:off x="189991" y="3612862"/>
            <a:ext cx="8696327" cy="707886"/>
          </a:xfrm>
          <a:prstGeom prst="rect">
            <a:avLst/>
          </a:prstGeom>
          <a:noFill/>
        </p:spPr>
        <p:txBody>
          <a:bodyPr wrap="square">
            <a:spAutoFit/>
          </a:bodyPr>
          <a:lstStyle/>
          <a:p>
            <a:pPr algn="just"/>
            <a:r>
              <a:rPr lang="cs-CZ" sz="2000" dirty="0"/>
              <a:t>Za nízkých teplot může elektrický odpor i rezistivita u některých látek klesnout na nulu. Takovým látkám se říká </a:t>
            </a:r>
            <a:r>
              <a:rPr lang="cs-CZ" sz="2000" b="1" dirty="0"/>
              <a:t>supravodiče</a:t>
            </a:r>
            <a:r>
              <a:rPr lang="cs-CZ" sz="2000" dirty="0"/>
              <a:t>.</a:t>
            </a:r>
          </a:p>
        </p:txBody>
      </p:sp>
      <p:pic>
        <p:nvPicPr>
          <p:cNvPr id="12" name="Grafický objekt 11">
            <a:extLst>
              <a:ext uri="{FF2B5EF4-FFF2-40B4-BE49-F238E27FC236}">
                <a16:creationId xmlns:a16="http://schemas.microsoft.com/office/drawing/2014/main" id="{A954617E-20DD-403E-827D-C6190085CE0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98448" y="903971"/>
            <a:ext cx="1916452" cy="296179"/>
          </a:xfrm>
          <a:prstGeom prst="rect">
            <a:avLst/>
          </a:prstGeom>
        </p:spPr>
      </p:pic>
      <p:sp>
        <p:nvSpPr>
          <p:cNvPr id="14" name="TextovéPole 13">
            <a:extLst>
              <a:ext uri="{FF2B5EF4-FFF2-40B4-BE49-F238E27FC236}">
                <a16:creationId xmlns:a16="http://schemas.microsoft.com/office/drawing/2014/main" id="{9988CD8C-C9AF-4452-B5C2-E3FA25A34015}"/>
              </a:ext>
            </a:extLst>
          </p:cNvPr>
          <p:cNvSpPr txBox="1"/>
          <p:nvPr/>
        </p:nvSpPr>
        <p:spPr>
          <a:xfrm>
            <a:off x="205242" y="2032901"/>
            <a:ext cx="8693488" cy="707886"/>
          </a:xfrm>
          <a:prstGeom prst="rect">
            <a:avLst/>
          </a:prstGeom>
          <a:noFill/>
        </p:spPr>
        <p:txBody>
          <a:bodyPr wrap="square">
            <a:spAutoFit/>
          </a:bodyPr>
          <a:lstStyle/>
          <a:p>
            <a:pPr algn="just"/>
            <a:r>
              <a:rPr lang="cs-CZ" sz="2000" b="1" dirty="0"/>
              <a:t>Závislost rezistivity na teplotě </a:t>
            </a:r>
            <a:r>
              <a:rPr lang="cs-CZ" sz="2000" dirty="0"/>
              <a:t>lze v technicky běžném rozsahu teplot přibližně vyjádřit lineární závislostí:</a:t>
            </a:r>
          </a:p>
        </p:txBody>
      </p:sp>
      <p:pic>
        <p:nvPicPr>
          <p:cNvPr id="16" name="Grafický objekt 15">
            <a:extLst>
              <a:ext uri="{FF2B5EF4-FFF2-40B4-BE49-F238E27FC236}">
                <a16:creationId xmlns:a16="http://schemas.microsoft.com/office/drawing/2014/main" id="{1DBD20A1-3798-45BE-BBB4-C66981780EA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14729" y="2571592"/>
            <a:ext cx="1852571" cy="314937"/>
          </a:xfrm>
          <a:prstGeom prst="rect">
            <a:avLst/>
          </a:prstGeom>
        </p:spPr>
      </p:pic>
      <p:sp>
        <p:nvSpPr>
          <p:cNvPr id="18" name="TextovéPole 17">
            <a:extLst>
              <a:ext uri="{FF2B5EF4-FFF2-40B4-BE49-F238E27FC236}">
                <a16:creationId xmlns:a16="http://schemas.microsoft.com/office/drawing/2014/main" id="{1805B0A6-5681-40B1-907A-75D7BF970921}"/>
              </a:ext>
            </a:extLst>
          </p:cNvPr>
          <p:cNvSpPr txBox="1"/>
          <p:nvPr/>
        </p:nvSpPr>
        <p:spPr>
          <a:xfrm>
            <a:off x="180974" y="2967435"/>
            <a:ext cx="8739186" cy="646331"/>
          </a:xfrm>
          <a:prstGeom prst="rect">
            <a:avLst/>
          </a:prstGeom>
          <a:noFill/>
        </p:spPr>
        <p:txBody>
          <a:bodyPr wrap="square">
            <a:spAutoFit/>
          </a:bodyPr>
          <a:lstStyle/>
          <a:p>
            <a:pPr algn="just"/>
            <a:r>
              <a:rPr lang="cs-CZ" dirty="0"/>
              <a:t>kde ρ</a:t>
            </a:r>
            <a:r>
              <a:rPr lang="cs-CZ" baseline="-25000" dirty="0"/>
              <a:t>0</a:t>
            </a:r>
            <a:r>
              <a:rPr lang="cs-CZ" dirty="0"/>
              <a:t> je počáteční rezistivita, </a:t>
            </a:r>
            <a:r>
              <a:rPr lang="cs-CZ" dirty="0" err="1"/>
              <a:t>Δt</a:t>
            </a:r>
            <a:r>
              <a:rPr lang="cs-CZ" dirty="0"/>
              <a:t> je rozdíl teplot a α je teplotní součinitel elektrického odporu.</a:t>
            </a:r>
          </a:p>
        </p:txBody>
      </p:sp>
    </p:spTree>
    <p:extLst>
      <p:ext uri="{BB962C8B-B14F-4D97-AF65-F5344CB8AC3E}">
        <p14:creationId xmlns:p14="http://schemas.microsoft.com/office/powerpoint/2010/main" val="927153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3E00A3A8-13D2-486D-BB9A-B123C2B676AC}"/>
              </a:ext>
            </a:extLst>
          </p:cNvPr>
          <p:cNvSpPr txBox="1"/>
          <p:nvPr/>
        </p:nvSpPr>
        <p:spPr>
          <a:xfrm>
            <a:off x="142875" y="619125"/>
            <a:ext cx="8848725" cy="1015663"/>
          </a:xfrm>
          <a:prstGeom prst="rect">
            <a:avLst/>
          </a:prstGeom>
          <a:noFill/>
        </p:spPr>
        <p:txBody>
          <a:bodyPr wrap="square" rtlCol="0">
            <a:spAutoFit/>
          </a:bodyPr>
          <a:lstStyle/>
          <a:p>
            <a:pPr algn="just"/>
            <a:r>
              <a:rPr lang="en-US" sz="2000" dirty="0"/>
              <a:t>C</a:t>
            </a:r>
            <a:r>
              <a:rPr lang="cs-CZ" sz="2000" dirty="0"/>
              <a:t>í</a:t>
            </a:r>
            <a:r>
              <a:rPr lang="en-US" sz="2000" dirty="0" err="1"/>
              <a:t>vka</a:t>
            </a:r>
            <a:r>
              <a:rPr lang="en-US" sz="2000" dirty="0"/>
              <a:t> m</a:t>
            </a:r>
            <a:r>
              <a:rPr lang="cs-CZ" sz="2000" dirty="0"/>
              <a:t>á 3000 závitů o středním průměru 1,5 cm a je navinuta z měděného drátu o průměru 0,6 mm. Při provozu se její teplota zvýšila z 20 °C na 60 °C. Na jakou hodnotu vzrostl objem cívky.    </a:t>
            </a:r>
            <a:r>
              <a:rPr lang="el-GR" sz="2000" dirty="0"/>
              <a:t>ρ</a:t>
            </a:r>
            <a:r>
              <a:rPr lang="cs-CZ" sz="2000" baseline="-25000" dirty="0" err="1"/>
              <a:t>Cu</a:t>
            </a:r>
            <a:r>
              <a:rPr lang="cs-CZ" sz="2000" dirty="0"/>
              <a:t> = 4.10</a:t>
            </a:r>
            <a:r>
              <a:rPr lang="cs-CZ" sz="2000" baseline="30000" dirty="0"/>
              <a:t>-3</a:t>
            </a:r>
            <a:r>
              <a:rPr lang="cs-CZ" sz="2000" dirty="0"/>
              <a:t> </a:t>
            </a:r>
            <a:r>
              <a:rPr lang="el-GR" sz="2000" dirty="0"/>
              <a:t>Ω</a:t>
            </a:r>
            <a:r>
              <a:rPr lang="cs-CZ" sz="2000" dirty="0"/>
              <a:t>.m</a:t>
            </a:r>
            <a:r>
              <a:rPr lang="cs-CZ" sz="2000" baseline="30000" dirty="0"/>
              <a:t>-1  </a:t>
            </a:r>
            <a:r>
              <a:rPr lang="cs-CZ" sz="2000" dirty="0"/>
              <a:t>  </a:t>
            </a:r>
            <a:r>
              <a:rPr lang="el-GR" sz="2000" dirty="0"/>
              <a:t>α</a:t>
            </a:r>
            <a:r>
              <a:rPr lang="cs-CZ" sz="2000" baseline="-25000" dirty="0" err="1"/>
              <a:t>Cu</a:t>
            </a:r>
            <a:r>
              <a:rPr lang="cs-CZ" sz="2000" dirty="0"/>
              <a:t> = 4.10</a:t>
            </a:r>
            <a:r>
              <a:rPr lang="cs-CZ" sz="2000" baseline="30000" dirty="0"/>
              <a:t>-3</a:t>
            </a:r>
            <a:r>
              <a:rPr lang="cs-CZ" sz="2000" dirty="0"/>
              <a:t> K</a:t>
            </a:r>
            <a:r>
              <a:rPr lang="cs-CZ" sz="2000" baseline="30000" dirty="0"/>
              <a:t>-1</a:t>
            </a:r>
          </a:p>
        </p:txBody>
      </p:sp>
      <p:sp>
        <p:nvSpPr>
          <p:cNvPr id="6" name="TextovéPole 5">
            <a:extLst>
              <a:ext uri="{FF2B5EF4-FFF2-40B4-BE49-F238E27FC236}">
                <a16:creationId xmlns:a16="http://schemas.microsoft.com/office/drawing/2014/main" id="{43495DCB-5285-4D05-9D23-ADCC34F31C85}"/>
              </a:ext>
            </a:extLst>
          </p:cNvPr>
          <p:cNvSpPr txBox="1"/>
          <p:nvPr/>
        </p:nvSpPr>
        <p:spPr>
          <a:xfrm>
            <a:off x="142875" y="157460"/>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C607503B-A3B5-4390-A247-24444B4F9938}"/>
              </a:ext>
            </a:extLst>
          </p:cNvPr>
          <p:cNvSpPr txBox="1"/>
          <p:nvPr/>
        </p:nvSpPr>
        <p:spPr>
          <a:xfrm>
            <a:off x="152400" y="1634788"/>
            <a:ext cx="3314700" cy="1938992"/>
          </a:xfrm>
          <a:prstGeom prst="rect">
            <a:avLst/>
          </a:prstGeom>
          <a:noFill/>
        </p:spPr>
        <p:txBody>
          <a:bodyPr wrap="square">
            <a:spAutoFit/>
          </a:bodyPr>
          <a:lstStyle/>
          <a:p>
            <a:r>
              <a:rPr lang="cs-CZ" sz="2000" dirty="0"/>
              <a:t>n = 3000</a:t>
            </a:r>
          </a:p>
          <a:p>
            <a:r>
              <a:rPr lang="cs-CZ" sz="2000" dirty="0" err="1"/>
              <a:t>d</a:t>
            </a:r>
            <a:r>
              <a:rPr lang="cs-CZ" sz="2000" baseline="-25000" dirty="0" err="1"/>
              <a:t>c</a:t>
            </a:r>
            <a:r>
              <a:rPr lang="cs-CZ" sz="2000" dirty="0"/>
              <a:t> = 1,5 cm = 0,015 m</a:t>
            </a:r>
          </a:p>
          <a:p>
            <a:r>
              <a:rPr lang="cs-CZ" sz="2000" dirty="0" err="1"/>
              <a:t>d</a:t>
            </a:r>
            <a:r>
              <a:rPr lang="cs-CZ" sz="2000" baseline="-25000" dirty="0" err="1"/>
              <a:t>z</a:t>
            </a:r>
            <a:r>
              <a:rPr lang="cs-CZ" sz="2000" dirty="0"/>
              <a:t> = 0,6 mm = 0,0006 m</a:t>
            </a:r>
          </a:p>
          <a:p>
            <a:r>
              <a:rPr lang="el-GR" sz="2000" dirty="0"/>
              <a:t>Δ</a:t>
            </a:r>
            <a:r>
              <a:rPr lang="cs-CZ" sz="2000" dirty="0"/>
              <a:t>t = 60 °C - 20 °C = 40 °C</a:t>
            </a:r>
          </a:p>
          <a:p>
            <a:r>
              <a:rPr lang="el-GR" sz="2000" dirty="0"/>
              <a:t>α</a:t>
            </a:r>
            <a:r>
              <a:rPr lang="cs-CZ" sz="2000" dirty="0"/>
              <a:t> = 4.10</a:t>
            </a:r>
            <a:r>
              <a:rPr lang="cs-CZ" sz="2000" baseline="30000" dirty="0"/>
              <a:t>-3</a:t>
            </a:r>
            <a:r>
              <a:rPr lang="cs-CZ" sz="2000" dirty="0"/>
              <a:t> K</a:t>
            </a:r>
            <a:r>
              <a:rPr lang="cs-CZ" sz="2000" baseline="30000" dirty="0"/>
              <a:t>-1</a:t>
            </a:r>
          </a:p>
          <a:p>
            <a:r>
              <a:rPr lang="el-GR" sz="2000" dirty="0"/>
              <a:t>ρ</a:t>
            </a:r>
            <a:r>
              <a:rPr lang="cs-CZ" sz="2000" baseline="-25000" dirty="0"/>
              <a:t>0</a:t>
            </a:r>
            <a:r>
              <a:rPr lang="cs-CZ" sz="2000" dirty="0"/>
              <a:t> = 4.10</a:t>
            </a:r>
            <a:r>
              <a:rPr lang="cs-CZ" sz="2000" baseline="30000" dirty="0"/>
              <a:t>-3</a:t>
            </a:r>
            <a:r>
              <a:rPr lang="cs-CZ" sz="2000" dirty="0"/>
              <a:t> </a:t>
            </a:r>
            <a:r>
              <a:rPr lang="el-GR" sz="2000" dirty="0"/>
              <a:t>Ω</a:t>
            </a:r>
            <a:r>
              <a:rPr lang="cs-CZ" sz="2000" dirty="0"/>
              <a:t>.m</a:t>
            </a:r>
            <a:r>
              <a:rPr lang="cs-CZ" sz="2000" baseline="30000" dirty="0"/>
              <a:t>-1</a:t>
            </a:r>
            <a:endParaRPr lang="cs-CZ" sz="2000" dirty="0"/>
          </a:p>
        </p:txBody>
      </p:sp>
      <p:sp>
        <p:nvSpPr>
          <p:cNvPr id="11" name="TextovéPole 10">
            <a:extLst>
              <a:ext uri="{FF2B5EF4-FFF2-40B4-BE49-F238E27FC236}">
                <a16:creationId xmlns:a16="http://schemas.microsoft.com/office/drawing/2014/main" id="{20321AF6-947A-468D-AF33-826AE80449EA}"/>
              </a:ext>
            </a:extLst>
          </p:cNvPr>
          <p:cNvSpPr txBox="1"/>
          <p:nvPr/>
        </p:nvSpPr>
        <p:spPr>
          <a:xfrm>
            <a:off x="3990975" y="1828800"/>
            <a:ext cx="4857750" cy="830997"/>
          </a:xfrm>
          <a:prstGeom prst="rect">
            <a:avLst/>
          </a:prstGeom>
          <a:noFill/>
        </p:spPr>
        <p:txBody>
          <a:bodyPr wrap="square" rtlCol="0">
            <a:spAutoFit/>
          </a:bodyPr>
          <a:lstStyle/>
          <a:p>
            <a:r>
              <a:rPr lang="cs-CZ" sz="2000" dirty="0"/>
              <a:t>R</a:t>
            </a:r>
            <a:r>
              <a:rPr lang="cs-CZ" sz="2000" baseline="-25000" dirty="0"/>
              <a:t>0</a:t>
            </a:r>
            <a:r>
              <a:rPr lang="cs-CZ" sz="2000" dirty="0"/>
              <a:t> = </a:t>
            </a:r>
            <a:r>
              <a:rPr lang="el-GR" sz="2000" dirty="0"/>
              <a:t>ρ</a:t>
            </a:r>
            <a:r>
              <a:rPr lang="cs-CZ" sz="2000" baseline="-25000" dirty="0"/>
              <a:t>0</a:t>
            </a:r>
            <a:r>
              <a:rPr lang="cs-CZ" sz="2000" dirty="0"/>
              <a:t>.l / S = n.</a:t>
            </a:r>
            <a:r>
              <a:rPr lang="el-GR" sz="2000" dirty="0"/>
              <a:t>π</a:t>
            </a:r>
            <a:r>
              <a:rPr lang="cs-CZ" sz="2000" dirty="0"/>
              <a:t>.</a:t>
            </a:r>
            <a:r>
              <a:rPr lang="cs-CZ" sz="2000" dirty="0" err="1"/>
              <a:t>d</a:t>
            </a:r>
            <a:r>
              <a:rPr lang="cs-CZ" sz="2000" baseline="-25000" dirty="0" err="1"/>
              <a:t>c</a:t>
            </a:r>
            <a:r>
              <a:rPr lang="cs-CZ" sz="2000" baseline="-25000" dirty="0"/>
              <a:t> </a:t>
            </a:r>
            <a:r>
              <a:rPr lang="cs-CZ" sz="2000" dirty="0"/>
              <a:t>/ </a:t>
            </a:r>
            <a:r>
              <a:rPr lang="el-GR" sz="2000" dirty="0"/>
              <a:t>π</a:t>
            </a:r>
            <a:r>
              <a:rPr lang="cs-CZ" sz="2000" dirty="0"/>
              <a:t>.</a:t>
            </a:r>
            <a:r>
              <a:rPr lang="cs-CZ" sz="2000" dirty="0" err="1"/>
              <a:t>d</a:t>
            </a:r>
            <a:r>
              <a:rPr lang="cs-CZ" sz="2000" baseline="-25000" dirty="0" err="1"/>
              <a:t>z</a:t>
            </a:r>
            <a:r>
              <a:rPr lang="en-US" sz="2000" dirty="0"/>
              <a:t> = 8,5 </a:t>
            </a:r>
            <a:r>
              <a:rPr lang="el-GR" sz="2000" dirty="0"/>
              <a:t>Ω</a:t>
            </a:r>
            <a:r>
              <a:rPr lang="en-US" sz="2000" dirty="0"/>
              <a:t> </a:t>
            </a:r>
          </a:p>
          <a:p>
            <a:endParaRPr lang="cs-CZ" sz="800" dirty="0"/>
          </a:p>
          <a:p>
            <a:r>
              <a:rPr lang="cs-CZ" sz="2000" dirty="0"/>
              <a:t>R = R</a:t>
            </a:r>
            <a:r>
              <a:rPr lang="cs-CZ" sz="2000" baseline="-25000" dirty="0"/>
              <a:t>0</a:t>
            </a:r>
            <a:r>
              <a:rPr lang="en-US" sz="2000" dirty="0"/>
              <a:t>.[1 + </a:t>
            </a:r>
            <a:r>
              <a:rPr lang="el-GR" sz="2000" dirty="0"/>
              <a:t>α</a:t>
            </a:r>
            <a:r>
              <a:rPr lang="en-US" sz="2000" dirty="0"/>
              <a:t>.</a:t>
            </a:r>
            <a:r>
              <a:rPr lang="el-GR" sz="2000" dirty="0"/>
              <a:t>Δ</a:t>
            </a:r>
            <a:r>
              <a:rPr lang="en-US" sz="2000" dirty="0"/>
              <a:t>.t] </a:t>
            </a:r>
            <a:r>
              <a:rPr lang="cs-CZ" sz="2000" dirty="0"/>
              <a:t>=</a:t>
            </a:r>
            <a:r>
              <a:rPr lang="en-US" sz="2000" dirty="0"/>
              <a:t> </a:t>
            </a:r>
            <a:r>
              <a:rPr lang="en-US" sz="2000" u="sng" dirty="0"/>
              <a:t>9,9 </a:t>
            </a:r>
            <a:r>
              <a:rPr lang="el-GR" sz="2000" u="sng" dirty="0"/>
              <a:t>Ω</a:t>
            </a:r>
            <a:r>
              <a:rPr lang="en-US" sz="2000" dirty="0"/>
              <a:t> </a:t>
            </a:r>
          </a:p>
        </p:txBody>
      </p:sp>
    </p:spTree>
    <p:extLst>
      <p:ext uri="{BB962C8B-B14F-4D97-AF65-F5344CB8AC3E}">
        <p14:creationId xmlns:p14="http://schemas.microsoft.com/office/powerpoint/2010/main" val="109790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2181DD03-31D7-47B5-BC84-A1FB19C5DEE1}"/>
              </a:ext>
            </a:extLst>
          </p:cNvPr>
          <p:cNvSpPr txBox="1"/>
          <p:nvPr/>
        </p:nvSpPr>
        <p:spPr>
          <a:xfrm>
            <a:off x="266700" y="272534"/>
            <a:ext cx="4572000" cy="461665"/>
          </a:xfrm>
          <a:prstGeom prst="rect">
            <a:avLst/>
          </a:prstGeom>
          <a:noFill/>
        </p:spPr>
        <p:txBody>
          <a:bodyPr wrap="square">
            <a:spAutoFit/>
          </a:bodyPr>
          <a:lstStyle/>
          <a:p>
            <a:r>
              <a:rPr lang="cs-CZ" sz="2400" b="1" dirty="0"/>
              <a:t>Ohmův zákon pro celý obvod</a:t>
            </a:r>
          </a:p>
        </p:txBody>
      </p:sp>
      <p:sp>
        <p:nvSpPr>
          <p:cNvPr id="9" name="TextovéPole 8">
            <a:extLst>
              <a:ext uri="{FF2B5EF4-FFF2-40B4-BE49-F238E27FC236}">
                <a16:creationId xmlns:a16="http://schemas.microsoft.com/office/drawing/2014/main" id="{338CFFEC-3C52-42C7-800E-D2CE12E35849}"/>
              </a:ext>
            </a:extLst>
          </p:cNvPr>
          <p:cNvSpPr txBox="1"/>
          <p:nvPr/>
        </p:nvSpPr>
        <p:spPr>
          <a:xfrm>
            <a:off x="223837" y="853202"/>
            <a:ext cx="8696325" cy="1323439"/>
          </a:xfrm>
          <a:prstGeom prst="rect">
            <a:avLst/>
          </a:prstGeom>
          <a:noFill/>
        </p:spPr>
        <p:txBody>
          <a:bodyPr wrap="square">
            <a:spAutoFit/>
          </a:bodyPr>
          <a:lstStyle/>
          <a:p>
            <a:pPr algn="just"/>
            <a:r>
              <a:rPr lang="cs-CZ" sz="2000" b="0" i="0" dirty="0">
                <a:solidFill>
                  <a:srgbClr val="333333"/>
                </a:solidFill>
                <a:effectLst/>
              </a:rPr>
              <a:t>V uzavřeném elektrickém obvodu prochází proud všemi částmi obvodu, tzn. spojovacími vodiči, spínačem a spotřebičem, ale také zdrojem napětí. Přitom všechny části obvodu kladou procházejícímu proudu elektrický odpor. </a:t>
            </a:r>
            <a:r>
              <a:rPr lang="cs-CZ" sz="2000" b="0" i="0" u="sng" dirty="0">
                <a:solidFill>
                  <a:srgbClr val="333333"/>
                </a:solidFill>
                <a:effectLst/>
              </a:rPr>
              <a:t>Odpor, který klade proudu zdroj napětí</a:t>
            </a:r>
            <a:r>
              <a:rPr lang="cs-CZ" sz="2000" b="0" i="0" dirty="0">
                <a:solidFill>
                  <a:srgbClr val="333333"/>
                </a:solidFill>
                <a:effectLst/>
              </a:rPr>
              <a:t>, nazýváme </a:t>
            </a:r>
            <a:r>
              <a:rPr lang="cs-CZ" sz="2000" b="1" i="0" dirty="0">
                <a:solidFill>
                  <a:srgbClr val="333333"/>
                </a:solidFill>
                <a:effectLst/>
              </a:rPr>
              <a:t>vnitřní odpor zdroje </a:t>
            </a:r>
            <a:r>
              <a:rPr lang="cs-CZ" sz="2000" b="0" i="1" dirty="0">
                <a:solidFill>
                  <a:srgbClr val="333333"/>
                </a:solidFill>
                <a:effectLst/>
              </a:rPr>
              <a:t>(</a:t>
            </a:r>
            <a:r>
              <a:rPr lang="cs-CZ" sz="2000" b="0" i="1" dirty="0" err="1">
                <a:solidFill>
                  <a:srgbClr val="333333"/>
                </a:solidFill>
                <a:effectLst/>
              </a:rPr>
              <a:t>R</a:t>
            </a:r>
            <a:r>
              <a:rPr lang="cs-CZ" sz="2000" b="0" i="1" baseline="-25000" dirty="0" err="1">
                <a:solidFill>
                  <a:srgbClr val="333333"/>
                </a:solidFill>
                <a:effectLst/>
              </a:rPr>
              <a:t>i</a:t>
            </a:r>
            <a:r>
              <a:rPr lang="cs-CZ" sz="2000" b="0" i="1" dirty="0">
                <a:solidFill>
                  <a:srgbClr val="333333"/>
                </a:solidFill>
                <a:effectLst/>
              </a:rPr>
              <a:t>).</a:t>
            </a:r>
            <a:endParaRPr lang="cs-CZ" sz="2000" i="1" dirty="0"/>
          </a:p>
        </p:txBody>
      </p:sp>
      <p:sp>
        <p:nvSpPr>
          <p:cNvPr id="11" name="TextovéPole 10">
            <a:extLst>
              <a:ext uri="{FF2B5EF4-FFF2-40B4-BE49-F238E27FC236}">
                <a16:creationId xmlns:a16="http://schemas.microsoft.com/office/drawing/2014/main" id="{6A7A11E0-D799-475D-9E52-CCD61D65BF49}"/>
              </a:ext>
            </a:extLst>
          </p:cNvPr>
          <p:cNvSpPr txBox="1"/>
          <p:nvPr/>
        </p:nvSpPr>
        <p:spPr>
          <a:xfrm>
            <a:off x="223837" y="2295644"/>
            <a:ext cx="8696324" cy="1015663"/>
          </a:xfrm>
          <a:prstGeom prst="rect">
            <a:avLst/>
          </a:prstGeom>
          <a:noFill/>
        </p:spPr>
        <p:txBody>
          <a:bodyPr wrap="square">
            <a:spAutoFit/>
          </a:bodyPr>
          <a:lstStyle/>
          <a:p>
            <a:pPr algn="just"/>
            <a:r>
              <a:rPr lang="cs-CZ" sz="2000" b="0" i="0" dirty="0">
                <a:solidFill>
                  <a:srgbClr val="333333"/>
                </a:solidFill>
                <a:effectLst/>
              </a:rPr>
              <a:t>Je-li </a:t>
            </a:r>
            <a:r>
              <a:rPr lang="cs-CZ" sz="2000" b="0" i="1" dirty="0">
                <a:solidFill>
                  <a:srgbClr val="333333"/>
                </a:solidFill>
                <a:effectLst/>
              </a:rPr>
              <a:t>R</a:t>
            </a:r>
            <a:r>
              <a:rPr lang="cs-CZ" sz="2000" b="0" i="0" dirty="0">
                <a:solidFill>
                  <a:srgbClr val="333333"/>
                </a:solidFill>
                <a:effectLst/>
              </a:rPr>
              <a:t> odpor elektrického spotřebiče, spojovacích vodičů a spínače a </a:t>
            </a:r>
            <a:r>
              <a:rPr lang="cs-CZ" sz="2000" b="0" i="1" dirty="0" err="1">
                <a:solidFill>
                  <a:srgbClr val="333333"/>
                </a:solidFill>
                <a:effectLst/>
              </a:rPr>
              <a:t>R</a:t>
            </a:r>
            <a:r>
              <a:rPr lang="cs-CZ" sz="2000" b="0" i="0" baseline="-25000" dirty="0" err="1">
                <a:solidFill>
                  <a:srgbClr val="333333"/>
                </a:solidFill>
                <a:effectLst/>
              </a:rPr>
              <a:t>i</a:t>
            </a:r>
            <a:r>
              <a:rPr lang="cs-CZ" sz="2000" b="0" i="0" dirty="0">
                <a:solidFill>
                  <a:srgbClr val="333333"/>
                </a:solidFill>
                <a:effectLst/>
              </a:rPr>
              <a:t> vnitřní odpor zdroje, pak celkový odpor uzavřeného obvodu je </a:t>
            </a:r>
            <a:r>
              <a:rPr lang="cs-CZ" sz="2000" b="0" i="1" dirty="0">
                <a:solidFill>
                  <a:srgbClr val="333333"/>
                </a:solidFill>
                <a:effectLst/>
              </a:rPr>
              <a:t>R + </a:t>
            </a:r>
            <a:r>
              <a:rPr lang="cs-CZ" sz="2000" b="0" i="1" dirty="0" err="1">
                <a:solidFill>
                  <a:srgbClr val="333333"/>
                </a:solidFill>
                <a:effectLst/>
              </a:rPr>
              <a:t>R</a:t>
            </a:r>
            <a:r>
              <a:rPr lang="cs-CZ" sz="2000" b="0" i="0" baseline="-25000" dirty="0" err="1">
                <a:solidFill>
                  <a:srgbClr val="333333"/>
                </a:solidFill>
                <a:effectLst/>
              </a:rPr>
              <a:t>i</a:t>
            </a:r>
            <a:r>
              <a:rPr lang="cs-CZ" sz="2000" b="0" i="0" dirty="0">
                <a:solidFill>
                  <a:srgbClr val="333333"/>
                </a:solidFill>
                <a:effectLst/>
              </a:rPr>
              <a:t>. Při elektromotorickém napětí </a:t>
            </a:r>
            <a:r>
              <a:rPr lang="cs-CZ" sz="2000" b="0" i="1" dirty="0" err="1">
                <a:solidFill>
                  <a:srgbClr val="333333"/>
                </a:solidFill>
                <a:effectLst/>
              </a:rPr>
              <a:t>U</a:t>
            </a:r>
            <a:r>
              <a:rPr lang="cs-CZ" sz="2000" b="0" i="0" baseline="-25000" dirty="0" err="1">
                <a:solidFill>
                  <a:srgbClr val="333333"/>
                </a:solidFill>
                <a:effectLst/>
              </a:rPr>
              <a:t>e</a:t>
            </a:r>
            <a:r>
              <a:rPr lang="cs-CZ" sz="2000" b="0" i="0" dirty="0">
                <a:solidFill>
                  <a:srgbClr val="333333"/>
                </a:solidFill>
                <a:effectLst/>
              </a:rPr>
              <a:t>, prochází celým uzavřeným obvodem proud</a:t>
            </a:r>
            <a:endParaRPr lang="cs-CZ" sz="2000" dirty="0"/>
          </a:p>
        </p:txBody>
      </p:sp>
      <p:pic>
        <p:nvPicPr>
          <p:cNvPr id="5122" name="Picture 2">
            <a:extLst>
              <a:ext uri="{FF2B5EF4-FFF2-40B4-BE49-F238E27FC236}">
                <a16:creationId xmlns:a16="http://schemas.microsoft.com/office/drawing/2014/main" id="{3F1F243A-C621-4C6A-BA46-EB807451D5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681" y="3300249"/>
            <a:ext cx="1042988" cy="671513"/>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8B387FE8-2DFE-4499-9262-8D8047DCDFDF}"/>
              </a:ext>
            </a:extLst>
          </p:cNvPr>
          <p:cNvSpPr txBox="1"/>
          <p:nvPr/>
        </p:nvSpPr>
        <p:spPr>
          <a:xfrm>
            <a:off x="223837" y="4020518"/>
            <a:ext cx="6143625" cy="400110"/>
          </a:xfrm>
          <a:prstGeom prst="rect">
            <a:avLst/>
          </a:prstGeom>
          <a:noFill/>
        </p:spPr>
        <p:txBody>
          <a:bodyPr wrap="square">
            <a:spAutoFit/>
          </a:bodyPr>
          <a:lstStyle/>
          <a:p>
            <a:r>
              <a:rPr lang="cs-CZ" sz="2000" b="0" i="0" dirty="0">
                <a:solidFill>
                  <a:srgbClr val="333333"/>
                </a:solidFill>
                <a:effectLst/>
              </a:rPr>
              <a:t>Vztah vyjadřuje </a:t>
            </a:r>
            <a:r>
              <a:rPr lang="cs-CZ" sz="2000" b="1" i="0" dirty="0">
                <a:solidFill>
                  <a:srgbClr val="333333"/>
                </a:solidFill>
                <a:effectLst/>
              </a:rPr>
              <a:t>Ohmův zákon pro celý obvod</a:t>
            </a:r>
            <a:r>
              <a:rPr lang="cs-CZ" sz="2000" b="0" i="0" dirty="0">
                <a:solidFill>
                  <a:srgbClr val="333333"/>
                </a:solidFill>
                <a:effectLst/>
              </a:rPr>
              <a:t>. </a:t>
            </a:r>
            <a:endParaRPr lang="cs-CZ" sz="2000" dirty="0"/>
          </a:p>
        </p:txBody>
      </p:sp>
      <p:pic>
        <p:nvPicPr>
          <p:cNvPr id="5124" name="Picture 4">
            <a:extLst>
              <a:ext uri="{FF2B5EF4-FFF2-40B4-BE49-F238E27FC236}">
                <a16:creationId xmlns:a16="http://schemas.microsoft.com/office/drawing/2014/main" id="{2EC25837-2CD7-4279-897B-D4441DAB20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700" y="3481246"/>
            <a:ext cx="1400384" cy="369332"/>
          </a:xfrm>
          <a:prstGeom prst="rect">
            <a:avLst/>
          </a:prstGeom>
          <a:noFill/>
          <a:extLst>
            <a:ext uri="{909E8E84-426E-40DD-AFC4-6F175D3DCCD1}">
              <a14:hiddenFill xmlns:a14="http://schemas.microsoft.com/office/drawing/2010/main">
                <a:solidFill>
                  <a:srgbClr val="FFFFFF"/>
                </a:solidFill>
              </a14:hiddenFill>
            </a:ext>
          </a:extLst>
        </p:spPr>
      </p:pic>
      <p:sp>
        <p:nvSpPr>
          <p:cNvPr id="17" name="TextovéPole 16">
            <a:extLst>
              <a:ext uri="{FF2B5EF4-FFF2-40B4-BE49-F238E27FC236}">
                <a16:creationId xmlns:a16="http://schemas.microsoft.com/office/drawing/2014/main" id="{96CD76E5-BD38-47DC-BBCE-5A4A15D3203C}"/>
              </a:ext>
            </a:extLst>
          </p:cNvPr>
          <p:cNvSpPr txBox="1"/>
          <p:nvPr/>
        </p:nvSpPr>
        <p:spPr>
          <a:xfrm>
            <a:off x="223837" y="4469384"/>
            <a:ext cx="8696323" cy="1938992"/>
          </a:xfrm>
          <a:prstGeom prst="rect">
            <a:avLst/>
          </a:prstGeom>
          <a:noFill/>
        </p:spPr>
        <p:txBody>
          <a:bodyPr wrap="square">
            <a:spAutoFit/>
          </a:bodyPr>
          <a:lstStyle/>
          <a:p>
            <a:pPr algn="just"/>
            <a:r>
              <a:rPr lang="cs-CZ" sz="2000" b="0" i="0" dirty="0">
                <a:solidFill>
                  <a:srgbClr val="333333"/>
                </a:solidFill>
                <a:effectLst/>
              </a:rPr>
              <a:t>Vnitřní odpor hraje významnou roli v případě tzv. </a:t>
            </a:r>
            <a:r>
              <a:rPr lang="cs-CZ" sz="2000" b="1" i="0" dirty="0">
                <a:solidFill>
                  <a:srgbClr val="333333"/>
                </a:solidFill>
                <a:effectLst/>
              </a:rPr>
              <a:t>zkratových proudů</a:t>
            </a:r>
            <a:r>
              <a:rPr lang="cs-CZ" sz="2000" b="0" i="0" dirty="0">
                <a:solidFill>
                  <a:srgbClr val="333333"/>
                </a:solidFill>
                <a:effectLst/>
              </a:rPr>
              <a:t>. Jestliže </a:t>
            </a:r>
            <a:r>
              <a:rPr lang="cs-CZ" sz="2000" b="0" i="0" u="sng" dirty="0">
                <a:solidFill>
                  <a:srgbClr val="333333"/>
                </a:solidFill>
                <a:effectLst/>
              </a:rPr>
              <a:t>vnější odpor (např. spotřebiče) klesne na hodnotu daleko menší než je hodnota vnitřního odporu</a:t>
            </a:r>
            <a:r>
              <a:rPr lang="cs-CZ" sz="2000" b="0" i="0" dirty="0">
                <a:solidFill>
                  <a:srgbClr val="333333"/>
                </a:solidFill>
                <a:effectLst/>
              </a:rPr>
              <a:t>, pak hovoříme o </a:t>
            </a:r>
            <a:r>
              <a:rPr lang="cs-CZ" sz="2000" b="1" i="0" dirty="0">
                <a:solidFill>
                  <a:srgbClr val="333333"/>
                </a:solidFill>
                <a:effectLst/>
              </a:rPr>
              <a:t>spojení nakrátko </a:t>
            </a:r>
            <a:r>
              <a:rPr lang="cs-CZ" sz="2000" b="0" i="0" dirty="0">
                <a:solidFill>
                  <a:srgbClr val="333333"/>
                </a:solidFill>
                <a:effectLst/>
              </a:rPr>
              <a:t>neboli </a:t>
            </a:r>
            <a:r>
              <a:rPr lang="cs-CZ" sz="2000" b="1" i="0" dirty="0">
                <a:solidFill>
                  <a:srgbClr val="333333"/>
                </a:solidFill>
                <a:effectLst/>
              </a:rPr>
              <a:t>zkratu</a:t>
            </a:r>
            <a:r>
              <a:rPr lang="cs-CZ" sz="2000" b="0" i="0" dirty="0">
                <a:solidFill>
                  <a:srgbClr val="333333"/>
                </a:solidFill>
                <a:effectLst/>
              </a:rPr>
              <a:t>. Obvodem pak prochází zkratový proud </a:t>
            </a:r>
            <a:r>
              <a:rPr lang="cs-CZ" sz="2000" b="0" i="1" dirty="0" err="1">
                <a:solidFill>
                  <a:srgbClr val="333333"/>
                </a:solidFill>
                <a:effectLst/>
              </a:rPr>
              <a:t>I</a:t>
            </a:r>
            <a:r>
              <a:rPr lang="cs-CZ" sz="2000" b="0" i="0" baseline="-25000" dirty="0" err="1">
                <a:solidFill>
                  <a:srgbClr val="333333"/>
                </a:solidFill>
                <a:effectLst/>
              </a:rPr>
              <a:t>z</a:t>
            </a:r>
            <a:r>
              <a:rPr lang="cs-CZ" sz="2000" b="0" i="0" dirty="0">
                <a:solidFill>
                  <a:srgbClr val="333333"/>
                </a:solidFill>
                <a:effectLst/>
              </a:rPr>
              <a:t>, pro jehož velikost vychází z Ohmova zákona pro celý obvod</a:t>
            </a:r>
            <a:endParaRPr lang="cs-CZ" sz="2000" dirty="0"/>
          </a:p>
          <a:p>
            <a:pPr algn="just"/>
            <a:endParaRPr lang="cs-CZ" sz="2000" dirty="0"/>
          </a:p>
        </p:txBody>
      </p:sp>
      <p:pic>
        <p:nvPicPr>
          <p:cNvPr id="5126" name="Picture 6">
            <a:extLst>
              <a:ext uri="{FF2B5EF4-FFF2-40B4-BE49-F238E27FC236}">
                <a16:creationId xmlns:a16="http://schemas.microsoft.com/office/drawing/2014/main" id="{73515C0D-5627-4D11-AE94-62B5D66D5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625" y="5829716"/>
            <a:ext cx="760909" cy="62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33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DE8EBE27-FB44-4F68-A1EB-F3B5F965A44E}"/>
              </a:ext>
            </a:extLst>
          </p:cNvPr>
          <p:cNvSpPr txBox="1"/>
          <p:nvPr/>
        </p:nvSpPr>
        <p:spPr>
          <a:xfrm>
            <a:off x="205409" y="253725"/>
            <a:ext cx="8733182" cy="4216539"/>
          </a:xfrm>
          <a:prstGeom prst="rect">
            <a:avLst/>
          </a:prstGeom>
          <a:noFill/>
        </p:spPr>
        <p:txBody>
          <a:bodyPr wrap="square">
            <a:spAutoFit/>
          </a:bodyPr>
          <a:lstStyle/>
          <a:p>
            <a:pPr algn="just"/>
            <a:r>
              <a:rPr lang="cs-CZ" sz="2000" dirty="0"/>
              <a:t>Zkrat nastává přímým vodivým propojením pólů zdroje (tzv. spojení nakrátko), např. když se poškodí izolace přívodních vodičů nebo vodičů uvnitř spotřebiče a dojde k jejich vzájemnému dotyku. </a:t>
            </a:r>
            <a:r>
              <a:rPr lang="en-US" sz="2000" dirty="0" err="1"/>
              <a:t>Zkrat</a:t>
            </a:r>
            <a:r>
              <a:rPr lang="en-US" sz="2000" dirty="0"/>
              <a:t> </a:t>
            </a:r>
            <a:r>
              <a:rPr lang="en-US" sz="2000" dirty="0" err="1"/>
              <a:t>může</a:t>
            </a:r>
            <a:r>
              <a:rPr lang="en-US" sz="2000" dirty="0"/>
              <a:t> </a:t>
            </a:r>
            <a:r>
              <a:rPr lang="en-US" sz="2000" dirty="0" err="1"/>
              <a:t>způsobit</a:t>
            </a:r>
            <a:r>
              <a:rPr lang="en-US" sz="2000" dirty="0"/>
              <a:t> </a:t>
            </a:r>
            <a:r>
              <a:rPr lang="en-US" sz="2000" dirty="0" err="1"/>
              <a:t>i</a:t>
            </a:r>
            <a:r>
              <a:rPr lang="en-US" sz="2000" dirty="0"/>
              <a:t> </a:t>
            </a:r>
            <a:r>
              <a:rPr lang="en-US" sz="2000" dirty="0" err="1"/>
              <a:t>vodivá</a:t>
            </a:r>
            <a:r>
              <a:rPr lang="en-US" sz="2000" dirty="0"/>
              <a:t> </a:t>
            </a:r>
            <a:r>
              <a:rPr lang="en-US" sz="2000" dirty="0" err="1"/>
              <a:t>kapalina</a:t>
            </a:r>
            <a:r>
              <a:rPr lang="en-US" sz="2000" dirty="0"/>
              <a:t> (</a:t>
            </a:r>
            <a:r>
              <a:rPr lang="en-US" sz="2000" dirty="0" err="1"/>
              <a:t>elektrolyt</a:t>
            </a:r>
            <a:r>
              <a:rPr lang="en-US" sz="2000" dirty="0"/>
              <a:t>), </a:t>
            </a:r>
            <a:r>
              <a:rPr lang="en-US" sz="2000" dirty="0" err="1"/>
              <a:t>dostane</a:t>
            </a:r>
            <a:r>
              <a:rPr lang="en-US" sz="2000" dirty="0"/>
              <a:t>-li se do </a:t>
            </a:r>
            <a:r>
              <a:rPr lang="en-US" sz="2000" dirty="0" err="1"/>
              <a:t>styku</a:t>
            </a:r>
            <a:r>
              <a:rPr lang="en-US" sz="2000" dirty="0"/>
              <a:t> s </a:t>
            </a:r>
            <a:r>
              <a:rPr lang="en-US" sz="2000" dirty="0" err="1"/>
              <a:t>vodiči</a:t>
            </a:r>
            <a:r>
              <a:rPr lang="en-US" sz="2000" dirty="0"/>
              <a:t>.</a:t>
            </a:r>
            <a:r>
              <a:rPr lang="cs-CZ" sz="2000" dirty="0"/>
              <a:t> </a:t>
            </a:r>
          </a:p>
          <a:p>
            <a:pPr algn="just"/>
            <a:endParaRPr lang="cs-CZ" sz="800" u="sng" dirty="0"/>
          </a:p>
          <a:p>
            <a:pPr algn="just"/>
            <a:r>
              <a:rPr lang="en-US" sz="2000" u="sng" dirty="0" err="1"/>
              <a:t>Při</a:t>
            </a:r>
            <a:r>
              <a:rPr lang="en-US" sz="2000" u="sng" dirty="0"/>
              <a:t> </a:t>
            </a:r>
            <a:r>
              <a:rPr lang="en-US" sz="2000" u="sng" dirty="0" err="1"/>
              <a:t>zkratu</a:t>
            </a:r>
            <a:r>
              <a:rPr lang="en-US" sz="2000" u="sng" dirty="0"/>
              <a:t> je </a:t>
            </a:r>
            <a:r>
              <a:rPr lang="en-US" sz="2000" u="sng" dirty="0" err="1"/>
              <a:t>elektrickému</a:t>
            </a:r>
            <a:r>
              <a:rPr lang="en-US" sz="2000" u="sng" dirty="0"/>
              <a:t> </a:t>
            </a:r>
            <a:r>
              <a:rPr lang="en-US" sz="2000" u="sng" dirty="0" err="1"/>
              <a:t>proudu</a:t>
            </a:r>
            <a:r>
              <a:rPr lang="en-US" sz="2000" u="sng" dirty="0"/>
              <a:t> </a:t>
            </a:r>
            <a:r>
              <a:rPr lang="en-US" sz="2000" u="sng" dirty="0" err="1"/>
              <a:t>kladen</a:t>
            </a:r>
            <a:r>
              <a:rPr lang="en-US" sz="2000" u="sng" dirty="0"/>
              <a:t> </a:t>
            </a:r>
            <a:r>
              <a:rPr lang="en-US" sz="2000" u="sng" dirty="0" err="1"/>
              <a:t>velmi</a:t>
            </a:r>
            <a:r>
              <a:rPr lang="en-US" sz="2000" u="sng" dirty="0"/>
              <a:t> </a:t>
            </a:r>
            <a:r>
              <a:rPr lang="en-US" sz="2000" u="sng" dirty="0" err="1"/>
              <a:t>malý</a:t>
            </a:r>
            <a:r>
              <a:rPr lang="en-US" sz="2000" u="sng" dirty="0"/>
              <a:t> </a:t>
            </a:r>
            <a:r>
              <a:rPr lang="en-US" sz="2000" u="sng" dirty="0" err="1"/>
              <a:t>odpor</a:t>
            </a:r>
            <a:r>
              <a:rPr lang="en-US" sz="2000" u="sng" dirty="0"/>
              <a:t>, </a:t>
            </a:r>
            <a:r>
              <a:rPr lang="en-US" sz="2000" u="sng" dirty="0" err="1"/>
              <a:t>takže</a:t>
            </a:r>
            <a:r>
              <a:rPr lang="en-US" sz="2000" u="sng" dirty="0"/>
              <a:t> </a:t>
            </a:r>
            <a:r>
              <a:rPr lang="en-US" sz="2000" u="sng" dirty="0" err="1"/>
              <a:t>velikost</a:t>
            </a:r>
            <a:r>
              <a:rPr lang="en-US" sz="2000" u="sng" dirty="0"/>
              <a:t> </a:t>
            </a:r>
            <a:r>
              <a:rPr lang="en-US" sz="2000" u="sng" dirty="0" err="1"/>
              <a:t>proudu</a:t>
            </a:r>
            <a:r>
              <a:rPr lang="en-US" sz="2000" u="sng" dirty="0"/>
              <a:t> (</a:t>
            </a:r>
            <a:r>
              <a:rPr lang="en-US" sz="2000" u="sng" dirty="0" err="1"/>
              <a:t>tzv</a:t>
            </a:r>
            <a:r>
              <a:rPr lang="en-US" sz="2000" u="sng" dirty="0"/>
              <a:t>. </a:t>
            </a:r>
            <a:r>
              <a:rPr lang="en-US" sz="2000" u="sng" dirty="0" err="1"/>
              <a:t>nadproud</a:t>
            </a:r>
            <a:r>
              <a:rPr lang="en-US" sz="2000" u="sng" dirty="0"/>
              <a:t>) </a:t>
            </a:r>
            <a:r>
              <a:rPr lang="en-US" sz="2000" u="sng" dirty="0" err="1"/>
              <a:t>může</a:t>
            </a:r>
            <a:r>
              <a:rPr lang="en-US" sz="2000" u="sng" dirty="0"/>
              <a:t> </a:t>
            </a:r>
            <a:r>
              <a:rPr lang="en-US" sz="2000" u="sng" dirty="0" err="1"/>
              <a:t>být</a:t>
            </a:r>
            <a:r>
              <a:rPr lang="en-US" sz="2000" u="sng" dirty="0"/>
              <a:t> </a:t>
            </a:r>
            <a:r>
              <a:rPr lang="en-US" sz="2000" u="sng" dirty="0" err="1"/>
              <a:t>vysoká</a:t>
            </a:r>
            <a:r>
              <a:rPr lang="en-US" sz="2000" u="sng" dirty="0"/>
              <a:t> a </a:t>
            </a:r>
            <a:r>
              <a:rPr lang="en-US" sz="2000" u="sng" dirty="0" err="1"/>
              <a:t>ve</a:t>
            </a:r>
            <a:r>
              <a:rPr lang="en-US" sz="2000" u="sng" dirty="0"/>
              <a:t> </a:t>
            </a:r>
            <a:r>
              <a:rPr lang="en-US" sz="2000" u="sng" dirty="0" err="1"/>
              <a:t>vodiči</a:t>
            </a:r>
            <a:r>
              <a:rPr lang="en-US" sz="2000" u="sng" dirty="0"/>
              <a:t> </a:t>
            </a:r>
            <a:r>
              <a:rPr lang="en-US" sz="2000" u="sng" dirty="0" err="1"/>
              <a:t>může</a:t>
            </a:r>
            <a:r>
              <a:rPr lang="en-US" sz="2000" u="sng" dirty="0"/>
              <a:t> </a:t>
            </a:r>
            <a:r>
              <a:rPr lang="en-US" sz="2000" u="sng" dirty="0" err="1"/>
              <a:t>vznikat</a:t>
            </a:r>
            <a:r>
              <a:rPr lang="en-US" sz="2000" u="sng" dirty="0"/>
              <a:t> </a:t>
            </a:r>
            <a:r>
              <a:rPr lang="en-US" sz="2000" u="sng" dirty="0" err="1"/>
              <a:t>velké</a:t>
            </a:r>
            <a:r>
              <a:rPr lang="en-US" sz="2000" u="sng" dirty="0"/>
              <a:t> </a:t>
            </a:r>
            <a:r>
              <a:rPr lang="en-US" sz="2000" u="sng" dirty="0" err="1"/>
              <a:t>teplo</a:t>
            </a:r>
            <a:r>
              <a:rPr lang="en-US" sz="2000" dirty="0"/>
              <a:t>. </a:t>
            </a:r>
            <a:r>
              <a:rPr lang="en-US" sz="2000" dirty="0" err="1"/>
              <a:t>Následkem</a:t>
            </a:r>
            <a:r>
              <a:rPr lang="en-US" sz="2000" dirty="0"/>
              <a:t> </a:t>
            </a:r>
            <a:r>
              <a:rPr lang="en-US" sz="2000" dirty="0" err="1"/>
              <a:t>tepla</a:t>
            </a:r>
            <a:r>
              <a:rPr lang="en-US" sz="2000" dirty="0"/>
              <a:t> </a:t>
            </a:r>
            <a:r>
              <a:rPr lang="en-US" sz="2000" dirty="0" err="1"/>
              <a:t>vznikajícího</a:t>
            </a:r>
            <a:r>
              <a:rPr lang="en-US" sz="2000" dirty="0"/>
              <a:t> </a:t>
            </a:r>
            <a:r>
              <a:rPr lang="en-US" sz="2000" dirty="0" err="1"/>
              <a:t>během</a:t>
            </a:r>
            <a:r>
              <a:rPr lang="en-US" sz="2000" dirty="0"/>
              <a:t> </a:t>
            </a:r>
            <a:r>
              <a:rPr lang="en-US" sz="2000" dirty="0" err="1"/>
              <a:t>zkratu</a:t>
            </a:r>
            <a:r>
              <a:rPr lang="en-US" sz="2000" dirty="0"/>
              <a:t> </a:t>
            </a:r>
            <a:r>
              <a:rPr lang="en-US" sz="2000" dirty="0" err="1"/>
              <a:t>může</a:t>
            </a:r>
            <a:r>
              <a:rPr lang="en-US" sz="2000" dirty="0"/>
              <a:t> </a:t>
            </a:r>
            <a:r>
              <a:rPr lang="en-US" sz="2000" dirty="0" err="1"/>
              <a:t>dojít</a:t>
            </a:r>
            <a:r>
              <a:rPr lang="en-US" sz="2000" dirty="0"/>
              <a:t> k </a:t>
            </a:r>
            <a:r>
              <a:rPr lang="en-US" sz="2000" dirty="0" err="1"/>
              <a:t>poškození</a:t>
            </a:r>
            <a:r>
              <a:rPr lang="en-US" sz="2000" dirty="0"/>
              <a:t> </a:t>
            </a:r>
            <a:r>
              <a:rPr lang="en-US" sz="2000" dirty="0" err="1"/>
              <a:t>zdroje</a:t>
            </a:r>
            <a:r>
              <a:rPr lang="en-US" sz="2000" dirty="0"/>
              <a:t> </a:t>
            </a:r>
            <a:r>
              <a:rPr lang="en-US" sz="2000" dirty="0" err="1"/>
              <a:t>nebo</a:t>
            </a:r>
            <a:r>
              <a:rPr lang="en-US" sz="2000" dirty="0"/>
              <a:t> </a:t>
            </a:r>
            <a:r>
              <a:rPr lang="en-US" sz="2000" dirty="0" err="1"/>
              <a:t>přívodních</a:t>
            </a:r>
            <a:r>
              <a:rPr lang="en-US" sz="2000" dirty="0"/>
              <a:t> </a:t>
            </a:r>
            <a:r>
              <a:rPr lang="en-US" sz="2000" dirty="0" err="1"/>
              <a:t>vodičů</a:t>
            </a:r>
            <a:r>
              <a:rPr lang="en-US" sz="2000" dirty="0"/>
              <a:t> </a:t>
            </a:r>
            <a:r>
              <a:rPr lang="en-US" sz="2000" dirty="0" err="1"/>
              <a:t>nebo</a:t>
            </a:r>
            <a:r>
              <a:rPr lang="en-US" sz="2000" dirty="0"/>
              <a:t> </a:t>
            </a:r>
            <a:r>
              <a:rPr lang="en-US" sz="2000" dirty="0" err="1"/>
              <a:t>celého</a:t>
            </a:r>
            <a:r>
              <a:rPr lang="en-US" sz="2000" dirty="0"/>
              <a:t> </a:t>
            </a:r>
            <a:r>
              <a:rPr lang="en-US" sz="2000" dirty="0" err="1"/>
              <a:t>spotřebiče</a:t>
            </a:r>
            <a:r>
              <a:rPr lang="en-US" sz="2000" dirty="0"/>
              <a:t>. </a:t>
            </a:r>
            <a:r>
              <a:rPr lang="en-US" sz="2000" dirty="0" err="1"/>
              <a:t>Nacházejí</a:t>
            </a:r>
            <a:r>
              <a:rPr lang="en-US" sz="2000" dirty="0"/>
              <a:t>-li se </a:t>
            </a:r>
            <a:r>
              <a:rPr lang="en-US" sz="2000" dirty="0" err="1"/>
              <a:t>vodiče</a:t>
            </a:r>
            <a:r>
              <a:rPr lang="en-US" sz="2000" dirty="0"/>
              <a:t> </a:t>
            </a:r>
            <a:r>
              <a:rPr lang="en-US" sz="2000" dirty="0" err="1"/>
              <a:t>blízko</a:t>
            </a:r>
            <a:r>
              <a:rPr lang="en-US" sz="2000" dirty="0"/>
              <a:t> </a:t>
            </a:r>
            <a:r>
              <a:rPr lang="en-US" sz="2000" dirty="0" err="1"/>
              <a:t>hořlavých</a:t>
            </a:r>
            <a:r>
              <a:rPr lang="en-US" sz="2000" dirty="0"/>
              <a:t> </a:t>
            </a:r>
            <a:r>
              <a:rPr lang="en-US" sz="2000" dirty="0" err="1"/>
              <a:t>materiálů</a:t>
            </a:r>
            <a:r>
              <a:rPr lang="en-US" sz="2000" dirty="0"/>
              <a:t>, </a:t>
            </a:r>
            <a:r>
              <a:rPr lang="en-US" sz="2000" dirty="0" err="1"/>
              <a:t>mohou</a:t>
            </a:r>
            <a:r>
              <a:rPr lang="en-US" sz="2000" dirty="0"/>
              <a:t> se </a:t>
            </a:r>
            <a:r>
              <a:rPr lang="en-US" sz="2000" dirty="0" err="1"/>
              <a:t>tyto</a:t>
            </a:r>
            <a:r>
              <a:rPr lang="en-US" sz="2000" dirty="0"/>
              <a:t> </a:t>
            </a:r>
            <a:r>
              <a:rPr lang="en-US" sz="2000" dirty="0" err="1"/>
              <a:t>vysokou</a:t>
            </a:r>
            <a:r>
              <a:rPr lang="en-US" sz="2000" dirty="0"/>
              <a:t> </a:t>
            </a:r>
            <a:r>
              <a:rPr lang="en-US" sz="2000" dirty="0" err="1"/>
              <a:t>teplotou</a:t>
            </a:r>
            <a:r>
              <a:rPr lang="en-US" sz="2000" dirty="0"/>
              <a:t> </a:t>
            </a:r>
            <a:r>
              <a:rPr lang="en-US" sz="2000" dirty="0" err="1"/>
              <a:t>zapálit</a:t>
            </a:r>
            <a:r>
              <a:rPr lang="en-US" sz="2000" dirty="0"/>
              <a:t>.</a:t>
            </a:r>
            <a:r>
              <a:rPr lang="cs-CZ" sz="2000" dirty="0"/>
              <a:t> </a:t>
            </a:r>
            <a:r>
              <a:rPr lang="en-US" sz="2000" u="sng" dirty="0"/>
              <a:t>U </a:t>
            </a:r>
            <a:r>
              <a:rPr lang="en-US" sz="2000" u="sng" dirty="0" err="1"/>
              <a:t>chemických</a:t>
            </a:r>
            <a:r>
              <a:rPr lang="en-US" sz="2000" u="sng" dirty="0"/>
              <a:t> </a:t>
            </a:r>
            <a:r>
              <a:rPr lang="en-US" sz="2000" u="sng" dirty="0" err="1"/>
              <a:t>zdrojů</a:t>
            </a:r>
            <a:r>
              <a:rPr lang="en-US" sz="2000" u="sng" dirty="0"/>
              <a:t> </a:t>
            </a:r>
            <a:r>
              <a:rPr lang="en-US" sz="2000" u="sng" dirty="0" err="1"/>
              <a:t>dochází</a:t>
            </a:r>
            <a:r>
              <a:rPr lang="en-US" sz="2000" u="sng" dirty="0"/>
              <a:t> </a:t>
            </a:r>
            <a:r>
              <a:rPr lang="en-US" sz="2000" u="sng" dirty="0" err="1"/>
              <a:t>také</a:t>
            </a:r>
            <a:r>
              <a:rPr lang="en-US" sz="2000" u="sng" dirty="0"/>
              <a:t> k </a:t>
            </a:r>
            <a:r>
              <a:rPr lang="en-US" sz="2000" u="sng" dirty="0" err="1"/>
              <a:t>rychlému</a:t>
            </a:r>
            <a:r>
              <a:rPr lang="en-US" sz="2000" u="sng" dirty="0"/>
              <a:t> </a:t>
            </a:r>
            <a:r>
              <a:rPr lang="en-US" sz="2000" u="sng" dirty="0" err="1"/>
              <a:t>vybití</a:t>
            </a:r>
            <a:r>
              <a:rPr lang="en-US" sz="2000" u="sng" dirty="0"/>
              <a:t> </a:t>
            </a:r>
            <a:r>
              <a:rPr lang="en-US" sz="2000" u="sng" dirty="0" err="1"/>
              <a:t>těchto</a:t>
            </a:r>
            <a:r>
              <a:rPr lang="en-US" sz="2000" u="sng" dirty="0"/>
              <a:t> </a:t>
            </a:r>
            <a:r>
              <a:rPr lang="en-US" sz="2000" u="sng" dirty="0" err="1"/>
              <a:t>zdrojů</a:t>
            </a:r>
            <a:r>
              <a:rPr lang="en-US" sz="2000" u="sng" dirty="0"/>
              <a:t> - k </a:t>
            </a:r>
            <a:r>
              <a:rPr lang="en-US" sz="2000" u="sng" dirty="0" err="1"/>
              <a:t>rychlému</a:t>
            </a:r>
            <a:r>
              <a:rPr lang="en-US" sz="2000" u="sng" dirty="0"/>
              <a:t> </a:t>
            </a:r>
            <a:r>
              <a:rPr lang="en-US" sz="2000" u="sng" dirty="0" err="1"/>
              <a:t>přenosu</a:t>
            </a:r>
            <a:r>
              <a:rPr lang="en-US" sz="2000" u="sng" dirty="0"/>
              <a:t> </a:t>
            </a:r>
            <a:r>
              <a:rPr lang="en-US" sz="2000" u="sng" dirty="0" err="1"/>
              <a:t>elektrického</a:t>
            </a:r>
            <a:r>
              <a:rPr lang="en-US" sz="2000" u="sng" dirty="0"/>
              <a:t> </a:t>
            </a:r>
            <a:r>
              <a:rPr lang="en-US" sz="2000" u="sng" dirty="0" err="1"/>
              <a:t>náboje</a:t>
            </a:r>
            <a:r>
              <a:rPr lang="en-US" sz="2000" u="sng" dirty="0"/>
              <a:t> </a:t>
            </a:r>
            <a:r>
              <a:rPr lang="en-US" sz="2000" u="sng" dirty="0" err="1"/>
              <a:t>mezi</a:t>
            </a:r>
            <a:r>
              <a:rPr lang="en-US" sz="2000" u="sng" dirty="0"/>
              <a:t> </a:t>
            </a:r>
            <a:r>
              <a:rPr lang="en-US" sz="2000" u="sng" dirty="0" err="1"/>
              <a:t>elektrodami</a:t>
            </a:r>
            <a:r>
              <a:rPr lang="en-US" sz="2000" u="sng" dirty="0"/>
              <a:t>, a </a:t>
            </a:r>
            <a:r>
              <a:rPr lang="en-US" sz="2000" u="sng" dirty="0" err="1"/>
              <a:t>tím</a:t>
            </a:r>
            <a:r>
              <a:rPr lang="en-US" sz="2000" u="sng" dirty="0"/>
              <a:t> </a:t>
            </a:r>
            <a:r>
              <a:rPr lang="en-US" sz="2000" u="sng" dirty="0" err="1"/>
              <a:t>ke</a:t>
            </a:r>
            <a:r>
              <a:rPr lang="en-US" sz="2000" u="sng" dirty="0"/>
              <a:t> </a:t>
            </a:r>
            <a:r>
              <a:rPr lang="en-US" sz="2000" u="sng" dirty="0" err="1"/>
              <a:t>snížení</a:t>
            </a:r>
            <a:r>
              <a:rPr lang="en-US" sz="2000" u="sng" dirty="0"/>
              <a:t> </a:t>
            </a:r>
            <a:r>
              <a:rPr lang="en-US" sz="2000" u="sng" dirty="0" err="1"/>
              <a:t>elektrického</a:t>
            </a:r>
            <a:r>
              <a:rPr lang="en-US" sz="2000" u="sng" dirty="0"/>
              <a:t> </a:t>
            </a:r>
            <a:r>
              <a:rPr lang="en-US" sz="2000" u="sng" dirty="0" err="1"/>
              <a:t>napětí</a:t>
            </a:r>
            <a:r>
              <a:rPr lang="en-US" sz="2000" u="sng" dirty="0"/>
              <a:t> </a:t>
            </a:r>
            <a:r>
              <a:rPr lang="en-US" sz="2000" u="sng" dirty="0" err="1"/>
              <a:t>mezi</a:t>
            </a:r>
            <a:r>
              <a:rPr lang="en-US" sz="2000" u="sng" dirty="0"/>
              <a:t> </a:t>
            </a:r>
            <a:r>
              <a:rPr lang="en-US" sz="2000" u="sng" dirty="0" err="1"/>
              <a:t>nimi</a:t>
            </a:r>
            <a:r>
              <a:rPr lang="en-US" sz="2000" dirty="0"/>
              <a:t>. </a:t>
            </a:r>
            <a:r>
              <a:rPr lang="en-US" sz="2000" dirty="0" err="1"/>
              <a:t>Zahřátí</a:t>
            </a:r>
            <a:r>
              <a:rPr lang="en-US" sz="2000" dirty="0"/>
              <a:t> </a:t>
            </a:r>
            <a:r>
              <a:rPr lang="en-US" sz="2000" dirty="0" err="1"/>
              <a:t>chemikálií</a:t>
            </a:r>
            <a:r>
              <a:rPr lang="en-US" sz="2000" dirty="0"/>
              <a:t> </a:t>
            </a:r>
            <a:r>
              <a:rPr lang="en-US" sz="2000" dirty="0" err="1"/>
              <a:t>uvnitř</a:t>
            </a:r>
            <a:r>
              <a:rPr lang="en-US" sz="2000" dirty="0"/>
              <a:t> </a:t>
            </a:r>
            <a:r>
              <a:rPr lang="en-US" sz="2000" dirty="0" err="1"/>
              <a:t>zdroje</a:t>
            </a:r>
            <a:r>
              <a:rPr lang="en-US" sz="2000" dirty="0"/>
              <a:t> </a:t>
            </a:r>
            <a:r>
              <a:rPr lang="en-US" sz="2000" dirty="0" err="1"/>
              <a:t>může</a:t>
            </a:r>
            <a:r>
              <a:rPr lang="en-US" sz="2000" dirty="0"/>
              <a:t> </a:t>
            </a:r>
            <a:r>
              <a:rPr lang="en-US" sz="2000" dirty="0" err="1"/>
              <a:t>vést</a:t>
            </a:r>
            <a:r>
              <a:rPr lang="en-US" sz="2000" dirty="0"/>
              <a:t> k </a:t>
            </a:r>
            <a:r>
              <a:rPr lang="en-US" sz="2000" dirty="0" err="1"/>
              <a:t>nežádoucím</a:t>
            </a:r>
            <a:r>
              <a:rPr lang="en-US" sz="2000" dirty="0"/>
              <a:t> </a:t>
            </a:r>
            <a:r>
              <a:rPr lang="en-US" sz="2000" dirty="0" err="1"/>
              <a:t>chemickým</a:t>
            </a:r>
            <a:r>
              <a:rPr lang="en-US" sz="2000" dirty="0"/>
              <a:t> </a:t>
            </a:r>
            <a:r>
              <a:rPr lang="en-US" sz="2000" dirty="0" err="1"/>
              <a:t>reakcím</a:t>
            </a:r>
            <a:r>
              <a:rPr lang="en-US" sz="2000" dirty="0"/>
              <a:t> a </a:t>
            </a:r>
            <a:r>
              <a:rPr lang="en-US" sz="2000" dirty="0" err="1"/>
              <a:t>poškození</a:t>
            </a:r>
            <a:r>
              <a:rPr lang="en-US" sz="2000" dirty="0"/>
              <a:t> </a:t>
            </a:r>
            <a:r>
              <a:rPr lang="en-US" sz="2000" dirty="0" err="1"/>
              <a:t>elektrod</a:t>
            </a:r>
            <a:r>
              <a:rPr lang="en-US" sz="2000" dirty="0"/>
              <a:t> a v </a:t>
            </a:r>
            <a:r>
              <a:rPr lang="en-US" sz="2000" dirty="0" err="1"/>
              <a:t>některých</a:t>
            </a:r>
            <a:r>
              <a:rPr lang="en-US" sz="2000" dirty="0"/>
              <a:t> </a:t>
            </a:r>
            <a:r>
              <a:rPr lang="en-US" sz="2000" dirty="0" err="1"/>
              <a:t>případech</a:t>
            </a:r>
            <a:r>
              <a:rPr lang="en-US" sz="2000" dirty="0"/>
              <a:t> </a:t>
            </a:r>
            <a:r>
              <a:rPr lang="en-US" sz="2000" dirty="0" err="1"/>
              <a:t>až</a:t>
            </a:r>
            <a:r>
              <a:rPr lang="en-US" sz="2000" dirty="0"/>
              <a:t> k </a:t>
            </a:r>
            <a:r>
              <a:rPr lang="en-US" sz="2000" dirty="0" err="1"/>
              <a:t>explozi</a:t>
            </a:r>
            <a:r>
              <a:rPr lang="en-US" sz="2000" dirty="0"/>
              <a:t>. </a:t>
            </a:r>
          </a:p>
        </p:txBody>
      </p:sp>
      <p:pic>
        <p:nvPicPr>
          <p:cNvPr id="4098" name="Picture 2" descr="Stává se zkrat. Proces zkratu. Doba odstavení, vývoj procesu, důsledky.  Zkraty jsou odděleny zkratem">
            <a:extLst>
              <a:ext uri="{FF2B5EF4-FFF2-40B4-BE49-F238E27FC236}">
                <a16:creationId xmlns:a16="http://schemas.microsoft.com/office/drawing/2014/main" id="{63CE5AB4-A629-4AA6-9D8A-6F89ABACCD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758" y="4576902"/>
            <a:ext cx="1652131" cy="127317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a:extLst>
              <a:ext uri="{FF2B5EF4-FFF2-40B4-BE49-F238E27FC236}">
                <a16:creationId xmlns:a16="http://schemas.microsoft.com/office/drawing/2014/main" id="{488996A9-C2E0-41EB-911F-E7E8B76B9E01}"/>
              </a:ext>
            </a:extLst>
          </p:cNvPr>
          <p:cNvPicPr>
            <a:picLocks noChangeAspect="1"/>
          </p:cNvPicPr>
          <p:nvPr/>
        </p:nvPicPr>
        <p:blipFill>
          <a:blip r:embed="rId3"/>
          <a:stretch>
            <a:fillRect/>
          </a:stretch>
        </p:blipFill>
        <p:spPr>
          <a:xfrm>
            <a:off x="576885" y="4494428"/>
            <a:ext cx="2409824" cy="1439352"/>
          </a:xfrm>
          <a:prstGeom prst="rect">
            <a:avLst/>
          </a:prstGeom>
        </p:spPr>
      </p:pic>
      <p:sp>
        <p:nvSpPr>
          <p:cNvPr id="8" name="TextovéPole 7">
            <a:extLst>
              <a:ext uri="{FF2B5EF4-FFF2-40B4-BE49-F238E27FC236}">
                <a16:creationId xmlns:a16="http://schemas.microsoft.com/office/drawing/2014/main" id="{B64A6347-8634-4160-9240-0B45E49DFF74}"/>
              </a:ext>
            </a:extLst>
          </p:cNvPr>
          <p:cNvSpPr txBox="1"/>
          <p:nvPr/>
        </p:nvSpPr>
        <p:spPr>
          <a:xfrm>
            <a:off x="205409" y="5945522"/>
            <a:ext cx="8852866" cy="707886"/>
          </a:xfrm>
          <a:prstGeom prst="rect">
            <a:avLst/>
          </a:prstGeom>
          <a:noFill/>
        </p:spPr>
        <p:txBody>
          <a:bodyPr wrap="square">
            <a:spAutoFit/>
          </a:bodyPr>
          <a:lstStyle/>
          <a:p>
            <a:r>
              <a:rPr lang="cs-CZ" sz="2000" b="0" i="0" dirty="0">
                <a:solidFill>
                  <a:srgbClr val="333333"/>
                </a:solidFill>
                <a:effectLst/>
              </a:rPr>
              <a:t>Proto se do elektrických sítí zařazují </a:t>
            </a:r>
            <a:r>
              <a:rPr lang="cs-CZ" sz="2000" b="1" i="0" dirty="0">
                <a:solidFill>
                  <a:srgbClr val="333333"/>
                </a:solidFill>
                <a:effectLst/>
              </a:rPr>
              <a:t>pojistky</a:t>
            </a:r>
            <a:r>
              <a:rPr lang="cs-CZ" sz="2000" b="0" i="0" dirty="0">
                <a:solidFill>
                  <a:srgbClr val="333333"/>
                </a:solidFill>
                <a:effectLst/>
              </a:rPr>
              <a:t> nebo </a:t>
            </a:r>
            <a:r>
              <a:rPr lang="cs-CZ" sz="2000" b="1" i="0" dirty="0">
                <a:solidFill>
                  <a:srgbClr val="333333"/>
                </a:solidFill>
                <a:effectLst/>
              </a:rPr>
              <a:t>jističe</a:t>
            </a:r>
            <a:r>
              <a:rPr lang="cs-CZ" sz="2000" b="0" i="0" dirty="0">
                <a:solidFill>
                  <a:srgbClr val="333333"/>
                </a:solidFill>
                <a:effectLst/>
              </a:rPr>
              <a:t>, které obvod při zkratu včas přeruší.</a:t>
            </a:r>
            <a:endParaRPr lang="cs-CZ" sz="2000" dirty="0"/>
          </a:p>
        </p:txBody>
      </p:sp>
      <p:pic>
        <p:nvPicPr>
          <p:cNvPr id="7170" name="Picture 2" descr="OCHRANA PROTI PŘETÍŽENÍ A ZKRATU">
            <a:extLst>
              <a:ext uri="{FF2B5EF4-FFF2-40B4-BE49-F238E27FC236}">
                <a16:creationId xmlns:a16="http://schemas.microsoft.com/office/drawing/2014/main" id="{2A75C1EA-41EC-4D7F-9629-BC03C472F9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965" y="4173679"/>
            <a:ext cx="2724150" cy="167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586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653213A3-0BE1-4436-AF36-F720120127B9}"/>
              </a:ext>
            </a:extLst>
          </p:cNvPr>
          <p:cNvSpPr txBox="1"/>
          <p:nvPr/>
        </p:nvSpPr>
        <p:spPr>
          <a:xfrm>
            <a:off x="217867" y="625733"/>
            <a:ext cx="8810625" cy="1015663"/>
          </a:xfrm>
          <a:prstGeom prst="rect">
            <a:avLst/>
          </a:prstGeom>
          <a:noFill/>
        </p:spPr>
        <p:txBody>
          <a:bodyPr wrap="square" rtlCol="0">
            <a:spAutoFit/>
          </a:bodyPr>
          <a:lstStyle/>
          <a:p>
            <a:pPr algn="just"/>
            <a:r>
              <a:rPr lang="en-US" sz="2000" dirty="0" err="1"/>
              <a:t>Ke</a:t>
            </a:r>
            <a:r>
              <a:rPr lang="en-US" sz="2000" dirty="0"/>
              <a:t> </a:t>
            </a:r>
            <a:r>
              <a:rPr lang="en-US" sz="2000" dirty="0" err="1"/>
              <a:t>zdroji</a:t>
            </a:r>
            <a:r>
              <a:rPr lang="en-US" sz="2000" dirty="0"/>
              <a:t> o </a:t>
            </a:r>
            <a:r>
              <a:rPr lang="cs-CZ" sz="2000" dirty="0"/>
              <a:t>elektromotorickém napětí 3 V a vnitřním odporu 1,2 </a:t>
            </a:r>
            <a:r>
              <a:rPr lang="el-GR" sz="2000" dirty="0"/>
              <a:t>Ω</a:t>
            </a:r>
            <a:r>
              <a:rPr lang="cs-CZ" sz="2000" dirty="0"/>
              <a:t> je připojena žárovka o odporu 8 </a:t>
            </a:r>
            <a:r>
              <a:rPr lang="el-GR" sz="2000" dirty="0"/>
              <a:t>Ω</a:t>
            </a:r>
            <a:r>
              <a:rPr lang="cs-CZ" sz="2000" dirty="0"/>
              <a:t>. Napětí na svorkách žárovky je 2,4 V. Určete odpor přívodních vodičů.</a:t>
            </a:r>
          </a:p>
        </p:txBody>
      </p:sp>
      <p:sp>
        <p:nvSpPr>
          <p:cNvPr id="5" name="TextovéPole 4">
            <a:extLst>
              <a:ext uri="{FF2B5EF4-FFF2-40B4-BE49-F238E27FC236}">
                <a16:creationId xmlns:a16="http://schemas.microsoft.com/office/drawing/2014/main" id="{B86844A2-497B-4BE8-9DCE-B27BE06032D6}"/>
              </a:ext>
            </a:extLst>
          </p:cNvPr>
          <p:cNvSpPr txBox="1"/>
          <p:nvPr/>
        </p:nvSpPr>
        <p:spPr>
          <a:xfrm>
            <a:off x="2160966" y="1659508"/>
            <a:ext cx="4018088" cy="369332"/>
          </a:xfrm>
          <a:prstGeom prst="rect">
            <a:avLst/>
          </a:prstGeom>
          <a:noFill/>
        </p:spPr>
        <p:txBody>
          <a:bodyPr wrap="none" rtlCol="0">
            <a:spAutoFit/>
          </a:bodyPr>
          <a:lstStyle/>
          <a:p>
            <a:r>
              <a:rPr lang="cs-CZ" dirty="0"/>
              <a:t>Zdroj + žárovka + vodiče = sériový obvod.</a:t>
            </a:r>
          </a:p>
        </p:txBody>
      </p:sp>
      <p:sp>
        <p:nvSpPr>
          <p:cNvPr id="6" name="TextovéPole 5">
            <a:extLst>
              <a:ext uri="{FF2B5EF4-FFF2-40B4-BE49-F238E27FC236}">
                <a16:creationId xmlns:a16="http://schemas.microsoft.com/office/drawing/2014/main" id="{972BC936-EC7D-4954-98C0-B3EB86F221FB}"/>
              </a:ext>
            </a:extLst>
          </p:cNvPr>
          <p:cNvSpPr txBox="1"/>
          <p:nvPr/>
        </p:nvSpPr>
        <p:spPr>
          <a:xfrm>
            <a:off x="217867" y="1749683"/>
            <a:ext cx="1188146" cy="1631216"/>
          </a:xfrm>
          <a:prstGeom prst="rect">
            <a:avLst/>
          </a:prstGeom>
          <a:noFill/>
        </p:spPr>
        <p:txBody>
          <a:bodyPr wrap="none" rtlCol="0">
            <a:spAutoFit/>
          </a:bodyPr>
          <a:lstStyle/>
          <a:p>
            <a:r>
              <a:rPr lang="cs-CZ" sz="2000" dirty="0" err="1"/>
              <a:t>U</a:t>
            </a:r>
            <a:r>
              <a:rPr lang="cs-CZ" sz="2000" baseline="-25000" dirty="0" err="1"/>
              <a:t>e</a:t>
            </a:r>
            <a:r>
              <a:rPr lang="cs-CZ" sz="2000" dirty="0"/>
              <a:t> = 3 V </a:t>
            </a:r>
          </a:p>
          <a:p>
            <a:r>
              <a:rPr lang="cs-CZ" sz="2000" dirty="0" err="1"/>
              <a:t>U</a:t>
            </a:r>
            <a:r>
              <a:rPr lang="cs-CZ" sz="2000" baseline="-25000" dirty="0" err="1"/>
              <a:t>s</a:t>
            </a:r>
            <a:r>
              <a:rPr lang="cs-CZ" sz="2000" dirty="0"/>
              <a:t> = 2,4 V</a:t>
            </a:r>
          </a:p>
          <a:p>
            <a:r>
              <a:rPr lang="cs-CZ" sz="2000" dirty="0" err="1"/>
              <a:t>R</a:t>
            </a:r>
            <a:r>
              <a:rPr lang="cs-CZ" sz="2000" baseline="-25000" dirty="0" err="1"/>
              <a:t>i</a:t>
            </a:r>
            <a:r>
              <a:rPr lang="cs-CZ" sz="2000" dirty="0"/>
              <a:t> = 1,2 </a:t>
            </a:r>
            <a:r>
              <a:rPr lang="el-GR" sz="2000" dirty="0"/>
              <a:t>Ω</a:t>
            </a:r>
            <a:endParaRPr lang="cs-CZ" sz="2000" dirty="0"/>
          </a:p>
          <a:p>
            <a:r>
              <a:rPr lang="cs-CZ" sz="2000" dirty="0" err="1"/>
              <a:t>R</a:t>
            </a:r>
            <a:r>
              <a:rPr lang="cs-CZ" sz="2000" baseline="-25000" dirty="0" err="1"/>
              <a:t>ž</a:t>
            </a:r>
            <a:r>
              <a:rPr lang="cs-CZ" sz="2000" dirty="0"/>
              <a:t> = 8 </a:t>
            </a:r>
            <a:r>
              <a:rPr lang="el-GR" sz="2000" dirty="0"/>
              <a:t>Ω</a:t>
            </a:r>
            <a:endParaRPr lang="cs-CZ" sz="2000" dirty="0"/>
          </a:p>
          <a:p>
            <a:r>
              <a:rPr lang="cs-CZ" sz="2000" dirty="0" err="1"/>
              <a:t>R</a:t>
            </a:r>
            <a:r>
              <a:rPr lang="cs-CZ" sz="2000" baseline="-25000" dirty="0" err="1"/>
              <a:t>v</a:t>
            </a:r>
            <a:r>
              <a:rPr lang="cs-CZ" sz="2000" dirty="0"/>
              <a:t> = ?</a:t>
            </a:r>
          </a:p>
        </p:txBody>
      </p:sp>
      <p:sp>
        <p:nvSpPr>
          <p:cNvPr id="8" name="TextovéPole 7">
            <a:extLst>
              <a:ext uri="{FF2B5EF4-FFF2-40B4-BE49-F238E27FC236}">
                <a16:creationId xmlns:a16="http://schemas.microsoft.com/office/drawing/2014/main" id="{8BBBC77D-9866-48D8-BB40-B2668C501DF1}"/>
              </a:ext>
            </a:extLst>
          </p:cNvPr>
          <p:cNvSpPr txBox="1"/>
          <p:nvPr/>
        </p:nvSpPr>
        <p:spPr>
          <a:xfrm>
            <a:off x="2160966" y="2149227"/>
            <a:ext cx="6091239" cy="1261884"/>
          </a:xfrm>
          <a:prstGeom prst="rect">
            <a:avLst/>
          </a:prstGeom>
          <a:noFill/>
        </p:spPr>
        <p:txBody>
          <a:bodyPr wrap="square">
            <a:spAutoFit/>
          </a:bodyPr>
          <a:lstStyle/>
          <a:p>
            <a:r>
              <a:rPr lang="cs-CZ" sz="2000" dirty="0" err="1"/>
              <a:t>U</a:t>
            </a:r>
            <a:r>
              <a:rPr lang="cs-CZ" sz="2000" baseline="-25000" dirty="0" err="1"/>
              <a:t>e</a:t>
            </a:r>
            <a:r>
              <a:rPr lang="cs-CZ" sz="2000" dirty="0"/>
              <a:t> = (</a:t>
            </a:r>
            <a:r>
              <a:rPr lang="cs-CZ" sz="2000" dirty="0" err="1"/>
              <a:t>R</a:t>
            </a:r>
            <a:r>
              <a:rPr lang="cs-CZ" sz="2000" baseline="-25000" dirty="0" err="1"/>
              <a:t>ž</a:t>
            </a:r>
            <a:r>
              <a:rPr lang="cs-CZ" sz="2000" dirty="0"/>
              <a:t> + </a:t>
            </a:r>
            <a:r>
              <a:rPr lang="cs-CZ" sz="2000" dirty="0" err="1"/>
              <a:t>R</a:t>
            </a:r>
            <a:r>
              <a:rPr lang="cs-CZ" sz="2000" baseline="-25000" dirty="0" err="1"/>
              <a:t>v</a:t>
            </a:r>
            <a:r>
              <a:rPr lang="cs-CZ" sz="2000" dirty="0"/>
              <a:t> = </a:t>
            </a:r>
            <a:r>
              <a:rPr lang="cs-CZ" sz="2000" dirty="0" err="1"/>
              <a:t>R</a:t>
            </a:r>
            <a:r>
              <a:rPr lang="cs-CZ" sz="2000" baseline="-25000" dirty="0" err="1"/>
              <a:t>i</a:t>
            </a:r>
            <a:r>
              <a:rPr lang="cs-CZ" sz="2000" dirty="0"/>
              <a:t> ).I </a:t>
            </a:r>
            <a:endParaRPr lang="en-US" sz="2000" dirty="0"/>
          </a:p>
          <a:p>
            <a:endParaRPr lang="en-US" sz="800" dirty="0"/>
          </a:p>
          <a:p>
            <a:r>
              <a:rPr lang="cs-CZ" sz="2000" dirty="0"/>
              <a:t>I = </a:t>
            </a:r>
            <a:r>
              <a:rPr lang="cs-CZ" sz="2000" dirty="0" err="1"/>
              <a:t>U</a:t>
            </a:r>
            <a:r>
              <a:rPr lang="cs-CZ" sz="2000" baseline="-25000" dirty="0" err="1"/>
              <a:t>s</a:t>
            </a:r>
            <a:r>
              <a:rPr lang="cs-CZ" sz="2000" dirty="0"/>
              <a:t> / </a:t>
            </a:r>
            <a:r>
              <a:rPr lang="cs-CZ" sz="2000" dirty="0" err="1"/>
              <a:t>R</a:t>
            </a:r>
            <a:r>
              <a:rPr lang="cs-CZ" sz="2000" baseline="-25000" dirty="0" err="1"/>
              <a:t>ž</a:t>
            </a:r>
            <a:r>
              <a:rPr lang="cs-CZ" sz="2000" dirty="0"/>
              <a:t> = 2,4/8 = 0,3 A</a:t>
            </a:r>
          </a:p>
          <a:p>
            <a:endParaRPr lang="cs-CZ" sz="800" dirty="0"/>
          </a:p>
          <a:p>
            <a:r>
              <a:rPr lang="cs-CZ" sz="2000" dirty="0" err="1"/>
              <a:t>R</a:t>
            </a:r>
            <a:r>
              <a:rPr lang="cs-CZ" sz="2000" baseline="-25000" dirty="0" err="1"/>
              <a:t>v</a:t>
            </a:r>
            <a:r>
              <a:rPr lang="cs-CZ" sz="2000" dirty="0"/>
              <a:t> = (</a:t>
            </a:r>
            <a:r>
              <a:rPr lang="cs-CZ" sz="2000" dirty="0" err="1"/>
              <a:t>U</a:t>
            </a:r>
            <a:r>
              <a:rPr lang="cs-CZ" sz="2000" baseline="-25000" dirty="0" err="1"/>
              <a:t>e</a:t>
            </a:r>
            <a:r>
              <a:rPr lang="cs-CZ" sz="2000" dirty="0"/>
              <a:t> – (</a:t>
            </a:r>
            <a:r>
              <a:rPr lang="cs-CZ" sz="2000" dirty="0" err="1"/>
              <a:t>R</a:t>
            </a:r>
            <a:r>
              <a:rPr lang="cs-CZ" sz="2000" baseline="-25000" dirty="0" err="1"/>
              <a:t>i</a:t>
            </a:r>
            <a:r>
              <a:rPr lang="cs-CZ" sz="2000" dirty="0" err="1"/>
              <a:t>.I</a:t>
            </a:r>
            <a:r>
              <a:rPr lang="cs-CZ" sz="2000" dirty="0"/>
              <a:t> + </a:t>
            </a:r>
            <a:r>
              <a:rPr lang="cs-CZ" sz="2000" dirty="0" err="1"/>
              <a:t>U</a:t>
            </a:r>
            <a:r>
              <a:rPr lang="cs-CZ" sz="2000" baseline="-25000" dirty="0" err="1"/>
              <a:t>s</a:t>
            </a:r>
            <a:r>
              <a:rPr lang="cs-CZ" sz="2000" dirty="0"/>
              <a:t>))/I = (</a:t>
            </a:r>
            <a:r>
              <a:rPr lang="en-US" sz="2000" dirty="0"/>
              <a:t>3</a:t>
            </a:r>
            <a:r>
              <a:rPr lang="cs-CZ" sz="2000" dirty="0"/>
              <a:t> – (</a:t>
            </a:r>
            <a:r>
              <a:rPr lang="en-US" sz="2000" dirty="0"/>
              <a:t>1,2</a:t>
            </a:r>
            <a:r>
              <a:rPr lang="cs-CZ" sz="2000" dirty="0"/>
              <a:t>.</a:t>
            </a:r>
            <a:r>
              <a:rPr lang="en-US" sz="2000" dirty="0"/>
              <a:t>0,3</a:t>
            </a:r>
            <a:r>
              <a:rPr lang="cs-CZ" sz="2000" dirty="0"/>
              <a:t> + </a:t>
            </a:r>
            <a:r>
              <a:rPr lang="en-US" sz="2000" dirty="0"/>
              <a:t>2,4</a:t>
            </a:r>
            <a:r>
              <a:rPr lang="cs-CZ" sz="2000" dirty="0"/>
              <a:t>))/</a:t>
            </a:r>
            <a:r>
              <a:rPr lang="en-US" sz="2000" dirty="0"/>
              <a:t>0,3</a:t>
            </a:r>
            <a:r>
              <a:rPr lang="cs-CZ" sz="2000" dirty="0"/>
              <a:t> =</a:t>
            </a:r>
            <a:r>
              <a:rPr lang="en-US" sz="2000" dirty="0"/>
              <a:t> </a:t>
            </a:r>
            <a:r>
              <a:rPr lang="en-US" sz="2000" u="sng" dirty="0"/>
              <a:t>0,8 </a:t>
            </a:r>
            <a:r>
              <a:rPr lang="el-GR" sz="2000" u="sng" dirty="0"/>
              <a:t>Ω</a:t>
            </a:r>
            <a:r>
              <a:rPr lang="cs-CZ" sz="2000" u="sng" dirty="0"/>
              <a:t> </a:t>
            </a:r>
          </a:p>
        </p:txBody>
      </p:sp>
      <p:sp>
        <p:nvSpPr>
          <p:cNvPr id="9" name="TextovéPole 8">
            <a:extLst>
              <a:ext uri="{FF2B5EF4-FFF2-40B4-BE49-F238E27FC236}">
                <a16:creationId xmlns:a16="http://schemas.microsoft.com/office/drawing/2014/main" id="{F0798F52-4E54-4BA7-BAB2-B4E4C3236694}"/>
              </a:ext>
            </a:extLst>
          </p:cNvPr>
          <p:cNvSpPr txBox="1"/>
          <p:nvPr/>
        </p:nvSpPr>
        <p:spPr>
          <a:xfrm>
            <a:off x="248998" y="208522"/>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10" name="TextovéPole 9">
            <a:extLst>
              <a:ext uri="{FF2B5EF4-FFF2-40B4-BE49-F238E27FC236}">
                <a16:creationId xmlns:a16="http://schemas.microsoft.com/office/drawing/2014/main" id="{F870E5D3-6B6B-4E53-801B-CD43DD4BB9CD}"/>
              </a:ext>
            </a:extLst>
          </p:cNvPr>
          <p:cNvSpPr txBox="1"/>
          <p:nvPr/>
        </p:nvSpPr>
        <p:spPr>
          <a:xfrm>
            <a:off x="166687" y="3826609"/>
            <a:ext cx="1072730" cy="461665"/>
          </a:xfrm>
          <a:prstGeom prst="rect">
            <a:avLst/>
          </a:prstGeom>
          <a:noFill/>
        </p:spPr>
        <p:txBody>
          <a:bodyPr wrap="none" rtlCol="0">
            <a:spAutoFit/>
          </a:bodyPr>
          <a:lstStyle/>
          <a:p>
            <a:r>
              <a:rPr lang="en-US" sz="2400" b="1" dirty="0"/>
              <a:t>P</a:t>
            </a:r>
            <a:r>
              <a:rPr lang="cs-CZ" sz="2400" b="1" dirty="0"/>
              <a:t>ří</a:t>
            </a:r>
            <a:r>
              <a:rPr lang="en-US" sz="2400" b="1" dirty="0" err="1"/>
              <a:t>klad</a:t>
            </a:r>
            <a:endParaRPr lang="cs-CZ" sz="2400" b="1" dirty="0"/>
          </a:p>
        </p:txBody>
      </p:sp>
      <p:sp>
        <p:nvSpPr>
          <p:cNvPr id="11" name="TextovéPole 10">
            <a:extLst>
              <a:ext uri="{FF2B5EF4-FFF2-40B4-BE49-F238E27FC236}">
                <a16:creationId xmlns:a16="http://schemas.microsoft.com/office/drawing/2014/main" id="{4D73F932-C898-4BE5-B4C3-EB6E687901F2}"/>
              </a:ext>
            </a:extLst>
          </p:cNvPr>
          <p:cNvSpPr txBox="1"/>
          <p:nvPr/>
        </p:nvSpPr>
        <p:spPr>
          <a:xfrm>
            <a:off x="197818" y="4288273"/>
            <a:ext cx="8864662" cy="707886"/>
          </a:xfrm>
          <a:prstGeom prst="rect">
            <a:avLst/>
          </a:prstGeom>
          <a:noFill/>
        </p:spPr>
        <p:txBody>
          <a:bodyPr wrap="square" rtlCol="0">
            <a:spAutoFit/>
          </a:bodyPr>
          <a:lstStyle/>
          <a:p>
            <a:r>
              <a:rPr lang="cs-CZ" sz="2000" dirty="0"/>
              <a:t>Akumulátorová baterie je nabíjena proudem 2,6 A </a:t>
            </a:r>
            <a:r>
              <a:rPr lang="cs-CZ" sz="2000" dirty="0" err="1"/>
              <a:t>a</a:t>
            </a:r>
            <a:r>
              <a:rPr lang="cs-CZ" sz="2000" dirty="0"/>
              <a:t> na svorkách baterie je napětí 12,5 V. Elektromotorické napětí baterie je 12 V. Určete vnitřní odpor baterie.</a:t>
            </a:r>
          </a:p>
        </p:txBody>
      </p:sp>
      <p:sp>
        <p:nvSpPr>
          <p:cNvPr id="12" name="TextovéPole 11">
            <a:extLst>
              <a:ext uri="{FF2B5EF4-FFF2-40B4-BE49-F238E27FC236}">
                <a16:creationId xmlns:a16="http://schemas.microsoft.com/office/drawing/2014/main" id="{D3AC8916-F28C-408C-8385-E5B6C4F86C51}"/>
              </a:ext>
            </a:extLst>
          </p:cNvPr>
          <p:cNvSpPr txBox="1"/>
          <p:nvPr/>
        </p:nvSpPr>
        <p:spPr>
          <a:xfrm>
            <a:off x="2604528" y="5111485"/>
            <a:ext cx="3677097" cy="369332"/>
          </a:xfrm>
          <a:prstGeom prst="rect">
            <a:avLst/>
          </a:prstGeom>
          <a:noFill/>
        </p:spPr>
        <p:txBody>
          <a:bodyPr wrap="none" rtlCol="0">
            <a:spAutoFit/>
          </a:bodyPr>
          <a:lstStyle/>
          <a:p>
            <a:r>
              <a:rPr lang="cs-CZ" dirty="0"/>
              <a:t>Nabíjecí proud má opačnou polaritu.</a:t>
            </a:r>
          </a:p>
        </p:txBody>
      </p:sp>
      <p:sp>
        <p:nvSpPr>
          <p:cNvPr id="14" name="TextovéPole 13">
            <a:extLst>
              <a:ext uri="{FF2B5EF4-FFF2-40B4-BE49-F238E27FC236}">
                <a16:creationId xmlns:a16="http://schemas.microsoft.com/office/drawing/2014/main" id="{F6ED6CD3-C4FB-4381-BD2D-3B15388F322E}"/>
              </a:ext>
            </a:extLst>
          </p:cNvPr>
          <p:cNvSpPr txBox="1"/>
          <p:nvPr/>
        </p:nvSpPr>
        <p:spPr>
          <a:xfrm>
            <a:off x="251854" y="5182537"/>
            <a:ext cx="1635919" cy="1323439"/>
          </a:xfrm>
          <a:prstGeom prst="rect">
            <a:avLst/>
          </a:prstGeom>
          <a:noFill/>
        </p:spPr>
        <p:txBody>
          <a:bodyPr wrap="square">
            <a:spAutoFit/>
          </a:bodyPr>
          <a:lstStyle/>
          <a:p>
            <a:r>
              <a:rPr lang="cs-CZ" sz="2000" dirty="0" err="1"/>
              <a:t>U</a:t>
            </a:r>
            <a:r>
              <a:rPr lang="cs-CZ" sz="2000" baseline="-25000" dirty="0" err="1"/>
              <a:t>e</a:t>
            </a:r>
            <a:r>
              <a:rPr lang="cs-CZ" sz="2000" dirty="0"/>
              <a:t> = 12 V </a:t>
            </a:r>
          </a:p>
          <a:p>
            <a:r>
              <a:rPr lang="cs-CZ" sz="2000" dirty="0"/>
              <a:t>U = 12,5 V</a:t>
            </a:r>
          </a:p>
          <a:p>
            <a:r>
              <a:rPr lang="cs-CZ" sz="2000" dirty="0"/>
              <a:t>I = 2,5 A</a:t>
            </a:r>
          </a:p>
          <a:p>
            <a:r>
              <a:rPr lang="cs-CZ" sz="2000" dirty="0" err="1"/>
              <a:t>R</a:t>
            </a:r>
            <a:r>
              <a:rPr lang="cs-CZ" sz="2000" baseline="-25000" dirty="0" err="1"/>
              <a:t>i</a:t>
            </a:r>
            <a:r>
              <a:rPr lang="cs-CZ" sz="2000" dirty="0"/>
              <a:t> = ?</a:t>
            </a:r>
          </a:p>
        </p:txBody>
      </p:sp>
      <p:sp>
        <p:nvSpPr>
          <p:cNvPr id="15" name="TextovéPole 14">
            <a:extLst>
              <a:ext uri="{FF2B5EF4-FFF2-40B4-BE49-F238E27FC236}">
                <a16:creationId xmlns:a16="http://schemas.microsoft.com/office/drawing/2014/main" id="{3D79E106-8A52-4270-B969-C5AE4679B997}"/>
              </a:ext>
            </a:extLst>
          </p:cNvPr>
          <p:cNvSpPr txBox="1"/>
          <p:nvPr/>
        </p:nvSpPr>
        <p:spPr>
          <a:xfrm>
            <a:off x="2734674" y="5428757"/>
            <a:ext cx="4437093" cy="830997"/>
          </a:xfrm>
          <a:prstGeom prst="rect">
            <a:avLst/>
          </a:prstGeom>
          <a:noFill/>
        </p:spPr>
        <p:txBody>
          <a:bodyPr wrap="square" rtlCol="0">
            <a:spAutoFit/>
          </a:bodyPr>
          <a:lstStyle/>
          <a:p>
            <a:r>
              <a:rPr lang="cs-CZ" sz="2000" dirty="0"/>
              <a:t>U – </a:t>
            </a:r>
            <a:r>
              <a:rPr lang="cs-CZ" sz="2000" dirty="0" err="1"/>
              <a:t>U</a:t>
            </a:r>
            <a:r>
              <a:rPr lang="cs-CZ" sz="2000" baseline="-25000" dirty="0" err="1"/>
              <a:t>e</a:t>
            </a:r>
            <a:r>
              <a:rPr lang="cs-CZ" sz="2000" dirty="0"/>
              <a:t> = </a:t>
            </a:r>
            <a:r>
              <a:rPr lang="cs-CZ" sz="2000" dirty="0" err="1"/>
              <a:t>I.R</a:t>
            </a:r>
            <a:r>
              <a:rPr lang="cs-CZ" sz="2000" baseline="-25000" dirty="0" err="1"/>
              <a:t>i</a:t>
            </a:r>
            <a:r>
              <a:rPr lang="cs-CZ" sz="2000" dirty="0"/>
              <a:t> </a:t>
            </a:r>
          </a:p>
          <a:p>
            <a:endParaRPr lang="cs-CZ" sz="800" dirty="0"/>
          </a:p>
          <a:p>
            <a:r>
              <a:rPr lang="cs-CZ" sz="2000" dirty="0" err="1"/>
              <a:t>R</a:t>
            </a:r>
            <a:r>
              <a:rPr lang="cs-CZ" sz="2000" baseline="-25000" dirty="0" err="1"/>
              <a:t>i</a:t>
            </a:r>
            <a:r>
              <a:rPr lang="cs-CZ" sz="2000" dirty="0"/>
              <a:t> = (U – </a:t>
            </a:r>
            <a:r>
              <a:rPr lang="cs-CZ" sz="2000" dirty="0" err="1"/>
              <a:t>U</a:t>
            </a:r>
            <a:r>
              <a:rPr lang="cs-CZ" sz="2000" baseline="-25000" dirty="0" err="1"/>
              <a:t>e</a:t>
            </a:r>
            <a:r>
              <a:rPr lang="cs-CZ" sz="2000" dirty="0"/>
              <a:t> )/I = (12,5 – 12)/2,5 = </a:t>
            </a:r>
            <a:r>
              <a:rPr lang="cs-CZ" sz="2000" u="sng" dirty="0"/>
              <a:t>0,2 </a:t>
            </a:r>
            <a:r>
              <a:rPr lang="el-GR" sz="2000" u="sng" dirty="0"/>
              <a:t>Ω</a:t>
            </a:r>
            <a:endParaRPr lang="cs-CZ" sz="2000" u="sng" dirty="0"/>
          </a:p>
        </p:txBody>
      </p:sp>
    </p:spTree>
    <p:extLst>
      <p:ext uri="{BB962C8B-B14F-4D97-AF65-F5344CB8AC3E}">
        <p14:creationId xmlns:p14="http://schemas.microsoft.com/office/powerpoint/2010/main" val="19282649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111DC0FA-B69E-44B3-9CC7-EDB7319128A6}"/>
              </a:ext>
            </a:extLst>
          </p:cNvPr>
          <p:cNvSpPr txBox="1"/>
          <p:nvPr/>
        </p:nvSpPr>
        <p:spPr>
          <a:xfrm>
            <a:off x="209964" y="323436"/>
            <a:ext cx="2453107" cy="461665"/>
          </a:xfrm>
          <a:prstGeom prst="rect">
            <a:avLst/>
          </a:prstGeom>
          <a:noFill/>
        </p:spPr>
        <p:txBody>
          <a:bodyPr wrap="none" rtlCol="0">
            <a:spAutoFit/>
          </a:bodyPr>
          <a:lstStyle/>
          <a:p>
            <a:r>
              <a:rPr lang="cs-CZ" sz="2400" b="1" dirty="0"/>
              <a:t>Coulombův zákon</a:t>
            </a:r>
          </a:p>
        </p:txBody>
      </p:sp>
      <p:pic>
        <p:nvPicPr>
          <p:cNvPr id="3" name="Grafický objekt 2">
            <a:extLst>
              <a:ext uri="{FF2B5EF4-FFF2-40B4-BE49-F238E27FC236}">
                <a16:creationId xmlns:a16="http://schemas.microsoft.com/office/drawing/2014/main" id="{6DBD0845-027D-4C62-9CF2-B54FC840F9E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028" y="3459716"/>
            <a:ext cx="2912334" cy="748308"/>
          </a:xfrm>
          <a:prstGeom prst="rect">
            <a:avLst/>
          </a:prstGeom>
        </p:spPr>
      </p:pic>
      <p:sp>
        <p:nvSpPr>
          <p:cNvPr id="9" name="TextovéPole 8">
            <a:extLst>
              <a:ext uri="{FF2B5EF4-FFF2-40B4-BE49-F238E27FC236}">
                <a16:creationId xmlns:a16="http://schemas.microsoft.com/office/drawing/2014/main" id="{5382560A-A42F-4E27-8DC9-3B7C08DB646D}"/>
              </a:ext>
            </a:extLst>
          </p:cNvPr>
          <p:cNvSpPr txBox="1"/>
          <p:nvPr/>
        </p:nvSpPr>
        <p:spPr>
          <a:xfrm>
            <a:off x="245164" y="943066"/>
            <a:ext cx="8660295" cy="707886"/>
          </a:xfrm>
          <a:prstGeom prst="rect">
            <a:avLst/>
          </a:prstGeom>
          <a:noFill/>
        </p:spPr>
        <p:txBody>
          <a:bodyPr wrap="square">
            <a:spAutoFit/>
          </a:bodyPr>
          <a:lstStyle/>
          <a:p>
            <a:r>
              <a:rPr lang="en-US" sz="2000" b="1" dirty="0" err="1"/>
              <a:t>Coulombův</a:t>
            </a:r>
            <a:r>
              <a:rPr lang="en-US" sz="2000" b="1" dirty="0"/>
              <a:t> </a:t>
            </a:r>
            <a:r>
              <a:rPr lang="en-US" sz="2000" b="1" dirty="0" err="1"/>
              <a:t>zákon</a:t>
            </a:r>
            <a:r>
              <a:rPr lang="en-US" sz="2000" dirty="0"/>
              <a:t> je </a:t>
            </a:r>
            <a:r>
              <a:rPr lang="en-US" sz="2000" dirty="0" err="1"/>
              <a:t>fyzikální</a:t>
            </a:r>
            <a:r>
              <a:rPr lang="en-US" sz="2000" dirty="0"/>
              <a:t> </a:t>
            </a:r>
            <a:r>
              <a:rPr lang="en-US" sz="2000" dirty="0" err="1"/>
              <a:t>zákon</a:t>
            </a:r>
            <a:r>
              <a:rPr lang="en-US" sz="2000" dirty="0"/>
              <a:t> </a:t>
            </a:r>
            <a:r>
              <a:rPr lang="en-US" sz="2000" dirty="0" err="1"/>
              <a:t>popisující</a:t>
            </a:r>
            <a:r>
              <a:rPr lang="en-US" sz="2000" dirty="0"/>
              <a:t> </a:t>
            </a:r>
            <a:r>
              <a:rPr lang="en-US" sz="2000" dirty="0" err="1"/>
              <a:t>síly</a:t>
            </a:r>
            <a:r>
              <a:rPr lang="en-US" sz="2000" dirty="0"/>
              <a:t>, </a:t>
            </a:r>
            <a:r>
              <a:rPr lang="en-US" sz="2000" dirty="0" err="1"/>
              <a:t>které</a:t>
            </a:r>
            <a:r>
              <a:rPr lang="en-US" sz="2000" dirty="0"/>
              <a:t> </a:t>
            </a:r>
            <a:r>
              <a:rPr lang="en-US" sz="2000" dirty="0" err="1"/>
              <a:t>působí</a:t>
            </a:r>
            <a:r>
              <a:rPr lang="en-US" sz="2000" dirty="0"/>
              <a:t> </a:t>
            </a:r>
            <a:r>
              <a:rPr lang="en-US" sz="2000" dirty="0" err="1"/>
              <a:t>mezi</a:t>
            </a:r>
            <a:r>
              <a:rPr lang="en-US" sz="2000" dirty="0"/>
              <a:t> </a:t>
            </a:r>
            <a:r>
              <a:rPr lang="en-US" sz="2000" dirty="0" err="1"/>
              <a:t>elektricky</a:t>
            </a:r>
            <a:r>
              <a:rPr lang="en-US" sz="2000" dirty="0"/>
              <a:t> </a:t>
            </a:r>
            <a:r>
              <a:rPr lang="en-US" sz="2000" dirty="0" err="1"/>
              <a:t>nabitými</a:t>
            </a:r>
            <a:r>
              <a:rPr lang="en-US" sz="2000" dirty="0"/>
              <a:t> </a:t>
            </a:r>
            <a:r>
              <a:rPr lang="en-US" sz="2000" dirty="0" err="1"/>
              <a:t>částicemi</a:t>
            </a:r>
            <a:r>
              <a:rPr lang="cs-CZ" sz="2000" dirty="0"/>
              <a:t> (bodovými náboji)</a:t>
            </a:r>
            <a:r>
              <a:rPr lang="en-US" sz="2000" dirty="0"/>
              <a:t>. </a:t>
            </a:r>
          </a:p>
        </p:txBody>
      </p:sp>
      <p:sp>
        <p:nvSpPr>
          <p:cNvPr id="10" name="TextovéPole 9">
            <a:extLst>
              <a:ext uri="{FF2B5EF4-FFF2-40B4-BE49-F238E27FC236}">
                <a16:creationId xmlns:a16="http://schemas.microsoft.com/office/drawing/2014/main" id="{C46ADBF2-5720-47BC-8B59-9035740EEEC4}"/>
              </a:ext>
            </a:extLst>
          </p:cNvPr>
          <p:cNvSpPr txBox="1"/>
          <p:nvPr/>
        </p:nvSpPr>
        <p:spPr>
          <a:xfrm>
            <a:off x="245164" y="1737000"/>
            <a:ext cx="6182140" cy="1631216"/>
          </a:xfrm>
          <a:prstGeom prst="rect">
            <a:avLst/>
          </a:prstGeom>
          <a:noFill/>
        </p:spPr>
        <p:txBody>
          <a:bodyPr wrap="square">
            <a:spAutoFit/>
          </a:bodyPr>
          <a:lstStyle/>
          <a:p>
            <a:pPr algn="just"/>
            <a:r>
              <a:rPr lang="cs-CZ" sz="2000" b="1" dirty="0"/>
              <a:t>Dva bodové elektrické náboje v klidu se navzájem přitahují nebo odpuzují stejně velkými elektrickými silami </a:t>
            </a:r>
            <a:r>
              <a:rPr lang="cs-CZ" sz="2000" b="1" i="1" dirty="0" err="1"/>
              <a:t>F</a:t>
            </a:r>
            <a:r>
              <a:rPr lang="cs-CZ" sz="2000" b="1" i="1" baseline="-25000" dirty="0" err="1"/>
              <a:t>e</a:t>
            </a:r>
            <a:r>
              <a:rPr lang="cs-CZ" sz="2000" b="1" dirty="0"/>
              <a:t>, </a:t>
            </a:r>
            <a:r>
              <a:rPr lang="cs-CZ" sz="2000" b="1" i="1" dirty="0"/>
              <a:t>-</a:t>
            </a:r>
            <a:r>
              <a:rPr lang="cs-CZ" sz="2000" b="1" i="1" dirty="0" err="1"/>
              <a:t>F</a:t>
            </a:r>
            <a:r>
              <a:rPr lang="cs-CZ" sz="2000" b="1" i="1" baseline="-25000" dirty="0" err="1"/>
              <a:t>e</a:t>
            </a:r>
            <a:r>
              <a:rPr lang="cs-CZ" sz="2000" b="1" i="1" dirty="0"/>
              <a:t> </a:t>
            </a:r>
            <a:r>
              <a:rPr lang="cs-CZ" sz="2000" b="1" dirty="0"/>
              <a:t>opačného směru. Velikost elektrické síly </a:t>
            </a:r>
            <a:r>
              <a:rPr lang="cs-CZ" sz="2000" b="1" i="1" dirty="0" err="1"/>
              <a:t>F</a:t>
            </a:r>
            <a:r>
              <a:rPr lang="cs-CZ" sz="2000" b="1" i="1" baseline="-25000" dirty="0" err="1"/>
              <a:t>e</a:t>
            </a:r>
            <a:r>
              <a:rPr lang="cs-CZ" sz="2000" b="1" dirty="0"/>
              <a:t> je přímo úměrná součinu nábojů </a:t>
            </a:r>
            <a:r>
              <a:rPr lang="en-US" sz="2000" b="1" i="1" dirty="0"/>
              <a:t>Q</a:t>
            </a:r>
            <a:r>
              <a:rPr lang="cs-CZ" sz="2000" b="1" i="1" baseline="-25000" dirty="0"/>
              <a:t>1</a:t>
            </a:r>
            <a:r>
              <a:rPr lang="cs-CZ" sz="2000" b="1" dirty="0"/>
              <a:t>, </a:t>
            </a:r>
            <a:r>
              <a:rPr lang="en-US" sz="2000" b="1" i="1" dirty="0"/>
              <a:t>Q</a:t>
            </a:r>
            <a:r>
              <a:rPr lang="cs-CZ" sz="2000" b="1" i="1" baseline="-25000" dirty="0"/>
              <a:t>2</a:t>
            </a:r>
            <a:r>
              <a:rPr lang="cs-CZ" sz="2000" b="1" baseline="-25000" dirty="0"/>
              <a:t> </a:t>
            </a:r>
            <a:r>
              <a:rPr lang="cs-CZ" sz="2000" b="1" dirty="0"/>
              <a:t>a nepřímo úměrná druhé mocnině jejich vzdáleností </a:t>
            </a:r>
            <a:r>
              <a:rPr lang="cs-CZ" sz="2000" b="1" i="1" dirty="0"/>
              <a:t>r</a:t>
            </a:r>
            <a:r>
              <a:rPr lang="cs-CZ" sz="2000" b="1" dirty="0"/>
              <a:t>.</a:t>
            </a:r>
            <a:endParaRPr lang="en-US" sz="2000" b="1" u="sng" dirty="0"/>
          </a:p>
        </p:txBody>
      </p:sp>
      <p:sp>
        <p:nvSpPr>
          <p:cNvPr id="12" name="TextovéPole 11">
            <a:extLst>
              <a:ext uri="{FF2B5EF4-FFF2-40B4-BE49-F238E27FC236}">
                <a16:creationId xmlns:a16="http://schemas.microsoft.com/office/drawing/2014/main" id="{5842CE9D-0F61-41B9-A76B-F09BF2E0C579}"/>
              </a:ext>
            </a:extLst>
          </p:cNvPr>
          <p:cNvSpPr txBox="1"/>
          <p:nvPr/>
        </p:nvSpPr>
        <p:spPr>
          <a:xfrm>
            <a:off x="209963" y="5914934"/>
            <a:ext cx="8660296" cy="707886"/>
          </a:xfrm>
          <a:prstGeom prst="rect">
            <a:avLst/>
          </a:prstGeom>
          <a:noFill/>
        </p:spPr>
        <p:txBody>
          <a:bodyPr wrap="square">
            <a:spAutoFit/>
          </a:bodyPr>
          <a:lstStyle/>
          <a:p>
            <a:pPr algn="just"/>
            <a:r>
              <a:rPr lang="en-US" sz="2000" dirty="0"/>
              <a:t> </a:t>
            </a:r>
            <a:r>
              <a:rPr lang="en-US" sz="2000" dirty="0" err="1"/>
              <a:t>Coulombův</a:t>
            </a:r>
            <a:r>
              <a:rPr lang="en-US" sz="2000" dirty="0"/>
              <a:t> </a:t>
            </a:r>
            <a:r>
              <a:rPr lang="en-US" sz="2000" dirty="0" err="1"/>
              <a:t>zákon</a:t>
            </a:r>
            <a:r>
              <a:rPr lang="en-US" sz="2000" dirty="0"/>
              <a:t> je </a:t>
            </a:r>
            <a:r>
              <a:rPr lang="en-US" sz="2000" u="sng" dirty="0" err="1"/>
              <a:t>základním</a:t>
            </a:r>
            <a:r>
              <a:rPr lang="en-US" sz="2000" u="sng" dirty="0"/>
              <a:t> </a:t>
            </a:r>
            <a:r>
              <a:rPr lang="en-US" sz="2000" u="sng" dirty="0" err="1"/>
              <a:t>zákonem</a:t>
            </a:r>
            <a:r>
              <a:rPr lang="en-US" sz="2000" u="sng" dirty="0"/>
              <a:t> </a:t>
            </a:r>
            <a:r>
              <a:rPr lang="en-US" sz="2000" u="sng" dirty="0" err="1"/>
              <a:t>elektrostatiky</a:t>
            </a:r>
            <a:r>
              <a:rPr lang="en-US" sz="2000" dirty="0"/>
              <a:t>, </a:t>
            </a:r>
            <a:r>
              <a:rPr lang="en-US" sz="2000" dirty="0" err="1"/>
              <a:t>ze</a:t>
            </a:r>
            <a:r>
              <a:rPr lang="en-US" sz="2000" dirty="0"/>
              <a:t> </a:t>
            </a:r>
            <a:r>
              <a:rPr lang="en-US" sz="2000" dirty="0" err="1"/>
              <a:t>kterého</a:t>
            </a:r>
            <a:r>
              <a:rPr lang="en-US" sz="2000" dirty="0"/>
              <a:t> </a:t>
            </a:r>
            <a:r>
              <a:rPr lang="en-US" sz="2000" dirty="0" err="1"/>
              <a:t>lze</a:t>
            </a:r>
            <a:r>
              <a:rPr lang="en-US" sz="2000" dirty="0"/>
              <a:t> </a:t>
            </a:r>
            <a:r>
              <a:rPr lang="en-US" sz="2000" dirty="0" err="1"/>
              <a:t>odvodit</a:t>
            </a:r>
            <a:r>
              <a:rPr lang="en-US" sz="2000" dirty="0"/>
              <a:t> </a:t>
            </a:r>
            <a:r>
              <a:rPr lang="en-US" sz="2000" dirty="0" err="1"/>
              <a:t>další</a:t>
            </a:r>
            <a:r>
              <a:rPr lang="en-US" sz="2000" dirty="0"/>
              <a:t> </a:t>
            </a:r>
            <a:r>
              <a:rPr lang="en-US" sz="2000" dirty="0" err="1"/>
              <a:t>zákony</a:t>
            </a:r>
            <a:r>
              <a:rPr lang="en-US" sz="2000" dirty="0"/>
              <a:t> a </a:t>
            </a:r>
            <a:r>
              <a:rPr lang="en-US" sz="2000" dirty="0" err="1"/>
              <a:t>věty</a:t>
            </a:r>
            <a:r>
              <a:rPr lang="en-US" sz="2000" dirty="0"/>
              <a:t> </a:t>
            </a:r>
            <a:r>
              <a:rPr lang="en-US" sz="2000" dirty="0" err="1"/>
              <a:t>elektrostatiky</a:t>
            </a:r>
            <a:r>
              <a:rPr lang="en-US" sz="2000" dirty="0"/>
              <a:t>.</a:t>
            </a:r>
          </a:p>
        </p:txBody>
      </p:sp>
      <p:pic>
        <p:nvPicPr>
          <p:cNvPr id="11" name="Picture 4" descr="Zobrazit zdrojový obrázek">
            <a:extLst>
              <a:ext uri="{FF2B5EF4-FFF2-40B4-BE49-F238E27FC236}">
                <a16:creationId xmlns:a16="http://schemas.microsoft.com/office/drawing/2014/main" id="{F70A3AAC-8E5A-4EC8-A573-3F02EEC1B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7304" y="1447373"/>
            <a:ext cx="2629003" cy="2103203"/>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D4DCA0A9-A481-4C05-9E3F-8D7DB4581D3C}"/>
              </a:ext>
            </a:extLst>
          </p:cNvPr>
          <p:cNvSpPr txBox="1"/>
          <p:nvPr/>
        </p:nvSpPr>
        <p:spPr>
          <a:xfrm>
            <a:off x="245164" y="5481383"/>
            <a:ext cx="8695495" cy="369332"/>
          </a:xfrm>
          <a:prstGeom prst="rect">
            <a:avLst/>
          </a:prstGeom>
          <a:noFill/>
        </p:spPr>
        <p:txBody>
          <a:bodyPr wrap="square" rtlCol="0">
            <a:spAutoFit/>
          </a:bodyPr>
          <a:lstStyle/>
          <a:p>
            <a:r>
              <a:rPr lang="cs-CZ" dirty="0"/>
              <a:t> </a:t>
            </a:r>
            <a:r>
              <a:rPr lang="el-GR" dirty="0"/>
              <a:t>ε</a:t>
            </a:r>
            <a:r>
              <a:rPr lang="cs-CZ" baseline="-25000" dirty="0"/>
              <a:t>0</a:t>
            </a:r>
            <a:r>
              <a:rPr lang="cs-CZ" dirty="0"/>
              <a:t> je permitivita vakua (</a:t>
            </a:r>
            <a:r>
              <a:rPr lang="el-GR" dirty="0"/>
              <a:t>ε</a:t>
            </a:r>
            <a:r>
              <a:rPr lang="cs-CZ" baseline="-25000" dirty="0"/>
              <a:t>0</a:t>
            </a:r>
            <a:r>
              <a:rPr lang="cs-CZ" dirty="0"/>
              <a:t> = 8,854.10</a:t>
            </a:r>
            <a:r>
              <a:rPr lang="cs-CZ" baseline="30000" dirty="0"/>
              <a:t>-12</a:t>
            </a:r>
            <a:r>
              <a:rPr lang="cs-CZ" dirty="0"/>
              <a:t> C</a:t>
            </a:r>
            <a:r>
              <a:rPr lang="cs-CZ" baseline="30000" dirty="0"/>
              <a:t>2</a:t>
            </a:r>
            <a:r>
              <a:rPr lang="cs-CZ" dirty="0"/>
              <a:t>.m</a:t>
            </a:r>
            <a:r>
              <a:rPr lang="cs-CZ" baseline="30000" dirty="0"/>
              <a:t>-2</a:t>
            </a:r>
            <a:r>
              <a:rPr lang="cs-CZ" dirty="0"/>
              <a:t>.N</a:t>
            </a:r>
            <a:r>
              <a:rPr lang="cs-CZ" baseline="30000" dirty="0"/>
              <a:t>-1</a:t>
            </a:r>
            <a:r>
              <a:rPr lang="cs-CZ" dirty="0"/>
              <a:t>) a </a:t>
            </a:r>
            <a:r>
              <a:rPr lang="el-GR" dirty="0"/>
              <a:t>ε</a:t>
            </a:r>
            <a:r>
              <a:rPr lang="cs-CZ" baseline="-25000" dirty="0"/>
              <a:t>r</a:t>
            </a:r>
            <a:r>
              <a:rPr lang="cs-CZ" dirty="0"/>
              <a:t> je relativní permitivita prostředí.</a:t>
            </a:r>
          </a:p>
        </p:txBody>
      </p:sp>
      <p:sp>
        <p:nvSpPr>
          <p:cNvPr id="5" name="TextovéPole 4">
            <a:extLst>
              <a:ext uri="{FF2B5EF4-FFF2-40B4-BE49-F238E27FC236}">
                <a16:creationId xmlns:a16="http://schemas.microsoft.com/office/drawing/2014/main" id="{50CCDCA4-0AE4-48BE-8D05-7507E0588146}"/>
              </a:ext>
            </a:extLst>
          </p:cNvPr>
          <p:cNvSpPr txBox="1"/>
          <p:nvPr/>
        </p:nvSpPr>
        <p:spPr>
          <a:xfrm>
            <a:off x="5004278" y="4639268"/>
            <a:ext cx="3936381" cy="369332"/>
          </a:xfrm>
          <a:prstGeom prst="rect">
            <a:avLst/>
          </a:prstGeom>
          <a:noFill/>
        </p:spPr>
        <p:txBody>
          <a:bodyPr wrap="square" rtlCol="0">
            <a:spAutoFit/>
          </a:bodyPr>
          <a:lstStyle/>
          <a:p>
            <a:r>
              <a:rPr lang="cs-CZ" b="1" dirty="0"/>
              <a:t>ṝ</a:t>
            </a:r>
            <a:r>
              <a:rPr lang="cs-CZ" dirty="0"/>
              <a:t> = </a:t>
            </a:r>
            <a:r>
              <a:rPr lang="cs-CZ" b="1" dirty="0"/>
              <a:t>r</a:t>
            </a:r>
            <a:r>
              <a:rPr lang="cs-CZ" dirty="0"/>
              <a:t>/r vyjadřuje </a:t>
            </a:r>
            <a:r>
              <a:rPr lang="cs-CZ" b="1" dirty="0"/>
              <a:t>jednotkový vektor </a:t>
            </a:r>
          </a:p>
        </p:txBody>
      </p:sp>
      <p:pic>
        <p:nvPicPr>
          <p:cNvPr id="33794" name="Picture 2" descr="Electric Force and Coulomb's Law">
            <a:extLst>
              <a:ext uri="{FF2B5EF4-FFF2-40B4-BE49-F238E27FC236}">
                <a16:creationId xmlns:a16="http://schemas.microsoft.com/office/drawing/2014/main" id="{5D768D12-11FB-4A92-B684-F1256F1F7F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659" y="4360434"/>
            <a:ext cx="2846183" cy="927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30234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F7F6FEB6-D6D4-4B9F-9706-5DACD1829AC7}"/>
              </a:ext>
            </a:extLst>
          </p:cNvPr>
          <p:cNvSpPr txBox="1"/>
          <p:nvPr/>
        </p:nvSpPr>
        <p:spPr>
          <a:xfrm>
            <a:off x="166860" y="856882"/>
            <a:ext cx="8748258" cy="1323439"/>
          </a:xfrm>
          <a:prstGeom prst="rect">
            <a:avLst/>
          </a:prstGeom>
          <a:noFill/>
        </p:spPr>
        <p:txBody>
          <a:bodyPr wrap="square">
            <a:spAutoFit/>
          </a:bodyPr>
          <a:lstStyle/>
          <a:p>
            <a:pPr algn="just"/>
            <a:r>
              <a:rPr lang="cs-CZ" sz="2000" b="0" i="0" dirty="0">
                <a:solidFill>
                  <a:srgbClr val="333333"/>
                </a:solidFill>
                <a:effectLst/>
              </a:rPr>
              <a:t>Při přemísťování volných elektronů ve vodiči konají síly elektrického pole </a:t>
            </a:r>
            <a:r>
              <a:rPr lang="cs-CZ" sz="2000" b="1" i="0" dirty="0">
                <a:solidFill>
                  <a:srgbClr val="333333"/>
                </a:solidFill>
                <a:effectLst/>
              </a:rPr>
              <a:t>práci</a:t>
            </a:r>
            <a:r>
              <a:rPr lang="cs-CZ" sz="2000" b="0" i="0" dirty="0">
                <a:solidFill>
                  <a:srgbClr val="333333"/>
                </a:solidFill>
                <a:effectLst/>
              </a:rPr>
              <a:t>. Tato práce </a:t>
            </a:r>
            <a:r>
              <a:rPr lang="cs-CZ" sz="2000" b="0" i="0" u="sng" dirty="0">
                <a:solidFill>
                  <a:srgbClr val="333333"/>
                </a:solidFill>
                <a:effectLst/>
              </a:rPr>
              <a:t>je mírou elektrické energie přeměněné ve vodiči v jinou formu energie</a:t>
            </a:r>
            <a:r>
              <a:rPr lang="cs-CZ" sz="2000" b="0" i="0" dirty="0">
                <a:solidFill>
                  <a:srgbClr val="333333"/>
                </a:solidFill>
                <a:effectLst/>
              </a:rPr>
              <a:t>. Jestliže se ve vodiči, na jehož koncích je elektrické napětí </a:t>
            </a:r>
            <a:r>
              <a:rPr lang="cs-CZ" sz="2000" b="0" i="1" dirty="0">
                <a:solidFill>
                  <a:srgbClr val="333333"/>
                </a:solidFill>
                <a:effectLst/>
              </a:rPr>
              <a:t>U</a:t>
            </a:r>
            <a:r>
              <a:rPr lang="cs-CZ" sz="2000" b="0" i="0" dirty="0">
                <a:solidFill>
                  <a:srgbClr val="333333"/>
                </a:solidFill>
                <a:effectLst/>
              </a:rPr>
              <a:t>, přemístí částice s nábojem </a:t>
            </a:r>
            <a:r>
              <a:rPr lang="cs-CZ" sz="2000" b="0" i="1" dirty="0">
                <a:solidFill>
                  <a:srgbClr val="333333"/>
                </a:solidFill>
                <a:effectLst/>
              </a:rPr>
              <a:t>Q</a:t>
            </a:r>
            <a:r>
              <a:rPr lang="cs-CZ" sz="2000" b="0" i="0" dirty="0">
                <a:solidFill>
                  <a:srgbClr val="333333"/>
                </a:solidFill>
                <a:effectLst/>
              </a:rPr>
              <a:t>, vykonají síly elektrického pole práci </a:t>
            </a:r>
            <a:endParaRPr lang="cs-CZ" sz="2000" dirty="0"/>
          </a:p>
        </p:txBody>
      </p:sp>
      <p:sp>
        <p:nvSpPr>
          <p:cNvPr id="9" name="TextovéPole 8">
            <a:extLst>
              <a:ext uri="{FF2B5EF4-FFF2-40B4-BE49-F238E27FC236}">
                <a16:creationId xmlns:a16="http://schemas.microsoft.com/office/drawing/2014/main" id="{F2DACC4B-C8EC-42E7-A793-455D69ED14F2}"/>
              </a:ext>
            </a:extLst>
          </p:cNvPr>
          <p:cNvSpPr txBox="1"/>
          <p:nvPr/>
        </p:nvSpPr>
        <p:spPr>
          <a:xfrm>
            <a:off x="205242" y="261837"/>
            <a:ext cx="6176508" cy="461665"/>
          </a:xfrm>
          <a:prstGeom prst="rect">
            <a:avLst/>
          </a:prstGeom>
          <a:noFill/>
        </p:spPr>
        <p:txBody>
          <a:bodyPr wrap="square">
            <a:spAutoFit/>
          </a:bodyPr>
          <a:lstStyle/>
          <a:p>
            <a:r>
              <a:rPr lang="cs-CZ" sz="2400" b="1" dirty="0"/>
              <a:t>Práce a výkon elektrického proudu</a:t>
            </a:r>
          </a:p>
        </p:txBody>
      </p:sp>
      <p:pic>
        <p:nvPicPr>
          <p:cNvPr id="4098" name="Picture 2">
            <a:extLst>
              <a:ext uri="{FF2B5EF4-FFF2-40B4-BE49-F238E27FC236}">
                <a16:creationId xmlns:a16="http://schemas.microsoft.com/office/drawing/2014/main" id="{7F859C74-81B3-4EAF-8BE7-683ABF04B5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1502" y="2218813"/>
            <a:ext cx="982210" cy="338138"/>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B4AA4880-F9F3-4F11-8E5C-348441B5DCF1}"/>
              </a:ext>
            </a:extLst>
          </p:cNvPr>
          <p:cNvSpPr txBox="1"/>
          <p:nvPr/>
        </p:nvSpPr>
        <p:spPr>
          <a:xfrm>
            <a:off x="166860" y="2595443"/>
            <a:ext cx="8671494" cy="707886"/>
          </a:xfrm>
          <a:prstGeom prst="rect">
            <a:avLst/>
          </a:prstGeom>
          <a:noFill/>
        </p:spPr>
        <p:txBody>
          <a:bodyPr wrap="square">
            <a:spAutoFit/>
          </a:bodyPr>
          <a:lstStyle/>
          <a:p>
            <a:pPr algn="just"/>
            <a:r>
              <a:rPr lang="cs-CZ" sz="2000" b="0" i="0" dirty="0">
                <a:solidFill>
                  <a:srgbClr val="333333"/>
                </a:solidFill>
                <a:effectLst/>
              </a:rPr>
              <a:t>Prochází-li vodičem konstantní proud </a:t>
            </a:r>
            <a:r>
              <a:rPr lang="cs-CZ" sz="2000" b="0" i="1" dirty="0">
                <a:solidFill>
                  <a:srgbClr val="333333"/>
                </a:solidFill>
                <a:effectLst/>
              </a:rPr>
              <a:t>I</a:t>
            </a:r>
            <a:r>
              <a:rPr lang="cs-CZ" sz="2000" b="0" i="0" dirty="0">
                <a:solidFill>
                  <a:srgbClr val="333333"/>
                </a:solidFill>
                <a:effectLst/>
              </a:rPr>
              <a:t> po dobu </a:t>
            </a:r>
            <a:r>
              <a:rPr lang="cs-CZ" sz="2000" b="0" i="1" dirty="0">
                <a:solidFill>
                  <a:srgbClr val="333333"/>
                </a:solidFill>
                <a:effectLst/>
              </a:rPr>
              <a:t>t</a:t>
            </a:r>
            <a:r>
              <a:rPr lang="cs-CZ" sz="2000" b="0" i="0" dirty="0">
                <a:solidFill>
                  <a:srgbClr val="333333"/>
                </a:solidFill>
                <a:effectLst/>
              </a:rPr>
              <a:t>, je elektrický náboj </a:t>
            </a:r>
            <a:r>
              <a:rPr lang="cs-CZ" sz="2000" b="0" i="1" dirty="0">
                <a:solidFill>
                  <a:srgbClr val="333333"/>
                </a:solidFill>
                <a:effectLst/>
              </a:rPr>
              <a:t>Q = I.t</a:t>
            </a:r>
            <a:r>
              <a:rPr lang="cs-CZ" sz="2000" b="0" i="0" dirty="0">
                <a:solidFill>
                  <a:srgbClr val="333333"/>
                </a:solidFill>
                <a:effectLst/>
              </a:rPr>
              <a:t> a pro práci elektrického proudu ve vodiči platí</a:t>
            </a:r>
            <a:endParaRPr lang="cs-CZ" sz="2000" dirty="0"/>
          </a:p>
        </p:txBody>
      </p:sp>
      <p:pic>
        <p:nvPicPr>
          <p:cNvPr id="4100" name="Picture 4">
            <a:extLst>
              <a:ext uri="{FF2B5EF4-FFF2-40B4-BE49-F238E27FC236}">
                <a16:creationId xmlns:a16="http://schemas.microsoft.com/office/drawing/2014/main" id="{E1ECC46A-986D-442A-8D6C-C8EA190EB4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4776" y="3339038"/>
            <a:ext cx="966788" cy="3222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736E3D70-E27F-439A-8A68-71DF873E8C8E}"/>
              </a:ext>
            </a:extLst>
          </p:cNvPr>
          <p:cNvSpPr txBox="1"/>
          <p:nvPr/>
        </p:nvSpPr>
        <p:spPr>
          <a:xfrm>
            <a:off x="205242" y="3680167"/>
            <a:ext cx="4572000" cy="400110"/>
          </a:xfrm>
          <a:prstGeom prst="rect">
            <a:avLst/>
          </a:prstGeom>
          <a:noFill/>
        </p:spPr>
        <p:txBody>
          <a:bodyPr wrap="square">
            <a:spAutoFit/>
          </a:bodyPr>
          <a:lstStyle/>
          <a:p>
            <a:r>
              <a:rPr lang="pl-PL" sz="2000" b="1" i="0" dirty="0">
                <a:solidFill>
                  <a:srgbClr val="333333"/>
                </a:solidFill>
                <a:effectLst/>
              </a:rPr>
              <a:t>Příkon</a:t>
            </a:r>
            <a:r>
              <a:rPr lang="pl-PL" sz="2000" b="0" i="0" dirty="0">
                <a:solidFill>
                  <a:srgbClr val="333333"/>
                </a:solidFill>
                <a:effectLst/>
              </a:rPr>
              <a:t> </a:t>
            </a:r>
            <a:r>
              <a:rPr lang="pl-PL" sz="2000" b="1" i="0" dirty="0">
                <a:solidFill>
                  <a:srgbClr val="333333"/>
                </a:solidFill>
                <a:effectLst/>
              </a:rPr>
              <a:t>spotřebiče</a:t>
            </a:r>
            <a:r>
              <a:rPr lang="pl-PL" sz="2000" i="0" dirty="0">
                <a:solidFill>
                  <a:srgbClr val="333333"/>
                </a:solidFill>
                <a:effectLst/>
              </a:rPr>
              <a:t>, </a:t>
            </a:r>
            <a:r>
              <a:rPr lang="pl-PL" sz="2000" b="0" i="0" dirty="0">
                <a:solidFill>
                  <a:srgbClr val="333333"/>
                </a:solidFill>
                <a:effectLst/>
              </a:rPr>
              <a:t>definován jako</a:t>
            </a:r>
            <a:endParaRPr lang="cs-CZ" sz="2000" dirty="0"/>
          </a:p>
        </p:txBody>
      </p:sp>
      <p:sp>
        <p:nvSpPr>
          <p:cNvPr id="18" name="TextovéPole 17">
            <a:extLst>
              <a:ext uri="{FF2B5EF4-FFF2-40B4-BE49-F238E27FC236}">
                <a16:creationId xmlns:a16="http://schemas.microsoft.com/office/drawing/2014/main" id="{5B83527C-5FA8-462E-9755-22376B20A840}"/>
              </a:ext>
            </a:extLst>
          </p:cNvPr>
          <p:cNvSpPr txBox="1"/>
          <p:nvPr/>
        </p:nvSpPr>
        <p:spPr>
          <a:xfrm>
            <a:off x="3810000" y="4038139"/>
            <a:ext cx="2038350" cy="400110"/>
          </a:xfrm>
          <a:prstGeom prst="rect">
            <a:avLst/>
          </a:prstGeom>
          <a:noFill/>
        </p:spPr>
        <p:txBody>
          <a:bodyPr wrap="square">
            <a:spAutoFit/>
          </a:bodyPr>
          <a:lstStyle/>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 U.I </a:t>
            </a:r>
            <a:r>
              <a:rPr lang="cs-CZ" sz="2000" dirty="0"/>
              <a:t>= </a:t>
            </a:r>
            <a:r>
              <a:rPr lang="cs-CZ" sz="2000" i="1" dirty="0"/>
              <a:t>R.I</a:t>
            </a:r>
            <a:r>
              <a:rPr lang="cs-CZ" sz="2000" baseline="30000" dirty="0"/>
              <a:t>2</a:t>
            </a:r>
            <a:endParaRPr lang="cs-CZ" sz="2000" dirty="0"/>
          </a:p>
        </p:txBody>
      </p:sp>
      <p:sp>
        <p:nvSpPr>
          <p:cNvPr id="20" name="TextovéPole 19">
            <a:extLst>
              <a:ext uri="{FF2B5EF4-FFF2-40B4-BE49-F238E27FC236}">
                <a16:creationId xmlns:a16="http://schemas.microsoft.com/office/drawing/2014/main" id="{ADA87619-32CB-45AE-83E8-6B517307ED8B}"/>
              </a:ext>
            </a:extLst>
          </p:cNvPr>
          <p:cNvSpPr txBox="1"/>
          <p:nvPr/>
        </p:nvSpPr>
        <p:spPr>
          <a:xfrm>
            <a:off x="166860" y="4426337"/>
            <a:ext cx="8633113" cy="1015663"/>
          </a:xfrm>
          <a:prstGeom prst="rect">
            <a:avLst/>
          </a:prstGeom>
          <a:noFill/>
        </p:spPr>
        <p:txBody>
          <a:bodyPr wrap="square">
            <a:spAutoFit/>
          </a:bodyPr>
          <a:lstStyle/>
          <a:p>
            <a:pPr algn="just"/>
            <a:r>
              <a:rPr lang="cs-CZ" sz="2000" dirty="0"/>
              <a:t>je </a:t>
            </a:r>
            <a:r>
              <a:rPr lang="cs-CZ" sz="2000" u="sng" dirty="0"/>
              <a:t>mírou elektrické energie odebrané spotřebičem za jednu sekundu</a:t>
            </a:r>
            <a:r>
              <a:rPr lang="cs-CZ" sz="2000" dirty="0"/>
              <a:t>. </a:t>
            </a:r>
            <a:r>
              <a:rPr lang="cs-CZ" sz="2000" b="1" dirty="0"/>
              <a:t>Výkon spotřebiče </a:t>
            </a:r>
            <a:r>
              <a:rPr lang="cs-CZ" sz="2000" i="1" dirty="0"/>
              <a:t>P</a:t>
            </a:r>
            <a:r>
              <a:rPr lang="cs-CZ" sz="2000" dirty="0"/>
              <a:t> vyjadřuje </a:t>
            </a:r>
            <a:r>
              <a:rPr lang="cs-CZ" sz="2000" u="sng" dirty="0"/>
              <a:t>užitečnou práci, kterou spotřebič vykoná za dobu jedné sekundy</a:t>
            </a:r>
            <a:r>
              <a:rPr lang="cs-CZ" sz="2000" dirty="0"/>
              <a:t>.</a:t>
            </a:r>
          </a:p>
        </p:txBody>
      </p:sp>
      <p:sp>
        <p:nvSpPr>
          <p:cNvPr id="22" name="TextovéPole 21">
            <a:extLst>
              <a:ext uri="{FF2B5EF4-FFF2-40B4-BE49-F238E27FC236}">
                <a16:creationId xmlns:a16="http://schemas.microsoft.com/office/drawing/2014/main" id="{3495747D-B448-4B3D-A5EF-8353D672B856}"/>
              </a:ext>
            </a:extLst>
          </p:cNvPr>
          <p:cNvSpPr txBox="1"/>
          <p:nvPr/>
        </p:nvSpPr>
        <p:spPr>
          <a:xfrm>
            <a:off x="205242" y="5631786"/>
            <a:ext cx="4572000" cy="400110"/>
          </a:xfrm>
          <a:prstGeom prst="rect">
            <a:avLst/>
          </a:prstGeom>
          <a:noFill/>
        </p:spPr>
        <p:txBody>
          <a:bodyPr wrap="square">
            <a:spAutoFit/>
          </a:bodyPr>
          <a:lstStyle/>
          <a:p>
            <a:r>
              <a:rPr lang="cs-CZ" sz="2000" b="1" i="0" dirty="0">
                <a:solidFill>
                  <a:srgbClr val="333333"/>
                </a:solidFill>
                <a:effectLst/>
              </a:rPr>
              <a:t>Účinnost spotřebiče </a:t>
            </a:r>
            <a:r>
              <a:rPr lang="el-GR" sz="2000" b="0" i="1" dirty="0">
                <a:solidFill>
                  <a:srgbClr val="333333"/>
                </a:solidFill>
                <a:effectLst/>
              </a:rPr>
              <a:t>η</a:t>
            </a:r>
            <a:endParaRPr lang="cs-CZ" sz="2000" i="1" dirty="0"/>
          </a:p>
        </p:txBody>
      </p:sp>
      <p:pic>
        <p:nvPicPr>
          <p:cNvPr id="4104" name="Picture 8">
            <a:extLst>
              <a:ext uri="{FF2B5EF4-FFF2-40B4-BE49-F238E27FC236}">
                <a16:creationId xmlns:a16="http://schemas.microsoft.com/office/drawing/2014/main" id="{D7A7E3AC-6279-4328-81E9-ED915B39B4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6092" y="5482457"/>
            <a:ext cx="3843312" cy="654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642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04564498-D909-4325-96EF-C1FB72616924}"/>
              </a:ext>
            </a:extLst>
          </p:cNvPr>
          <p:cNvSpPr txBox="1"/>
          <p:nvPr/>
        </p:nvSpPr>
        <p:spPr>
          <a:xfrm>
            <a:off x="168965" y="1458032"/>
            <a:ext cx="8806069" cy="2554545"/>
          </a:xfrm>
          <a:prstGeom prst="rect">
            <a:avLst/>
          </a:prstGeom>
          <a:noFill/>
        </p:spPr>
        <p:txBody>
          <a:bodyPr wrap="square">
            <a:spAutoFit/>
          </a:bodyPr>
          <a:lstStyle/>
          <a:p>
            <a:pPr algn="just"/>
            <a:r>
              <a:rPr lang="en-US" sz="2000" b="1" dirty="0" err="1"/>
              <a:t>Jouleovo</a:t>
            </a:r>
            <a:r>
              <a:rPr lang="en-US" sz="2000" b="1" dirty="0"/>
              <a:t> </a:t>
            </a:r>
            <a:r>
              <a:rPr lang="en-US" sz="2000" b="1" dirty="0" err="1"/>
              <a:t>teplo</a:t>
            </a:r>
            <a:r>
              <a:rPr lang="en-US" sz="2000" b="1" dirty="0"/>
              <a:t> </a:t>
            </a:r>
            <a:r>
              <a:rPr lang="cs-CZ" sz="2000" dirty="0"/>
              <a:t> </a:t>
            </a:r>
            <a:r>
              <a:rPr lang="en-US" sz="2000" dirty="0" err="1"/>
              <a:t>vzniká</a:t>
            </a:r>
            <a:r>
              <a:rPr lang="en-US" sz="2000" dirty="0"/>
              <a:t> </a:t>
            </a:r>
            <a:r>
              <a:rPr lang="en-US" sz="2000" dirty="0" err="1"/>
              <a:t>ve</a:t>
            </a:r>
            <a:r>
              <a:rPr lang="en-US" sz="2000" dirty="0"/>
              <a:t> </a:t>
            </a:r>
            <a:r>
              <a:rPr lang="en-US" sz="2000" dirty="0" err="1"/>
              <a:t>vodiči</a:t>
            </a:r>
            <a:r>
              <a:rPr lang="en-US" sz="2000" dirty="0"/>
              <a:t> </a:t>
            </a:r>
            <a:r>
              <a:rPr lang="en-US" sz="2000" dirty="0" err="1"/>
              <a:t>průchodem</a:t>
            </a:r>
            <a:r>
              <a:rPr lang="en-US" sz="2000" dirty="0"/>
              <a:t> </a:t>
            </a:r>
            <a:r>
              <a:rPr lang="en-US" sz="2000" dirty="0" err="1"/>
              <a:t>elektrického</a:t>
            </a:r>
            <a:r>
              <a:rPr lang="en-US" sz="2000" dirty="0"/>
              <a:t> </a:t>
            </a:r>
            <a:r>
              <a:rPr lang="en-US" sz="2000" dirty="0" err="1"/>
              <a:t>proudu</a:t>
            </a:r>
            <a:r>
              <a:rPr lang="en-US" sz="2000" dirty="0"/>
              <a:t>.</a:t>
            </a:r>
            <a:r>
              <a:rPr lang="cs-CZ" sz="2000" dirty="0"/>
              <a:t> Zahřívání vodiče lze vysvětlit předáváním části kinetické energie částic způsobujících elektrický proud (nejčastěji elektronů) částicím, které se elektrického proudu neúčastní (nejčastěji kladné ionty v pevných pozicích). Tím se zvyšuje tepelný pohyb těchto částic – vodič se zahřívá.</a:t>
            </a:r>
          </a:p>
          <a:p>
            <a:pPr algn="just"/>
            <a:r>
              <a:rPr lang="cs-CZ" sz="2000" dirty="0"/>
              <a:t>Velikost </a:t>
            </a:r>
            <a:r>
              <a:rPr lang="cs-CZ" sz="2000" dirty="0" err="1"/>
              <a:t>Jouleova</a:t>
            </a:r>
            <a:r>
              <a:rPr lang="cs-CZ" sz="2000" dirty="0"/>
              <a:t> tepla Q vznikajícího ve vodiči, jímž prochází elektrický proud po dobu t a na jehož koncích je napětí U, se vypočte podle </a:t>
            </a:r>
            <a:r>
              <a:rPr lang="cs-CZ" sz="2000" b="1" dirty="0" err="1"/>
              <a:t>Jouleova</a:t>
            </a:r>
            <a:r>
              <a:rPr lang="cs-CZ" sz="2000" b="1" dirty="0"/>
              <a:t> zákona </a:t>
            </a:r>
            <a:r>
              <a:rPr lang="cs-CZ" sz="2000" dirty="0"/>
              <a:t>(</a:t>
            </a:r>
            <a:r>
              <a:rPr lang="cs-CZ" sz="2000" dirty="0" err="1"/>
              <a:t>Lenz-Jouleova</a:t>
            </a:r>
            <a:r>
              <a:rPr lang="cs-CZ" sz="2000" dirty="0"/>
              <a:t> zákona):</a:t>
            </a:r>
            <a:r>
              <a:rPr lang="en-US" sz="2000" dirty="0"/>
              <a:t> </a:t>
            </a:r>
          </a:p>
        </p:txBody>
      </p:sp>
      <p:pic>
        <p:nvPicPr>
          <p:cNvPr id="6" name="Grafický objekt 5">
            <a:extLst>
              <a:ext uri="{FF2B5EF4-FFF2-40B4-BE49-F238E27FC236}">
                <a16:creationId xmlns:a16="http://schemas.microsoft.com/office/drawing/2014/main" id="{A16A70C2-58F8-435D-AD03-EC5281404C5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47730" y="4736430"/>
            <a:ext cx="1344381" cy="331303"/>
          </a:xfrm>
          <a:prstGeom prst="rect">
            <a:avLst/>
          </a:prstGeom>
        </p:spPr>
      </p:pic>
      <p:pic>
        <p:nvPicPr>
          <p:cNvPr id="10" name="Grafický objekt 9">
            <a:extLst>
              <a:ext uri="{FF2B5EF4-FFF2-40B4-BE49-F238E27FC236}">
                <a16:creationId xmlns:a16="http://schemas.microsoft.com/office/drawing/2014/main" id="{DEEBF320-F923-4EC1-8E15-60D918CFC84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667001" y="5270567"/>
            <a:ext cx="1086678" cy="603710"/>
          </a:xfrm>
          <a:prstGeom prst="rect">
            <a:avLst/>
          </a:prstGeom>
        </p:spPr>
      </p:pic>
      <p:pic>
        <p:nvPicPr>
          <p:cNvPr id="12" name="Grafický objekt 11">
            <a:extLst>
              <a:ext uri="{FF2B5EF4-FFF2-40B4-BE49-F238E27FC236}">
                <a16:creationId xmlns:a16="http://schemas.microsoft.com/office/drawing/2014/main" id="{3B22C78D-0F0F-4C9A-A300-DEAB5C8D5C8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16465" y="4171350"/>
            <a:ext cx="1242739" cy="286786"/>
          </a:xfrm>
          <a:prstGeom prst="rect">
            <a:avLst/>
          </a:prstGeom>
        </p:spPr>
      </p:pic>
      <p:sp>
        <p:nvSpPr>
          <p:cNvPr id="14" name="TextovéPole 13">
            <a:extLst>
              <a:ext uri="{FF2B5EF4-FFF2-40B4-BE49-F238E27FC236}">
                <a16:creationId xmlns:a16="http://schemas.microsoft.com/office/drawing/2014/main" id="{859B04CB-7531-4070-B8B7-20A961A5B338}"/>
              </a:ext>
            </a:extLst>
          </p:cNvPr>
          <p:cNvSpPr txBox="1"/>
          <p:nvPr/>
        </p:nvSpPr>
        <p:spPr>
          <a:xfrm>
            <a:off x="2348948" y="6246173"/>
            <a:ext cx="5141843" cy="369332"/>
          </a:xfrm>
          <a:prstGeom prst="rect">
            <a:avLst/>
          </a:prstGeom>
          <a:noFill/>
        </p:spPr>
        <p:txBody>
          <a:bodyPr wrap="square">
            <a:spAutoFit/>
          </a:bodyPr>
          <a:lstStyle/>
          <a:p>
            <a:r>
              <a:rPr lang="en-US" b="0" i="0" dirty="0" err="1">
                <a:solidFill>
                  <a:srgbClr val="000000"/>
                </a:solidFill>
                <a:effectLst/>
              </a:rPr>
              <a:t>Tepelná</a:t>
            </a:r>
            <a:r>
              <a:rPr lang="en-US" b="0" i="0" dirty="0">
                <a:solidFill>
                  <a:srgbClr val="000000"/>
                </a:solidFill>
                <a:effectLst/>
              </a:rPr>
              <a:t> </a:t>
            </a:r>
            <a:r>
              <a:rPr lang="en-US" b="0" i="0" dirty="0" err="1">
                <a:solidFill>
                  <a:srgbClr val="000000"/>
                </a:solidFill>
                <a:effectLst/>
              </a:rPr>
              <a:t>energie</a:t>
            </a:r>
            <a:r>
              <a:rPr lang="en-US" b="0" i="0" dirty="0">
                <a:solidFill>
                  <a:srgbClr val="000000"/>
                </a:solidFill>
                <a:effectLst/>
              </a:rPr>
              <a:t> </a:t>
            </a:r>
            <a:r>
              <a:rPr lang="en-US" b="1" i="0" dirty="0">
                <a:solidFill>
                  <a:srgbClr val="000000"/>
                </a:solidFill>
                <a:effectLst/>
              </a:rPr>
              <a:t>Q</a:t>
            </a:r>
            <a:r>
              <a:rPr lang="en-US" b="0" i="0" dirty="0">
                <a:solidFill>
                  <a:srgbClr val="000000"/>
                </a:solidFill>
                <a:effectLst/>
              </a:rPr>
              <a:t>, </a:t>
            </a:r>
            <a:r>
              <a:rPr lang="en-US" b="0" i="0" dirty="0" err="1">
                <a:solidFill>
                  <a:srgbClr val="000000"/>
                </a:solidFill>
                <a:effectLst/>
              </a:rPr>
              <a:t>jednotkou</a:t>
            </a:r>
            <a:r>
              <a:rPr lang="en-US" b="0" i="0" dirty="0">
                <a:solidFill>
                  <a:srgbClr val="000000"/>
                </a:solidFill>
                <a:effectLst/>
              </a:rPr>
              <a:t> </a:t>
            </a:r>
            <a:r>
              <a:rPr lang="en-US" b="0" i="0" dirty="0" err="1">
                <a:solidFill>
                  <a:srgbClr val="000000"/>
                </a:solidFill>
                <a:effectLst/>
              </a:rPr>
              <a:t>tepla</a:t>
            </a:r>
            <a:r>
              <a:rPr lang="en-US" b="0" i="0" dirty="0">
                <a:solidFill>
                  <a:srgbClr val="000000"/>
                </a:solidFill>
                <a:effectLst/>
              </a:rPr>
              <a:t> je </a:t>
            </a:r>
            <a:r>
              <a:rPr lang="en-US" b="1" i="0" dirty="0">
                <a:solidFill>
                  <a:srgbClr val="000000"/>
                </a:solidFill>
                <a:effectLst/>
              </a:rPr>
              <a:t>J</a:t>
            </a:r>
            <a:r>
              <a:rPr lang="en-US" b="0" i="0" dirty="0">
                <a:solidFill>
                  <a:srgbClr val="000000"/>
                </a:solidFill>
                <a:effectLst/>
              </a:rPr>
              <a:t> (Joule=W·s)</a:t>
            </a:r>
            <a:endParaRPr lang="en-US" dirty="0"/>
          </a:p>
        </p:txBody>
      </p:sp>
      <p:pic>
        <p:nvPicPr>
          <p:cNvPr id="16" name="Obrázek 15">
            <a:extLst>
              <a:ext uri="{FF2B5EF4-FFF2-40B4-BE49-F238E27FC236}">
                <a16:creationId xmlns:a16="http://schemas.microsoft.com/office/drawing/2014/main" id="{313CCFD0-B087-412D-9D78-6B330D1E20CC}"/>
              </a:ext>
            </a:extLst>
          </p:cNvPr>
          <p:cNvPicPr>
            <a:picLocks noChangeAspect="1"/>
          </p:cNvPicPr>
          <p:nvPr/>
        </p:nvPicPr>
        <p:blipFill>
          <a:blip r:embed="rId8"/>
          <a:stretch>
            <a:fillRect/>
          </a:stretch>
        </p:blipFill>
        <p:spPr>
          <a:xfrm>
            <a:off x="4509533" y="3906929"/>
            <a:ext cx="4412493" cy="2247485"/>
          </a:xfrm>
          <a:prstGeom prst="rect">
            <a:avLst/>
          </a:prstGeom>
        </p:spPr>
      </p:pic>
      <p:pic>
        <p:nvPicPr>
          <p:cNvPr id="2050" name="Picture 2" descr="joule heating in a light bulb">
            <a:extLst>
              <a:ext uri="{FF2B5EF4-FFF2-40B4-BE49-F238E27FC236}">
                <a16:creationId xmlns:a16="http://schemas.microsoft.com/office/drawing/2014/main" id="{A9763ACC-AF92-4282-941C-2A5FCF9C51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9855" y="4103152"/>
            <a:ext cx="1459188" cy="25936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5E467642-2A40-416A-8449-922F6813EF36}"/>
              </a:ext>
            </a:extLst>
          </p:cNvPr>
          <p:cNvSpPr txBox="1"/>
          <p:nvPr/>
        </p:nvSpPr>
        <p:spPr>
          <a:xfrm>
            <a:off x="168965" y="350324"/>
            <a:ext cx="8806069" cy="707886"/>
          </a:xfrm>
          <a:prstGeom prst="rect">
            <a:avLst/>
          </a:prstGeom>
          <a:noFill/>
        </p:spPr>
        <p:txBody>
          <a:bodyPr wrap="square">
            <a:spAutoFit/>
          </a:bodyPr>
          <a:lstStyle/>
          <a:p>
            <a:pPr algn="just"/>
            <a:r>
              <a:rPr lang="cs-CZ" sz="2000" dirty="0"/>
              <a:t>Obvyklým způsobem redukce výkonové ztráty je užívání tlustších vodičů a vyšších napětí. Ve speciálních aplikacích se používají supravodiče.</a:t>
            </a:r>
          </a:p>
        </p:txBody>
      </p:sp>
    </p:spTree>
    <p:extLst>
      <p:ext uri="{BB962C8B-B14F-4D97-AF65-F5344CB8AC3E}">
        <p14:creationId xmlns:p14="http://schemas.microsoft.com/office/powerpoint/2010/main" val="31056594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CB751BF-8B2F-491E-A365-56318B35EA89}"/>
              </a:ext>
            </a:extLst>
          </p:cNvPr>
          <p:cNvSpPr txBox="1"/>
          <p:nvPr/>
        </p:nvSpPr>
        <p:spPr>
          <a:xfrm>
            <a:off x="120860" y="464685"/>
            <a:ext cx="8801100" cy="707886"/>
          </a:xfrm>
          <a:prstGeom prst="rect">
            <a:avLst/>
          </a:prstGeom>
          <a:noFill/>
        </p:spPr>
        <p:txBody>
          <a:bodyPr wrap="square">
            <a:spAutoFit/>
          </a:bodyPr>
          <a:lstStyle/>
          <a:p>
            <a:pPr algn="just"/>
            <a:r>
              <a:rPr lang="cs-CZ" sz="2000" b="0" i="0" dirty="0">
                <a:effectLst/>
              </a:rPr>
              <a:t>Jak dlouho se bude zahřívat 1,5 l vody z 20 </a:t>
            </a:r>
            <a:r>
              <a:rPr lang="cs-CZ" sz="2000" b="0" i="0" baseline="30000" dirty="0">
                <a:effectLst/>
              </a:rPr>
              <a:t>0</a:t>
            </a:r>
            <a:r>
              <a:rPr lang="cs-CZ" sz="2000" b="0" i="0" dirty="0">
                <a:effectLst/>
              </a:rPr>
              <a:t>C na 100 </a:t>
            </a:r>
            <a:r>
              <a:rPr lang="cs-CZ" sz="2000" b="0" i="0" baseline="30000" dirty="0">
                <a:effectLst/>
              </a:rPr>
              <a:t>0</a:t>
            </a:r>
            <a:r>
              <a:rPr lang="cs-CZ" sz="2000" b="0" i="0" dirty="0">
                <a:effectLst/>
              </a:rPr>
              <a:t>C na elektrickém vařiči o příkonu 600 W, je-li účinnost vařiče je 80 %.   c = 4200 J.kg</a:t>
            </a:r>
            <a:r>
              <a:rPr lang="cs-CZ" sz="2000" b="0" i="0" baseline="30000" dirty="0">
                <a:effectLst/>
              </a:rPr>
              <a:t>-1</a:t>
            </a:r>
            <a:r>
              <a:rPr lang="cs-CZ" sz="2000" b="0" i="0" dirty="0">
                <a:effectLst/>
              </a:rPr>
              <a:t>K</a:t>
            </a:r>
            <a:r>
              <a:rPr lang="cs-CZ" sz="2000" b="0" i="0" baseline="30000" dirty="0">
                <a:effectLst/>
              </a:rPr>
              <a:t>-1</a:t>
            </a:r>
            <a:endParaRPr lang="cs-CZ" sz="2000" dirty="0"/>
          </a:p>
        </p:txBody>
      </p:sp>
      <p:sp>
        <p:nvSpPr>
          <p:cNvPr id="7" name="TextovéPole 6">
            <a:extLst>
              <a:ext uri="{FF2B5EF4-FFF2-40B4-BE49-F238E27FC236}">
                <a16:creationId xmlns:a16="http://schemas.microsoft.com/office/drawing/2014/main" id="{CF99D1A9-BEF1-4092-B0F8-09553CB5A2DE}"/>
              </a:ext>
            </a:extLst>
          </p:cNvPr>
          <p:cNvSpPr txBox="1"/>
          <p:nvPr/>
        </p:nvSpPr>
        <p:spPr>
          <a:xfrm>
            <a:off x="195800" y="1187224"/>
            <a:ext cx="2902160" cy="2246769"/>
          </a:xfrm>
          <a:prstGeom prst="rect">
            <a:avLst/>
          </a:prstGeom>
          <a:noFill/>
        </p:spPr>
        <p:txBody>
          <a:bodyPr wrap="square">
            <a:spAutoFit/>
          </a:bodyPr>
          <a:lstStyle/>
          <a:p>
            <a:r>
              <a:rPr lang="cs-CZ" sz="2000" b="0" i="0" dirty="0">
                <a:solidFill>
                  <a:srgbClr val="4F4F4F"/>
                </a:solidFill>
                <a:effectLst/>
              </a:rPr>
              <a:t>V</a:t>
            </a:r>
            <a:r>
              <a:rPr lang="nl-NL" sz="2000" b="0" i="0" dirty="0">
                <a:solidFill>
                  <a:srgbClr val="4F4F4F"/>
                </a:solidFill>
                <a:effectLst/>
              </a:rPr>
              <a:t> = </a:t>
            </a:r>
            <a:r>
              <a:rPr lang="cs-CZ" sz="2000" b="0" i="0" dirty="0">
                <a:solidFill>
                  <a:srgbClr val="4F4F4F"/>
                </a:solidFill>
                <a:effectLst/>
              </a:rPr>
              <a:t>1,5 l = 0,0015 m</a:t>
            </a:r>
            <a:r>
              <a:rPr lang="cs-CZ" sz="2000" b="0" i="0" baseline="30000" dirty="0">
                <a:solidFill>
                  <a:srgbClr val="4F4F4F"/>
                </a:solidFill>
                <a:effectLst/>
              </a:rPr>
              <a:t>3</a:t>
            </a:r>
          </a:p>
          <a:p>
            <a:r>
              <a:rPr lang="el-GR" sz="2000" b="0" i="0" dirty="0">
                <a:solidFill>
                  <a:srgbClr val="4F4F4F"/>
                </a:solidFill>
                <a:effectLst/>
              </a:rPr>
              <a:t>ρ</a:t>
            </a:r>
            <a:r>
              <a:rPr lang="cs-CZ" sz="2000" b="0" i="0" dirty="0">
                <a:solidFill>
                  <a:srgbClr val="4F4F4F"/>
                </a:solidFill>
                <a:effectLst/>
              </a:rPr>
              <a:t> = 1000 kg.m</a:t>
            </a:r>
            <a:r>
              <a:rPr lang="cs-CZ" sz="2000" b="0" i="0" baseline="30000" dirty="0">
                <a:solidFill>
                  <a:srgbClr val="4F4F4F"/>
                </a:solidFill>
                <a:effectLst/>
              </a:rPr>
              <a:t>-3</a:t>
            </a:r>
          </a:p>
          <a:p>
            <a:r>
              <a:rPr lang="nl-NL" sz="2000" b="0" i="0" dirty="0">
                <a:solidFill>
                  <a:srgbClr val="4F4F4F"/>
                </a:solidFill>
                <a:effectLst/>
              </a:rPr>
              <a:t>Δt = </a:t>
            </a:r>
            <a:r>
              <a:rPr lang="cs-CZ" sz="2000" b="0" i="0" dirty="0">
                <a:solidFill>
                  <a:srgbClr val="4F4F4F"/>
                </a:solidFill>
                <a:effectLst/>
              </a:rPr>
              <a:t>10</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r>
              <a:rPr lang="cs-CZ" sz="2000" b="0" i="0" dirty="0">
                <a:solidFill>
                  <a:srgbClr val="4F4F4F"/>
                </a:solidFill>
                <a:effectLst/>
              </a:rPr>
              <a:t>-</a:t>
            </a:r>
            <a:r>
              <a:rPr lang="nl-NL" sz="2000" b="0" i="0" dirty="0">
                <a:solidFill>
                  <a:srgbClr val="4F4F4F"/>
                </a:solidFill>
                <a:effectLst/>
              </a:rPr>
              <a:t> </a:t>
            </a:r>
            <a:r>
              <a:rPr lang="cs-CZ" sz="2000" b="0" i="0" dirty="0">
                <a:solidFill>
                  <a:srgbClr val="4F4F4F"/>
                </a:solidFill>
                <a:effectLst/>
              </a:rPr>
              <a:t>2</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 80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endParaRPr lang="cs-CZ"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p</a:t>
            </a:r>
            <a:r>
              <a:rPr lang="nl-NL" sz="2000" b="0" i="0" dirty="0">
                <a:solidFill>
                  <a:srgbClr val="4F4F4F"/>
                </a:solidFill>
                <a:effectLst/>
              </a:rPr>
              <a:t> = </a:t>
            </a:r>
            <a:r>
              <a:rPr lang="cs-CZ" sz="2000" b="0" i="0" dirty="0">
                <a:solidFill>
                  <a:srgbClr val="4F4F4F"/>
                </a:solidFill>
                <a:effectLst/>
              </a:rPr>
              <a:t>600 W</a:t>
            </a:r>
          </a:p>
          <a:p>
            <a:r>
              <a:rPr lang="nl-NL" sz="2000" b="0" i="0" dirty="0">
                <a:solidFill>
                  <a:srgbClr val="4F4F4F"/>
                </a:solidFill>
                <a:effectLst/>
              </a:rPr>
              <a:t>η = </a:t>
            </a:r>
            <a:r>
              <a:rPr lang="cs-CZ" sz="2000" b="0" i="0" dirty="0">
                <a:solidFill>
                  <a:srgbClr val="4F4F4F"/>
                </a:solidFill>
                <a:effectLst/>
              </a:rPr>
              <a:t>80 % </a:t>
            </a:r>
            <a:r>
              <a:rPr lang="nl-NL" sz="2000" b="0" i="0" dirty="0">
                <a:solidFill>
                  <a:srgbClr val="4F4F4F"/>
                </a:solidFill>
                <a:effectLst/>
              </a:rPr>
              <a:t>= 0,</a:t>
            </a:r>
            <a:r>
              <a:rPr lang="cs-CZ" sz="2000" b="0" i="0" dirty="0">
                <a:solidFill>
                  <a:srgbClr val="4F4F4F"/>
                </a:solidFill>
                <a:effectLst/>
              </a:rPr>
              <a:t>8</a:t>
            </a:r>
          </a:p>
          <a:p>
            <a:r>
              <a:rPr lang="nl-NL" sz="2000" b="0" i="0" dirty="0">
                <a:solidFill>
                  <a:srgbClr val="4F4F4F"/>
                </a:solidFill>
                <a:effectLst/>
              </a:rPr>
              <a:t>c = 4</a:t>
            </a:r>
            <a:r>
              <a:rPr lang="cs-CZ" sz="2000" b="0" i="0" dirty="0">
                <a:solidFill>
                  <a:srgbClr val="4F4F4F"/>
                </a:solidFill>
                <a:effectLst/>
              </a:rPr>
              <a:t>20</a:t>
            </a:r>
            <a:r>
              <a:rPr lang="nl-NL" sz="2000" b="0" i="0" dirty="0">
                <a:solidFill>
                  <a:srgbClr val="4F4F4F"/>
                </a:solidFill>
                <a:effectLst/>
              </a:rPr>
              <a:t>0 J.kg</a:t>
            </a:r>
            <a:r>
              <a:rPr lang="nl-NL" sz="2000" b="0" i="0" baseline="30000" dirty="0">
                <a:solidFill>
                  <a:srgbClr val="4F4F4F"/>
                </a:solidFill>
                <a:effectLst/>
              </a:rPr>
              <a:t>-1</a:t>
            </a:r>
            <a:r>
              <a:rPr lang="nl-NL" sz="2000" b="0" i="0" dirty="0">
                <a:solidFill>
                  <a:srgbClr val="4F4F4F"/>
                </a:solidFill>
                <a:effectLst/>
              </a:rPr>
              <a:t>K</a:t>
            </a:r>
            <a:r>
              <a:rPr lang="nl-NL" sz="2000" b="0" i="0" baseline="30000" dirty="0">
                <a:solidFill>
                  <a:srgbClr val="4F4F4F"/>
                </a:solidFill>
                <a:effectLst/>
              </a:rPr>
              <a:t>-1</a:t>
            </a:r>
            <a:endParaRPr lang="cs-CZ" sz="2000" b="0" i="0" baseline="30000" dirty="0">
              <a:solidFill>
                <a:srgbClr val="4F4F4F"/>
              </a:solidFill>
              <a:effectLst/>
            </a:endParaRPr>
          </a:p>
          <a:p>
            <a:r>
              <a:rPr lang="nl-NL" sz="2000" b="0" i="0" dirty="0">
                <a:solidFill>
                  <a:srgbClr val="4F4F4F"/>
                </a:solidFill>
                <a:effectLst/>
              </a:rPr>
              <a:t>τ = </a:t>
            </a:r>
            <a:r>
              <a:rPr lang="cs-CZ" sz="2000" b="0" i="0" dirty="0">
                <a:solidFill>
                  <a:srgbClr val="4F4F4F"/>
                </a:solidFill>
                <a:effectLst/>
              </a:rPr>
              <a:t>?</a:t>
            </a:r>
          </a:p>
        </p:txBody>
      </p:sp>
      <p:sp>
        <p:nvSpPr>
          <p:cNvPr id="2" name="TextovéPole 1">
            <a:extLst>
              <a:ext uri="{FF2B5EF4-FFF2-40B4-BE49-F238E27FC236}">
                <a16:creationId xmlns:a16="http://schemas.microsoft.com/office/drawing/2014/main" id="{38A77FE3-445D-498C-83DF-AFDCD3AED078}"/>
              </a:ext>
            </a:extLst>
          </p:cNvPr>
          <p:cNvSpPr txBox="1"/>
          <p:nvPr/>
        </p:nvSpPr>
        <p:spPr>
          <a:xfrm>
            <a:off x="171450" y="56792"/>
            <a:ext cx="1072730" cy="461665"/>
          </a:xfrm>
          <a:prstGeom prst="rect">
            <a:avLst/>
          </a:prstGeom>
          <a:noFill/>
        </p:spPr>
        <p:txBody>
          <a:bodyPr wrap="none" rtlCol="0">
            <a:spAutoFit/>
          </a:bodyPr>
          <a:lstStyle/>
          <a:p>
            <a:r>
              <a:rPr lang="cs-CZ" sz="2400" b="1" dirty="0"/>
              <a:t>Příklad</a:t>
            </a:r>
          </a:p>
        </p:txBody>
      </p:sp>
      <p:sp>
        <p:nvSpPr>
          <p:cNvPr id="3" name="TextovéPole 2">
            <a:extLst>
              <a:ext uri="{FF2B5EF4-FFF2-40B4-BE49-F238E27FC236}">
                <a16:creationId xmlns:a16="http://schemas.microsoft.com/office/drawing/2014/main" id="{E63F6FB5-384C-437E-8174-4F4DF776F830}"/>
              </a:ext>
            </a:extLst>
          </p:cNvPr>
          <p:cNvSpPr txBox="1"/>
          <p:nvPr/>
        </p:nvSpPr>
        <p:spPr>
          <a:xfrm>
            <a:off x="3237649" y="1288285"/>
            <a:ext cx="5616785" cy="1877437"/>
          </a:xfrm>
          <a:prstGeom prst="rect">
            <a:avLst/>
          </a:prstGeom>
          <a:noFill/>
        </p:spPr>
        <p:txBody>
          <a:bodyPr wrap="square" rtlCol="0">
            <a:spAutoFit/>
          </a:bodyPr>
          <a:lstStyle/>
          <a:p>
            <a:r>
              <a:rPr lang="cs-CZ" sz="2000" dirty="0"/>
              <a:t>P = </a:t>
            </a:r>
            <a:r>
              <a:rPr lang="nl-NL" sz="2000" b="0" i="0" dirty="0">
                <a:solidFill>
                  <a:srgbClr val="4F4F4F"/>
                </a:solidFill>
                <a:effectLst/>
              </a:rPr>
              <a:t>η</a:t>
            </a:r>
            <a:r>
              <a:rPr lang="cs-CZ" sz="2000" b="0" i="0" dirty="0">
                <a:solidFill>
                  <a:srgbClr val="4F4F4F"/>
                </a:solidFill>
                <a:effectLst/>
              </a:rPr>
              <a:t>. P</a:t>
            </a:r>
            <a:r>
              <a:rPr lang="cs-CZ" sz="2000" b="0" i="0" baseline="-25000" dirty="0">
                <a:solidFill>
                  <a:srgbClr val="4F4F4F"/>
                </a:solidFill>
                <a:effectLst/>
              </a:rPr>
              <a:t>p</a:t>
            </a:r>
            <a:endParaRPr lang="cs-CZ" sz="2000" b="0" i="0" dirty="0">
              <a:solidFill>
                <a:srgbClr val="4F4F4F"/>
              </a:solidFill>
              <a:effectLst/>
            </a:endParaRPr>
          </a:p>
          <a:p>
            <a:endParaRPr lang="cs-CZ" sz="800" dirty="0">
              <a:solidFill>
                <a:srgbClr val="4F4F4F"/>
              </a:solidFill>
            </a:endParaRPr>
          </a:p>
          <a:p>
            <a:r>
              <a:rPr lang="cs-CZ" sz="2000" dirty="0">
                <a:solidFill>
                  <a:srgbClr val="4F4F4F"/>
                </a:solidFill>
              </a:rPr>
              <a:t>Q = </a:t>
            </a:r>
            <a:r>
              <a:rPr lang="nl-NL" sz="2000" b="0" i="0" dirty="0">
                <a:solidFill>
                  <a:srgbClr val="4F4F4F"/>
                </a:solidFill>
                <a:effectLst/>
              </a:rPr>
              <a:t>η</a:t>
            </a:r>
            <a:r>
              <a:rPr lang="cs-CZ" sz="2000" b="0" i="0" dirty="0">
                <a:solidFill>
                  <a:srgbClr val="4F4F4F"/>
                </a:solidFill>
                <a:effectLst/>
              </a:rPr>
              <a:t>.P</a:t>
            </a:r>
            <a:r>
              <a:rPr lang="cs-CZ" sz="2000" b="0" i="0" baseline="-25000" dirty="0">
                <a:solidFill>
                  <a:srgbClr val="4F4F4F"/>
                </a:solidFill>
                <a:effectLst/>
              </a:rPr>
              <a:t>p</a:t>
            </a:r>
            <a:r>
              <a:rPr lang="cs-CZ" sz="2000" dirty="0">
                <a:solidFill>
                  <a:srgbClr val="4F4F4F"/>
                </a:solidFill>
              </a:rPr>
              <a:t>.t</a:t>
            </a:r>
            <a:r>
              <a:rPr lang="cs-CZ" sz="2000" dirty="0"/>
              <a:t> = </a:t>
            </a:r>
            <a:r>
              <a:rPr lang="cs-CZ" sz="2000" dirty="0" err="1"/>
              <a:t>m.c</a:t>
            </a:r>
            <a:r>
              <a:rPr lang="cs-CZ" sz="2000" dirty="0"/>
              <a:t>.</a:t>
            </a:r>
            <a:r>
              <a:rPr lang="nl-NL" sz="2000" b="0" i="0" dirty="0">
                <a:solidFill>
                  <a:srgbClr val="4F4F4F"/>
                </a:solidFill>
                <a:effectLst/>
              </a:rPr>
              <a:t>Δt</a:t>
            </a:r>
            <a:endParaRPr lang="cs-CZ" sz="2000" b="0" i="0" dirty="0">
              <a:solidFill>
                <a:srgbClr val="4F4F4F"/>
              </a:solidFill>
              <a:effectLst/>
            </a:endParaRPr>
          </a:p>
          <a:p>
            <a:endParaRPr lang="cs-CZ" sz="800" dirty="0">
              <a:solidFill>
                <a:srgbClr val="4F4F4F"/>
              </a:solidFill>
            </a:endParaRPr>
          </a:p>
          <a:p>
            <a:r>
              <a:rPr lang="cs-CZ" sz="2000" dirty="0">
                <a:solidFill>
                  <a:srgbClr val="4F4F4F"/>
                </a:solidFill>
              </a:rPr>
              <a:t>t</a:t>
            </a:r>
            <a:r>
              <a:rPr lang="cs-CZ" sz="2000" dirty="0"/>
              <a:t> = </a:t>
            </a:r>
            <a:r>
              <a:rPr lang="el-GR" sz="2000" b="0" i="0" dirty="0">
                <a:solidFill>
                  <a:srgbClr val="4F4F4F"/>
                </a:solidFill>
                <a:effectLst/>
              </a:rPr>
              <a:t>ρ</a:t>
            </a:r>
            <a:r>
              <a:rPr lang="cs-CZ" sz="2000" b="0" i="0" dirty="0">
                <a:solidFill>
                  <a:srgbClr val="4F4F4F"/>
                </a:solidFill>
                <a:effectLst/>
              </a:rPr>
              <a:t>.</a:t>
            </a:r>
            <a:r>
              <a:rPr lang="cs-CZ" sz="2000" b="0" i="0" dirty="0" err="1">
                <a:solidFill>
                  <a:srgbClr val="4F4F4F"/>
                </a:solidFill>
                <a:effectLst/>
              </a:rPr>
              <a:t>V</a:t>
            </a:r>
            <a:r>
              <a:rPr lang="cs-CZ" sz="2000" dirty="0" err="1"/>
              <a:t>.c</a:t>
            </a:r>
            <a:r>
              <a:rPr lang="cs-CZ" sz="2000" dirty="0"/>
              <a:t>.</a:t>
            </a:r>
            <a:r>
              <a:rPr lang="nl-NL" sz="2000" b="0" i="0" dirty="0">
                <a:solidFill>
                  <a:srgbClr val="4F4F4F"/>
                </a:solidFill>
                <a:effectLst/>
              </a:rPr>
              <a:t>Δt</a:t>
            </a:r>
            <a:r>
              <a:rPr lang="cs-CZ" sz="2000" b="0" i="0" dirty="0">
                <a:solidFill>
                  <a:srgbClr val="4F4F4F"/>
                </a:solidFill>
                <a:effectLst/>
              </a:rPr>
              <a:t>/(</a:t>
            </a:r>
            <a:r>
              <a:rPr lang="nl-NL" sz="2000" b="0" i="0" dirty="0">
                <a:solidFill>
                  <a:srgbClr val="4F4F4F"/>
                </a:solidFill>
                <a:effectLst/>
              </a:rPr>
              <a:t>η</a:t>
            </a:r>
            <a:r>
              <a:rPr lang="cs-CZ" sz="2000" b="0" i="0" dirty="0">
                <a:solidFill>
                  <a:srgbClr val="4F4F4F"/>
                </a:solidFill>
                <a:effectLst/>
              </a:rPr>
              <a:t>.P</a:t>
            </a:r>
            <a:r>
              <a:rPr lang="cs-CZ" sz="2000" b="0" i="0" baseline="-25000" dirty="0">
                <a:solidFill>
                  <a:srgbClr val="4F4F4F"/>
                </a:solidFill>
                <a:effectLst/>
              </a:rPr>
              <a:t>p</a:t>
            </a:r>
            <a:r>
              <a:rPr lang="cs-CZ" sz="2000" b="0" i="0" dirty="0">
                <a:solidFill>
                  <a:srgbClr val="4F4F4F"/>
                </a:solidFill>
                <a:effectLst/>
              </a:rPr>
              <a:t>) = 1000. 0,0015.</a:t>
            </a:r>
            <a:r>
              <a:rPr lang="nl-NL" sz="2000" b="0" i="0" dirty="0">
                <a:solidFill>
                  <a:srgbClr val="4F4F4F"/>
                </a:solidFill>
                <a:effectLst/>
              </a:rPr>
              <a:t> 4</a:t>
            </a:r>
            <a:r>
              <a:rPr lang="cs-CZ" sz="2000" b="0" i="0" dirty="0">
                <a:solidFill>
                  <a:srgbClr val="4F4F4F"/>
                </a:solidFill>
                <a:effectLst/>
              </a:rPr>
              <a:t>20</a:t>
            </a:r>
            <a:r>
              <a:rPr lang="nl-NL" sz="2000" b="0" i="0" dirty="0">
                <a:solidFill>
                  <a:srgbClr val="4F4F4F"/>
                </a:solidFill>
                <a:effectLst/>
              </a:rPr>
              <a:t>0</a:t>
            </a:r>
            <a:r>
              <a:rPr lang="cs-CZ" sz="2000" b="0" i="0" dirty="0">
                <a:solidFill>
                  <a:srgbClr val="4F4F4F"/>
                </a:solidFill>
                <a:effectLst/>
              </a:rPr>
              <a:t>.80/(600.</a:t>
            </a:r>
            <a:r>
              <a:rPr lang="nl-NL" sz="2000" b="0" i="0" dirty="0">
                <a:solidFill>
                  <a:srgbClr val="4F4F4F"/>
                </a:solidFill>
                <a:effectLst/>
              </a:rPr>
              <a:t> 0,</a:t>
            </a:r>
            <a:r>
              <a:rPr lang="cs-CZ" sz="2000" b="0" i="0" dirty="0">
                <a:solidFill>
                  <a:srgbClr val="4F4F4F"/>
                </a:solidFill>
                <a:effectLst/>
              </a:rPr>
              <a:t>8) = 1050 s = </a:t>
            </a:r>
            <a:r>
              <a:rPr lang="cs-CZ" sz="2000" b="0" i="0" u="sng" dirty="0">
                <a:solidFill>
                  <a:srgbClr val="4F4F4F"/>
                </a:solidFill>
                <a:effectLst/>
              </a:rPr>
              <a:t>17,5 min</a:t>
            </a:r>
            <a:endParaRPr lang="cs-CZ" sz="2000" u="sng" dirty="0"/>
          </a:p>
          <a:p>
            <a:endParaRPr lang="cs-CZ" sz="2000" dirty="0"/>
          </a:p>
        </p:txBody>
      </p:sp>
      <p:sp>
        <p:nvSpPr>
          <p:cNvPr id="6" name="TextovéPole 5">
            <a:extLst>
              <a:ext uri="{FF2B5EF4-FFF2-40B4-BE49-F238E27FC236}">
                <a16:creationId xmlns:a16="http://schemas.microsoft.com/office/drawing/2014/main" id="{04A8F806-1B6A-4FAC-A9B8-3B68DEF650BF}"/>
              </a:ext>
            </a:extLst>
          </p:cNvPr>
          <p:cNvSpPr txBox="1"/>
          <p:nvPr/>
        </p:nvSpPr>
        <p:spPr>
          <a:xfrm>
            <a:off x="120860" y="3622831"/>
            <a:ext cx="1072730" cy="461665"/>
          </a:xfrm>
          <a:prstGeom prst="rect">
            <a:avLst/>
          </a:prstGeom>
          <a:noFill/>
        </p:spPr>
        <p:txBody>
          <a:bodyPr wrap="none" rtlCol="0">
            <a:spAutoFit/>
          </a:bodyPr>
          <a:lstStyle/>
          <a:p>
            <a:r>
              <a:rPr lang="cs-CZ" sz="2400" b="1" dirty="0"/>
              <a:t>Příklad</a:t>
            </a:r>
          </a:p>
        </p:txBody>
      </p:sp>
      <p:sp>
        <p:nvSpPr>
          <p:cNvPr id="8" name="TextovéPole 7">
            <a:extLst>
              <a:ext uri="{FF2B5EF4-FFF2-40B4-BE49-F238E27FC236}">
                <a16:creationId xmlns:a16="http://schemas.microsoft.com/office/drawing/2014/main" id="{FAA44719-3F30-448F-8CEF-7FA74130309B}"/>
              </a:ext>
            </a:extLst>
          </p:cNvPr>
          <p:cNvSpPr txBox="1"/>
          <p:nvPr/>
        </p:nvSpPr>
        <p:spPr>
          <a:xfrm>
            <a:off x="120860" y="4084496"/>
            <a:ext cx="8801100" cy="707886"/>
          </a:xfrm>
          <a:prstGeom prst="rect">
            <a:avLst/>
          </a:prstGeom>
          <a:noFill/>
        </p:spPr>
        <p:txBody>
          <a:bodyPr wrap="square">
            <a:spAutoFit/>
          </a:bodyPr>
          <a:lstStyle/>
          <a:p>
            <a:pPr algn="just"/>
            <a:r>
              <a:rPr lang="cs-CZ" sz="2000" b="0" i="0" dirty="0">
                <a:effectLst/>
              </a:rPr>
              <a:t>Ponorným vařičem na napětí 220 V se zahřálo 0,5 l vody ze 20 °C na 100 °C za 8 minut. Určete příkon vařiče. c = 4200 J.kg</a:t>
            </a:r>
            <a:r>
              <a:rPr lang="cs-CZ" sz="2000" b="0" i="0" baseline="30000" dirty="0">
                <a:effectLst/>
              </a:rPr>
              <a:t>-1</a:t>
            </a:r>
            <a:r>
              <a:rPr lang="cs-CZ" sz="2000" b="0" i="0" dirty="0">
                <a:effectLst/>
              </a:rPr>
              <a:t>K</a:t>
            </a:r>
            <a:r>
              <a:rPr lang="cs-CZ" sz="2000" b="0" i="0" baseline="30000" dirty="0">
                <a:effectLst/>
              </a:rPr>
              <a:t>-1</a:t>
            </a:r>
            <a:r>
              <a:rPr lang="cs-CZ" sz="2000" b="0" i="0" dirty="0">
                <a:effectLst/>
              </a:rPr>
              <a:t> </a:t>
            </a:r>
            <a:endParaRPr lang="cs-CZ" sz="2000" dirty="0"/>
          </a:p>
        </p:txBody>
      </p:sp>
      <p:sp>
        <p:nvSpPr>
          <p:cNvPr id="10" name="TextovéPole 9">
            <a:extLst>
              <a:ext uri="{FF2B5EF4-FFF2-40B4-BE49-F238E27FC236}">
                <a16:creationId xmlns:a16="http://schemas.microsoft.com/office/drawing/2014/main" id="{C22A94E3-59E8-4D2B-A4DD-F37DDF8FA29F}"/>
              </a:ext>
            </a:extLst>
          </p:cNvPr>
          <p:cNvSpPr txBox="1"/>
          <p:nvPr/>
        </p:nvSpPr>
        <p:spPr>
          <a:xfrm>
            <a:off x="171450" y="4792382"/>
            <a:ext cx="2828925" cy="1938992"/>
          </a:xfrm>
          <a:prstGeom prst="rect">
            <a:avLst/>
          </a:prstGeom>
          <a:noFill/>
        </p:spPr>
        <p:txBody>
          <a:bodyPr wrap="square">
            <a:spAutoFit/>
          </a:bodyPr>
          <a:lstStyle/>
          <a:p>
            <a:r>
              <a:rPr lang="cs-CZ" sz="2000" b="0" i="0" dirty="0">
                <a:solidFill>
                  <a:srgbClr val="4F4F4F"/>
                </a:solidFill>
                <a:effectLst/>
              </a:rPr>
              <a:t>V</a:t>
            </a:r>
            <a:r>
              <a:rPr lang="nl-NL" sz="2000" b="0" i="0" dirty="0">
                <a:solidFill>
                  <a:srgbClr val="4F4F4F"/>
                </a:solidFill>
                <a:effectLst/>
              </a:rPr>
              <a:t> = </a:t>
            </a:r>
            <a:r>
              <a:rPr lang="cs-CZ" sz="2000" dirty="0">
                <a:solidFill>
                  <a:srgbClr val="4F4F4F"/>
                </a:solidFill>
              </a:rPr>
              <a:t>0</a:t>
            </a:r>
            <a:r>
              <a:rPr lang="cs-CZ" sz="2000" b="0" i="0" dirty="0">
                <a:solidFill>
                  <a:srgbClr val="4F4F4F"/>
                </a:solidFill>
                <a:effectLst/>
              </a:rPr>
              <a:t>,5 l = 0,0005 m</a:t>
            </a:r>
            <a:r>
              <a:rPr lang="cs-CZ" sz="2000" b="0" i="0" baseline="30000" dirty="0">
                <a:solidFill>
                  <a:srgbClr val="4F4F4F"/>
                </a:solidFill>
                <a:effectLst/>
              </a:rPr>
              <a:t>3</a:t>
            </a:r>
          </a:p>
          <a:p>
            <a:r>
              <a:rPr lang="el-GR" sz="2000" b="0" i="0" dirty="0">
                <a:solidFill>
                  <a:srgbClr val="4F4F4F"/>
                </a:solidFill>
                <a:effectLst/>
              </a:rPr>
              <a:t>ρ</a:t>
            </a:r>
            <a:r>
              <a:rPr lang="cs-CZ" sz="2000" b="0" i="0" dirty="0">
                <a:solidFill>
                  <a:srgbClr val="4F4F4F"/>
                </a:solidFill>
                <a:effectLst/>
              </a:rPr>
              <a:t> = 1000 kg.m</a:t>
            </a:r>
            <a:r>
              <a:rPr lang="cs-CZ" sz="2000" b="0" i="0" baseline="30000" dirty="0">
                <a:solidFill>
                  <a:srgbClr val="4F4F4F"/>
                </a:solidFill>
                <a:effectLst/>
              </a:rPr>
              <a:t>-3</a:t>
            </a:r>
          </a:p>
          <a:p>
            <a:r>
              <a:rPr lang="nl-NL" sz="2000" b="0" i="0" dirty="0">
                <a:solidFill>
                  <a:srgbClr val="4F4F4F"/>
                </a:solidFill>
                <a:effectLst/>
              </a:rPr>
              <a:t>Δt = </a:t>
            </a:r>
            <a:r>
              <a:rPr lang="cs-CZ" sz="2000" b="0" i="0" dirty="0">
                <a:solidFill>
                  <a:srgbClr val="4F4F4F"/>
                </a:solidFill>
                <a:effectLst/>
              </a:rPr>
              <a:t>10</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r>
              <a:rPr lang="cs-CZ" sz="2000" b="0" i="0" dirty="0">
                <a:solidFill>
                  <a:srgbClr val="4F4F4F"/>
                </a:solidFill>
                <a:effectLst/>
              </a:rPr>
              <a:t>-</a:t>
            </a:r>
            <a:r>
              <a:rPr lang="nl-NL" sz="2000" b="0" i="0" dirty="0">
                <a:solidFill>
                  <a:srgbClr val="4F4F4F"/>
                </a:solidFill>
                <a:effectLst/>
              </a:rPr>
              <a:t> </a:t>
            </a:r>
            <a:r>
              <a:rPr lang="cs-CZ" sz="2000" b="0" i="0" dirty="0">
                <a:solidFill>
                  <a:srgbClr val="4F4F4F"/>
                </a:solidFill>
                <a:effectLst/>
              </a:rPr>
              <a:t>2</a:t>
            </a:r>
            <a:r>
              <a:rPr lang="nl-NL" sz="2000" b="0" i="0" dirty="0">
                <a:solidFill>
                  <a:srgbClr val="4F4F4F"/>
                </a:solidFill>
                <a:effectLst/>
              </a:rPr>
              <a:t>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 80</a:t>
            </a:r>
            <a:r>
              <a:rPr lang="cs-CZ" sz="2000" b="0" i="0" dirty="0">
                <a:solidFill>
                  <a:srgbClr val="4F4F4F"/>
                </a:solidFill>
                <a:effectLst/>
              </a:rPr>
              <a:t> </a:t>
            </a:r>
            <a:r>
              <a:rPr lang="nl-NL" sz="2000" b="0" i="0" baseline="30000" dirty="0">
                <a:solidFill>
                  <a:srgbClr val="4F4F4F"/>
                </a:solidFill>
                <a:effectLst/>
              </a:rPr>
              <a:t>0</a:t>
            </a:r>
            <a:r>
              <a:rPr lang="nl-NL" sz="2000" b="0" i="0" dirty="0">
                <a:solidFill>
                  <a:srgbClr val="4F4F4F"/>
                </a:solidFill>
                <a:effectLst/>
              </a:rPr>
              <a:t>C </a:t>
            </a:r>
            <a:endParaRPr lang="cs-CZ" sz="2000" b="0" i="0" dirty="0">
              <a:solidFill>
                <a:srgbClr val="4F4F4F"/>
              </a:solidFill>
              <a:effectLst/>
            </a:endParaRPr>
          </a:p>
          <a:p>
            <a:r>
              <a:rPr lang="cs-CZ" sz="2000" b="0" i="0" dirty="0">
                <a:solidFill>
                  <a:srgbClr val="4F4F4F"/>
                </a:solidFill>
                <a:effectLst/>
              </a:rPr>
              <a:t>P</a:t>
            </a:r>
            <a:r>
              <a:rPr lang="cs-CZ" sz="2000" b="0" i="0" baseline="-25000" dirty="0">
                <a:solidFill>
                  <a:srgbClr val="4F4F4F"/>
                </a:solidFill>
                <a:effectLst/>
              </a:rPr>
              <a:t>p</a:t>
            </a:r>
            <a:r>
              <a:rPr lang="nl-NL" sz="2000" b="0" i="0" dirty="0">
                <a:solidFill>
                  <a:srgbClr val="4F4F4F"/>
                </a:solidFill>
                <a:effectLst/>
              </a:rPr>
              <a:t> = </a:t>
            </a:r>
            <a:r>
              <a:rPr lang="cs-CZ" sz="2000" b="0" i="0" dirty="0">
                <a:solidFill>
                  <a:srgbClr val="4F4F4F"/>
                </a:solidFill>
                <a:effectLst/>
              </a:rPr>
              <a:t>?</a:t>
            </a:r>
          </a:p>
          <a:p>
            <a:r>
              <a:rPr lang="nl-NL" sz="2000" b="0" i="0" dirty="0">
                <a:solidFill>
                  <a:srgbClr val="4F4F4F"/>
                </a:solidFill>
                <a:effectLst/>
              </a:rPr>
              <a:t>τ = </a:t>
            </a:r>
            <a:r>
              <a:rPr lang="cs-CZ" sz="2000" b="0" i="0" dirty="0">
                <a:solidFill>
                  <a:srgbClr val="4F4F4F"/>
                </a:solidFill>
                <a:effectLst/>
              </a:rPr>
              <a:t>8 min = 480 s</a:t>
            </a:r>
          </a:p>
          <a:p>
            <a:r>
              <a:rPr lang="nl-NL" sz="2000" b="0" i="0" dirty="0">
                <a:solidFill>
                  <a:srgbClr val="4F4F4F"/>
                </a:solidFill>
                <a:effectLst/>
              </a:rPr>
              <a:t>c = 4</a:t>
            </a:r>
            <a:r>
              <a:rPr lang="cs-CZ" sz="2000" b="0" i="0" dirty="0">
                <a:solidFill>
                  <a:srgbClr val="4F4F4F"/>
                </a:solidFill>
                <a:effectLst/>
              </a:rPr>
              <a:t>20</a:t>
            </a:r>
            <a:r>
              <a:rPr lang="nl-NL" sz="2000" b="0" i="0" dirty="0">
                <a:solidFill>
                  <a:srgbClr val="4F4F4F"/>
                </a:solidFill>
                <a:effectLst/>
              </a:rPr>
              <a:t>0 J.kg</a:t>
            </a:r>
            <a:r>
              <a:rPr lang="nl-NL" sz="2000" b="0" i="0" baseline="30000" dirty="0">
                <a:solidFill>
                  <a:srgbClr val="4F4F4F"/>
                </a:solidFill>
                <a:effectLst/>
              </a:rPr>
              <a:t>-1</a:t>
            </a:r>
            <a:r>
              <a:rPr lang="nl-NL" sz="2000" b="0" i="0" dirty="0">
                <a:solidFill>
                  <a:srgbClr val="4F4F4F"/>
                </a:solidFill>
                <a:effectLst/>
              </a:rPr>
              <a:t>K</a:t>
            </a:r>
            <a:r>
              <a:rPr lang="nl-NL" sz="2000" b="0" i="0" baseline="30000" dirty="0">
                <a:solidFill>
                  <a:srgbClr val="4F4F4F"/>
                </a:solidFill>
                <a:effectLst/>
              </a:rPr>
              <a:t>-1</a:t>
            </a:r>
            <a:endParaRPr lang="cs-CZ" sz="2000" b="0" i="0" baseline="30000" dirty="0">
              <a:solidFill>
                <a:srgbClr val="4F4F4F"/>
              </a:solidFill>
              <a:effectLst/>
            </a:endParaRPr>
          </a:p>
        </p:txBody>
      </p:sp>
      <p:sp>
        <p:nvSpPr>
          <p:cNvPr id="11" name="TextovéPole 10">
            <a:extLst>
              <a:ext uri="{FF2B5EF4-FFF2-40B4-BE49-F238E27FC236}">
                <a16:creationId xmlns:a16="http://schemas.microsoft.com/office/drawing/2014/main" id="{D64D4505-BD5A-48D8-B96E-0D093050C60C}"/>
              </a:ext>
            </a:extLst>
          </p:cNvPr>
          <p:cNvSpPr txBox="1"/>
          <p:nvPr/>
        </p:nvSpPr>
        <p:spPr>
          <a:xfrm>
            <a:off x="3498104" y="4915492"/>
            <a:ext cx="5095874" cy="1692771"/>
          </a:xfrm>
          <a:prstGeom prst="rect">
            <a:avLst/>
          </a:prstGeom>
          <a:noFill/>
        </p:spPr>
        <p:txBody>
          <a:bodyPr wrap="square">
            <a:spAutoFit/>
          </a:bodyPr>
          <a:lstStyle/>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 U.I</a:t>
            </a:r>
            <a:endParaRPr lang="cs-CZ" sz="2000" dirty="0"/>
          </a:p>
          <a:p>
            <a:endParaRPr lang="cs-CZ" sz="800" b="0" i="1" dirty="0">
              <a:solidFill>
                <a:srgbClr val="333333"/>
              </a:solidFill>
              <a:effectLst/>
            </a:endParaRPr>
          </a:p>
          <a:p>
            <a:r>
              <a:rPr lang="cs-CZ" sz="2000" b="0" i="1" dirty="0">
                <a:solidFill>
                  <a:srgbClr val="333333"/>
                </a:solidFill>
                <a:effectLst/>
              </a:rPr>
              <a:t>Q = U.I.</a:t>
            </a:r>
            <a:r>
              <a:rPr lang="nl-NL" sz="2000" b="0" i="1" dirty="0">
                <a:solidFill>
                  <a:srgbClr val="4F4F4F"/>
                </a:solidFill>
                <a:effectLst/>
              </a:rPr>
              <a:t>τ</a:t>
            </a:r>
            <a:r>
              <a:rPr lang="cs-CZ" sz="2000" b="0" i="1" dirty="0">
                <a:solidFill>
                  <a:srgbClr val="333333"/>
                </a:solidFill>
                <a:effectLst/>
              </a:rPr>
              <a:t> </a:t>
            </a:r>
            <a:r>
              <a:rPr lang="cs-CZ" sz="2000" dirty="0"/>
              <a:t>= </a:t>
            </a:r>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a:t>
            </a:r>
            <a:r>
              <a:rPr lang="nl-NL" sz="2000" b="0" i="1" dirty="0">
                <a:solidFill>
                  <a:srgbClr val="4F4F4F"/>
                </a:solidFill>
                <a:effectLst/>
              </a:rPr>
              <a:t>τ</a:t>
            </a:r>
            <a:r>
              <a:rPr lang="cs-CZ" sz="2000" b="0" i="1" dirty="0">
                <a:solidFill>
                  <a:srgbClr val="333333"/>
                </a:solidFill>
                <a:effectLst/>
              </a:rPr>
              <a:t> =</a:t>
            </a:r>
            <a:r>
              <a:rPr lang="cs-CZ" sz="2000" dirty="0"/>
              <a:t> </a:t>
            </a:r>
            <a:r>
              <a:rPr lang="cs-CZ" sz="2000" b="0" i="1" dirty="0" err="1">
                <a:solidFill>
                  <a:srgbClr val="333333"/>
                </a:solidFill>
                <a:effectLst/>
              </a:rPr>
              <a:t>m.c</a:t>
            </a:r>
            <a:r>
              <a:rPr lang="cs-CZ" sz="2000" i="1" dirty="0"/>
              <a:t>.</a:t>
            </a:r>
            <a:r>
              <a:rPr lang="nl-NL" sz="2000" b="0" i="0" dirty="0">
                <a:solidFill>
                  <a:srgbClr val="4F4F4F"/>
                </a:solidFill>
                <a:effectLst/>
              </a:rPr>
              <a:t>Δ</a:t>
            </a:r>
            <a:r>
              <a:rPr lang="cs-CZ" sz="2000" i="1" dirty="0"/>
              <a:t>t </a:t>
            </a:r>
            <a:r>
              <a:rPr lang="cs-CZ" sz="2000" dirty="0"/>
              <a:t>= </a:t>
            </a:r>
            <a:r>
              <a:rPr lang="el-GR" sz="2000" dirty="0"/>
              <a:t>ρ</a:t>
            </a:r>
            <a:r>
              <a:rPr lang="cs-CZ" sz="2000" dirty="0"/>
              <a:t>.</a:t>
            </a:r>
            <a:r>
              <a:rPr lang="cs-CZ" sz="2000" b="0" i="1" dirty="0" err="1">
                <a:solidFill>
                  <a:srgbClr val="333333"/>
                </a:solidFill>
                <a:effectLst/>
              </a:rPr>
              <a:t>V.c</a:t>
            </a:r>
            <a:r>
              <a:rPr lang="cs-CZ" sz="2000" i="1" dirty="0"/>
              <a:t>.</a:t>
            </a:r>
            <a:r>
              <a:rPr lang="nl-NL" sz="2000" b="0" i="0" dirty="0">
                <a:solidFill>
                  <a:srgbClr val="4F4F4F"/>
                </a:solidFill>
                <a:effectLst/>
              </a:rPr>
              <a:t>Δ</a:t>
            </a:r>
            <a:r>
              <a:rPr lang="cs-CZ" sz="2000" i="1" dirty="0"/>
              <a:t>t</a:t>
            </a:r>
          </a:p>
          <a:p>
            <a:endParaRPr lang="cs-CZ" sz="800" dirty="0"/>
          </a:p>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a:t>
            </a:r>
            <a:r>
              <a:rPr lang="cs-CZ" sz="2000" dirty="0"/>
              <a:t> </a:t>
            </a:r>
            <a:r>
              <a:rPr lang="el-GR" sz="2000" dirty="0"/>
              <a:t>ρ</a:t>
            </a:r>
            <a:r>
              <a:rPr lang="cs-CZ" sz="2000" dirty="0"/>
              <a:t>.</a:t>
            </a:r>
            <a:r>
              <a:rPr lang="cs-CZ" sz="2000" b="0" i="1" dirty="0" err="1">
                <a:solidFill>
                  <a:srgbClr val="333333"/>
                </a:solidFill>
                <a:effectLst/>
              </a:rPr>
              <a:t>V.c</a:t>
            </a:r>
            <a:r>
              <a:rPr lang="cs-CZ" sz="2000" i="1" dirty="0"/>
              <a:t>.</a:t>
            </a:r>
            <a:r>
              <a:rPr lang="nl-NL" sz="2000" b="0" i="0" dirty="0">
                <a:solidFill>
                  <a:srgbClr val="4F4F4F"/>
                </a:solidFill>
                <a:effectLst/>
              </a:rPr>
              <a:t>Δ</a:t>
            </a:r>
            <a:r>
              <a:rPr lang="cs-CZ" sz="2000" i="1" dirty="0"/>
              <a:t>t / </a:t>
            </a:r>
            <a:r>
              <a:rPr lang="nl-NL" sz="2000" b="0" i="1" dirty="0">
                <a:solidFill>
                  <a:srgbClr val="4F4F4F"/>
                </a:solidFill>
                <a:effectLst/>
              </a:rPr>
              <a:t>τ</a:t>
            </a:r>
            <a:r>
              <a:rPr lang="cs-CZ" sz="2000" b="0" i="1" dirty="0">
                <a:solidFill>
                  <a:srgbClr val="4F4F4F"/>
                </a:solidFill>
                <a:effectLst/>
              </a:rPr>
              <a:t> = </a:t>
            </a:r>
            <a:r>
              <a:rPr lang="cs-CZ" sz="2000" b="0" dirty="0">
                <a:solidFill>
                  <a:srgbClr val="4F4F4F"/>
                </a:solidFill>
                <a:effectLst/>
              </a:rPr>
              <a:t>1000</a:t>
            </a:r>
            <a:r>
              <a:rPr lang="cs-CZ" sz="2000" b="0" i="1" dirty="0">
                <a:solidFill>
                  <a:srgbClr val="4F4F4F"/>
                </a:solidFill>
                <a:effectLst/>
              </a:rPr>
              <a:t>.</a:t>
            </a:r>
            <a:r>
              <a:rPr lang="cs-CZ" sz="2000" b="0" i="0" dirty="0">
                <a:solidFill>
                  <a:srgbClr val="4F4F4F"/>
                </a:solidFill>
                <a:effectLst/>
              </a:rPr>
              <a:t>0,0005.</a:t>
            </a:r>
            <a:r>
              <a:rPr lang="nl-NL" sz="2000" b="0" i="0" dirty="0">
                <a:solidFill>
                  <a:srgbClr val="4F4F4F"/>
                </a:solidFill>
                <a:effectLst/>
              </a:rPr>
              <a:t>4</a:t>
            </a:r>
            <a:r>
              <a:rPr lang="cs-CZ" sz="2000" b="0" i="0" dirty="0">
                <a:solidFill>
                  <a:srgbClr val="4F4F4F"/>
                </a:solidFill>
                <a:effectLst/>
              </a:rPr>
              <a:t>20</a:t>
            </a:r>
            <a:r>
              <a:rPr lang="nl-NL" sz="2000" b="0" i="0" dirty="0">
                <a:solidFill>
                  <a:srgbClr val="4F4F4F"/>
                </a:solidFill>
                <a:effectLst/>
              </a:rPr>
              <a:t>0</a:t>
            </a:r>
            <a:r>
              <a:rPr lang="cs-CZ" sz="2000" dirty="0">
                <a:solidFill>
                  <a:srgbClr val="4F4F4F"/>
                </a:solidFill>
              </a:rPr>
              <a:t>.80/480 </a:t>
            </a:r>
            <a:r>
              <a:rPr lang="nl-NL" sz="2000" b="0" i="0" dirty="0">
                <a:solidFill>
                  <a:srgbClr val="4F4F4F"/>
                </a:solidFill>
                <a:effectLst/>
              </a:rPr>
              <a:t> </a:t>
            </a:r>
            <a:endParaRPr lang="cs-CZ" sz="2000" i="1" dirty="0"/>
          </a:p>
          <a:p>
            <a:endParaRPr lang="cs-CZ" sz="800" dirty="0"/>
          </a:p>
          <a:p>
            <a:r>
              <a:rPr lang="cs-CZ" sz="2000" b="0" i="1" dirty="0">
                <a:solidFill>
                  <a:srgbClr val="333333"/>
                </a:solidFill>
                <a:effectLst/>
              </a:rPr>
              <a:t>P</a:t>
            </a:r>
            <a:r>
              <a:rPr lang="cs-CZ" sz="2000" b="0" i="1" baseline="-25000" dirty="0">
                <a:solidFill>
                  <a:srgbClr val="333333"/>
                </a:solidFill>
                <a:effectLst/>
              </a:rPr>
              <a:t>p</a:t>
            </a:r>
            <a:r>
              <a:rPr lang="cs-CZ" sz="2000" b="0" i="1" dirty="0">
                <a:solidFill>
                  <a:srgbClr val="333333"/>
                </a:solidFill>
                <a:effectLst/>
              </a:rPr>
              <a:t> =</a:t>
            </a:r>
            <a:r>
              <a:rPr lang="cs-CZ" sz="2000" dirty="0"/>
              <a:t> </a:t>
            </a:r>
            <a:r>
              <a:rPr lang="cs-CZ" sz="2000" u="sng" dirty="0"/>
              <a:t>350 W</a:t>
            </a:r>
          </a:p>
        </p:txBody>
      </p:sp>
    </p:spTree>
    <p:extLst>
      <p:ext uri="{BB962C8B-B14F-4D97-AF65-F5344CB8AC3E}">
        <p14:creationId xmlns:p14="http://schemas.microsoft.com/office/powerpoint/2010/main" val="2021645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4AE76CDB-2746-4255-9E7E-395FEE638E96}"/>
              </a:ext>
            </a:extLst>
          </p:cNvPr>
          <p:cNvSpPr txBox="1"/>
          <p:nvPr/>
        </p:nvSpPr>
        <p:spPr>
          <a:xfrm>
            <a:off x="238125" y="517318"/>
            <a:ext cx="8667750" cy="3785652"/>
          </a:xfrm>
          <a:prstGeom prst="rect">
            <a:avLst/>
          </a:prstGeom>
          <a:noFill/>
        </p:spPr>
        <p:txBody>
          <a:bodyPr wrap="square">
            <a:spAutoFit/>
          </a:bodyPr>
          <a:lstStyle/>
          <a:p>
            <a:pPr algn="just"/>
            <a:r>
              <a:rPr lang="cs-CZ" sz="2000" b="1" dirty="0"/>
              <a:t>Rezistor</a:t>
            </a:r>
            <a:r>
              <a:rPr lang="cs-CZ" sz="2000" dirty="0"/>
              <a:t> je pasivní elektrotechnická součástka projevující se v elektrickém obvodu v ideálním případě jedinou vlastností – </a:t>
            </a:r>
            <a:r>
              <a:rPr lang="cs-CZ" sz="2000" u="sng" dirty="0"/>
              <a:t>elektrickým odporem</a:t>
            </a:r>
            <a:r>
              <a:rPr lang="cs-CZ" sz="2000" dirty="0"/>
              <a:t>. Důvodem pro zařazení rezistoru do obvodu je obvykle </a:t>
            </a:r>
            <a:r>
              <a:rPr lang="cs-CZ" sz="2000" u="sng" dirty="0"/>
              <a:t>snížení velikosti elektrického proudu nebo získání určitého úbytku napětí</a:t>
            </a:r>
            <a:r>
              <a:rPr lang="cs-CZ" sz="2000" dirty="0"/>
              <a:t>. Rezistory se také mohou používat jako </a:t>
            </a:r>
            <a:r>
              <a:rPr lang="cs-CZ" sz="2000" u="sng" dirty="0"/>
              <a:t>topné články, testovací zátěže pro generátory apod</a:t>
            </a:r>
            <a:r>
              <a:rPr lang="cs-CZ" sz="2000" dirty="0"/>
              <a:t>. </a:t>
            </a:r>
          </a:p>
          <a:p>
            <a:pPr algn="just"/>
            <a:r>
              <a:rPr lang="cs-CZ" sz="2000" b="1" dirty="0"/>
              <a:t>Pevné rezistory </a:t>
            </a:r>
            <a:r>
              <a:rPr lang="cs-CZ" sz="2000" dirty="0"/>
              <a:t>mají pevně danou hodnotu odporu, která se mírně mění pouze v závislosti na teplotě, procházejícím proudem a životnosti rezistoru. </a:t>
            </a:r>
          </a:p>
          <a:p>
            <a:pPr algn="just"/>
            <a:r>
              <a:rPr lang="cs-CZ" sz="2000" dirty="0"/>
              <a:t>U </a:t>
            </a:r>
            <a:r>
              <a:rPr lang="cs-CZ" sz="2000" b="1" dirty="0"/>
              <a:t>proměnných rezistorů </a:t>
            </a:r>
            <a:r>
              <a:rPr lang="cs-CZ" sz="2000" dirty="0"/>
              <a:t>můžeme měnit jeho fyzikální veličinu (odpor) v určitém rozsahu, ty se používají k plynulému upravení činnosti dalších částí obvodu – potenciometr nebo odporový </a:t>
            </a:r>
            <a:r>
              <a:rPr lang="cs-CZ" sz="2000" dirty="0" err="1"/>
              <a:t>trimmer</a:t>
            </a:r>
            <a:r>
              <a:rPr lang="cs-CZ" sz="2000" dirty="0"/>
              <a:t> (např. nastavení hlasitosti, stmívání svítidel, nastavení teploty apod.), nebo jako senzory teploty (termistor), napětí (varistor), světla (fotorezistor), síly nebo chemických procesů.</a:t>
            </a:r>
          </a:p>
        </p:txBody>
      </p:sp>
      <p:sp>
        <p:nvSpPr>
          <p:cNvPr id="7" name="TextovéPole 6">
            <a:extLst>
              <a:ext uri="{FF2B5EF4-FFF2-40B4-BE49-F238E27FC236}">
                <a16:creationId xmlns:a16="http://schemas.microsoft.com/office/drawing/2014/main" id="{94B2BCA9-4210-462F-A74B-D237A6C0025F}"/>
              </a:ext>
            </a:extLst>
          </p:cNvPr>
          <p:cNvSpPr txBox="1"/>
          <p:nvPr/>
        </p:nvSpPr>
        <p:spPr>
          <a:xfrm>
            <a:off x="123825" y="91842"/>
            <a:ext cx="4572000" cy="461665"/>
          </a:xfrm>
          <a:prstGeom prst="rect">
            <a:avLst/>
          </a:prstGeom>
          <a:noFill/>
        </p:spPr>
        <p:txBody>
          <a:bodyPr wrap="square">
            <a:spAutoFit/>
          </a:bodyPr>
          <a:lstStyle/>
          <a:p>
            <a:r>
              <a:rPr lang="cs-CZ" sz="2400" b="1" dirty="0"/>
              <a:t>Rezistor</a:t>
            </a:r>
            <a:endParaRPr lang="cs-CZ" sz="2400" dirty="0"/>
          </a:p>
        </p:txBody>
      </p:sp>
      <p:pic>
        <p:nvPicPr>
          <p:cNvPr id="8194" name="Picture 2" descr="Wire Wound Resistor: Power Resistor » Electronics Notes">
            <a:extLst>
              <a:ext uri="{FF2B5EF4-FFF2-40B4-BE49-F238E27FC236}">
                <a16:creationId xmlns:a16="http://schemas.microsoft.com/office/drawing/2014/main" id="{555E7FB7-FDF5-4E69-AAA6-90D869FA7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4686300"/>
            <a:ext cx="34861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ow to Choose the Right Resistor | Fusion 360 Blog">
            <a:extLst>
              <a:ext uri="{FF2B5EF4-FFF2-40B4-BE49-F238E27FC236}">
                <a16:creationId xmlns:a16="http://schemas.microsoft.com/office/drawing/2014/main" id="{7A1644B6-5F21-4BD4-AC37-B2AFBFB796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1551" y="4888081"/>
            <a:ext cx="3836924" cy="91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27804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2847D68B-4A62-41CA-9B34-816A55B91449}"/>
              </a:ext>
            </a:extLst>
          </p:cNvPr>
          <p:cNvSpPr txBox="1"/>
          <p:nvPr/>
        </p:nvSpPr>
        <p:spPr>
          <a:xfrm>
            <a:off x="257175" y="755124"/>
            <a:ext cx="8667750" cy="1015663"/>
          </a:xfrm>
          <a:prstGeom prst="rect">
            <a:avLst/>
          </a:prstGeom>
          <a:noFill/>
        </p:spPr>
        <p:txBody>
          <a:bodyPr wrap="square">
            <a:spAutoFit/>
          </a:bodyPr>
          <a:lstStyle/>
          <a:p>
            <a:pPr algn="just"/>
            <a:r>
              <a:rPr lang="cs-CZ" sz="2000" b="0" i="0" dirty="0">
                <a:effectLst/>
              </a:rPr>
              <a:t>Při </a:t>
            </a:r>
            <a:r>
              <a:rPr lang="cs-CZ" sz="2000" b="1" i="0" dirty="0">
                <a:effectLst/>
              </a:rPr>
              <a:t>paralelním řazení </a:t>
            </a:r>
            <a:r>
              <a:rPr lang="cs-CZ" sz="2000" b="0" i="0" dirty="0">
                <a:effectLst/>
              </a:rPr>
              <a:t>je na všech rezistorech stejné napětí U a proud se dělí podle Ohmova zákona. Celkový odpor </a:t>
            </a:r>
            <a:r>
              <a:rPr lang="cs-CZ" sz="2000" i="0" dirty="0" err="1">
                <a:effectLst/>
              </a:rPr>
              <a:t>R</a:t>
            </a:r>
            <a:r>
              <a:rPr lang="cs-CZ" sz="2000" i="0" baseline="-25000" dirty="0" err="1">
                <a:effectLst/>
              </a:rPr>
              <a:t>c</a:t>
            </a:r>
            <a:r>
              <a:rPr lang="cs-CZ" sz="2000" b="0" i="0" dirty="0">
                <a:effectLst/>
              </a:rPr>
              <a:t> je dán součtem </a:t>
            </a:r>
            <a:r>
              <a:rPr lang="cs-CZ" sz="2000" b="0" i="0" u="none" strike="noStrike" dirty="0">
                <a:effectLst/>
              </a:rPr>
              <a:t>vodivostí</a:t>
            </a:r>
            <a:r>
              <a:rPr lang="cs-CZ" sz="2000" b="0" i="0" dirty="0">
                <a:effectLst/>
              </a:rPr>
              <a:t> tedy převrácených hodnot jednotlivých odporů (1/R).</a:t>
            </a:r>
            <a:endParaRPr lang="cs-CZ" sz="2000" dirty="0"/>
          </a:p>
        </p:txBody>
      </p:sp>
      <p:pic>
        <p:nvPicPr>
          <p:cNvPr id="10242" name="Picture 2" descr="Paralelní řazení rezistorů">
            <a:extLst>
              <a:ext uri="{FF2B5EF4-FFF2-40B4-BE49-F238E27FC236}">
                <a16:creationId xmlns:a16="http://schemas.microsoft.com/office/drawing/2014/main" id="{4D9955E3-6B7A-40A0-B957-D5E3E1807A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337" y="1484706"/>
            <a:ext cx="21621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cký objekt 7">
            <a:extLst>
              <a:ext uri="{FF2B5EF4-FFF2-40B4-BE49-F238E27FC236}">
                <a16:creationId xmlns:a16="http://schemas.microsoft.com/office/drawing/2014/main" id="{42B2705A-3EC5-4971-803F-AB540621F2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00717" y="1901427"/>
            <a:ext cx="3371847" cy="585787"/>
          </a:xfrm>
          <a:prstGeom prst="rect">
            <a:avLst/>
          </a:prstGeom>
        </p:spPr>
      </p:pic>
      <p:sp>
        <p:nvSpPr>
          <p:cNvPr id="11" name="TextovéPole 10">
            <a:extLst>
              <a:ext uri="{FF2B5EF4-FFF2-40B4-BE49-F238E27FC236}">
                <a16:creationId xmlns:a16="http://schemas.microsoft.com/office/drawing/2014/main" id="{14190B02-F674-4460-A488-C29FA61A7490}"/>
              </a:ext>
            </a:extLst>
          </p:cNvPr>
          <p:cNvSpPr txBox="1"/>
          <p:nvPr/>
        </p:nvSpPr>
        <p:spPr>
          <a:xfrm>
            <a:off x="257175" y="162819"/>
            <a:ext cx="4572000" cy="461665"/>
          </a:xfrm>
          <a:prstGeom prst="rect">
            <a:avLst/>
          </a:prstGeom>
          <a:noFill/>
        </p:spPr>
        <p:txBody>
          <a:bodyPr wrap="square">
            <a:spAutoFit/>
          </a:bodyPr>
          <a:lstStyle/>
          <a:p>
            <a:pPr algn="l"/>
            <a:r>
              <a:rPr lang="cs-CZ" sz="2400" b="1" i="0" dirty="0">
                <a:solidFill>
                  <a:srgbClr val="000000"/>
                </a:solidFill>
                <a:effectLst/>
              </a:rPr>
              <a:t>Řazení rezistorů</a:t>
            </a:r>
          </a:p>
        </p:txBody>
      </p:sp>
      <p:sp>
        <p:nvSpPr>
          <p:cNvPr id="13" name="TextovéPole 12">
            <a:extLst>
              <a:ext uri="{FF2B5EF4-FFF2-40B4-BE49-F238E27FC236}">
                <a16:creationId xmlns:a16="http://schemas.microsoft.com/office/drawing/2014/main" id="{923E2229-3904-43CE-BCA7-11F49E3D31FA}"/>
              </a:ext>
            </a:extLst>
          </p:cNvPr>
          <p:cNvSpPr txBox="1"/>
          <p:nvPr/>
        </p:nvSpPr>
        <p:spPr>
          <a:xfrm>
            <a:off x="257175" y="2902742"/>
            <a:ext cx="8601075" cy="1015663"/>
          </a:xfrm>
          <a:prstGeom prst="rect">
            <a:avLst/>
          </a:prstGeom>
          <a:noFill/>
        </p:spPr>
        <p:txBody>
          <a:bodyPr wrap="square">
            <a:spAutoFit/>
          </a:bodyPr>
          <a:lstStyle/>
          <a:p>
            <a:pPr algn="just"/>
            <a:r>
              <a:rPr lang="cs-CZ" sz="2000" b="0" i="0" dirty="0">
                <a:solidFill>
                  <a:srgbClr val="202122"/>
                </a:solidFill>
                <a:effectLst/>
              </a:rPr>
              <a:t>Při </a:t>
            </a:r>
            <a:r>
              <a:rPr lang="cs-CZ" sz="2000" b="1" i="0" dirty="0">
                <a:solidFill>
                  <a:srgbClr val="202122"/>
                </a:solidFill>
                <a:effectLst/>
              </a:rPr>
              <a:t>sériovém řazení </a:t>
            </a:r>
            <a:r>
              <a:rPr lang="cs-CZ" sz="2000" b="0" i="0" dirty="0">
                <a:solidFill>
                  <a:srgbClr val="202122"/>
                </a:solidFill>
                <a:effectLst/>
              </a:rPr>
              <a:t>teče všemi rezistory stejný proud a napětí se rozloží na každý rezistor podle Ohmova zákona. Celkový odpor </a:t>
            </a:r>
            <a:r>
              <a:rPr lang="cs-CZ" sz="2000" i="0" dirty="0" err="1">
                <a:solidFill>
                  <a:srgbClr val="202122"/>
                </a:solidFill>
                <a:effectLst/>
              </a:rPr>
              <a:t>R</a:t>
            </a:r>
            <a:r>
              <a:rPr lang="cs-CZ" sz="2000" i="0" baseline="-25000" dirty="0" err="1">
                <a:solidFill>
                  <a:srgbClr val="202122"/>
                </a:solidFill>
                <a:effectLst/>
              </a:rPr>
              <a:t>c</a:t>
            </a:r>
            <a:r>
              <a:rPr lang="cs-CZ" sz="2000" b="0" i="0" dirty="0">
                <a:solidFill>
                  <a:srgbClr val="202122"/>
                </a:solidFill>
                <a:effectLst/>
              </a:rPr>
              <a:t> je tady dán součtem jednotlivých odporů.</a:t>
            </a:r>
            <a:endParaRPr lang="cs-CZ" sz="2000" dirty="0"/>
          </a:p>
        </p:txBody>
      </p:sp>
      <p:pic>
        <p:nvPicPr>
          <p:cNvPr id="10246" name="Picture 6" descr="Sériové spojení rezistorů">
            <a:extLst>
              <a:ext uri="{FF2B5EF4-FFF2-40B4-BE49-F238E27FC236}">
                <a16:creationId xmlns:a16="http://schemas.microsoft.com/office/drawing/2014/main" id="{6A9A8517-5697-4F56-8CA8-7F7BF49701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2212" y="4069583"/>
            <a:ext cx="2400300" cy="528700"/>
          </a:xfrm>
          <a:prstGeom prst="rect">
            <a:avLst/>
          </a:prstGeom>
          <a:noFill/>
          <a:extLst>
            <a:ext uri="{909E8E84-426E-40DD-AFC4-6F175D3DCCD1}">
              <a14:hiddenFill xmlns:a14="http://schemas.microsoft.com/office/drawing/2010/main">
                <a:solidFill>
                  <a:srgbClr val="FFFFFF"/>
                </a:solidFill>
              </a14:hiddenFill>
            </a:ext>
          </a:extLst>
        </p:spPr>
      </p:pic>
      <p:pic>
        <p:nvPicPr>
          <p:cNvPr id="14" name="Grafický objekt 13">
            <a:extLst>
              <a:ext uri="{FF2B5EF4-FFF2-40B4-BE49-F238E27FC236}">
                <a16:creationId xmlns:a16="http://schemas.microsoft.com/office/drawing/2014/main" id="{7A64E8EB-CB03-4BC7-8AF6-13740552B85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15013" y="3936367"/>
            <a:ext cx="3257551" cy="632984"/>
          </a:xfrm>
          <a:prstGeom prst="rect">
            <a:avLst/>
          </a:prstGeom>
        </p:spPr>
      </p:pic>
    </p:spTree>
    <p:extLst>
      <p:ext uri="{BB962C8B-B14F-4D97-AF65-F5344CB8AC3E}">
        <p14:creationId xmlns:p14="http://schemas.microsoft.com/office/powerpoint/2010/main" val="30316104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605ACBD-511E-4129-A556-02EFCF8A55B4}"/>
              </a:ext>
            </a:extLst>
          </p:cNvPr>
          <p:cNvSpPr txBox="1"/>
          <p:nvPr/>
        </p:nvSpPr>
        <p:spPr>
          <a:xfrm>
            <a:off x="180975" y="171450"/>
            <a:ext cx="1779654" cy="461665"/>
          </a:xfrm>
          <a:prstGeom prst="rect">
            <a:avLst/>
          </a:prstGeom>
          <a:noFill/>
        </p:spPr>
        <p:txBody>
          <a:bodyPr wrap="none" rtlCol="0">
            <a:spAutoFit/>
          </a:bodyPr>
          <a:lstStyle/>
          <a:p>
            <a:r>
              <a:rPr lang="cs-CZ" sz="2400" b="1" dirty="0" err="1"/>
              <a:t>Peltierův</a:t>
            </a:r>
            <a:r>
              <a:rPr lang="cs-CZ" sz="2400" b="1" dirty="0"/>
              <a:t> jev</a:t>
            </a:r>
          </a:p>
        </p:txBody>
      </p:sp>
      <p:sp>
        <p:nvSpPr>
          <p:cNvPr id="5" name="TextovéPole 4">
            <a:extLst>
              <a:ext uri="{FF2B5EF4-FFF2-40B4-BE49-F238E27FC236}">
                <a16:creationId xmlns:a16="http://schemas.microsoft.com/office/drawing/2014/main" id="{9401365C-2357-4D54-A647-36B2CF8A87C2}"/>
              </a:ext>
            </a:extLst>
          </p:cNvPr>
          <p:cNvSpPr txBox="1"/>
          <p:nvPr/>
        </p:nvSpPr>
        <p:spPr>
          <a:xfrm>
            <a:off x="180975" y="722214"/>
            <a:ext cx="6524625" cy="1938992"/>
          </a:xfrm>
          <a:prstGeom prst="rect">
            <a:avLst/>
          </a:prstGeom>
          <a:noFill/>
        </p:spPr>
        <p:txBody>
          <a:bodyPr wrap="square">
            <a:spAutoFit/>
          </a:bodyPr>
          <a:lstStyle/>
          <a:p>
            <a:pPr algn="just"/>
            <a:r>
              <a:rPr lang="cs-CZ" sz="2000" b="0" i="0" dirty="0">
                <a:solidFill>
                  <a:srgbClr val="333333"/>
                </a:solidFill>
                <a:effectLst/>
              </a:rPr>
              <a:t>Inverzní jev k </a:t>
            </a:r>
            <a:r>
              <a:rPr lang="cs-CZ" sz="2000" b="0" i="0" dirty="0" err="1">
                <a:solidFill>
                  <a:srgbClr val="333333"/>
                </a:solidFill>
                <a:effectLst/>
              </a:rPr>
              <a:t>Seebeckovu</a:t>
            </a:r>
            <a:r>
              <a:rPr lang="cs-CZ" sz="2000" b="0" i="0" dirty="0">
                <a:solidFill>
                  <a:srgbClr val="333333"/>
                </a:solidFill>
                <a:effectLst/>
              </a:rPr>
              <a:t> jevu je </a:t>
            </a:r>
            <a:r>
              <a:rPr lang="cs-CZ" sz="2000" b="1" i="0" dirty="0">
                <a:solidFill>
                  <a:srgbClr val="333333"/>
                </a:solidFill>
                <a:effectLst/>
              </a:rPr>
              <a:t>jev </a:t>
            </a:r>
            <a:r>
              <a:rPr lang="cs-CZ" sz="2000" b="1" i="0" dirty="0" err="1">
                <a:solidFill>
                  <a:srgbClr val="333333"/>
                </a:solidFill>
                <a:effectLst/>
              </a:rPr>
              <a:t>Peltierův</a:t>
            </a:r>
            <a:r>
              <a:rPr lang="cs-CZ" sz="2000" b="0" i="0" dirty="0">
                <a:solidFill>
                  <a:srgbClr val="333333"/>
                </a:solidFill>
                <a:effectLst/>
              </a:rPr>
              <a:t>. Jestliže do obvodu složeného ze dvou kovů zařadíme </a:t>
            </a:r>
            <a:r>
              <a:rPr lang="cs-CZ" sz="2000" b="0" i="0" u="sng" dirty="0">
                <a:solidFill>
                  <a:srgbClr val="333333"/>
                </a:solidFill>
                <a:effectLst/>
              </a:rPr>
              <a:t>zdroj elektromotorického napětí</a:t>
            </a:r>
            <a:r>
              <a:rPr lang="cs-CZ" sz="2000" b="0" i="0" dirty="0">
                <a:solidFill>
                  <a:srgbClr val="333333"/>
                </a:solidFill>
                <a:effectLst/>
              </a:rPr>
              <a:t>, </a:t>
            </a:r>
            <a:r>
              <a:rPr lang="cs-CZ" sz="2000" b="0" i="0" u="sng" dirty="0">
                <a:solidFill>
                  <a:srgbClr val="333333"/>
                </a:solidFill>
                <a:effectLst/>
              </a:rPr>
              <a:t>pak se jeden spoj kovů začne zahřívat a druhý ochlazovat</a:t>
            </a:r>
            <a:r>
              <a:rPr lang="cs-CZ" sz="2000" b="0" i="0" dirty="0">
                <a:solidFill>
                  <a:srgbClr val="333333"/>
                </a:solidFill>
                <a:effectLst/>
              </a:rPr>
              <a:t>. Rozdíl teplot mezi spoji závisí pouze na velikosti proudu, jenž obvodem protéká a na materiálech vodičů složeného obvodu.</a:t>
            </a:r>
            <a:endParaRPr lang="cs-CZ" sz="2000" dirty="0"/>
          </a:p>
        </p:txBody>
      </p:sp>
      <p:pic>
        <p:nvPicPr>
          <p:cNvPr id="6" name="Picture 2">
            <a:extLst>
              <a:ext uri="{FF2B5EF4-FFF2-40B4-BE49-F238E27FC236}">
                <a16:creationId xmlns:a16="http://schemas.microsoft.com/office/drawing/2014/main" id="{7146EA42-F18A-4AAC-8B51-66B68D1EB4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8000" y="289481"/>
            <a:ext cx="2009775" cy="2095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EBF59E8B-A48F-469E-A1FD-AE3D94B2D419}"/>
              </a:ext>
            </a:extLst>
          </p:cNvPr>
          <p:cNvSpPr txBox="1"/>
          <p:nvPr/>
        </p:nvSpPr>
        <p:spPr>
          <a:xfrm>
            <a:off x="204787" y="2578855"/>
            <a:ext cx="8701088" cy="1015663"/>
          </a:xfrm>
          <a:prstGeom prst="rect">
            <a:avLst/>
          </a:prstGeom>
          <a:noFill/>
        </p:spPr>
        <p:txBody>
          <a:bodyPr wrap="square">
            <a:spAutoFit/>
          </a:bodyPr>
          <a:lstStyle/>
          <a:p>
            <a:pPr algn="just"/>
            <a:r>
              <a:rPr lang="cs-CZ" sz="2000" b="0" i="0" dirty="0">
                <a:solidFill>
                  <a:srgbClr val="333333"/>
                </a:solidFill>
                <a:effectLst/>
              </a:rPr>
              <a:t>Jestliže zdroj elektromotorického napětí vyvolá proud stejného směru jako u </a:t>
            </a:r>
            <a:r>
              <a:rPr lang="cs-CZ" sz="2000" b="0" i="0" dirty="0" err="1">
                <a:solidFill>
                  <a:srgbClr val="333333"/>
                </a:solidFill>
                <a:effectLst/>
              </a:rPr>
              <a:t>Seebeckova</a:t>
            </a:r>
            <a:r>
              <a:rPr lang="cs-CZ" sz="2000" b="0" i="0" dirty="0">
                <a:solidFill>
                  <a:srgbClr val="333333"/>
                </a:solidFill>
                <a:effectLst/>
              </a:rPr>
              <a:t> jevu, pak se začne ochlazovat ten spoj, který měl při </a:t>
            </a:r>
            <a:r>
              <a:rPr lang="cs-CZ" sz="2000" b="0" i="0" dirty="0" err="1">
                <a:solidFill>
                  <a:srgbClr val="333333"/>
                </a:solidFill>
                <a:effectLst/>
              </a:rPr>
              <a:t>Seebeckově</a:t>
            </a:r>
            <a:r>
              <a:rPr lang="cs-CZ" sz="2000" b="0" i="0" dirty="0">
                <a:solidFill>
                  <a:srgbClr val="333333"/>
                </a:solidFill>
                <a:effectLst/>
              </a:rPr>
              <a:t> jevu vyšší teplotu.</a:t>
            </a:r>
            <a:endParaRPr lang="cs-CZ" sz="2000" dirty="0"/>
          </a:p>
        </p:txBody>
      </p:sp>
      <p:pic>
        <p:nvPicPr>
          <p:cNvPr id="2052" name="Picture 4" descr="What is Thermoelectricity and how is it related to Peltier, Seebeck and  Thomson effects - Electrical - Industrial Automation, PLC Programming,  scada &amp; Pid Control System">
            <a:extLst>
              <a:ext uri="{FF2B5EF4-FFF2-40B4-BE49-F238E27FC236}">
                <a16:creationId xmlns:a16="http://schemas.microsoft.com/office/drawing/2014/main" id="{F946E2DE-7EBE-4C70-BA6E-6BF25EBCDD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077" y="3707063"/>
            <a:ext cx="4958523" cy="1958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8889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58E31C3D-8F01-4392-8556-0FF02AF8674D}"/>
              </a:ext>
            </a:extLst>
          </p:cNvPr>
          <p:cNvSpPr txBox="1"/>
          <p:nvPr/>
        </p:nvSpPr>
        <p:spPr>
          <a:xfrm>
            <a:off x="184781" y="226279"/>
            <a:ext cx="4159087" cy="461665"/>
          </a:xfrm>
          <a:prstGeom prst="rect">
            <a:avLst/>
          </a:prstGeom>
          <a:noFill/>
        </p:spPr>
        <p:txBody>
          <a:bodyPr wrap="none" rtlCol="0">
            <a:spAutoFit/>
          </a:bodyPr>
          <a:lstStyle/>
          <a:p>
            <a:r>
              <a:rPr lang="cs-CZ" sz="2400" b="1" dirty="0"/>
              <a:t>Elektrický proud v polovodičích</a:t>
            </a:r>
          </a:p>
        </p:txBody>
      </p:sp>
      <p:sp>
        <p:nvSpPr>
          <p:cNvPr id="4" name="TextovéPole 3">
            <a:extLst>
              <a:ext uri="{FF2B5EF4-FFF2-40B4-BE49-F238E27FC236}">
                <a16:creationId xmlns:a16="http://schemas.microsoft.com/office/drawing/2014/main" id="{7C386811-4F0B-4E94-8ED8-97B0E92CCD1E}"/>
              </a:ext>
            </a:extLst>
          </p:cNvPr>
          <p:cNvSpPr txBox="1"/>
          <p:nvPr/>
        </p:nvSpPr>
        <p:spPr>
          <a:xfrm>
            <a:off x="220500" y="938188"/>
            <a:ext cx="8743950" cy="707886"/>
          </a:xfrm>
          <a:prstGeom prst="rect">
            <a:avLst/>
          </a:prstGeom>
          <a:noFill/>
        </p:spPr>
        <p:txBody>
          <a:bodyPr wrap="square">
            <a:spAutoFit/>
          </a:bodyPr>
          <a:lstStyle/>
          <a:p>
            <a:pPr algn="just"/>
            <a:r>
              <a:rPr lang="cs-CZ" sz="2000" b="1" dirty="0"/>
              <a:t>Odpor</a:t>
            </a:r>
            <a:r>
              <a:rPr lang="cs-CZ" sz="2000" dirty="0"/>
              <a:t> polovodičů, uhlíku a některých speciálních slitin kovů se vzrůstající teplotou klesá (</a:t>
            </a:r>
            <a:r>
              <a:rPr lang="cs-CZ" sz="2000" u="sng" dirty="0"/>
              <a:t>záporný </a:t>
            </a:r>
            <a:r>
              <a:rPr lang="cs-CZ" sz="2000" b="1" u="sng" dirty="0"/>
              <a:t>teplotní součinitel elektrického odporu</a:t>
            </a:r>
            <a:r>
              <a:rPr lang="cs-CZ" sz="2000" dirty="0"/>
              <a:t>). </a:t>
            </a:r>
          </a:p>
        </p:txBody>
      </p:sp>
      <p:sp>
        <p:nvSpPr>
          <p:cNvPr id="5" name="TextovéPole 4">
            <a:extLst>
              <a:ext uri="{FF2B5EF4-FFF2-40B4-BE49-F238E27FC236}">
                <a16:creationId xmlns:a16="http://schemas.microsoft.com/office/drawing/2014/main" id="{38609041-A62F-477E-A7D2-46B05D22EE31}"/>
              </a:ext>
            </a:extLst>
          </p:cNvPr>
          <p:cNvSpPr txBox="1"/>
          <p:nvPr/>
        </p:nvSpPr>
        <p:spPr>
          <a:xfrm>
            <a:off x="258600" y="1861235"/>
            <a:ext cx="5768344" cy="707886"/>
          </a:xfrm>
          <a:prstGeom prst="rect">
            <a:avLst/>
          </a:prstGeom>
          <a:noFill/>
        </p:spPr>
        <p:txBody>
          <a:bodyPr wrap="square">
            <a:spAutoFit/>
          </a:bodyPr>
          <a:lstStyle/>
          <a:p>
            <a:pPr algn="just"/>
            <a:r>
              <a:rPr lang="cs-CZ" sz="2000" b="1" i="0" dirty="0">
                <a:effectLst/>
              </a:rPr>
              <a:t>Rezistivita</a:t>
            </a:r>
            <a:r>
              <a:rPr lang="cs-CZ" sz="2000" b="0" i="0" dirty="0">
                <a:effectLst/>
              </a:rPr>
              <a:t> polovodičů klesá s teplotou přibližně podle </a:t>
            </a:r>
            <a:r>
              <a:rPr lang="cs-CZ" sz="2000" b="0" i="0" u="none" strike="noStrike" dirty="0">
                <a:effectLst/>
              </a:rPr>
              <a:t>exponenciální</a:t>
            </a:r>
            <a:r>
              <a:rPr lang="cs-CZ" sz="2000" b="0" i="0" dirty="0">
                <a:effectLst/>
              </a:rPr>
              <a:t> závislosti.</a:t>
            </a:r>
            <a:endParaRPr lang="cs-CZ" sz="2000" dirty="0"/>
          </a:p>
        </p:txBody>
      </p:sp>
      <p:pic>
        <p:nvPicPr>
          <p:cNvPr id="6" name="Grafický objekt 5">
            <a:extLst>
              <a:ext uri="{FF2B5EF4-FFF2-40B4-BE49-F238E27FC236}">
                <a16:creationId xmlns:a16="http://schemas.microsoft.com/office/drawing/2014/main" id="{F1B89367-8708-49A4-99F5-944AFBF29A8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467475" y="1861235"/>
            <a:ext cx="1424223" cy="593426"/>
          </a:xfrm>
          <a:prstGeom prst="rect">
            <a:avLst/>
          </a:prstGeom>
        </p:spPr>
      </p:pic>
      <p:sp>
        <p:nvSpPr>
          <p:cNvPr id="8" name="TextovéPole 7">
            <a:extLst>
              <a:ext uri="{FF2B5EF4-FFF2-40B4-BE49-F238E27FC236}">
                <a16:creationId xmlns:a16="http://schemas.microsoft.com/office/drawing/2014/main" id="{B6406016-90E3-4C00-A561-D4E94E923F35}"/>
              </a:ext>
            </a:extLst>
          </p:cNvPr>
          <p:cNvSpPr txBox="1"/>
          <p:nvPr/>
        </p:nvSpPr>
        <p:spPr>
          <a:xfrm>
            <a:off x="258600" y="2808769"/>
            <a:ext cx="8705850" cy="1323439"/>
          </a:xfrm>
          <a:prstGeom prst="rect">
            <a:avLst/>
          </a:prstGeom>
          <a:noFill/>
        </p:spPr>
        <p:txBody>
          <a:bodyPr wrap="square">
            <a:spAutoFit/>
          </a:bodyPr>
          <a:lstStyle/>
          <a:p>
            <a:pPr algn="just"/>
            <a:r>
              <a:rPr lang="cs-CZ" sz="2000" b="1" dirty="0"/>
              <a:t>Termistor</a:t>
            </a:r>
            <a:r>
              <a:rPr lang="cs-CZ" sz="2000" dirty="0"/>
              <a:t> je v elektrotechnice typ součástky, jejíž elektrický odpor je závislý na teplotě. Termistor se používá například </a:t>
            </a:r>
            <a:r>
              <a:rPr lang="cs-CZ" sz="2000" u="sng" dirty="0"/>
              <a:t>pro měření teploty</a:t>
            </a:r>
            <a:r>
              <a:rPr lang="cs-CZ" sz="2000" dirty="0"/>
              <a:t>. Pro převod změny odporu na teplotu musíme znát voltampérovou charakteristiku termistoru, která není lineární.</a:t>
            </a:r>
          </a:p>
        </p:txBody>
      </p:sp>
      <p:sp>
        <p:nvSpPr>
          <p:cNvPr id="11" name="TextovéPole 10">
            <a:extLst>
              <a:ext uri="{FF2B5EF4-FFF2-40B4-BE49-F238E27FC236}">
                <a16:creationId xmlns:a16="http://schemas.microsoft.com/office/drawing/2014/main" id="{6CD800C3-6E1F-4606-B69F-A27019A3E740}"/>
              </a:ext>
            </a:extLst>
          </p:cNvPr>
          <p:cNvSpPr txBox="1"/>
          <p:nvPr/>
        </p:nvSpPr>
        <p:spPr>
          <a:xfrm>
            <a:off x="294319" y="4347369"/>
            <a:ext cx="8634412" cy="1938992"/>
          </a:xfrm>
          <a:prstGeom prst="rect">
            <a:avLst/>
          </a:prstGeom>
          <a:noFill/>
        </p:spPr>
        <p:txBody>
          <a:bodyPr wrap="square">
            <a:spAutoFit/>
          </a:bodyPr>
          <a:lstStyle/>
          <a:p>
            <a:pPr algn="just"/>
            <a:r>
              <a:rPr lang="cs-CZ" sz="2000" dirty="0"/>
              <a:t>Princip </a:t>
            </a:r>
            <a:r>
              <a:rPr lang="cs-CZ" sz="2000" b="1" dirty="0"/>
              <a:t>fotorezistoru</a:t>
            </a:r>
            <a:r>
              <a:rPr lang="cs-CZ" sz="2000" dirty="0"/>
              <a:t> je založen na vnitřním fotoelektrickém jevu: světlo (foton) předá elektronu ve valenční sféře energii, tím elektron získá dostatek energie k překonání zakázaného pásu a přeskočí z valenčního pásu do vodivostního. Na jeho místě vznikla díra. Takto vzniklé volné elektrony přispívají ke snížení elektrického odporu (zvýšení elektrické vodivosti). Čím více světla na fotorezistor dopadá, tím vzniká více volných elektronů a zvyšuje se tím elektrická vodivost. </a:t>
            </a:r>
          </a:p>
        </p:txBody>
      </p:sp>
    </p:spTree>
    <p:extLst>
      <p:ext uri="{BB962C8B-B14F-4D97-AF65-F5344CB8AC3E}">
        <p14:creationId xmlns:p14="http://schemas.microsoft.com/office/powerpoint/2010/main" val="359161605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2" name="Picture 6" descr="voltamperova charakteristika diody">
            <a:extLst>
              <a:ext uri="{FF2B5EF4-FFF2-40B4-BE49-F238E27FC236}">
                <a16:creationId xmlns:a16="http://schemas.microsoft.com/office/drawing/2014/main" id="{6AB33A80-894C-4B43-8534-7A4CD43599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351" y="3756635"/>
            <a:ext cx="3031555" cy="21890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5F39CBF2-F3D2-4EB4-B45E-96FC64CAFA59}"/>
              </a:ext>
            </a:extLst>
          </p:cNvPr>
          <p:cNvSpPr txBox="1"/>
          <p:nvPr/>
        </p:nvSpPr>
        <p:spPr>
          <a:xfrm>
            <a:off x="5608648" y="6033754"/>
            <a:ext cx="3421052" cy="738664"/>
          </a:xfrm>
          <a:prstGeom prst="rect">
            <a:avLst/>
          </a:prstGeom>
          <a:noFill/>
        </p:spPr>
        <p:txBody>
          <a:bodyPr wrap="square">
            <a:spAutoFit/>
          </a:bodyPr>
          <a:lstStyle/>
          <a:p>
            <a:pPr algn="just"/>
            <a:r>
              <a:rPr lang="cs-CZ" sz="1400" b="0" i="0" dirty="0">
                <a:solidFill>
                  <a:srgbClr val="000000"/>
                </a:solidFill>
                <a:effectLst/>
                <a:latin typeface="Open Sans"/>
              </a:rPr>
              <a:t>Ur - průrazné napětí (nesmíme překročit)</a:t>
            </a:r>
          </a:p>
          <a:p>
            <a:pPr algn="just"/>
            <a:r>
              <a:rPr lang="cs-CZ" sz="1400" b="0" i="0" dirty="0">
                <a:solidFill>
                  <a:srgbClr val="000000"/>
                </a:solidFill>
                <a:effectLst/>
                <a:latin typeface="Open Sans"/>
              </a:rPr>
              <a:t>Uf - napětí hradlové vrstvy (0,5V)</a:t>
            </a:r>
          </a:p>
          <a:p>
            <a:pPr algn="just"/>
            <a:r>
              <a:rPr lang="cs-CZ" sz="1400" b="0" i="0" dirty="0">
                <a:solidFill>
                  <a:srgbClr val="000000"/>
                </a:solidFill>
                <a:effectLst/>
                <a:latin typeface="Open Sans"/>
              </a:rPr>
              <a:t>Ir - maximální přípustný proud</a:t>
            </a:r>
          </a:p>
        </p:txBody>
      </p:sp>
      <p:sp>
        <p:nvSpPr>
          <p:cNvPr id="14" name="TextovéPole 13">
            <a:extLst>
              <a:ext uri="{FF2B5EF4-FFF2-40B4-BE49-F238E27FC236}">
                <a16:creationId xmlns:a16="http://schemas.microsoft.com/office/drawing/2014/main" id="{1CAF49F1-DAB0-4861-96EC-61590D381C18}"/>
              </a:ext>
            </a:extLst>
          </p:cNvPr>
          <p:cNvSpPr txBox="1"/>
          <p:nvPr/>
        </p:nvSpPr>
        <p:spPr>
          <a:xfrm>
            <a:off x="185343" y="4976178"/>
            <a:ext cx="4984126" cy="1631216"/>
          </a:xfrm>
          <a:prstGeom prst="rect">
            <a:avLst/>
          </a:prstGeom>
          <a:noFill/>
        </p:spPr>
        <p:txBody>
          <a:bodyPr wrap="square">
            <a:spAutoFit/>
          </a:bodyPr>
          <a:lstStyle/>
          <a:p>
            <a:pPr algn="just"/>
            <a:r>
              <a:rPr lang="cs-CZ" sz="2000" dirty="0"/>
              <a:t>Podle konstrukce slouží k </a:t>
            </a:r>
            <a:r>
              <a:rPr lang="cs-CZ" sz="2000" u="sng" dirty="0"/>
              <a:t>usměrňování</a:t>
            </a:r>
            <a:r>
              <a:rPr lang="cs-CZ" sz="2000" dirty="0"/>
              <a:t> elektrického </a:t>
            </a:r>
            <a:r>
              <a:rPr lang="cs-CZ" sz="2000" u="sng" dirty="0"/>
              <a:t>proudu</a:t>
            </a:r>
            <a:r>
              <a:rPr lang="cs-CZ" sz="2000" dirty="0"/>
              <a:t> (přeměna střídavého proudu na stejnosměrný proud), ke </a:t>
            </a:r>
            <a:r>
              <a:rPr lang="cs-CZ" sz="2000" u="sng" dirty="0"/>
              <a:t>stabilizaci</a:t>
            </a:r>
            <a:r>
              <a:rPr lang="cs-CZ" sz="2000" dirty="0"/>
              <a:t> elektrického </a:t>
            </a:r>
            <a:r>
              <a:rPr lang="cs-CZ" sz="2000" u="sng" dirty="0"/>
              <a:t>napětí</a:t>
            </a:r>
            <a:r>
              <a:rPr lang="cs-CZ" sz="2000" dirty="0"/>
              <a:t> (</a:t>
            </a:r>
            <a:r>
              <a:rPr lang="cs-CZ" sz="2000" dirty="0" err="1"/>
              <a:t>Zennerova</a:t>
            </a:r>
            <a:r>
              <a:rPr lang="cs-CZ" sz="2000" dirty="0"/>
              <a:t> dioda) nebo k </a:t>
            </a:r>
            <a:r>
              <a:rPr lang="cs-CZ" sz="2000" u="sng" dirty="0"/>
              <a:t>signalizaci průchodu proudu</a:t>
            </a:r>
            <a:r>
              <a:rPr lang="cs-CZ" sz="2000" dirty="0"/>
              <a:t>. </a:t>
            </a:r>
          </a:p>
        </p:txBody>
      </p:sp>
      <p:sp>
        <p:nvSpPr>
          <p:cNvPr id="16" name="TextovéPole 15">
            <a:extLst>
              <a:ext uri="{FF2B5EF4-FFF2-40B4-BE49-F238E27FC236}">
                <a16:creationId xmlns:a16="http://schemas.microsoft.com/office/drawing/2014/main" id="{360DD0C7-7F10-4854-8FE7-C7B04CA678BA}"/>
              </a:ext>
            </a:extLst>
          </p:cNvPr>
          <p:cNvSpPr txBox="1"/>
          <p:nvPr/>
        </p:nvSpPr>
        <p:spPr>
          <a:xfrm>
            <a:off x="149822" y="250606"/>
            <a:ext cx="8844356" cy="1015663"/>
          </a:xfrm>
          <a:prstGeom prst="rect">
            <a:avLst/>
          </a:prstGeom>
          <a:noFill/>
        </p:spPr>
        <p:txBody>
          <a:bodyPr wrap="square">
            <a:spAutoFit/>
          </a:bodyPr>
          <a:lstStyle/>
          <a:p>
            <a:r>
              <a:rPr lang="cs-CZ" sz="2000" b="1" dirty="0"/>
              <a:t>Polovodičová dioda </a:t>
            </a:r>
            <a:r>
              <a:rPr lang="cs-CZ" sz="2000" dirty="0"/>
              <a:t>se skládá ze dvou příměsových polovodičů - jeden polovodič je typu N (katoda) a druhý polovodič je typu P (anoda). Na rozhraní polovodičů vznikne rekombinací elektronů a děr přechod P-N (hradlová vrstva) bez volných nábojů. </a:t>
            </a:r>
          </a:p>
        </p:txBody>
      </p:sp>
      <p:pic>
        <p:nvPicPr>
          <p:cNvPr id="14344" name="Picture 8">
            <a:extLst>
              <a:ext uri="{FF2B5EF4-FFF2-40B4-BE49-F238E27FC236}">
                <a16:creationId xmlns:a16="http://schemas.microsoft.com/office/drawing/2014/main" id="{3EC211AE-3E12-45AE-986C-A71F056BE2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94" y="2619824"/>
            <a:ext cx="5397436" cy="1947367"/>
          </a:xfrm>
          <a:prstGeom prst="rect">
            <a:avLst/>
          </a:prstGeom>
          <a:noFill/>
          <a:extLst>
            <a:ext uri="{909E8E84-426E-40DD-AFC4-6F175D3DCCD1}">
              <a14:hiddenFill xmlns:a14="http://schemas.microsoft.com/office/drawing/2010/main">
                <a:solidFill>
                  <a:srgbClr val="FFFFFF"/>
                </a:solidFill>
              </a14:hiddenFill>
            </a:ext>
          </a:extLst>
        </p:spPr>
      </p:pic>
      <p:pic>
        <p:nvPicPr>
          <p:cNvPr id="13" name="Obrázek 12">
            <a:extLst>
              <a:ext uri="{FF2B5EF4-FFF2-40B4-BE49-F238E27FC236}">
                <a16:creationId xmlns:a16="http://schemas.microsoft.com/office/drawing/2014/main" id="{6B1DE7E8-9544-416E-8688-EFF42B7ABB2C}"/>
              </a:ext>
            </a:extLst>
          </p:cNvPr>
          <p:cNvPicPr>
            <a:picLocks noChangeAspect="1"/>
          </p:cNvPicPr>
          <p:nvPr/>
        </p:nvPicPr>
        <p:blipFill>
          <a:blip r:embed="rId4"/>
          <a:stretch>
            <a:fillRect/>
          </a:stretch>
        </p:blipFill>
        <p:spPr>
          <a:xfrm>
            <a:off x="5608648" y="1266269"/>
            <a:ext cx="3421051" cy="1947367"/>
          </a:xfrm>
          <a:prstGeom prst="rect">
            <a:avLst/>
          </a:prstGeom>
        </p:spPr>
      </p:pic>
      <p:sp>
        <p:nvSpPr>
          <p:cNvPr id="21" name="TextovéPole 20">
            <a:extLst>
              <a:ext uri="{FF2B5EF4-FFF2-40B4-BE49-F238E27FC236}">
                <a16:creationId xmlns:a16="http://schemas.microsoft.com/office/drawing/2014/main" id="{B0D7FC4D-5E69-4B41-AB53-60E4D86F2A5C}"/>
              </a:ext>
            </a:extLst>
          </p:cNvPr>
          <p:cNvSpPr txBox="1"/>
          <p:nvPr/>
        </p:nvSpPr>
        <p:spPr>
          <a:xfrm>
            <a:off x="185343" y="1326557"/>
            <a:ext cx="5423305" cy="1015663"/>
          </a:xfrm>
          <a:prstGeom prst="rect">
            <a:avLst/>
          </a:prstGeom>
          <a:noFill/>
        </p:spPr>
        <p:txBody>
          <a:bodyPr wrap="square">
            <a:spAutoFit/>
          </a:bodyPr>
          <a:lstStyle/>
          <a:p>
            <a:pPr algn="just"/>
            <a:r>
              <a:rPr lang="cs-CZ" sz="2000" dirty="0"/>
              <a:t>Po připojení zdroje napětí v ideálním případě propouští proud pouze jedním směrem, v opačném směru proud neprochází.</a:t>
            </a:r>
          </a:p>
        </p:txBody>
      </p:sp>
      <p:pic>
        <p:nvPicPr>
          <p:cNvPr id="14346" name="Picture 10">
            <a:extLst>
              <a:ext uri="{FF2B5EF4-FFF2-40B4-BE49-F238E27FC236}">
                <a16:creationId xmlns:a16="http://schemas.microsoft.com/office/drawing/2014/main" id="{08D8B005-8647-4918-AAF2-E7ECA2D134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088" y="4219015"/>
            <a:ext cx="1547814" cy="73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1674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C23C7094-8E8D-40AF-BD96-0EC3A2BB3F13}"/>
              </a:ext>
            </a:extLst>
          </p:cNvPr>
          <p:cNvSpPr txBox="1"/>
          <p:nvPr/>
        </p:nvSpPr>
        <p:spPr>
          <a:xfrm>
            <a:off x="214312" y="232886"/>
            <a:ext cx="8715375" cy="1015663"/>
          </a:xfrm>
          <a:prstGeom prst="rect">
            <a:avLst/>
          </a:prstGeom>
          <a:noFill/>
        </p:spPr>
        <p:txBody>
          <a:bodyPr wrap="square">
            <a:spAutoFit/>
          </a:bodyPr>
          <a:lstStyle/>
          <a:p>
            <a:pPr algn="just"/>
            <a:r>
              <a:rPr lang="cs-CZ" sz="2000" b="1" dirty="0"/>
              <a:t>Fotoelektrický jev </a:t>
            </a:r>
            <a:r>
              <a:rPr lang="cs-CZ" sz="2000" dirty="0"/>
              <a:t>lze využít pomocí velkoplošných panelů s fotočlánky k přímé přeměně solární energie na elektrickou, využívají ho i jiné elektronické součástky např. fotodioda nebo fototranzistor.</a:t>
            </a:r>
          </a:p>
        </p:txBody>
      </p:sp>
      <p:sp>
        <p:nvSpPr>
          <p:cNvPr id="14" name="TextovéPole 13">
            <a:extLst>
              <a:ext uri="{FF2B5EF4-FFF2-40B4-BE49-F238E27FC236}">
                <a16:creationId xmlns:a16="http://schemas.microsoft.com/office/drawing/2014/main" id="{DCA09A45-B8A5-4BD3-93D1-849313E9A929}"/>
              </a:ext>
            </a:extLst>
          </p:cNvPr>
          <p:cNvSpPr txBox="1"/>
          <p:nvPr/>
        </p:nvSpPr>
        <p:spPr>
          <a:xfrm>
            <a:off x="280987" y="1420755"/>
            <a:ext cx="8715375" cy="1323439"/>
          </a:xfrm>
          <a:prstGeom prst="rect">
            <a:avLst/>
          </a:prstGeom>
          <a:noFill/>
        </p:spPr>
        <p:txBody>
          <a:bodyPr wrap="square">
            <a:spAutoFit/>
          </a:bodyPr>
          <a:lstStyle/>
          <a:p>
            <a:pPr algn="just"/>
            <a:r>
              <a:rPr lang="cs-CZ" sz="2000" b="1" dirty="0"/>
              <a:t>Fotovoltaický (sluneční, solární) článek </a:t>
            </a:r>
            <a:r>
              <a:rPr lang="cs-CZ" sz="2000" dirty="0"/>
              <a:t>je vlastně polovodičová dioda, jejímž základem je tenká křemíková destička s vodivostí typu P, na které se při výrobě vytvoří tenká vrstva polovodiče typu N. Obě vrstvy jsou odděleny tzv. přechodem P-N. </a:t>
            </a:r>
          </a:p>
        </p:txBody>
      </p:sp>
      <p:pic>
        <p:nvPicPr>
          <p:cNvPr id="6" name="Obrázek 5" descr="Obsah obrázku držení&#10;&#10;Popis byl vytvořen automaticky">
            <a:extLst>
              <a:ext uri="{FF2B5EF4-FFF2-40B4-BE49-F238E27FC236}">
                <a16:creationId xmlns:a16="http://schemas.microsoft.com/office/drawing/2014/main" id="{8CA655CA-BB43-40A4-992A-0F04149D44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925" y="2364207"/>
            <a:ext cx="3133724" cy="2129585"/>
          </a:xfrm>
          <a:prstGeom prst="rect">
            <a:avLst/>
          </a:prstGeom>
        </p:spPr>
      </p:pic>
      <p:pic>
        <p:nvPicPr>
          <p:cNvPr id="8" name="Obrázek 7" descr="Obsah obrázku text&#10;&#10;Popis byl vytvořen automaticky">
            <a:extLst>
              <a:ext uri="{FF2B5EF4-FFF2-40B4-BE49-F238E27FC236}">
                <a16:creationId xmlns:a16="http://schemas.microsoft.com/office/drawing/2014/main" id="{F0B114C4-A374-4934-BF7D-89C51729CA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5134" y="2465109"/>
            <a:ext cx="2028684" cy="2028684"/>
          </a:xfrm>
          <a:prstGeom prst="rect">
            <a:avLst/>
          </a:prstGeom>
        </p:spPr>
      </p:pic>
      <p:sp>
        <p:nvSpPr>
          <p:cNvPr id="10" name="TextovéPole 9">
            <a:extLst>
              <a:ext uri="{FF2B5EF4-FFF2-40B4-BE49-F238E27FC236}">
                <a16:creationId xmlns:a16="http://schemas.microsoft.com/office/drawing/2014/main" id="{BFC3D61B-4165-41B6-B249-42D897CD1CB3}"/>
              </a:ext>
            </a:extLst>
          </p:cNvPr>
          <p:cNvSpPr txBox="1"/>
          <p:nvPr/>
        </p:nvSpPr>
        <p:spPr>
          <a:xfrm>
            <a:off x="214311" y="4672787"/>
            <a:ext cx="8782050" cy="1938992"/>
          </a:xfrm>
          <a:prstGeom prst="rect">
            <a:avLst/>
          </a:prstGeom>
          <a:noFill/>
        </p:spPr>
        <p:txBody>
          <a:bodyPr wrap="square">
            <a:spAutoFit/>
          </a:bodyPr>
          <a:lstStyle/>
          <a:p>
            <a:pPr algn="just"/>
            <a:r>
              <a:rPr lang="en-US" sz="2000" dirty="0" err="1">
                <a:solidFill>
                  <a:srgbClr val="222222"/>
                </a:solidFill>
              </a:rPr>
              <a:t>Foton</a:t>
            </a:r>
            <a:r>
              <a:rPr lang="en-US" sz="2000" dirty="0">
                <a:solidFill>
                  <a:srgbClr val="222222"/>
                </a:solidFill>
              </a:rPr>
              <a:t> s </a:t>
            </a:r>
            <a:r>
              <a:rPr lang="en-US" sz="2000" dirty="0" err="1">
                <a:solidFill>
                  <a:srgbClr val="222222"/>
                </a:solidFill>
              </a:rPr>
              <a:t>dostatečnou</a:t>
            </a:r>
            <a:r>
              <a:rPr lang="en-US" sz="2000" dirty="0">
                <a:solidFill>
                  <a:srgbClr val="222222"/>
                </a:solidFill>
              </a:rPr>
              <a:t> </a:t>
            </a:r>
            <a:r>
              <a:rPr lang="en-US" sz="2000" dirty="0" err="1">
                <a:solidFill>
                  <a:srgbClr val="222222"/>
                </a:solidFill>
              </a:rPr>
              <a:t>energií</a:t>
            </a:r>
            <a:r>
              <a:rPr lang="en-US" sz="2000" dirty="0">
                <a:solidFill>
                  <a:srgbClr val="222222"/>
                </a:solidFill>
              </a:rPr>
              <a:t> </a:t>
            </a:r>
            <a:r>
              <a:rPr lang="en-US" sz="2000" dirty="0" err="1">
                <a:solidFill>
                  <a:srgbClr val="222222"/>
                </a:solidFill>
              </a:rPr>
              <a:t>může</a:t>
            </a:r>
            <a:r>
              <a:rPr lang="en-US" sz="2000" dirty="0">
                <a:solidFill>
                  <a:srgbClr val="222222"/>
                </a:solidFill>
              </a:rPr>
              <a:t> v </a:t>
            </a:r>
            <a:r>
              <a:rPr lang="en-US" sz="2000" dirty="0" err="1">
                <a:solidFill>
                  <a:srgbClr val="222222"/>
                </a:solidFill>
              </a:rPr>
              <a:t>polovodičovém</a:t>
            </a:r>
            <a:r>
              <a:rPr lang="en-US" sz="2000" dirty="0">
                <a:solidFill>
                  <a:srgbClr val="222222"/>
                </a:solidFill>
              </a:rPr>
              <a:t> </a:t>
            </a:r>
            <a:r>
              <a:rPr lang="en-US" sz="2000" dirty="0" err="1">
                <a:solidFill>
                  <a:srgbClr val="222222"/>
                </a:solidFill>
              </a:rPr>
              <a:t>materiálu</a:t>
            </a:r>
            <a:r>
              <a:rPr lang="en-US" sz="2000" dirty="0">
                <a:solidFill>
                  <a:srgbClr val="222222"/>
                </a:solidFill>
              </a:rPr>
              <a:t> </a:t>
            </a:r>
            <a:r>
              <a:rPr lang="en-US" sz="2000" dirty="0" err="1">
                <a:solidFill>
                  <a:srgbClr val="222222"/>
                </a:solidFill>
              </a:rPr>
              <a:t>uvolnit</a:t>
            </a:r>
            <a:r>
              <a:rPr lang="en-US" sz="2000" dirty="0">
                <a:solidFill>
                  <a:srgbClr val="222222"/>
                </a:solidFill>
              </a:rPr>
              <a:t> </a:t>
            </a:r>
            <a:r>
              <a:rPr lang="en-US" sz="2000" dirty="0" err="1">
                <a:solidFill>
                  <a:srgbClr val="222222"/>
                </a:solidFill>
              </a:rPr>
              <a:t>elektron</a:t>
            </a:r>
            <a:r>
              <a:rPr lang="en-US" sz="2000" dirty="0">
                <a:solidFill>
                  <a:srgbClr val="222222"/>
                </a:solidFill>
              </a:rPr>
              <a:t> z </a:t>
            </a:r>
            <a:r>
              <a:rPr lang="en-US" sz="2000" dirty="0" err="1">
                <a:solidFill>
                  <a:srgbClr val="222222"/>
                </a:solidFill>
              </a:rPr>
              <a:t>valenčního</a:t>
            </a:r>
            <a:r>
              <a:rPr lang="en-US" sz="2000" dirty="0">
                <a:solidFill>
                  <a:srgbClr val="222222"/>
                </a:solidFill>
              </a:rPr>
              <a:t> do </a:t>
            </a:r>
            <a:r>
              <a:rPr lang="en-US" sz="2000" dirty="0" err="1">
                <a:solidFill>
                  <a:srgbClr val="222222"/>
                </a:solidFill>
              </a:rPr>
              <a:t>vodivostního</a:t>
            </a:r>
            <a:r>
              <a:rPr lang="en-US" sz="2000" dirty="0">
                <a:solidFill>
                  <a:srgbClr val="222222"/>
                </a:solidFill>
              </a:rPr>
              <a:t> </a:t>
            </a:r>
            <a:r>
              <a:rPr lang="en-US" sz="2000" dirty="0" err="1">
                <a:solidFill>
                  <a:srgbClr val="222222"/>
                </a:solidFill>
              </a:rPr>
              <a:t>pásu</a:t>
            </a:r>
            <a:r>
              <a:rPr lang="en-US" sz="2000" dirty="0">
                <a:solidFill>
                  <a:srgbClr val="222222"/>
                </a:solidFill>
              </a:rPr>
              <a:t>. Na </a:t>
            </a:r>
            <a:r>
              <a:rPr lang="en-US" sz="2000" dirty="0" err="1">
                <a:solidFill>
                  <a:srgbClr val="222222"/>
                </a:solidFill>
              </a:rPr>
              <a:t>jeho</a:t>
            </a:r>
            <a:r>
              <a:rPr lang="en-US" sz="2000" dirty="0">
                <a:solidFill>
                  <a:srgbClr val="222222"/>
                </a:solidFill>
              </a:rPr>
              <a:t> </a:t>
            </a:r>
            <a:r>
              <a:rPr lang="en-US" sz="2000" dirty="0" err="1">
                <a:solidFill>
                  <a:srgbClr val="222222"/>
                </a:solidFill>
              </a:rPr>
              <a:t>původním</a:t>
            </a:r>
            <a:r>
              <a:rPr lang="en-US" sz="2000" dirty="0">
                <a:solidFill>
                  <a:srgbClr val="222222"/>
                </a:solidFill>
              </a:rPr>
              <a:t> </a:t>
            </a:r>
            <a:r>
              <a:rPr lang="en-US" sz="2000" dirty="0" err="1">
                <a:solidFill>
                  <a:srgbClr val="222222"/>
                </a:solidFill>
              </a:rPr>
              <a:t>místě</a:t>
            </a:r>
            <a:r>
              <a:rPr lang="en-US" sz="2000" dirty="0">
                <a:solidFill>
                  <a:srgbClr val="222222"/>
                </a:solidFill>
              </a:rPr>
              <a:t> </a:t>
            </a:r>
            <a:r>
              <a:rPr lang="en-US" sz="2000" dirty="0" err="1">
                <a:solidFill>
                  <a:srgbClr val="222222"/>
                </a:solidFill>
              </a:rPr>
              <a:t>vznikne</a:t>
            </a:r>
            <a:r>
              <a:rPr lang="en-US" sz="2000" dirty="0">
                <a:solidFill>
                  <a:srgbClr val="222222"/>
                </a:solidFill>
              </a:rPr>
              <a:t> </a:t>
            </a:r>
            <a:r>
              <a:rPr lang="en-US" sz="2000" dirty="0" err="1">
                <a:solidFill>
                  <a:srgbClr val="222222"/>
                </a:solidFill>
              </a:rPr>
              <a:t>tzv</a:t>
            </a:r>
            <a:r>
              <a:rPr lang="en-US" sz="2000" dirty="0">
                <a:solidFill>
                  <a:srgbClr val="222222"/>
                </a:solidFill>
              </a:rPr>
              <a:t>. </a:t>
            </a:r>
            <a:r>
              <a:rPr lang="en-US" sz="2000" dirty="0" err="1">
                <a:solidFill>
                  <a:srgbClr val="222222"/>
                </a:solidFill>
              </a:rPr>
              <a:t>díra</a:t>
            </a:r>
            <a:r>
              <a:rPr lang="en-US" sz="2000" dirty="0">
                <a:solidFill>
                  <a:srgbClr val="222222"/>
                </a:solidFill>
              </a:rPr>
              <a:t> </a:t>
            </a:r>
            <a:r>
              <a:rPr lang="cs-CZ" sz="2000" dirty="0">
                <a:solidFill>
                  <a:srgbClr val="222222"/>
                </a:solidFill>
              </a:rPr>
              <a:t>(</a:t>
            </a:r>
            <a:r>
              <a:rPr lang="en-US" sz="2000" dirty="0" err="1">
                <a:solidFill>
                  <a:srgbClr val="222222"/>
                </a:solidFill>
              </a:rPr>
              <a:t>elementární</a:t>
            </a:r>
            <a:r>
              <a:rPr lang="en-US" sz="2000" dirty="0">
                <a:solidFill>
                  <a:srgbClr val="222222"/>
                </a:solidFill>
              </a:rPr>
              <a:t> </a:t>
            </a:r>
            <a:r>
              <a:rPr lang="en-US" sz="2000" dirty="0" err="1">
                <a:solidFill>
                  <a:srgbClr val="222222"/>
                </a:solidFill>
              </a:rPr>
              <a:t>kladný</a:t>
            </a:r>
            <a:r>
              <a:rPr lang="en-US" sz="2000" dirty="0">
                <a:solidFill>
                  <a:srgbClr val="222222"/>
                </a:solidFill>
              </a:rPr>
              <a:t> </a:t>
            </a:r>
            <a:r>
              <a:rPr lang="en-US" sz="2000" dirty="0" err="1">
                <a:solidFill>
                  <a:srgbClr val="222222"/>
                </a:solidFill>
              </a:rPr>
              <a:t>náboj</a:t>
            </a:r>
            <a:r>
              <a:rPr lang="cs-CZ" sz="2000" dirty="0">
                <a:solidFill>
                  <a:srgbClr val="222222"/>
                </a:solidFill>
              </a:rPr>
              <a:t>)</a:t>
            </a:r>
            <a:r>
              <a:rPr lang="en-US" sz="2000" dirty="0">
                <a:solidFill>
                  <a:srgbClr val="222222"/>
                </a:solidFill>
              </a:rPr>
              <a:t>. Je-li v </a:t>
            </a:r>
            <a:r>
              <a:rPr lang="en-US" sz="2000" dirty="0" err="1">
                <a:solidFill>
                  <a:srgbClr val="222222"/>
                </a:solidFill>
              </a:rPr>
              <a:t>polovodičovém</a:t>
            </a:r>
            <a:r>
              <a:rPr lang="en-US" sz="2000" dirty="0">
                <a:solidFill>
                  <a:srgbClr val="222222"/>
                </a:solidFill>
              </a:rPr>
              <a:t> </a:t>
            </a:r>
            <a:r>
              <a:rPr lang="en-US" sz="2000" dirty="0" err="1">
                <a:solidFill>
                  <a:srgbClr val="222222"/>
                </a:solidFill>
              </a:rPr>
              <a:t>materiálu</a:t>
            </a:r>
            <a:r>
              <a:rPr lang="en-US" sz="2000" dirty="0">
                <a:solidFill>
                  <a:srgbClr val="222222"/>
                </a:solidFill>
              </a:rPr>
              <a:t> </a:t>
            </a:r>
            <a:r>
              <a:rPr lang="en-US" sz="2000" dirty="0" err="1">
                <a:solidFill>
                  <a:srgbClr val="222222"/>
                </a:solidFill>
              </a:rPr>
              <a:t>vytvořen</a:t>
            </a:r>
            <a:r>
              <a:rPr lang="en-US" sz="2000" dirty="0">
                <a:solidFill>
                  <a:srgbClr val="222222"/>
                </a:solidFill>
              </a:rPr>
              <a:t> PN </a:t>
            </a:r>
            <a:r>
              <a:rPr lang="en-US" sz="2000" dirty="0" err="1">
                <a:solidFill>
                  <a:srgbClr val="222222"/>
                </a:solidFill>
              </a:rPr>
              <a:t>přechod</a:t>
            </a:r>
            <a:r>
              <a:rPr lang="en-US" sz="2000" dirty="0">
                <a:solidFill>
                  <a:srgbClr val="222222"/>
                </a:solidFill>
              </a:rPr>
              <a:t> (</a:t>
            </a:r>
            <a:r>
              <a:rPr lang="cs-CZ" sz="2000" dirty="0"/>
              <a:t>dioda</a:t>
            </a:r>
            <a:r>
              <a:rPr lang="en-US" sz="2000" dirty="0">
                <a:solidFill>
                  <a:srgbClr val="222222"/>
                </a:solidFill>
              </a:rPr>
              <a:t>), </a:t>
            </a:r>
            <a:r>
              <a:rPr lang="en-US" sz="2000" dirty="0" err="1">
                <a:solidFill>
                  <a:srgbClr val="222222"/>
                </a:solidFill>
              </a:rPr>
              <a:t>pohybují</a:t>
            </a:r>
            <a:r>
              <a:rPr lang="en-US" sz="2000" dirty="0">
                <a:solidFill>
                  <a:srgbClr val="222222"/>
                </a:solidFill>
              </a:rPr>
              <a:t> se </a:t>
            </a:r>
            <a:r>
              <a:rPr lang="en-US" sz="2000" dirty="0" err="1">
                <a:solidFill>
                  <a:srgbClr val="222222"/>
                </a:solidFill>
              </a:rPr>
              <a:t>tyto</a:t>
            </a:r>
            <a:r>
              <a:rPr lang="en-US" sz="2000" dirty="0">
                <a:solidFill>
                  <a:srgbClr val="222222"/>
                </a:solidFill>
              </a:rPr>
              <a:t> </a:t>
            </a:r>
            <a:r>
              <a:rPr lang="en-US" sz="2000" dirty="0" err="1">
                <a:solidFill>
                  <a:srgbClr val="222222"/>
                </a:solidFill>
              </a:rPr>
              <a:t>náboje</a:t>
            </a:r>
            <a:r>
              <a:rPr lang="en-US" sz="2000" dirty="0">
                <a:solidFill>
                  <a:srgbClr val="222222"/>
                </a:solidFill>
              </a:rPr>
              <a:t> </a:t>
            </a:r>
            <a:r>
              <a:rPr lang="en-US" sz="2000" dirty="0" err="1">
                <a:solidFill>
                  <a:srgbClr val="222222"/>
                </a:solidFill>
              </a:rPr>
              <a:t>směrem</a:t>
            </a:r>
            <a:r>
              <a:rPr lang="en-US" sz="2000" dirty="0">
                <a:solidFill>
                  <a:srgbClr val="222222"/>
                </a:solidFill>
              </a:rPr>
              <a:t> k </a:t>
            </a:r>
            <a:r>
              <a:rPr lang="en-US" sz="2000" dirty="0" err="1">
                <a:solidFill>
                  <a:srgbClr val="222222"/>
                </a:solidFill>
              </a:rPr>
              <a:t>elektrodě</a:t>
            </a:r>
            <a:r>
              <a:rPr lang="en-US" sz="2000" dirty="0">
                <a:solidFill>
                  <a:srgbClr val="222222"/>
                </a:solidFill>
              </a:rPr>
              <a:t> se </a:t>
            </a:r>
            <a:r>
              <a:rPr lang="en-US" sz="2000" dirty="0" err="1">
                <a:solidFill>
                  <a:srgbClr val="222222"/>
                </a:solidFill>
              </a:rPr>
              <a:t>stejnou</a:t>
            </a:r>
            <a:r>
              <a:rPr lang="en-US" sz="2000" dirty="0">
                <a:solidFill>
                  <a:srgbClr val="222222"/>
                </a:solidFill>
              </a:rPr>
              <a:t> </a:t>
            </a:r>
            <a:r>
              <a:rPr lang="en-US" sz="2000" dirty="0" err="1">
                <a:solidFill>
                  <a:srgbClr val="222222"/>
                </a:solidFill>
              </a:rPr>
              <a:t>polaritou</a:t>
            </a:r>
            <a:r>
              <a:rPr lang="en-US" sz="2000" dirty="0">
                <a:solidFill>
                  <a:srgbClr val="222222"/>
                </a:solidFill>
              </a:rPr>
              <a:t>. </a:t>
            </a:r>
            <a:r>
              <a:rPr lang="en-US" sz="2000" dirty="0" err="1">
                <a:solidFill>
                  <a:srgbClr val="222222"/>
                </a:solidFill>
              </a:rPr>
              <a:t>Jsou</a:t>
            </a:r>
            <a:r>
              <a:rPr lang="en-US" sz="2000" dirty="0">
                <a:solidFill>
                  <a:srgbClr val="222222"/>
                </a:solidFill>
              </a:rPr>
              <a:t>-li </a:t>
            </a:r>
            <a:r>
              <a:rPr lang="en-US" sz="2000" dirty="0" err="1">
                <a:solidFill>
                  <a:srgbClr val="222222"/>
                </a:solidFill>
              </a:rPr>
              <a:t>elektrody</a:t>
            </a:r>
            <a:r>
              <a:rPr lang="en-US" sz="2000" dirty="0">
                <a:solidFill>
                  <a:srgbClr val="222222"/>
                </a:solidFill>
              </a:rPr>
              <a:t> </a:t>
            </a:r>
            <a:r>
              <a:rPr lang="en-US" sz="2000" dirty="0" err="1">
                <a:solidFill>
                  <a:srgbClr val="222222"/>
                </a:solidFill>
              </a:rPr>
              <a:t>propojeny</a:t>
            </a:r>
            <a:r>
              <a:rPr lang="en-US" sz="2000" dirty="0">
                <a:solidFill>
                  <a:srgbClr val="222222"/>
                </a:solidFill>
              </a:rPr>
              <a:t> </a:t>
            </a:r>
            <a:r>
              <a:rPr lang="en-US" sz="2000" dirty="0" err="1">
                <a:solidFill>
                  <a:srgbClr val="222222"/>
                </a:solidFill>
              </a:rPr>
              <a:t>vnějším</a:t>
            </a:r>
            <a:r>
              <a:rPr lang="en-US" sz="2000" dirty="0">
                <a:solidFill>
                  <a:srgbClr val="222222"/>
                </a:solidFill>
              </a:rPr>
              <a:t> </a:t>
            </a:r>
            <a:r>
              <a:rPr lang="en-US" sz="2000" dirty="0" err="1">
                <a:solidFill>
                  <a:srgbClr val="222222"/>
                </a:solidFill>
              </a:rPr>
              <a:t>obvodem</a:t>
            </a:r>
            <a:r>
              <a:rPr lang="en-US" sz="2000" dirty="0">
                <a:solidFill>
                  <a:srgbClr val="222222"/>
                </a:solidFill>
              </a:rPr>
              <a:t>, </a:t>
            </a:r>
            <a:r>
              <a:rPr lang="en-US" sz="2000" dirty="0" err="1">
                <a:solidFill>
                  <a:srgbClr val="222222"/>
                </a:solidFill>
              </a:rPr>
              <a:t>putují</a:t>
            </a:r>
            <a:r>
              <a:rPr lang="en-US" sz="2000" dirty="0">
                <a:solidFill>
                  <a:srgbClr val="222222"/>
                </a:solidFill>
              </a:rPr>
              <a:t> </a:t>
            </a:r>
            <a:r>
              <a:rPr lang="en-US" sz="2000" dirty="0" err="1">
                <a:solidFill>
                  <a:srgbClr val="222222"/>
                </a:solidFill>
              </a:rPr>
              <a:t>elektrony</a:t>
            </a:r>
            <a:r>
              <a:rPr lang="en-US" sz="2000" dirty="0">
                <a:solidFill>
                  <a:srgbClr val="222222"/>
                </a:solidFill>
              </a:rPr>
              <a:t> k </a:t>
            </a:r>
            <a:r>
              <a:rPr lang="en-US" sz="2000" dirty="0" err="1">
                <a:solidFill>
                  <a:srgbClr val="222222"/>
                </a:solidFill>
              </a:rPr>
              <a:t>opačné</a:t>
            </a:r>
            <a:r>
              <a:rPr lang="en-US" sz="2000" dirty="0">
                <a:solidFill>
                  <a:srgbClr val="222222"/>
                </a:solidFill>
              </a:rPr>
              <a:t> </a:t>
            </a:r>
            <a:r>
              <a:rPr lang="en-US" sz="2000" dirty="0" err="1">
                <a:solidFill>
                  <a:srgbClr val="222222"/>
                </a:solidFill>
              </a:rPr>
              <a:t>elektrodě</a:t>
            </a:r>
            <a:r>
              <a:rPr lang="en-US" sz="2000" dirty="0">
                <a:solidFill>
                  <a:srgbClr val="222222"/>
                </a:solidFill>
              </a:rPr>
              <a:t>, </a:t>
            </a:r>
            <a:r>
              <a:rPr lang="en-US" sz="2000" dirty="0" err="1">
                <a:solidFill>
                  <a:srgbClr val="222222"/>
                </a:solidFill>
              </a:rPr>
              <a:t>kde</a:t>
            </a:r>
            <a:r>
              <a:rPr lang="en-US" sz="2000" dirty="0">
                <a:solidFill>
                  <a:srgbClr val="222222"/>
                </a:solidFill>
              </a:rPr>
              <a:t> </a:t>
            </a:r>
            <a:r>
              <a:rPr lang="en-US" sz="2000" dirty="0" err="1">
                <a:solidFill>
                  <a:srgbClr val="222222"/>
                </a:solidFill>
              </a:rPr>
              <a:t>rekombinují</a:t>
            </a:r>
            <a:r>
              <a:rPr lang="en-US" sz="2000" dirty="0">
                <a:solidFill>
                  <a:srgbClr val="222222"/>
                </a:solidFill>
              </a:rPr>
              <a:t> s </a:t>
            </a:r>
            <a:r>
              <a:rPr lang="en-US" sz="2000" dirty="0" err="1">
                <a:solidFill>
                  <a:srgbClr val="222222"/>
                </a:solidFill>
              </a:rPr>
              <a:t>děrami</a:t>
            </a:r>
            <a:r>
              <a:rPr lang="en-US" sz="2000" dirty="0">
                <a:solidFill>
                  <a:srgbClr val="222222"/>
                </a:solidFill>
              </a:rPr>
              <a:t> a </a:t>
            </a:r>
            <a:r>
              <a:rPr lang="en-US" sz="2000" dirty="0" err="1">
                <a:solidFill>
                  <a:srgbClr val="222222"/>
                </a:solidFill>
              </a:rPr>
              <a:t>vnějším</a:t>
            </a:r>
            <a:r>
              <a:rPr lang="en-US" sz="2000" dirty="0">
                <a:solidFill>
                  <a:srgbClr val="222222"/>
                </a:solidFill>
              </a:rPr>
              <a:t> </a:t>
            </a:r>
            <a:r>
              <a:rPr lang="en-US" sz="2000" dirty="0" err="1">
                <a:solidFill>
                  <a:srgbClr val="222222"/>
                </a:solidFill>
              </a:rPr>
              <a:t>obvodem</a:t>
            </a:r>
            <a:r>
              <a:rPr lang="en-US" sz="2000" dirty="0">
                <a:solidFill>
                  <a:srgbClr val="222222"/>
                </a:solidFill>
              </a:rPr>
              <a:t> </a:t>
            </a:r>
            <a:r>
              <a:rPr lang="en-US" sz="2000" dirty="0" err="1">
                <a:solidFill>
                  <a:srgbClr val="222222"/>
                </a:solidFill>
              </a:rPr>
              <a:t>prochází</a:t>
            </a:r>
            <a:r>
              <a:rPr lang="en-US" sz="2000" dirty="0">
                <a:solidFill>
                  <a:srgbClr val="222222"/>
                </a:solidFill>
              </a:rPr>
              <a:t> </a:t>
            </a:r>
            <a:r>
              <a:rPr lang="en-US" sz="2000" dirty="0" err="1">
                <a:solidFill>
                  <a:srgbClr val="222222"/>
                </a:solidFill>
              </a:rPr>
              <a:t>elektrický</a:t>
            </a:r>
            <a:r>
              <a:rPr lang="en-US" sz="2000" dirty="0">
                <a:solidFill>
                  <a:srgbClr val="222222"/>
                </a:solidFill>
              </a:rPr>
              <a:t> </a:t>
            </a:r>
            <a:r>
              <a:rPr lang="en-US" sz="2000" dirty="0" err="1">
                <a:solidFill>
                  <a:srgbClr val="222222"/>
                </a:solidFill>
              </a:rPr>
              <a:t>prou</a:t>
            </a:r>
            <a:r>
              <a:rPr lang="cs-CZ" sz="2000" dirty="0">
                <a:solidFill>
                  <a:srgbClr val="222222"/>
                </a:solidFill>
              </a:rPr>
              <a:t>d.</a:t>
            </a:r>
            <a:endParaRPr lang="en-US" sz="2000" dirty="0"/>
          </a:p>
        </p:txBody>
      </p:sp>
    </p:spTree>
    <p:extLst>
      <p:ext uri="{BB962C8B-B14F-4D97-AF65-F5344CB8AC3E}">
        <p14:creationId xmlns:p14="http://schemas.microsoft.com/office/powerpoint/2010/main" val="358554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8AC25B-56AD-4B63-91FE-B6702145D72F}"/>
              </a:ext>
            </a:extLst>
          </p:cNvPr>
          <p:cNvSpPr>
            <a:spLocks noGrp="1"/>
          </p:cNvSpPr>
          <p:nvPr>
            <p:ph type="title"/>
          </p:nvPr>
        </p:nvSpPr>
        <p:spPr>
          <a:xfrm>
            <a:off x="234462" y="238125"/>
            <a:ext cx="1752600" cy="533400"/>
          </a:xfrm>
        </p:spPr>
        <p:txBody>
          <a:bodyPr>
            <a:normAutofit/>
          </a:bodyPr>
          <a:lstStyle/>
          <a:p>
            <a:r>
              <a:rPr lang="en-US" sz="2400" b="1" dirty="0">
                <a:latin typeface="+mn-lt"/>
              </a:rPr>
              <a:t>LED </a:t>
            </a:r>
            <a:r>
              <a:rPr lang="en-US" sz="2400" b="1" dirty="0" err="1">
                <a:latin typeface="+mn-lt"/>
              </a:rPr>
              <a:t>diody</a:t>
            </a:r>
            <a:endParaRPr lang="en-US" sz="2400" b="1" dirty="0">
              <a:latin typeface="+mn-lt"/>
            </a:endParaRPr>
          </a:p>
        </p:txBody>
      </p:sp>
      <p:pic>
        <p:nvPicPr>
          <p:cNvPr id="6" name="Obrázek 5">
            <a:extLst>
              <a:ext uri="{FF2B5EF4-FFF2-40B4-BE49-F238E27FC236}">
                <a16:creationId xmlns:a16="http://schemas.microsoft.com/office/drawing/2014/main" id="{7FACC8C5-9DEE-43DB-B762-E6AECB6EE9EF}"/>
              </a:ext>
            </a:extLst>
          </p:cNvPr>
          <p:cNvPicPr>
            <a:picLocks noChangeAspect="1"/>
          </p:cNvPicPr>
          <p:nvPr/>
        </p:nvPicPr>
        <p:blipFill>
          <a:blip r:embed="rId2"/>
          <a:stretch>
            <a:fillRect/>
          </a:stretch>
        </p:blipFill>
        <p:spPr>
          <a:xfrm>
            <a:off x="5019675" y="3429000"/>
            <a:ext cx="4124325" cy="3143250"/>
          </a:xfrm>
          <a:prstGeom prst="rect">
            <a:avLst/>
          </a:prstGeom>
        </p:spPr>
      </p:pic>
      <p:pic>
        <p:nvPicPr>
          <p:cNvPr id="1026" name="Picture 2" descr="Image result for led principle">
            <a:hlinkClick r:id="rId3"/>
            <a:extLst>
              <a:ext uri="{FF2B5EF4-FFF2-40B4-BE49-F238E27FC236}">
                <a16:creationId xmlns:a16="http://schemas.microsoft.com/office/drawing/2014/main" id="{6A42D247-A274-44B6-93FE-B8F98C7706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462" y="3821401"/>
            <a:ext cx="4337538" cy="2663248"/>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A28879E0-E8FC-4D32-9833-02DA2AE3A7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304800"/>
            <a:ext cx="2514600" cy="2876702"/>
          </a:xfrm>
          <a:prstGeom prst="rect">
            <a:avLst/>
          </a:prstGeom>
        </p:spPr>
      </p:pic>
      <p:sp>
        <p:nvSpPr>
          <p:cNvPr id="7" name="TextovéPole 6">
            <a:extLst>
              <a:ext uri="{FF2B5EF4-FFF2-40B4-BE49-F238E27FC236}">
                <a16:creationId xmlns:a16="http://schemas.microsoft.com/office/drawing/2014/main" id="{72312120-09B6-49CA-B311-ECFB01BA8D17}"/>
              </a:ext>
            </a:extLst>
          </p:cNvPr>
          <p:cNvSpPr txBox="1"/>
          <p:nvPr/>
        </p:nvSpPr>
        <p:spPr>
          <a:xfrm>
            <a:off x="234462" y="771525"/>
            <a:ext cx="5918688" cy="2862322"/>
          </a:xfrm>
          <a:prstGeom prst="rect">
            <a:avLst/>
          </a:prstGeom>
          <a:noFill/>
        </p:spPr>
        <p:txBody>
          <a:bodyPr wrap="square">
            <a:spAutoFit/>
          </a:bodyPr>
          <a:lstStyle/>
          <a:p>
            <a:pPr algn="just"/>
            <a:r>
              <a:rPr lang="cs-CZ" sz="2000" dirty="0"/>
              <a:t>LED (</a:t>
            </a:r>
            <a:r>
              <a:rPr lang="cs-CZ" sz="2000" dirty="0" err="1"/>
              <a:t>Light-Emitting</a:t>
            </a:r>
            <a:r>
              <a:rPr lang="cs-CZ" sz="2000" dirty="0"/>
              <a:t> </a:t>
            </a:r>
            <a:r>
              <a:rPr lang="cs-CZ" sz="2000" dirty="0" err="1"/>
              <a:t>Diode</a:t>
            </a:r>
            <a:r>
              <a:rPr lang="cs-CZ" sz="2000" dirty="0"/>
              <a:t>, elektroluminiscenční dioda) je označení pro diodu, která emituje světlo, případně infračervené nebo ultrafialové záření, čímž se liší od standardní diody. LED vyzařuje z obnaženého PN přechodu, a vede stejnosměrný proud pouze jedním směrem. Na rozdíl od žárovky dosahuje vysoké účinnosti, je mechanicky odolná, levná na výrobu, a proto je čím dál více využívána (kontrolky, displeje, osvětlení). </a:t>
            </a:r>
          </a:p>
        </p:txBody>
      </p:sp>
    </p:spTree>
    <p:extLst>
      <p:ext uri="{BB962C8B-B14F-4D97-AF65-F5344CB8AC3E}">
        <p14:creationId xmlns:p14="http://schemas.microsoft.com/office/powerpoint/2010/main" val="34479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6" name="Picture 10" descr="Electric Fields and Potentials - Physics A-Level">
            <a:extLst>
              <a:ext uri="{FF2B5EF4-FFF2-40B4-BE49-F238E27FC236}">
                <a16:creationId xmlns:a16="http://schemas.microsoft.com/office/drawing/2014/main" id="{FF10C0E0-49C7-4D3E-B587-7B886F70B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442" y="737676"/>
            <a:ext cx="7465115" cy="5973198"/>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3B3D2915-6478-4FB3-8463-6D488C3FF182}"/>
              </a:ext>
            </a:extLst>
          </p:cNvPr>
          <p:cNvSpPr txBox="1"/>
          <p:nvPr/>
        </p:nvSpPr>
        <p:spPr>
          <a:xfrm>
            <a:off x="1838325" y="147126"/>
            <a:ext cx="5291770" cy="400110"/>
          </a:xfrm>
          <a:prstGeom prst="rect">
            <a:avLst/>
          </a:prstGeom>
          <a:noFill/>
        </p:spPr>
        <p:txBody>
          <a:bodyPr wrap="none" rtlCol="0">
            <a:spAutoFit/>
          </a:bodyPr>
          <a:lstStyle/>
          <a:p>
            <a:r>
              <a:rPr lang="cs-CZ" sz="2000" b="1" dirty="0"/>
              <a:t>Analogie mezi elektrostatickou a gravitační silou</a:t>
            </a:r>
          </a:p>
        </p:txBody>
      </p:sp>
    </p:spTree>
    <p:extLst>
      <p:ext uri="{BB962C8B-B14F-4D97-AF65-F5344CB8AC3E}">
        <p14:creationId xmlns:p14="http://schemas.microsoft.com/office/powerpoint/2010/main" val="15413834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BAC0745-89C5-483F-9D3B-95F2EC56B582}"/>
              </a:ext>
            </a:extLst>
          </p:cNvPr>
          <p:cNvSpPr txBox="1"/>
          <p:nvPr/>
        </p:nvSpPr>
        <p:spPr>
          <a:xfrm>
            <a:off x="219075" y="434073"/>
            <a:ext cx="4905375" cy="1015663"/>
          </a:xfrm>
          <a:prstGeom prst="rect">
            <a:avLst/>
          </a:prstGeom>
          <a:noFill/>
        </p:spPr>
        <p:txBody>
          <a:bodyPr wrap="square" rtlCol="0">
            <a:spAutoFit/>
          </a:bodyPr>
          <a:lstStyle/>
          <a:p>
            <a:pPr algn="just"/>
            <a:r>
              <a:rPr lang="cs-CZ" sz="2000" b="1" dirty="0" err="1"/>
              <a:t>Thermoelektrické</a:t>
            </a:r>
            <a:r>
              <a:rPr lang="cs-CZ" sz="2000" b="1" dirty="0"/>
              <a:t> chlazení </a:t>
            </a:r>
            <a:r>
              <a:rPr lang="cs-CZ" sz="2000" dirty="0"/>
              <a:t>je založeno na </a:t>
            </a:r>
            <a:r>
              <a:rPr lang="cs-CZ" sz="2000" dirty="0" err="1"/>
              <a:t>Peltierově</a:t>
            </a:r>
            <a:r>
              <a:rPr lang="cs-CZ" sz="2000" dirty="0"/>
              <a:t> jevu.</a:t>
            </a:r>
          </a:p>
          <a:p>
            <a:pPr algn="just"/>
            <a:endParaRPr lang="cs-CZ" sz="2000" b="1" dirty="0"/>
          </a:p>
        </p:txBody>
      </p:sp>
      <p:pic>
        <p:nvPicPr>
          <p:cNvPr id="14338" name="Picture 2" descr="ET-017-14-11-RS Adaptive | Peltier Module, 10.5W, 8.5A, 2.1V, 15 x 15mm |  490-1244 | RS Malta Online">
            <a:extLst>
              <a:ext uri="{FF2B5EF4-FFF2-40B4-BE49-F238E27FC236}">
                <a16:creationId xmlns:a16="http://schemas.microsoft.com/office/drawing/2014/main" id="{019A0237-447F-4953-806E-8FD440C3E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9342" y="1361613"/>
            <a:ext cx="1626589" cy="97082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Thermoelectric Diagram | Alternative energy, Homemade cooler, Electrical  conductor">
            <a:extLst>
              <a:ext uri="{FF2B5EF4-FFF2-40B4-BE49-F238E27FC236}">
                <a16:creationId xmlns:a16="http://schemas.microsoft.com/office/drawing/2014/main" id="{6B867A16-37E4-42BA-BBB0-54993099B2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198" y="386060"/>
            <a:ext cx="3367259" cy="2127353"/>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C0A4679B-9093-422D-BC22-F5ACA6B33F18}"/>
              </a:ext>
            </a:extLst>
          </p:cNvPr>
          <p:cNvSpPr txBox="1"/>
          <p:nvPr/>
        </p:nvSpPr>
        <p:spPr>
          <a:xfrm>
            <a:off x="266700" y="5601386"/>
            <a:ext cx="8610600" cy="1015663"/>
          </a:xfrm>
          <a:prstGeom prst="rect">
            <a:avLst/>
          </a:prstGeom>
          <a:noFill/>
        </p:spPr>
        <p:txBody>
          <a:bodyPr wrap="square">
            <a:spAutoFit/>
          </a:bodyPr>
          <a:lstStyle/>
          <a:p>
            <a:r>
              <a:rPr lang="cs-CZ" sz="2000" b="1" i="0" dirty="0" err="1">
                <a:effectLst/>
              </a:rPr>
              <a:t>Elektrokalorický</a:t>
            </a:r>
            <a:r>
              <a:rPr lang="cs-CZ" sz="2000" b="1" i="0" dirty="0">
                <a:effectLst/>
              </a:rPr>
              <a:t> jev</a:t>
            </a:r>
            <a:r>
              <a:rPr lang="cs-CZ" sz="2000" b="0" i="0" dirty="0">
                <a:effectLst/>
              </a:rPr>
              <a:t> je fenomén materiálů vykazujících vratnou změnu teploty za aplikovaného elektrického pole. Často je tento jev považován za fyzikálně inverzní k </a:t>
            </a:r>
            <a:r>
              <a:rPr lang="cs-CZ" sz="2000" b="0" i="0" u="none" strike="noStrike" dirty="0">
                <a:effectLst/>
              </a:rPr>
              <a:t>pyroelektrickému jevu</a:t>
            </a:r>
            <a:r>
              <a:rPr lang="cs-CZ" sz="2000" b="0" i="0" dirty="0">
                <a:effectLst/>
              </a:rPr>
              <a:t>. </a:t>
            </a:r>
            <a:r>
              <a:rPr lang="cs-CZ" sz="2000" b="0" i="0" dirty="0">
                <a:solidFill>
                  <a:srgbClr val="202122"/>
                </a:solidFill>
                <a:effectLst/>
              </a:rPr>
              <a:t>Mechanismus jevu není plně prozkoumaný.</a:t>
            </a:r>
            <a:endParaRPr lang="cs-CZ" sz="2000" dirty="0"/>
          </a:p>
        </p:txBody>
      </p:sp>
      <p:sp>
        <p:nvSpPr>
          <p:cNvPr id="6" name="TextovéPole 5">
            <a:extLst>
              <a:ext uri="{FF2B5EF4-FFF2-40B4-BE49-F238E27FC236}">
                <a16:creationId xmlns:a16="http://schemas.microsoft.com/office/drawing/2014/main" id="{D76B8F8B-D710-40C2-913A-3687AEBF7165}"/>
              </a:ext>
            </a:extLst>
          </p:cNvPr>
          <p:cNvSpPr txBox="1"/>
          <p:nvPr/>
        </p:nvSpPr>
        <p:spPr>
          <a:xfrm>
            <a:off x="266700" y="4788501"/>
            <a:ext cx="8667750" cy="707886"/>
          </a:xfrm>
          <a:prstGeom prst="rect">
            <a:avLst/>
          </a:prstGeom>
          <a:noFill/>
        </p:spPr>
        <p:txBody>
          <a:bodyPr wrap="square">
            <a:spAutoFit/>
          </a:bodyPr>
          <a:lstStyle/>
          <a:p>
            <a:pPr algn="just"/>
            <a:r>
              <a:rPr lang="cs-CZ" sz="2000" b="1" dirty="0"/>
              <a:t>Nepřímý piezoelektrický jev</a:t>
            </a:r>
            <a:r>
              <a:rPr lang="cs-CZ" sz="2000" dirty="0"/>
              <a:t> je jev, kdy se piezoelektrický krystal ve vnějším elektrickém poli deformuje.</a:t>
            </a:r>
          </a:p>
        </p:txBody>
      </p:sp>
      <p:sp>
        <p:nvSpPr>
          <p:cNvPr id="7" name="TextovéPole 6">
            <a:extLst>
              <a:ext uri="{FF2B5EF4-FFF2-40B4-BE49-F238E27FC236}">
                <a16:creationId xmlns:a16="http://schemas.microsoft.com/office/drawing/2014/main" id="{251C13FD-BE07-41C5-B9F9-2388E5D8B4E8}"/>
              </a:ext>
            </a:extLst>
          </p:cNvPr>
          <p:cNvSpPr txBox="1"/>
          <p:nvPr/>
        </p:nvSpPr>
        <p:spPr>
          <a:xfrm>
            <a:off x="266700" y="3360063"/>
            <a:ext cx="8667749" cy="1323439"/>
          </a:xfrm>
          <a:prstGeom prst="rect">
            <a:avLst/>
          </a:prstGeom>
          <a:noFill/>
        </p:spPr>
        <p:txBody>
          <a:bodyPr wrap="square">
            <a:spAutoFit/>
          </a:bodyPr>
          <a:lstStyle/>
          <a:p>
            <a:pPr algn="just"/>
            <a:r>
              <a:rPr lang="cs-CZ" sz="2000" b="1" i="0" dirty="0">
                <a:solidFill>
                  <a:srgbClr val="202124"/>
                </a:solidFill>
                <a:effectLst/>
              </a:rPr>
              <a:t>Elektrostrikce</a:t>
            </a:r>
            <a:r>
              <a:rPr lang="cs-CZ" sz="2000" b="0" i="0" dirty="0">
                <a:solidFill>
                  <a:srgbClr val="202124"/>
                </a:solidFill>
                <a:effectLst/>
              </a:rPr>
              <a:t> je fyzikální jev při kterém </a:t>
            </a:r>
            <a:r>
              <a:rPr lang="cs-CZ" sz="2000" b="0" i="0" u="sng" dirty="0">
                <a:solidFill>
                  <a:srgbClr val="202124"/>
                </a:solidFill>
                <a:effectLst/>
              </a:rPr>
              <a:t>vlivem vnějšího elektrického pole, či pod vlivem změny tohoto elektrického pole dochází k deformaci dielektrik</a:t>
            </a:r>
            <a:r>
              <a:rPr lang="cs-CZ" sz="2000" b="0" i="0" dirty="0">
                <a:solidFill>
                  <a:srgbClr val="202124"/>
                </a:solidFill>
                <a:effectLst/>
              </a:rPr>
              <a:t>. Deformace bývá přímo úměrná druhé mocnině intenzity elektrického pole a nedochází ke změně směru deformace s otočením směru elektrického pole.</a:t>
            </a:r>
            <a:endParaRPr lang="cs-CZ" sz="2000" dirty="0"/>
          </a:p>
        </p:txBody>
      </p:sp>
      <p:sp>
        <p:nvSpPr>
          <p:cNvPr id="8" name="TextovéPole 7">
            <a:extLst>
              <a:ext uri="{FF2B5EF4-FFF2-40B4-BE49-F238E27FC236}">
                <a16:creationId xmlns:a16="http://schemas.microsoft.com/office/drawing/2014/main" id="{EAC9CDBA-C747-423B-80D6-9141653AF655}"/>
              </a:ext>
            </a:extLst>
          </p:cNvPr>
          <p:cNvSpPr txBox="1"/>
          <p:nvPr/>
        </p:nvSpPr>
        <p:spPr>
          <a:xfrm>
            <a:off x="219075" y="2845898"/>
            <a:ext cx="6170969" cy="461665"/>
          </a:xfrm>
          <a:prstGeom prst="rect">
            <a:avLst/>
          </a:prstGeom>
          <a:noFill/>
        </p:spPr>
        <p:txBody>
          <a:bodyPr wrap="square">
            <a:spAutoFit/>
          </a:bodyPr>
          <a:lstStyle/>
          <a:p>
            <a:r>
              <a:rPr lang="cs-CZ" sz="2400" b="1" i="0" dirty="0">
                <a:solidFill>
                  <a:srgbClr val="202124"/>
                </a:solidFill>
                <a:effectLst/>
              </a:rPr>
              <a:t>Další přeměny elektrické energie v materiálech</a:t>
            </a:r>
            <a:endParaRPr lang="cs-CZ" sz="2400" dirty="0"/>
          </a:p>
        </p:txBody>
      </p:sp>
    </p:spTree>
    <p:extLst>
      <p:ext uri="{BB962C8B-B14F-4D97-AF65-F5344CB8AC3E}">
        <p14:creationId xmlns:p14="http://schemas.microsoft.com/office/powerpoint/2010/main" val="271677515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99A2FB6-B891-43E9-ABA5-738CCE6C7A83}"/>
              </a:ext>
            </a:extLst>
          </p:cNvPr>
          <p:cNvSpPr txBox="1"/>
          <p:nvPr/>
        </p:nvSpPr>
        <p:spPr>
          <a:xfrm>
            <a:off x="171450" y="268180"/>
            <a:ext cx="3987566" cy="461665"/>
          </a:xfrm>
          <a:prstGeom prst="rect">
            <a:avLst/>
          </a:prstGeom>
          <a:noFill/>
        </p:spPr>
        <p:txBody>
          <a:bodyPr wrap="none" rtlCol="0">
            <a:spAutoFit/>
          </a:bodyPr>
          <a:lstStyle/>
          <a:p>
            <a:r>
              <a:rPr lang="cs-CZ" sz="2400" b="1" dirty="0"/>
              <a:t>Elektrický proud v kapalinách</a:t>
            </a:r>
          </a:p>
        </p:txBody>
      </p:sp>
      <p:sp>
        <p:nvSpPr>
          <p:cNvPr id="4" name="TextovéPole 3">
            <a:extLst>
              <a:ext uri="{FF2B5EF4-FFF2-40B4-BE49-F238E27FC236}">
                <a16:creationId xmlns:a16="http://schemas.microsoft.com/office/drawing/2014/main" id="{97C25059-A76A-48FB-8556-957409E7BAED}"/>
              </a:ext>
            </a:extLst>
          </p:cNvPr>
          <p:cNvSpPr txBox="1"/>
          <p:nvPr/>
        </p:nvSpPr>
        <p:spPr>
          <a:xfrm>
            <a:off x="180972" y="5284433"/>
            <a:ext cx="8724900" cy="1323439"/>
          </a:xfrm>
          <a:prstGeom prst="rect">
            <a:avLst/>
          </a:prstGeom>
          <a:noFill/>
        </p:spPr>
        <p:txBody>
          <a:bodyPr wrap="square">
            <a:spAutoFit/>
          </a:bodyPr>
          <a:lstStyle/>
          <a:p>
            <a:pPr algn="just"/>
            <a:r>
              <a:rPr lang="cs-CZ" sz="2000" b="1" dirty="0"/>
              <a:t>Schopnost rozpouštědel vytvářet vodivé roztoky </a:t>
            </a:r>
            <a:r>
              <a:rPr lang="cs-CZ" sz="2000" dirty="0"/>
              <a:t>závisí na jejich </a:t>
            </a:r>
            <a:r>
              <a:rPr lang="cs-CZ" sz="2000" b="1" dirty="0"/>
              <a:t>relativní permitivitě </a:t>
            </a:r>
            <a:r>
              <a:rPr lang="cs-CZ" sz="2000" dirty="0" err="1"/>
              <a:t>ε</a:t>
            </a:r>
            <a:r>
              <a:rPr lang="cs-CZ" sz="2000" baseline="-25000" dirty="0" err="1"/>
              <a:t>r</a:t>
            </a:r>
            <a:r>
              <a:rPr lang="cs-CZ" sz="2000" dirty="0"/>
              <a:t>. Čím je relativní permitivita vyšší, tím je schopnost rozpouštědla vytvářet vodivé roztoky lepší. Např. voda má </a:t>
            </a:r>
            <a:r>
              <a:rPr lang="cs-CZ" sz="2000" dirty="0" err="1"/>
              <a:t>ε</a:t>
            </a:r>
            <a:r>
              <a:rPr lang="cs-CZ" sz="2000" baseline="-25000" dirty="0" err="1"/>
              <a:t>r</a:t>
            </a:r>
            <a:r>
              <a:rPr lang="cs-CZ" sz="2000" dirty="0"/>
              <a:t> = 81, kdežto toluen jen </a:t>
            </a:r>
            <a:r>
              <a:rPr lang="cs-CZ" sz="2000" dirty="0" err="1"/>
              <a:t>ε</a:t>
            </a:r>
            <a:r>
              <a:rPr lang="cs-CZ" sz="2000" baseline="-25000" dirty="0" err="1"/>
              <a:t>r</a:t>
            </a:r>
            <a:r>
              <a:rPr lang="cs-CZ" sz="2000" dirty="0"/>
              <a:t> = 2,4, takže toluen vodivé roztoky prakticky nevytváří.</a:t>
            </a:r>
          </a:p>
        </p:txBody>
      </p:sp>
      <p:sp>
        <p:nvSpPr>
          <p:cNvPr id="13" name="TextovéPole 12">
            <a:extLst>
              <a:ext uri="{FF2B5EF4-FFF2-40B4-BE49-F238E27FC236}">
                <a16:creationId xmlns:a16="http://schemas.microsoft.com/office/drawing/2014/main" id="{BD2E2394-00D0-42FB-812D-DE53F12E2F22}"/>
              </a:ext>
            </a:extLst>
          </p:cNvPr>
          <p:cNvSpPr txBox="1"/>
          <p:nvPr/>
        </p:nvSpPr>
        <p:spPr>
          <a:xfrm>
            <a:off x="161922" y="828323"/>
            <a:ext cx="8743951" cy="1938992"/>
          </a:xfrm>
          <a:prstGeom prst="rect">
            <a:avLst/>
          </a:prstGeom>
          <a:noFill/>
        </p:spPr>
        <p:txBody>
          <a:bodyPr wrap="square">
            <a:spAutoFit/>
          </a:bodyPr>
          <a:lstStyle/>
          <a:p>
            <a:pPr algn="just"/>
            <a:r>
              <a:rPr lang="cs-CZ" sz="2000" u="sng" dirty="0"/>
              <a:t>Kapaliny v čistém stavu jsou zpravidla izolanty</a:t>
            </a:r>
            <a:r>
              <a:rPr lang="cs-CZ" sz="2000" dirty="0"/>
              <a:t>. </a:t>
            </a:r>
            <a:r>
              <a:rPr lang="cs-CZ" sz="2000" b="1" dirty="0"/>
              <a:t>Elektrolyty</a:t>
            </a:r>
            <a:r>
              <a:rPr lang="cs-CZ" sz="2000" dirty="0"/>
              <a:t> jsou roztoky iontových sloučenin v polárních rozpouštědlech nebo jejich taveniny, které vedou elektrický proud. V elektrolytech nepřenášejí proud elektrony jako u kovů (vodičů I. řádu), ale </a:t>
            </a:r>
            <a:r>
              <a:rPr lang="cs-CZ" sz="2000" b="1" dirty="0"/>
              <a:t>ionty</a:t>
            </a:r>
            <a:r>
              <a:rPr lang="cs-CZ" sz="2000" dirty="0"/>
              <a:t>. </a:t>
            </a:r>
            <a:r>
              <a:rPr lang="cs-CZ" sz="2000" u="sng" dirty="0"/>
              <a:t>Ionty jsou proti elektronům větší, jejich pohyblivost je menší, takže vodivost je u elektrolytů nižší než u kovů</a:t>
            </a:r>
            <a:r>
              <a:rPr lang="cs-CZ" sz="2000" dirty="0"/>
              <a:t>. Proto jsou elektrolyty označovány jako vodiče II. řádu. K ionizaci elektricky neutrální atomů či molekul je tedy nutné dodat energii.</a:t>
            </a:r>
          </a:p>
        </p:txBody>
      </p:sp>
      <p:sp>
        <p:nvSpPr>
          <p:cNvPr id="16" name="TextovéPole 15">
            <a:extLst>
              <a:ext uri="{FF2B5EF4-FFF2-40B4-BE49-F238E27FC236}">
                <a16:creationId xmlns:a16="http://schemas.microsoft.com/office/drawing/2014/main" id="{F9EBB228-6502-4906-9A45-C4E566455E89}"/>
              </a:ext>
            </a:extLst>
          </p:cNvPr>
          <p:cNvSpPr txBox="1"/>
          <p:nvPr/>
        </p:nvSpPr>
        <p:spPr>
          <a:xfrm>
            <a:off x="161921" y="2794408"/>
            <a:ext cx="8743951" cy="1015663"/>
          </a:xfrm>
          <a:prstGeom prst="rect">
            <a:avLst/>
          </a:prstGeom>
          <a:noFill/>
        </p:spPr>
        <p:txBody>
          <a:bodyPr wrap="square">
            <a:spAutoFit/>
          </a:bodyPr>
          <a:lstStyle/>
          <a:p>
            <a:pPr algn="just"/>
            <a:r>
              <a:rPr lang="cs-CZ" sz="2000" dirty="0"/>
              <a:t>Krystalické iontové sloučeniny – soli rovněž mohou vést elektrický proud, a to přenosem iontů například přes neobsazené uzly (</a:t>
            </a:r>
            <a:r>
              <a:rPr lang="cs-CZ" sz="2000" dirty="0" err="1"/>
              <a:t>vakance</a:t>
            </a:r>
            <a:r>
              <a:rPr lang="cs-CZ" sz="2000" dirty="0"/>
              <a:t>) jejich krystalové mřížky. Takové materiály (obvykle tuhé roztoky) nazýváme </a:t>
            </a:r>
            <a:r>
              <a:rPr lang="cs-CZ" sz="2000" b="1" dirty="0"/>
              <a:t>tuhými elektrolyty</a:t>
            </a:r>
            <a:r>
              <a:rPr lang="cs-CZ" sz="2000" dirty="0"/>
              <a:t>.</a:t>
            </a:r>
          </a:p>
        </p:txBody>
      </p:sp>
      <p:pic>
        <p:nvPicPr>
          <p:cNvPr id="6" name="Picture 4" descr="Elektrická vodivost elektrolytů a její aplikace ve výuce chemie">
            <a:extLst>
              <a:ext uri="{FF2B5EF4-FFF2-40B4-BE49-F238E27FC236}">
                <a16:creationId xmlns:a16="http://schemas.microsoft.com/office/drawing/2014/main" id="{ABA2EDAA-2739-4764-9430-5695436759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5316" y="3936866"/>
            <a:ext cx="2035689" cy="1337528"/>
          </a:xfrm>
          <a:prstGeom prst="rect">
            <a:avLst/>
          </a:prstGeom>
          <a:noFill/>
          <a:extLst>
            <a:ext uri="{909E8E84-426E-40DD-AFC4-6F175D3DCCD1}">
              <a14:hiddenFill xmlns:a14="http://schemas.microsoft.com/office/drawing/2010/main">
                <a:solidFill>
                  <a:srgbClr val="FFFFFF"/>
                </a:solidFill>
              </a14:hiddenFill>
            </a:ext>
          </a:extLst>
        </p:spPr>
      </p:pic>
      <p:pic>
        <p:nvPicPr>
          <p:cNvPr id="7" name="Obrázek 6">
            <a:extLst>
              <a:ext uri="{FF2B5EF4-FFF2-40B4-BE49-F238E27FC236}">
                <a16:creationId xmlns:a16="http://schemas.microsoft.com/office/drawing/2014/main" id="{ED650438-02C4-4D38-9F6E-E982DD8BFD70}"/>
              </a:ext>
            </a:extLst>
          </p:cNvPr>
          <p:cNvPicPr>
            <a:picLocks noChangeAspect="1"/>
          </p:cNvPicPr>
          <p:nvPr/>
        </p:nvPicPr>
        <p:blipFill>
          <a:blip r:embed="rId3"/>
          <a:stretch>
            <a:fillRect/>
          </a:stretch>
        </p:blipFill>
        <p:spPr>
          <a:xfrm>
            <a:off x="1652022" y="3963959"/>
            <a:ext cx="1902722" cy="1310435"/>
          </a:xfrm>
          <a:prstGeom prst="rect">
            <a:avLst/>
          </a:prstGeom>
        </p:spPr>
      </p:pic>
    </p:spTree>
    <p:extLst>
      <p:ext uri="{BB962C8B-B14F-4D97-AF65-F5344CB8AC3E}">
        <p14:creationId xmlns:p14="http://schemas.microsoft.com/office/powerpoint/2010/main" val="22363285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F9248C99-3F82-4145-B312-57184CCC9BA3}"/>
              </a:ext>
            </a:extLst>
          </p:cNvPr>
          <p:cNvSpPr txBox="1"/>
          <p:nvPr/>
        </p:nvSpPr>
        <p:spPr>
          <a:xfrm>
            <a:off x="188740" y="632841"/>
            <a:ext cx="8906289" cy="1015663"/>
          </a:xfrm>
          <a:prstGeom prst="rect">
            <a:avLst/>
          </a:prstGeom>
          <a:noFill/>
        </p:spPr>
        <p:txBody>
          <a:bodyPr wrap="square">
            <a:spAutoFit/>
          </a:bodyPr>
          <a:lstStyle/>
          <a:p>
            <a:pPr algn="just"/>
            <a:r>
              <a:rPr lang="cs-CZ" sz="2000" b="0" i="0" dirty="0">
                <a:solidFill>
                  <a:srgbClr val="333333"/>
                </a:solidFill>
                <a:effectLst/>
              </a:rPr>
              <a:t>Samotná existence volných nosičů náboje – iontů – však pro vznik elektrického proudu nestačí. V elektrolytu je třeba vytvořit </a:t>
            </a:r>
            <a:r>
              <a:rPr lang="cs-CZ" sz="2000" i="0" dirty="0">
                <a:solidFill>
                  <a:srgbClr val="333333"/>
                </a:solidFill>
                <a:effectLst/>
              </a:rPr>
              <a:t>elektrické pole</a:t>
            </a:r>
            <a:r>
              <a:rPr lang="cs-CZ" sz="2000" b="0" i="0" dirty="0">
                <a:solidFill>
                  <a:srgbClr val="333333"/>
                </a:solidFill>
                <a:effectLst/>
              </a:rPr>
              <a:t>, které působí elektrickými silami na ionty a uvádí je do uspořádaného pohybu.</a:t>
            </a:r>
            <a:endParaRPr lang="cs-CZ" sz="2000" dirty="0"/>
          </a:p>
        </p:txBody>
      </p:sp>
      <p:pic>
        <p:nvPicPr>
          <p:cNvPr id="19458" name="Picture 2">
            <a:extLst>
              <a:ext uri="{FF2B5EF4-FFF2-40B4-BE49-F238E27FC236}">
                <a16:creationId xmlns:a16="http://schemas.microsoft.com/office/drawing/2014/main" id="{9AEE3119-04B7-4765-93BB-2BEFE2DDD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505" y="2966108"/>
            <a:ext cx="2229264" cy="2608713"/>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9F4D59F3-B625-44B5-A545-CD1682DA3784}"/>
              </a:ext>
            </a:extLst>
          </p:cNvPr>
          <p:cNvSpPr txBox="1"/>
          <p:nvPr/>
        </p:nvSpPr>
        <p:spPr>
          <a:xfrm>
            <a:off x="168758" y="127460"/>
            <a:ext cx="5565292" cy="461665"/>
          </a:xfrm>
          <a:prstGeom prst="rect">
            <a:avLst/>
          </a:prstGeom>
          <a:noFill/>
        </p:spPr>
        <p:txBody>
          <a:bodyPr wrap="square" rtlCol="0">
            <a:spAutoFit/>
          </a:bodyPr>
          <a:lstStyle/>
          <a:p>
            <a:r>
              <a:rPr lang="cs-CZ" sz="2400" b="1" dirty="0"/>
              <a:t>Vznik elektrického proudu v kapalinách</a:t>
            </a:r>
          </a:p>
        </p:txBody>
      </p:sp>
      <p:sp>
        <p:nvSpPr>
          <p:cNvPr id="8" name="TextovéPole 7">
            <a:extLst>
              <a:ext uri="{FF2B5EF4-FFF2-40B4-BE49-F238E27FC236}">
                <a16:creationId xmlns:a16="http://schemas.microsoft.com/office/drawing/2014/main" id="{D636F3FE-A40A-4D0A-B857-0133FC66B7B9}"/>
              </a:ext>
            </a:extLst>
          </p:cNvPr>
          <p:cNvSpPr txBox="1"/>
          <p:nvPr/>
        </p:nvSpPr>
        <p:spPr>
          <a:xfrm>
            <a:off x="168758" y="1656435"/>
            <a:ext cx="8686800" cy="707886"/>
          </a:xfrm>
          <a:prstGeom prst="rect">
            <a:avLst/>
          </a:prstGeom>
          <a:noFill/>
        </p:spPr>
        <p:txBody>
          <a:bodyPr wrap="square">
            <a:spAutoFit/>
          </a:bodyPr>
          <a:lstStyle/>
          <a:p>
            <a:pPr algn="just"/>
            <a:r>
              <a:rPr lang="cs-CZ" sz="2000" b="1" i="0" dirty="0">
                <a:effectLst/>
              </a:rPr>
              <a:t>Elektroda</a:t>
            </a:r>
            <a:r>
              <a:rPr lang="cs-CZ" sz="2000" b="0" i="0" dirty="0">
                <a:effectLst/>
              </a:rPr>
              <a:t> je </a:t>
            </a:r>
            <a:r>
              <a:rPr lang="cs-CZ" sz="2000" b="0" i="0" u="none" strike="noStrike" dirty="0">
                <a:effectLst/>
              </a:rPr>
              <a:t>elektrický vodič</a:t>
            </a:r>
            <a:r>
              <a:rPr lang="cs-CZ" sz="2000" b="0" i="0" dirty="0">
                <a:effectLst/>
              </a:rPr>
              <a:t> v kontaktu s nekovovou částí elektrického obvodu (např. </a:t>
            </a:r>
            <a:r>
              <a:rPr lang="cs-CZ" sz="2000" b="0" i="0" u="none" strike="noStrike" dirty="0">
                <a:effectLst/>
              </a:rPr>
              <a:t>vakuem</a:t>
            </a:r>
            <a:r>
              <a:rPr lang="cs-CZ" sz="2000" b="0" i="0" dirty="0">
                <a:effectLst/>
              </a:rPr>
              <a:t> nebo prostorem naplněným </a:t>
            </a:r>
            <a:r>
              <a:rPr lang="cs-CZ" sz="2000" b="0" i="0" u="none" strike="noStrike" dirty="0">
                <a:effectLst/>
              </a:rPr>
              <a:t>plynem</a:t>
            </a:r>
            <a:r>
              <a:rPr lang="cs-CZ" sz="2000" b="0" i="0" dirty="0">
                <a:effectLst/>
              </a:rPr>
              <a:t>, </a:t>
            </a:r>
            <a:r>
              <a:rPr lang="cs-CZ" sz="2000" b="0" i="0" u="none" strike="noStrike" dirty="0">
                <a:effectLst/>
              </a:rPr>
              <a:t>elektrolytem</a:t>
            </a:r>
            <a:r>
              <a:rPr lang="cs-CZ" sz="2000" b="0" i="0" dirty="0">
                <a:effectLst/>
              </a:rPr>
              <a:t> apod.). </a:t>
            </a:r>
            <a:endParaRPr lang="cs-CZ" sz="2000" dirty="0"/>
          </a:p>
        </p:txBody>
      </p:sp>
      <p:sp>
        <p:nvSpPr>
          <p:cNvPr id="10" name="TextovéPole 9">
            <a:extLst>
              <a:ext uri="{FF2B5EF4-FFF2-40B4-BE49-F238E27FC236}">
                <a16:creationId xmlns:a16="http://schemas.microsoft.com/office/drawing/2014/main" id="{B97F7894-5ECC-4DEC-A1B1-D873AE3B2AEF}"/>
              </a:ext>
            </a:extLst>
          </p:cNvPr>
          <p:cNvSpPr txBox="1"/>
          <p:nvPr/>
        </p:nvSpPr>
        <p:spPr>
          <a:xfrm>
            <a:off x="188740" y="2372252"/>
            <a:ext cx="4726160" cy="1569660"/>
          </a:xfrm>
          <a:prstGeom prst="rect">
            <a:avLst/>
          </a:prstGeom>
          <a:noFill/>
        </p:spPr>
        <p:txBody>
          <a:bodyPr wrap="square">
            <a:spAutoFit/>
          </a:bodyPr>
          <a:lstStyle/>
          <a:p>
            <a:pPr algn="just"/>
            <a:r>
              <a:rPr lang="en-US" sz="2000" b="1" i="0" dirty="0">
                <a:solidFill>
                  <a:srgbClr val="202122"/>
                </a:solidFill>
                <a:effectLst/>
              </a:rPr>
              <a:t>K</a:t>
            </a:r>
            <a:r>
              <a:rPr lang="cs-CZ" sz="2000" b="1" i="0" dirty="0" err="1">
                <a:solidFill>
                  <a:srgbClr val="202122"/>
                </a:solidFill>
                <a:effectLst/>
              </a:rPr>
              <a:t>atoda</a:t>
            </a:r>
            <a:r>
              <a:rPr lang="cs-CZ" sz="2000" b="1" i="0" dirty="0">
                <a:solidFill>
                  <a:srgbClr val="202122"/>
                </a:solidFill>
                <a:effectLst/>
              </a:rPr>
              <a:t> </a:t>
            </a:r>
            <a:r>
              <a:rPr lang="en-US" sz="2000" b="0" i="0" dirty="0">
                <a:solidFill>
                  <a:srgbClr val="202122"/>
                </a:solidFill>
                <a:effectLst/>
              </a:rPr>
              <a:t>je </a:t>
            </a:r>
            <a:r>
              <a:rPr lang="cs-CZ" sz="2000" b="0" i="0" dirty="0">
                <a:solidFill>
                  <a:srgbClr val="202122"/>
                </a:solidFill>
                <a:effectLst/>
              </a:rPr>
              <a:t>elektroda, na které probíhá redukce</a:t>
            </a:r>
            <a:r>
              <a:rPr lang="en-US" sz="2000" b="0" i="0" dirty="0">
                <a:solidFill>
                  <a:srgbClr val="202122"/>
                </a:solidFill>
                <a:effectLst/>
              </a:rPr>
              <a:t>.</a:t>
            </a:r>
          </a:p>
          <a:p>
            <a:pPr algn="just"/>
            <a:endParaRPr lang="en-US" sz="800" b="0" i="0" dirty="0">
              <a:solidFill>
                <a:srgbClr val="202122"/>
              </a:solidFill>
              <a:effectLst/>
            </a:endParaRPr>
          </a:p>
          <a:p>
            <a:pPr algn="just"/>
            <a:r>
              <a:rPr lang="en-US" sz="2000" b="1" dirty="0">
                <a:solidFill>
                  <a:srgbClr val="202122"/>
                </a:solidFill>
              </a:rPr>
              <a:t>A</a:t>
            </a:r>
            <a:r>
              <a:rPr lang="cs-CZ" sz="2000" b="1" i="0" dirty="0" err="1">
                <a:solidFill>
                  <a:srgbClr val="202122"/>
                </a:solidFill>
                <a:effectLst/>
              </a:rPr>
              <a:t>noda</a:t>
            </a:r>
            <a:r>
              <a:rPr lang="cs-CZ" sz="2000" b="1" i="0" dirty="0">
                <a:solidFill>
                  <a:srgbClr val="202122"/>
                </a:solidFill>
                <a:effectLst/>
              </a:rPr>
              <a:t> </a:t>
            </a:r>
            <a:r>
              <a:rPr lang="cs-CZ" sz="2000" b="0" i="0" dirty="0">
                <a:solidFill>
                  <a:srgbClr val="202122"/>
                </a:solidFill>
                <a:effectLst/>
              </a:rPr>
              <a:t>j</a:t>
            </a:r>
            <a:r>
              <a:rPr lang="en-US" sz="2000" b="0" i="0" dirty="0">
                <a:solidFill>
                  <a:srgbClr val="202122"/>
                </a:solidFill>
                <a:effectLst/>
              </a:rPr>
              <a:t>e</a:t>
            </a:r>
            <a:r>
              <a:rPr lang="cs-CZ" sz="2000" b="0" i="0" dirty="0">
                <a:solidFill>
                  <a:srgbClr val="202122"/>
                </a:solidFill>
                <a:effectLst/>
              </a:rPr>
              <a:t> elektroda, na které probíhá oxidace. </a:t>
            </a:r>
            <a:endParaRPr lang="en-US" sz="2000" b="0" i="0" dirty="0">
              <a:solidFill>
                <a:srgbClr val="202122"/>
              </a:solidFill>
              <a:effectLst/>
            </a:endParaRPr>
          </a:p>
          <a:p>
            <a:pPr algn="just"/>
            <a:endParaRPr lang="en-US" sz="800" dirty="0">
              <a:solidFill>
                <a:srgbClr val="202122"/>
              </a:solidFill>
            </a:endParaRPr>
          </a:p>
        </p:txBody>
      </p:sp>
      <p:sp>
        <p:nvSpPr>
          <p:cNvPr id="12" name="TextovéPole 11">
            <a:extLst>
              <a:ext uri="{FF2B5EF4-FFF2-40B4-BE49-F238E27FC236}">
                <a16:creationId xmlns:a16="http://schemas.microsoft.com/office/drawing/2014/main" id="{DAB0DF02-EF5A-4A3E-B0FE-2F50D7924E4F}"/>
              </a:ext>
            </a:extLst>
          </p:cNvPr>
          <p:cNvSpPr txBox="1"/>
          <p:nvPr/>
        </p:nvSpPr>
        <p:spPr>
          <a:xfrm>
            <a:off x="188740" y="3799969"/>
            <a:ext cx="6610765" cy="1938992"/>
          </a:xfrm>
          <a:prstGeom prst="rect">
            <a:avLst/>
          </a:prstGeom>
          <a:noFill/>
        </p:spPr>
        <p:txBody>
          <a:bodyPr wrap="square">
            <a:spAutoFit/>
          </a:bodyPr>
          <a:lstStyle/>
          <a:p>
            <a:pPr algn="just"/>
            <a:r>
              <a:rPr lang="cs-CZ" sz="2000" b="0" i="0" dirty="0">
                <a:effectLst/>
              </a:rPr>
              <a:t>Elektrické </a:t>
            </a:r>
            <a:r>
              <a:rPr lang="cs-CZ" sz="2000" i="0" u="none" strike="noStrike" dirty="0">
                <a:effectLst/>
              </a:rPr>
              <a:t>pole</a:t>
            </a:r>
            <a:r>
              <a:rPr lang="cs-CZ" sz="2000" b="0" i="0" dirty="0">
                <a:effectLst/>
              </a:rPr>
              <a:t>, které vznikne v elektrolytu mezi </a:t>
            </a:r>
            <a:r>
              <a:rPr lang="cs-CZ" sz="2000" b="1" i="0" dirty="0">
                <a:effectLst/>
              </a:rPr>
              <a:t>anodou</a:t>
            </a:r>
            <a:r>
              <a:rPr lang="cs-CZ" sz="2000" b="0" i="0" dirty="0">
                <a:effectLst/>
              </a:rPr>
              <a:t> (spojenou s kladným pólem zdroje) a </a:t>
            </a:r>
            <a:r>
              <a:rPr lang="cs-CZ" sz="2000" b="1" i="0" dirty="0">
                <a:effectLst/>
              </a:rPr>
              <a:t>katodou</a:t>
            </a:r>
            <a:r>
              <a:rPr lang="cs-CZ" sz="2000" b="0" i="0" dirty="0">
                <a:effectLst/>
              </a:rPr>
              <a:t> (spojenou se záporným pólem zdroje), působí na ionty </a:t>
            </a:r>
            <a:r>
              <a:rPr lang="cs-CZ" sz="2000" i="0" u="none" strike="noStrike" dirty="0">
                <a:effectLst/>
              </a:rPr>
              <a:t>elektrostatickými silami</a:t>
            </a:r>
            <a:r>
              <a:rPr lang="cs-CZ" sz="2000" i="0" dirty="0">
                <a:effectLst/>
              </a:rPr>
              <a:t> </a:t>
            </a:r>
            <a:r>
              <a:rPr lang="cs-CZ" sz="2000" b="0" i="0" dirty="0">
                <a:effectLst/>
              </a:rPr>
              <a:t>a vyvolává jejich uspořádaný </a:t>
            </a:r>
            <a:r>
              <a:rPr lang="cs-CZ" sz="2000" i="0" u="none" strike="noStrike" dirty="0">
                <a:effectLst/>
              </a:rPr>
              <a:t>pohyb</a:t>
            </a:r>
            <a:r>
              <a:rPr lang="cs-CZ" sz="2000" b="0" i="0" dirty="0">
                <a:effectLst/>
              </a:rPr>
              <a:t>: </a:t>
            </a:r>
            <a:r>
              <a:rPr lang="cs-CZ" sz="2000" b="1" i="0" dirty="0">
                <a:effectLst/>
              </a:rPr>
              <a:t>elektrický proud</a:t>
            </a:r>
            <a:r>
              <a:rPr lang="cs-CZ" sz="2000" b="0" i="0" dirty="0">
                <a:effectLst/>
              </a:rPr>
              <a:t>. Kationty se pohybují směrem ke katodě, anionty k anodě. </a:t>
            </a:r>
            <a:endParaRPr lang="cs-CZ" sz="2000" dirty="0"/>
          </a:p>
        </p:txBody>
      </p:sp>
      <p:sp>
        <p:nvSpPr>
          <p:cNvPr id="13" name="TextovéPole 12">
            <a:extLst>
              <a:ext uri="{FF2B5EF4-FFF2-40B4-BE49-F238E27FC236}">
                <a16:creationId xmlns:a16="http://schemas.microsoft.com/office/drawing/2014/main" id="{0DBE625D-81F3-4183-B713-E67880904624}"/>
              </a:ext>
            </a:extLst>
          </p:cNvPr>
          <p:cNvSpPr txBox="1"/>
          <p:nvPr/>
        </p:nvSpPr>
        <p:spPr>
          <a:xfrm>
            <a:off x="188740" y="5706113"/>
            <a:ext cx="8766520" cy="1015663"/>
          </a:xfrm>
          <a:prstGeom prst="rect">
            <a:avLst/>
          </a:prstGeom>
          <a:noFill/>
        </p:spPr>
        <p:txBody>
          <a:bodyPr wrap="square">
            <a:spAutoFit/>
          </a:bodyPr>
          <a:lstStyle/>
          <a:p>
            <a:pPr algn="just"/>
            <a:r>
              <a:rPr lang="cs-CZ" sz="2000" b="0" i="0" dirty="0">
                <a:solidFill>
                  <a:srgbClr val="202122"/>
                </a:solidFill>
                <a:effectLst/>
              </a:rPr>
              <a:t>Každá z obou elektrod může mít různý náboj podle toho, jestli se jedná o </a:t>
            </a:r>
            <a:r>
              <a:rPr lang="cs-CZ" sz="2000" b="1" i="0" dirty="0">
                <a:solidFill>
                  <a:srgbClr val="202122"/>
                </a:solidFill>
                <a:effectLst/>
              </a:rPr>
              <a:t>elektrolýzu</a:t>
            </a:r>
            <a:r>
              <a:rPr lang="cs-CZ" sz="2000" b="0" i="0" dirty="0">
                <a:solidFill>
                  <a:srgbClr val="202122"/>
                </a:solidFill>
                <a:effectLst/>
              </a:rPr>
              <a:t> (na elektrody napětí vkládám), nebo o </a:t>
            </a:r>
            <a:r>
              <a:rPr lang="cs-CZ" sz="2000" b="1" i="0" dirty="0">
                <a:solidFill>
                  <a:srgbClr val="202122"/>
                </a:solidFill>
                <a:effectLst/>
              </a:rPr>
              <a:t>galvanický článek </a:t>
            </a:r>
            <a:r>
              <a:rPr lang="cs-CZ" sz="2000" b="0" i="0" dirty="0">
                <a:solidFill>
                  <a:srgbClr val="202122"/>
                </a:solidFill>
                <a:effectLst/>
              </a:rPr>
              <a:t>(napětí vzniká).</a:t>
            </a:r>
            <a:endParaRPr lang="cs-CZ" sz="2000" dirty="0"/>
          </a:p>
        </p:txBody>
      </p:sp>
      <p:pic>
        <p:nvPicPr>
          <p:cNvPr id="9" name="Picture 2" descr="Druhy koroze kovů">
            <a:extLst>
              <a:ext uri="{FF2B5EF4-FFF2-40B4-BE49-F238E27FC236}">
                <a16:creationId xmlns:a16="http://schemas.microsoft.com/office/drawing/2014/main" id="{78A539D2-7EF3-4567-9DC1-BBE0C856AF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5497" y="2407568"/>
            <a:ext cx="4019550" cy="704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7190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a:extLst>
              <a:ext uri="{FF2B5EF4-FFF2-40B4-BE49-F238E27FC236}">
                <a16:creationId xmlns:a16="http://schemas.microsoft.com/office/drawing/2014/main" id="{1834AD02-66FD-44DF-A3FB-BFA071C0F797}"/>
              </a:ext>
            </a:extLst>
          </p:cNvPr>
          <p:cNvSpPr txBox="1"/>
          <p:nvPr/>
        </p:nvSpPr>
        <p:spPr>
          <a:xfrm>
            <a:off x="161924" y="267325"/>
            <a:ext cx="8772525" cy="830997"/>
          </a:xfrm>
          <a:prstGeom prst="rect">
            <a:avLst/>
          </a:prstGeom>
          <a:noFill/>
        </p:spPr>
        <p:txBody>
          <a:bodyPr wrap="square">
            <a:spAutoFit/>
          </a:bodyPr>
          <a:lstStyle/>
          <a:p>
            <a:r>
              <a:rPr lang="cs-CZ" sz="2000" b="1" dirty="0"/>
              <a:t>Silné elektrolyty </a:t>
            </a:r>
            <a:r>
              <a:rPr lang="cs-CZ" sz="2000" dirty="0"/>
              <a:t>— obsahují pouze ionty (disociace proběhla zcela).</a:t>
            </a:r>
          </a:p>
          <a:p>
            <a:endParaRPr lang="cs-CZ" sz="800" dirty="0"/>
          </a:p>
          <a:p>
            <a:r>
              <a:rPr lang="cs-CZ" sz="2000" b="1" dirty="0"/>
              <a:t>Slabé elektrolyty </a:t>
            </a:r>
            <a:r>
              <a:rPr lang="cs-CZ" sz="2000" dirty="0"/>
              <a:t>— obsahují jak ionty, tak nedisociované molekuly.</a:t>
            </a:r>
          </a:p>
        </p:txBody>
      </p:sp>
      <p:pic>
        <p:nvPicPr>
          <p:cNvPr id="1026" name="Picture 2">
            <a:extLst>
              <a:ext uri="{FF2B5EF4-FFF2-40B4-BE49-F238E27FC236}">
                <a16:creationId xmlns:a16="http://schemas.microsoft.com/office/drawing/2014/main" id="{CEE02657-513C-43C3-B94C-F977A8D77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7426" y="1217563"/>
            <a:ext cx="2876550" cy="22764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B5139159-5EFF-4524-A3EC-3850555AD983}"/>
              </a:ext>
            </a:extLst>
          </p:cNvPr>
          <p:cNvSpPr txBox="1"/>
          <p:nvPr/>
        </p:nvSpPr>
        <p:spPr>
          <a:xfrm>
            <a:off x="161923" y="1293871"/>
            <a:ext cx="5738813" cy="1754326"/>
          </a:xfrm>
          <a:prstGeom prst="rect">
            <a:avLst/>
          </a:prstGeom>
          <a:noFill/>
        </p:spPr>
        <p:txBody>
          <a:bodyPr wrap="square">
            <a:spAutoFit/>
          </a:bodyPr>
          <a:lstStyle/>
          <a:p>
            <a:pPr algn="just"/>
            <a:r>
              <a:rPr lang="cs-CZ" sz="2000" b="1" i="0" dirty="0">
                <a:solidFill>
                  <a:srgbClr val="000000"/>
                </a:solidFill>
                <a:effectLst/>
              </a:rPr>
              <a:t>Měrná vodivost roztoků </a:t>
            </a:r>
            <a:r>
              <a:rPr lang="el-GR" sz="2000" i="0" dirty="0">
                <a:solidFill>
                  <a:srgbClr val="000000"/>
                </a:solidFill>
                <a:effectLst/>
              </a:rPr>
              <a:t>γ</a:t>
            </a:r>
            <a:r>
              <a:rPr lang="cs-CZ" sz="2000" b="1" i="0" dirty="0">
                <a:solidFill>
                  <a:srgbClr val="000000"/>
                </a:solidFill>
                <a:effectLst/>
              </a:rPr>
              <a:t> </a:t>
            </a:r>
            <a:r>
              <a:rPr lang="cs-CZ" sz="2000" b="0" i="0" dirty="0">
                <a:solidFill>
                  <a:srgbClr val="000000"/>
                </a:solidFill>
                <a:effectLst/>
              </a:rPr>
              <a:t>silně závisí na koncentraci. V oboru malých koncentrací vodivost s jejím zvyšováním vzrůstá, po dosažení určitého maxima pak dále klesá.</a:t>
            </a:r>
          </a:p>
          <a:p>
            <a:pPr algn="just"/>
            <a:endParaRPr lang="cs-CZ" sz="800" dirty="0">
              <a:solidFill>
                <a:srgbClr val="000000"/>
              </a:solidFill>
            </a:endParaRPr>
          </a:p>
          <a:p>
            <a:pPr algn="just"/>
            <a:r>
              <a:rPr lang="en-US" sz="2000" dirty="0"/>
              <a:t>[</a:t>
            </a:r>
            <a:r>
              <a:rPr lang="el-GR" sz="2000" dirty="0"/>
              <a:t>γ</a:t>
            </a:r>
            <a:r>
              <a:rPr lang="en-US" sz="2000" dirty="0"/>
              <a:t>] = S.m</a:t>
            </a:r>
            <a:r>
              <a:rPr lang="en-US" sz="2000" baseline="30000" dirty="0"/>
              <a:t>-1</a:t>
            </a:r>
            <a:endParaRPr lang="cs-CZ" sz="2000" baseline="30000" dirty="0"/>
          </a:p>
        </p:txBody>
      </p:sp>
      <p:sp>
        <p:nvSpPr>
          <p:cNvPr id="16" name="TextovéPole 15">
            <a:extLst>
              <a:ext uri="{FF2B5EF4-FFF2-40B4-BE49-F238E27FC236}">
                <a16:creationId xmlns:a16="http://schemas.microsoft.com/office/drawing/2014/main" id="{E4452F30-F150-4530-9836-BA5736567B97}"/>
              </a:ext>
            </a:extLst>
          </p:cNvPr>
          <p:cNvSpPr txBox="1"/>
          <p:nvPr/>
        </p:nvSpPr>
        <p:spPr>
          <a:xfrm>
            <a:off x="161924" y="3143785"/>
            <a:ext cx="5905502" cy="1015663"/>
          </a:xfrm>
          <a:prstGeom prst="rect">
            <a:avLst/>
          </a:prstGeom>
          <a:noFill/>
        </p:spPr>
        <p:txBody>
          <a:bodyPr wrap="square">
            <a:spAutoFit/>
          </a:bodyPr>
          <a:lstStyle/>
          <a:p>
            <a:pPr algn="just"/>
            <a:r>
              <a:rPr lang="cs-CZ" sz="2000" b="1" dirty="0"/>
              <a:t>Molární vodivost </a:t>
            </a:r>
            <a:r>
              <a:rPr lang="el-GR" sz="2000" i="1" dirty="0"/>
              <a:t>Λ</a:t>
            </a:r>
            <a:r>
              <a:rPr lang="cs-CZ" sz="2000" b="1" dirty="0"/>
              <a:t> </a:t>
            </a:r>
            <a:r>
              <a:rPr lang="cs-CZ" sz="2000" dirty="0"/>
              <a:t>číselně vyjadřuje měrnou vodivost roztoku, v němž na jednotkový objem připadá jeden mol částic realizujících vodivost.</a:t>
            </a:r>
          </a:p>
        </p:txBody>
      </p:sp>
      <p:pic>
        <p:nvPicPr>
          <p:cNvPr id="10" name="Obrázek 9">
            <a:extLst>
              <a:ext uri="{FF2B5EF4-FFF2-40B4-BE49-F238E27FC236}">
                <a16:creationId xmlns:a16="http://schemas.microsoft.com/office/drawing/2014/main" id="{3777CE97-A5CA-4D72-BB01-42450508E4A0}"/>
              </a:ext>
            </a:extLst>
          </p:cNvPr>
          <p:cNvPicPr>
            <a:picLocks noChangeAspect="1"/>
          </p:cNvPicPr>
          <p:nvPr/>
        </p:nvPicPr>
        <p:blipFill>
          <a:blip r:embed="rId3"/>
          <a:stretch>
            <a:fillRect/>
          </a:stretch>
        </p:blipFill>
        <p:spPr>
          <a:xfrm>
            <a:off x="6438900" y="3886199"/>
            <a:ext cx="2367534" cy="2276475"/>
          </a:xfrm>
          <a:prstGeom prst="rect">
            <a:avLst/>
          </a:prstGeom>
        </p:spPr>
      </p:pic>
      <p:pic>
        <p:nvPicPr>
          <p:cNvPr id="3076" name="Picture 4" descr="rovnice 7.42">
            <a:extLst>
              <a:ext uri="{FF2B5EF4-FFF2-40B4-BE49-F238E27FC236}">
                <a16:creationId xmlns:a16="http://schemas.microsoft.com/office/drawing/2014/main" id="{4A0E0324-04D3-48A2-B0E8-0DB4218DF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4637" y="4331344"/>
            <a:ext cx="862013" cy="632870"/>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F6C40F3A-FCCC-4410-AEB6-84E3F809C227}"/>
              </a:ext>
            </a:extLst>
          </p:cNvPr>
          <p:cNvSpPr txBox="1"/>
          <p:nvPr/>
        </p:nvSpPr>
        <p:spPr>
          <a:xfrm>
            <a:off x="200025" y="4971416"/>
            <a:ext cx="4572000" cy="369332"/>
          </a:xfrm>
          <a:prstGeom prst="rect">
            <a:avLst/>
          </a:prstGeom>
          <a:noFill/>
        </p:spPr>
        <p:txBody>
          <a:bodyPr wrap="square">
            <a:spAutoFit/>
          </a:bodyPr>
          <a:lstStyle/>
          <a:p>
            <a:r>
              <a:rPr lang="el-GR" b="0" i="1" dirty="0">
                <a:solidFill>
                  <a:srgbClr val="000000"/>
                </a:solidFill>
                <a:effectLst/>
              </a:rPr>
              <a:t>η </a:t>
            </a:r>
            <a:r>
              <a:rPr lang="en-US" b="0" dirty="0">
                <a:solidFill>
                  <a:srgbClr val="000000"/>
                </a:solidFill>
                <a:effectLst/>
              </a:rPr>
              <a:t>je</a:t>
            </a:r>
            <a:r>
              <a:rPr lang="en-US" b="0" i="1" dirty="0">
                <a:solidFill>
                  <a:srgbClr val="000000"/>
                </a:solidFill>
                <a:effectLst/>
              </a:rPr>
              <a:t> </a:t>
            </a:r>
            <a:r>
              <a:rPr lang="cs-CZ" b="0" i="0" dirty="0">
                <a:solidFill>
                  <a:srgbClr val="000000"/>
                </a:solidFill>
                <a:effectLst/>
              </a:rPr>
              <a:t>molární </a:t>
            </a:r>
            <a:r>
              <a:rPr lang="cs-CZ" b="0" i="0" dirty="0" err="1">
                <a:solidFill>
                  <a:srgbClr val="000000"/>
                </a:solidFill>
                <a:effectLst/>
              </a:rPr>
              <a:t>koncentrac</a:t>
            </a:r>
            <a:r>
              <a:rPr lang="en-US" b="0" i="0" dirty="0">
                <a:solidFill>
                  <a:srgbClr val="000000"/>
                </a:solidFill>
                <a:effectLst/>
              </a:rPr>
              <a:t>e</a:t>
            </a:r>
            <a:r>
              <a:rPr lang="cs-CZ" b="0" i="0" dirty="0">
                <a:solidFill>
                  <a:srgbClr val="000000"/>
                </a:solidFill>
                <a:effectLst/>
              </a:rPr>
              <a:t> roztoku</a:t>
            </a:r>
            <a:r>
              <a:rPr lang="en-US" dirty="0">
                <a:solidFill>
                  <a:srgbClr val="000000"/>
                </a:solidFill>
              </a:rPr>
              <a:t>.</a:t>
            </a:r>
            <a:endParaRPr lang="cs-CZ" dirty="0"/>
          </a:p>
        </p:txBody>
      </p:sp>
      <p:sp>
        <p:nvSpPr>
          <p:cNvPr id="20" name="TextovéPole 19">
            <a:extLst>
              <a:ext uri="{FF2B5EF4-FFF2-40B4-BE49-F238E27FC236}">
                <a16:creationId xmlns:a16="http://schemas.microsoft.com/office/drawing/2014/main" id="{E77550FA-360C-44A1-9B76-9C7BAFBABCD3}"/>
              </a:ext>
            </a:extLst>
          </p:cNvPr>
          <p:cNvSpPr txBox="1"/>
          <p:nvPr/>
        </p:nvSpPr>
        <p:spPr>
          <a:xfrm>
            <a:off x="4214812" y="4405549"/>
            <a:ext cx="1685925" cy="369332"/>
          </a:xfrm>
          <a:prstGeom prst="rect">
            <a:avLst/>
          </a:prstGeom>
          <a:noFill/>
        </p:spPr>
        <p:txBody>
          <a:bodyPr wrap="square">
            <a:spAutoFit/>
          </a:bodyPr>
          <a:lstStyle/>
          <a:p>
            <a:pPr algn="just"/>
            <a:r>
              <a:rPr lang="en-US" sz="1800" dirty="0"/>
              <a:t>[</a:t>
            </a:r>
            <a:r>
              <a:rPr lang="el-GR" sz="1800" i="1" dirty="0"/>
              <a:t>Λ</a:t>
            </a:r>
            <a:r>
              <a:rPr lang="en-US" sz="1800" dirty="0"/>
              <a:t>] = </a:t>
            </a:r>
            <a:r>
              <a:rPr lang="cs-CZ" altLang="cs-CZ" sz="1800" dirty="0"/>
              <a:t>S.m</a:t>
            </a:r>
            <a:r>
              <a:rPr lang="cs-CZ" altLang="cs-CZ" sz="1800" baseline="30000" dirty="0"/>
              <a:t>2</a:t>
            </a:r>
            <a:r>
              <a:rPr lang="cs-CZ" altLang="cs-CZ" sz="1800" dirty="0"/>
              <a:t>.mol</a:t>
            </a:r>
            <a:r>
              <a:rPr lang="cs-CZ" altLang="cs-CZ" sz="1800" baseline="30000" dirty="0"/>
              <a:t>-1</a:t>
            </a:r>
            <a:endParaRPr lang="cs-CZ" sz="1800" baseline="30000" dirty="0"/>
          </a:p>
        </p:txBody>
      </p:sp>
      <p:sp>
        <p:nvSpPr>
          <p:cNvPr id="22" name="TextovéPole 21">
            <a:extLst>
              <a:ext uri="{FF2B5EF4-FFF2-40B4-BE49-F238E27FC236}">
                <a16:creationId xmlns:a16="http://schemas.microsoft.com/office/drawing/2014/main" id="{0D646DA4-BA34-40D6-9E68-EE5627B00BDD}"/>
              </a:ext>
            </a:extLst>
          </p:cNvPr>
          <p:cNvSpPr txBox="1"/>
          <p:nvPr/>
        </p:nvSpPr>
        <p:spPr>
          <a:xfrm>
            <a:off x="261936" y="5913292"/>
            <a:ext cx="5638801" cy="583237"/>
          </a:xfrm>
          <a:prstGeom prst="rect">
            <a:avLst/>
          </a:prstGeom>
          <a:noFill/>
        </p:spPr>
        <p:txBody>
          <a:bodyPr wrap="square">
            <a:spAutoFit/>
          </a:bodyPr>
          <a:lstStyle/>
          <a:p>
            <a:pPr>
              <a:spcBef>
                <a:spcPts val="400"/>
              </a:spcBef>
            </a:pPr>
            <a:r>
              <a:rPr lang="en-US" altLang="cs-CZ" sz="2000" b="1" dirty="0"/>
              <a:t>L</a:t>
            </a:r>
            <a:r>
              <a:rPr lang="cs-CZ" altLang="cs-CZ" sz="2000" b="1" dirty="0" err="1"/>
              <a:t>imitní</a:t>
            </a:r>
            <a:r>
              <a:rPr lang="cs-CZ" altLang="cs-CZ" sz="2000" b="1" dirty="0"/>
              <a:t> molární vodivost</a:t>
            </a:r>
            <a:r>
              <a:rPr lang="en-US" altLang="cs-CZ" sz="2000" b="1" dirty="0"/>
              <a:t> </a:t>
            </a:r>
            <a:r>
              <a:rPr lang="cs-CZ" altLang="cs-CZ" sz="2000" dirty="0" err="1">
                <a:cs typeface="Times New Roman" panose="02020603050405020304" pitchFamily="18" charset="0"/>
              </a:rPr>
              <a:t>Λ</a:t>
            </a:r>
            <a:r>
              <a:rPr lang="cs-CZ" altLang="cs-CZ" sz="2000" baseline="30000" dirty="0" err="1">
                <a:cs typeface="Times New Roman" panose="02020603050405020304" pitchFamily="18" charset="0"/>
              </a:rPr>
              <a:t>o</a:t>
            </a:r>
            <a:r>
              <a:rPr lang="cs-CZ" altLang="cs-CZ" sz="2000" baseline="30000" dirty="0">
                <a:cs typeface="Times New Roman" panose="02020603050405020304" pitchFamily="18" charset="0"/>
              </a:rPr>
              <a:t> </a:t>
            </a:r>
            <a:r>
              <a:rPr lang="cs-CZ" altLang="cs-CZ" sz="2000" b="1" dirty="0"/>
              <a:t>	</a:t>
            </a:r>
            <a:r>
              <a:rPr lang="cs-CZ" altLang="cs-CZ" sz="2000" dirty="0"/>
              <a:t>         </a:t>
            </a:r>
            <a:r>
              <a:rPr lang="cs-CZ" altLang="cs-CZ" sz="2000" dirty="0" err="1">
                <a:cs typeface="Times New Roman" panose="02020603050405020304" pitchFamily="18" charset="0"/>
              </a:rPr>
              <a:t>Λ</a:t>
            </a:r>
            <a:r>
              <a:rPr lang="cs-CZ" altLang="cs-CZ" sz="2000" baseline="30000" dirty="0" err="1">
                <a:cs typeface="Times New Roman" panose="02020603050405020304" pitchFamily="18" charset="0"/>
              </a:rPr>
              <a:t>o</a:t>
            </a:r>
            <a:r>
              <a:rPr lang="cs-CZ" altLang="cs-CZ" sz="2000" baseline="30000" dirty="0"/>
              <a:t>  </a:t>
            </a:r>
            <a:r>
              <a:rPr lang="cs-CZ" altLang="cs-CZ" sz="2000" dirty="0">
                <a:cs typeface="Times New Roman" panose="02020603050405020304" pitchFamily="18" charset="0"/>
              </a:rPr>
              <a:t>≡ Λ</a:t>
            </a:r>
            <a:r>
              <a:rPr lang="cs-CZ" altLang="cs-CZ" sz="2000" baseline="-30000" dirty="0">
                <a:cs typeface="Times New Roman" panose="02020603050405020304" pitchFamily="18" charset="0"/>
              </a:rPr>
              <a:t>∞</a:t>
            </a:r>
            <a:r>
              <a:rPr lang="cs-CZ" altLang="cs-CZ" sz="2000" dirty="0"/>
              <a:t> = lim </a:t>
            </a:r>
            <a:r>
              <a:rPr lang="cs-CZ" altLang="cs-CZ" sz="2000" dirty="0">
                <a:cs typeface="Times New Roman" panose="02020603050405020304" pitchFamily="18" charset="0"/>
              </a:rPr>
              <a:t>Λ</a:t>
            </a:r>
            <a:endParaRPr lang="cs-CZ" altLang="cs-CZ" sz="2000" dirty="0"/>
          </a:p>
          <a:p>
            <a:pPr>
              <a:lnSpc>
                <a:spcPts val="1200"/>
              </a:lnSpc>
            </a:pPr>
            <a:r>
              <a:rPr lang="cs-CZ" altLang="cs-CZ" sz="2000" dirty="0"/>
              <a:t>								         </a:t>
            </a:r>
            <a:r>
              <a:rPr lang="en-US" altLang="cs-CZ" sz="2000" dirty="0"/>
              <a:t>  </a:t>
            </a:r>
            <a:r>
              <a:rPr lang="cs-CZ" altLang="cs-CZ" sz="2000" dirty="0"/>
              <a:t> </a:t>
            </a:r>
            <a:r>
              <a:rPr lang="cs-CZ" altLang="cs-CZ" sz="1200" dirty="0"/>
              <a:t>c</a:t>
            </a:r>
            <a:r>
              <a:rPr lang="cs-CZ" altLang="cs-CZ" sz="1200" dirty="0">
                <a:cs typeface="Times New Roman" panose="02020603050405020304" pitchFamily="18" charset="0"/>
              </a:rPr>
              <a:t>→</a:t>
            </a:r>
            <a:r>
              <a:rPr lang="cs-CZ" altLang="cs-CZ" sz="1200" dirty="0"/>
              <a:t>0</a:t>
            </a:r>
          </a:p>
        </p:txBody>
      </p:sp>
    </p:spTree>
    <p:extLst>
      <p:ext uri="{BB962C8B-B14F-4D97-AF65-F5344CB8AC3E}">
        <p14:creationId xmlns:p14="http://schemas.microsoft.com/office/powerpoint/2010/main" val="28504171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4">
            <a:extLst>
              <a:ext uri="{FF2B5EF4-FFF2-40B4-BE49-F238E27FC236}">
                <a16:creationId xmlns:a16="http://schemas.microsoft.com/office/drawing/2014/main" id="{F2497BB7-68E6-48AC-AADA-5C7DAE227FB6}"/>
              </a:ext>
            </a:extLst>
          </p:cNvPr>
          <p:cNvSpPr txBox="1">
            <a:spLocks noChangeArrowheads="1"/>
          </p:cNvSpPr>
          <p:nvPr/>
        </p:nvSpPr>
        <p:spPr bwMode="auto">
          <a:xfrm>
            <a:off x="200025" y="457289"/>
            <a:ext cx="8064965" cy="261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spcBef>
                <a:spcPts val="400"/>
              </a:spcBef>
            </a:pPr>
            <a:r>
              <a:rPr lang="cs-CZ" altLang="cs-CZ" sz="2000" b="1" dirty="0" err="1">
                <a:latin typeface="+mn-lt"/>
              </a:rPr>
              <a:t>Kohlrauschův</a:t>
            </a:r>
            <a:r>
              <a:rPr lang="cs-CZ" altLang="cs-CZ" sz="2000" b="1" dirty="0">
                <a:latin typeface="+mn-lt"/>
              </a:rPr>
              <a:t> zákon </a:t>
            </a:r>
            <a:r>
              <a:rPr lang="cs-CZ" altLang="cs-CZ" sz="2000" dirty="0">
                <a:latin typeface="+mn-lt"/>
              </a:rPr>
              <a:t>o nezávislé vodivosti iontů	</a:t>
            </a:r>
            <a:r>
              <a:rPr lang="en-US" altLang="cs-CZ" sz="2000" dirty="0">
                <a:latin typeface="+mn-lt"/>
              </a:rPr>
              <a:t>	</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dirty="0">
                <a:latin typeface="+mn-lt"/>
                <a:cs typeface="Times New Roman" panose="02020603050405020304" pitchFamily="18" charset="0"/>
              </a:rPr>
              <a:t> </a:t>
            </a:r>
            <a:r>
              <a:rPr lang="cs-CZ" altLang="cs-CZ" dirty="0">
                <a:latin typeface="+mn-lt"/>
              </a:rPr>
              <a:t>= </a:t>
            </a:r>
            <a:r>
              <a:rPr lang="cs-CZ" altLang="cs-CZ" dirty="0" err="1">
                <a:latin typeface="+mn-lt"/>
                <a:cs typeface="Times New Roman" panose="02020603050405020304" pitchFamily="18" charset="0"/>
              </a:rPr>
              <a:t>ν</a:t>
            </a:r>
            <a:r>
              <a:rPr lang="cs-CZ" altLang="cs-CZ" baseline="-30000" dirty="0" err="1">
                <a:latin typeface="+mn-lt"/>
                <a:cs typeface="Times New Roman" panose="02020603050405020304" pitchFamily="18" charset="0"/>
              </a:rPr>
              <a:t>+</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baseline="-30000" dirty="0">
                <a:latin typeface="+mn-lt"/>
                <a:cs typeface="Times New Roman" panose="02020603050405020304" pitchFamily="18" charset="0"/>
              </a:rPr>
              <a:t>+</a:t>
            </a:r>
            <a:r>
              <a:rPr lang="cs-CZ" altLang="cs-CZ" dirty="0">
                <a:latin typeface="+mn-lt"/>
              </a:rPr>
              <a:t> + </a:t>
            </a:r>
            <a:r>
              <a:rPr lang="cs-CZ" altLang="cs-CZ" dirty="0">
                <a:latin typeface="+mn-lt"/>
                <a:cs typeface="Times New Roman" panose="02020603050405020304" pitchFamily="18" charset="0"/>
              </a:rPr>
              <a:t>ν</a:t>
            </a:r>
            <a:r>
              <a:rPr lang="cs-CZ" altLang="cs-CZ" baseline="-30000" dirty="0">
                <a:latin typeface="+mn-lt"/>
                <a:cs typeface="Times New Roman" panose="02020603050405020304" pitchFamily="18" charset="0"/>
              </a:rPr>
              <a:t>-</a:t>
            </a:r>
            <a:r>
              <a:rPr lang="cs-CZ" altLang="cs-CZ" dirty="0" err="1">
                <a:latin typeface="+mn-lt"/>
                <a:cs typeface="Times New Roman" panose="02020603050405020304" pitchFamily="18" charset="0"/>
              </a:rPr>
              <a:t>λ</a:t>
            </a:r>
            <a:r>
              <a:rPr lang="cs-CZ" altLang="cs-CZ" baseline="30000" dirty="0" err="1">
                <a:latin typeface="+mn-lt"/>
                <a:cs typeface="Times New Roman" panose="02020603050405020304" pitchFamily="18" charset="0"/>
              </a:rPr>
              <a:t>o</a:t>
            </a:r>
            <a:r>
              <a:rPr lang="cs-CZ" altLang="cs-CZ" baseline="-30000" dirty="0">
                <a:latin typeface="+mn-lt"/>
                <a:cs typeface="Times New Roman" panose="02020603050405020304" pitchFamily="18" charset="0"/>
              </a:rPr>
              <a:t>-</a:t>
            </a:r>
            <a:r>
              <a:rPr lang="cs-CZ" altLang="cs-CZ" dirty="0">
                <a:latin typeface="+mn-lt"/>
              </a:rPr>
              <a:t> 	</a:t>
            </a:r>
          </a:p>
          <a:p>
            <a:pPr>
              <a:spcBef>
                <a:spcPts val="400"/>
              </a:spcBef>
            </a:pPr>
            <a:r>
              <a:rPr lang="cs-CZ" altLang="cs-CZ" sz="2000" dirty="0">
                <a:latin typeface="+mn-lt"/>
              </a:rPr>
              <a:t>měření </a:t>
            </a:r>
            <a:r>
              <a:rPr lang="cs-CZ" altLang="cs-CZ" sz="2000" dirty="0" err="1">
                <a:latin typeface="+mn-lt"/>
                <a:cs typeface="Times New Roman" panose="02020603050405020304" pitchFamily="18" charset="0"/>
              </a:rPr>
              <a:t>λ</a:t>
            </a:r>
            <a:r>
              <a:rPr lang="cs-CZ" altLang="cs-CZ" sz="2000" baseline="-30000" dirty="0" err="1">
                <a:latin typeface="+mn-lt"/>
                <a:cs typeface="Times New Roman" panose="02020603050405020304" pitchFamily="18" charset="0"/>
              </a:rPr>
              <a:t>i</a:t>
            </a:r>
            <a:r>
              <a:rPr lang="cs-CZ" altLang="cs-CZ" sz="2000" dirty="0">
                <a:latin typeface="+mn-lt"/>
              </a:rPr>
              <a:t> :</a:t>
            </a:r>
          </a:p>
          <a:p>
            <a:pPr>
              <a:lnSpc>
                <a:spcPct val="50000"/>
              </a:lnSpc>
            </a:pPr>
            <a:endParaRPr lang="cs-CZ" altLang="cs-CZ" sz="2000" dirty="0">
              <a:latin typeface="+mn-lt"/>
            </a:endParaRPr>
          </a:p>
          <a:p>
            <a:pPr>
              <a:spcBef>
                <a:spcPts val="400"/>
              </a:spcBef>
              <a:buFontTx/>
              <a:buAutoNum type="arabicParenR"/>
            </a:pPr>
            <a:r>
              <a:rPr lang="cs-CZ" altLang="cs-CZ" sz="2000" dirty="0">
                <a:latin typeface="+mn-lt"/>
              </a:rPr>
              <a:t>pohyblivosti iontů </a:t>
            </a:r>
            <a:r>
              <a:rPr lang="cs-CZ" altLang="cs-CZ" sz="2000" dirty="0" err="1">
                <a:latin typeface="+mn-lt"/>
              </a:rPr>
              <a:t>U</a:t>
            </a:r>
            <a:r>
              <a:rPr lang="cs-CZ" altLang="cs-CZ" sz="2000" baseline="-25000" dirty="0" err="1">
                <a:latin typeface="+mn-lt"/>
              </a:rPr>
              <a:t>i</a:t>
            </a:r>
            <a:r>
              <a:rPr lang="cs-CZ" altLang="cs-CZ" sz="2000" baseline="-25000" dirty="0">
                <a:latin typeface="+mn-lt"/>
              </a:rPr>
              <a:t> </a:t>
            </a:r>
            <a:r>
              <a:rPr lang="cs-CZ" altLang="cs-CZ" sz="2000" dirty="0">
                <a:latin typeface="+mn-lt"/>
              </a:rPr>
              <a:t>:  </a:t>
            </a:r>
            <a:r>
              <a:rPr lang="cs-CZ" altLang="cs-CZ" sz="2000" dirty="0" err="1">
                <a:latin typeface="+mn-lt"/>
                <a:cs typeface="Times New Roman" panose="02020603050405020304" pitchFamily="18" charset="0"/>
              </a:rPr>
              <a:t>λ</a:t>
            </a:r>
            <a:r>
              <a:rPr lang="cs-CZ" altLang="cs-CZ" sz="2000" baseline="-30000" dirty="0" err="1">
                <a:latin typeface="+mn-lt"/>
                <a:cs typeface="Times New Roman" panose="02020603050405020304" pitchFamily="18" charset="0"/>
              </a:rPr>
              <a:t>i</a:t>
            </a:r>
            <a:r>
              <a:rPr lang="cs-CZ" altLang="cs-CZ" sz="2000" dirty="0">
                <a:latin typeface="+mn-lt"/>
                <a:cs typeface="Times New Roman" panose="02020603050405020304" pitchFamily="18" charset="0"/>
              </a:rPr>
              <a:t> = |</a:t>
            </a:r>
            <a:r>
              <a:rPr lang="cs-CZ" altLang="cs-CZ" sz="2000" dirty="0" err="1">
                <a:latin typeface="+mn-lt"/>
                <a:cs typeface="Times New Roman" panose="02020603050405020304" pitchFamily="18" charset="0"/>
              </a:rPr>
              <a:t>z</a:t>
            </a:r>
            <a:r>
              <a:rPr lang="cs-CZ" altLang="cs-CZ" sz="2000" baseline="-30000" dirty="0" err="1">
                <a:latin typeface="+mn-lt"/>
                <a:cs typeface="Times New Roman" panose="02020603050405020304" pitchFamily="18" charset="0"/>
              </a:rPr>
              <a:t>i</a:t>
            </a:r>
            <a:r>
              <a:rPr lang="cs-CZ" altLang="cs-CZ" sz="2000" dirty="0">
                <a:latin typeface="+mn-lt"/>
                <a:cs typeface="Times New Roman" panose="02020603050405020304" pitchFamily="18" charset="0"/>
              </a:rPr>
              <a:t>|.</a:t>
            </a:r>
            <a:r>
              <a:rPr lang="cs-CZ" altLang="cs-CZ" sz="2000" dirty="0" err="1">
                <a:latin typeface="+mn-lt"/>
                <a:cs typeface="Times New Roman" panose="02020603050405020304" pitchFamily="18" charset="0"/>
              </a:rPr>
              <a:t>F.U</a:t>
            </a:r>
            <a:r>
              <a:rPr lang="cs-CZ" altLang="cs-CZ" sz="2000" baseline="-30000" dirty="0" err="1">
                <a:latin typeface="+mn-lt"/>
                <a:cs typeface="Times New Roman" panose="02020603050405020304" pitchFamily="18" charset="0"/>
              </a:rPr>
              <a:t>i</a:t>
            </a:r>
            <a:r>
              <a:rPr lang="cs-CZ" altLang="cs-CZ" sz="2000" dirty="0">
                <a:latin typeface="+mn-lt"/>
              </a:rPr>
              <a:t> </a:t>
            </a:r>
          </a:p>
          <a:p>
            <a:pPr>
              <a:lnSpc>
                <a:spcPct val="65000"/>
              </a:lnSpc>
              <a:buFontTx/>
              <a:buAutoNum type="arabicParenR"/>
            </a:pPr>
            <a:endParaRPr lang="cs-CZ" altLang="cs-CZ" sz="2000" dirty="0">
              <a:latin typeface="+mn-lt"/>
            </a:endParaRPr>
          </a:p>
          <a:p>
            <a:pPr>
              <a:spcBef>
                <a:spcPts val="400"/>
              </a:spcBef>
              <a:buFontTx/>
              <a:buAutoNum type="arabicParenR"/>
            </a:pPr>
            <a:r>
              <a:rPr lang="cs-CZ" altLang="cs-CZ" sz="2000" dirty="0">
                <a:latin typeface="+mn-lt"/>
              </a:rPr>
              <a:t>převodová čísla t</a:t>
            </a:r>
            <a:r>
              <a:rPr lang="cs-CZ" altLang="cs-CZ" sz="2000" baseline="-25000" dirty="0">
                <a:latin typeface="+mn-lt"/>
              </a:rPr>
              <a:t>i </a:t>
            </a:r>
            <a:r>
              <a:rPr lang="cs-CZ" altLang="cs-CZ" sz="2000" dirty="0">
                <a:latin typeface="+mn-lt"/>
              </a:rPr>
              <a:t>:  t</a:t>
            </a:r>
            <a:r>
              <a:rPr lang="cs-CZ" altLang="cs-CZ" sz="2000" baseline="-25000" dirty="0">
                <a:latin typeface="+mn-lt"/>
              </a:rPr>
              <a:t>i</a:t>
            </a:r>
            <a:r>
              <a:rPr lang="cs-CZ" altLang="cs-CZ" sz="2000" dirty="0">
                <a:latin typeface="+mn-lt"/>
              </a:rPr>
              <a:t> = </a:t>
            </a:r>
            <a:r>
              <a:rPr lang="cs-CZ" altLang="cs-CZ" sz="2000" dirty="0" err="1">
                <a:latin typeface="+mn-lt"/>
              </a:rPr>
              <a:t>q</a:t>
            </a:r>
            <a:r>
              <a:rPr lang="cs-CZ" altLang="cs-CZ" sz="2000" baseline="-25000" dirty="0" err="1">
                <a:latin typeface="+mn-lt"/>
              </a:rPr>
              <a:t>i</a:t>
            </a:r>
            <a:r>
              <a:rPr lang="cs-CZ" altLang="cs-CZ" sz="2000" dirty="0">
                <a:latin typeface="+mn-lt"/>
              </a:rPr>
              <a:t>/q = </a:t>
            </a:r>
            <a:r>
              <a:rPr lang="cs-CZ" altLang="cs-CZ" sz="2000" dirty="0" err="1">
                <a:latin typeface="+mn-lt"/>
                <a:cs typeface="Times New Roman" panose="02020603050405020304" pitchFamily="18" charset="0"/>
              </a:rPr>
              <a:t>ν</a:t>
            </a:r>
            <a:r>
              <a:rPr lang="cs-CZ" altLang="cs-CZ" sz="2000" baseline="-30000" dirty="0" err="1">
                <a:latin typeface="+mn-lt"/>
              </a:rPr>
              <a:t>i</a:t>
            </a:r>
            <a:r>
              <a:rPr lang="cs-CZ" altLang="cs-CZ" sz="2000" dirty="0" err="1">
                <a:latin typeface="+mn-lt"/>
                <a:cs typeface="Times New Roman" panose="02020603050405020304" pitchFamily="18" charset="0"/>
              </a:rPr>
              <a:t>λ</a:t>
            </a:r>
            <a:r>
              <a:rPr lang="cs-CZ" altLang="cs-CZ" sz="2000" baseline="-30000" dirty="0" err="1">
                <a:latin typeface="+mn-lt"/>
              </a:rPr>
              <a:t>i</a:t>
            </a:r>
            <a:r>
              <a:rPr lang="cs-CZ" altLang="cs-CZ" sz="2000" dirty="0">
                <a:latin typeface="+mn-lt"/>
              </a:rPr>
              <a:t>/</a:t>
            </a:r>
            <a:r>
              <a:rPr lang="cs-CZ" altLang="cs-CZ" sz="2000" dirty="0">
                <a:latin typeface="+mn-lt"/>
                <a:cs typeface="Times New Roman" panose="02020603050405020304" pitchFamily="18" charset="0"/>
              </a:rPr>
              <a:t>Λ</a:t>
            </a:r>
            <a:endParaRPr lang="cs-CZ" altLang="cs-CZ" sz="2000" dirty="0">
              <a:latin typeface="+mn-lt"/>
            </a:endParaRPr>
          </a:p>
          <a:p>
            <a:pPr>
              <a:spcBef>
                <a:spcPts val="400"/>
              </a:spcBef>
              <a:buFontTx/>
              <a:buAutoNum type="arabicParenR"/>
            </a:pPr>
            <a:endParaRPr lang="cs-CZ" altLang="cs-CZ" sz="2000" dirty="0">
              <a:latin typeface="+mn-lt"/>
            </a:endParaRPr>
          </a:p>
          <a:p>
            <a:pPr>
              <a:spcBef>
                <a:spcPts val="400"/>
              </a:spcBef>
            </a:pPr>
            <a:r>
              <a:rPr lang="cs-CZ" altLang="cs-CZ" sz="2000" dirty="0">
                <a:latin typeface="+mn-lt"/>
              </a:rPr>
              <a:t>využití měření vodivosti – titrace, čistota vody, disociační konstanty, kinetika</a:t>
            </a:r>
            <a:r>
              <a:rPr lang="en-US" altLang="cs-CZ" sz="2000" dirty="0">
                <a:latin typeface="+mn-lt"/>
              </a:rPr>
              <a:t>.</a:t>
            </a:r>
            <a:endParaRPr lang="cs-CZ" altLang="cs-CZ" sz="2000" dirty="0">
              <a:latin typeface="+mn-lt"/>
            </a:endParaRPr>
          </a:p>
        </p:txBody>
      </p:sp>
      <p:sp>
        <p:nvSpPr>
          <p:cNvPr id="18" name="Rectangle 10">
            <a:extLst>
              <a:ext uri="{FF2B5EF4-FFF2-40B4-BE49-F238E27FC236}">
                <a16:creationId xmlns:a16="http://schemas.microsoft.com/office/drawing/2014/main" id="{A3648CE0-98D7-46FB-97AA-B6E93C5EED11}"/>
              </a:ext>
            </a:extLst>
          </p:cNvPr>
          <p:cNvSpPr>
            <a:spLocks noChangeArrowheads="1"/>
          </p:cNvSpPr>
          <p:nvPr/>
        </p:nvSpPr>
        <p:spPr bwMode="auto">
          <a:xfrm>
            <a:off x="5534025" y="457289"/>
            <a:ext cx="2819400" cy="533400"/>
          </a:xfrm>
          <a:prstGeom prst="rect">
            <a:avLst/>
          </a:prstGeom>
          <a:noFill/>
          <a:ln w="158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sp>
        <p:nvSpPr>
          <p:cNvPr id="13" name="TextovéPole 12">
            <a:extLst>
              <a:ext uri="{FF2B5EF4-FFF2-40B4-BE49-F238E27FC236}">
                <a16:creationId xmlns:a16="http://schemas.microsoft.com/office/drawing/2014/main" id="{11CADAFF-E755-49B2-82D9-C5DE8E2D3EF8}"/>
              </a:ext>
            </a:extLst>
          </p:cNvPr>
          <p:cNvSpPr txBox="1"/>
          <p:nvPr/>
        </p:nvSpPr>
        <p:spPr>
          <a:xfrm>
            <a:off x="152193" y="3227479"/>
            <a:ext cx="8839614" cy="1323439"/>
          </a:xfrm>
          <a:prstGeom prst="rect">
            <a:avLst/>
          </a:prstGeom>
          <a:noFill/>
        </p:spPr>
        <p:txBody>
          <a:bodyPr wrap="square">
            <a:spAutoFit/>
          </a:bodyPr>
          <a:lstStyle/>
          <a:p>
            <a:pPr algn="just"/>
            <a:r>
              <a:rPr lang="cs-CZ" sz="2000" b="0" i="0" dirty="0">
                <a:solidFill>
                  <a:srgbClr val="333333"/>
                </a:solidFill>
                <a:effectLst/>
              </a:rPr>
              <a:t>Výsledný elektrický proud v elektrolytu závisí na jeho teplotě, protože </a:t>
            </a:r>
            <a:r>
              <a:rPr lang="cs-CZ" sz="2000" b="0" i="0" u="sng" dirty="0">
                <a:solidFill>
                  <a:srgbClr val="333333"/>
                </a:solidFill>
                <a:effectLst/>
              </a:rPr>
              <a:t>s rostoucí teplotou se pohyblivost iontů zvyšuje</a:t>
            </a:r>
            <a:r>
              <a:rPr lang="cs-CZ" sz="2000" b="0" i="0" dirty="0">
                <a:solidFill>
                  <a:srgbClr val="333333"/>
                </a:solidFill>
                <a:effectLst/>
              </a:rPr>
              <a:t>. Závisí také na koncentraci roztoku, protože s</a:t>
            </a:r>
            <a:r>
              <a:rPr lang="cs-CZ" sz="2000" b="0" i="0" u="sng" dirty="0">
                <a:solidFill>
                  <a:srgbClr val="333333"/>
                </a:solidFill>
                <a:effectLst/>
              </a:rPr>
              <a:t> rostoucí koncentrací vodivost roztoku roste </a:t>
            </a:r>
            <a:r>
              <a:rPr lang="cs-CZ" sz="2000" b="0" i="0" dirty="0">
                <a:solidFill>
                  <a:srgbClr val="333333"/>
                </a:solidFill>
                <a:effectLst/>
              </a:rPr>
              <a:t>až k maximální hodnotě, pokud se roztok nestane nasyceným.</a:t>
            </a:r>
            <a:endParaRPr lang="cs-CZ" sz="2000" dirty="0"/>
          </a:p>
        </p:txBody>
      </p:sp>
      <p:sp>
        <p:nvSpPr>
          <p:cNvPr id="15" name="TextovéPole 14">
            <a:extLst>
              <a:ext uri="{FF2B5EF4-FFF2-40B4-BE49-F238E27FC236}">
                <a16:creationId xmlns:a16="http://schemas.microsoft.com/office/drawing/2014/main" id="{30A6C973-99F8-4381-A094-48A66FC06569}"/>
              </a:ext>
            </a:extLst>
          </p:cNvPr>
          <p:cNvSpPr txBox="1"/>
          <p:nvPr/>
        </p:nvSpPr>
        <p:spPr>
          <a:xfrm>
            <a:off x="152193" y="4853012"/>
            <a:ext cx="8724900" cy="1323439"/>
          </a:xfrm>
          <a:prstGeom prst="rect">
            <a:avLst/>
          </a:prstGeom>
          <a:noFill/>
        </p:spPr>
        <p:txBody>
          <a:bodyPr wrap="square">
            <a:spAutoFit/>
          </a:bodyPr>
          <a:lstStyle/>
          <a:p>
            <a:pPr algn="just"/>
            <a:r>
              <a:rPr lang="cs-CZ" sz="2000" b="0" i="0" u="sng" dirty="0">
                <a:effectLst/>
              </a:rPr>
              <a:t>Na elektrodách odevzdávají ionty svůj náboj a mění se v elektricky neutrální atomy nebo molekuly, které se vylučují na povrchu elektrod nebo chemicky reagují s materiálem elektrody nebo elektrolytem</a:t>
            </a:r>
            <a:r>
              <a:rPr lang="cs-CZ" sz="2000" b="0" i="0" dirty="0">
                <a:effectLst/>
              </a:rPr>
              <a:t>. Látkové změny vyvolané průchodem proudu elektrolytem na elektrodách se nazývají </a:t>
            </a:r>
            <a:r>
              <a:rPr lang="cs-CZ" sz="2000" b="1" i="0" dirty="0">
                <a:effectLst/>
              </a:rPr>
              <a:t>elektrolýza</a:t>
            </a:r>
            <a:r>
              <a:rPr lang="cs-CZ" sz="2000" b="0" i="0" dirty="0">
                <a:effectLst/>
              </a:rPr>
              <a:t>.</a:t>
            </a:r>
            <a:endParaRPr lang="cs-CZ" sz="2000" dirty="0"/>
          </a:p>
        </p:txBody>
      </p:sp>
    </p:spTree>
    <p:extLst>
      <p:ext uri="{BB962C8B-B14F-4D97-AF65-F5344CB8AC3E}">
        <p14:creationId xmlns:p14="http://schemas.microsoft.com/office/powerpoint/2010/main" val="7508670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6198E629-D94C-4E02-8214-24DEBB4CE82D}"/>
              </a:ext>
            </a:extLst>
          </p:cNvPr>
          <p:cNvSpPr>
            <a:spLocks noGrp="1" noChangeArrowheads="1"/>
          </p:cNvSpPr>
          <p:nvPr>
            <p:ph type="title"/>
          </p:nvPr>
        </p:nvSpPr>
        <p:spPr>
          <a:xfrm>
            <a:off x="276225" y="171450"/>
            <a:ext cx="8229600" cy="487362"/>
          </a:xfrm>
        </p:spPr>
        <p:txBody>
          <a:bodyPr>
            <a:normAutofit/>
          </a:bodyPr>
          <a:lstStyle/>
          <a:p>
            <a:r>
              <a:rPr lang="cs-CZ" altLang="cs-CZ" sz="2400" b="1" dirty="0">
                <a:latin typeface="+mn-lt"/>
              </a:rPr>
              <a:t>Galvanické články</a:t>
            </a:r>
          </a:p>
        </p:txBody>
      </p:sp>
      <p:pic>
        <p:nvPicPr>
          <p:cNvPr id="17415" name="Picture 7">
            <a:extLst>
              <a:ext uri="{FF2B5EF4-FFF2-40B4-BE49-F238E27FC236}">
                <a16:creationId xmlns:a16="http://schemas.microsoft.com/office/drawing/2014/main" id="{CA2F5656-61CC-4AC0-9222-192A95D78E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7735" y="2707038"/>
            <a:ext cx="3086100" cy="1791381"/>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CDC2E437-101B-4DDD-BF94-2E58118F15A3}"/>
              </a:ext>
            </a:extLst>
          </p:cNvPr>
          <p:cNvSpPr txBox="1"/>
          <p:nvPr/>
        </p:nvSpPr>
        <p:spPr>
          <a:xfrm>
            <a:off x="219074" y="597374"/>
            <a:ext cx="8705850" cy="1323439"/>
          </a:xfrm>
          <a:prstGeom prst="rect">
            <a:avLst/>
          </a:prstGeom>
          <a:noFill/>
        </p:spPr>
        <p:txBody>
          <a:bodyPr wrap="square">
            <a:spAutoFit/>
          </a:bodyPr>
          <a:lstStyle/>
          <a:p>
            <a:pPr algn="just"/>
            <a:r>
              <a:rPr lang="cs-CZ" sz="2000" b="1" dirty="0"/>
              <a:t>Elektrochemický článek </a:t>
            </a:r>
            <a:r>
              <a:rPr lang="cs-CZ" sz="2000" dirty="0"/>
              <a:t>se skládá </a:t>
            </a:r>
            <a:r>
              <a:rPr lang="cs-CZ" sz="2000" u="sng" dirty="0"/>
              <a:t>ze dvou </a:t>
            </a:r>
            <a:r>
              <a:rPr lang="cs-CZ" sz="2000" u="sng" dirty="0" err="1"/>
              <a:t>poločlánků</a:t>
            </a:r>
            <a:r>
              <a:rPr lang="cs-CZ" sz="2000" u="sng" dirty="0"/>
              <a:t>, tvořených </a:t>
            </a:r>
            <a:r>
              <a:rPr lang="cs-CZ" sz="2000" dirty="0"/>
              <a:t>např. </a:t>
            </a:r>
            <a:r>
              <a:rPr lang="cs-CZ" sz="2000" u="sng" dirty="0"/>
              <a:t>kovovou elektrodou ponořenou do roztoku iontu elektrodového kovu</a:t>
            </a:r>
            <a:r>
              <a:rPr lang="cs-CZ" sz="2000" dirty="0"/>
              <a:t>. </a:t>
            </a:r>
            <a:r>
              <a:rPr lang="cs-CZ" sz="2000" dirty="0" err="1"/>
              <a:t>Poločlánky</a:t>
            </a:r>
            <a:r>
              <a:rPr lang="cs-CZ" sz="2000" dirty="0"/>
              <a:t> jsou navzájem vodivě propojeny, např. solným můstkem. V každém </a:t>
            </a:r>
            <a:r>
              <a:rPr lang="cs-CZ" sz="2000" dirty="0" err="1"/>
              <a:t>poločlánku</a:t>
            </a:r>
            <a:r>
              <a:rPr lang="cs-CZ" sz="2000" dirty="0"/>
              <a:t> se nachází </a:t>
            </a:r>
            <a:r>
              <a:rPr lang="cs-CZ" sz="2000" b="1" dirty="0"/>
              <a:t>oxidovaná</a:t>
            </a:r>
            <a:r>
              <a:rPr lang="cs-CZ" sz="2000" dirty="0"/>
              <a:t> a </a:t>
            </a:r>
            <a:r>
              <a:rPr lang="cs-CZ" sz="2000" b="1" dirty="0"/>
              <a:t>redukovaná složka</a:t>
            </a:r>
            <a:r>
              <a:rPr lang="cs-CZ" sz="2000" dirty="0"/>
              <a:t>, které spolu vytvářejí </a:t>
            </a:r>
            <a:r>
              <a:rPr lang="cs-CZ" sz="2000" b="1" dirty="0" err="1"/>
              <a:t>redox</a:t>
            </a:r>
            <a:r>
              <a:rPr lang="en-US" sz="2000" b="1" dirty="0"/>
              <a:t>n</a:t>
            </a:r>
            <a:r>
              <a:rPr lang="cs-CZ" sz="2000" b="1" dirty="0"/>
              <a:t>í pár</a:t>
            </a:r>
            <a:r>
              <a:rPr lang="cs-CZ" sz="2000" dirty="0"/>
              <a:t>.</a:t>
            </a:r>
          </a:p>
        </p:txBody>
      </p:sp>
      <p:sp>
        <p:nvSpPr>
          <p:cNvPr id="11" name="TextovéPole 10">
            <a:extLst>
              <a:ext uri="{FF2B5EF4-FFF2-40B4-BE49-F238E27FC236}">
                <a16:creationId xmlns:a16="http://schemas.microsoft.com/office/drawing/2014/main" id="{1719C30F-4762-4B3E-AE44-94A6076CCD17}"/>
              </a:ext>
            </a:extLst>
          </p:cNvPr>
          <p:cNvSpPr txBox="1"/>
          <p:nvPr/>
        </p:nvSpPr>
        <p:spPr>
          <a:xfrm>
            <a:off x="219074" y="2053925"/>
            <a:ext cx="4629472" cy="2400657"/>
          </a:xfrm>
          <a:prstGeom prst="rect">
            <a:avLst/>
          </a:prstGeom>
          <a:noFill/>
        </p:spPr>
        <p:txBody>
          <a:bodyPr wrap="square">
            <a:spAutoFit/>
          </a:bodyPr>
          <a:lstStyle/>
          <a:p>
            <a:pPr algn="just"/>
            <a:r>
              <a:rPr lang="cs-CZ" altLang="cs-CZ" sz="2000" dirty="0"/>
              <a:t>Potenciál kovové elektrody, jež vysílá do roztoku kationty je dán </a:t>
            </a:r>
            <a:r>
              <a:rPr lang="cs-CZ" altLang="cs-CZ" sz="2000" b="1" dirty="0" err="1"/>
              <a:t>Nernstovou</a:t>
            </a:r>
            <a:r>
              <a:rPr lang="cs-CZ" altLang="cs-CZ" sz="2000" b="1" dirty="0"/>
              <a:t> rovnicí</a:t>
            </a:r>
            <a:r>
              <a:rPr lang="cs-CZ" altLang="cs-CZ" sz="2000" dirty="0"/>
              <a:t>:</a:t>
            </a:r>
          </a:p>
          <a:p>
            <a:endParaRPr lang="cs-CZ" altLang="cs-CZ" sz="800" dirty="0"/>
          </a:p>
          <a:p>
            <a:r>
              <a:rPr lang="cs-CZ" altLang="cs-CZ" sz="2000" dirty="0"/>
              <a:t>                 E = – RT/</a:t>
            </a:r>
            <a:r>
              <a:rPr lang="cs-CZ" altLang="cs-CZ" sz="2000" dirty="0" err="1"/>
              <a:t>nF</a:t>
            </a:r>
            <a:r>
              <a:rPr lang="cs-CZ" altLang="cs-CZ" sz="2000" dirty="0"/>
              <a:t> </a:t>
            </a:r>
            <a:r>
              <a:rPr lang="cs-CZ" altLang="cs-CZ" sz="2000" baseline="30000" dirty="0"/>
              <a:t>. </a:t>
            </a:r>
            <a:r>
              <a:rPr lang="cs-CZ" altLang="cs-CZ" sz="2000" dirty="0" err="1"/>
              <a:t>ln</a:t>
            </a:r>
            <a:r>
              <a:rPr lang="cs-CZ" altLang="cs-CZ" sz="2000" dirty="0"/>
              <a:t> c</a:t>
            </a:r>
          </a:p>
          <a:p>
            <a:endParaRPr lang="cs-CZ" altLang="cs-CZ" sz="800" dirty="0"/>
          </a:p>
          <a:p>
            <a:r>
              <a:rPr lang="cs-CZ" altLang="cs-CZ" dirty="0"/>
              <a:t>kde R je univerzální konstanta, n je počet elektronů tvořících rozdíl mezi kovem a iontem,  c je koncentrace iontu</a:t>
            </a:r>
          </a:p>
        </p:txBody>
      </p:sp>
      <p:pic>
        <p:nvPicPr>
          <p:cNvPr id="2050" name="Picture 2" descr="school:fbmi:bbfch:vypisky [wiki.borovicka.name]">
            <a:extLst>
              <a:ext uri="{FF2B5EF4-FFF2-40B4-BE49-F238E27FC236}">
                <a16:creationId xmlns:a16="http://schemas.microsoft.com/office/drawing/2014/main" id="{7BF6178F-CB2B-4B67-9FC1-44F8A748E8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0651" y="4673960"/>
            <a:ext cx="3504274" cy="20125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id="{88F38BD9-D4C4-45A7-AE9F-00AB0933E49A}"/>
              </a:ext>
            </a:extLst>
          </p:cNvPr>
          <p:cNvSpPr txBox="1">
            <a:spLocks noChangeArrowheads="1"/>
          </p:cNvSpPr>
          <p:nvPr/>
        </p:nvSpPr>
        <p:spPr bwMode="auto">
          <a:xfrm>
            <a:off x="1145373" y="5828902"/>
            <a:ext cx="258782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tLang="cs-CZ" sz="2000" dirty="0"/>
              <a:t>E = E</a:t>
            </a:r>
            <a:r>
              <a:rPr lang="cs-CZ" altLang="cs-CZ" sz="2000" baseline="30000" dirty="0"/>
              <a:t>0</a:t>
            </a:r>
            <a:r>
              <a:rPr lang="cs-CZ" altLang="cs-CZ" sz="2000" dirty="0"/>
              <a:t> – RT/2F </a:t>
            </a:r>
            <a:r>
              <a:rPr lang="cs-CZ" altLang="cs-CZ" sz="2000" dirty="0" err="1"/>
              <a:t>ln</a:t>
            </a:r>
            <a:r>
              <a:rPr lang="cs-CZ" altLang="cs-CZ" sz="2000" dirty="0"/>
              <a:t> (c</a:t>
            </a:r>
            <a:r>
              <a:rPr lang="cs-CZ" altLang="cs-CZ" sz="2000" baseline="-25000" dirty="0"/>
              <a:t>2</a:t>
            </a:r>
            <a:r>
              <a:rPr lang="cs-CZ" altLang="cs-CZ" sz="2000" dirty="0"/>
              <a:t>/c</a:t>
            </a:r>
            <a:r>
              <a:rPr lang="cs-CZ" altLang="cs-CZ" sz="2000" baseline="-25000" dirty="0"/>
              <a:t>1</a:t>
            </a:r>
            <a:r>
              <a:rPr lang="cs-CZ" altLang="cs-CZ" sz="2000" dirty="0"/>
              <a:t>)</a:t>
            </a:r>
          </a:p>
        </p:txBody>
      </p:sp>
      <p:sp>
        <p:nvSpPr>
          <p:cNvPr id="16" name="TextovéPole 15">
            <a:extLst>
              <a:ext uri="{FF2B5EF4-FFF2-40B4-BE49-F238E27FC236}">
                <a16:creationId xmlns:a16="http://schemas.microsoft.com/office/drawing/2014/main" id="{79A82963-EFD6-4F04-A187-CD818BEE8D7E}"/>
              </a:ext>
            </a:extLst>
          </p:cNvPr>
          <p:cNvSpPr txBox="1"/>
          <p:nvPr/>
        </p:nvSpPr>
        <p:spPr>
          <a:xfrm>
            <a:off x="333697" y="6317218"/>
            <a:ext cx="4572000" cy="369332"/>
          </a:xfrm>
          <a:prstGeom prst="rect">
            <a:avLst/>
          </a:prstGeom>
          <a:noFill/>
        </p:spPr>
        <p:txBody>
          <a:bodyPr wrap="square">
            <a:spAutoFit/>
          </a:bodyPr>
          <a:lstStyle/>
          <a:p>
            <a:r>
              <a:rPr lang="cs-CZ" altLang="cs-CZ" sz="1800" dirty="0"/>
              <a:t>E</a:t>
            </a:r>
            <a:r>
              <a:rPr lang="cs-CZ" altLang="cs-CZ" sz="1800" baseline="30000" dirty="0"/>
              <a:t>0 </a:t>
            </a:r>
            <a:r>
              <a:rPr lang="cs-CZ" altLang="cs-CZ" sz="1800" dirty="0"/>
              <a:t>= standardní redoxní potenciál </a:t>
            </a:r>
            <a:endParaRPr lang="cs-CZ" dirty="0"/>
          </a:p>
        </p:txBody>
      </p:sp>
      <p:sp>
        <p:nvSpPr>
          <p:cNvPr id="12" name="TextovéPole 11">
            <a:extLst>
              <a:ext uri="{FF2B5EF4-FFF2-40B4-BE49-F238E27FC236}">
                <a16:creationId xmlns:a16="http://schemas.microsoft.com/office/drawing/2014/main" id="{3BE27E75-CFD7-4C76-AE5A-F63D973373B7}"/>
              </a:ext>
            </a:extLst>
          </p:cNvPr>
          <p:cNvSpPr txBox="1"/>
          <p:nvPr/>
        </p:nvSpPr>
        <p:spPr>
          <a:xfrm>
            <a:off x="219074" y="4680127"/>
            <a:ext cx="5238661" cy="1015663"/>
          </a:xfrm>
          <a:prstGeom prst="rect">
            <a:avLst/>
          </a:prstGeom>
          <a:noFill/>
        </p:spPr>
        <p:txBody>
          <a:bodyPr wrap="square">
            <a:spAutoFit/>
          </a:bodyPr>
          <a:lstStyle/>
          <a:p>
            <a:pPr algn="just"/>
            <a:r>
              <a:rPr lang="cs-CZ" sz="2000" b="1" i="0" dirty="0">
                <a:solidFill>
                  <a:srgbClr val="5F6368"/>
                </a:solidFill>
                <a:effectLst/>
              </a:rPr>
              <a:t>Koncentrační</a:t>
            </a:r>
            <a:r>
              <a:rPr lang="cs-CZ" sz="2000" b="0" i="0" dirty="0">
                <a:solidFill>
                  <a:srgbClr val="4D5156"/>
                </a:solidFill>
                <a:effectLst/>
              </a:rPr>
              <a:t> galvanický </a:t>
            </a:r>
            <a:r>
              <a:rPr lang="cs-CZ" sz="2000" b="1" i="0" dirty="0">
                <a:solidFill>
                  <a:srgbClr val="5F6368"/>
                </a:solidFill>
                <a:effectLst/>
              </a:rPr>
              <a:t>článek</a:t>
            </a:r>
            <a:r>
              <a:rPr lang="cs-CZ" sz="2000" b="0" i="0" dirty="0">
                <a:solidFill>
                  <a:srgbClr val="4D5156"/>
                </a:solidFill>
                <a:effectLst/>
              </a:rPr>
              <a:t> je tvořen stejnými elektrodami, které se liší pouze koncentrací elektrolytu.</a:t>
            </a:r>
            <a:endParaRPr lang="cs-CZ" sz="2000" dirty="0"/>
          </a:p>
        </p:txBody>
      </p:sp>
      <p:pic>
        <p:nvPicPr>
          <p:cNvPr id="13" name="Picture 2" descr="Druhy koroze kovů">
            <a:extLst>
              <a:ext uri="{FF2B5EF4-FFF2-40B4-BE49-F238E27FC236}">
                <a16:creationId xmlns:a16="http://schemas.microsoft.com/office/drawing/2014/main" id="{B9D73B0C-F289-457A-9322-4622CD66AD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763" y="1920813"/>
            <a:ext cx="4019550" cy="7049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7E429C75-6D22-4D3E-87C4-B7BFD8F9F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0251" y="1345149"/>
            <a:ext cx="3060700" cy="2800176"/>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025DF53B-2AA3-4E16-9FD9-A62590A263D4}"/>
              </a:ext>
            </a:extLst>
          </p:cNvPr>
          <p:cNvSpPr txBox="1"/>
          <p:nvPr/>
        </p:nvSpPr>
        <p:spPr>
          <a:xfrm>
            <a:off x="190500" y="329486"/>
            <a:ext cx="8763000" cy="1015663"/>
          </a:xfrm>
          <a:prstGeom prst="rect">
            <a:avLst/>
          </a:prstGeom>
          <a:noFill/>
        </p:spPr>
        <p:txBody>
          <a:bodyPr wrap="square">
            <a:spAutoFit/>
          </a:bodyPr>
          <a:lstStyle/>
          <a:p>
            <a:r>
              <a:rPr lang="cs-CZ" sz="2000" dirty="0"/>
              <a:t>Jestliže k článku připojíme spotřebič, obvodem prochází elektrický proud, napětí na svorkách zatíženého článku klesne na svorkové napětí. Proud ve vnějším obvodu je tvořen elektrony, v elektrolytu ionty a na povrchu elektrod probíhá výměna nábojů.</a:t>
            </a:r>
          </a:p>
        </p:txBody>
      </p:sp>
      <p:sp>
        <p:nvSpPr>
          <p:cNvPr id="7" name="TextovéPole 6">
            <a:extLst>
              <a:ext uri="{FF2B5EF4-FFF2-40B4-BE49-F238E27FC236}">
                <a16:creationId xmlns:a16="http://schemas.microsoft.com/office/drawing/2014/main" id="{047F0E55-9653-4E3E-8C46-DF927CFE71A4}"/>
              </a:ext>
            </a:extLst>
          </p:cNvPr>
          <p:cNvSpPr txBox="1"/>
          <p:nvPr/>
        </p:nvSpPr>
        <p:spPr>
          <a:xfrm>
            <a:off x="273049" y="1435864"/>
            <a:ext cx="5381625" cy="3170099"/>
          </a:xfrm>
          <a:prstGeom prst="rect">
            <a:avLst/>
          </a:prstGeom>
          <a:noFill/>
        </p:spPr>
        <p:txBody>
          <a:bodyPr wrap="square">
            <a:spAutoFit/>
          </a:bodyPr>
          <a:lstStyle/>
          <a:p>
            <a:pPr algn="just"/>
            <a:r>
              <a:rPr lang="cs-CZ" sz="2000" b="1" dirty="0" err="1"/>
              <a:t>Daniellův</a:t>
            </a:r>
            <a:r>
              <a:rPr lang="cs-CZ" sz="2000" b="1" dirty="0"/>
              <a:t> článek </a:t>
            </a:r>
            <a:r>
              <a:rPr lang="cs-CZ" sz="2000" dirty="0"/>
              <a:t>– se skládá ze zinkové elektrody ponořené do vodného roztoku ZnSO</a:t>
            </a:r>
            <a:r>
              <a:rPr lang="cs-CZ" sz="2000" baseline="-25000" dirty="0"/>
              <a:t>4</a:t>
            </a:r>
            <a:r>
              <a:rPr lang="cs-CZ" sz="2000" dirty="0"/>
              <a:t> a měděné elektrody ponořené do vodného roztoku CuSO</a:t>
            </a:r>
            <a:r>
              <a:rPr lang="cs-CZ" sz="2000" baseline="-25000" dirty="0"/>
              <a:t>4</a:t>
            </a:r>
            <a:r>
              <a:rPr lang="cs-CZ" sz="2000" dirty="0"/>
              <a:t>, oba elektrolyty jsou od sebe odděleny pórovitou stěnou, která zabraňuje smíchání, ale umožňuje přechod iontů. Elektromotorické napětí tohoto článku je 1,1V. </a:t>
            </a:r>
            <a:r>
              <a:rPr lang="cs-CZ" altLang="cs-CZ" sz="2000" dirty="0"/>
              <a:t>Z katody uvolňují do roztoku ionty Zn</a:t>
            </a:r>
            <a:r>
              <a:rPr lang="cs-CZ" altLang="cs-CZ" sz="2000" baseline="30000" dirty="0"/>
              <a:t>2+</a:t>
            </a:r>
            <a:r>
              <a:rPr lang="cs-CZ" altLang="cs-CZ" sz="2000" dirty="0"/>
              <a:t> a vzniká síran zinečnatý, článek se postupně znehodnocuje.</a:t>
            </a:r>
          </a:p>
          <a:p>
            <a:pPr algn="just"/>
            <a:endParaRPr lang="cs-CZ" sz="2000" dirty="0"/>
          </a:p>
        </p:txBody>
      </p:sp>
      <p:pic>
        <p:nvPicPr>
          <p:cNvPr id="6" name="Obrázek 5">
            <a:extLst>
              <a:ext uri="{FF2B5EF4-FFF2-40B4-BE49-F238E27FC236}">
                <a16:creationId xmlns:a16="http://schemas.microsoft.com/office/drawing/2014/main" id="{39FCE241-DAFB-4A4B-B06D-6E909B9705B0}"/>
              </a:ext>
            </a:extLst>
          </p:cNvPr>
          <p:cNvPicPr>
            <a:picLocks noChangeAspect="1"/>
          </p:cNvPicPr>
          <p:nvPr/>
        </p:nvPicPr>
        <p:blipFill>
          <a:blip r:embed="rId3"/>
          <a:stretch>
            <a:fillRect/>
          </a:stretch>
        </p:blipFill>
        <p:spPr>
          <a:xfrm>
            <a:off x="5521721" y="4496004"/>
            <a:ext cx="1560514" cy="2001337"/>
          </a:xfrm>
          <a:prstGeom prst="rect">
            <a:avLst/>
          </a:prstGeom>
        </p:spPr>
      </p:pic>
      <p:sp>
        <p:nvSpPr>
          <p:cNvPr id="11" name="TextovéPole 10">
            <a:extLst>
              <a:ext uri="{FF2B5EF4-FFF2-40B4-BE49-F238E27FC236}">
                <a16:creationId xmlns:a16="http://schemas.microsoft.com/office/drawing/2014/main" id="{2F1A5D4A-05AD-439E-B3D5-3FB086DFF255}"/>
              </a:ext>
            </a:extLst>
          </p:cNvPr>
          <p:cNvSpPr txBox="1"/>
          <p:nvPr/>
        </p:nvSpPr>
        <p:spPr>
          <a:xfrm>
            <a:off x="190500" y="4527177"/>
            <a:ext cx="5163345" cy="1938992"/>
          </a:xfrm>
          <a:prstGeom prst="rect">
            <a:avLst/>
          </a:prstGeom>
          <a:noFill/>
        </p:spPr>
        <p:txBody>
          <a:bodyPr wrap="square">
            <a:spAutoFit/>
          </a:bodyPr>
          <a:lstStyle/>
          <a:p>
            <a:pPr algn="just"/>
            <a:r>
              <a:rPr lang="cs-CZ" sz="2000" b="1" dirty="0"/>
              <a:t>Suchý článek </a:t>
            </a:r>
            <a:r>
              <a:rPr lang="cs-CZ" sz="2000" dirty="0"/>
              <a:t>je druh galvanických článků, elektromotorické napětí je asi 1,5V, uvnitř probíhá elektrolýza, při ní se zinková elektroda rozpouští a na uhlíkové katodě se vylučuje vodík, který reaguje s burelem za vzniku vody, článek se postupně znehodnocuje.</a:t>
            </a:r>
          </a:p>
        </p:txBody>
      </p:sp>
      <p:pic>
        <p:nvPicPr>
          <p:cNvPr id="3074" name="Picture 2">
            <a:extLst>
              <a:ext uri="{FF2B5EF4-FFF2-40B4-BE49-F238E27FC236}">
                <a16:creationId xmlns:a16="http://schemas.microsoft.com/office/drawing/2014/main" id="{67E62065-4FBF-4371-A12D-F2CE1B7C8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0425" y="4433014"/>
            <a:ext cx="1743075" cy="209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636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Galvanická koroze - skutečná zkáza vodníků?">
            <a:extLst>
              <a:ext uri="{FF2B5EF4-FFF2-40B4-BE49-F238E27FC236}">
                <a16:creationId xmlns:a16="http://schemas.microsoft.com/office/drawing/2014/main" id="{8055D827-1E1C-4E61-AD22-52F37562F1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734" y="1985935"/>
            <a:ext cx="3922503" cy="1745921"/>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TRIBOLÓGIA : Povrchové úpravy spojovacích součástí">
            <a:extLst>
              <a:ext uri="{FF2B5EF4-FFF2-40B4-BE49-F238E27FC236}">
                <a16:creationId xmlns:a16="http://schemas.microsoft.com/office/drawing/2014/main" id="{70AB2C9B-E8BD-4274-98C4-DF6230589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1516" y="428263"/>
            <a:ext cx="333375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a:extLst>
              <a:ext uri="{FF2B5EF4-FFF2-40B4-BE49-F238E27FC236}">
                <a16:creationId xmlns:a16="http://schemas.microsoft.com/office/drawing/2014/main" id="{DB21584E-A0BA-4510-A223-DDD920910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1660" y="4180738"/>
            <a:ext cx="3713463" cy="224899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9D410925-A678-4953-80B2-E25C68B2364D}"/>
              </a:ext>
            </a:extLst>
          </p:cNvPr>
          <p:cNvSpPr txBox="1"/>
          <p:nvPr/>
        </p:nvSpPr>
        <p:spPr>
          <a:xfrm>
            <a:off x="196484" y="289367"/>
            <a:ext cx="4919240" cy="461665"/>
          </a:xfrm>
          <a:prstGeom prst="rect">
            <a:avLst/>
          </a:prstGeom>
          <a:noFill/>
        </p:spPr>
        <p:txBody>
          <a:bodyPr wrap="square" rtlCol="0">
            <a:spAutoFit/>
          </a:bodyPr>
          <a:lstStyle/>
          <a:p>
            <a:r>
              <a:rPr lang="cs-CZ" sz="2400" b="1" dirty="0"/>
              <a:t>Elektrochemická (galvanická) koroze</a:t>
            </a:r>
          </a:p>
        </p:txBody>
      </p:sp>
      <p:sp>
        <p:nvSpPr>
          <p:cNvPr id="9" name="TextovéPole 8">
            <a:extLst>
              <a:ext uri="{FF2B5EF4-FFF2-40B4-BE49-F238E27FC236}">
                <a16:creationId xmlns:a16="http://schemas.microsoft.com/office/drawing/2014/main" id="{90847568-FABA-4128-866B-AEAB44EA53C7}"/>
              </a:ext>
            </a:extLst>
          </p:cNvPr>
          <p:cNvSpPr txBox="1"/>
          <p:nvPr/>
        </p:nvSpPr>
        <p:spPr>
          <a:xfrm>
            <a:off x="68877" y="3731856"/>
            <a:ext cx="5174455" cy="2862322"/>
          </a:xfrm>
          <a:prstGeom prst="rect">
            <a:avLst/>
          </a:prstGeom>
          <a:noFill/>
        </p:spPr>
        <p:txBody>
          <a:bodyPr wrap="square">
            <a:spAutoFit/>
          </a:bodyPr>
          <a:lstStyle/>
          <a:p>
            <a:pPr algn="just">
              <a:spcAft>
                <a:spcPts val="0"/>
              </a:spcAft>
            </a:pPr>
            <a:r>
              <a:rPr lang="cs-CZ" sz="2000" b="1" i="0" dirty="0">
                <a:solidFill>
                  <a:srgbClr val="000000"/>
                </a:solidFill>
                <a:effectLst/>
              </a:rPr>
              <a:t>Katodická ochrana </a:t>
            </a:r>
            <a:r>
              <a:rPr lang="cs-CZ" sz="2000" b="0" i="0" dirty="0">
                <a:solidFill>
                  <a:srgbClr val="000000"/>
                </a:solidFill>
                <a:effectLst/>
              </a:rPr>
              <a:t>se provádí dvěma způsoby:</a:t>
            </a:r>
          </a:p>
          <a:p>
            <a:pPr marL="90170" indent="-90170" algn="just">
              <a:spcAft>
                <a:spcPts val="0"/>
              </a:spcAft>
            </a:pPr>
            <a:r>
              <a:rPr lang="cs-CZ" sz="2000" b="0" i="0" dirty="0">
                <a:solidFill>
                  <a:srgbClr val="000000"/>
                </a:solidFill>
                <a:effectLst/>
              </a:rPr>
              <a:t>- pomocí obětované elektrody z materiálu s nižším elektrodovým potenciálem, než má chráněný materiál (pro ocel např. Zn, Al, Mg)</a:t>
            </a:r>
          </a:p>
          <a:p>
            <a:pPr marL="90170" indent="-90170" algn="just">
              <a:spcAft>
                <a:spcPts val="0"/>
              </a:spcAft>
            </a:pPr>
            <a:r>
              <a:rPr lang="cs-CZ" sz="2000" b="0" i="0" dirty="0">
                <a:solidFill>
                  <a:srgbClr val="000000"/>
                </a:solidFill>
                <a:effectLst/>
              </a:rPr>
              <a:t>- pomocí stejnosměrného elektrického zdroje, kdy chráněný předmět je připojen na katodu a anoda je zhotovena z relativně málo rozpustného vodivého materiálu (grafit, olovo, titan, korozivzdorné oceli).</a:t>
            </a:r>
          </a:p>
        </p:txBody>
      </p:sp>
      <p:sp>
        <p:nvSpPr>
          <p:cNvPr id="11" name="TextovéPole 10">
            <a:extLst>
              <a:ext uri="{FF2B5EF4-FFF2-40B4-BE49-F238E27FC236}">
                <a16:creationId xmlns:a16="http://schemas.microsoft.com/office/drawing/2014/main" id="{E9AEDDC4-6716-4F0D-922F-121DE39109CD}"/>
              </a:ext>
            </a:extLst>
          </p:cNvPr>
          <p:cNvSpPr txBox="1"/>
          <p:nvPr/>
        </p:nvSpPr>
        <p:spPr>
          <a:xfrm>
            <a:off x="228960" y="935222"/>
            <a:ext cx="4854288" cy="2554545"/>
          </a:xfrm>
          <a:prstGeom prst="rect">
            <a:avLst/>
          </a:prstGeom>
          <a:noFill/>
        </p:spPr>
        <p:txBody>
          <a:bodyPr wrap="square">
            <a:spAutoFit/>
          </a:bodyPr>
          <a:lstStyle/>
          <a:p>
            <a:pPr algn="just"/>
            <a:r>
              <a:rPr lang="cs-CZ" sz="2000" b="0" i="0" dirty="0">
                <a:solidFill>
                  <a:srgbClr val="202122"/>
                </a:solidFill>
                <a:effectLst/>
              </a:rPr>
              <a:t>Vzniká spojením dvou odlišných kovů a jejich vystavením koroznímu prostředí. Ušlechtilejší kov (katoda) koroduje pomaleji než by korodoval sám, kov méně ušlechtilý (anoda) naopak koroduje rychleji. Tento jev je využíván v praxi při tzv. katodické ochraně obětovanou anodou. Neúmyslná galvanická koroze je však většinou jevem nežádoucím.</a:t>
            </a:r>
            <a:endParaRPr lang="cs-CZ" sz="2000" dirty="0"/>
          </a:p>
        </p:txBody>
      </p:sp>
    </p:spTree>
    <p:extLst>
      <p:ext uri="{BB962C8B-B14F-4D97-AF65-F5344CB8AC3E}">
        <p14:creationId xmlns:p14="http://schemas.microsoft.com/office/powerpoint/2010/main" val="27250593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Alessandro Volta">
            <a:extLst>
              <a:ext uri="{FF2B5EF4-FFF2-40B4-BE49-F238E27FC236}">
                <a16:creationId xmlns:a16="http://schemas.microsoft.com/office/drawing/2014/main" id="{C2E9D904-9EC7-42D6-BBCA-B84E19C79E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7070" y="123307"/>
            <a:ext cx="1682629" cy="3717809"/>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a:extLst>
              <a:ext uri="{FF2B5EF4-FFF2-40B4-BE49-F238E27FC236}">
                <a16:creationId xmlns:a16="http://schemas.microsoft.com/office/drawing/2014/main" id="{6DE0531C-4FE3-4345-97C7-0F569DE1DA35}"/>
              </a:ext>
            </a:extLst>
          </p:cNvPr>
          <p:cNvSpPr txBox="1"/>
          <p:nvPr/>
        </p:nvSpPr>
        <p:spPr>
          <a:xfrm>
            <a:off x="193637" y="123307"/>
            <a:ext cx="1774973" cy="461665"/>
          </a:xfrm>
          <a:prstGeom prst="rect">
            <a:avLst/>
          </a:prstGeom>
          <a:noFill/>
        </p:spPr>
        <p:txBody>
          <a:bodyPr wrap="none" rtlCol="0">
            <a:spAutoFit/>
          </a:bodyPr>
          <a:lstStyle/>
          <a:p>
            <a:r>
              <a:rPr lang="cs-CZ" sz="2400" b="1" dirty="0"/>
              <a:t>Voltův sloup</a:t>
            </a:r>
          </a:p>
        </p:txBody>
      </p:sp>
      <p:sp>
        <p:nvSpPr>
          <p:cNvPr id="11" name="TextovéPole 10">
            <a:extLst>
              <a:ext uri="{FF2B5EF4-FFF2-40B4-BE49-F238E27FC236}">
                <a16:creationId xmlns:a16="http://schemas.microsoft.com/office/drawing/2014/main" id="{1EAA6F7D-53D9-4F42-86B2-6DE8FB080AE6}"/>
              </a:ext>
            </a:extLst>
          </p:cNvPr>
          <p:cNvSpPr txBox="1"/>
          <p:nvPr/>
        </p:nvSpPr>
        <p:spPr>
          <a:xfrm>
            <a:off x="193637" y="673798"/>
            <a:ext cx="4635538" cy="2862322"/>
          </a:xfrm>
          <a:prstGeom prst="rect">
            <a:avLst/>
          </a:prstGeom>
          <a:noFill/>
        </p:spPr>
        <p:txBody>
          <a:bodyPr wrap="square">
            <a:spAutoFit/>
          </a:bodyPr>
          <a:lstStyle/>
          <a:p>
            <a:pPr algn="just"/>
            <a:r>
              <a:rPr lang="cs-CZ" sz="2000" b="1" dirty="0"/>
              <a:t>Voltův sloup </a:t>
            </a:r>
            <a:r>
              <a:rPr lang="cs-CZ" sz="2000" dirty="0"/>
              <a:t>byl sestaven A. Voltou v roce 1800. Šlo se o galvanickou baterii tvořenou několika sériově zapojenými elektrickými články se zinkovou a měděnou elektrodou. Skládal se z navrstvených měděných a zinkových plíšků, proložených plátky kůže, textilie či kartonu, které byly provlhčeny roztokem nebo kyseliny sírové nebo slanou vodou.</a:t>
            </a:r>
          </a:p>
        </p:txBody>
      </p:sp>
      <p:sp>
        <p:nvSpPr>
          <p:cNvPr id="14" name="TextovéPole 13">
            <a:extLst>
              <a:ext uri="{FF2B5EF4-FFF2-40B4-BE49-F238E27FC236}">
                <a16:creationId xmlns:a16="http://schemas.microsoft.com/office/drawing/2014/main" id="{C6040BA7-035F-427D-8738-D82E7967CC5A}"/>
              </a:ext>
            </a:extLst>
          </p:cNvPr>
          <p:cNvSpPr txBox="1"/>
          <p:nvPr/>
        </p:nvSpPr>
        <p:spPr>
          <a:xfrm>
            <a:off x="168255" y="4403758"/>
            <a:ext cx="8807489" cy="2246769"/>
          </a:xfrm>
          <a:prstGeom prst="rect">
            <a:avLst/>
          </a:prstGeom>
          <a:noFill/>
        </p:spPr>
        <p:txBody>
          <a:bodyPr wrap="square">
            <a:spAutoFit/>
          </a:bodyPr>
          <a:lstStyle/>
          <a:p>
            <a:pPr marL="0" indent="0" algn="just">
              <a:buNone/>
            </a:pPr>
            <a:r>
              <a:rPr lang="cs-CZ" altLang="cs-CZ" sz="2000" b="1" dirty="0"/>
              <a:t>Elektrolytický kondenzátor</a:t>
            </a:r>
            <a:r>
              <a:rPr lang="cs-CZ" altLang="cs-CZ" sz="2000" dirty="0"/>
              <a:t> tvoří dvě hliníkové nebo tantalové fólie, mezi nimiž je vrstva papíru napuštěná elektrolytem, na jedné fólii se elektrochemicky vytvoří tenká vrstva oxidu, která slouží jako dielektrikum, vzhledem k malé tloušťce dielektrika mají tyto kondenzátory poměrně velkou kapacitu – řádově 10</a:t>
            </a:r>
            <a:r>
              <a:rPr lang="cs-CZ" altLang="cs-CZ" sz="2000" baseline="30000" dirty="0"/>
              <a:t>-6 </a:t>
            </a:r>
            <a:r>
              <a:rPr lang="cs-CZ" altLang="cs-CZ" sz="2000" dirty="0"/>
              <a:t>F až 10</a:t>
            </a:r>
            <a:r>
              <a:rPr lang="cs-CZ" altLang="cs-CZ" sz="2000" baseline="30000" dirty="0"/>
              <a:t>-2 </a:t>
            </a:r>
            <a:r>
              <a:rPr lang="cs-CZ" altLang="cs-CZ" sz="2000" dirty="0"/>
              <a:t>F. Zoxidovaná fólie elektrolytického kondenzátoru musí být zapojována do místa s vyšším potenciálem, jinak by se kondenzátor zničil (může dojít i k výbuchu, při němž se kondenzátor roztrhne).</a:t>
            </a:r>
            <a:endParaRPr lang="cs-CZ" altLang="cs-CZ" sz="2000" b="1" dirty="0"/>
          </a:p>
        </p:txBody>
      </p:sp>
      <p:pic>
        <p:nvPicPr>
          <p:cNvPr id="2052" name="Picture 4" descr="Voltaic pile - Wikipedia">
            <a:extLst>
              <a:ext uri="{FF2B5EF4-FFF2-40B4-BE49-F238E27FC236}">
                <a16:creationId xmlns:a16="http://schemas.microsoft.com/office/drawing/2014/main" id="{68ACDE8D-16C9-448D-AC03-32E65C3788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3115" y="918991"/>
            <a:ext cx="2598489" cy="2126439"/>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9511B4ED-0313-4123-8627-D5C3EE9E451A}"/>
              </a:ext>
            </a:extLst>
          </p:cNvPr>
          <p:cNvSpPr txBox="1"/>
          <p:nvPr/>
        </p:nvSpPr>
        <p:spPr>
          <a:xfrm>
            <a:off x="168255" y="3885789"/>
            <a:ext cx="4572000" cy="461665"/>
          </a:xfrm>
          <a:prstGeom prst="rect">
            <a:avLst/>
          </a:prstGeom>
          <a:noFill/>
        </p:spPr>
        <p:txBody>
          <a:bodyPr wrap="square">
            <a:spAutoFit/>
          </a:bodyPr>
          <a:lstStyle/>
          <a:p>
            <a:r>
              <a:rPr lang="cs-CZ" altLang="cs-CZ" sz="2400" b="1" dirty="0"/>
              <a:t>Elektrolytický kondenzátor</a:t>
            </a:r>
            <a:r>
              <a:rPr lang="cs-CZ" altLang="cs-CZ" sz="2400" dirty="0"/>
              <a:t> </a:t>
            </a:r>
            <a:endParaRPr lang="cs-CZ" sz="2400" dirty="0"/>
          </a:p>
        </p:txBody>
      </p:sp>
    </p:spTree>
    <p:extLst>
      <p:ext uri="{BB962C8B-B14F-4D97-AF65-F5344CB8AC3E}">
        <p14:creationId xmlns:p14="http://schemas.microsoft.com/office/powerpoint/2010/main" val="831992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upercapacitor">
            <a:extLst>
              <a:ext uri="{FF2B5EF4-FFF2-40B4-BE49-F238E27FC236}">
                <a16:creationId xmlns:a16="http://schemas.microsoft.com/office/drawing/2014/main" id="{E872433F-548E-445F-8D66-4E5494298E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6862" y="495225"/>
            <a:ext cx="4108570" cy="2933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CD2C7FE0-0244-44F5-AC2C-D8DC6AE25A92}"/>
              </a:ext>
            </a:extLst>
          </p:cNvPr>
          <p:cNvSpPr txBox="1"/>
          <p:nvPr/>
        </p:nvSpPr>
        <p:spPr>
          <a:xfrm>
            <a:off x="219075" y="245065"/>
            <a:ext cx="5674246" cy="461665"/>
          </a:xfrm>
          <a:prstGeom prst="rect">
            <a:avLst/>
          </a:prstGeom>
          <a:noFill/>
        </p:spPr>
        <p:txBody>
          <a:bodyPr wrap="none" rtlCol="0">
            <a:spAutoFit/>
          </a:bodyPr>
          <a:lstStyle/>
          <a:p>
            <a:r>
              <a:rPr lang="cs-CZ" sz="2400" b="1" dirty="0" err="1"/>
              <a:t>Superkondenzátor</a:t>
            </a:r>
            <a:r>
              <a:rPr lang="cs-CZ" sz="2400" dirty="0"/>
              <a:t> (</a:t>
            </a:r>
            <a:r>
              <a:rPr lang="cs-CZ" sz="2400" dirty="0" err="1"/>
              <a:t>ultrakondenzátor</a:t>
            </a:r>
            <a:r>
              <a:rPr lang="cs-CZ" sz="2400" dirty="0"/>
              <a:t>, EDLC)</a:t>
            </a:r>
          </a:p>
        </p:txBody>
      </p:sp>
      <p:pic>
        <p:nvPicPr>
          <p:cNvPr id="3" name="Picture 2">
            <a:extLst>
              <a:ext uri="{FF2B5EF4-FFF2-40B4-BE49-F238E27FC236}">
                <a16:creationId xmlns:a16="http://schemas.microsoft.com/office/drawing/2014/main" id="{0D2A7109-A87F-493F-B960-D66DD6AE3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936" y="3512031"/>
            <a:ext cx="4278496" cy="3208872"/>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a:extLst>
              <a:ext uri="{FF2B5EF4-FFF2-40B4-BE49-F238E27FC236}">
                <a16:creationId xmlns:a16="http://schemas.microsoft.com/office/drawing/2014/main" id="{2E3BC00C-31CE-4B68-B43A-26FF8823F5BC}"/>
              </a:ext>
            </a:extLst>
          </p:cNvPr>
          <p:cNvSpPr txBox="1"/>
          <p:nvPr/>
        </p:nvSpPr>
        <p:spPr>
          <a:xfrm>
            <a:off x="219075" y="1089057"/>
            <a:ext cx="4639893" cy="3477875"/>
          </a:xfrm>
          <a:prstGeom prst="rect">
            <a:avLst/>
          </a:prstGeom>
          <a:noFill/>
        </p:spPr>
        <p:txBody>
          <a:bodyPr wrap="square">
            <a:spAutoFit/>
          </a:bodyPr>
          <a:lstStyle/>
          <a:p>
            <a:pPr algn="just"/>
            <a:r>
              <a:rPr lang="cs-CZ" sz="2000" b="1" dirty="0" err="1"/>
              <a:t>Superkondenzátory</a:t>
            </a:r>
            <a:r>
              <a:rPr lang="cs-CZ" sz="2000" b="1" dirty="0"/>
              <a:t> </a:t>
            </a:r>
            <a:r>
              <a:rPr lang="cs-CZ" sz="2000" dirty="0"/>
              <a:t>jsou kondenzátory s vysokou kapacitou, ale nízkým limitním napětím. Umožňují uchovat 10 – 100x více energie než elektrolytické kondenzátory, poskytují elektrický náboj rychleji než baterie a dovoluje více nabíjecích cyklů než akumulátory.</a:t>
            </a:r>
          </a:p>
          <a:p>
            <a:pPr algn="just"/>
            <a:endParaRPr lang="cs-CZ" sz="2000" dirty="0"/>
          </a:p>
          <a:p>
            <a:pPr algn="just"/>
            <a:r>
              <a:rPr lang="cs-CZ" sz="2000" dirty="0"/>
              <a:t>Perspektivní je jejich využití v  automobilech, autobusech, vlacích, jeřábech a výtazích.</a:t>
            </a:r>
          </a:p>
        </p:txBody>
      </p:sp>
    </p:spTree>
    <p:extLst>
      <p:ext uri="{BB962C8B-B14F-4D97-AF65-F5344CB8AC3E}">
        <p14:creationId xmlns:p14="http://schemas.microsoft.com/office/powerpoint/2010/main" val="3572919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87C7E40-E016-45BD-853E-9ECED1FF4875}"/>
              </a:ext>
            </a:extLst>
          </p:cNvPr>
          <p:cNvSpPr txBox="1"/>
          <p:nvPr/>
        </p:nvSpPr>
        <p:spPr>
          <a:xfrm>
            <a:off x="133762" y="4339837"/>
            <a:ext cx="8713305" cy="1015663"/>
          </a:xfrm>
          <a:prstGeom prst="rect">
            <a:avLst/>
          </a:prstGeom>
          <a:noFill/>
        </p:spPr>
        <p:txBody>
          <a:bodyPr wrap="square">
            <a:spAutoFit/>
          </a:bodyPr>
          <a:lstStyle/>
          <a:p>
            <a:pPr algn="just"/>
            <a:r>
              <a:rPr lang="en-US" sz="2000" b="1" dirty="0" err="1"/>
              <a:t>Intenzita</a:t>
            </a:r>
            <a:r>
              <a:rPr lang="en-US" sz="2000" b="1" dirty="0"/>
              <a:t> </a:t>
            </a:r>
            <a:r>
              <a:rPr lang="en-US" sz="2000" b="1" dirty="0" err="1"/>
              <a:t>elektrického</a:t>
            </a:r>
            <a:r>
              <a:rPr lang="en-US" sz="2000" b="1" dirty="0"/>
              <a:t> pole </a:t>
            </a:r>
            <a:r>
              <a:rPr lang="cs-CZ" sz="2000" b="1" i="1" dirty="0"/>
              <a:t>E</a:t>
            </a:r>
            <a:r>
              <a:rPr lang="cs-CZ" sz="2000" b="1" dirty="0"/>
              <a:t> </a:t>
            </a:r>
            <a:r>
              <a:rPr lang="en-US" sz="2000" dirty="0"/>
              <a:t>je </a:t>
            </a:r>
            <a:r>
              <a:rPr lang="en-US" sz="2000" dirty="0" err="1"/>
              <a:t>vektorová</a:t>
            </a:r>
            <a:r>
              <a:rPr lang="en-US" sz="2000" dirty="0"/>
              <a:t> </a:t>
            </a:r>
            <a:r>
              <a:rPr lang="en-US" sz="2000" dirty="0" err="1"/>
              <a:t>fyzikální</a:t>
            </a:r>
            <a:r>
              <a:rPr lang="en-US" sz="2000" dirty="0"/>
              <a:t> </a:t>
            </a:r>
            <a:r>
              <a:rPr lang="en-US" sz="2000" dirty="0" err="1"/>
              <a:t>veličina</a:t>
            </a:r>
            <a:r>
              <a:rPr lang="en-US" sz="2000" dirty="0"/>
              <a:t>, </a:t>
            </a:r>
            <a:r>
              <a:rPr lang="en-US" sz="2000" u="sng" dirty="0" err="1"/>
              <a:t>vyjadřující</a:t>
            </a:r>
            <a:r>
              <a:rPr lang="en-US" sz="2000" u="sng" dirty="0"/>
              <a:t> </a:t>
            </a:r>
            <a:r>
              <a:rPr lang="en-US" sz="2000" u="sng" dirty="0" err="1"/>
              <a:t>velikost</a:t>
            </a:r>
            <a:r>
              <a:rPr lang="en-US" sz="2000" u="sng" dirty="0"/>
              <a:t> a </a:t>
            </a:r>
            <a:r>
              <a:rPr lang="en-US" sz="2000" u="sng" dirty="0" err="1"/>
              <a:t>směr</a:t>
            </a:r>
            <a:r>
              <a:rPr lang="en-US" sz="2000" u="sng" dirty="0"/>
              <a:t> </a:t>
            </a:r>
            <a:r>
              <a:rPr lang="en-US" sz="2000" u="sng" dirty="0" err="1"/>
              <a:t>elektrického</a:t>
            </a:r>
            <a:r>
              <a:rPr lang="en-US" sz="2000" u="sng" dirty="0"/>
              <a:t> pole</a:t>
            </a:r>
            <a:r>
              <a:rPr lang="en-US" sz="2000" dirty="0"/>
              <a:t>. Je </a:t>
            </a:r>
            <a:r>
              <a:rPr lang="en-US" sz="2000" dirty="0" err="1"/>
              <a:t>definována</a:t>
            </a:r>
            <a:r>
              <a:rPr lang="en-US" sz="2000" dirty="0"/>
              <a:t> </a:t>
            </a:r>
            <a:r>
              <a:rPr lang="en-US" sz="2000" dirty="0" err="1"/>
              <a:t>jako</a:t>
            </a:r>
            <a:r>
              <a:rPr lang="en-US" sz="2000" dirty="0"/>
              <a:t> </a:t>
            </a:r>
            <a:r>
              <a:rPr lang="en-US" sz="2000" u="sng" dirty="0" err="1"/>
              <a:t>elektrická</a:t>
            </a:r>
            <a:r>
              <a:rPr lang="en-US" sz="2000" u="sng" dirty="0"/>
              <a:t> </a:t>
            </a:r>
            <a:r>
              <a:rPr lang="en-US" sz="2000" u="sng" dirty="0" err="1"/>
              <a:t>síla</a:t>
            </a:r>
            <a:r>
              <a:rPr lang="en-US" sz="2000" u="sng" dirty="0"/>
              <a:t> </a:t>
            </a:r>
            <a:r>
              <a:rPr lang="cs-CZ" sz="2000" b="1" i="1" u="sng" dirty="0"/>
              <a:t>F</a:t>
            </a:r>
            <a:r>
              <a:rPr lang="cs-CZ" sz="2000" u="sng" dirty="0"/>
              <a:t> </a:t>
            </a:r>
            <a:r>
              <a:rPr lang="en-US" sz="2000" u="sng" dirty="0" err="1"/>
              <a:t>působící</a:t>
            </a:r>
            <a:r>
              <a:rPr lang="en-US" sz="2000" u="sng" dirty="0"/>
              <a:t> v dan</a:t>
            </a:r>
            <a:r>
              <a:rPr lang="cs-CZ" sz="2000" u="sng" dirty="0"/>
              <a:t>é</a:t>
            </a:r>
            <a:r>
              <a:rPr lang="en-US" sz="2000" u="sng" dirty="0"/>
              <a:t>m </a:t>
            </a:r>
            <a:r>
              <a:rPr lang="en-US" sz="2000" u="sng" dirty="0" err="1"/>
              <a:t>m</a:t>
            </a:r>
            <a:r>
              <a:rPr lang="cs-CZ" sz="2000" u="sng" dirty="0" err="1"/>
              <a:t>ístě</a:t>
            </a:r>
            <a:r>
              <a:rPr lang="en-US" sz="2000" u="sng" dirty="0"/>
              <a:t> </a:t>
            </a:r>
            <a:r>
              <a:rPr lang="en-US" sz="2000" u="sng" dirty="0" err="1"/>
              <a:t>na</a:t>
            </a:r>
            <a:r>
              <a:rPr lang="en-US" sz="2000" u="sng" dirty="0"/>
              <a:t> </a:t>
            </a:r>
            <a:r>
              <a:rPr lang="en-US" sz="2000" u="sng" dirty="0" err="1"/>
              <a:t>těleso</a:t>
            </a:r>
            <a:r>
              <a:rPr lang="en-US" sz="2000" u="sng" dirty="0"/>
              <a:t> s </a:t>
            </a:r>
            <a:r>
              <a:rPr lang="en-US" sz="2000" u="sng" dirty="0" err="1"/>
              <a:t>kladným</a:t>
            </a:r>
            <a:r>
              <a:rPr lang="en-US" sz="2000" u="sng" dirty="0"/>
              <a:t> </a:t>
            </a:r>
            <a:r>
              <a:rPr lang="en-US" sz="2000" u="sng" dirty="0" err="1"/>
              <a:t>jednotkovým</a:t>
            </a:r>
            <a:r>
              <a:rPr lang="en-US" sz="2000" u="sng" dirty="0"/>
              <a:t> </a:t>
            </a:r>
            <a:r>
              <a:rPr lang="en-US" sz="2000" u="sng" dirty="0" err="1"/>
              <a:t>elektrickým</a:t>
            </a:r>
            <a:r>
              <a:rPr lang="en-US" sz="2000" u="sng" dirty="0"/>
              <a:t> </a:t>
            </a:r>
            <a:r>
              <a:rPr lang="en-US" sz="2000" u="sng" dirty="0" err="1"/>
              <a:t>nábojem</a:t>
            </a:r>
            <a:r>
              <a:rPr lang="cs-CZ" sz="2000" u="sng" dirty="0"/>
              <a:t> </a:t>
            </a:r>
            <a:r>
              <a:rPr lang="cs-CZ" sz="2000" i="1" u="sng" dirty="0"/>
              <a:t>q</a:t>
            </a:r>
            <a:r>
              <a:rPr lang="en-US" sz="2000" dirty="0"/>
              <a:t>.</a:t>
            </a:r>
          </a:p>
        </p:txBody>
      </p:sp>
      <p:sp>
        <p:nvSpPr>
          <p:cNvPr id="5" name="TextovéPole 4">
            <a:extLst>
              <a:ext uri="{FF2B5EF4-FFF2-40B4-BE49-F238E27FC236}">
                <a16:creationId xmlns:a16="http://schemas.microsoft.com/office/drawing/2014/main" id="{65651DAB-4A7C-4C03-9468-0733D624E16C}"/>
              </a:ext>
            </a:extLst>
          </p:cNvPr>
          <p:cNvSpPr txBox="1"/>
          <p:nvPr/>
        </p:nvSpPr>
        <p:spPr>
          <a:xfrm>
            <a:off x="133763" y="3799590"/>
            <a:ext cx="4572000" cy="461665"/>
          </a:xfrm>
          <a:prstGeom prst="rect">
            <a:avLst/>
          </a:prstGeom>
          <a:noFill/>
        </p:spPr>
        <p:txBody>
          <a:bodyPr wrap="square">
            <a:spAutoFit/>
          </a:bodyPr>
          <a:lstStyle/>
          <a:p>
            <a:r>
              <a:rPr lang="en-US" sz="2400" b="1" dirty="0" err="1"/>
              <a:t>Intenzita</a:t>
            </a:r>
            <a:r>
              <a:rPr lang="en-US" sz="2400" b="1" dirty="0"/>
              <a:t> </a:t>
            </a:r>
            <a:r>
              <a:rPr lang="en-US" sz="2400" b="1" dirty="0" err="1"/>
              <a:t>elektrického</a:t>
            </a:r>
            <a:r>
              <a:rPr lang="en-US" sz="2400" b="1" dirty="0"/>
              <a:t> pole</a:t>
            </a:r>
          </a:p>
        </p:txBody>
      </p:sp>
      <p:sp>
        <p:nvSpPr>
          <p:cNvPr id="6" name="TextovéPole 5">
            <a:extLst>
              <a:ext uri="{FF2B5EF4-FFF2-40B4-BE49-F238E27FC236}">
                <a16:creationId xmlns:a16="http://schemas.microsoft.com/office/drawing/2014/main" id="{9967BDBC-4A46-4579-8D85-4815AD14EBD7}"/>
              </a:ext>
            </a:extLst>
          </p:cNvPr>
          <p:cNvSpPr txBox="1"/>
          <p:nvPr/>
        </p:nvSpPr>
        <p:spPr>
          <a:xfrm>
            <a:off x="133762" y="5846290"/>
            <a:ext cx="8823462" cy="830997"/>
          </a:xfrm>
          <a:prstGeom prst="rect">
            <a:avLst/>
          </a:prstGeom>
          <a:noFill/>
        </p:spPr>
        <p:txBody>
          <a:bodyPr wrap="square">
            <a:spAutoFit/>
          </a:bodyPr>
          <a:lstStyle/>
          <a:p>
            <a:endParaRPr lang="cs-CZ" sz="800" dirty="0"/>
          </a:p>
          <a:p>
            <a:r>
              <a:rPr lang="cs-CZ" sz="2000" dirty="0"/>
              <a:t>Hodnota vektoru intenzity elektrického pole obecně závisí na poloze v prostoru (</a:t>
            </a:r>
            <a:r>
              <a:rPr lang="cs-CZ" sz="2000" u="sng" dirty="0"/>
              <a:t>je</a:t>
            </a:r>
            <a:r>
              <a:rPr lang="cs-CZ" sz="2000" dirty="0"/>
              <a:t> </a:t>
            </a:r>
            <a:r>
              <a:rPr lang="cs-CZ" sz="2000" u="sng" dirty="0"/>
              <a:t>funkcí polohového vektoru</a:t>
            </a:r>
            <a:r>
              <a:rPr lang="cs-CZ" sz="2000" dirty="0"/>
              <a:t>), proto je tato veličina vektorové pole.</a:t>
            </a:r>
          </a:p>
        </p:txBody>
      </p:sp>
      <p:pic>
        <p:nvPicPr>
          <p:cNvPr id="7" name="Grafický objekt 6">
            <a:extLst>
              <a:ext uri="{FF2B5EF4-FFF2-40B4-BE49-F238E27FC236}">
                <a16:creationId xmlns:a16="http://schemas.microsoft.com/office/drawing/2014/main" id="{6EAD41C8-2704-4569-9401-2265B7F185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122859" y="5320806"/>
            <a:ext cx="850526" cy="628650"/>
          </a:xfrm>
          <a:prstGeom prst="rect">
            <a:avLst/>
          </a:prstGeom>
        </p:spPr>
      </p:pic>
      <p:sp>
        <p:nvSpPr>
          <p:cNvPr id="8" name="TextovéPole 7">
            <a:extLst>
              <a:ext uri="{FF2B5EF4-FFF2-40B4-BE49-F238E27FC236}">
                <a16:creationId xmlns:a16="http://schemas.microsoft.com/office/drawing/2014/main" id="{0FCE575C-C6A3-45C2-8CE8-B69AE28D3ECD}"/>
              </a:ext>
            </a:extLst>
          </p:cNvPr>
          <p:cNvSpPr txBox="1"/>
          <p:nvPr/>
        </p:nvSpPr>
        <p:spPr>
          <a:xfrm>
            <a:off x="133762" y="791339"/>
            <a:ext cx="8823462" cy="2862322"/>
          </a:xfrm>
          <a:prstGeom prst="rect">
            <a:avLst/>
          </a:prstGeom>
          <a:noFill/>
        </p:spPr>
        <p:txBody>
          <a:bodyPr wrap="square">
            <a:spAutoFit/>
          </a:bodyPr>
          <a:lstStyle/>
          <a:p>
            <a:pPr algn="just"/>
            <a:r>
              <a:rPr lang="en-US" sz="2000" b="1" dirty="0" err="1"/>
              <a:t>Statické</a:t>
            </a:r>
            <a:r>
              <a:rPr lang="en-US" sz="2000" b="1" dirty="0"/>
              <a:t> </a:t>
            </a:r>
            <a:r>
              <a:rPr lang="en-US" sz="2000" b="1" dirty="0" err="1"/>
              <a:t>elektrické</a:t>
            </a:r>
            <a:r>
              <a:rPr lang="en-US" sz="2000" b="1" dirty="0"/>
              <a:t> pole</a:t>
            </a:r>
            <a:r>
              <a:rPr lang="cs-CZ" sz="2000" b="1" dirty="0"/>
              <a:t> </a:t>
            </a:r>
            <a:r>
              <a:rPr lang="cs-CZ" sz="2000" dirty="0"/>
              <a:t>je projevem vzájemného silového působení elektricky nabitých těles (částic), která jsou vzhledem ke zvolené vztažné soustavě v klidu. Jeho zdrojem </a:t>
            </a:r>
            <a:r>
              <a:rPr lang="en-US" sz="2000" dirty="0"/>
              <a:t>j</a:t>
            </a:r>
            <a:r>
              <a:rPr lang="cs-CZ" sz="2000" dirty="0" err="1"/>
              <a:t>sou</a:t>
            </a:r>
            <a:r>
              <a:rPr lang="en-US" sz="2000" dirty="0"/>
              <a:t> </a:t>
            </a:r>
            <a:r>
              <a:rPr lang="en-US" sz="2000" dirty="0" err="1"/>
              <a:t>těles</a:t>
            </a:r>
            <a:r>
              <a:rPr lang="cs-CZ" sz="2000" dirty="0"/>
              <a:t>a</a:t>
            </a:r>
            <a:r>
              <a:rPr lang="en-US" sz="2000" dirty="0"/>
              <a:t> s </a:t>
            </a:r>
            <a:r>
              <a:rPr lang="en-US" sz="2000" dirty="0" err="1"/>
              <a:t>nevykompenzovaným</a:t>
            </a:r>
            <a:r>
              <a:rPr lang="en-US" sz="2000" dirty="0"/>
              <a:t> </a:t>
            </a:r>
            <a:r>
              <a:rPr lang="en-US" sz="2000" dirty="0" err="1"/>
              <a:t>elektrickým</a:t>
            </a:r>
            <a:r>
              <a:rPr lang="en-US" sz="2000" dirty="0"/>
              <a:t> </a:t>
            </a:r>
            <a:r>
              <a:rPr lang="en-US" sz="2000" dirty="0" err="1"/>
              <a:t>nábojem</a:t>
            </a:r>
            <a:r>
              <a:rPr lang="en-US" sz="2000" dirty="0"/>
              <a:t> (</a:t>
            </a:r>
            <a:r>
              <a:rPr lang="en-US" sz="2000" dirty="0" err="1"/>
              <a:t>elektricky</a:t>
            </a:r>
            <a:r>
              <a:rPr lang="en-US" sz="2000" dirty="0"/>
              <a:t> </a:t>
            </a:r>
            <a:r>
              <a:rPr lang="en-US" sz="2000" dirty="0" err="1"/>
              <a:t>nabit</a:t>
            </a:r>
            <a:r>
              <a:rPr lang="cs-CZ" sz="2000" dirty="0"/>
              <a:t>á</a:t>
            </a:r>
            <a:r>
              <a:rPr lang="en-US" sz="2000" dirty="0"/>
              <a:t> </a:t>
            </a:r>
            <a:r>
              <a:rPr lang="en-US" sz="2000" dirty="0" err="1"/>
              <a:t>těles</a:t>
            </a:r>
            <a:r>
              <a:rPr lang="cs-CZ" sz="2000" dirty="0"/>
              <a:t>a</a:t>
            </a:r>
            <a:r>
              <a:rPr lang="en-US" sz="2000" dirty="0"/>
              <a:t>) </a:t>
            </a:r>
            <a:r>
              <a:rPr lang="en-US" sz="2000" dirty="0" err="1"/>
              <a:t>nebo</a:t>
            </a:r>
            <a:r>
              <a:rPr lang="en-US" sz="2000" dirty="0"/>
              <a:t> </a:t>
            </a:r>
            <a:r>
              <a:rPr lang="en-US" sz="2000" dirty="0" err="1"/>
              <a:t>časově</a:t>
            </a:r>
            <a:r>
              <a:rPr lang="en-US" sz="2000" dirty="0"/>
              <a:t> </a:t>
            </a:r>
            <a:r>
              <a:rPr lang="en-US" sz="2000" dirty="0" err="1"/>
              <a:t>proměnné</a:t>
            </a:r>
            <a:r>
              <a:rPr lang="en-US" sz="2000" dirty="0"/>
              <a:t> </a:t>
            </a:r>
            <a:r>
              <a:rPr lang="en-US" sz="2000" dirty="0" err="1"/>
              <a:t>magnetické</a:t>
            </a:r>
            <a:r>
              <a:rPr lang="en-US" sz="2000" dirty="0"/>
              <a:t> pole</a:t>
            </a:r>
            <a:r>
              <a:rPr lang="cs-CZ" sz="2000" dirty="0"/>
              <a:t>, </a:t>
            </a:r>
            <a:r>
              <a:rPr lang="en-US" sz="2000" dirty="0" err="1"/>
              <a:t>kter</a:t>
            </a:r>
            <a:r>
              <a:rPr lang="cs-CZ" sz="2000" dirty="0"/>
              <a:t>á</a:t>
            </a:r>
            <a:r>
              <a:rPr lang="en-US" sz="2000" dirty="0"/>
              <a:t> se v </a:t>
            </a:r>
            <a:r>
              <a:rPr lang="en-US" sz="2000" dirty="0" err="1"/>
              <a:t>dané</a:t>
            </a:r>
            <a:r>
              <a:rPr lang="en-US" sz="2000" dirty="0"/>
              <a:t> </a:t>
            </a:r>
            <a:r>
              <a:rPr lang="en-US" sz="2000" dirty="0" err="1"/>
              <a:t>části</a:t>
            </a:r>
            <a:r>
              <a:rPr lang="en-US" sz="2000" dirty="0"/>
              <a:t> </a:t>
            </a:r>
            <a:r>
              <a:rPr lang="en-US" sz="2000" dirty="0" err="1"/>
              <a:t>prostoru</a:t>
            </a:r>
            <a:r>
              <a:rPr lang="en-US" sz="2000" dirty="0"/>
              <a:t> </a:t>
            </a:r>
            <a:r>
              <a:rPr lang="en-US" sz="2000" dirty="0" err="1"/>
              <a:t>projevuj</a:t>
            </a:r>
            <a:r>
              <a:rPr lang="cs-CZ" sz="2000" dirty="0"/>
              <a:t>í</a:t>
            </a:r>
            <a:r>
              <a:rPr lang="en-US" sz="2000" dirty="0"/>
              <a:t> </a:t>
            </a:r>
            <a:r>
              <a:rPr lang="en-US" sz="2000" dirty="0" err="1"/>
              <a:t>působením</a:t>
            </a:r>
            <a:r>
              <a:rPr lang="en-US" sz="2000" dirty="0"/>
              <a:t> </a:t>
            </a:r>
            <a:r>
              <a:rPr lang="en-US" sz="2000" dirty="0" err="1"/>
              <a:t>elektrické</a:t>
            </a:r>
            <a:r>
              <a:rPr lang="en-US" sz="2000" dirty="0"/>
              <a:t> </a:t>
            </a:r>
            <a:r>
              <a:rPr lang="en-US" sz="2000" dirty="0" err="1"/>
              <a:t>síly</a:t>
            </a:r>
            <a:r>
              <a:rPr lang="en-US" sz="2000" dirty="0"/>
              <a:t> </a:t>
            </a:r>
            <a:r>
              <a:rPr lang="en-US" sz="2000" dirty="0" err="1"/>
              <a:t>na</a:t>
            </a:r>
            <a:r>
              <a:rPr lang="en-US" sz="2000" dirty="0"/>
              <a:t> </a:t>
            </a:r>
            <a:r>
              <a:rPr lang="en-US" sz="2000" dirty="0" err="1"/>
              <a:t>nabité</a:t>
            </a:r>
            <a:r>
              <a:rPr lang="en-US" sz="2000" dirty="0"/>
              <a:t> </a:t>
            </a:r>
            <a:r>
              <a:rPr lang="en-US" sz="2000" dirty="0" err="1"/>
              <a:t>částice</a:t>
            </a:r>
            <a:r>
              <a:rPr lang="en-US" sz="2000" dirty="0"/>
              <a:t>.</a:t>
            </a:r>
            <a:r>
              <a:rPr lang="cs-CZ" sz="2000" dirty="0"/>
              <a:t> L</a:t>
            </a:r>
            <a:r>
              <a:rPr lang="en-US" sz="2000" dirty="0" err="1"/>
              <a:t>ze</a:t>
            </a:r>
            <a:r>
              <a:rPr lang="en-US" sz="2000" dirty="0"/>
              <a:t> </a:t>
            </a:r>
            <a:r>
              <a:rPr lang="cs-CZ" sz="2000" dirty="0"/>
              <a:t>ho </a:t>
            </a:r>
            <a:r>
              <a:rPr lang="en-US" sz="2000" dirty="0" err="1"/>
              <a:t>popsat</a:t>
            </a:r>
            <a:r>
              <a:rPr lang="en-US" sz="2000" dirty="0"/>
              <a:t> </a:t>
            </a:r>
            <a:r>
              <a:rPr lang="en-US" sz="2000" dirty="0" err="1"/>
              <a:t>pomocí</a:t>
            </a:r>
            <a:r>
              <a:rPr lang="en-US" sz="2000" dirty="0"/>
              <a:t> </a:t>
            </a:r>
            <a:r>
              <a:rPr lang="en-US" sz="2000" dirty="0" err="1"/>
              <a:t>vektorového</a:t>
            </a:r>
            <a:r>
              <a:rPr lang="en-US" sz="2000" dirty="0"/>
              <a:t> pole </a:t>
            </a:r>
            <a:r>
              <a:rPr lang="en-US" sz="2000" b="1" dirty="0" err="1"/>
              <a:t>intenzity</a:t>
            </a:r>
            <a:r>
              <a:rPr lang="en-US" sz="2000" b="1" dirty="0"/>
              <a:t> </a:t>
            </a:r>
            <a:r>
              <a:rPr lang="en-US" sz="2000" b="1" dirty="0" err="1"/>
              <a:t>elektrického</a:t>
            </a:r>
            <a:r>
              <a:rPr lang="en-US" sz="2000" b="1" dirty="0"/>
              <a:t> pole </a:t>
            </a:r>
            <a:r>
              <a:rPr lang="en-US" sz="2000" dirty="0" err="1"/>
              <a:t>nebo</a:t>
            </a:r>
            <a:r>
              <a:rPr lang="en-US" sz="2000" dirty="0"/>
              <a:t> </a:t>
            </a:r>
            <a:r>
              <a:rPr lang="en-US" sz="2000" dirty="0" err="1"/>
              <a:t>pomocí</a:t>
            </a:r>
            <a:r>
              <a:rPr lang="en-US" sz="2000" dirty="0"/>
              <a:t> </a:t>
            </a:r>
            <a:r>
              <a:rPr lang="en-US" sz="2000" dirty="0" err="1"/>
              <a:t>skalárního</a:t>
            </a:r>
            <a:r>
              <a:rPr lang="cs-CZ" sz="2000" dirty="0"/>
              <a:t> elektrického</a:t>
            </a:r>
            <a:r>
              <a:rPr lang="en-US" sz="2000" dirty="0"/>
              <a:t> </a:t>
            </a:r>
            <a:r>
              <a:rPr lang="en-US" sz="2000" b="1" dirty="0" err="1"/>
              <a:t>potenciálu</a:t>
            </a:r>
            <a:r>
              <a:rPr lang="en-US" sz="2000" dirty="0"/>
              <a:t>.</a:t>
            </a:r>
            <a:r>
              <a:rPr lang="cs-CZ" sz="2000" dirty="0"/>
              <a:t> </a:t>
            </a:r>
            <a:endParaRPr lang="en-US" sz="2000" dirty="0"/>
          </a:p>
          <a:p>
            <a:pPr algn="just"/>
            <a:r>
              <a:rPr lang="en-US" sz="2000" dirty="0" err="1"/>
              <a:t>Elektrické</a:t>
            </a:r>
            <a:r>
              <a:rPr lang="en-US" sz="2000" dirty="0"/>
              <a:t> pole je </a:t>
            </a:r>
            <a:r>
              <a:rPr lang="en-US" sz="2000" dirty="0" err="1"/>
              <a:t>dílčím</a:t>
            </a:r>
            <a:r>
              <a:rPr lang="en-US" sz="2000" dirty="0"/>
              <a:t> </a:t>
            </a:r>
            <a:r>
              <a:rPr lang="en-US" sz="2000" dirty="0" err="1"/>
              <a:t>projevem</a:t>
            </a:r>
            <a:r>
              <a:rPr lang="en-US" sz="2000" dirty="0"/>
              <a:t> </a:t>
            </a:r>
            <a:r>
              <a:rPr lang="en-US" sz="2000" dirty="0" err="1"/>
              <a:t>elektromagnetického</a:t>
            </a:r>
            <a:r>
              <a:rPr lang="en-US" sz="2000" dirty="0"/>
              <a:t> pole. </a:t>
            </a:r>
            <a:r>
              <a:rPr lang="en-US" sz="2000" dirty="0" err="1"/>
              <a:t>Nezávisl</a:t>
            </a:r>
            <a:r>
              <a:rPr lang="cs-CZ" sz="2000" dirty="0"/>
              <a:t>é</a:t>
            </a:r>
            <a:r>
              <a:rPr lang="en-US" sz="2000" dirty="0"/>
              <a:t> </a:t>
            </a:r>
            <a:r>
              <a:rPr lang="en-US" sz="2000" dirty="0" err="1"/>
              <a:t>na</a:t>
            </a:r>
            <a:r>
              <a:rPr lang="en-US" sz="2000" dirty="0"/>
              <a:t> </a:t>
            </a:r>
            <a:r>
              <a:rPr lang="en-US" sz="2000" dirty="0" err="1"/>
              <a:t>magnetickém</a:t>
            </a:r>
            <a:r>
              <a:rPr lang="en-US" sz="2000" dirty="0"/>
              <a:t> </a:t>
            </a:r>
            <a:r>
              <a:rPr lang="en-US" sz="2000" dirty="0" err="1"/>
              <a:t>poli</a:t>
            </a:r>
            <a:r>
              <a:rPr lang="en-US" sz="2000" dirty="0"/>
              <a:t> </a:t>
            </a:r>
            <a:r>
              <a:rPr lang="cs-CZ" sz="2000" dirty="0"/>
              <a:t>j</a:t>
            </a:r>
            <a:r>
              <a:rPr lang="en-US" sz="2000" dirty="0"/>
              <a:t>e </a:t>
            </a:r>
            <a:r>
              <a:rPr lang="en-US" sz="2000" dirty="0" err="1"/>
              <a:t>pouze</a:t>
            </a:r>
            <a:r>
              <a:rPr lang="en-US" sz="2000" dirty="0"/>
              <a:t> </a:t>
            </a:r>
            <a:r>
              <a:rPr lang="en-US" sz="2000" dirty="0" err="1"/>
              <a:t>ve</a:t>
            </a:r>
            <a:r>
              <a:rPr lang="en-US" sz="2000" dirty="0"/>
              <a:t> </a:t>
            </a:r>
            <a:r>
              <a:rPr lang="en-US" sz="2000" dirty="0" err="1"/>
              <a:t>stacionárním</a:t>
            </a:r>
            <a:r>
              <a:rPr lang="en-US" sz="2000" dirty="0"/>
              <a:t> </a:t>
            </a:r>
            <a:r>
              <a:rPr lang="en-US" sz="2000" dirty="0" err="1"/>
              <a:t>případě</a:t>
            </a:r>
            <a:r>
              <a:rPr lang="en-US" sz="2000" dirty="0"/>
              <a:t>.</a:t>
            </a:r>
          </a:p>
        </p:txBody>
      </p:sp>
      <p:sp>
        <p:nvSpPr>
          <p:cNvPr id="10" name="TextovéPole 9">
            <a:extLst>
              <a:ext uri="{FF2B5EF4-FFF2-40B4-BE49-F238E27FC236}">
                <a16:creationId xmlns:a16="http://schemas.microsoft.com/office/drawing/2014/main" id="{62E826F2-8EDC-4882-8AB4-DCC88E51A139}"/>
              </a:ext>
            </a:extLst>
          </p:cNvPr>
          <p:cNvSpPr txBox="1"/>
          <p:nvPr/>
        </p:nvSpPr>
        <p:spPr>
          <a:xfrm>
            <a:off x="133763" y="249067"/>
            <a:ext cx="4572000" cy="461665"/>
          </a:xfrm>
          <a:prstGeom prst="rect">
            <a:avLst/>
          </a:prstGeom>
          <a:noFill/>
        </p:spPr>
        <p:txBody>
          <a:bodyPr wrap="square">
            <a:spAutoFit/>
          </a:bodyPr>
          <a:lstStyle/>
          <a:p>
            <a:r>
              <a:rPr lang="cs-CZ" sz="2400" b="1" dirty="0">
                <a:latin typeface="+mn-lt"/>
              </a:rPr>
              <a:t>Elektrické pole</a:t>
            </a:r>
            <a:endParaRPr lang="cs-CZ" sz="2400" b="1" dirty="0"/>
          </a:p>
        </p:txBody>
      </p:sp>
      <p:sp>
        <p:nvSpPr>
          <p:cNvPr id="4" name="TextovéPole 3">
            <a:extLst>
              <a:ext uri="{FF2B5EF4-FFF2-40B4-BE49-F238E27FC236}">
                <a16:creationId xmlns:a16="http://schemas.microsoft.com/office/drawing/2014/main" id="{E9185451-424E-4B05-A38C-0547223E8DD1}"/>
              </a:ext>
            </a:extLst>
          </p:cNvPr>
          <p:cNvSpPr txBox="1"/>
          <p:nvPr/>
        </p:nvSpPr>
        <p:spPr>
          <a:xfrm>
            <a:off x="7410248" y="5434082"/>
            <a:ext cx="1110112" cy="369332"/>
          </a:xfrm>
          <a:prstGeom prst="rect">
            <a:avLst/>
          </a:prstGeom>
          <a:noFill/>
        </p:spPr>
        <p:txBody>
          <a:bodyPr wrap="none" rtlCol="0">
            <a:spAutoFit/>
          </a:bodyPr>
          <a:lstStyle/>
          <a:p>
            <a:r>
              <a:rPr lang="en-US" dirty="0"/>
              <a:t>[E] = N.C</a:t>
            </a:r>
            <a:r>
              <a:rPr lang="en-US" baseline="30000" dirty="0"/>
              <a:t>-1</a:t>
            </a:r>
            <a:endParaRPr lang="cs-CZ" dirty="0"/>
          </a:p>
        </p:txBody>
      </p:sp>
    </p:spTree>
    <p:extLst>
      <p:ext uri="{BB962C8B-B14F-4D97-AF65-F5344CB8AC3E}">
        <p14:creationId xmlns:p14="http://schemas.microsoft.com/office/powerpoint/2010/main" val="29768632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143464E-901F-40E1-BD1C-C8B5D681AC83}"/>
              </a:ext>
            </a:extLst>
          </p:cNvPr>
          <p:cNvSpPr txBox="1"/>
          <p:nvPr/>
        </p:nvSpPr>
        <p:spPr>
          <a:xfrm>
            <a:off x="133350" y="161925"/>
            <a:ext cx="3157083" cy="461665"/>
          </a:xfrm>
          <a:prstGeom prst="rect">
            <a:avLst/>
          </a:prstGeom>
          <a:noFill/>
        </p:spPr>
        <p:txBody>
          <a:bodyPr wrap="none" rtlCol="0">
            <a:spAutoFit/>
          </a:bodyPr>
          <a:lstStyle/>
          <a:p>
            <a:r>
              <a:rPr lang="cs-CZ" sz="2400" b="1" dirty="0"/>
              <a:t>Membránový potenciál</a:t>
            </a:r>
          </a:p>
        </p:txBody>
      </p:sp>
      <p:sp>
        <p:nvSpPr>
          <p:cNvPr id="6" name="TextovéPole 5">
            <a:extLst>
              <a:ext uri="{FF2B5EF4-FFF2-40B4-BE49-F238E27FC236}">
                <a16:creationId xmlns:a16="http://schemas.microsoft.com/office/drawing/2014/main" id="{A0763926-7C9C-47EE-B0C1-FA320CCC901C}"/>
              </a:ext>
            </a:extLst>
          </p:cNvPr>
          <p:cNvSpPr txBox="1"/>
          <p:nvPr/>
        </p:nvSpPr>
        <p:spPr>
          <a:xfrm>
            <a:off x="133350" y="716340"/>
            <a:ext cx="8515350" cy="1631216"/>
          </a:xfrm>
          <a:prstGeom prst="rect">
            <a:avLst/>
          </a:prstGeom>
          <a:noFill/>
        </p:spPr>
        <p:txBody>
          <a:bodyPr wrap="square">
            <a:spAutoFit/>
          </a:bodyPr>
          <a:lstStyle/>
          <a:p>
            <a:pPr algn="just"/>
            <a:r>
              <a:rPr lang="cs-CZ" sz="2000" b="1" i="0" dirty="0">
                <a:solidFill>
                  <a:srgbClr val="333333"/>
                </a:solidFill>
                <a:effectLst/>
              </a:rPr>
              <a:t>Membránový potenciál </a:t>
            </a:r>
            <a:r>
              <a:rPr lang="cs-CZ" sz="2000" i="0" dirty="0">
                <a:solidFill>
                  <a:srgbClr val="333333"/>
                </a:solidFill>
                <a:effectLst/>
              </a:rPr>
              <a:t>(</a:t>
            </a:r>
            <a:r>
              <a:rPr lang="cs-CZ" sz="2000" b="1" i="0" dirty="0">
                <a:solidFill>
                  <a:srgbClr val="333333"/>
                </a:solidFill>
                <a:effectLst/>
              </a:rPr>
              <a:t>klidový membránový potenciál</a:t>
            </a:r>
            <a:r>
              <a:rPr lang="cs-CZ" sz="2000" i="0" dirty="0">
                <a:solidFill>
                  <a:srgbClr val="333333"/>
                </a:solidFill>
                <a:effectLst/>
              </a:rPr>
              <a:t>) </a:t>
            </a:r>
            <a:r>
              <a:rPr lang="cs-CZ" sz="2000" b="0" i="0" dirty="0">
                <a:solidFill>
                  <a:srgbClr val="333333"/>
                </a:solidFill>
                <a:effectLst/>
              </a:rPr>
              <a:t>je rozdíl elektrického potenciálu mezi dvěma stranami polarizované polopropustné (biologické) membrány. Průchod některých iontů přes polopropustnou membránu není možný. </a:t>
            </a:r>
            <a:r>
              <a:rPr lang="cs-CZ" sz="2000" i="0" dirty="0">
                <a:solidFill>
                  <a:srgbClr val="333333"/>
                </a:solidFill>
                <a:effectLst/>
              </a:rPr>
              <a:t>Klidový membránový potenciál vzniká </a:t>
            </a:r>
            <a:r>
              <a:rPr lang="cs-CZ" sz="2000" b="0" i="0" dirty="0">
                <a:solidFill>
                  <a:srgbClr val="333333"/>
                </a:solidFill>
                <a:effectLst/>
              </a:rPr>
              <a:t>jako následek působení elektrochemického gradientu malých iontů a protonů. </a:t>
            </a:r>
            <a:endParaRPr lang="cs-CZ" sz="2000" dirty="0"/>
          </a:p>
        </p:txBody>
      </p:sp>
      <p:pic>
        <p:nvPicPr>
          <p:cNvPr id="4100" name="Picture 4">
            <a:extLst>
              <a:ext uri="{FF2B5EF4-FFF2-40B4-BE49-F238E27FC236}">
                <a16:creationId xmlns:a16="http://schemas.microsoft.com/office/drawing/2014/main" id="{7891A44A-F1D7-4500-BC04-F44CD1C21D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3025" y="2397477"/>
            <a:ext cx="3676650" cy="420522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AEC75AB1-493D-4476-96D6-218EFA014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41" y="5410464"/>
            <a:ext cx="3924300" cy="10001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ovéPole 10">
            <a:extLst>
              <a:ext uri="{FF2B5EF4-FFF2-40B4-BE49-F238E27FC236}">
                <a16:creationId xmlns:a16="http://schemas.microsoft.com/office/drawing/2014/main" id="{E47AE961-90F8-4681-B83C-91CA681FBFFC}"/>
              </a:ext>
            </a:extLst>
          </p:cNvPr>
          <p:cNvSpPr txBox="1"/>
          <p:nvPr/>
        </p:nvSpPr>
        <p:spPr>
          <a:xfrm>
            <a:off x="133350" y="3424875"/>
            <a:ext cx="4734438" cy="369332"/>
          </a:xfrm>
          <a:prstGeom prst="rect">
            <a:avLst/>
          </a:prstGeom>
          <a:noFill/>
        </p:spPr>
        <p:txBody>
          <a:bodyPr wrap="none" rtlCol="0">
            <a:spAutoFit/>
          </a:bodyPr>
          <a:lstStyle/>
          <a:p>
            <a:r>
              <a:rPr lang="cs-CZ" i="1" dirty="0" err="1"/>
              <a:t>Nernstova</a:t>
            </a:r>
            <a:r>
              <a:rPr lang="cs-CZ" i="1" dirty="0"/>
              <a:t> rovnice </a:t>
            </a:r>
            <a:r>
              <a:rPr lang="cs-CZ" dirty="0"/>
              <a:t>(propustnost jen pro K</a:t>
            </a:r>
            <a:r>
              <a:rPr lang="cs-CZ" baseline="30000" dirty="0"/>
              <a:t>+</a:t>
            </a:r>
            <a:r>
              <a:rPr lang="cs-CZ" dirty="0"/>
              <a:t> ionty)</a:t>
            </a:r>
          </a:p>
        </p:txBody>
      </p:sp>
      <p:sp>
        <p:nvSpPr>
          <p:cNvPr id="18" name="TextovéPole 17">
            <a:extLst>
              <a:ext uri="{FF2B5EF4-FFF2-40B4-BE49-F238E27FC236}">
                <a16:creationId xmlns:a16="http://schemas.microsoft.com/office/drawing/2014/main" id="{71E753DF-790D-4EB2-9B41-F4CD3966AA93}"/>
              </a:ext>
            </a:extLst>
          </p:cNvPr>
          <p:cNvSpPr txBox="1"/>
          <p:nvPr/>
        </p:nvSpPr>
        <p:spPr>
          <a:xfrm>
            <a:off x="237869" y="4900970"/>
            <a:ext cx="4734438" cy="646331"/>
          </a:xfrm>
          <a:prstGeom prst="rect">
            <a:avLst/>
          </a:prstGeom>
          <a:noFill/>
        </p:spPr>
        <p:txBody>
          <a:bodyPr wrap="square">
            <a:spAutoFit/>
          </a:bodyPr>
          <a:lstStyle/>
          <a:p>
            <a:r>
              <a:rPr lang="cs-CZ" i="1" dirty="0" err="1"/>
              <a:t>Goldmannova</a:t>
            </a:r>
            <a:r>
              <a:rPr lang="cs-CZ" i="1" dirty="0"/>
              <a:t> rovnice </a:t>
            </a:r>
            <a:r>
              <a:rPr lang="cs-CZ" dirty="0"/>
              <a:t>(propustnost i pro ostatní ionty)</a:t>
            </a:r>
          </a:p>
        </p:txBody>
      </p:sp>
      <p:sp>
        <p:nvSpPr>
          <p:cNvPr id="13" name="TextovéPole 12">
            <a:extLst>
              <a:ext uri="{FF2B5EF4-FFF2-40B4-BE49-F238E27FC236}">
                <a16:creationId xmlns:a16="http://schemas.microsoft.com/office/drawing/2014/main" id="{1491ECA1-9228-4A54-A203-9942BD4BA63A}"/>
              </a:ext>
            </a:extLst>
          </p:cNvPr>
          <p:cNvSpPr txBox="1"/>
          <p:nvPr/>
        </p:nvSpPr>
        <p:spPr>
          <a:xfrm>
            <a:off x="237869" y="2755605"/>
            <a:ext cx="3979231" cy="400110"/>
          </a:xfrm>
          <a:prstGeom prst="rect">
            <a:avLst/>
          </a:prstGeom>
          <a:noFill/>
        </p:spPr>
        <p:txBody>
          <a:bodyPr wrap="none" rtlCol="0">
            <a:spAutoFit/>
          </a:bodyPr>
          <a:lstStyle/>
          <a:p>
            <a:r>
              <a:rPr lang="cs-CZ" sz="2000" dirty="0"/>
              <a:t>Výpočet membránového potenciálu:</a:t>
            </a:r>
          </a:p>
        </p:txBody>
      </p:sp>
      <p:pic>
        <p:nvPicPr>
          <p:cNvPr id="15" name="Obrázek 14">
            <a:extLst>
              <a:ext uri="{FF2B5EF4-FFF2-40B4-BE49-F238E27FC236}">
                <a16:creationId xmlns:a16="http://schemas.microsoft.com/office/drawing/2014/main" id="{C4A3C4C9-2AE7-4334-81EA-B9BEB0C22B10}"/>
              </a:ext>
            </a:extLst>
          </p:cNvPr>
          <p:cNvPicPr>
            <a:picLocks noChangeAspect="1"/>
          </p:cNvPicPr>
          <p:nvPr/>
        </p:nvPicPr>
        <p:blipFill>
          <a:blip r:embed="rId4"/>
          <a:stretch>
            <a:fillRect/>
          </a:stretch>
        </p:blipFill>
        <p:spPr>
          <a:xfrm>
            <a:off x="1559719" y="3949067"/>
            <a:ext cx="2090737" cy="729154"/>
          </a:xfrm>
          <a:prstGeom prst="rect">
            <a:avLst/>
          </a:prstGeom>
        </p:spPr>
      </p:pic>
    </p:spTree>
    <p:extLst>
      <p:ext uri="{BB962C8B-B14F-4D97-AF65-F5344CB8AC3E}">
        <p14:creationId xmlns:p14="http://schemas.microsoft.com/office/powerpoint/2010/main" val="12289147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7143464E-901F-40E1-BD1C-C8B5D681AC83}"/>
              </a:ext>
            </a:extLst>
          </p:cNvPr>
          <p:cNvSpPr txBox="1"/>
          <p:nvPr/>
        </p:nvSpPr>
        <p:spPr>
          <a:xfrm>
            <a:off x="133350" y="180890"/>
            <a:ext cx="3157083" cy="461665"/>
          </a:xfrm>
          <a:prstGeom prst="rect">
            <a:avLst/>
          </a:prstGeom>
          <a:noFill/>
        </p:spPr>
        <p:txBody>
          <a:bodyPr wrap="none" rtlCol="0">
            <a:spAutoFit/>
          </a:bodyPr>
          <a:lstStyle/>
          <a:p>
            <a:r>
              <a:rPr lang="cs-CZ" sz="2400" b="1" dirty="0"/>
              <a:t>Membránový potenciál</a:t>
            </a:r>
          </a:p>
        </p:txBody>
      </p:sp>
      <p:sp>
        <p:nvSpPr>
          <p:cNvPr id="10" name="TextovéPole 9">
            <a:extLst>
              <a:ext uri="{FF2B5EF4-FFF2-40B4-BE49-F238E27FC236}">
                <a16:creationId xmlns:a16="http://schemas.microsoft.com/office/drawing/2014/main" id="{BAADFDCB-EAD7-4EFF-A825-A7CEA456A0B9}"/>
              </a:ext>
            </a:extLst>
          </p:cNvPr>
          <p:cNvSpPr txBox="1"/>
          <p:nvPr/>
        </p:nvSpPr>
        <p:spPr>
          <a:xfrm>
            <a:off x="195263" y="902625"/>
            <a:ext cx="5957886" cy="5324535"/>
          </a:xfrm>
          <a:prstGeom prst="rect">
            <a:avLst/>
          </a:prstGeom>
          <a:noFill/>
        </p:spPr>
        <p:txBody>
          <a:bodyPr wrap="square">
            <a:spAutoFit/>
          </a:bodyPr>
          <a:lstStyle/>
          <a:p>
            <a:pPr algn="just"/>
            <a:r>
              <a:rPr lang="cs-CZ" sz="2000" b="1" dirty="0"/>
              <a:t>Akční potenciál </a:t>
            </a:r>
            <a:r>
              <a:rPr lang="cs-CZ" sz="2000" dirty="0"/>
              <a:t>je krátký okamžik, kdy se membránový potenciál buňky rychle zvýší a zase sníží. Je vytvářen speciálními typy iontových kanálů v membráně buňky. Tyto kanály jsou uzavřeny, když se hodnota membránového potenciálu pohybuje kolem klidové hodnoty. Otevírají se, když membránový potenciál dosáhne určité prahové hodnoty. Do buňky jsou vpuštěny Na</a:t>
            </a:r>
            <a:r>
              <a:rPr lang="cs-CZ" sz="2000" baseline="30000" dirty="0"/>
              <a:t>+</a:t>
            </a:r>
            <a:r>
              <a:rPr lang="cs-CZ" sz="2000" dirty="0"/>
              <a:t>, které změní elektrochemický gradient. To vede ke zvýšení hodnoty membránového potenciálu a otevření dalších kanálů, což vytvoří vyšší elektrický impuls napříč membránou, a tak dále. Výsledkem je obrovský vzrůst membránového potenciálu. Přítok Na</a:t>
            </a:r>
            <a:r>
              <a:rPr lang="cs-CZ" sz="2000" baseline="30000" dirty="0"/>
              <a:t>+</a:t>
            </a:r>
            <a:r>
              <a:rPr lang="cs-CZ" sz="2000" dirty="0"/>
              <a:t> iontů obrátí polaritu a iontové kanály se rychle uzavřou. Ionty Na</a:t>
            </a:r>
            <a:r>
              <a:rPr lang="cs-CZ" sz="2000" baseline="30000" dirty="0"/>
              <a:t>+</a:t>
            </a:r>
            <a:r>
              <a:rPr lang="cs-CZ" sz="2000" dirty="0"/>
              <a:t> nemohou vnikat do neuronu a jsou aktivním transportem přemístěny vně buňky. Pak se aktivují kanály pro K</a:t>
            </a:r>
            <a:r>
              <a:rPr lang="cs-CZ" sz="2000" baseline="30000" dirty="0"/>
              <a:t>+</a:t>
            </a:r>
            <a:r>
              <a:rPr lang="cs-CZ" sz="2000" dirty="0"/>
              <a:t>, jenž začne proudit ven z buňky, a tím vrací membránový potenciál na původní hodnotu.</a:t>
            </a:r>
          </a:p>
        </p:txBody>
      </p:sp>
      <p:pic>
        <p:nvPicPr>
          <p:cNvPr id="4102" name="Picture 6">
            <a:extLst>
              <a:ext uri="{FF2B5EF4-FFF2-40B4-BE49-F238E27FC236}">
                <a16:creationId xmlns:a16="http://schemas.microsoft.com/office/drawing/2014/main" id="{9A4F8460-D39B-4732-95EC-A569B5EBBC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3150" y="163467"/>
            <a:ext cx="2857500" cy="4766828"/>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69E8F7E7-15AA-4532-9B4B-38670EFFCA7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66577" y="4930295"/>
            <a:ext cx="2430645" cy="17345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8325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2C80A30E-11D8-4074-9D6F-2E084A58C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4263270"/>
            <a:ext cx="2276475" cy="2353848"/>
          </a:xfrm>
          <a:prstGeom prst="rect">
            <a:avLst/>
          </a:prstGeom>
          <a:noFill/>
          <a:extLst>
            <a:ext uri="{909E8E84-426E-40DD-AFC4-6F175D3DCCD1}">
              <a14:hiddenFill xmlns:a14="http://schemas.microsoft.com/office/drawing/2010/main">
                <a:solidFill>
                  <a:srgbClr val="FFFFFF"/>
                </a:solidFill>
              </a14:hiddenFill>
            </a:ext>
          </a:extLst>
        </p:spPr>
      </p:pic>
      <p:pic>
        <p:nvPicPr>
          <p:cNvPr id="6" name="Obrázek 5">
            <a:extLst>
              <a:ext uri="{FF2B5EF4-FFF2-40B4-BE49-F238E27FC236}">
                <a16:creationId xmlns:a16="http://schemas.microsoft.com/office/drawing/2014/main" id="{C95FBD92-035D-41EF-860A-74005AB09051}"/>
              </a:ext>
            </a:extLst>
          </p:cNvPr>
          <p:cNvPicPr>
            <a:picLocks noChangeAspect="1"/>
          </p:cNvPicPr>
          <p:nvPr/>
        </p:nvPicPr>
        <p:blipFill>
          <a:blip r:embed="rId3"/>
          <a:stretch>
            <a:fillRect/>
          </a:stretch>
        </p:blipFill>
        <p:spPr>
          <a:xfrm>
            <a:off x="4454683" y="4263270"/>
            <a:ext cx="1720539" cy="2404120"/>
          </a:xfrm>
          <a:prstGeom prst="rect">
            <a:avLst/>
          </a:prstGeom>
        </p:spPr>
      </p:pic>
      <p:pic>
        <p:nvPicPr>
          <p:cNvPr id="4" name="Obrázek 3">
            <a:extLst>
              <a:ext uri="{FF2B5EF4-FFF2-40B4-BE49-F238E27FC236}">
                <a16:creationId xmlns:a16="http://schemas.microsoft.com/office/drawing/2014/main" id="{8846C23A-9D90-4DD3-B4A4-63FBAFACAA33}"/>
              </a:ext>
            </a:extLst>
          </p:cNvPr>
          <p:cNvPicPr>
            <a:picLocks noChangeAspect="1"/>
          </p:cNvPicPr>
          <p:nvPr/>
        </p:nvPicPr>
        <p:blipFill>
          <a:blip r:embed="rId4"/>
          <a:stretch>
            <a:fillRect/>
          </a:stretch>
        </p:blipFill>
        <p:spPr>
          <a:xfrm>
            <a:off x="219602" y="4057832"/>
            <a:ext cx="3609447" cy="2685868"/>
          </a:xfrm>
          <a:prstGeom prst="rect">
            <a:avLst/>
          </a:prstGeom>
        </p:spPr>
      </p:pic>
      <p:pic>
        <p:nvPicPr>
          <p:cNvPr id="5124" name="Picture 4" descr="See the source image">
            <a:extLst>
              <a:ext uri="{FF2B5EF4-FFF2-40B4-BE49-F238E27FC236}">
                <a16:creationId xmlns:a16="http://schemas.microsoft.com/office/drawing/2014/main" id="{0BEA6E29-966B-4C4F-92BB-A33BF347FE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5281" y="2438045"/>
            <a:ext cx="3729117" cy="1476730"/>
          </a:xfrm>
          <a:prstGeom prst="rect">
            <a:avLst/>
          </a:prstGeom>
          <a:noFill/>
          <a:extLst>
            <a:ext uri="{909E8E84-426E-40DD-AFC4-6F175D3DCCD1}">
              <a14:hiddenFill xmlns:a14="http://schemas.microsoft.com/office/drawing/2010/main">
                <a:solidFill>
                  <a:srgbClr val="FFFFFF"/>
                </a:solidFill>
              </a14:hiddenFill>
            </a:ext>
          </a:extLst>
        </p:spPr>
      </p:pic>
      <p:sp>
        <p:nvSpPr>
          <p:cNvPr id="12" name="TextovéPole 11">
            <a:extLst>
              <a:ext uri="{FF2B5EF4-FFF2-40B4-BE49-F238E27FC236}">
                <a16:creationId xmlns:a16="http://schemas.microsoft.com/office/drawing/2014/main" id="{D7A110A3-FEA5-479B-9C5E-EE70BD28FB95}"/>
              </a:ext>
            </a:extLst>
          </p:cNvPr>
          <p:cNvSpPr txBox="1"/>
          <p:nvPr/>
        </p:nvSpPr>
        <p:spPr>
          <a:xfrm>
            <a:off x="219601" y="323509"/>
            <a:ext cx="8704797" cy="2308324"/>
          </a:xfrm>
          <a:prstGeom prst="rect">
            <a:avLst/>
          </a:prstGeom>
          <a:noFill/>
        </p:spPr>
        <p:txBody>
          <a:bodyPr wrap="square">
            <a:spAutoFit/>
          </a:bodyPr>
          <a:lstStyle/>
          <a:p>
            <a:pPr algn="just"/>
            <a:r>
              <a:rPr lang="cs-CZ" b="1" i="0" dirty="0">
                <a:solidFill>
                  <a:srgbClr val="202122"/>
                </a:solidFill>
                <a:effectLst/>
                <a:latin typeface="Arial" panose="020B0604020202020204" pitchFamily="34" charset="0"/>
              </a:rPr>
              <a:t>Paúhoř elektrický</a:t>
            </a:r>
            <a:r>
              <a:rPr lang="cs-CZ" b="0" i="0"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Electrophorus</a:t>
            </a:r>
            <a:r>
              <a:rPr lang="cs-CZ" b="0" i="1" dirty="0">
                <a:solidFill>
                  <a:srgbClr val="202122"/>
                </a:solidFill>
                <a:effectLst/>
                <a:latin typeface="Arial" panose="020B0604020202020204" pitchFamily="34" charset="0"/>
              </a:rPr>
              <a:t> </a:t>
            </a:r>
            <a:r>
              <a:rPr lang="cs-CZ" b="0" i="1" dirty="0" err="1">
                <a:solidFill>
                  <a:srgbClr val="202122"/>
                </a:solidFill>
                <a:effectLst/>
                <a:latin typeface="Arial" panose="020B0604020202020204" pitchFamily="34" charset="0"/>
              </a:rPr>
              <a:t>electricus</a:t>
            </a:r>
            <a:r>
              <a:rPr lang="cs-CZ" b="0" i="0" dirty="0">
                <a:solidFill>
                  <a:srgbClr val="202122"/>
                </a:solidFill>
                <a:effectLst/>
                <a:latin typeface="Arial" panose="020B0604020202020204" pitchFamily="34" charset="0"/>
              </a:rPr>
              <a:t>) je sladkovodní dravá ryba která obývá povodí řek Amazonky a Orinoka. Paúhoř je schopen pomocí přeměněných svalových buněk zvaných elektroplaxy vygenerovat elektrický výboj o napětí až 600 V a proudu nad 0,5 ampéru. Takto silné napětí je schopné omráčit i koně. Elektrické napětí ryba používá primárně pro lov potravy. Při něm vysílají dva po sobě následující výboje. První (ze </a:t>
            </a:r>
            <a:r>
              <a:rPr lang="cs-CZ" b="0" i="0" dirty="0" err="1">
                <a:solidFill>
                  <a:srgbClr val="202122"/>
                </a:solidFill>
                <a:effectLst/>
                <a:latin typeface="Arial" panose="020B0604020202020204" pitchFamily="34" charset="0"/>
              </a:rPr>
              <a:t>Sachsova</a:t>
            </a:r>
            <a:r>
              <a:rPr lang="cs-CZ" b="0" i="0" dirty="0">
                <a:solidFill>
                  <a:srgbClr val="202122"/>
                </a:solidFill>
                <a:effectLst/>
                <a:latin typeface="Arial" panose="020B0604020202020204" pitchFamily="34" charset="0"/>
              </a:rPr>
              <a:t> orgánu) je slabší, šíří se všemi směry a kořist prozradí – ta sebou po zásahu cukne. Následující výboj (z Hunterova orgánu) ji omráčí a paúhoř ji spolkne.</a:t>
            </a:r>
            <a:endParaRPr lang="cs-CZ" dirty="0"/>
          </a:p>
        </p:txBody>
      </p:sp>
      <p:sp>
        <p:nvSpPr>
          <p:cNvPr id="14" name="TextovéPole 13">
            <a:extLst>
              <a:ext uri="{FF2B5EF4-FFF2-40B4-BE49-F238E27FC236}">
                <a16:creationId xmlns:a16="http://schemas.microsoft.com/office/drawing/2014/main" id="{3E64BE43-23C6-4CD4-985F-3D98547D418E}"/>
              </a:ext>
            </a:extLst>
          </p:cNvPr>
          <p:cNvSpPr txBox="1"/>
          <p:nvPr/>
        </p:nvSpPr>
        <p:spPr>
          <a:xfrm>
            <a:off x="219602" y="2626647"/>
            <a:ext cx="4742923" cy="1323439"/>
          </a:xfrm>
          <a:prstGeom prst="rect">
            <a:avLst/>
          </a:prstGeom>
          <a:noFill/>
        </p:spPr>
        <p:txBody>
          <a:bodyPr wrap="square">
            <a:spAutoFit/>
          </a:bodyPr>
          <a:lstStyle/>
          <a:p>
            <a:pPr algn="just"/>
            <a:r>
              <a:rPr lang="cs-CZ" sz="2000" dirty="0"/>
              <a:t>Paúhoři žijí v kalných vodách, mají velmi slabý zrak. Jsou však schopni elektrické signály i přijímat, což jim pomáhá při orientaci.</a:t>
            </a:r>
          </a:p>
        </p:txBody>
      </p:sp>
    </p:spTree>
    <p:extLst>
      <p:ext uri="{BB962C8B-B14F-4D97-AF65-F5344CB8AC3E}">
        <p14:creationId xmlns:p14="http://schemas.microsoft.com/office/powerpoint/2010/main" val="27319387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121018E-7FBE-4DBB-A3B8-0584C7789179}"/>
              </a:ext>
            </a:extLst>
          </p:cNvPr>
          <p:cNvSpPr txBox="1"/>
          <p:nvPr/>
        </p:nvSpPr>
        <p:spPr>
          <a:xfrm>
            <a:off x="218660" y="205957"/>
            <a:ext cx="1579535" cy="461665"/>
          </a:xfrm>
          <a:prstGeom prst="rect">
            <a:avLst/>
          </a:prstGeom>
          <a:noFill/>
        </p:spPr>
        <p:txBody>
          <a:bodyPr wrap="none" rtlCol="0">
            <a:spAutoFit/>
          </a:bodyPr>
          <a:lstStyle/>
          <a:p>
            <a:r>
              <a:rPr lang="en-US" sz="2400" b="1" dirty="0" err="1"/>
              <a:t>Elektrol</a:t>
            </a:r>
            <a:r>
              <a:rPr lang="cs-CZ" sz="2400" b="1" dirty="0" err="1"/>
              <a:t>ýz</a:t>
            </a:r>
            <a:r>
              <a:rPr lang="en-US" sz="2400" b="1" dirty="0"/>
              <a:t>a</a:t>
            </a:r>
            <a:endParaRPr lang="cs-CZ" sz="2400" b="1" dirty="0"/>
          </a:p>
        </p:txBody>
      </p:sp>
      <p:sp>
        <p:nvSpPr>
          <p:cNvPr id="8" name="TextovéPole 7">
            <a:extLst>
              <a:ext uri="{FF2B5EF4-FFF2-40B4-BE49-F238E27FC236}">
                <a16:creationId xmlns:a16="http://schemas.microsoft.com/office/drawing/2014/main" id="{9696EC9B-41AE-4A0C-B2A4-60F3E171E17A}"/>
              </a:ext>
            </a:extLst>
          </p:cNvPr>
          <p:cNvSpPr txBox="1"/>
          <p:nvPr/>
        </p:nvSpPr>
        <p:spPr>
          <a:xfrm>
            <a:off x="130657" y="667622"/>
            <a:ext cx="8744364" cy="2246769"/>
          </a:xfrm>
          <a:prstGeom prst="rect">
            <a:avLst/>
          </a:prstGeom>
          <a:noFill/>
        </p:spPr>
        <p:txBody>
          <a:bodyPr wrap="square">
            <a:spAutoFit/>
          </a:bodyPr>
          <a:lstStyle/>
          <a:p>
            <a:pPr algn="just"/>
            <a:r>
              <a:rPr lang="cs-CZ" altLang="cs-CZ" sz="2000" b="1" dirty="0"/>
              <a:t>Elektrolytická polarizace </a:t>
            </a:r>
            <a:r>
              <a:rPr lang="cs-CZ" altLang="cs-CZ" sz="2000" dirty="0"/>
              <a:t>je jev, kdy se za průchodu proudu mění v důsledku elektrolýzy povrchy elektrod, elektrody se pokrývají vyloučenými produkty, mění se kvalita a vznikají nové elektrické dvojvrstvy, elektrody se polarizují</a:t>
            </a:r>
          </a:p>
          <a:p>
            <a:pPr algn="just"/>
            <a:r>
              <a:rPr lang="cs-CZ" altLang="cs-CZ" sz="2000" u="sng" dirty="0"/>
              <a:t>Elektromotorické napětí</a:t>
            </a:r>
            <a:r>
              <a:rPr lang="cs-CZ" altLang="cs-CZ" sz="2000" dirty="0"/>
              <a:t>, které vznikne je tzv. </a:t>
            </a:r>
            <a:r>
              <a:rPr lang="cs-CZ" altLang="cs-CZ" sz="2000" b="1" dirty="0"/>
              <a:t>polarizační napětí</a:t>
            </a:r>
            <a:r>
              <a:rPr lang="cs-CZ" altLang="cs-CZ" sz="2000" dirty="0"/>
              <a:t> a má opačnou orientaci než napětí na původní dvojvrstvě</a:t>
            </a:r>
          </a:p>
          <a:p>
            <a:pPr algn="just"/>
            <a:r>
              <a:rPr lang="cs-CZ" altLang="cs-CZ" sz="2000" dirty="0"/>
              <a:t>Technickými úpravami se dá vliv polarizace omezit, elektrody se obalují látkou, která chemicky reaguje s produkty elektrolýzy, látka se nazývá </a:t>
            </a:r>
            <a:r>
              <a:rPr lang="cs-CZ" altLang="cs-CZ" sz="2000" b="1" dirty="0"/>
              <a:t>depolarizátor</a:t>
            </a:r>
          </a:p>
        </p:txBody>
      </p:sp>
      <p:sp>
        <p:nvSpPr>
          <p:cNvPr id="7" name="TextovéPole 6">
            <a:extLst>
              <a:ext uri="{FF2B5EF4-FFF2-40B4-BE49-F238E27FC236}">
                <a16:creationId xmlns:a16="http://schemas.microsoft.com/office/drawing/2014/main" id="{253C8CE9-6E08-453E-9069-3735C15517B8}"/>
              </a:ext>
            </a:extLst>
          </p:cNvPr>
          <p:cNvSpPr txBox="1"/>
          <p:nvPr/>
        </p:nvSpPr>
        <p:spPr>
          <a:xfrm>
            <a:off x="130657" y="2914391"/>
            <a:ext cx="8744364" cy="1631216"/>
          </a:xfrm>
          <a:prstGeom prst="rect">
            <a:avLst/>
          </a:prstGeom>
          <a:noFill/>
        </p:spPr>
        <p:txBody>
          <a:bodyPr wrap="square">
            <a:spAutoFit/>
          </a:bodyPr>
          <a:lstStyle/>
          <a:p>
            <a:pPr algn="just"/>
            <a:r>
              <a:rPr lang="cs-CZ" sz="2000" dirty="0"/>
              <a:t>Pokud je napětí příliš malé, vznikne v určitém obvodu s elektrolytem velmi malý proud, který za krátkou dobu opět zanikne v důsledku </a:t>
            </a:r>
            <a:r>
              <a:rPr lang="cs-CZ" sz="2000" b="1" dirty="0"/>
              <a:t>polarizace elektrod</a:t>
            </a:r>
            <a:r>
              <a:rPr lang="cs-CZ" sz="2000" dirty="0"/>
              <a:t>.</a:t>
            </a:r>
          </a:p>
          <a:p>
            <a:pPr algn="just"/>
            <a:r>
              <a:rPr lang="cs-CZ" sz="2000" dirty="0"/>
              <a:t>Při postupném zvyšování napětí se tento jev opakuje tak dlouho, dokud není překročeno tzv. </a:t>
            </a:r>
            <a:r>
              <a:rPr lang="cs-CZ" sz="2000" b="1" dirty="0"/>
              <a:t>rozkladné napětí </a:t>
            </a:r>
            <a:r>
              <a:rPr lang="cs-CZ" sz="2000" dirty="0"/>
              <a:t>(U</a:t>
            </a:r>
            <a:r>
              <a:rPr lang="cs-CZ" sz="2000" baseline="-25000" dirty="0"/>
              <a:t>r</a:t>
            </a:r>
            <a:r>
              <a:rPr lang="cs-CZ" sz="2000" dirty="0"/>
              <a:t>).</a:t>
            </a:r>
            <a:r>
              <a:rPr lang="cs-CZ" sz="2000" b="1" dirty="0"/>
              <a:t> </a:t>
            </a:r>
            <a:r>
              <a:rPr lang="cs-CZ" sz="2000" dirty="0"/>
              <a:t>Rozkladné napětí U</a:t>
            </a:r>
            <a:r>
              <a:rPr lang="cs-CZ" sz="2000" baseline="-25000" dirty="0"/>
              <a:t>r</a:t>
            </a:r>
            <a:r>
              <a:rPr lang="cs-CZ" sz="2000" dirty="0"/>
              <a:t> elektrolytu je napětí, od kterého se proud s napětím v elektrolytu lineárně zvyšuje.</a:t>
            </a:r>
          </a:p>
        </p:txBody>
      </p:sp>
      <p:pic>
        <p:nvPicPr>
          <p:cNvPr id="10" name="Picture 5">
            <a:extLst>
              <a:ext uri="{FF2B5EF4-FFF2-40B4-BE49-F238E27FC236}">
                <a16:creationId xmlns:a16="http://schemas.microsoft.com/office/drawing/2014/main" id="{90581082-F5D4-422C-982A-065FF27F7F37}"/>
              </a:ext>
            </a:extLst>
          </p:cNvPr>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3263003" y="5085875"/>
            <a:ext cx="1455738" cy="792162"/>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AD3343C2-78B2-4143-95A3-DFD4B5B72B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7" y="4793775"/>
            <a:ext cx="2592388" cy="1768475"/>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CD85909E-194F-4CEE-AD5F-B941664B04CA}"/>
              </a:ext>
            </a:extLst>
          </p:cNvPr>
          <p:cNvSpPr txBox="1"/>
          <p:nvPr/>
        </p:nvSpPr>
        <p:spPr>
          <a:xfrm>
            <a:off x="2678556" y="6062983"/>
            <a:ext cx="2901924" cy="646331"/>
          </a:xfrm>
          <a:prstGeom prst="rect">
            <a:avLst/>
          </a:prstGeom>
          <a:noFill/>
        </p:spPr>
        <p:txBody>
          <a:bodyPr wrap="square">
            <a:spAutoFit/>
          </a:bodyPr>
          <a:lstStyle/>
          <a:p>
            <a:r>
              <a:rPr lang="cs-CZ" dirty="0"/>
              <a:t>R je odpor elektrolytu, </a:t>
            </a:r>
            <a:r>
              <a:rPr lang="cs-CZ" sz="1800" dirty="0"/>
              <a:t>U</a:t>
            </a:r>
            <a:r>
              <a:rPr lang="cs-CZ" sz="1800" baseline="-25000" dirty="0"/>
              <a:t>r</a:t>
            </a:r>
            <a:r>
              <a:rPr lang="cs-CZ" sz="1800" dirty="0"/>
              <a:t> je rozkladné napětí elektrolytu</a:t>
            </a:r>
            <a:r>
              <a:rPr lang="cs-CZ" dirty="0"/>
              <a:t>.</a:t>
            </a:r>
          </a:p>
        </p:txBody>
      </p:sp>
      <p:pic>
        <p:nvPicPr>
          <p:cNvPr id="14" name="Picture 6" descr="Faradayovo první a druhé zákony elektrolýzy">
            <a:extLst>
              <a:ext uri="{FF2B5EF4-FFF2-40B4-BE49-F238E27FC236}">
                <a16:creationId xmlns:a16="http://schemas.microsoft.com/office/drawing/2014/main" id="{737ED697-BBB7-4352-BCF2-5BB044D27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660" y="4723013"/>
            <a:ext cx="2364645" cy="198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2093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6A6D518B-25FD-4A93-BDE8-91A6B9F961CB}"/>
              </a:ext>
            </a:extLst>
          </p:cNvPr>
          <p:cNvSpPr>
            <a:spLocks noGrp="1" noChangeArrowheads="1"/>
          </p:cNvSpPr>
          <p:nvPr>
            <p:ph type="title"/>
          </p:nvPr>
        </p:nvSpPr>
        <p:spPr>
          <a:xfrm>
            <a:off x="200024" y="180117"/>
            <a:ext cx="8229600" cy="487362"/>
          </a:xfrm>
        </p:spPr>
        <p:txBody>
          <a:bodyPr>
            <a:normAutofit/>
          </a:bodyPr>
          <a:lstStyle/>
          <a:p>
            <a:r>
              <a:rPr lang="cs-CZ" altLang="cs-CZ" sz="2400" b="1" dirty="0">
                <a:latin typeface="+mn-lt"/>
              </a:rPr>
              <a:t>Faradayovy zákony pro elektrolýzu</a:t>
            </a:r>
          </a:p>
        </p:txBody>
      </p:sp>
      <p:sp>
        <p:nvSpPr>
          <p:cNvPr id="15363" name="Rectangle 3">
            <a:extLst>
              <a:ext uri="{FF2B5EF4-FFF2-40B4-BE49-F238E27FC236}">
                <a16:creationId xmlns:a16="http://schemas.microsoft.com/office/drawing/2014/main" id="{EE10D4B0-795F-408E-8BE3-5AC3C85A11C4}"/>
              </a:ext>
            </a:extLst>
          </p:cNvPr>
          <p:cNvSpPr>
            <a:spLocks noGrp="1" noChangeArrowheads="1"/>
          </p:cNvSpPr>
          <p:nvPr>
            <p:ph type="body" idx="1"/>
          </p:nvPr>
        </p:nvSpPr>
        <p:spPr>
          <a:xfrm>
            <a:off x="200024" y="746124"/>
            <a:ext cx="8772525" cy="5847953"/>
          </a:xfrm>
        </p:spPr>
        <p:txBody>
          <a:bodyPr>
            <a:normAutofit/>
          </a:bodyPr>
          <a:lstStyle/>
          <a:p>
            <a:pPr marL="0" indent="0">
              <a:lnSpc>
                <a:spcPct val="80000"/>
              </a:lnSpc>
              <a:buNone/>
            </a:pPr>
            <a:r>
              <a:rPr lang="cs-CZ" altLang="cs-CZ" sz="2000" b="1" dirty="0"/>
              <a:t>1.Faradayův zákon: </a:t>
            </a:r>
            <a:r>
              <a:rPr lang="cs-CZ" altLang="cs-CZ" sz="2000" dirty="0"/>
              <a:t>Hmotnost m vyloučené látky je přímo úměrná součinu stálého proudu I a doby t, po kterou proud elektrolytem procházel   </a:t>
            </a:r>
          </a:p>
          <a:p>
            <a:pPr marL="0" indent="0">
              <a:lnSpc>
                <a:spcPct val="80000"/>
              </a:lnSpc>
              <a:buNone/>
            </a:pPr>
            <a:r>
              <a:rPr lang="cs-CZ" altLang="cs-CZ" sz="2000" b="1" dirty="0"/>
              <a:t>                                             			 </a:t>
            </a:r>
            <a:r>
              <a:rPr lang="cs-CZ" altLang="cs-CZ" sz="2000" i="1" dirty="0"/>
              <a:t>m </a:t>
            </a:r>
            <a:r>
              <a:rPr lang="cs-CZ" altLang="cs-CZ" sz="2000" dirty="0"/>
              <a:t>= </a:t>
            </a:r>
            <a:r>
              <a:rPr lang="cs-CZ" altLang="cs-CZ" sz="2000" i="1" dirty="0"/>
              <a:t>A</a:t>
            </a:r>
            <a:r>
              <a:rPr lang="cs-CZ" altLang="cs-CZ" sz="2000" dirty="0"/>
              <a:t>.</a:t>
            </a:r>
            <a:r>
              <a:rPr lang="cs-CZ" altLang="cs-CZ" sz="2000" i="1" dirty="0"/>
              <a:t>I</a:t>
            </a:r>
            <a:r>
              <a:rPr lang="cs-CZ" altLang="cs-CZ" sz="2000" dirty="0"/>
              <a:t>.</a:t>
            </a:r>
            <a:r>
              <a:rPr lang="cs-CZ" altLang="cs-CZ" sz="2000" i="1" dirty="0"/>
              <a:t>t</a:t>
            </a:r>
            <a:r>
              <a:rPr lang="cs-CZ" altLang="cs-CZ" sz="2000" dirty="0"/>
              <a:t> </a:t>
            </a:r>
            <a:endParaRPr lang="cs-CZ" altLang="cs-CZ" sz="2000" b="1" dirty="0"/>
          </a:p>
          <a:p>
            <a:pPr marL="0" indent="0" algn="just">
              <a:lnSpc>
                <a:spcPct val="80000"/>
              </a:lnSpc>
              <a:buNone/>
            </a:pPr>
            <a:r>
              <a:rPr lang="cs-CZ" altLang="cs-CZ" sz="2000" b="1" dirty="0"/>
              <a:t>2.Faradayův zákon: </a:t>
            </a:r>
            <a:r>
              <a:rPr lang="cs-CZ" altLang="cs-CZ" sz="2000" dirty="0"/>
              <a:t>Elektrochemický ekvivalent látky vypočteme, jestliže její molární hmotnost vydělíme Faradayovou konstantou a počtem elektronů potřebných k vyloučení jedné molekuly:                                                                                           </a:t>
            </a:r>
          </a:p>
          <a:p>
            <a:pPr>
              <a:lnSpc>
                <a:spcPct val="80000"/>
              </a:lnSpc>
            </a:pPr>
            <a:endParaRPr lang="cs-CZ" altLang="cs-CZ" sz="2000" b="1" dirty="0"/>
          </a:p>
          <a:p>
            <a:pPr marL="0" indent="0" algn="just">
              <a:lnSpc>
                <a:spcPct val="80000"/>
              </a:lnSpc>
              <a:buFont typeface="Wingdings" panose="05000000000000000000" pitchFamily="2" charset="2"/>
              <a:buNone/>
            </a:pPr>
            <a:r>
              <a:rPr lang="cs-CZ" altLang="cs-CZ" sz="2000" dirty="0"/>
              <a:t>kde </a:t>
            </a:r>
            <a:r>
              <a:rPr lang="cs-CZ" altLang="cs-CZ" sz="2000" i="1" dirty="0"/>
              <a:t>F</a:t>
            </a:r>
            <a:r>
              <a:rPr lang="cs-CZ" altLang="cs-CZ" sz="2000" dirty="0"/>
              <a:t> je </a:t>
            </a:r>
            <a:r>
              <a:rPr lang="cs-CZ" altLang="cs-CZ" sz="2000" b="1" dirty="0"/>
              <a:t>Faradayova konstanta </a:t>
            </a:r>
            <a:r>
              <a:rPr lang="cs-CZ" altLang="cs-CZ" sz="2000" i="1" dirty="0"/>
              <a:t>F</a:t>
            </a:r>
            <a:r>
              <a:rPr lang="cs-CZ" altLang="cs-CZ" sz="2000" dirty="0"/>
              <a:t> = 9,6481×10</a:t>
            </a:r>
            <a:r>
              <a:rPr lang="cs-CZ" altLang="cs-CZ" sz="2000" baseline="30000" dirty="0"/>
              <a:t>4</a:t>
            </a:r>
            <a:r>
              <a:rPr lang="cs-CZ" altLang="cs-CZ" sz="2000" dirty="0"/>
              <a:t> C.mol</a:t>
            </a:r>
            <a:r>
              <a:rPr lang="cs-CZ" altLang="cs-CZ" sz="2000" baseline="30000" dirty="0"/>
              <a:t>−1</a:t>
            </a:r>
            <a:r>
              <a:rPr lang="cs-CZ" altLang="cs-CZ" sz="2000" dirty="0"/>
              <a:t> a </a:t>
            </a:r>
            <a:r>
              <a:rPr lang="cs-CZ" altLang="cs-CZ" sz="2000" i="1" dirty="0"/>
              <a:t>z</a:t>
            </a:r>
            <a:r>
              <a:rPr lang="cs-CZ" altLang="cs-CZ" sz="2000" dirty="0"/>
              <a:t> je počet (mocenství) elektronů, které jsou potřeba při vyloučení jedné molekuly, A je </a:t>
            </a:r>
            <a:r>
              <a:rPr lang="cs-CZ" altLang="cs-CZ" sz="2000" b="1" dirty="0"/>
              <a:t>elektrochemický ekvivalent</a:t>
            </a:r>
            <a:r>
              <a:rPr lang="cs-CZ" altLang="cs-CZ" sz="2000" dirty="0"/>
              <a:t> látky; jednotkou je kg</a:t>
            </a:r>
            <a:r>
              <a:rPr lang="en-US" altLang="cs-CZ" sz="2000" dirty="0"/>
              <a:t>·</a:t>
            </a:r>
            <a:r>
              <a:rPr lang="cs-CZ" altLang="cs-CZ" sz="2000" dirty="0"/>
              <a:t>C</a:t>
            </a:r>
            <a:r>
              <a:rPr lang="cs-CZ" altLang="cs-CZ" sz="2000" baseline="30000" dirty="0"/>
              <a:t>-1</a:t>
            </a:r>
            <a:endParaRPr lang="en-US" altLang="cs-CZ" sz="2000" baseline="30000" dirty="0"/>
          </a:p>
        </p:txBody>
      </p:sp>
      <p:pic>
        <p:nvPicPr>
          <p:cNvPr id="15364" name="Picture 4">
            <a:extLst>
              <a:ext uri="{FF2B5EF4-FFF2-40B4-BE49-F238E27FC236}">
                <a16:creationId xmlns:a16="http://schemas.microsoft.com/office/drawing/2014/main" id="{C5DFBA5E-040A-4763-A4E5-B7BE35E68B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511" y="2351864"/>
            <a:ext cx="976313" cy="53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ovéPole 5">
            <a:extLst>
              <a:ext uri="{FF2B5EF4-FFF2-40B4-BE49-F238E27FC236}">
                <a16:creationId xmlns:a16="http://schemas.microsoft.com/office/drawing/2014/main" id="{976E0F8E-DB84-42E0-9D73-F36F1572A115}"/>
              </a:ext>
            </a:extLst>
          </p:cNvPr>
          <p:cNvSpPr txBox="1"/>
          <p:nvPr/>
        </p:nvSpPr>
        <p:spPr>
          <a:xfrm>
            <a:off x="200025" y="3967521"/>
            <a:ext cx="6400800" cy="1083374"/>
          </a:xfrm>
          <a:prstGeom prst="rect">
            <a:avLst/>
          </a:prstGeom>
          <a:noFill/>
        </p:spPr>
        <p:txBody>
          <a:bodyPr wrap="square">
            <a:spAutoFit/>
          </a:bodyPr>
          <a:lstStyle/>
          <a:p>
            <a:pPr marL="0" indent="0" algn="just">
              <a:lnSpc>
                <a:spcPct val="80000"/>
              </a:lnSpc>
              <a:buFont typeface="Wingdings" panose="05000000000000000000" pitchFamily="2" charset="2"/>
              <a:buNone/>
            </a:pPr>
            <a:r>
              <a:rPr lang="cs-CZ" altLang="cs-CZ" sz="2000" b="1" dirty="0"/>
              <a:t>Látková množství různých látek vyloučených při elektrolýze týmž nábojem jsou chemicky ekvivalentní. </a:t>
            </a:r>
            <a:r>
              <a:rPr lang="cs-CZ" altLang="cs-CZ" sz="2000" dirty="0"/>
              <a:t>(Mohou se navzájem nahradit v chemické sloučenině nebo se mohou beze zbytku sloučit.)</a:t>
            </a:r>
          </a:p>
        </p:txBody>
      </p:sp>
      <p:sp>
        <p:nvSpPr>
          <p:cNvPr id="7" name="TextovéPole 6">
            <a:extLst>
              <a:ext uri="{FF2B5EF4-FFF2-40B4-BE49-F238E27FC236}">
                <a16:creationId xmlns:a16="http://schemas.microsoft.com/office/drawing/2014/main" id="{358C5CC2-EF73-4F3B-84E1-0B06046A857F}"/>
              </a:ext>
            </a:extLst>
          </p:cNvPr>
          <p:cNvSpPr txBox="1"/>
          <p:nvPr/>
        </p:nvSpPr>
        <p:spPr>
          <a:xfrm>
            <a:off x="200024" y="5160766"/>
            <a:ext cx="6400800" cy="1323439"/>
          </a:xfrm>
          <a:prstGeom prst="rect">
            <a:avLst/>
          </a:prstGeom>
          <a:noFill/>
        </p:spPr>
        <p:txBody>
          <a:bodyPr wrap="square">
            <a:spAutoFit/>
          </a:bodyPr>
          <a:lstStyle/>
          <a:p>
            <a:pPr marL="0" indent="0" algn="just">
              <a:buNone/>
            </a:pPr>
            <a:r>
              <a:rPr lang="cs-CZ" altLang="cs-CZ" sz="2000" dirty="0"/>
              <a:t>Vylučování kovů na katodě při elektrolýze se užívá v </a:t>
            </a:r>
            <a:r>
              <a:rPr lang="cs-CZ" altLang="cs-CZ" sz="2000" b="1" dirty="0"/>
              <a:t>elektrometalurgii</a:t>
            </a:r>
            <a:r>
              <a:rPr lang="cs-CZ" altLang="cs-CZ" sz="2000" dirty="0"/>
              <a:t> k získávání kovů z roztoků, v </a:t>
            </a:r>
            <a:r>
              <a:rPr lang="cs-CZ" altLang="cs-CZ" sz="2000" b="1" dirty="0"/>
              <a:t>galvanostegii</a:t>
            </a:r>
            <a:r>
              <a:rPr lang="cs-CZ" altLang="cs-CZ" sz="2000" dirty="0"/>
              <a:t> k pokovování, v </a:t>
            </a:r>
            <a:r>
              <a:rPr lang="cs-CZ" altLang="cs-CZ" sz="2000" b="1" dirty="0"/>
              <a:t>galvanoplastice</a:t>
            </a:r>
            <a:r>
              <a:rPr lang="cs-CZ" altLang="cs-CZ" sz="2000" dirty="0"/>
              <a:t> k vytváření odlitků, matric na výrobu gramofonových desek apod.</a:t>
            </a:r>
          </a:p>
        </p:txBody>
      </p:sp>
      <p:pic>
        <p:nvPicPr>
          <p:cNvPr id="2050" name="Picture 2" descr="Galvanické pokovování – Wikipedie">
            <a:extLst>
              <a:ext uri="{FF2B5EF4-FFF2-40B4-BE49-F238E27FC236}">
                <a16:creationId xmlns:a16="http://schemas.microsoft.com/office/drawing/2014/main" id="{3AA8E472-AF68-439B-9490-CAA794BFF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770017"/>
            <a:ext cx="2038349" cy="27814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5298D36-66D8-455B-8693-3FD92AC7E3DA}"/>
              </a:ext>
            </a:extLst>
          </p:cNvPr>
          <p:cNvSpPr txBox="1"/>
          <p:nvPr/>
        </p:nvSpPr>
        <p:spPr>
          <a:xfrm>
            <a:off x="190500" y="723899"/>
            <a:ext cx="8820150" cy="1015663"/>
          </a:xfrm>
          <a:prstGeom prst="rect">
            <a:avLst/>
          </a:prstGeom>
          <a:noFill/>
        </p:spPr>
        <p:txBody>
          <a:bodyPr wrap="square" rtlCol="0">
            <a:spAutoFit/>
          </a:bodyPr>
          <a:lstStyle/>
          <a:p>
            <a:r>
              <a:rPr lang="en-US" sz="2000" dirty="0"/>
              <a:t>V</a:t>
            </a:r>
            <a:r>
              <a:rPr lang="cs-CZ" sz="2000" dirty="0" err="1"/>
              <a:t>ýrobek</a:t>
            </a:r>
            <a:r>
              <a:rPr lang="cs-CZ" sz="2000" dirty="0"/>
              <a:t> je třeba pokrýt vrstvou chromu o tloušťce 50 </a:t>
            </a:r>
            <a:r>
              <a:rPr lang="el-GR" sz="2000" dirty="0"/>
              <a:t>μ</a:t>
            </a:r>
            <a:r>
              <a:rPr lang="cs-CZ" sz="2000" dirty="0"/>
              <a:t>m. Roztokem chromité soli (</a:t>
            </a:r>
            <a:r>
              <a:rPr lang="el-GR" sz="2000" dirty="0"/>
              <a:t>ν</a:t>
            </a:r>
            <a:r>
              <a:rPr lang="cs-CZ" sz="2000" dirty="0"/>
              <a:t> = 3) prochází proud o hustotě 2 kA.m</a:t>
            </a:r>
            <a:r>
              <a:rPr lang="cs-CZ" sz="2000" baseline="30000" dirty="0"/>
              <a:t>-2</a:t>
            </a:r>
            <a:r>
              <a:rPr lang="cs-CZ" sz="2000" dirty="0"/>
              <a:t>. Určete dobu chromování. </a:t>
            </a:r>
            <a:r>
              <a:rPr lang="el-GR" sz="2000" dirty="0"/>
              <a:t>ρ</a:t>
            </a:r>
            <a:r>
              <a:rPr lang="cs-CZ" sz="2000" baseline="-25000" dirty="0" err="1"/>
              <a:t>Cu</a:t>
            </a:r>
            <a:r>
              <a:rPr lang="cs-CZ" sz="2000" dirty="0"/>
              <a:t> =  7,1.10</a:t>
            </a:r>
            <a:r>
              <a:rPr lang="cs-CZ" sz="2000" baseline="30000" dirty="0"/>
              <a:t>3</a:t>
            </a:r>
            <a:r>
              <a:rPr lang="cs-CZ" sz="2000" dirty="0"/>
              <a:t> kg.m</a:t>
            </a:r>
            <a:r>
              <a:rPr lang="cs-CZ" sz="2000" baseline="30000" dirty="0"/>
              <a:t>-3</a:t>
            </a:r>
            <a:r>
              <a:rPr lang="cs-CZ" sz="2000" dirty="0"/>
              <a:t>.</a:t>
            </a:r>
          </a:p>
        </p:txBody>
      </p:sp>
      <p:sp>
        <p:nvSpPr>
          <p:cNvPr id="3" name="TextovéPole 2">
            <a:extLst>
              <a:ext uri="{FF2B5EF4-FFF2-40B4-BE49-F238E27FC236}">
                <a16:creationId xmlns:a16="http://schemas.microsoft.com/office/drawing/2014/main" id="{D0184CD7-4E36-4378-8800-CA629991DD21}"/>
              </a:ext>
            </a:extLst>
          </p:cNvPr>
          <p:cNvSpPr txBox="1"/>
          <p:nvPr/>
        </p:nvSpPr>
        <p:spPr>
          <a:xfrm>
            <a:off x="190500" y="262234"/>
            <a:ext cx="1072730" cy="461665"/>
          </a:xfrm>
          <a:prstGeom prst="rect">
            <a:avLst/>
          </a:prstGeom>
          <a:noFill/>
        </p:spPr>
        <p:txBody>
          <a:bodyPr wrap="none" rtlCol="0">
            <a:spAutoFit/>
          </a:bodyPr>
          <a:lstStyle/>
          <a:p>
            <a:r>
              <a:rPr lang="cs-CZ" sz="2400" b="1" dirty="0"/>
              <a:t>Příklad</a:t>
            </a:r>
          </a:p>
        </p:txBody>
      </p:sp>
      <p:sp>
        <p:nvSpPr>
          <p:cNvPr id="6" name="TextovéPole 5">
            <a:extLst>
              <a:ext uri="{FF2B5EF4-FFF2-40B4-BE49-F238E27FC236}">
                <a16:creationId xmlns:a16="http://schemas.microsoft.com/office/drawing/2014/main" id="{1FAF7A30-F517-41C9-B386-C33368CF7978}"/>
              </a:ext>
            </a:extLst>
          </p:cNvPr>
          <p:cNvSpPr txBox="1"/>
          <p:nvPr/>
        </p:nvSpPr>
        <p:spPr>
          <a:xfrm>
            <a:off x="314325" y="1940361"/>
            <a:ext cx="2762250" cy="3293209"/>
          </a:xfrm>
          <a:prstGeom prst="rect">
            <a:avLst/>
          </a:prstGeom>
          <a:noFill/>
        </p:spPr>
        <p:txBody>
          <a:bodyPr wrap="square">
            <a:spAutoFit/>
          </a:bodyPr>
          <a:lstStyle/>
          <a:p>
            <a:r>
              <a:rPr lang="cs-CZ" sz="2000" dirty="0"/>
              <a:t>d = 50 </a:t>
            </a:r>
            <a:r>
              <a:rPr lang="el-GR" sz="2000" dirty="0"/>
              <a:t>μ</a:t>
            </a:r>
            <a:r>
              <a:rPr lang="cs-CZ" sz="2000" dirty="0"/>
              <a:t>m = 50.10</a:t>
            </a:r>
            <a:r>
              <a:rPr lang="cs-CZ" sz="2000" baseline="30000" dirty="0"/>
              <a:t>-6</a:t>
            </a:r>
            <a:r>
              <a:rPr lang="cs-CZ" sz="2000" dirty="0"/>
              <a:t> m</a:t>
            </a:r>
          </a:p>
          <a:p>
            <a:r>
              <a:rPr lang="el-GR" sz="2000" dirty="0"/>
              <a:t>ν</a:t>
            </a:r>
            <a:r>
              <a:rPr lang="cs-CZ" sz="2000" dirty="0"/>
              <a:t> = 3</a:t>
            </a:r>
          </a:p>
          <a:p>
            <a:r>
              <a:rPr lang="cs-CZ" sz="2000" dirty="0"/>
              <a:t>F = 9,65.10</a:t>
            </a:r>
            <a:r>
              <a:rPr lang="cs-CZ" sz="2000" baseline="30000" dirty="0"/>
              <a:t>4</a:t>
            </a:r>
            <a:r>
              <a:rPr lang="cs-CZ" sz="2000" dirty="0"/>
              <a:t> C.mol</a:t>
            </a:r>
            <a:r>
              <a:rPr lang="cs-CZ" sz="2000" baseline="30000" dirty="0"/>
              <a:t>-1</a:t>
            </a:r>
          </a:p>
          <a:p>
            <a:r>
              <a:rPr lang="cs-CZ" sz="2000" dirty="0"/>
              <a:t>M = </a:t>
            </a:r>
            <a:r>
              <a:rPr lang="cs-CZ" sz="2000" b="0" i="0" dirty="0">
                <a:solidFill>
                  <a:srgbClr val="202124"/>
                </a:solidFill>
                <a:effectLst/>
              </a:rPr>
              <a:t>58,69 g.mol</a:t>
            </a:r>
            <a:r>
              <a:rPr lang="cs-CZ" sz="2000" b="0" i="0" baseline="30000" dirty="0">
                <a:solidFill>
                  <a:srgbClr val="202124"/>
                </a:solidFill>
                <a:effectLst/>
              </a:rPr>
              <a:t>-1</a:t>
            </a:r>
            <a:endParaRPr lang="cs-CZ" sz="2000" baseline="30000" dirty="0"/>
          </a:p>
          <a:p>
            <a:r>
              <a:rPr lang="el-GR" sz="2000" dirty="0"/>
              <a:t>ρ</a:t>
            </a:r>
            <a:r>
              <a:rPr lang="cs-CZ" sz="2000" baseline="-25000" dirty="0" err="1"/>
              <a:t>Cu</a:t>
            </a:r>
            <a:r>
              <a:rPr lang="cs-CZ" sz="2000" dirty="0"/>
              <a:t> =  7,1.10</a:t>
            </a:r>
            <a:r>
              <a:rPr lang="cs-CZ" sz="2000" baseline="30000" dirty="0"/>
              <a:t>3</a:t>
            </a:r>
            <a:r>
              <a:rPr lang="cs-CZ" sz="2000" dirty="0"/>
              <a:t> kg.m</a:t>
            </a:r>
            <a:r>
              <a:rPr lang="cs-CZ" sz="2000" baseline="30000" dirty="0"/>
              <a:t>-3</a:t>
            </a:r>
            <a:endParaRPr lang="cs-CZ" sz="2000" dirty="0"/>
          </a:p>
          <a:p>
            <a:r>
              <a:rPr lang="cs-CZ" sz="2000" dirty="0"/>
              <a:t>j = 2 kA.m</a:t>
            </a:r>
            <a:r>
              <a:rPr lang="cs-CZ" sz="2000" baseline="30000" dirty="0"/>
              <a:t>-2</a:t>
            </a:r>
            <a:r>
              <a:rPr lang="cs-CZ" sz="2000" dirty="0"/>
              <a:t> = 2000 A.m</a:t>
            </a:r>
            <a:r>
              <a:rPr lang="cs-CZ" sz="2000" baseline="30000" dirty="0"/>
              <a:t>-2</a:t>
            </a:r>
            <a:endParaRPr lang="cs-CZ" sz="2000" dirty="0"/>
          </a:p>
          <a:p>
            <a:r>
              <a:rPr lang="cs-CZ" sz="2000" dirty="0"/>
              <a:t>t = ?</a:t>
            </a:r>
          </a:p>
          <a:p>
            <a:endParaRPr lang="cs-CZ" sz="800" dirty="0"/>
          </a:p>
          <a:p>
            <a:r>
              <a:rPr lang="cs-CZ" sz="2000" dirty="0"/>
              <a:t>I = </a:t>
            </a:r>
            <a:r>
              <a:rPr lang="cs-CZ" sz="2000" dirty="0" err="1"/>
              <a:t>j.S</a:t>
            </a:r>
            <a:endParaRPr lang="cs-CZ" sz="2000" dirty="0"/>
          </a:p>
          <a:p>
            <a:r>
              <a:rPr lang="cs-CZ" sz="2000" dirty="0"/>
              <a:t>m = A.I.t = M.I.t/(</a:t>
            </a:r>
            <a:r>
              <a:rPr lang="el-GR" sz="2000" dirty="0"/>
              <a:t>ν</a:t>
            </a:r>
            <a:r>
              <a:rPr lang="cs-CZ" sz="2000" dirty="0"/>
              <a:t>.F)</a:t>
            </a:r>
          </a:p>
          <a:p>
            <a:r>
              <a:rPr lang="cs-CZ" sz="2000" dirty="0"/>
              <a:t>m = </a:t>
            </a:r>
            <a:r>
              <a:rPr lang="cs-CZ" sz="2000" dirty="0" err="1"/>
              <a:t>S.d</a:t>
            </a:r>
            <a:r>
              <a:rPr lang="cs-CZ" sz="2000" dirty="0"/>
              <a:t>.</a:t>
            </a:r>
            <a:r>
              <a:rPr lang="el-GR" sz="2000" dirty="0"/>
              <a:t>ρ</a:t>
            </a:r>
            <a:r>
              <a:rPr lang="cs-CZ" sz="2000" baseline="-25000" dirty="0" err="1"/>
              <a:t>Cu</a:t>
            </a:r>
            <a:r>
              <a:rPr lang="cs-CZ" sz="2000" dirty="0"/>
              <a:t> </a:t>
            </a:r>
          </a:p>
        </p:txBody>
      </p:sp>
      <p:sp>
        <p:nvSpPr>
          <p:cNvPr id="8" name="TextovéPole 7">
            <a:extLst>
              <a:ext uri="{FF2B5EF4-FFF2-40B4-BE49-F238E27FC236}">
                <a16:creationId xmlns:a16="http://schemas.microsoft.com/office/drawing/2014/main" id="{8ABF66B8-88A4-40C9-BDFE-234A116B7C02}"/>
              </a:ext>
            </a:extLst>
          </p:cNvPr>
          <p:cNvSpPr txBox="1"/>
          <p:nvPr/>
        </p:nvSpPr>
        <p:spPr>
          <a:xfrm>
            <a:off x="3076575" y="2001172"/>
            <a:ext cx="5829300" cy="1261884"/>
          </a:xfrm>
          <a:prstGeom prst="rect">
            <a:avLst/>
          </a:prstGeom>
          <a:noFill/>
        </p:spPr>
        <p:txBody>
          <a:bodyPr wrap="square">
            <a:spAutoFit/>
          </a:bodyPr>
          <a:lstStyle/>
          <a:p>
            <a:r>
              <a:rPr lang="cs-CZ" sz="2000" dirty="0"/>
              <a:t>t = </a:t>
            </a:r>
            <a:r>
              <a:rPr lang="cs-CZ" sz="2000" dirty="0" err="1"/>
              <a:t>S.d</a:t>
            </a:r>
            <a:r>
              <a:rPr lang="cs-CZ" sz="2000" dirty="0"/>
              <a:t>.</a:t>
            </a:r>
            <a:r>
              <a:rPr lang="el-GR" sz="2000" dirty="0"/>
              <a:t>ρ</a:t>
            </a:r>
            <a:r>
              <a:rPr lang="cs-CZ" sz="2000" baseline="-25000" dirty="0" err="1"/>
              <a:t>Cu</a:t>
            </a:r>
            <a:r>
              <a:rPr lang="cs-CZ" sz="2000" dirty="0"/>
              <a:t>.</a:t>
            </a:r>
            <a:r>
              <a:rPr lang="el-GR" sz="2000" dirty="0"/>
              <a:t>ν</a:t>
            </a:r>
            <a:r>
              <a:rPr lang="cs-CZ" sz="2000" dirty="0"/>
              <a:t>.F/(</a:t>
            </a:r>
            <a:r>
              <a:rPr lang="cs-CZ" sz="2000" dirty="0" err="1"/>
              <a:t>M.j.S</a:t>
            </a:r>
            <a:r>
              <a:rPr lang="cs-CZ" sz="2000" dirty="0"/>
              <a:t>)</a:t>
            </a:r>
          </a:p>
          <a:p>
            <a:endParaRPr lang="cs-CZ" sz="800" dirty="0"/>
          </a:p>
          <a:p>
            <a:r>
              <a:rPr lang="cs-CZ" sz="2000" dirty="0"/>
              <a:t>t = d.</a:t>
            </a:r>
            <a:r>
              <a:rPr lang="el-GR" sz="2000" dirty="0"/>
              <a:t>ρ</a:t>
            </a:r>
            <a:r>
              <a:rPr lang="cs-CZ" sz="2000" baseline="-25000" dirty="0" err="1"/>
              <a:t>Cu</a:t>
            </a:r>
            <a:r>
              <a:rPr lang="cs-CZ" sz="2000" dirty="0"/>
              <a:t>.</a:t>
            </a:r>
            <a:r>
              <a:rPr lang="el-GR" sz="2000" dirty="0"/>
              <a:t> ν</a:t>
            </a:r>
            <a:r>
              <a:rPr lang="cs-CZ" sz="2000" dirty="0"/>
              <a:t>.F/(</a:t>
            </a:r>
            <a:r>
              <a:rPr lang="cs-CZ" sz="2000" dirty="0" err="1"/>
              <a:t>M.j</a:t>
            </a:r>
            <a:r>
              <a:rPr lang="cs-CZ" sz="2000" dirty="0"/>
              <a:t>)</a:t>
            </a:r>
          </a:p>
          <a:p>
            <a:endParaRPr lang="cs-CZ" sz="800" dirty="0"/>
          </a:p>
          <a:p>
            <a:r>
              <a:rPr lang="cs-CZ" sz="2000" dirty="0"/>
              <a:t>t = 50.10</a:t>
            </a:r>
            <a:r>
              <a:rPr lang="cs-CZ" sz="2000" baseline="30000" dirty="0"/>
              <a:t>-6</a:t>
            </a:r>
            <a:r>
              <a:rPr lang="cs-CZ" sz="2000" dirty="0"/>
              <a:t>. 7,1.10</a:t>
            </a:r>
            <a:r>
              <a:rPr lang="cs-CZ" sz="2000" baseline="30000" dirty="0"/>
              <a:t>3</a:t>
            </a:r>
            <a:r>
              <a:rPr lang="cs-CZ" sz="2000" dirty="0"/>
              <a:t>. 3. 9,65.10</a:t>
            </a:r>
            <a:r>
              <a:rPr lang="cs-CZ" sz="2000" baseline="30000" dirty="0"/>
              <a:t>4</a:t>
            </a:r>
            <a:r>
              <a:rPr lang="cs-CZ" sz="2000" dirty="0"/>
              <a:t>/(</a:t>
            </a:r>
            <a:r>
              <a:rPr lang="cs-CZ" sz="2000" b="0" i="0" dirty="0">
                <a:solidFill>
                  <a:srgbClr val="202124"/>
                </a:solidFill>
                <a:effectLst/>
              </a:rPr>
              <a:t>58,69</a:t>
            </a:r>
            <a:r>
              <a:rPr lang="cs-CZ" sz="2000" dirty="0"/>
              <a:t>. 2000) = </a:t>
            </a:r>
            <a:r>
              <a:rPr lang="cs-CZ" sz="2000" u="sng" dirty="0"/>
              <a:t>16 min.</a:t>
            </a:r>
          </a:p>
        </p:txBody>
      </p:sp>
    </p:spTree>
    <p:extLst>
      <p:ext uri="{BB962C8B-B14F-4D97-AF65-F5344CB8AC3E}">
        <p14:creationId xmlns:p14="http://schemas.microsoft.com/office/powerpoint/2010/main" val="8860032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id="{9BF3BA11-C966-462D-922A-567C5A3C59C3}"/>
              </a:ext>
            </a:extLst>
          </p:cNvPr>
          <p:cNvSpPr txBox="1"/>
          <p:nvPr/>
        </p:nvSpPr>
        <p:spPr>
          <a:xfrm>
            <a:off x="119063" y="250825"/>
            <a:ext cx="1747838" cy="395173"/>
          </a:xfrm>
          <a:prstGeom prst="rect">
            <a:avLst/>
          </a:prstGeom>
          <a:noFill/>
        </p:spPr>
        <p:txBody>
          <a:bodyPr wrap="square">
            <a:spAutoFit/>
          </a:bodyPr>
          <a:lstStyle/>
          <a:p>
            <a:pPr algn="ctr">
              <a:lnSpc>
                <a:spcPct val="80000"/>
              </a:lnSpc>
              <a:buFont typeface="Wingdings" panose="05000000000000000000" pitchFamily="2" charset="2"/>
              <a:buNone/>
            </a:pPr>
            <a:r>
              <a:rPr lang="cs-CZ" altLang="cs-CZ" sz="2400" b="1" dirty="0"/>
              <a:t>Akumulátor</a:t>
            </a:r>
          </a:p>
        </p:txBody>
      </p:sp>
      <p:sp>
        <p:nvSpPr>
          <p:cNvPr id="11" name="TextovéPole 10">
            <a:extLst>
              <a:ext uri="{FF2B5EF4-FFF2-40B4-BE49-F238E27FC236}">
                <a16:creationId xmlns:a16="http://schemas.microsoft.com/office/drawing/2014/main" id="{D5E42D00-3B2A-4DCC-8A7A-20FF5DB49D6B}"/>
              </a:ext>
            </a:extLst>
          </p:cNvPr>
          <p:cNvSpPr txBox="1"/>
          <p:nvPr/>
        </p:nvSpPr>
        <p:spPr>
          <a:xfrm>
            <a:off x="119063" y="645998"/>
            <a:ext cx="8686800" cy="1323439"/>
          </a:xfrm>
          <a:prstGeom prst="rect">
            <a:avLst/>
          </a:prstGeom>
          <a:noFill/>
        </p:spPr>
        <p:txBody>
          <a:bodyPr wrap="square">
            <a:spAutoFit/>
          </a:bodyPr>
          <a:lstStyle/>
          <a:p>
            <a:pPr algn="just"/>
            <a:r>
              <a:rPr lang="cs-CZ" sz="2000" b="1" dirty="0"/>
              <a:t>Akumulátor</a:t>
            </a:r>
            <a:r>
              <a:rPr lang="cs-CZ" sz="2000" dirty="0"/>
              <a:t> (sekundární galvanický článek) je založen na vzniku elektrolytických potenciálů elektrod po proběhnutí vratných chemických dějů. To znamená, že akumulátor je potřeba nejdříve nabít a teprve potom je možné jej použít jako zdroj energie. </a:t>
            </a:r>
          </a:p>
        </p:txBody>
      </p:sp>
      <p:sp>
        <p:nvSpPr>
          <p:cNvPr id="13" name="TextovéPole 12">
            <a:extLst>
              <a:ext uri="{FF2B5EF4-FFF2-40B4-BE49-F238E27FC236}">
                <a16:creationId xmlns:a16="http://schemas.microsoft.com/office/drawing/2014/main" id="{204808D2-3FD9-4E99-8084-58500067E06B}"/>
              </a:ext>
            </a:extLst>
          </p:cNvPr>
          <p:cNvSpPr txBox="1"/>
          <p:nvPr/>
        </p:nvSpPr>
        <p:spPr>
          <a:xfrm>
            <a:off x="228600" y="4374909"/>
            <a:ext cx="8686799" cy="1323439"/>
          </a:xfrm>
          <a:prstGeom prst="rect">
            <a:avLst/>
          </a:prstGeom>
          <a:noFill/>
        </p:spPr>
        <p:txBody>
          <a:bodyPr wrap="square">
            <a:spAutoFit/>
          </a:bodyPr>
          <a:lstStyle/>
          <a:p>
            <a:pPr algn="just"/>
            <a:r>
              <a:rPr lang="cs-CZ" sz="2000" b="0" i="0" dirty="0">
                <a:effectLst/>
              </a:rPr>
              <a:t>Akumulátory se využívají v mnoha složitějších strojích jako pomocný zdroj energie. Olověné akumulátory jsou součástí prakticky každého automobilu jako zdroj pro </a:t>
            </a:r>
            <a:r>
              <a:rPr lang="cs-CZ" sz="2000" b="0" i="0" u="none" strike="noStrike" dirty="0">
                <a:effectLst/>
              </a:rPr>
              <a:t>startér</a:t>
            </a:r>
            <a:r>
              <a:rPr lang="cs-CZ" sz="2000" b="0" i="0" dirty="0">
                <a:effectLst/>
              </a:rPr>
              <a:t>. Akumulátory pohání klasické </a:t>
            </a:r>
            <a:r>
              <a:rPr lang="cs-CZ" sz="2000" b="0" i="0" u="none" strike="noStrike" dirty="0">
                <a:effectLst/>
              </a:rPr>
              <a:t>ponorky</a:t>
            </a:r>
            <a:r>
              <a:rPr lang="cs-CZ" sz="2000" b="0" i="0" dirty="0">
                <a:effectLst/>
              </a:rPr>
              <a:t>, jsou prováděny i pokusy s pohonem mnoha dalších dopravních prostředků.</a:t>
            </a:r>
            <a:endParaRPr lang="cs-CZ" sz="2000" dirty="0"/>
          </a:p>
        </p:txBody>
      </p:sp>
      <p:pic>
        <p:nvPicPr>
          <p:cNvPr id="10242" name="Picture 2">
            <a:extLst>
              <a:ext uri="{FF2B5EF4-FFF2-40B4-BE49-F238E27FC236}">
                <a16:creationId xmlns:a16="http://schemas.microsoft.com/office/drawing/2014/main" id="{FADDB0AF-7A22-41F5-9A66-FA81DACF88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17" y="1986248"/>
            <a:ext cx="3872484"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E5F7A6A1-74AF-4682-9F94-BE726D7317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1" y="1726406"/>
            <a:ext cx="2857500" cy="2643188"/>
          </a:xfrm>
          <a:prstGeom prst="rect">
            <a:avLst/>
          </a:prstGeom>
          <a:noFill/>
          <a:extLst>
            <a:ext uri="{909E8E84-426E-40DD-AFC4-6F175D3DCCD1}">
              <a14:hiddenFill xmlns:a14="http://schemas.microsoft.com/office/drawing/2010/main">
                <a:solidFill>
                  <a:srgbClr val="FFFFFF"/>
                </a:solidFill>
              </a14:hiddenFill>
            </a:ext>
          </a:extLst>
        </p:spPr>
      </p:pic>
      <p:sp>
        <p:nvSpPr>
          <p:cNvPr id="2" name="TextovéPole 1">
            <a:extLst>
              <a:ext uri="{FF2B5EF4-FFF2-40B4-BE49-F238E27FC236}">
                <a16:creationId xmlns:a16="http://schemas.microsoft.com/office/drawing/2014/main" id="{5A77EA24-3A7C-4576-908A-EA307A96D53A}"/>
              </a:ext>
            </a:extLst>
          </p:cNvPr>
          <p:cNvSpPr txBox="1"/>
          <p:nvPr/>
        </p:nvSpPr>
        <p:spPr>
          <a:xfrm>
            <a:off x="228600" y="5895974"/>
            <a:ext cx="8791575" cy="646331"/>
          </a:xfrm>
          <a:prstGeom prst="rect">
            <a:avLst/>
          </a:prstGeom>
          <a:noFill/>
        </p:spPr>
        <p:txBody>
          <a:bodyPr wrap="square" rtlCol="0">
            <a:spAutoFit/>
          </a:bodyPr>
          <a:lstStyle/>
          <a:p>
            <a:r>
              <a:rPr lang="cs-CZ" b="1" dirty="0"/>
              <a:t>Kapacita akumulátoru</a:t>
            </a:r>
            <a:r>
              <a:rPr lang="cs-CZ" dirty="0"/>
              <a:t> je celkový elektrický náboj, který akumulátor vydá při vybíjení, než se vybije resp. jeho napětí poklesne pod přípustnou hodnotu. Udává se v ampérhodinách (</a:t>
            </a:r>
            <a:r>
              <a:rPr lang="cs-CZ" dirty="0" err="1"/>
              <a:t>Ah</a:t>
            </a:r>
            <a:r>
              <a:rPr lang="cs-CZ" dirty="0"/>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AA0BC2AF-BE0C-480D-8254-1CBB0A135048}"/>
              </a:ext>
            </a:extLst>
          </p:cNvPr>
          <p:cNvSpPr txBox="1"/>
          <p:nvPr/>
        </p:nvSpPr>
        <p:spPr>
          <a:xfrm>
            <a:off x="242887" y="992565"/>
            <a:ext cx="8658225" cy="5324535"/>
          </a:xfrm>
          <a:prstGeom prst="rect">
            <a:avLst/>
          </a:prstGeom>
          <a:noFill/>
        </p:spPr>
        <p:txBody>
          <a:bodyPr wrap="square">
            <a:spAutoFit/>
          </a:bodyPr>
          <a:lstStyle/>
          <a:p>
            <a:pPr algn="just"/>
            <a:r>
              <a:rPr lang="cs-CZ" sz="2000" b="0" i="0" dirty="0">
                <a:solidFill>
                  <a:srgbClr val="333333"/>
                </a:solidFill>
                <a:effectLst/>
              </a:rPr>
              <a:t>Plyny jsou tvořeny elektricky neutrálními molekulami. Proto jsou za normálního tlaku a teploty velmi dobrými izolanty a jejich elektrická vodivost je zanedbatelná. Aby v plynu vznikl elektrický proud, musí obsahovat volné částice s nábojem a musí být v elektrickém poli. Za těchto podmínek plyn vede elektrický proud a děje, které v něm probíhají, označujeme jako </a:t>
            </a:r>
            <a:r>
              <a:rPr lang="cs-CZ" sz="2000" b="1" i="0" dirty="0">
                <a:solidFill>
                  <a:srgbClr val="333333"/>
                </a:solidFill>
                <a:effectLst/>
              </a:rPr>
              <a:t>výboj v plynu</a:t>
            </a:r>
            <a:r>
              <a:rPr lang="cs-CZ" sz="2000" b="0" i="0" dirty="0">
                <a:solidFill>
                  <a:srgbClr val="333333"/>
                </a:solidFill>
                <a:effectLst/>
              </a:rPr>
              <a:t>. </a:t>
            </a:r>
          </a:p>
          <a:p>
            <a:pPr algn="just"/>
            <a:r>
              <a:rPr lang="cs-CZ" sz="2000" b="0" i="0" dirty="0">
                <a:solidFill>
                  <a:srgbClr val="333333"/>
                </a:solidFill>
                <a:effectLst/>
              </a:rPr>
              <a:t>Nosiči nábojů v plynu jsou kladné ionty, záporné ionty a elektrony, které vznikají při ději zvaném </a:t>
            </a:r>
            <a:r>
              <a:rPr lang="cs-CZ" sz="2000" b="1" i="0" dirty="0">
                <a:solidFill>
                  <a:srgbClr val="333333"/>
                </a:solidFill>
                <a:effectLst/>
              </a:rPr>
              <a:t>ionizace plynu</a:t>
            </a:r>
            <a:r>
              <a:rPr lang="cs-CZ" sz="2000" b="0" i="0" dirty="0">
                <a:solidFill>
                  <a:srgbClr val="333333"/>
                </a:solidFill>
                <a:effectLst/>
              </a:rPr>
              <a:t>. Příčinou ionizace plynu může být silné elektrické pole, vysoká teplota, nízký tlak, působení ultraﬁalového nebo radioaktivního záření na molekuly plynu. Při ionizaci se z elektricky neutrální molekuly uvolňují elektrony a zbytek molekuly tvoří kladný iont. Elektrony se mohou zachytit na neutrálních molekulách a vznikají záporné ionty. </a:t>
            </a:r>
            <a:endParaRPr lang="cs-CZ" sz="2000" dirty="0">
              <a:solidFill>
                <a:srgbClr val="333333"/>
              </a:solidFill>
            </a:endParaRPr>
          </a:p>
          <a:p>
            <a:pPr algn="just"/>
            <a:r>
              <a:rPr lang="cs-CZ" sz="2000" b="0" i="0" dirty="0">
                <a:solidFill>
                  <a:srgbClr val="333333"/>
                </a:solidFill>
                <a:effectLst/>
              </a:rPr>
              <a:t>Současně s ionizací plynu probíhá opačný děj – </a:t>
            </a:r>
            <a:r>
              <a:rPr lang="cs-CZ" sz="2000" b="1" i="0" dirty="0">
                <a:solidFill>
                  <a:srgbClr val="333333"/>
                </a:solidFill>
                <a:effectLst/>
              </a:rPr>
              <a:t>rekombinace iontů</a:t>
            </a:r>
            <a:r>
              <a:rPr lang="cs-CZ" sz="2000" b="0" i="0" dirty="0">
                <a:solidFill>
                  <a:srgbClr val="333333"/>
                </a:solidFill>
                <a:effectLst/>
              </a:rPr>
              <a:t>. Ionty s opačným nábojem, popř. kladné ionty a elektrony, se spojují a vznikají opět neutrální molekuly plynu. Přestanou-li na plyn působit vlivy, které vedou k ionizaci, nosiče náboje zanikají a plyn se stává nevodivým. Když naopak ionizace plynu trvá, nastane rovnovážný stav mezi ionizací a rekombinací. Počet nosičů proudu je pak relativně stálý.</a:t>
            </a:r>
            <a:endParaRPr lang="cs-CZ" sz="2000" dirty="0"/>
          </a:p>
        </p:txBody>
      </p:sp>
      <p:sp>
        <p:nvSpPr>
          <p:cNvPr id="6" name="TextovéPole 5">
            <a:extLst>
              <a:ext uri="{FF2B5EF4-FFF2-40B4-BE49-F238E27FC236}">
                <a16:creationId xmlns:a16="http://schemas.microsoft.com/office/drawing/2014/main" id="{2A6F869C-985F-4805-9966-131DB93CFF8E}"/>
              </a:ext>
            </a:extLst>
          </p:cNvPr>
          <p:cNvSpPr txBox="1"/>
          <p:nvPr/>
        </p:nvSpPr>
        <p:spPr>
          <a:xfrm>
            <a:off x="352425" y="390525"/>
            <a:ext cx="3544112" cy="461665"/>
          </a:xfrm>
          <a:prstGeom prst="rect">
            <a:avLst/>
          </a:prstGeom>
          <a:noFill/>
        </p:spPr>
        <p:txBody>
          <a:bodyPr wrap="none" rtlCol="0">
            <a:spAutoFit/>
          </a:bodyPr>
          <a:lstStyle/>
          <a:p>
            <a:r>
              <a:rPr lang="cs-CZ" sz="2400" b="1" dirty="0"/>
              <a:t>Elektrický proud v plynech</a:t>
            </a:r>
          </a:p>
        </p:txBody>
      </p:sp>
    </p:spTree>
    <p:extLst>
      <p:ext uri="{BB962C8B-B14F-4D97-AF65-F5344CB8AC3E}">
        <p14:creationId xmlns:p14="http://schemas.microsoft.com/office/powerpoint/2010/main" val="20751284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2412B5F5-A485-4D32-907E-2B270C68869C}"/>
              </a:ext>
            </a:extLst>
          </p:cNvPr>
          <p:cNvSpPr txBox="1"/>
          <p:nvPr/>
        </p:nvSpPr>
        <p:spPr>
          <a:xfrm>
            <a:off x="190500" y="381000"/>
            <a:ext cx="8763000" cy="1631216"/>
          </a:xfrm>
          <a:prstGeom prst="rect">
            <a:avLst/>
          </a:prstGeom>
          <a:noFill/>
        </p:spPr>
        <p:txBody>
          <a:bodyPr wrap="square" rtlCol="0">
            <a:spAutoFit/>
          </a:bodyPr>
          <a:lstStyle/>
          <a:p>
            <a:pPr algn="just"/>
            <a:r>
              <a:rPr lang="cs-CZ" sz="2000" b="1" dirty="0"/>
              <a:t>Nesamostatný výboj</a:t>
            </a:r>
            <a:r>
              <a:rPr lang="cs-CZ" sz="2000" dirty="0"/>
              <a:t>: elektrický proud prochází pouze za přítomnosti ionizátoru (plamen, UV, rentgenové nebo </a:t>
            </a:r>
            <a:r>
              <a:rPr lang="el-GR" sz="2000" dirty="0"/>
              <a:t>γ</a:t>
            </a:r>
            <a:r>
              <a:rPr lang="cs-CZ" sz="2000" dirty="0"/>
              <a:t>-záření, proud elektronů ze žhavého kovu nebo </a:t>
            </a:r>
            <a:r>
              <a:rPr lang="el-GR" sz="2000" dirty="0"/>
              <a:t>β</a:t>
            </a:r>
            <a:r>
              <a:rPr lang="cs-CZ" sz="2000" dirty="0"/>
              <a:t>-záření, </a:t>
            </a:r>
            <a:r>
              <a:rPr lang="el-GR" sz="2000" dirty="0"/>
              <a:t>α</a:t>
            </a:r>
            <a:r>
              <a:rPr lang="cs-CZ" sz="2000" dirty="0"/>
              <a:t>-záření). Výboj zanikne v okamžiku, kdy ionizátor přestane působit. Nesamostatný výboj vzniká při nejnižších napětích. Zprvu proud stoupá s napětím, až dosáhne hodnoty </a:t>
            </a:r>
            <a:r>
              <a:rPr lang="cs-CZ" sz="2000" b="1" dirty="0"/>
              <a:t>nasyceného proudu </a:t>
            </a:r>
            <a:r>
              <a:rPr lang="cs-CZ" sz="2000" dirty="0"/>
              <a:t>(I</a:t>
            </a:r>
            <a:r>
              <a:rPr lang="cs-CZ" sz="2000" baseline="-25000" dirty="0"/>
              <a:t>n</a:t>
            </a:r>
            <a:r>
              <a:rPr lang="cs-CZ" sz="2000" dirty="0"/>
              <a:t>). </a:t>
            </a:r>
          </a:p>
        </p:txBody>
      </p:sp>
      <p:pic>
        <p:nvPicPr>
          <p:cNvPr id="6148" name="Picture 4">
            <a:extLst>
              <a:ext uri="{FF2B5EF4-FFF2-40B4-BE49-F238E27FC236}">
                <a16:creationId xmlns:a16="http://schemas.microsoft.com/office/drawing/2014/main" id="{11CCAED7-2DF0-46D6-AFB1-96A05C8CB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0175" y="3429000"/>
            <a:ext cx="3622174" cy="3186060"/>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B848340C-ED47-4A90-8F34-4113EE1022D5}"/>
              </a:ext>
            </a:extLst>
          </p:cNvPr>
          <p:cNvSpPr txBox="1"/>
          <p:nvPr/>
        </p:nvSpPr>
        <p:spPr>
          <a:xfrm>
            <a:off x="190500" y="3620582"/>
            <a:ext cx="5019675" cy="3108543"/>
          </a:xfrm>
          <a:prstGeom prst="rect">
            <a:avLst/>
          </a:prstGeom>
          <a:noFill/>
        </p:spPr>
        <p:txBody>
          <a:bodyPr wrap="square">
            <a:spAutoFit/>
          </a:bodyPr>
          <a:lstStyle/>
          <a:p>
            <a:pPr algn="just"/>
            <a:r>
              <a:rPr lang="cs-CZ" b="1" i="0" dirty="0">
                <a:solidFill>
                  <a:srgbClr val="00B050"/>
                </a:solidFill>
                <a:effectLst/>
              </a:rPr>
              <a:t>Oblast 1</a:t>
            </a:r>
            <a:r>
              <a:rPr lang="cs-CZ" b="1" i="0" dirty="0">
                <a:solidFill>
                  <a:srgbClr val="000000"/>
                </a:solidFill>
                <a:effectLst/>
              </a:rPr>
              <a:t>:</a:t>
            </a:r>
            <a:r>
              <a:rPr lang="cs-CZ" b="0" i="0" dirty="0">
                <a:solidFill>
                  <a:srgbClr val="000000"/>
                </a:solidFill>
                <a:effectLst/>
              </a:rPr>
              <a:t> většina iontů zaniká než doletí na elektrody (platí Ohmův zákon).</a:t>
            </a:r>
            <a:endParaRPr lang="cs-CZ" sz="800" b="0" i="0" dirty="0">
              <a:solidFill>
                <a:srgbClr val="000000"/>
              </a:solidFill>
              <a:effectLst/>
            </a:endParaRPr>
          </a:p>
          <a:p>
            <a:pPr algn="just"/>
            <a:br>
              <a:rPr lang="cs-CZ" sz="800" b="0" i="0" dirty="0">
                <a:solidFill>
                  <a:srgbClr val="000000"/>
                </a:solidFill>
                <a:effectLst/>
              </a:rPr>
            </a:br>
            <a:r>
              <a:rPr lang="cs-CZ" b="1" i="0" dirty="0">
                <a:solidFill>
                  <a:srgbClr val="0070C0"/>
                </a:solidFill>
                <a:effectLst/>
              </a:rPr>
              <a:t>Oblast 2</a:t>
            </a:r>
            <a:r>
              <a:rPr lang="cs-CZ" b="1" i="0" dirty="0">
                <a:solidFill>
                  <a:srgbClr val="000000"/>
                </a:solidFill>
                <a:effectLst/>
              </a:rPr>
              <a:t>:</a:t>
            </a:r>
            <a:r>
              <a:rPr lang="cs-CZ" b="0" i="0" dirty="0">
                <a:solidFill>
                  <a:srgbClr val="000000"/>
                </a:solidFill>
                <a:effectLst/>
              </a:rPr>
              <a:t> všechny elektrony vzniklé ionizací doletí na elektrody (proud se nezvyšuje - </a:t>
            </a:r>
            <a:r>
              <a:rPr lang="cs-CZ" b="1" i="0" dirty="0">
                <a:solidFill>
                  <a:srgbClr val="000000"/>
                </a:solidFill>
                <a:effectLst/>
              </a:rPr>
              <a:t>nasycený proud I</a:t>
            </a:r>
            <a:r>
              <a:rPr lang="cs-CZ" b="1" i="0" baseline="-25000" dirty="0">
                <a:solidFill>
                  <a:srgbClr val="000000"/>
                </a:solidFill>
                <a:effectLst/>
              </a:rPr>
              <a:t>N</a:t>
            </a:r>
            <a:r>
              <a:rPr lang="cs-CZ" b="0" i="0" dirty="0">
                <a:solidFill>
                  <a:srgbClr val="000000"/>
                </a:solidFill>
                <a:effectLst/>
              </a:rPr>
              <a:t>), rekombinace téměř ustává.</a:t>
            </a:r>
            <a:endParaRPr lang="cs-CZ" sz="800" b="0" i="0" dirty="0">
              <a:solidFill>
                <a:srgbClr val="000000"/>
              </a:solidFill>
              <a:effectLst/>
            </a:endParaRPr>
          </a:p>
          <a:p>
            <a:pPr algn="just"/>
            <a:br>
              <a:rPr lang="cs-CZ" sz="800" b="0" i="0" dirty="0">
                <a:solidFill>
                  <a:srgbClr val="000000"/>
                </a:solidFill>
                <a:effectLst/>
              </a:rPr>
            </a:br>
            <a:r>
              <a:rPr lang="cs-CZ" b="1" i="0" dirty="0">
                <a:solidFill>
                  <a:srgbClr val="FF0000"/>
                </a:solidFill>
                <a:effectLst/>
              </a:rPr>
              <a:t>Oblast 3</a:t>
            </a:r>
            <a:r>
              <a:rPr lang="cs-CZ" b="1" i="0" dirty="0">
                <a:solidFill>
                  <a:srgbClr val="000000"/>
                </a:solidFill>
                <a:effectLst/>
              </a:rPr>
              <a:t>:</a:t>
            </a:r>
            <a:r>
              <a:rPr lang="cs-CZ" b="0" i="0" dirty="0">
                <a:solidFill>
                  <a:srgbClr val="000000"/>
                </a:solidFill>
                <a:effectLst/>
              </a:rPr>
              <a:t> překročení </a:t>
            </a:r>
            <a:r>
              <a:rPr lang="cs-CZ" b="1" i="0" dirty="0">
                <a:solidFill>
                  <a:srgbClr val="000000"/>
                </a:solidFill>
                <a:effectLst/>
              </a:rPr>
              <a:t>zápalného napětí </a:t>
            </a:r>
            <a:r>
              <a:rPr lang="cs-CZ" b="0" i="0" dirty="0">
                <a:solidFill>
                  <a:srgbClr val="000000"/>
                </a:solidFill>
                <a:effectLst/>
              </a:rPr>
              <a:t>U</a:t>
            </a:r>
            <a:r>
              <a:rPr lang="cs-CZ" b="0" i="0" baseline="-25000" dirty="0">
                <a:solidFill>
                  <a:srgbClr val="000000"/>
                </a:solidFill>
                <a:effectLst/>
              </a:rPr>
              <a:t>Z</a:t>
            </a:r>
            <a:r>
              <a:rPr lang="cs-CZ" b="0" i="0" dirty="0">
                <a:solidFill>
                  <a:srgbClr val="000000"/>
                </a:solidFill>
                <a:effectLst/>
              </a:rPr>
              <a:t> - nastává</a:t>
            </a:r>
            <a:r>
              <a:rPr lang="cs-CZ" i="0" dirty="0">
                <a:solidFill>
                  <a:srgbClr val="000000"/>
                </a:solidFill>
                <a:effectLst/>
              </a:rPr>
              <a:t> </a:t>
            </a:r>
            <a:r>
              <a:rPr lang="cs-CZ" i="0" u="sng" dirty="0">
                <a:solidFill>
                  <a:srgbClr val="000000"/>
                </a:solidFill>
                <a:effectLst/>
              </a:rPr>
              <a:t>ionizace nárazem</a:t>
            </a:r>
            <a:r>
              <a:rPr lang="cs-CZ" i="0" dirty="0">
                <a:solidFill>
                  <a:srgbClr val="000000"/>
                </a:solidFill>
                <a:effectLst/>
              </a:rPr>
              <a:t> </a:t>
            </a:r>
            <a:r>
              <a:rPr lang="cs-CZ" b="0" i="0" dirty="0">
                <a:solidFill>
                  <a:srgbClr val="000000"/>
                </a:solidFill>
                <a:effectLst/>
              </a:rPr>
              <a:t>(elektrony a ionty vzniklé ionizací sami předávají část energie neutrálním částicím - </a:t>
            </a:r>
            <a:r>
              <a:rPr lang="cs-CZ" i="0" u="sng" dirty="0">
                <a:solidFill>
                  <a:srgbClr val="000000"/>
                </a:solidFill>
                <a:effectLst/>
              </a:rPr>
              <a:t>výboj probíhá i bez přítomnosti ionizátoru</a:t>
            </a:r>
            <a:r>
              <a:rPr lang="cs-CZ" b="1" i="0" u="sng" dirty="0">
                <a:solidFill>
                  <a:srgbClr val="000000"/>
                </a:solidFill>
                <a:effectLst/>
              </a:rPr>
              <a:t> </a:t>
            </a:r>
            <a:r>
              <a:rPr lang="cs-CZ" b="1" i="0" dirty="0">
                <a:solidFill>
                  <a:srgbClr val="000000"/>
                </a:solidFill>
                <a:effectLst/>
              </a:rPr>
              <a:t>(</a:t>
            </a:r>
            <a:r>
              <a:rPr lang="cs-CZ" b="1" dirty="0">
                <a:solidFill>
                  <a:srgbClr val="000000"/>
                </a:solidFill>
                <a:effectLst/>
              </a:rPr>
              <a:t>samostatný výboj</a:t>
            </a:r>
            <a:r>
              <a:rPr lang="cs-CZ" b="1" i="0" dirty="0">
                <a:solidFill>
                  <a:srgbClr val="000000"/>
                </a:solidFill>
                <a:effectLst/>
              </a:rPr>
              <a:t>)</a:t>
            </a:r>
            <a:r>
              <a:rPr lang="cs-CZ" b="0" i="0" dirty="0">
                <a:solidFill>
                  <a:srgbClr val="000000"/>
                </a:solidFill>
                <a:effectLst/>
              </a:rPr>
              <a:t>.</a:t>
            </a:r>
          </a:p>
        </p:txBody>
      </p:sp>
      <p:pic>
        <p:nvPicPr>
          <p:cNvPr id="11" name="Picture 2">
            <a:extLst>
              <a:ext uri="{FF2B5EF4-FFF2-40B4-BE49-F238E27FC236}">
                <a16:creationId xmlns:a16="http://schemas.microsoft.com/office/drawing/2014/main" id="{789F8744-A098-4588-822C-F11C43043C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541" y="1830138"/>
            <a:ext cx="2519442" cy="1972523"/>
          </a:xfrm>
          <a:prstGeom prst="rect">
            <a:avLst/>
          </a:prstGeom>
          <a:noFill/>
          <a:extLst>
            <a:ext uri="{909E8E84-426E-40DD-AFC4-6F175D3DCCD1}">
              <a14:hiddenFill xmlns:a14="http://schemas.microsoft.com/office/drawing/2010/main">
                <a:solidFill>
                  <a:srgbClr val="FFFFFF"/>
                </a:solidFill>
              </a14:hiddenFill>
            </a:ext>
          </a:extLst>
        </p:spPr>
      </p:pic>
      <p:sp>
        <p:nvSpPr>
          <p:cNvPr id="13" name="TextovéPole 12">
            <a:extLst>
              <a:ext uri="{FF2B5EF4-FFF2-40B4-BE49-F238E27FC236}">
                <a16:creationId xmlns:a16="http://schemas.microsoft.com/office/drawing/2014/main" id="{CBCA6E90-51D4-4749-A518-CB9639C607D3}"/>
              </a:ext>
            </a:extLst>
          </p:cNvPr>
          <p:cNvSpPr txBox="1"/>
          <p:nvPr/>
        </p:nvSpPr>
        <p:spPr>
          <a:xfrm>
            <a:off x="190501" y="2179689"/>
            <a:ext cx="5019674" cy="1015663"/>
          </a:xfrm>
          <a:prstGeom prst="rect">
            <a:avLst/>
          </a:prstGeom>
          <a:noFill/>
        </p:spPr>
        <p:txBody>
          <a:bodyPr wrap="square">
            <a:spAutoFit/>
          </a:bodyPr>
          <a:lstStyle/>
          <a:p>
            <a:pPr>
              <a:buClr>
                <a:schemeClr val="tx1">
                  <a:lumMod val="50000"/>
                  <a:lumOff val="50000"/>
                </a:schemeClr>
              </a:buClr>
              <a:defRPr/>
            </a:pPr>
            <a:r>
              <a:rPr lang="cs-CZ" sz="2000" dirty="0">
                <a:latin typeface="+mn-lt"/>
                <a:cs typeface="Arial" charset="0"/>
              </a:rPr>
              <a:t>K dalšímu zvýšení proudu dojde po překročení tzv. </a:t>
            </a:r>
            <a:r>
              <a:rPr lang="cs-CZ" sz="2000" b="1" dirty="0">
                <a:latin typeface="+mn-lt"/>
                <a:cs typeface="Arial" charset="0"/>
              </a:rPr>
              <a:t>zápalného napětí </a:t>
            </a:r>
            <a:r>
              <a:rPr lang="cs-CZ" sz="2000" i="1" dirty="0" err="1">
                <a:latin typeface="+mn-lt"/>
                <a:cs typeface="Arial" charset="0"/>
              </a:rPr>
              <a:t>U</a:t>
            </a:r>
            <a:r>
              <a:rPr lang="cs-CZ" sz="2000" i="1" baseline="-25000" dirty="0" err="1">
                <a:latin typeface="+mn-lt"/>
                <a:cs typeface="Arial" charset="0"/>
              </a:rPr>
              <a:t>z</a:t>
            </a:r>
            <a:r>
              <a:rPr lang="cs-CZ" sz="2000" i="1" dirty="0">
                <a:latin typeface="+mn-lt"/>
                <a:cs typeface="Arial" charset="0"/>
              </a:rPr>
              <a:t> </a:t>
            </a:r>
            <a:r>
              <a:rPr lang="cs-CZ" sz="2000" dirty="0">
                <a:latin typeface="+mn-lt"/>
                <a:cs typeface="Arial" charset="0"/>
              </a:rPr>
              <a:t>nastane  </a:t>
            </a:r>
            <a:r>
              <a:rPr lang="cs-CZ" sz="2000" i="1" dirty="0">
                <a:latin typeface="+mn-lt"/>
                <a:cs typeface="Arial" charset="0"/>
              </a:rPr>
              <a:t>ionizace nárazem.</a:t>
            </a:r>
            <a:r>
              <a:rPr lang="cs-CZ" sz="2000" dirty="0">
                <a:latin typeface="+mn-lt"/>
                <a:cs typeface="Arial" charset="0"/>
              </a:rPr>
              <a:t> </a:t>
            </a:r>
          </a:p>
        </p:txBody>
      </p:sp>
    </p:spTree>
    <p:extLst>
      <p:ext uri="{BB962C8B-B14F-4D97-AF65-F5344CB8AC3E}">
        <p14:creationId xmlns:p14="http://schemas.microsoft.com/office/powerpoint/2010/main" val="23467863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AEFC650B-3107-400A-B62E-BE00BB2EA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3590" y="2463057"/>
            <a:ext cx="3608010" cy="3580658"/>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a:extLst>
              <a:ext uri="{FF2B5EF4-FFF2-40B4-BE49-F238E27FC236}">
                <a16:creationId xmlns:a16="http://schemas.microsoft.com/office/drawing/2014/main" id="{B43070F7-3CCA-4896-B31F-C6B3BC41CF4F}"/>
              </a:ext>
            </a:extLst>
          </p:cNvPr>
          <p:cNvSpPr txBox="1"/>
          <p:nvPr/>
        </p:nvSpPr>
        <p:spPr>
          <a:xfrm>
            <a:off x="6000109" y="6186158"/>
            <a:ext cx="3380197" cy="584775"/>
          </a:xfrm>
          <a:prstGeom prst="rect">
            <a:avLst/>
          </a:prstGeom>
          <a:noFill/>
        </p:spPr>
        <p:txBody>
          <a:bodyPr wrap="square">
            <a:spAutoFit/>
          </a:bodyPr>
          <a:lstStyle/>
          <a:p>
            <a:pPr eaLnBrk="1" hangingPunct="1"/>
            <a:r>
              <a:rPr lang="cs-CZ" altLang="cs-CZ" sz="1600" dirty="0" err="1">
                <a:cs typeface="Times New Roman" panose="02020603050405020304" pitchFamily="18" charset="0"/>
              </a:rPr>
              <a:t>Paschenova</a:t>
            </a:r>
            <a:r>
              <a:rPr lang="cs-CZ" altLang="cs-CZ" sz="1600" dirty="0">
                <a:cs typeface="Times New Roman" panose="02020603050405020304" pitchFamily="18" charset="0"/>
              </a:rPr>
              <a:t> křivka pro různé plyny </a:t>
            </a:r>
          </a:p>
          <a:p>
            <a:pPr eaLnBrk="1" hangingPunct="1"/>
            <a:r>
              <a:rPr lang="cs-CZ" altLang="cs-CZ" sz="1600" dirty="0">
                <a:cs typeface="Times New Roman" panose="02020603050405020304" pitchFamily="18" charset="0"/>
              </a:rPr>
              <a:t>(1 torr = 133,3 Pa)</a:t>
            </a:r>
          </a:p>
        </p:txBody>
      </p:sp>
      <p:pic>
        <p:nvPicPr>
          <p:cNvPr id="6" name="Obrázek 5">
            <a:extLst>
              <a:ext uri="{FF2B5EF4-FFF2-40B4-BE49-F238E27FC236}">
                <a16:creationId xmlns:a16="http://schemas.microsoft.com/office/drawing/2014/main" id="{EB52DD57-4673-4FA9-BFAA-D26FF4AA5EC8}"/>
              </a:ext>
            </a:extLst>
          </p:cNvPr>
          <p:cNvPicPr>
            <a:picLocks noChangeAspect="1"/>
          </p:cNvPicPr>
          <p:nvPr/>
        </p:nvPicPr>
        <p:blipFill>
          <a:blip r:embed="rId3"/>
          <a:stretch>
            <a:fillRect/>
          </a:stretch>
        </p:blipFill>
        <p:spPr>
          <a:xfrm>
            <a:off x="815761" y="4038154"/>
            <a:ext cx="2914650" cy="1181100"/>
          </a:xfrm>
          <a:prstGeom prst="rect">
            <a:avLst/>
          </a:prstGeom>
        </p:spPr>
      </p:pic>
      <p:pic>
        <p:nvPicPr>
          <p:cNvPr id="9" name="Obrázek 8">
            <a:extLst>
              <a:ext uri="{FF2B5EF4-FFF2-40B4-BE49-F238E27FC236}">
                <a16:creationId xmlns:a16="http://schemas.microsoft.com/office/drawing/2014/main" id="{FFABAA23-F6FC-4788-95AE-AC7629E4B38E}"/>
              </a:ext>
            </a:extLst>
          </p:cNvPr>
          <p:cNvPicPr>
            <a:picLocks noChangeAspect="1"/>
          </p:cNvPicPr>
          <p:nvPr/>
        </p:nvPicPr>
        <p:blipFill>
          <a:blip r:embed="rId4"/>
          <a:stretch>
            <a:fillRect/>
          </a:stretch>
        </p:blipFill>
        <p:spPr>
          <a:xfrm>
            <a:off x="814988" y="5565382"/>
            <a:ext cx="3164442" cy="620776"/>
          </a:xfrm>
          <a:prstGeom prst="rect">
            <a:avLst/>
          </a:prstGeom>
        </p:spPr>
      </p:pic>
      <p:sp>
        <p:nvSpPr>
          <p:cNvPr id="15" name="TextovéPole 14">
            <a:extLst>
              <a:ext uri="{FF2B5EF4-FFF2-40B4-BE49-F238E27FC236}">
                <a16:creationId xmlns:a16="http://schemas.microsoft.com/office/drawing/2014/main" id="{20CF56D9-6790-4247-A6AB-5E38674D7086}"/>
              </a:ext>
            </a:extLst>
          </p:cNvPr>
          <p:cNvSpPr txBox="1"/>
          <p:nvPr/>
        </p:nvSpPr>
        <p:spPr>
          <a:xfrm>
            <a:off x="223123" y="2796836"/>
            <a:ext cx="4987004" cy="1015663"/>
          </a:xfrm>
          <a:prstGeom prst="rect">
            <a:avLst/>
          </a:prstGeom>
          <a:noFill/>
        </p:spPr>
        <p:txBody>
          <a:bodyPr wrap="square">
            <a:spAutoFit/>
          </a:bodyPr>
          <a:lstStyle/>
          <a:p>
            <a:pPr algn="just"/>
            <a:r>
              <a:rPr lang="cs-CZ" sz="2000" b="1" dirty="0" err="1"/>
              <a:t>Paschenův</a:t>
            </a:r>
            <a:r>
              <a:rPr lang="cs-CZ" sz="2000" b="1" dirty="0"/>
              <a:t> zákon </a:t>
            </a:r>
            <a:r>
              <a:rPr lang="cs-CZ" sz="2000" dirty="0"/>
              <a:t>je rovnice udávající vztah mezi průrazným napětím </a:t>
            </a:r>
            <a:r>
              <a:rPr lang="cs-CZ" sz="2000" dirty="0" err="1"/>
              <a:t>U</a:t>
            </a:r>
            <a:r>
              <a:rPr lang="cs-CZ" sz="2000" baseline="-25000" dirty="0" err="1"/>
              <a:t>z</a:t>
            </a:r>
            <a:r>
              <a:rPr lang="cs-CZ" sz="2000" baseline="-25000" dirty="0"/>
              <a:t> </a:t>
            </a:r>
            <a:r>
              <a:rPr lang="cs-CZ" sz="2000" dirty="0"/>
              <a:t>a tlakem plynu (p) a vzdáleností mezi elektrodami (d).</a:t>
            </a:r>
          </a:p>
        </p:txBody>
      </p:sp>
      <p:sp>
        <p:nvSpPr>
          <p:cNvPr id="16" name="TextovéPole 15">
            <a:extLst>
              <a:ext uri="{FF2B5EF4-FFF2-40B4-BE49-F238E27FC236}">
                <a16:creationId xmlns:a16="http://schemas.microsoft.com/office/drawing/2014/main" id="{E1679131-ECEB-4C14-9310-4F05624BE444}"/>
              </a:ext>
            </a:extLst>
          </p:cNvPr>
          <p:cNvSpPr txBox="1"/>
          <p:nvPr/>
        </p:nvSpPr>
        <p:spPr>
          <a:xfrm>
            <a:off x="223123" y="346279"/>
            <a:ext cx="8667750" cy="1938992"/>
          </a:xfrm>
          <a:prstGeom prst="rect">
            <a:avLst/>
          </a:prstGeom>
          <a:noFill/>
        </p:spPr>
        <p:txBody>
          <a:bodyPr wrap="square">
            <a:spAutoFit/>
          </a:bodyPr>
          <a:lstStyle/>
          <a:p>
            <a:pPr algn="just"/>
            <a:r>
              <a:rPr lang="cs-CZ" sz="2000" b="1" dirty="0"/>
              <a:t>Samostatný výboj</a:t>
            </a:r>
            <a:r>
              <a:rPr lang="cs-CZ" sz="2000" dirty="0"/>
              <a:t>: výboj v plynu se udrží vlastní ionizací, nepotřebuje přítomnost ionizátoru. Elektrony, případně i ionty, jsou silným elektrickým polem urychleny natolik, že při srážkách ionizují neutrální molekuly. Elektrony, vzniklé jako produkty této ionizace, získávají díky elektrickému poli energii a ionizují další molekuly. Nastává lavinovitá ionizace, iontů i elektronů přibývá geometrickou řadou. </a:t>
            </a:r>
            <a:r>
              <a:rPr lang="cs-CZ" sz="2000" b="0" i="0" dirty="0">
                <a:solidFill>
                  <a:srgbClr val="000000"/>
                </a:solidFill>
                <a:effectLst/>
              </a:rPr>
              <a:t>Vysoce ionizovaný plyn v samostatném výboji se nazývá </a:t>
            </a:r>
            <a:r>
              <a:rPr lang="cs-CZ" sz="2000" b="1" i="0" dirty="0">
                <a:solidFill>
                  <a:srgbClr val="000000"/>
                </a:solidFill>
                <a:effectLst/>
              </a:rPr>
              <a:t>plasma</a:t>
            </a:r>
            <a:r>
              <a:rPr lang="cs-CZ" sz="2000" b="0" i="0" dirty="0">
                <a:solidFill>
                  <a:srgbClr val="000000"/>
                </a:solidFill>
                <a:effectLst/>
              </a:rPr>
              <a:t>.</a:t>
            </a:r>
            <a:endParaRPr lang="cs-CZ" sz="2000" dirty="0"/>
          </a:p>
        </p:txBody>
      </p:sp>
    </p:spTree>
    <p:extLst>
      <p:ext uri="{BB962C8B-B14F-4D97-AF65-F5344CB8AC3E}">
        <p14:creationId xmlns:p14="http://schemas.microsoft.com/office/powerpoint/2010/main" val="818659475"/>
      </p:ext>
    </p:extLst>
  </p:cSld>
  <p:clrMapOvr>
    <a:masterClrMapping/>
  </p:clrMapOvr>
</p:sld>
</file>

<file path=ppt/theme/theme1.xml><?xml version="1.0" encoding="utf-8"?>
<a:theme xmlns:a="http://schemas.openxmlformats.org/drawingml/2006/main" name="Motiv Office">
  <a:themeElements>
    <a:clrScheme name="Motiv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iv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9295</TotalTime>
  <Words>13679</Words>
  <Application>Microsoft Office PowerPoint</Application>
  <PresentationFormat>Předvádění na obrazovce (4:3)</PresentationFormat>
  <Paragraphs>687</Paragraphs>
  <Slides>123</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123</vt:i4>
      </vt:variant>
    </vt:vector>
  </HeadingPairs>
  <TitlesOfParts>
    <vt:vector size="129" baseType="lpstr">
      <vt:lpstr>Arial</vt:lpstr>
      <vt:lpstr>Calibri</vt:lpstr>
      <vt:lpstr>Calibri Light</vt:lpstr>
      <vt:lpstr>Open Sans</vt:lpstr>
      <vt:lpstr>Wingdings</vt:lpstr>
      <vt:lpstr>Motiv Office</vt:lpstr>
      <vt:lpstr>Elektřina a magnetismus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Elektrický proud</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LED diody</vt:lpstr>
      <vt:lpstr>Prezentace aplikace PowerPoint</vt:lpstr>
      <vt:lpstr>Prezentace aplikace PowerPoint</vt:lpstr>
      <vt:lpstr>Prezentace aplikace PowerPoint</vt:lpstr>
      <vt:lpstr>Prezentace aplikace PowerPoint</vt:lpstr>
      <vt:lpstr>Prezentace aplikace PowerPoint</vt:lpstr>
      <vt:lpstr>Galvanické články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Faradayovy zákony pro elektrolýzu</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Mechanické vlnění a zvuk</dc:title>
  <dc:creator>Lubomir Prokes</dc:creator>
  <cp:lastModifiedBy>Lubomir Prokes</cp:lastModifiedBy>
  <cp:revision>699</cp:revision>
  <dcterms:created xsi:type="dcterms:W3CDTF">2020-12-01T14:40:06Z</dcterms:created>
  <dcterms:modified xsi:type="dcterms:W3CDTF">2022-12-06T06:51:52Z</dcterms:modified>
</cp:coreProperties>
</file>