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7"/>
  </p:notesMasterIdLst>
  <p:sldIdLst>
    <p:sldId id="1115" r:id="rId2"/>
    <p:sldId id="1110" r:id="rId3"/>
    <p:sldId id="1116" r:id="rId4"/>
    <p:sldId id="1113" r:id="rId5"/>
    <p:sldId id="1112" r:id="rId6"/>
    <p:sldId id="1119" r:id="rId7"/>
    <p:sldId id="1154" r:id="rId8"/>
    <p:sldId id="1133" r:id="rId9"/>
    <p:sldId id="1137" r:id="rId10"/>
    <p:sldId id="1210" r:id="rId11"/>
    <p:sldId id="1037" r:id="rId12"/>
    <p:sldId id="1024" r:id="rId13"/>
    <p:sldId id="1121" r:id="rId14"/>
    <p:sldId id="1124" r:id="rId15"/>
    <p:sldId id="1211" r:id="rId16"/>
    <p:sldId id="1122" r:id="rId17"/>
    <p:sldId id="1120" r:id="rId18"/>
    <p:sldId id="1135" r:id="rId19"/>
    <p:sldId id="1140" r:id="rId20"/>
    <p:sldId id="1139" r:id="rId21"/>
    <p:sldId id="1138" r:id="rId22"/>
    <p:sldId id="1131" r:id="rId23"/>
    <p:sldId id="1134" r:id="rId24"/>
    <p:sldId id="1149" r:id="rId25"/>
    <p:sldId id="1141" r:id="rId26"/>
    <p:sldId id="1007" r:id="rId27"/>
    <p:sldId id="1187" r:id="rId28"/>
    <p:sldId id="1136" r:id="rId29"/>
    <p:sldId id="1146" r:id="rId30"/>
    <p:sldId id="1147" r:id="rId31"/>
    <p:sldId id="1198" r:id="rId32"/>
    <p:sldId id="1132" r:id="rId33"/>
    <p:sldId id="1142" r:id="rId34"/>
    <p:sldId id="1144" r:id="rId35"/>
    <p:sldId id="1008" r:id="rId36"/>
    <p:sldId id="1202" r:id="rId37"/>
    <p:sldId id="1189" r:id="rId38"/>
    <p:sldId id="1145" r:id="rId39"/>
    <p:sldId id="1148" r:id="rId40"/>
    <p:sldId id="1161" r:id="rId41"/>
    <p:sldId id="1173" r:id="rId42"/>
    <p:sldId id="1155" r:id="rId43"/>
    <p:sldId id="1156" r:id="rId44"/>
    <p:sldId id="1168" r:id="rId45"/>
    <p:sldId id="1167" r:id="rId46"/>
    <p:sldId id="1169" r:id="rId47"/>
    <p:sldId id="1170" r:id="rId48"/>
    <p:sldId id="1171" r:id="rId49"/>
    <p:sldId id="1190" r:id="rId50"/>
    <p:sldId id="1163" r:id="rId51"/>
    <p:sldId id="1162" r:id="rId52"/>
    <p:sldId id="1172" r:id="rId53"/>
    <p:sldId id="1165" r:id="rId54"/>
    <p:sldId id="1130" r:id="rId55"/>
    <p:sldId id="1203" r:id="rId56"/>
    <p:sldId id="1174" r:id="rId57"/>
    <p:sldId id="1143" r:id="rId58"/>
    <p:sldId id="1201" r:id="rId59"/>
    <p:sldId id="261" r:id="rId60"/>
    <p:sldId id="1199" r:id="rId61"/>
    <p:sldId id="1157" r:id="rId62"/>
    <p:sldId id="266" r:id="rId63"/>
    <p:sldId id="1158" r:id="rId64"/>
    <p:sldId id="1164" r:id="rId65"/>
    <p:sldId id="1033" r:id="rId66"/>
    <p:sldId id="1191" r:id="rId67"/>
    <p:sldId id="1159" r:id="rId68"/>
    <p:sldId id="1160" r:id="rId69"/>
    <p:sldId id="1178" r:id="rId70"/>
    <p:sldId id="1180" r:id="rId71"/>
    <p:sldId id="1182" r:id="rId72"/>
    <p:sldId id="1166" r:id="rId73"/>
    <p:sldId id="1030" r:id="rId74"/>
    <p:sldId id="1005" r:id="rId75"/>
    <p:sldId id="1029" r:id="rId76"/>
    <p:sldId id="1127" r:id="rId77"/>
    <p:sldId id="1004" r:id="rId78"/>
    <p:sldId id="1193" r:id="rId79"/>
    <p:sldId id="1194" r:id="rId80"/>
    <p:sldId id="1195" r:id="rId81"/>
    <p:sldId id="1197" r:id="rId82"/>
    <p:sldId id="1196" r:id="rId83"/>
    <p:sldId id="264" r:id="rId84"/>
    <p:sldId id="1009" r:id="rId85"/>
    <p:sldId id="257" r:id="rId86"/>
    <p:sldId id="1125" r:id="rId87"/>
    <p:sldId id="259" r:id="rId88"/>
    <p:sldId id="270" r:id="rId89"/>
    <p:sldId id="1184" r:id="rId90"/>
    <p:sldId id="1186" r:id="rId91"/>
    <p:sldId id="256" r:id="rId92"/>
    <p:sldId id="1053" r:id="rId93"/>
    <p:sldId id="965" r:id="rId94"/>
    <p:sldId id="1209" r:id="rId95"/>
    <p:sldId id="984" r:id="rId96"/>
    <p:sldId id="960" r:id="rId97"/>
    <p:sldId id="1204" r:id="rId98"/>
    <p:sldId id="1049" r:id="rId99"/>
    <p:sldId id="1042" r:id="rId100"/>
    <p:sldId id="1050" r:id="rId101"/>
    <p:sldId id="362" r:id="rId102"/>
    <p:sldId id="1205" r:id="rId103"/>
    <p:sldId id="298" r:id="rId104"/>
    <p:sldId id="1054" r:id="rId105"/>
    <p:sldId id="1040" r:id="rId106"/>
    <p:sldId id="1055" r:id="rId107"/>
    <p:sldId id="1051" r:id="rId108"/>
    <p:sldId id="1056" r:id="rId109"/>
    <p:sldId id="1057" r:id="rId110"/>
    <p:sldId id="985" r:id="rId111"/>
    <p:sldId id="1175" r:id="rId112"/>
    <p:sldId id="1036" r:id="rId113"/>
    <p:sldId id="334" r:id="rId114"/>
    <p:sldId id="1207" r:id="rId115"/>
    <p:sldId id="1206"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660"/>
  </p:normalViewPr>
  <p:slideViewPr>
    <p:cSldViewPr snapToGrid="0">
      <p:cViewPr varScale="1">
        <p:scale>
          <a:sx n="62" d="100"/>
          <a:sy n="62" d="100"/>
        </p:scale>
        <p:origin x="14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4AAC6-F761-4018-8F07-4CF1E7C1A143}" type="datetimeFigureOut">
              <a:rPr lang="cs-CZ" smtClean="0"/>
              <a:t>13.12.2022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8C704-7E9F-430D-812D-524D7EC437F3}" type="slidenum">
              <a:rPr lang="cs-CZ" smtClean="0"/>
              <a:t>‹#›</a:t>
            </a:fld>
            <a:endParaRPr lang="cs-CZ"/>
          </a:p>
        </p:txBody>
      </p:sp>
    </p:spTree>
    <p:extLst>
      <p:ext uri="{BB962C8B-B14F-4D97-AF65-F5344CB8AC3E}">
        <p14:creationId xmlns:p14="http://schemas.microsoft.com/office/powerpoint/2010/main" val="150606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498C704-7E9F-430D-812D-524D7EC437F3}" type="slidenum">
              <a:rPr lang="cs-CZ" smtClean="0"/>
              <a:t>59</a:t>
            </a:fld>
            <a:endParaRPr lang="cs-CZ"/>
          </a:p>
        </p:txBody>
      </p:sp>
    </p:spTree>
    <p:extLst>
      <p:ext uri="{BB962C8B-B14F-4D97-AF65-F5344CB8AC3E}">
        <p14:creationId xmlns:p14="http://schemas.microsoft.com/office/powerpoint/2010/main" val="166705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13.12.2022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62370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13.12.2022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27696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13.12.2022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56639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CED7C36-CD92-42DA-AFC1-8BA3C2D6575F}" type="datetimeFigureOut">
              <a:rPr lang="cs-CZ" smtClean="0"/>
              <a:t>13.12.2022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253003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CED7C36-CD92-42DA-AFC1-8BA3C2D6575F}" type="datetimeFigureOut">
              <a:rPr lang="cs-CZ" smtClean="0"/>
              <a:t>13.12.2022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380615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CED7C36-CD92-42DA-AFC1-8BA3C2D6575F}" type="datetimeFigureOut">
              <a:rPr lang="cs-CZ" smtClean="0"/>
              <a:t>13.12.2022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426192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CED7C36-CD92-42DA-AFC1-8BA3C2D6575F}" type="datetimeFigureOut">
              <a:rPr lang="cs-CZ" smtClean="0"/>
              <a:t>13.12.2022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9644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CED7C36-CD92-42DA-AFC1-8BA3C2D6575F}" type="datetimeFigureOut">
              <a:rPr lang="cs-CZ" smtClean="0"/>
              <a:t>13.12.2022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91647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D7C36-CD92-42DA-AFC1-8BA3C2D6575F}" type="datetimeFigureOut">
              <a:rPr lang="cs-CZ" smtClean="0"/>
              <a:t>13.12.2022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53107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CED7C36-CD92-42DA-AFC1-8BA3C2D6575F}" type="datetimeFigureOut">
              <a:rPr lang="cs-CZ" smtClean="0"/>
              <a:t>13.12.2022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195005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CED7C36-CD92-42DA-AFC1-8BA3C2D6575F}" type="datetimeFigureOut">
              <a:rPr lang="cs-CZ" smtClean="0"/>
              <a:t>13.12.2022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1A91FB2-4280-4416-9CA5-707999CFE587}" type="slidenum">
              <a:rPr lang="cs-CZ" smtClean="0"/>
              <a:t>‹#›</a:t>
            </a:fld>
            <a:endParaRPr lang="cs-CZ"/>
          </a:p>
        </p:txBody>
      </p:sp>
    </p:spTree>
    <p:extLst>
      <p:ext uri="{BB962C8B-B14F-4D97-AF65-F5344CB8AC3E}">
        <p14:creationId xmlns:p14="http://schemas.microsoft.com/office/powerpoint/2010/main" val="1972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D7C36-CD92-42DA-AFC1-8BA3C2D6575F}" type="datetimeFigureOut">
              <a:rPr lang="cs-CZ" smtClean="0"/>
              <a:t>13.12.2022</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91FB2-4280-4416-9CA5-707999CFE587}" type="slidenum">
              <a:rPr lang="cs-CZ" smtClean="0"/>
              <a:t>‹#›</a:t>
            </a:fld>
            <a:endParaRPr lang="cs-CZ"/>
          </a:p>
        </p:txBody>
      </p:sp>
    </p:spTree>
    <p:extLst>
      <p:ext uri="{BB962C8B-B14F-4D97-AF65-F5344CB8AC3E}">
        <p14:creationId xmlns:p14="http://schemas.microsoft.com/office/powerpoint/2010/main" val="921783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274.svg"/><Relationship Id="rId7" Type="http://schemas.openxmlformats.org/officeDocument/2006/relationships/image" Target="../media/image276.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hyperlink" Target="http://www.google.cz/url?sa=i&amp;rct=j&amp;q=&amp;esrc=s&amp;frm=1&amp;source=images&amp;cd=&amp;cad=rja&amp;docid=ISJuIoEuaEinZM&amp;tbnid=VjwCl2cidelHYM:&amp;ved=0CAUQjRw&amp;url=http%3A%2F%2Fhyperphysics.phy-astr.gsu.edu%2Fhbase%2Fdebrog.html&amp;ei=FI16Ur3iLInM0QWo9YGoBQ&amp;psig=AFQjCNFz5XcSUEocNZeTUWG8qcpqsCZxyA&amp;ust=1383849593384421" TargetMode="External"/><Relationship Id="rId5" Type="http://schemas.openxmlformats.org/officeDocument/2006/relationships/image" Target="../media/image275.emf"/><Relationship Id="rId4" Type="http://schemas.openxmlformats.org/officeDocument/2006/relationships/oleObject" Target="../embeddings/oleObject12.bin"/></Relationships>
</file>

<file path=ppt/slides/_rels/slide101.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82.gif"/><Relationship Id="rId2" Type="http://schemas.openxmlformats.org/officeDocument/2006/relationships/hyperlink" Target="https://www.bing.com/search?q=Frekvence%20wikipedia&amp;form=WIKIRE" TargetMode="External"/><Relationship Id="rId1" Type="http://schemas.openxmlformats.org/officeDocument/2006/relationships/slideLayout" Target="../slideLayouts/slideLayout2.xml"/><Relationship Id="rId6" Type="http://schemas.openxmlformats.org/officeDocument/2006/relationships/image" Target="http://sweb.cz/radek.jandora/Z2.BMP" TargetMode="External"/><Relationship Id="rId5" Type="http://schemas.openxmlformats.org/officeDocument/2006/relationships/image" Target="../media/image284.png"/><Relationship Id="rId4" Type="http://schemas.openxmlformats.org/officeDocument/2006/relationships/image" Target="../media/image283.jpeg"/></Relationships>
</file>

<file path=ppt/slides/_rels/slide106.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gif"/><Relationship Id="rId1" Type="http://schemas.openxmlformats.org/officeDocument/2006/relationships/slideLayout" Target="../slideLayouts/slideLayout2.xml"/><Relationship Id="rId4" Type="http://schemas.openxmlformats.org/officeDocument/2006/relationships/image" Target="../media/image287.gif"/></Relationships>
</file>

<file path=ppt/slides/_rels/slide10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299.png"/><Relationship Id="rId1" Type="http://schemas.openxmlformats.org/officeDocument/2006/relationships/slideLayout" Target="../slideLayouts/slideLayout7.xml"/><Relationship Id="rId4" Type="http://schemas.openxmlformats.org/officeDocument/2006/relationships/image" Target="../media/image300.emf"/></Relationships>
</file>

<file path=ppt/slides/_rels/slide113.xml.rels><?xml version="1.0" encoding="UTF-8" standalone="yes"?>
<Relationships xmlns="http://schemas.openxmlformats.org/package/2006/relationships"><Relationship Id="rId3" Type="http://schemas.openxmlformats.org/officeDocument/2006/relationships/image" Target="../media/image302.svg"/><Relationship Id="rId2"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image" Target="../media/image305.jpeg"/><Relationship Id="rId5" Type="http://schemas.openxmlformats.org/officeDocument/2006/relationships/image" Target="../media/image304.png"/><Relationship Id="rId4" Type="http://schemas.openxmlformats.org/officeDocument/2006/relationships/image" Target="../media/image303.png"/></Relationships>
</file>

<file path=ppt/slides/_rels/slide114.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gif"/></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28.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gif"/><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gif"/><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gif"/><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gif"/><Relationship Id="rId1" Type="http://schemas.openxmlformats.org/officeDocument/2006/relationships/slideLayout" Target="../slideLayouts/slideLayout2.xml"/><Relationship Id="rId6" Type="http://schemas.openxmlformats.org/officeDocument/2006/relationships/image" Target="../media/image120.gif"/><Relationship Id="rId5" Type="http://schemas.openxmlformats.org/officeDocument/2006/relationships/image" Target="../media/image119.jpeg"/><Relationship Id="rId4" Type="http://schemas.openxmlformats.org/officeDocument/2006/relationships/image" Target="../media/image118.gif"/></Relationships>
</file>

<file path=ppt/slides/_rels/slide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gif"/><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2.xml"/><Relationship Id="rId5" Type="http://schemas.openxmlformats.org/officeDocument/2006/relationships/image" Target="../media/image138.gif"/><Relationship Id="rId4" Type="http://schemas.openxmlformats.org/officeDocument/2006/relationships/image" Target="../media/image137.jpeg"/></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41.wmf"/><Relationship Id="rId7" Type="http://schemas.openxmlformats.org/officeDocument/2006/relationships/image" Target="../media/image143.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145.wmf"/><Relationship Id="rId5" Type="http://schemas.openxmlformats.org/officeDocument/2006/relationships/image" Target="../media/image14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44.wmf"/></Relationships>
</file>

<file path=ppt/slides/_rels/slide58.xml.rels><?xml version="1.0" encoding="UTF-8" standalone="yes"?>
<Relationships xmlns="http://schemas.openxmlformats.org/package/2006/relationships"><Relationship Id="rId3" Type="http://schemas.openxmlformats.org/officeDocument/2006/relationships/image" Target="../media/image146.wmf"/><Relationship Id="rId7" Type="http://schemas.openxmlformats.org/officeDocument/2006/relationships/image" Target="../media/image149.png"/><Relationship Id="rId2" Type="http://schemas.openxmlformats.org/officeDocument/2006/relationships/oleObject" Target="../embeddings/oleObject6.bin"/><Relationship Id="rId1" Type="http://schemas.openxmlformats.org/officeDocument/2006/relationships/slideLayout" Target="../slideLayouts/slideLayout1.xml"/><Relationship Id="rId6" Type="http://schemas.openxmlformats.org/officeDocument/2006/relationships/image" Target="../media/image148.wmf"/><Relationship Id="rId5" Type="http://schemas.openxmlformats.org/officeDocument/2006/relationships/oleObject" Target="../embeddings/oleObject7.bin"/><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w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4.emf"/></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gif"/><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png"/></Relationships>
</file>

<file path=ppt/slides/_rels/slide6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64.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sv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70.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gif"/><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7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7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gif"/><Relationship Id="rId1" Type="http://schemas.openxmlformats.org/officeDocument/2006/relationships/slideLayout" Target="../slideLayouts/slideLayout2.xml"/><Relationship Id="rId5" Type="http://schemas.openxmlformats.org/officeDocument/2006/relationships/image" Target="../media/image194.gif"/><Relationship Id="rId4" Type="http://schemas.openxmlformats.org/officeDocument/2006/relationships/image" Target="../media/image193.jpeg"/></Relationships>
</file>

<file path=ppt/slides/_rels/slide7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png"/></Relationships>
</file>

<file path=ppt/slides/_rels/slide7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gif"/><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7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79.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8.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8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gif"/><Relationship Id="rId4" Type="http://schemas.openxmlformats.org/officeDocument/2006/relationships/image" Target="../media/image221.gif"/></Relationships>
</file>

<file path=ppt/slides/_rels/slide82.xml.rels><?xml version="1.0" encoding="UTF-8" standalone="yes"?>
<Relationships xmlns="http://schemas.openxmlformats.org/package/2006/relationships"><Relationship Id="rId3" Type="http://schemas.openxmlformats.org/officeDocument/2006/relationships/image" Target="../media/image225.gif"/><Relationship Id="rId2" Type="http://schemas.openxmlformats.org/officeDocument/2006/relationships/image" Target="../media/image224.gif"/><Relationship Id="rId1" Type="http://schemas.openxmlformats.org/officeDocument/2006/relationships/slideLayout" Target="../slideLayouts/slideLayout2.xml"/><Relationship Id="rId4" Type="http://schemas.openxmlformats.org/officeDocument/2006/relationships/image" Target="../media/image226.gif"/></Relationships>
</file>

<file path=ppt/slides/_rels/slide83.xml.rels><?xml version="1.0" encoding="UTF-8" standalone="yes"?>
<Relationships xmlns="http://schemas.openxmlformats.org/package/2006/relationships"><Relationship Id="rId8" Type="http://schemas.openxmlformats.org/officeDocument/2006/relationships/image" Target="../media/image233.sv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31.svg"/><Relationship Id="rId5" Type="http://schemas.openxmlformats.org/officeDocument/2006/relationships/image" Target="../media/image230.png"/><Relationship Id="rId4" Type="http://schemas.openxmlformats.org/officeDocument/2006/relationships/image" Target="../media/image229.svg"/></Relationships>
</file>

<file path=ppt/slides/_rels/slide8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image" Target="../media/image241.jpe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86.xml.rels><?xml version="1.0" encoding="UTF-8" standalone="yes"?>
<Relationships xmlns="http://schemas.openxmlformats.org/package/2006/relationships"><Relationship Id="rId3" Type="http://schemas.openxmlformats.org/officeDocument/2006/relationships/image" Target="../media/image243.sv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gif"/><Relationship Id="rId5" Type="http://schemas.openxmlformats.org/officeDocument/2006/relationships/image" Target="../media/image245.svg"/><Relationship Id="rId4" Type="http://schemas.openxmlformats.org/officeDocument/2006/relationships/image" Target="../media/image244.png"/></Relationships>
</file>

<file path=ppt/slides/_rels/slide87.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52.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56.gif"/><Relationship Id="rId2" Type="http://schemas.openxmlformats.org/officeDocument/2006/relationships/image" Target="../media/image255.gif"/><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gif"/></Relationships>
</file>

<file path=ppt/slides/_rels/slide93.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65.wmf"/><Relationship Id="rId5" Type="http://schemas.openxmlformats.org/officeDocument/2006/relationships/oleObject" Target="../embeddings/oleObject10.bin"/><Relationship Id="rId4" Type="http://schemas.openxmlformats.org/officeDocument/2006/relationships/image" Target="../media/image264.svg"/></Relationships>
</file>

<file path=ppt/slides/_rels/slide96.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267.jpeg"/><Relationship Id="rId1" Type="http://schemas.openxmlformats.org/officeDocument/2006/relationships/slideLayout" Target="../slideLayouts/slideLayout2.xml"/><Relationship Id="rId5" Type="http://schemas.openxmlformats.org/officeDocument/2006/relationships/image" Target="../media/image269.gif"/><Relationship Id="rId4" Type="http://schemas.openxmlformats.org/officeDocument/2006/relationships/image" Target="../media/image268.wmf"/></Relationships>
</file>

<file path=ppt/slides/_rels/slide9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72.svg"/><Relationship Id="rId2" Type="http://schemas.openxmlformats.org/officeDocument/2006/relationships/image" Target="../media/image2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99A2FB6-B891-43E9-ABA5-738CCE6C7A83}"/>
              </a:ext>
            </a:extLst>
          </p:cNvPr>
          <p:cNvSpPr txBox="1"/>
          <p:nvPr/>
        </p:nvSpPr>
        <p:spPr>
          <a:xfrm>
            <a:off x="171450" y="268180"/>
            <a:ext cx="3987566" cy="461665"/>
          </a:xfrm>
          <a:prstGeom prst="rect">
            <a:avLst/>
          </a:prstGeom>
          <a:noFill/>
        </p:spPr>
        <p:txBody>
          <a:bodyPr wrap="none" rtlCol="0">
            <a:spAutoFit/>
          </a:bodyPr>
          <a:lstStyle/>
          <a:p>
            <a:r>
              <a:rPr lang="cs-CZ" sz="2400" b="1" dirty="0"/>
              <a:t>Elektrický proud v kapalinách</a:t>
            </a:r>
          </a:p>
        </p:txBody>
      </p:sp>
      <p:sp>
        <p:nvSpPr>
          <p:cNvPr id="4" name="TextovéPole 3">
            <a:extLst>
              <a:ext uri="{FF2B5EF4-FFF2-40B4-BE49-F238E27FC236}">
                <a16:creationId xmlns:a16="http://schemas.microsoft.com/office/drawing/2014/main" id="{97C25059-A76A-48FB-8556-957409E7BAED}"/>
              </a:ext>
            </a:extLst>
          </p:cNvPr>
          <p:cNvSpPr txBox="1"/>
          <p:nvPr/>
        </p:nvSpPr>
        <p:spPr>
          <a:xfrm>
            <a:off x="180972" y="5284433"/>
            <a:ext cx="8724900" cy="1323439"/>
          </a:xfrm>
          <a:prstGeom prst="rect">
            <a:avLst/>
          </a:prstGeom>
          <a:noFill/>
        </p:spPr>
        <p:txBody>
          <a:bodyPr wrap="square">
            <a:spAutoFit/>
          </a:bodyPr>
          <a:lstStyle/>
          <a:p>
            <a:pPr algn="just"/>
            <a:r>
              <a:rPr lang="cs-CZ" sz="2000" b="1" dirty="0"/>
              <a:t>Schopnost rozpouštědel vytvářet vodivé roztoky </a:t>
            </a:r>
            <a:r>
              <a:rPr lang="cs-CZ" sz="2000" dirty="0"/>
              <a:t>závisí na jejich </a:t>
            </a:r>
            <a:r>
              <a:rPr lang="cs-CZ" sz="2000" b="1" dirty="0"/>
              <a:t>relativní permitivitě </a:t>
            </a:r>
            <a:r>
              <a:rPr lang="cs-CZ" sz="2000" dirty="0" err="1"/>
              <a:t>ε</a:t>
            </a:r>
            <a:r>
              <a:rPr lang="cs-CZ" sz="2000" baseline="-25000" dirty="0" err="1"/>
              <a:t>r</a:t>
            </a:r>
            <a:r>
              <a:rPr lang="cs-CZ" sz="2000" dirty="0"/>
              <a:t>. Čím je relativní permitivita vyšší, tím je schopnost rozpouštědla vytvářet vodivé roztoky lepší. Např. voda má </a:t>
            </a:r>
            <a:r>
              <a:rPr lang="cs-CZ" sz="2000" dirty="0" err="1"/>
              <a:t>ε</a:t>
            </a:r>
            <a:r>
              <a:rPr lang="cs-CZ" sz="2000" baseline="-25000" dirty="0" err="1"/>
              <a:t>r</a:t>
            </a:r>
            <a:r>
              <a:rPr lang="cs-CZ" sz="2000" dirty="0"/>
              <a:t> = 81, kdežto toluen jen </a:t>
            </a:r>
            <a:r>
              <a:rPr lang="cs-CZ" sz="2000" dirty="0" err="1"/>
              <a:t>ε</a:t>
            </a:r>
            <a:r>
              <a:rPr lang="cs-CZ" sz="2000" baseline="-25000" dirty="0" err="1"/>
              <a:t>r</a:t>
            </a:r>
            <a:r>
              <a:rPr lang="cs-CZ" sz="2000" dirty="0"/>
              <a:t> = 2,4, takže toluen vodivé roztoky prakticky nevytváří.</a:t>
            </a:r>
          </a:p>
        </p:txBody>
      </p:sp>
      <p:sp>
        <p:nvSpPr>
          <p:cNvPr id="13" name="TextovéPole 12">
            <a:extLst>
              <a:ext uri="{FF2B5EF4-FFF2-40B4-BE49-F238E27FC236}">
                <a16:creationId xmlns:a16="http://schemas.microsoft.com/office/drawing/2014/main" id="{BD2E2394-00D0-42FB-812D-DE53F12E2F22}"/>
              </a:ext>
            </a:extLst>
          </p:cNvPr>
          <p:cNvSpPr txBox="1"/>
          <p:nvPr/>
        </p:nvSpPr>
        <p:spPr>
          <a:xfrm>
            <a:off x="161922" y="828323"/>
            <a:ext cx="8743951" cy="1938992"/>
          </a:xfrm>
          <a:prstGeom prst="rect">
            <a:avLst/>
          </a:prstGeom>
          <a:noFill/>
        </p:spPr>
        <p:txBody>
          <a:bodyPr wrap="square">
            <a:spAutoFit/>
          </a:bodyPr>
          <a:lstStyle/>
          <a:p>
            <a:pPr algn="just"/>
            <a:r>
              <a:rPr lang="cs-CZ" sz="2000" u="sng" dirty="0"/>
              <a:t>Kapaliny v čistém stavu jsou zpravidla izolanty</a:t>
            </a:r>
            <a:r>
              <a:rPr lang="cs-CZ" sz="2000" dirty="0"/>
              <a:t>. </a:t>
            </a:r>
            <a:r>
              <a:rPr lang="cs-CZ" sz="2000" b="1" dirty="0"/>
              <a:t>Elektrolyty</a:t>
            </a:r>
            <a:r>
              <a:rPr lang="cs-CZ" sz="2000" dirty="0"/>
              <a:t> jsou roztoky iontových sloučenin v polárních rozpouštědlech nebo jejich taveniny, které vedou elektrický proud. V elektrolytech nepřenášejí proud elektrony jako u kovů (vodičů I. řádu), ale </a:t>
            </a:r>
            <a:r>
              <a:rPr lang="cs-CZ" sz="2000" b="1" dirty="0"/>
              <a:t>ionty</a:t>
            </a:r>
            <a:r>
              <a:rPr lang="cs-CZ" sz="2000" dirty="0"/>
              <a:t>. </a:t>
            </a:r>
            <a:r>
              <a:rPr lang="cs-CZ" sz="2000" u="sng" dirty="0"/>
              <a:t>Ionty jsou proti elektronům větší, jejich pohyblivost je menší, takže vodivost je u elektrolytů nižší než u kovů</a:t>
            </a:r>
            <a:r>
              <a:rPr lang="cs-CZ" sz="2000" dirty="0"/>
              <a:t>. Proto jsou elektrolyty označovány jako vodiče II. řádu. K ionizaci elektricky neutrální atomů či molekul je tedy nutné dodat energii.</a:t>
            </a:r>
          </a:p>
        </p:txBody>
      </p:sp>
      <p:sp>
        <p:nvSpPr>
          <p:cNvPr id="16" name="TextovéPole 15">
            <a:extLst>
              <a:ext uri="{FF2B5EF4-FFF2-40B4-BE49-F238E27FC236}">
                <a16:creationId xmlns:a16="http://schemas.microsoft.com/office/drawing/2014/main" id="{F9EBB228-6502-4906-9A45-C4E566455E89}"/>
              </a:ext>
            </a:extLst>
          </p:cNvPr>
          <p:cNvSpPr txBox="1"/>
          <p:nvPr/>
        </p:nvSpPr>
        <p:spPr>
          <a:xfrm>
            <a:off x="161921" y="2794408"/>
            <a:ext cx="8743951" cy="1015663"/>
          </a:xfrm>
          <a:prstGeom prst="rect">
            <a:avLst/>
          </a:prstGeom>
          <a:noFill/>
        </p:spPr>
        <p:txBody>
          <a:bodyPr wrap="square">
            <a:spAutoFit/>
          </a:bodyPr>
          <a:lstStyle/>
          <a:p>
            <a:pPr algn="just"/>
            <a:r>
              <a:rPr lang="cs-CZ" sz="2000" dirty="0"/>
              <a:t>Krystalické iontové sloučeniny – soli rovněž mohou vést elektrický proud, a to přenosem iontů například přes neobsazené uzly (</a:t>
            </a:r>
            <a:r>
              <a:rPr lang="cs-CZ" sz="2000" dirty="0" err="1"/>
              <a:t>vakance</a:t>
            </a:r>
            <a:r>
              <a:rPr lang="cs-CZ" sz="2000" dirty="0"/>
              <a:t>) jejich krystalové mřížky. Takové materiály (obvykle tuhé roztoky) nazýváme </a:t>
            </a:r>
            <a:r>
              <a:rPr lang="cs-CZ" sz="2000" b="1" dirty="0"/>
              <a:t>tuhými elektrolyty</a:t>
            </a:r>
            <a:r>
              <a:rPr lang="cs-CZ" sz="2000" dirty="0"/>
              <a:t>.</a:t>
            </a:r>
          </a:p>
        </p:txBody>
      </p:sp>
      <p:pic>
        <p:nvPicPr>
          <p:cNvPr id="6" name="Picture 4" descr="Elektrická vodivost elektrolytů a její aplikace ve výuce chemie">
            <a:extLst>
              <a:ext uri="{FF2B5EF4-FFF2-40B4-BE49-F238E27FC236}">
                <a16:creationId xmlns:a16="http://schemas.microsoft.com/office/drawing/2014/main" id="{ABA2EDAA-2739-4764-9430-569543675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316" y="3936866"/>
            <a:ext cx="2035689" cy="133752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ED650438-02C4-4D38-9F6E-E982DD8BFD70}"/>
              </a:ext>
            </a:extLst>
          </p:cNvPr>
          <p:cNvPicPr>
            <a:picLocks noChangeAspect="1"/>
          </p:cNvPicPr>
          <p:nvPr/>
        </p:nvPicPr>
        <p:blipFill>
          <a:blip r:embed="rId3"/>
          <a:stretch>
            <a:fillRect/>
          </a:stretch>
        </p:blipFill>
        <p:spPr>
          <a:xfrm>
            <a:off x="1652022" y="3963959"/>
            <a:ext cx="1902722" cy="1310435"/>
          </a:xfrm>
          <a:prstGeom prst="rect">
            <a:avLst/>
          </a:prstGeom>
        </p:spPr>
      </p:pic>
    </p:spTree>
    <p:extLst>
      <p:ext uri="{BB962C8B-B14F-4D97-AF65-F5344CB8AC3E}">
        <p14:creationId xmlns:p14="http://schemas.microsoft.com/office/powerpoint/2010/main" val="223632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61925"/>
            <a:ext cx="3157083" cy="461665"/>
          </a:xfrm>
          <a:prstGeom prst="rect">
            <a:avLst/>
          </a:prstGeom>
          <a:noFill/>
        </p:spPr>
        <p:txBody>
          <a:bodyPr wrap="none" rtlCol="0">
            <a:spAutoFit/>
          </a:bodyPr>
          <a:lstStyle/>
          <a:p>
            <a:r>
              <a:rPr lang="cs-CZ" sz="2400" b="1" dirty="0"/>
              <a:t>Membránový potenciál</a:t>
            </a:r>
          </a:p>
        </p:txBody>
      </p:sp>
      <p:sp>
        <p:nvSpPr>
          <p:cNvPr id="6" name="TextovéPole 5">
            <a:extLst>
              <a:ext uri="{FF2B5EF4-FFF2-40B4-BE49-F238E27FC236}">
                <a16:creationId xmlns:a16="http://schemas.microsoft.com/office/drawing/2014/main" id="{A0763926-7C9C-47EE-B0C1-FA320CCC901C}"/>
              </a:ext>
            </a:extLst>
          </p:cNvPr>
          <p:cNvSpPr txBox="1"/>
          <p:nvPr/>
        </p:nvSpPr>
        <p:spPr>
          <a:xfrm>
            <a:off x="133350" y="716340"/>
            <a:ext cx="8515350" cy="1631216"/>
          </a:xfrm>
          <a:prstGeom prst="rect">
            <a:avLst/>
          </a:prstGeom>
          <a:noFill/>
        </p:spPr>
        <p:txBody>
          <a:bodyPr wrap="square">
            <a:spAutoFit/>
          </a:bodyPr>
          <a:lstStyle/>
          <a:p>
            <a:pPr algn="just"/>
            <a:r>
              <a:rPr lang="cs-CZ" sz="2000" b="1" i="0" dirty="0">
                <a:solidFill>
                  <a:srgbClr val="333333"/>
                </a:solidFill>
                <a:effectLst/>
              </a:rPr>
              <a:t>Membránový potenciál </a:t>
            </a:r>
            <a:r>
              <a:rPr lang="cs-CZ" sz="2000" i="0" dirty="0">
                <a:solidFill>
                  <a:srgbClr val="333333"/>
                </a:solidFill>
                <a:effectLst/>
              </a:rPr>
              <a:t>(</a:t>
            </a:r>
            <a:r>
              <a:rPr lang="cs-CZ" sz="2000" b="1" i="0" dirty="0">
                <a:solidFill>
                  <a:srgbClr val="333333"/>
                </a:solidFill>
                <a:effectLst/>
              </a:rPr>
              <a:t>klidový membránový potenciál</a:t>
            </a:r>
            <a:r>
              <a:rPr lang="cs-CZ" sz="2000" i="0" dirty="0">
                <a:solidFill>
                  <a:srgbClr val="333333"/>
                </a:solidFill>
                <a:effectLst/>
              </a:rPr>
              <a:t>) </a:t>
            </a:r>
            <a:r>
              <a:rPr lang="cs-CZ" sz="2000" b="0" i="0" dirty="0">
                <a:solidFill>
                  <a:srgbClr val="333333"/>
                </a:solidFill>
                <a:effectLst/>
              </a:rPr>
              <a:t>je rozdíl elektrického potenciálu mezi dvěma stranami polarizované polopropustné (biologické) membrány. Průchod některých iontů přes polopropustnou membránu není možný. </a:t>
            </a:r>
            <a:r>
              <a:rPr lang="cs-CZ" sz="2000" i="0" dirty="0">
                <a:solidFill>
                  <a:srgbClr val="333333"/>
                </a:solidFill>
                <a:effectLst/>
              </a:rPr>
              <a:t>Klidový membránový potenciál vzniká </a:t>
            </a:r>
            <a:r>
              <a:rPr lang="cs-CZ" sz="2000" b="0" i="0" dirty="0">
                <a:solidFill>
                  <a:srgbClr val="333333"/>
                </a:solidFill>
                <a:effectLst/>
              </a:rPr>
              <a:t>jako následek působení elektrochemického gradientu malých iontů a protonů. </a:t>
            </a:r>
            <a:endParaRPr lang="cs-CZ" sz="2000" dirty="0"/>
          </a:p>
        </p:txBody>
      </p:sp>
      <p:pic>
        <p:nvPicPr>
          <p:cNvPr id="4100" name="Picture 4">
            <a:extLst>
              <a:ext uri="{FF2B5EF4-FFF2-40B4-BE49-F238E27FC236}">
                <a16:creationId xmlns:a16="http://schemas.microsoft.com/office/drawing/2014/main" id="{7891A44A-F1D7-4500-BC04-F44CD1C21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2397477"/>
            <a:ext cx="3676650" cy="42052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EC75AB1-493D-4476-96D6-218EFA014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41" y="5410464"/>
            <a:ext cx="39243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47AE961-90F8-4681-B83C-91CA681FBFFC}"/>
              </a:ext>
            </a:extLst>
          </p:cNvPr>
          <p:cNvSpPr txBox="1"/>
          <p:nvPr/>
        </p:nvSpPr>
        <p:spPr>
          <a:xfrm>
            <a:off x="133350" y="3424875"/>
            <a:ext cx="4734438" cy="369332"/>
          </a:xfrm>
          <a:prstGeom prst="rect">
            <a:avLst/>
          </a:prstGeom>
          <a:noFill/>
        </p:spPr>
        <p:txBody>
          <a:bodyPr wrap="none" rtlCol="0">
            <a:spAutoFit/>
          </a:bodyPr>
          <a:lstStyle/>
          <a:p>
            <a:r>
              <a:rPr lang="cs-CZ" i="1" dirty="0" err="1"/>
              <a:t>Nernstova</a:t>
            </a:r>
            <a:r>
              <a:rPr lang="cs-CZ" i="1" dirty="0"/>
              <a:t> rovnice </a:t>
            </a:r>
            <a:r>
              <a:rPr lang="cs-CZ" dirty="0"/>
              <a:t>(propustnost jen pro K</a:t>
            </a:r>
            <a:r>
              <a:rPr lang="cs-CZ" baseline="30000" dirty="0"/>
              <a:t>+</a:t>
            </a:r>
            <a:r>
              <a:rPr lang="cs-CZ" dirty="0"/>
              <a:t> ionty)</a:t>
            </a:r>
          </a:p>
        </p:txBody>
      </p:sp>
      <p:sp>
        <p:nvSpPr>
          <p:cNvPr id="18" name="TextovéPole 17">
            <a:extLst>
              <a:ext uri="{FF2B5EF4-FFF2-40B4-BE49-F238E27FC236}">
                <a16:creationId xmlns:a16="http://schemas.microsoft.com/office/drawing/2014/main" id="{71E753DF-790D-4EB2-9B41-F4CD3966AA93}"/>
              </a:ext>
            </a:extLst>
          </p:cNvPr>
          <p:cNvSpPr txBox="1"/>
          <p:nvPr/>
        </p:nvSpPr>
        <p:spPr>
          <a:xfrm>
            <a:off x="237869" y="4900970"/>
            <a:ext cx="4734438" cy="646331"/>
          </a:xfrm>
          <a:prstGeom prst="rect">
            <a:avLst/>
          </a:prstGeom>
          <a:noFill/>
        </p:spPr>
        <p:txBody>
          <a:bodyPr wrap="square">
            <a:spAutoFit/>
          </a:bodyPr>
          <a:lstStyle/>
          <a:p>
            <a:r>
              <a:rPr lang="cs-CZ" i="1" dirty="0" err="1"/>
              <a:t>Goldmannova</a:t>
            </a:r>
            <a:r>
              <a:rPr lang="cs-CZ" i="1" dirty="0"/>
              <a:t> rovnice </a:t>
            </a:r>
            <a:r>
              <a:rPr lang="cs-CZ" dirty="0"/>
              <a:t>(propustnost i pro ostatní ionty)</a:t>
            </a:r>
          </a:p>
        </p:txBody>
      </p:sp>
      <p:sp>
        <p:nvSpPr>
          <p:cNvPr id="13" name="TextovéPole 12">
            <a:extLst>
              <a:ext uri="{FF2B5EF4-FFF2-40B4-BE49-F238E27FC236}">
                <a16:creationId xmlns:a16="http://schemas.microsoft.com/office/drawing/2014/main" id="{1491ECA1-9228-4A54-A203-9942BD4BA63A}"/>
              </a:ext>
            </a:extLst>
          </p:cNvPr>
          <p:cNvSpPr txBox="1"/>
          <p:nvPr/>
        </p:nvSpPr>
        <p:spPr>
          <a:xfrm>
            <a:off x="237869" y="2755605"/>
            <a:ext cx="3979231" cy="400110"/>
          </a:xfrm>
          <a:prstGeom prst="rect">
            <a:avLst/>
          </a:prstGeom>
          <a:noFill/>
        </p:spPr>
        <p:txBody>
          <a:bodyPr wrap="none" rtlCol="0">
            <a:spAutoFit/>
          </a:bodyPr>
          <a:lstStyle/>
          <a:p>
            <a:r>
              <a:rPr lang="cs-CZ" sz="2000" dirty="0"/>
              <a:t>Výpočet membránového potenciálu:</a:t>
            </a:r>
          </a:p>
        </p:txBody>
      </p:sp>
      <p:pic>
        <p:nvPicPr>
          <p:cNvPr id="15" name="Obrázek 14">
            <a:extLst>
              <a:ext uri="{FF2B5EF4-FFF2-40B4-BE49-F238E27FC236}">
                <a16:creationId xmlns:a16="http://schemas.microsoft.com/office/drawing/2014/main" id="{C4A3C4C9-2AE7-4334-81EA-B9BEB0C22B10}"/>
              </a:ext>
            </a:extLst>
          </p:cNvPr>
          <p:cNvPicPr>
            <a:picLocks noChangeAspect="1"/>
          </p:cNvPicPr>
          <p:nvPr/>
        </p:nvPicPr>
        <p:blipFill>
          <a:blip r:embed="rId4"/>
          <a:stretch>
            <a:fillRect/>
          </a:stretch>
        </p:blipFill>
        <p:spPr>
          <a:xfrm>
            <a:off x="1559719" y="3949067"/>
            <a:ext cx="2090737" cy="729154"/>
          </a:xfrm>
          <a:prstGeom prst="rect">
            <a:avLst/>
          </a:prstGeom>
        </p:spPr>
      </p:pic>
    </p:spTree>
    <p:extLst>
      <p:ext uri="{BB962C8B-B14F-4D97-AF65-F5344CB8AC3E}">
        <p14:creationId xmlns:p14="http://schemas.microsoft.com/office/powerpoint/2010/main" val="12289147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63CF3EE-1734-40BD-BFCD-818973B5258C}"/>
              </a:ext>
            </a:extLst>
          </p:cNvPr>
          <p:cNvSpPr txBox="1"/>
          <p:nvPr/>
        </p:nvSpPr>
        <p:spPr>
          <a:xfrm>
            <a:off x="255896" y="5716337"/>
            <a:ext cx="8632208" cy="1015663"/>
          </a:xfrm>
          <a:prstGeom prst="rect">
            <a:avLst/>
          </a:prstGeom>
          <a:noFill/>
        </p:spPr>
        <p:txBody>
          <a:bodyPr wrap="square">
            <a:spAutoFit/>
          </a:bodyPr>
          <a:lstStyle/>
          <a:p>
            <a:pPr algn="just"/>
            <a:r>
              <a:rPr lang="en-US" sz="2000" dirty="0"/>
              <a:t> </a:t>
            </a:r>
            <a:r>
              <a:rPr lang="cs-CZ" sz="2000" dirty="0"/>
              <a:t>R</a:t>
            </a:r>
            <a:r>
              <a:rPr lang="en-US" sz="2000" dirty="0" err="1"/>
              <a:t>ozlišení</a:t>
            </a:r>
            <a:r>
              <a:rPr lang="en-US" sz="2000" dirty="0"/>
              <a:t> v </a:t>
            </a:r>
            <a:r>
              <a:rPr lang="en-US" sz="2000" u="sng" dirty="0" err="1"/>
              <a:t>elektronovém</a:t>
            </a:r>
            <a:r>
              <a:rPr lang="en-US" sz="2000" u="sng" dirty="0"/>
              <a:t> </a:t>
            </a:r>
            <a:r>
              <a:rPr lang="en-US" sz="2000" u="sng" dirty="0" err="1"/>
              <a:t>mikroskopu</a:t>
            </a:r>
            <a:r>
              <a:rPr lang="en-US" sz="2000" dirty="0"/>
              <a:t>, </a:t>
            </a:r>
            <a:r>
              <a:rPr lang="en-US" sz="2000" dirty="0" err="1"/>
              <a:t>závisí</a:t>
            </a:r>
            <a:r>
              <a:rPr lang="en-US" sz="2000" dirty="0"/>
              <a:t> </a:t>
            </a:r>
            <a:r>
              <a:rPr lang="en-US" sz="2000" dirty="0" err="1"/>
              <a:t>na</a:t>
            </a:r>
            <a:r>
              <a:rPr lang="en-US" sz="2000" dirty="0"/>
              <a:t> </a:t>
            </a:r>
            <a:r>
              <a:rPr lang="en-US" sz="2000" dirty="0" err="1"/>
              <a:t>kinetické</a:t>
            </a:r>
            <a:r>
              <a:rPr lang="en-US" sz="2000" dirty="0"/>
              <a:t> </a:t>
            </a:r>
            <a:r>
              <a:rPr lang="en-US" sz="2000" dirty="0" err="1"/>
              <a:t>energii</a:t>
            </a:r>
            <a:r>
              <a:rPr lang="cs-CZ" sz="2000" dirty="0"/>
              <a:t> elektronů</a:t>
            </a:r>
            <a:r>
              <a:rPr lang="en-US" sz="2000" dirty="0"/>
              <a:t> - </a:t>
            </a:r>
            <a:r>
              <a:rPr lang="en-US" sz="2000" dirty="0" err="1"/>
              <a:t>vyšší</a:t>
            </a:r>
            <a:r>
              <a:rPr lang="en-US" sz="2000" dirty="0"/>
              <a:t> </a:t>
            </a:r>
            <a:r>
              <a:rPr lang="en-US" sz="2000" dirty="0" err="1"/>
              <a:t>rychlost</a:t>
            </a:r>
            <a:r>
              <a:rPr lang="en-US" sz="2000" dirty="0"/>
              <a:t> (</a:t>
            </a:r>
            <a:r>
              <a:rPr lang="en-US" sz="2000" dirty="0" err="1"/>
              <a:t>i</a:t>
            </a:r>
            <a:r>
              <a:rPr lang="en-US" sz="2000" dirty="0"/>
              <a:t> </a:t>
            </a:r>
            <a:r>
              <a:rPr lang="en-US" sz="2000" dirty="0" err="1"/>
              <a:t>kinetická</a:t>
            </a:r>
            <a:r>
              <a:rPr lang="en-US" sz="2000" dirty="0"/>
              <a:t> </a:t>
            </a:r>
            <a:r>
              <a:rPr lang="en-US" sz="2000" dirty="0" err="1"/>
              <a:t>energie</a:t>
            </a:r>
            <a:r>
              <a:rPr lang="en-US" sz="2000" dirty="0"/>
              <a:t>) </a:t>
            </a:r>
            <a:r>
              <a:rPr lang="en-US" sz="2000" dirty="0" err="1"/>
              <a:t>odpovídá</a:t>
            </a:r>
            <a:r>
              <a:rPr lang="en-US" sz="2000" dirty="0"/>
              <a:t> </a:t>
            </a:r>
            <a:r>
              <a:rPr lang="en-US" sz="2000" dirty="0" err="1"/>
              <a:t>vyšší</a:t>
            </a:r>
            <a:r>
              <a:rPr lang="en-US" sz="2000" dirty="0"/>
              <a:t> </a:t>
            </a:r>
            <a:r>
              <a:rPr lang="en-US" sz="2000" dirty="0" err="1"/>
              <a:t>hybnosti</a:t>
            </a:r>
            <a:r>
              <a:rPr lang="en-US" sz="2000" dirty="0"/>
              <a:t>, </a:t>
            </a:r>
            <a:r>
              <a:rPr lang="en-US" sz="2000" dirty="0" err="1"/>
              <a:t>čímž</a:t>
            </a:r>
            <a:r>
              <a:rPr lang="en-US" sz="2000" dirty="0"/>
              <a:t> se </a:t>
            </a:r>
            <a:r>
              <a:rPr lang="en-US" sz="2000" dirty="0" err="1"/>
              <a:t>snižuje</a:t>
            </a:r>
            <a:r>
              <a:rPr lang="en-US" sz="2000" dirty="0"/>
              <a:t> </a:t>
            </a:r>
            <a:r>
              <a:rPr lang="en-US" sz="2000" dirty="0" err="1"/>
              <a:t>jejich</a:t>
            </a:r>
            <a:r>
              <a:rPr lang="en-US" sz="2000" dirty="0"/>
              <a:t> </a:t>
            </a:r>
            <a:r>
              <a:rPr lang="en-US" sz="2000" dirty="0" err="1"/>
              <a:t>vlnová</a:t>
            </a:r>
            <a:r>
              <a:rPr lang="en-US" sz="2000" dirty="0"/>
              <a:t> </a:t>
            </a:r>
            <a:r>
              <a:rPr lang="en-US" sz="2000" dirty="0" err="1"/>
              <a:t>délka</a:t>
            </a:r>
            <a:r>
              <a:rPr lang="en-US" sz="2000" dirty="0"/>
              <a:t> a </a:t>
            </a:r>
            <a:r>
              <a:rPr lang="en-US" sz="2000" dirty="0" err="1"/>
              <a:t>lze</a:t>
            </a:r>
            <a:r>
              <a:rPr lang="en-US" sz="2000" dirty="0"/>
              <a:t> </a:t>
            </a:r>
            <a:r>
              <a:rPr lang="en-US" sz="2000" dirty="0" err="1"/>
              <a:t>tedy</a:t>
            </a:r>
            <a:r>
              <a:rPr lang="en-US" sz="2000" dirty="0"/>
              <a:t> </a:t>
            </a:r>
            <a:r>
              <a:rPr lang="en-US" sz="2000" dirty="0" err="1"/>
              <a:t>dosáhnout</a:t>
            </a:r>
            <a:r>
              <a:rPr lang="en-US" sz="2000" dirty="0"/>
              <a:t> </a:t>
            </a:r>
            <a:r>
              <a:rPr lang="en-US" sz="2000" dirty="0" err="1"/>
              <a:t>vyššího</a:t>
            </a:r>
            <a:r>
              <a:rPr lang="en-US" sz="2000" dirty="0"/>
              <a:t> </a:t>
            </a:r>
            <a:r>
              <a:rPr lang="en-US" sz="2000" dirty="0" err="1"/>
              <a:t>rozlišení</a:t>
            </a:r>
            <a:r>
              <a:rPr lang="en-US" sz="2000" dirty="0"/>
              <a:t>.</a:t>
            </a:r>
          </a:p>
        </p:txBody>
      </p:sp>
      <p:sp>
        <p:nvSpPr>
          <p:cNvPr id="6" name="TextovéPole 5">
            <a:extLst>
              <a:ext uri="{FF2B5EF4-FFF2-40B4-BE49-F238E27FC236}">
                <a16:creationId xmlns:a16="http://schemas.microsoft.com/office/drawing/2014/main" id="{89AB4E15-D71C-4E4C-9B2E-639B11273E73}"/>
              </a:ext>
            </a:extLst>
          </p:cNvPr>
          <p:cNvSpPr txBox="1"/>
          <p:nvPr/>
        </p:nvSpPr>
        <p:spPr>
          <a:xfrm>
            <a:off x="197891" y="1508416"/>
            <a:ext cx="8659505" cy="707886"/>
          </a:xfrm>
          <a:prstGeom prst="rect">
            <a:avLst/>
          </a:prstGeom>
          <a:noFill/>
        </p:spPr>
        <p:txBody>
          <a:bodyPr wrap="square">
            <a:spAutoFit/>
          </a:bodyPr>
          <a:lstStyle/>
          <a:p>
            <a:pPr algn="just"/>
            <a:r>
              <a:rPr lang="cs-CZ" sz="2000" dirty="0"/>
              <a:t>2. V</a:t>
            </a:r>
            <a:r>
              <a:rPr lang="en-US" sz="2000" dirty="0" err="1"/>
              <a:t>lnové</a:t>
            </a:r>
            <a:r>
              <a:rPr lang="en-US" sz="2000" dirty="0"/>
              <a:t> </a:t>
            </a:r>
            <a:r>
              <a:rPr lang="en-US" sz="2000" dirty="0" err="1"/>
              <a:t>vlastnosti</a:t>
            </a:r>
            <a:r>
              <a:rPr lang="en-US" sz="2000" dirty="0"/>
              <a:t> </a:t>
            </a:r>
            <a:r>
              <a:rPr lang="en-US" sz="2000" dirty="0" err="1"/>
              <a:t>vykazují</a:t>
            </a:r>
            <a:r>
              <a:rPr lang="en-US" sz="2000" dirty="0"/>
              <a:t> (v </a:t>
            </a:r>
            <a:r>
              <a:rPr lang="en-US" sz="2000" dirty="0" err="1"/>
              <a:t>určitých</a:t>
            </a:r>
            <a:r>
              <a:rPr lang="en-US" sz="2000" dirty="0"/>
              <a:t> </a:t>
            </a:r>
            <a:r>
              <a:rPr lang="en-US" sz="2000" dirty="0" err="1"/>
              <a:t>situacích</a:t>
            </a:r>
            <a:r>
              <a:rPr lang="en-US" sz="2000" dirty="0"/>
              <a:t>) </a:t>
            </a:r>
            <a:r>
              <a:rPr lang="en-US" sz="2000" dirty="0" err="1"/>
              <a:t>všechny</a:t>
            </a:r>
            <a:r>
              <a:rPr lang="en-US" sz="2000" dirty="0"/>
              <a:t> </a:t>
            </a:r>
            <a:r>
              <a:rPr lang="en-US" sz="2000" dirty="0" err="1"/>
              <a:t>částice</a:t>
            </a:r>
            <a:r>
              <a:rPr lang="en-US" sz="2000" dirty="0"/>
              <a:t> (de Broglie 1924). </a:t>
            </a:r>
            <a:r>
              <a:rPr lang="en-US" sz="2000" dirty="0" err="1"/>
              <a:t>Částice</a:t>
            </a:r>
            <a:r>
              <a:rPr lang="en-US" sz="2000" dirty="0"/>
              <a:t> </a:t>
            </a:r>
            <a:r>
              <a:rPr lang="en-US" sz="2000" dirty="0" err="1"/>
              <a:t>lze</a:t>
            </a:r>
            <a:r>
              <a:rPr lang="en-US" sz="2000" dirty="0"/>
              <a:t> </a:t>
            </a:r>
            <a:r>
              <a:rPr lang="en-US" sz="2000" dirty="0" err="1"/>
              <a:t>popsat</a:t>
            </a:r>
            <a:r>
              <a:rPr lang="en-US" sz="2000" dirty="0"/>
              <a:t> </a:t>
            </a:r>
            <a:r>
              <a:rPr lang="en-US" sz="2000" dirty="0" err="1"/>
              <a:t>vlnovou</a:t>
            </a:r>
            <a:r>
              <a:rPr lang="en-US" sz="2000" dirty="0"/>
              <a:t> </a:t>
            </a:r>
            <a:r>
              <a:rPr lang="en-US" sz="2000" dirty="0" err="1"/>
              <a:t>délkou</a:t>
            </a:r>
            <a:r>
              <a:rPr lang="en-US" sz="2000" dirty="0"/>
              <a:t> o </a:t>
            </a:r>
            <a:r>
              <a:rPr lang="en-US" sz="2000" dirty="0" err="1"/>
              <a:t>velikosti</a:t>
            </a:r>
            <a:endParaRPr lang="en-US" sz="2000" dirty="0"/>
          </a:p>
        </p:txBody>
      </p:sp>
      <p:pic>
        <p:nvPicPr>
          <p:cNvPr id="7" name="Grafický objekt 6">
            <a:extLst>
              <a:ext uri="{FF2B5EF4-FFF2-40B4-BE49-F238E27FC236}">
                <a16:creationId xmlns:a16="http://schemas.microsoft.com/office/drawing/2014/main" id="{A1DFF38C-F47D-4679-B30E-09EE63261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3377" y="2348032"/>
            <a:ext cx="809119" cy="707979"/>
          </a:xfrm>
          <a:prstGeom prst="rect">
            <a:avLst/>
          </a:prstGeom>
        </p:spPr>
      </p:pic>
      <p:sp>
        <p:nvSpPr>
          <p:cNvPr id="8" name="TextovéPole 7">
            <a:extLst>
              <a:ext uri="{FF2B5EF4-FFF2-40B4-BE49-F238E27FC236}">
                <a16:creationId xmlns:a16="http://schemas.microsoft.com/office/drawing/2014/main" id="{7DF97257-AD4B-4A58-90E7-10E35DA1EB61}"/>
              </a:ext>
            </a:extLst>
          </p:cNvPr>
          <p:cNvSpPr txBox="1"/>
          <p:nvPr/>
        </p:nvSpPr>
        <p:spPr>
          <a:xfrm>
            <a:off x="2541896" y="2334090"/>
            <a:ext cx="5165677" cy="369332"/>
          </a:xfrm>
          <a:prstGeom prst="rect">
            <a:avLst/>
          </a:prstGeom>
          <a:noFill/>
        </p:spPr>
        <p:txBody>
          <a:bodyPr wrap="square">
            <a:spAutoFit/>
          </a:bodyPr>
          <a:lstStyle/>
          <a:p>
            <a:r>
              <a:rPr lang="en-US" dirty="0" err="1"/>
              <a:t>kde</a:t>
            </a:r>
            <a:r>
              <a:rPr lang="en-US" dirty="0"/>
              <a:t> h je </a:t>
            </a:r>
            <a:r>
              <a:rPr lang="en-US" dirty="0" err="1"/>
              <a:t>Planckova</a:t>
            </a:r>
            <a:r>
              <a:rPr lang="en-US" dirty="0"/>
              <a:t> </a:t>
            </a:r>
            <a:r>
              <a:rPr lang="en-US" dirty="0" err="1"/>
              <a:t>konstanta</a:t>
            </a:r>
            <a:r>
              <a:rPr lang="en-US" dirty="0"/>
              <a:t> a p je </a:t>
            </a:r>
            <a:r>
              <a:rPr lang="en-US" dirty="0" err="1"/>
              <a:t>hybnost</a:t>
            </a:r>
            <a:r>
              <a:rPr lang="en-US" dirty="0"/>
              <a:t> </a:t>
            </a:r>
            <a:r>
              <a:rPr lang="en-US" dirty="0" err="1"/>
              <a:t>částice</a:t>
            </a:r>
            <a:r>
              <a:rPr lang="en-US" dirty="0"/>
              <a:t>.</a:t>
            </a:r>
          </a:p>
        </p:txBody>
      </p:sp>
      <p:graphicFrame>
        <p:nvGraphicFramePr>
          <p:cNvPr id="10" name="Object 4">
            <a:extLst>
              <a:ext uri="{FF2B5EF4-FFF2-40B4-BE49-F238E27FC236}">
                <a16:creationId xmlns:a16="http://schemas.microsoft.com/office/drawing/2014/main" id="{23764F17-9AA0-4D66-8F03-A66E26B62B84}"/>
              </a:ext>
            </a:extLst>
          </p:cNvPr>
          <p:cNvGraphicFramePr>
            <a:graphicFrameLocks noChangeAspect="1"/>
          </p:cNvGraphicFramePr>
          <p:nvPr/>
        </p:nvGraphicFramePr>
        <p:xfrm>
          <a:off x="1597853" y="544038"/>
          <a:ext cx="1541463" cy="688975"/>
        </p:xfrm>
        <a:graphic>
          <a:graphicData uri="http://schemas.openxmlformats.org/presentationml/2006/ole">
            <mc:AlternateContent xmlns:mc="http://schemas.openxmlformats.org/markup-compatibility/2006">
              <mc:Choice xmlns:v="urn:schemas-microsoft-com:vml" Requires="v">
                <p:oleObj name="Rovnice" r:id="rId4" imgW="838080" imgH="393480" progId="Equation.3">
                  <p:embed/>
                </p:oleObj>
              </mc:Choice>
              <mc:Fallback>
                <p:oleObj name="Rovnice" r:id="rId4" imgW="838080" imgH="393480" progId="Equation.3">
                  <p:embed/>
                  <p:pic>
                    <p:nvPicPr>
                      <p:cNvPr id="10" name="Object 4">
                        <a:extLst>
                          <a:ext uri="{FF2B5EF4-FFF2-40B4-BE49-F238E27FC236}">
                            <a16:creationId xmlns:a16="http://schemas.microsoft.com/office/drawing/2014/main" id="{23764F17-9AA0-4D66-8F03-A66E26B62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853" y="544038"/>
                        <a:ext cx="1541463"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ovéPole 10">
            <a:extLst>
              <a:ext uri="{FF2B5EF4-FFF2-40B4-BE49-F238E27FC236}">
                <a16:creationId xmlns:a16="http://schemas.microsoft.com/office/drawing/2014/main" id="{2790863D-82E2-4F70-BAAF-6AF7E0C9CCEB}"/>
              </a:ext>
            </a:extLst>
          </p:cNvPr>
          <p:cNvSpPr txBox="1"/>
          <p:nvPr/>
        </p:nvSpPr>
        <p:spPr>
          <a:xfrm>
            <a:off x="928901" y="633831"/>
            <a:ext cx="668952" cy="430887"/>
          </a:xfrm>
          <a:prstGeom prst="rect">
            <a:avLst/>
          </a:prstGeom>
          <a:noFill/>
        </p:spPr>
        <p:txBody>
          <a:bodyPr wrap="square" rtlCol="0">
            <a:spAutoFit/>
          </a:bodyPr>
          <a:lstStyle/>
          <a:p>
            <a:r>
              <a:rPr lang="cs-CZ" sz="2200" i="1" dirty="0">
                <a:solidFill>
                  <a:srgbClr val="FF0000"/>
                </a:solidFill>
              </a:rPr>
              <a:t>p = </a:t>
            </a:r>
            <a:endParaRPr lang="en-US" sz="2200" i="1" dirty="0">
              <a:solidFill>
                <a:srgbClr val="FF0000"/>
              </a:solidFill>
            </a:endParaRPr>
          </a:p>
        </p:txBody>
      </p:sp>
      <p:sp>
        <p:nvSpPr>
          <p:cNvPr id="13" name="TextovéPole 12">
            <a:extLst>
              <a:ext uri="{FF2B5EF4-FFF2-40B4-BE49-F238E27FC236}">
                <a16:creationId xmlns:a16="http://schemas.microsoft.com/office/drawing/2014/main" id="{8D6A183F-8E34-4217-BACE-14594D34935F}"/>
              </a:ext>
            </a:extLst>
          </p:cNvPr>
          <p:cNvSpPr txBox="1"/>
          <p:nvPr/>
        </p:nvSpPr>
        <p:spPr>
          <a:xfrm>
            <a:off x="255896" y="5150096"/>
            <a:ext cx="4572000" cy="461665"/>
          </a:xfrm>
          <a:prstGeom prst="rect">
            <a:avLst/>
          </a:prstGeom>
          <a:noFill/>
        </p:spPr>
        <p:txBody>
          <a:bodyPr wrap="square">
            <a:spAutoFit/>
          </a:bodyPr>
          <a:lstStyle/>
          <a:p>
            <a:r>
              <a:rPr lang="cs-CZ" sz="2400" b="1" dirty="0"/>
              <a:t>P</a:t>
            </a:r>
            <a:r>
              <a:rPr lang="en-US" sz="2400" b="1" dirty="0" err="1"/>
              <a:t>říklad</a:t>
            </a:r>
            <a:endParaRPr lang="en-US" sz="2400" b="1" dirty="0"/>
          </a:p>
        </p:txBody>
      </p:sp>
      <p:pic>
        <p:nvPicPr>
          <p:cNvPr id="12" name="Picture 2" descr="http://hyperphysics.phy-astr.gsu.edu/hbase/quantum/imgqua/wavpar.gif">
            <a:hlinkClick r:id="rId6"/>
            <a:extLst>
              <a:ext uri="{FF2B5EF4-FFF2-40B4-BE49-F238E27FC236}">
                <a16:creationId xmlns:a16="http://schemas.microsoft.com/office/drawing/2014/main" id="{266B59FD-BA29-4EE5-830A-66E07F2C3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7304" y="3135784"/>
            <a:ext cx="6091238"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511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http://astronuklfyzika.cz/Fotoefek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342900"/>
            <a:ext cx="57245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Obdélník 2"/>
          <p:cNvSpPr>
            <a:spLocks noChangeArrowheads="1"/>
          </p:cNvSpPr>
          <p:nvPr/>
        </p:nvSpPr>
        <p:spPr bwMode="auto">
          <a:xfrm>
            <a:off x="609600" y="3886200"/>
            <a:ext cx="800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cs-CZ" altLang="cs-CZ"/>
              <a:t>Každá mikročástice o hmotnosti </a:t>
            </a:r>
            <a:r>
              <a:rPr lang="cs-CZ" altLang="cs-CZ" u="sng"/>
              <a:t>m</a:t>
            </a:r>
            <a:r>
              <a:rPr lang="cs-CZ" altLang="cs-CZ"/>
              <a:t> pohybující se rychlostí </a:t>
            </a:r>
            <a:r>
              <a:rPr lang="cs-CZ" altLang="cs-CZ" u="sng"/>
              <a:t>v</a:t>
            </a:r>
            <a:r>
              <a:rPr lang="cs-CZ" altLang="cs-CZ"/>
              <a:t>, se může chovat jako vlna o vlnové délce</a:t>
            </a:r>
          </a:p>
        </p:txBody>
      </p:sp>
      <p:pic>
        <p:nvPicPr>
          <p:cNvPr id="10245" name="Picture 4" descr="\lambda = \frac{h}{p} = \frac {h}{\gamma mv} = \frac {h}{mv} \sqrt{1 - \frac{v^2}{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8" y="4545013"/>
            <a:ext cx="41148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Obdélník 3"/>
          <p:cNvSpPr>
            <a:spLocks noChangeArrowheads="1"/>
          </p:cNvSpPr>
          <p:nvPr/>
        </p:nvSpPr>
        <p:spPr bwMode="auto">
          <a:xfrm>
            <a:off x="706438" y="5867400"/>
            <a:ext cx="4232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cs-CZ" altLang="cs-CZ" b="1" i="1"/>
              <a:t>De Broglieova-Comptonova</a:t>
            </a:r>
            <a:r>
              <a:rPr lang="cs-CZ" altLang="cs-CZ" b="1"/>
              <a:t> vlnová délka</a:t>
            </a:r>
            <a:r>
              <a:rPr lang="cs-CZ" altLang="cs-CZ"/>
              <a:t> </a:t>
            </a:r>
          </a:p>
        </p:txBody>
      </p:sp>
    </p:spTree>
    <p:extLst>
      <p:ext uri="{BB962C8B-B14F-4D97-AF65-F5344CB8AC3E}">
        <p14:creationId xmlns:p14="http://schemas.microsoft.com/office/powerpoint/2010/main" val="31957641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840ECAD9-2890-4060-8508-60BF9A276431}"/>
              </a:ext>
            </a:extLst>
          </p:cNvPr>
          <p:cNvSpPr>
            <a:spLocks noGrp="1" noChangeArrowheads="1"/>
          </p:cNvSpPr>
          <p:nvPr>
            <p:ph type="title"/>
          </p:nvPr>
        </p:nvSpPr>
        <p:spPr>
          <a:xfrm>
            <a:off x="628650" y="365127"/>
            <a:ext cx="7886700" cy="587374"/>
          </a:xfrm>
          <a:noFill/>
          <a:ln/>
        </p:spPr>
        <p:txBody>
          <a:bodyPr>
            <a:normAutofit/>
          </a:bodyPr>
          <a:lstStyle/>
          <a:p>
            <a:pPr defTabSz="549275" eaLnBrk="0" hangingPunct="0"/>
            <a:r>
              <a:rPr lang="en-US" altLang="cs-CZ" sz="2800" b="1" dirty="0" err="1">
                <a:latin typeface="+mn-lt"/>
              </a:rPr>
              <a:t>Vliv</a:t>
            </a:r>
            <a:r>
              <a:rPr lang="en-US" altLang="cs-CZ" sz="2800" b="1" dirty="0">
                <a:latin typeface="+mn-lt"/>
              </a:rPr>
              <a:t> </a:t>
            </a:r>
            <a:r>
              <a:rPr lang="en-US" altLang="cs-CZ" sz="2800" b="1" dirty="0" err="1">
                <a:latin typeface="+mn-lt"/>
              </a:rPr>
              <a:t>elektromagnetick</a:t>
            </a:r>
            <a:r>
              <a:rPr lang="cs-CZ" altLang="cs-CZ" sz="2800" b="1" dirty="0">
                <a:latin typeface="+mn-lt"/>
              </a:rPr>
              <a:t>é</a:t>
            </a:r>
            <a:r>
              <a:rPr lang="en-US" altLang="cs-CZ" sz="2800" b="1" dirty="0">
                <a:latin typeface="+mn-lt"/>
              </a:rPr>
              <a:t>ho </a:t>
            </a:r>
            <a:r>
              <a:rPr lang="cs-CZ" altLang="cs-CZ" sz="2800" b="1" dirty="0">
                <a:latin typeface="+mn-lt"/>
              </a:rPr>
              <a:t>zář</a:t>
            </a:r>
            <a:r>
              <a:rPr lang="en-US" altLang="cs-CZ" sz="2800" b="1" dirty="0" err="1">
                <a:latin typeface="+mn-lt"/>
              </a:rPr>
              <a:t>en</a:t>
            </a:r>
            <a:r>
              <a:rPr lang="cs-CZ" altLang="cs-CZ" sz="2800" b="1" dirty="0">
                <a:latin typeface="+mn-lt"/>
              </a:rPr>
              <a:t>í</a:t>
            </a:r>
            <a:r>
              <a:rPr lang="en-US" altLang="cs-CZ" sz="2800" b="1" dirty="0">
                <a:latin typeface="+mn-lt"/>
              </a:rPr>
              <a:t> </a:t>
            </a:r>
            <a:r>
              <a:rPr lang="en-US" altLang="cs-CZ" sz="2800" b="1" dirty="0" err="1">
                <a:latin typeface="+mn-lt"/>
              </a:rPr>
              <a:t>na</a:t>
            </a:r>
            <a:r>
              <a:rPr lang="en-US" altLang="cs-CZ" sz="2800" b="1" dirty="0">
                <a:latin typeface="+mn-lt"/>
              </a:rPr>
              <a:t> </a:t>
            </a:r>
            <a:r>
              <a:rPr lang="en-US" altLang="cs-CZ" sz="2800" b="1" dirty="0" err="1">
                <a:latin typeface="+mn-lt"/>
              </a:rPr>
              <a:t>molekuly</a:t>
            </a:r>
            <a:endParaRPr lang="en-US" altLang="cs-CZ" sz="2800" b="1" dirty="0">
              <a:latin typeface="+mn-lt"/>
            </a:endParaRPr>
          </a:p>
        </p:txBody>
      </p:sp>
      <p:pic>
        <p:nvPicPr>
          <p:cNvPr id="10245" name="Picture 5">
            <a:extLst>
              <a:ext uri="{FF2B5EF4-FFF2-40B4-BE49-F238E27FC236}">
                <a16:creationId xmlns:a16="http://schemas.microsoft.com/office/drawing/2014/main" id="{98DFCC4E-8166-40B0-BA3D-0BD9E7603381}"/>
              </a:ext>
            </a:extLst>
          </p:cNvPr>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206463" y="1327149"/>
            <a:ext cx="8489861" cy="464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412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9">
            <a:extLst>
              <a:ext uri="{FF2B5EF4-FFF2-40B4-BE49-F238E27FC236}">
                <a16:creationId xmlns:a16="http://schemas.microsoft.com/office/drawing/2014/main" id="{AA1CAB48-0E4C-4DBE-A213-97A6FAC0A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71" y="2171700"/>
            <a:ext cx="3405911" cy="19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ázek 2">
            <a:extLst>
              <a:ext uri="{FF2B5EF4-FFF2-40B4-BE49-F238E27FC236}">
                <a16:creationId xmlns:a16="http://schemas.microsoft.com/office/drawing/2014/main" id="{78A2FD9E-ED83-4C5B-B19B-7BE2F86E4972}"/>
              </a:ext>
            </a:extLst>
          </p:cNvPr>
          <p:cNvPicPr>
            <a:picLocks noChangeAspect="1"/>
          </p:cNvPicPr>
          <p:nvPr/>
        </p:nvPicPr>
        <p:blipFill>
          <a:blip r:embed="rId3"/>
          <a:stretch>
            <a:fillRect/>
          </a:stretch>
        </p:blipFill>
        <p:spPr>
          <a:xfrm>
            <a:off x="3803059" y="209550"/>
            <a:ext cx="5340941" cy="4543425"/>
          </a:xfrm>
          <a:prstGeom prst="rect">
            <a:avLst/>
          </a:prstGeom>
        </p:spPr>
      </p:pic>
    </p:spTree>
    <p:extLst>
      <p:ext uri="{BB962C8B-B14F-4D97-AF65-F5344CB8AC3E}">
        <p14:creationId xmlns:p14="http://schemas.microsoft.com/office/powerpoint/2010/main" val="12538908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Zobrazit zdrojový obrázek">
            <a:extLst>
              <a:ext uri="{FF2B5EF4-FFF2-40B4-BE49-F238E27FC236}">
                <a16:creationId xmlns:a16="http://schemas.microsoft.com/office/drawing/2014/main" id="{1B422EE1-21E0-408B-9365-D77FF0DFF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022" y="1523804"/>
            <a:ext cx="1100978" cy="117247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F15400E-B48F-4E25-B87F-2602B5C4A71B}"/>
              </a:ext>
            </a:extLst>
          </p:cNvPr>
          <p:cNvSpPr txBox="1"/>
          <p:nvPr/>
        </p:nvSpPr>
        <p:spPr>
          <a:xfrm>
            <a:off x="457200" y="313478"/>
            <a:ext cx="3732663" cy="830997"/>
          </a:xfrm>
          <a:prstGeom prst="rect">
            <a:avLst/>
          </a:prstGeom>
          <a:noFill/>
        </p:spPr>
        <p:txBody>
          <a:bodyPr wrap="square">
            <a:spAutoFit/>
          </a:bodyPr>
          <a:lstStyle/>
          <a:p>
            <a:r>
              <a:rPr lang="cs-CZ" sz="2400" b="1" dirty="0"/>
              <a:t>Elektromagnetické kmitání,</a:t>
            </a:r>
          </a:p>
          <a:p>
            <a:r>
              <a:rPr lang="cs-CZ" sz="2400" b="1" dirty="0"/>
              <a:t>elektromagnetický oscilátor</a:t>
            </a:r>
          </a:p>
        </p:txBody>
      </p:sp>
      <p:sp>
        <p:nvSpPr>
          <p:cNvPr id="10" name="TextovéPole 9">
            <a:extLst>
              <a:ext uri="{FF2B5EF4-FFF2-40B4-BE49-F238E27FC236}">
                <a16:creationId xmlns:a16="http://schemas.microsoft.com/office/drawing/2014/main" id="{FBCC247F-8912-4C0D-927E-CD7919BB399B}"/>
              </a:ext>
            </a:extLst>
          </p:cNvPr>
          <p:cNvSpPr txBox="1"/>
          <p:nvPr/>
        </p:nvSpPr>
        <p:spPr>
          <a:xfrm>
            <a:off x="307075" y="1539754"/>
            <a:ext cx="2777320" cy="1200329"/>
          </a:xfrm>
          <a:prstGeom prst="rect">
            <a:avLst/>
          </a:prstGeom>
          <a:noFill/>
        </p:spPr>
        <p:txBody>
          <a:bodyPr wrap="square">
            <a:spAutoFit/>
          </a:bodyPr>
          <a:lstStyle/>
          <a:p>
            <a:pPr algn="just"/>
            <a:r>
              <a:rPr lang="cs-CZ" sz="1800" dirty="0"/>
              <a:t>Elektromagnetický oscilátor </a:t>
            </a:r>
            <a:r>
              <a:rPr lang="en-US" dirty="0"/>
              <a:t>je </a:t>
            </a:r>
            <a:r>
              <a:rPr lang="en-US" dirty="0" err="1"/>
              <a:t>obvod</a:t>
            </a:r>
            <a:r>
              <a:rPr lang="en-US" dirty="0"/>
              <a:t> </a:t>
            </a:r>
            <a:r>
              <a:rPr lang="en-US" dirty="0" err="1"/>
              <a:t>tvořený</a:t>
            </a:r>
            <a:r>
              <a:rPr lang="en-US" dirty="0"/>
              <a:t> </a:t>
            </a:r>
            <a:r>
              <a:rPr lang="en-US" dirty="0" err="1"/>
              <a:t>cívkou</a:t>
            </a:r>
            <a:r>
              <a:rPr lang="en-US" dirty="0"/>
              <a:t> a </a:t>
            </a:r>
            <a:r>
              <a:rPr lang="en-US" dirty="0" err="1"/>
              <a:t>kondenzátorem</a:t>
            </a:r>
            <a:r>
              <a:rPr lang="en-US" dirty="0"/>
              <a:t> - </a:t>
            </a:r>
            <a:r>
              <a:rPr lang="en-US" dirty="0" err="1"/>
              <a:t>obvod</a:t>
            </a:r>
            <a:r>
              <a:rPr lang="en-US" dirty="0"/>
              <a:t> LC (</a:t>
            </a:r>
            <a:r>
              <a:rPr lang="en-US" dirty="0" err="1"/>
              <a:t>oscilační</a:t>
            </a:r>
            <a:r>
              <a:rPr lang="en-US" dirty="0"/>
              <a:t> </a:t>
            </a:r>
            <a:r>
              <a:rPr lang="en-US" dirty="0" err="1"/>
              <a:t>obvod</a:t>
            </a:r>
            <a:r>
              <a:rPr lang="en-US" dirty="0"/>
              <a:t>) </a:t>
            </a:r>
          </a:p>
        </p:txBody>
      </p:sp>
      <p:sp>
        <p:nvSpPr>
          <p:cNvPr id="12" name="TextovéPole 11">
            <a:extLst>
              <a:ext uri="{FF2B5EF4-FFF2-40B4-BE49-F238E27FC236}">
                <a16:creationId xmlns:a16="http://schemas.microsoft.com/office/drawing/2014/main" id="{75EB4F09-FAC3-413A-8C0B-91001E30F609}"/>
              </a:ext>
            </a:extLst>
          </p:cNvPr>
          <p:cNvSpPr txBox="1"/>
          <p:nvPr/>
        </p:nvSpPr>
        <p:spPr>
          <a:xfrm>
            <a:off x="109179" y="3018261"/>
            <a:ext cx="8789159" cy="3693319"/>
          </a:xfrm>
          <a:prstGeom prst="rect">
            <a:avLst/>
          </a:prstGeom>
          <a:noFill/>
        </p:spPr>
        <p:txBody>
          <a:bodyPr wrap="square">
            <a:spAutoFit/>
          </a:bodyPr>
          <a:lstStyle/>
          <a:p>
            <a:pPr marL="342900" indent="-342900" algn="just">
              <a:buAutoNum type="arabicPeriod"/>
            </a:pPr>
            <a:r>
              <a:rPr lang="en-US" dirty="0"/>
              <a:t>Po </a:t>
            </a:r>
            <a:r>
              <a:rPr lang="en-US" dirty="0" err="1"/>
              <a:t>nabití</a:t>
            </a:r>
            <a:r>
              <a:rPr lang="en-US" dirty="0"/>
              <a:t> </a:t>
            </a:r>
            <a:r>
              <a:rPr lang="en-US" dirty="0" err="1"/>
              <a:t>kondenzátoru</a:t>
            </a:r>
            <a:r>
              <a:rPr lang="en-US" dirty="0"/>
              <a:t> se </a:t>
            </a:r>
            <a:r>
              <a:rPr lang="en-US" dirty="0" err="1"/>
              <a:t>mezi</a:t>
            </a:r>
            <a:r>
              <a:rPr lang="en-US" dirty="0"/>
              <a:t> </a:t>
            </a:r>
            <a:r>
              <a:rPr lang="en-US" dirty="0" err="1"/>
              <a:t>jeho</a:t>
            </a:r>
            <a:r>
              <a:rPr lang="en-US" dirty="0"/>
              <a:t> </a:t>
            </a:r>
            <a:r>
              <a:rPr lang="en-US" dirty="0" err="1"/>
              <a:t>deskami</a:t>
            </a:r>
            <a:r>
              <a:rPr lang="en-US" dirty="0"/>
              <a:t> </a:t>
            </a:r>
            <a:r>
              <a:rPr lang="en-US" dirty="0" err="1"/>
              <a:t>vytvoří</a:t>
            </a:r>
            <a:r>
              <a:rPr lang="en-US" dirty="0"/>
              <a:t> </a:t>
            </a:r>
            <a:r>
              <a:rPr lang="en-US" dirty="0" err="1"/>
              <a:t>elektrické</a:t>
            </a:r>
            <a:r>
              <a:rPr lang="en-US" dirty="0"/>
              <a:t> pole, </a:t>
            </a:r>
            <a:r>
              <a:rPr lang="en-US" dirty="0" err="1"/>
              <a:t>jehož</a:t>
            </a:r>
            <a:r>
              <a:rPr lang="en-US" dirty="0"/>
              <a:t> </a:t>
            </a:r>
            <a:r>
              <a:rPr lang="en-US" dirty="0" err="1"/>
              <a:t>energie</a:t>
            </a:r>
            <a:r>
              <a:rPr lang="en-US" dirty="0"/>
              <a:t> </a:t>
            </a:r>
            <a:r>
              <a:rPr lang="en-US" dirty="0" err="1"/>
              <a:t>představuje</a:t>
            </a:r>
            <a:r>
              <a:rPr lang="en-US" dirty="0"/>
              <a:t> </a:t>
            </a:r>
            <a:r>
              <a:rPr lang="en-US" dirty="0" err="1"/>
              <a:t>počáteční</a:t>
            </a:r>
            <a:r>
              <a:rPr lang="en-US" dirty="0"/>
              <a:t> </a:t>
            </a:r>
            <a:r>
              <a:rPr lang="en-US" dirty="0" err="1"/>
              <a:t>energii</a:t>
            </a:r>
            <a:r>
              <a:rPr lang="en-US" dirty="0"/>
              <a:t> </a:t>
            </a:r>
            <a:r>
              <a:rPr lang="en-US" dirty="0" err="1"/>
              <a:t>oscilátoru</a:t>
            </a:r>
            <a:r>
              <a:rPr lang="en-US" dirty="0"/>
              <a:t>. Po </a:t>
            </a:r>
            <a:r>
              <a:rPr lang="en-US" dirty="0" err="1"/>
              <a:t>připojení</a:t>
            </a:r>
            <a:r>
              <a:rPr lang="en-US" dirty="0"/>
              <a:t> </a:t>
            </a:r>
            <a:r>
              <a:rPr lang="en-US" dirty="0" err="1"/>
              <a:t>kondenzátoru</a:t>
            </a:r>
            <a:r>
              <a:rPr lang="en-US" dirty="0"/>
              <a:t> k </a:t>
            </a:r>
            <a:r>
              <a:rPr lang="en-US" dirty="0" err="1"/>
              <a:t>cívce</a:t>
            </a:r>
            <a:r>
              <a:rPr lang="en-US" dirty="0"/>
              <a:t> </a:t>
            </a:r>
            <a:r>
              <a:rPr lang="en-US" dirty="0" err="1"/>
              <a:t>začne</a:t>
            </a:r>
            <a:r>
              <a:rPr lang="en-US" dirty="0"/>
              <a:t> </a:t>
            </a:r>
            <a:r>
              <a:rPr lang="en-US" dirty="0" err="1"/>
              <a:t>oscilačním</a:t>
            </a:r>
            <a:r>
              <a:rPr lang="en-US" dirty="0"/>
              <a:t> </a:t>
            </a:r>
            <a:r>
              <a:rPr lang="en-US" dirty="0" err="1"/>
              <a:t>obvodem</a:t>
            </a:r>
            <a:r>
              <a:rPr lang="en-US" dirty="0"/>
              <a:t> </a:t>
            </a:r>
            <a:r>
              <a:rPr lang="en-US" dirty="0" err="1"/>
              <a:t>procházet</a:t>
            </a:r>
            <a:r>
              <a:rPr lang="en-US" dirty="0"/>
              <a:t> proud, </a:t>
            </a:r>
            <a:r>
              <a:rPr lang="en-US" dirty="0" err="1"/>
              <a:t>kondenzátor</a:t>
            </a:r>
            <a:r>
              <a:rPr lang="en-US" dirty="0"/>
              <a:t> se </a:t>
            </a:r>
            <a:r>
              <a:rPr lang="en-US" dirty="0" err="1"/>
              <a:t>vybíjí</a:t>
            </a:r>
            <a:r>
              <a:rPr lang="en-US" dirty="0"/>
              <a:t> a </a:t>
            </a:r>
            <a:r>
              <a:rPr lang="en-US" dirty="0" err="1"/>
              <a:t>energie</a:t>
            </a:r>
            <a:r>
              <a:rPr lang="en-US" dirty="0"/>
              <a:t> </a:t>
            </a:r>
            <a:r>
              <a:rPr lang="en-US" dirty="0" err="1"/>
              <a:t>elektrického</a:t>
            </a:r>
            <a:r>
              <a:rPr lang="en-US" dirty="0"/>
              <a:t> pole se </a:t>
            </a:r>
            <a:r>
              <a:rPr lang="en-US" dirty="0" err="1"/>
              <a:t>zmenšuje</a:t>
            </a:r>
            <a:r>
              <a:rPr lang="en-US" dirty="0"/>
              <a:t>. </a:t>
            </a:r>
            <a:r>
              <a:rPr lang="en-US" dirty="0" err="1"/>
              <a:t>Současně</a:t>
            </a:r>
            <a:r>
              <a:rPr lang="en-US" dirty="0"/>
              <a:t> se </a:t>
            </a:r>
            <a:r>
              <a:rPr lang="en-US" dirty="0" err="1"/>
              <a:t>zvětšuje</a:t>
            </a:r>
            <a:r>
              <a:rPr lang="en-US" dirty="0"/>
              <a:t> proud </a:t>
            </a:r>
            <a:r>
              <a:rPr lang="en-US" dirty="0" err="1"/>
              <a:t>procházející</a:t>
            </a:r>
            <a:r>
              <a:rPr lang="en-US" dirty="0"/>
              <a:t> </a:t>
            </a:r>
            <a:r>
              <a:rPr lang="en-US" dirty="0" err="1"/>
              <a:t>cívkou</a:t>
            </a:r>
            <a:r>
              <a:rPr lang="en-US" dirty="0"/>
              <a:t> a </a:t>
            </a:r>
            <a:r>
              <a:rPr lang="en-US" dirty="0" err="1"/>
              <a:t>kolem</a:t>
            </a:r>
            <a:r>
              <a:rPr lang="en-US" dirty="0"/>
              <a:t> </a:t>
            </a:r>
            <a:r>
              <a:rPr lang="en-US" dirty="0" err="1"/>
              <a:t>ní</a:t>
            </a:r>
            <a:r>
              <a:rPr lang="en-US" dirty="0"/>
              <a:t> se </a:t>
            </a:r>
            <a:r>
              <a:rPr lang="en-US" dirty="0" err="1"/>
              <a:t>vytváří</a:t>
            </a:r>
            <a:r>
              <a:rPr lang="en-US" dirty="0"/>
              <a:t> </a:t>
            </a:r>
            <a:r>
              <a:rPr lang="en-US" dirty="0" err="1"/>
              <a:t>magnetické</a:t>
            </a:r>
            <a:r>
              <a:rPr lang="en-US" dirty="0"/>
              <a:t> pole. </a:t>
            </a:r>
            <a:r>
              <a:rPr lang="en-US" dirty="0" err="1"/>
              <a:t>Energie</a:t>
            </a:r>
            <a:r>
              <a:rPr lang="en-US" dirty="0"/>
              <a:t> </a:t>
            </a:r>
            <a:r>
              <a:rPr lang="en-US" dirty="0" err="1"/>
              <a:t>elektrického</a:t>
            </a:r>
            <a:r>
              <a:rPr lang="en-US" dirty="0"/>
              <a:t> pole </a:t>
            </a:r>
            <a:r>
              <a:rPr lang="en-US" dirty="0" err="1"/>
              <a:t>kondenzátoru</a:t>
            </a:r>
            <a:r>
              <a:rPr lang="en-US" dirty="0"/>
              <a:t> se </a:t>
            </a:r>
            <a:r>
              <a:rPr lang="en-US" dirty="0" err="1"/>
              <a:t>tedy</a:t>
            </a:r>
            <a:r>
              <a:rPr lang="en-US" dirty="0"/>
              <a:t> </a:t>
            </a:r>
            <a:r>
              <a:rPr lang="en-US" dirty="0" err="1"/>
              <a:t>mění</a:t>
            </a:r>
            <a:r>
              <a:rPr lang="en-US" dirty="0"/>
              <a:t> </a:t>
            </a:r>
            <a:r>
              <a:rPr lang="en-US" dirty="0" err="1"/>
              <a:t>na</a:t>
            </a:r>
            <a:r>
              <a:rPr lang="en-US" dirty="0"/>
              <a:t> </a:t>
            </a:r>
            <a:r>
              <a:rPr lang="en-US" dirty="0" err="1"/>
              <a:t>energii</a:t>
            </a:r>
            <a:r>
              <a:rPr lang="en-US" dirty="0"/>
              <a:t> </a:t>
            </a:r>
            <a:r>
              <a:rPr lang="en-US" dirty="0" err="1"/>
              <a:t>magnetického</a:t>
            </a:r>
            <a:r>
              <a:rPr lang="en-US" dirty="0"/>
              <a:t> pole </a:t>
            </a:r>
            <a:r>
              <a:rPr lang="en-US" dirty="0" err="1"/>
              <a:t>cívky</a:t>
            </a:r>
            <a:r>
              <a:rPr lang="en-US" dirty="0"/>
              <a:t>.</a:t>
            </a:r>
            <a:endParaRPr lang="cs-CZ" dirty="0"/>
          </a:p>
          <a:p>
            <a:pPr marL="342900" indent="-342900" algn="just">
              <a:buAutoNum type="arabicPeriod"/>
            </a:pPr>
            <a:r>
              <a:rPr lang="cs-CZ" dirty="0"/>
              <a:t> </a:t>
            </a:r>
            <a:r>
              <a:rPr lang="en-US" dirty="0" err="1"/>
              <a:t>Kondenzátor</a:t>
            </a:r>
            <a:r>
              <a:rPr lang="en-US" dirty="0"/>
              <a:t> se </a:t>
            </a:r>
            <a:r>
              <a:rPr lang="en-US" dirty="0" err="1"/>
              <a:t>vybije</a:t>
            </a:r>
            <a:r>
              <a:rPr lang="en-US" dirty="0"/>
              <a:t> za </a:t>
            </a:r>
            <a:r>
              <a:rPr lang="en-US" dirty="0" err="1"/>
              <a:t>jednu</a:t>
            </a:r>
            <a:r>
              <a:rPr lang="en-US" dirty="0"/>
              <a:t> </a:t>
            </a:r>
            <a:r>
              <a:rPr lang="en-US" dirty="0" err="1"/>
              <a:t>čtvrtinu</a:t>
            </a:r>
            <a:r>
              <a:rPr lang="en-US" dirty="0"/>
              <a:t> </a:t>
            </a:r>
            <a:r>
              <a:rPr lang="en-US" dirty="0" err="1"/>
              <a:t>periody</a:t>
            </a:r>
            <a:r>
              <a:rPr lang="en-US" dirty="0"/>
              <a:t> T </a:t>
            </a:r>
            <a:r>
              <a:rPr lang="en-US" dirty="0" err="1"/>
              <a:t>kmitání</a:t>
            </a:r>
            <a:r>
              <a:rPr lang="en-US" dirty="0"/>
              <a:t> </a:t>
            </a:r>
            <a:r>
              <a:rPr lang="en-US" dirty="0" err="1"/>
              <a:t>obvodu</a:t>
            </a:r>
            <a:r>
              <a:rPr lang="en-US" dirty="0"/>
              <a:t> LC. V tom </a:t>
            </a:r>
            <a:r>
              <a:rPr lang="en-US" dirty="0" err="1"/>
              <a:t>okamžiku</a:t>
            </a:r>
            <a:r>
              <a:rPr lang="en-US" dirty="0"/>
              <a:t> </a:t>
            </a:r>
            <a:r>
              <a:rPr lang="en-US" dirty="0" err="1"/>
              <a:t>dosahuje</a:t>
            </a:r>
            <a:r>
              <a:rPr lang="en-US" dirty="0"/>
              <a:t> proud </a:t>
            </a:r>
            <a:r>
              <a:rPr lang="en-US" dirty="0" err="1"/>
              <a:t>maximální</a:t>
            </a:r>
            <a:r>
              <a:rPr lang="en-US" dirty="0"/>
              <a:t> </a:t>
            </a:r>
            <a:r>
              <a:rPr lang="en-US" dirty="0" err="1"/>
              <a:t>hodnoty</a:t>
            </a:r>
            <a:r>
              <a:rPr lang="en-US" dirty="0"/>
              <a:t> a </a:t>
            </a:r>
            <a:r>
              <a:rPr lang="en-US" dirty="0" err="1"/>
              <a:t>celková</a:t>
            </a:r>
            <a:r>
              <a:rPr lang="en-US" dirty="0"/>
              <a:t> </a:t>
            </a:r>
            <a:r>
              <a:rPr lang="en-US" dirty="0" err="1"/>
              <a:t>energie</a:t>
            </a:r>
            <a:r>
              <a:rPr lang="en-US" dirty="0"/>
              <a:t> </a:t>
            </a:r>
            <a:r>
              <a:rPr lang="en-US" dirty="0" err="1"/>
              <a:t>kmitání</a:t>
            </a:r>
            <a:r>
              <a:rPr lang="en-US" dirty="0"/>
              <a:t> je </a:t>
            </a:r>
            <a:r>
              <a:rPr lang="en-US" dirty="0" err="1"/>
              <a:t>dána</a:t>
            </a:r>
            <a:r>
              <a:rPr lang="en-US" dirty="0"/>
              <a:t> </a:t>
            </a:r>
            <a:r>
              <a:rPr lang="en-US" dirty="0" err="1"/>
              <a:t>energií</a:t>
            </a:r>
            <a:r>
              <a:rPr lang="en-US" dirty="0"/>
              <a:t> </a:t>
            </a:r>
            <a:r>
              <a:rPr lang="en-US" dirty="0" err="1"/>
              <a:t>magnetického</a:t>
            </a:r>
            <a:r>
              <a:rPr lang="en-US" dirty="0"/>
              <a:t> pole. </a:t>
            </a:r>
            <a:r>
              <a:rPr lang="en-US" dirty="0" err="1"/>
              <a:t>Kondenzátor</a:t>
            </a:r>
            <a:r>
              <a:rPr lang="en-US" dirty="0"/>
              <a:t> je </a:t>
            </a:r>
            <a:r>
              <a:rPr lang="en-US" dirty="0" err="1"/>
              <a:t>vybit</a:t>
            </a:r>
            <a:r>
              <a:rPr lang="en-US" dirty="0"/>
              <a:t> a proud se </a:t>
            </a:r>
            <a:r>
              <a:rPr lang="en-US" dirty="0" err="1"/>
              <a:t>začíná</a:t>
            </a:r>
            <a:r>
              <a:rPr lang="en-US" dirty="0"/>
              <a:t> </a:t>
            </a:r>
            <a:r>
              <a:rPr lang="en-US" dirty="0" err="1"/>
              <a:t>zmenšovat</a:t>
            </a:r>
            <a:r>
              <a:rPr lang="en-US" dirty="0"/>
              <a:t>. To </a:t>
            </a:r>
            <a:r>
              <a:rPr lang="en-US" dirty="0" err="1"/>
              <a:t>vede</a:t>
            </a:r>
            <a:r>
              <a:rPr lang="en-US" dirty="0"/>
              <a:t> </a:t>
            </a:r>
            <a:r>
              <a:rPr lang="en-US" dirty="0" err="1"/>
              <a:t>ke</a:t>
            </a:r>
            <a:r>
              <a:rPr lang="en-US" dirty="0"/>
              <a:t> </a:t>
            </a:r>
            <a:r>
              <a:rPr lang="en-US" dirty="0" err="1"/>
              <a:t>vzniku</a:t>
            </a:r>
            <a:r>
              <a:rPr lang="en-US" dirty="0"/>
              <a:t> </a:t>
            </a:r>
            <a:r>
              <a:rPr lang="en-US" dirty="0" err="1"/>
              <a:t>indukovaného</a:t>
            </a:r>
            <a:r>
              <a:rPr lang="en-US" dirty="0"/>
              <a:t> </a:t>
            </a:r>
            <a:r>
              <a:rPr lang="en-US" dirty="0" err="1"/>
              <a:t>napětí</a:t>
            </a:r>
            <a:r>
              <a:rPr lang="en-US" dirty="0"/>
              <a:t>, </a:t>
            </a:r>
            <a:r>
              <a:rPr lang="en-US" dirty="0" err="1"/>
              <a:t>obvodem</a:t>
            </a:r>
            <a:r>
              <a:rPr lang="en-US" dirty="0"/>
              <a:t> </a:t>
            </a:r>
            <a:r>
              <a:rPr lang="en-US" dirty="0" err="1"/>
              <a:t>prochází</a:t>
            </a:r>
            <a:r>
              <a:rPr lang="en-US" dirty="0"/>
              <a:t> </a:t>
            </a:r>
            <a:r>
              <a:rPr lang="en-US" dirty="0" err="1"/>
              <a:t>indukovaný</a:t>
            </a:r>
            <a:r>
              <a:rPr lang="en-US" dirty="0"/>
              <a:t> proud a </a:t>
            </a:r>
            <a:r>
              <a:rPr lang="en-US" dirty="0" err="1"/>
              <a:t>kondenzátor</a:t>
            </a:r>
            <a:r>
              <a:rPr lang="en-US" dirty="0"/>
              <a:t> se </a:t>
            </a:r>
            <a:r>
              <a:rPr lang="en-US" dirty="0" err="1"/>
              <a:t>opět</a:t>
            </a:r>
            <a:r>
              <a:rPr lang="en-US" dirty="0"/>
              <a:t> </a:t>
            </a:r>
            <a:r>
              <a:rPr lang="en-US" dirty="0" err="1"/>
              <a:t>nabíjí</a:t>
            </a:r>
            <a:r>
              <a:rPr lang="en-US" dirty="0"/>
              <a:t>.</a:t>
            </a:r>
            <a:endParaRPr lang="cs-CZ" dirty="0"/>
          </a:p>
          <a:p>
            <a:pPr marL="342900" indent="-342900" algn="just">
              <a:buAutoNum type="arabicPeriod"/>
            </a:pPr>
            <a:r>
              <a:rPr lang="cs-CZ" dirty="0"/>
              <a:t> Polarita jeho napětí je ale opačná a v okamžiku t = T/2 je ukončena přeměna magnetické energie v energii elektrickou. Ve druhé polovině periody se popsaný děj opakuje - směry proudů a pořadí polarit napětí kondenzátoru jsou ale opačné.</a:t>
            </a:r>
          </a:p>
        </p:txBody>
      </p:sp>
      <p:pic>
        <p:nvPicPr>
          <p:cNvPr id="8194" name="Picture 2" descr="Zobrazit zdrojový obrázek">
            <a:extLst>
              <a:ext uri="{FF2B5EF4-FFF2-40B4-BE49-F238E27FC236}">
                <a16:creationId xmlns:a16="http://schemas.microsoft.com/office/drawing/2014/main" id="{BFA3415A-0795-4935-A145-B2DB88559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911" y="282979"/>
            <a:ext cx="3851157" cy="245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568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F009352-2523-45C4-8402-EDF8109B684B}"/>
              </a:ext>
            </a:extLst>
          </p:cNvPr>
          <p:cNvSpPr txBox="1"/>
          <p:nvPr/>
        </p:nvSpPr>
        <p:spPr>
          <a:xfrm>
            <a:off x="279779" y="231591"/>
            <a:ext cx="4572000" cy="461665"/>
          </a:xfrm>
          <a:prstGeom prst="rect">
            <a:avLst/>
          </a:prstGeom>
          <a:noFill/>
        </p:spPr>
        <p:txBody>
          <a:bodyPr wrap="square">
            <a:spAutoFit/>
          </a:bodyPr>
          <a:lstStyle/>
          <a:p>
            <a:r>
              <a:rPr lang="cs-CZ" sz="2400" b="1" dirty="0"/>
              <a:t>Rádiové záření</a:t>
            </a:r>
            <a:endParaRPr lang="en-US" sz="2400" b="1" dirty="0"/>
          </a:p>
        </p:txBody>
      </p:sp>
      <p:sp>
        <p:nvSpPr>
          <p:cNvPr id="11" name="TextovéPole 10">
            <a:extLst>
              <a:ext uri="{FF2B5EF4-FFF2-40B4-BE49-F238E27FC236}">
                <a16:creationId xmlns:a16="http://schemas.microsoft.com/office/drawing/2014/main" id="{AA8A87D8-4896-4FE9-BD6A-AD47A76BB8FF}"/>
              </a:ext>
            </a:extLst>
          </p:cNvPr>
          <p:cNvSpPr txBox="1"/>
          <p:nvPr/>
        </p:nvSpPr>
        <p:spPr>
          <a:xfrm>
            <a:off x="225188" y="769414"/>
            <a:ext cx="8782334" cy="1631216"/>
          </a:xfrm>
          <a:prstGeom prst="rect">
            <a:avLst/>
          </a:prstGeom>
          <a:noFill/>
        </p:spPr>
        <p:txBody>
          <a:bodyPr wrap="square">
            <a:spAutoFit/>
          </a:bodyPr>
          <a:lstStyle/>
          <a:p>
            <a:pPr algn="just"/>
            <a:r>
              <a:rPr lang="en-US" sz="2000" dirty="0" err="1"/>
              <a:t>Vzniká</a:t>
            </a:r>
            <a:r>
              <a:rPr lang="en-US" sz="2000" dirty="0"/>
              <a:t> </a:t>
            </a:r>
            <a:r>
              <a:rPr lang="en-US" sz="2000" dirty="0" err="1"/>
              <a:t>mimo</a:t>
            </a:r>
            <a:r>
              <a:rPr lang="en-US" sz="2000" dirty="0"/>
              <a:t> </a:t>
            </a:r>
            <a:r>
              <a:rPr lang="en-US" sz="2000" dirty="0" err="1"/>
              <a:t>jiné</a:t>
            </a:r>
            <a:r>
              <a:rPr lang="en-US" sz="2000" dirty="0"/>
              <a:t> v </a:t>
            </a:r>
            <a:r>
              <a:rPr lang="en-US" sz="2000" dirty="0" err="1"/>
              <a:t>obvodu</a:t>
            </a:r>
            <a:r>
              <a:rPr lang="en-US" sz="2000" dirty="0"/>
              <a:t> </a:t>
            </a:r>
            <a:r>
              <a:rPr lang="en-US" sz="2000" dirty="0" err="1"/>
              <a:t>střídavého</a:t>
            </a:r>
            <a:r>
              <a:rPr lang="en-US" sz="2000" dirty="0"/>
              <a:t> </a:t>
            </a:r>
            <a:r>
              <a:rPr lang="en-US" sz="2000" dirty="0" err="1"/>
              <a:t>proudu</a:t>
            </a:r>
            <a:r>
              <a:rPr lang="en-US" sz="2000" dirty="0"/>
              <a:t>, k </a:t>
            </a:r>
            <a:r>
              <a:rPr lang="en-US" sz="2000" dirty="0" err="1"/>
              <a:t>němuž</a:t>
            </a:r>
            <a:r>
              <a:rPr lang="en-US" sz="2000" dirty="0"/>
              <a:t> je </a:t>
            </a:r>
            <a:r>
              <a:rPr lang="en-US" sz="2000" dirty="0" err="1"/>
              <a:t>připojena</a:t>
            </a:r>
            <a:r>
              <a:rPr lang="en-US" sz="2000" dirty="0"/>
              <a:t> </a:t>
            </a:r>
            <a:r>
              <a:rPr lang="en-US" sz="2000" dirty="0" err="1"/>
              <a:t>anténa</a:t>
            </a:r>
            <a:r>
              <a:rPr lang="en-US" sz="2000" dirty="0"/>
              <a:t>. </a:t>
            </a:r>
            <a:r>
              <a:rPr lang="en-US" sz="2000" dirty="0" err="1"/>
              <a:t>Rychlost</a:t>
            </a:r>
            <a:r>
              <a:rPr lang="en-US" sz="2000" dirty="0"/>
              <a:t> </a:t>
            </a:r>
            <a:r>
              <a:rPr lang="en-US" sz="2000" dirty="0" err="1"/>
              <a:t>šíření</a:t>
            </a:r>
            <a:r>
              <a:rPr lang="en-US" sz="2000" dirty="0"/>
              <a:t> </a:t>
            </a:r>
            <a:r>
              <a:rPr lang="en-US" sz="2000" dirty="0" err="1"/>
              <a:t>rádiových</a:t>
            </a:r>
            <a:r>
              <a:rPr lang="en-US" sz="2000" dirty="0"/>
              <a:t> </a:t>
            </a:r>
            <a:r>
              <a:rPr lang="en-US" sz="2000" dirty="0" err="1"/>
              <a:t>vln</a:t>
            </a:r>
            <a:r>
              <a:rPr lang="en-US" sz="2000" dirty="0"/>
              <a:t> je v </a:t>
            </a:r>
            <a:r>
              <a:rPr lang="en-US" sz="2000" dirty="0" err="1"/>
              <a:t>prostoru</a:t>
            </a:r>
            <a:r>
              <a:rPr lang="en-US" sz="2000" dirty="0"/>
              <a:t> </a:t>
            </a:r>
            <a:r>
              <a:rPr lang="en-US" sz="2000" dirty="0" err="1"/>
              <a:t>přibližně</a:t>
            </a:r>
            <a:r>
              <a:rPr lang="en-US" sz="2000" dirty="0"/>
              <a:t> </a:t>
            </a:r>
            <a:r>
              <a:rPr lang="en-US" sz="2000" dirty="0" err="1"/>
              <a:t>rovna</a:t>
            </a:r>
            <a:r>
              <a:rPr lang="en-US" sz="2000" dirty="0"/>
              <a:t> </a:t>
            </a:r>
            <a:r>
              <a:rPr lang="en-US" sz="2000" dirty="0" err="1"/>
              <a:t>rychlosti</a:t>
            </a:r>
            <a:r>
              <a:rPr lang="en-US" sz="2000" dirty="0"/>
              <a:t> </a:t>
            </a:r>
            <a:r>
              <a:rPr lang="en-US" sz="2000" dirty="0" err="1"/>
              <a:t>světla</a:t>
            </a:r>
            <a:r>
              <a:rPr lang="en-US" sz="2000" dirty="0"/>
              <a:t> </a:t>
            </a:r>
            <a:r>
              <a:rPr lang="en-US" sz="2000" dirty="0" err="1"/>
              <a:t>ve</a:t>
            </a:r>
            <a:r>
              <a:rPr lang="en-US" sz="2000" dirty="0"/>
              <a:t> </a:t>
            </a:r>
            <a:r>
              <a:rPr lang="en-US" sz="2000" dirty="0" err="1"/>
              <a:t>vakuu</a:t>
            </a:r>
            <a:r>
              <a:rPr lang="en-US" sz="2000" dirty="0"/>
              <a:t>. V </a:t>
            </a:r>
            <a:r>
              <a:rPr lang="en-US" sz="2000" dirty="0" err="1"/>
              <a:t>případě</a:t>
            </a:r>
            <a:r>
              <a:rPr lang="en-US" sz="2000" dirty="0"/>
              <a:t> </a:t>
            </a:r>
            <a:r>
              <a:rPr lang="en-US" sz="2000" dirty="0" err="1"/>
              <a:t>jiných</a:t>
            </a:r>
            <a:r>
              <a:rPr lang="en-US" sz="2000" dirty="0"/>
              <a:t> </a:t>
            </a:r>
            <a:r>
              <a:rPr lang="en-US" sz="2000" dirty="0" err="1"/>
              <a:t>prostředí</a:t>
            </a:r>
            <a:r>
              <a:rPr lang="en-US" sz="2000" dirty="0"/>
              <a:t> </a:t>
            </a:r>
            <a:r>
              <a:rPr lang="en-US" sz="2000" dirty="0" err="1"/>
              <a:t>závisí</a:t>
            </a:r>
            <a:r>
              <a:rPr lang="en-US" sz="2000" dirty="0"/>
              <a:t> </a:t>
            </a:r>
            <a:r>
              <a:rPr lang="en-US" sz="2000" dirty="0" err="1"/>
              <a:t>na</a:t>
            </a:r>
            <a:r>
              <a:rPr lang="en-US" sz="2000" dirty="0"/>
              <a:t> </a:t>
            </a:r>
            <a:r>
              <a:rPr lang="en-US" sz="2000" dirty="0" err="1"/>
              <a:t>indexu</a:t>
            </a:r>
            <a:r>
              <a:rPr lang="en-US" sz="2000" dirty="0"/>
              <a:t> </a:t>
            </a:r>
            <a:r>
              <a:rPr lang="en-US" sz="2000" dirty="0" err="1"/>
              <a:t>lomu</a:t>
            </a:r>
            <a:r>
              <a:rPr lang="en-US" sz="2000" dirty="0"/>
              <a:t>.</a:t>
            </a:r>
            <a:r>
              <a:rPr lang="cs-CZ" sz="2000" dirty="0"/>
              <a:t> </a:t>
            </a:r>
            <a:r>
              <a:rPr lang="en-US" sz="2000" b="0" i="0" dirty="0" err="1">
                <a:solidFill>
                  <a:srgbClr val="444444"/>
                </a:solidFill>
                <a:effectLst/>
              </a:rPr>
              <a:t>Podle</a:t>
            </a:r>
            <a:r>
              <a:rPr lang="en-US" sz="2000" b="0" i="0" dirty="0">
                <a:solidFill>
                  <a:srgbClr val="444444"/>
                </a:solidFill>
                <a:effectLst/>
              </a:rPr>
              <a:t> </a:t>
            </a:r>
            <a:r>
              <a:rPr lang="en-US" sz="2000" b="0" i="0" strike="noStrike" dirty="0" err="1">
                <a:effectLst/>
                <a:hlinkClick r:id="rId2">
                  <a:extLst>
                    <a:ext uri="{A12FA001-AC4F-418D-AE19-62706E023703}">
                      <ahyp:hlinkClr xmlns:ahyp="http://schemas.microsoft.com/office/drawing/2018/hyperlinkcolor" val="tx"/>
                    </a:ext>
                  </a:extLst>
                </a:hlinkClick>
              </a:rPr>
              <a:t>frekvence</a:t>
            </a:r>
            <a:r>
              <a:rPr lang="en-US" sz="2000" b="0" i="0" dirty="0">
                <a:solidFill>
                  <a:srgbClr val="444444"/>
                </a:solidFill>
                <a:effectLst/>
              </a:rPr>
              <a:t> se </a:t>
            </a:r>
            <a:r>
              <a:rPr lang="en-US" sz="2000" b="0" i="0" dirty="0" err="1">
                <a:solidFill>
                  <a:srgbClr val="444444"/>
                </a:solidFill>
                <a:effectLst/>
              </a:rPr>
              <a:t>radiové</a:t>
            </a:r>
            <a:r>
              <a:rPr lang="en-US" sz="2000" b="0" i="0" dirty="0">
                <a:solidFill>
                  <a:srgbClr val="444444"/>
                </a:solidFill>
                <a:effectLst/>
              </a:rPr>
              <a:t> </a:t>
            </a:r>
            <a:r>
              <a:rPr lang="en-US" sz="2000" b="0" i="0" dirty="0" err="1">
                <a:solidFill>
                  <a:srgbClr val="444444"/>
                </a:solidFill>
                <a:effectLst/>
              </a:rPr>
              <a:t>vlny</a:t>
            </a:r>
            <a:r>
              <a:rPr lang="en-US" sz="2000" b="0" i="0" dirty="0">
                <a:solidFill>
                  <a:srgbClr val="444444"/>
                </a:solidFill>
                <a:effectLst/>
              </a:rPr>
              <a:t> </a:t>
            </a:r>
            <a:r>
              <a:rPr lang="en-US" sz="2000" b="0" i="0" dirty="0" err="1">
                <a:solidFill>
                  <a:srgbClr val="444444"/>
                </a:solidFill>
                <a:effectLst/>
              </a:rPr>
              <a:t>dělí</a:t>
            </a:r>
            <a:r>
              <a:rPr lang="en-US" sz="2000" b="0" i="0" dirty="0">
                <a:solidFill>
                  <a:srgbClr val="444444"/>
                </a:solidFill>
                <a:effectLst/>
              </a:rPr>
              <a:t> </a:t>
            </a:r>
            <a:r>
              <a:rPr lang="en-US" sz="2000" b="0" i="0" dirty="0" err="1">
                <a:solidFill>
                  <a:srgbClr val="444444"/>
                </a:solidFill>
                <a:effectLst/>
              </a:rPr>
              <a:t>na</a:t>
            </a:r>
            <a:r>
              <a:rPr lang="en-US" sz="2000" b="0" i="0" dirty="0">
                <a:solidFill>
                  <a:srgbClr val="444444"/>
                </a:solidFill>
                <a:effectLst/>
              </a:rPr>
              <a:t> </a:t>
            </a:r>
            <a:r>
              <a:rPr lang="en-US" sz="2000" b="0" i="0" dirty="0" err="1">
                <a:solidFill>
                  <a:srgbClr val="444444"/>
                </a:solidFill>
                <a:effectLst/>
              </a:rPr>
              <a:t>takzvaná</a:t>
            </a:r>
            <a:r>
              <a:rPr lang="en-US" sz="2000" b="0" i="0" dirty="0">
                <a:solidFill>
                  <a:srgbClr val="444444"/>
                </a:solidFill>
                <a:effectLst/>
              </a:rPr>
              <a:t> </a:t>
            </a:r>
            <a:r>
              <a:rPr lang="en-US" sz="2000" b="1" i="0" dirty="0" err="1">
                <a:solidFill>
                  <a:srgbClr val="444444"/>
                </a:solidFill>
                <a:effectLst/>
              </a:rPr>
              <a:t>vlnová</a:t>
            </a:r>
            <a:r>
              <a:rPr lang="en-US" sz="2000" b="1" i="0" dirty="0">
                <a:solidFill>
                  <a:srgbClr val="444444"/>
                </a:solidFill>
                <a:effectLst/>
              </a:rPr>
              <a:t> </a:t>
            </a:r>
            <a:r>
              <a:rPr lang="en-US" sz="2000" b="1" i="0" dirty="0" err="1">
                <a:solidFill>
                  <a:srgbClr val="444444"/>
                </a:solidFill>
                <a:effectLst/>
              </a:rPr>
              <a:t>pásma</a:t>
            </a:r>
            <a:r>
              <a:rPr lang="en-US" sz="2000" b="0" i="0" dirty="0">
                <a:solidFill>
                  <a:srgbClr val="444444"/>
                </a:solidFill>
                <a:effectLst/>
              </a:rPr>
              <a:t>. </a:t>
            </a:r>
            <a:r>
              <a:rPr lang="en-US" sz="2000" b="0" i="0" dirty="0" err="1">
                <a:solidFill>
                  <a:srgbClr val="444444"/>
                </a:solidFill>
                <a:effectLst/>
              </a:rPr>
              <a:t>Jednotlivá</a:t>
            </a:r>
            <a:r>
              <a:rPr lang="en-US" sz="2000" b="0" i="0" dirty="0">
                <a:solidFill>
                  <a:srgbClr val="444444"/>
                </a:solidFill>
                <a:effectLst/>
              </a:rPr>
              <a:t> </a:t>
            </a:r>
            <a:r>
              <a:rPr lang="en-US" sz="2000" b="0" i="0" dirty="0" err="1">
                <a:solidFill>
                  <a:srgbClr val="444444"/>
                </a:solidFill>
                <a:effectLst/>
              </a:rPr>
              <a:t>pásma</a:t>
            </a:r>
            <a:r>
              <a:rPr lang="en-US" sz="2000" b="0" i="0" dirty="0">
                <a:solidFill>
                  <a:srgbClr val="444444"/>
                </a:solidFill>
                <a:effectLst/>
              </a:rPr>
              <a:t> se </a:t>
            </a:r>
            <a:r>
              <a:rPr lang="en-US" sz="2000" b="0" i="0" dirty="0" err="1">
                <a:solidFill>
                  <a:srgbClr val="444444"/>
                </a:solidFill>
                <a:effectLst/>
              </a:rPr>
              <a:t>výrazně</a:t>
            </a:r>
            <a:r>
              <a:rPr lang="en-US" sz="2000" b="0" i="0" dirty="0">
                <a:solidFill>
                  <a:srgbClr val="444444"/>
                </a:solidFill>
                <a:effectLst/>
              </a:rPr>
              <a:t> </a:t>
            </a:r>
            <a:r>
              <a:rPr lang="en-US" sz="2000" b="0" i="0" dirty="0" err="1">
                <a:solidFill>
                  <a:srgbClr val="444444"/>
                </a:solidFill>
                <a:effectLst/>
              </a:rPr>
              <a:t>liší</a:t>
            </a:r>
            <a:r>
              <a:rPr lang="en-US" sz="2000" b="0" i="0" dirty="0">
                <a:solidFill>
                  <a:srgbClr val="444444"/>
                </a:solidFill>
                <a:effectLst/>
              </a:rPr>
              <a:t> </a:t>
            </a:r>
            <a:r>
              <a:rPr lang="en-US" sz="2000" b="0" i="0" dirty="0" err="1">
                <a:solidFill>
                  <a:srgbClr val="444444"/>
                </a:solidFill>
                <a:effectLst/>
              </a:rPr>
              <a:t>přenosovou</a:t>
            </a:r>
            <a:r>
              <a:rPr lang="en-US" sz="2000" b="0" i="0" dirty="0">
                <a:solidFill>
                  <a:srgbClr val="444444"/>
                </a:solidFill>
                <a:effectLst/>
              </a:rPr>
              <a:t> </a:t>
            </a:r>
            <a:r>
              <a:rPr lang="en-US" sz="2000" b="0" i="0" dirty="0" err="1">
                <a:solidFill>
                  <a:srgbClr val="444444"/>
                </a:solidFill>
                <a:effectLst/>
              </a:rPr>
              <a:t>kapacitou</a:t>
            </a:r>
            <a:r>
              <a:rPr lang="en-US" sz="2000" b="0" i="0" dirty="0">
                <a:solidFill>
                  <a:srgbClr val="444444"/>
                </a:solidFill>
                <a:effectLst/>
              </a:rPr>
              <a:t> </a:t>
            </a:r>
            <a:r>
              <a:rPr lang="en-US" sz="2000" b="0" i="0" dirty="0" err="1">
                <a:solidFill>
                  <a:srgbClr val="444444"/>
                </a:solidFill>
                <a:effectLst/>
              </a:rPr>
              <a:t>i</a:t>
            </a:r>
            <a:r>
              <a:rPr lang="en-US" sz="2000" b="0" i="0" dirty="0">
                <a:solidFill>
                  <a:srgbClr val="444444"/>
                </a:solidFill>
                <a:effectLst/>
              </a:rPr>
              <a:t> </a:t>
            </a:r>
            <a:r>
              <a:rPr lang="en-US" sz="2000" b="0" i="0" dirty="0" err="1">
                <a:solidFill>
                  <a:srgbClr val="444444"/>
                </a:solidFill>
                <a:effectLst/>
              </a:rPr>
              <a:t>dosahem</a:t>
            </a:r>
            <a:r>
              <a:rPr lang="en-US" sz="2000" b="0" i="0" dirty="0">
                <a:solidFill>
                  <a:srgbClr val="444444"/>
                </a:solidFill>
                <a:effectLst/>
              </a:rPr>
              <a:t>.</a:t>
            </a:r>
            <a:endParaRPr lang="en-US" sz="2000" dirty="0"/>
          </a:p>
        </p:txBody>
      </p:sp>
      <p:pic>
        <p:nvPicPr>
          <p:cNvPr id="6150" name="Picture 6">
            <a:extLst>
              <a:ext uri="{FF2B5EF4-FFF2-40B4-BE49-F238E27FC236}">
                <a16:creationId xmlns:a16="http://schemas.microsoft.com/office/drawing/2014/main" id="{24575EAE-0902-4AA6-9380-CDAA5D5DE4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798" y="4667398"/>
            <a:ext cx="2549288" cy="19884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0AE107F-F439-4510-9ED0-5B168E79630F}"/>
              </a:ext>
            </a:extLst>
          </p:cNvPr>
          <p:cNvSpPr txBox="1"/>
          <p:nvPr/>
        </p:nvSpPr>
        <p:spPr>
          <a:xfrm>
            <a:off x="218363" y="3747660"/>
            <a:ext cx="5691116" cy="2862322"/>
          </a:xfrm>
          <a:prstGeom prst="rect">
            <a:avLst/>
          </a:prstGeom>
          <a:noFill/>
        </p:spPr>
        <p:txBody>
          <a:bodyPr wrap="square">
            <a:spAutoFit/>
          </a:bodyPr>
          <a:lstStyle/>
          <a:p>
            <a:pPr algn="just"/>
            <a:r>
              <a:rPr lang="en-US" b="1" dirty="0" err="1"/>
              <a:t>Modulace</a:t>
            </a:r>
            <a:r>
              <a:rPr lang="en-US" dirty="0"/>
              <a:t> je </a:t>
            </a:r>
            <a:r>
              <a:rPr lang="en-US" dirty="0" err="1"/>
              <a:t>nelineární</a:t>
            </a:r>
            <a:r>
              <a:rPr lang="en-US" dirty="0"/>
              <a:t> </a:t>
            </a:r>
            <a:r>
              <a:rPr lang="en-US" dirty="0" err="1"/>
              <a:t>proces</a:t>
            </a:r>
            <a:r>
              <a:rPr lang="en-US" dirty="0"/>
              <a:t>, </a:t>
            </a:r>
            <a:r>
              <a:rPr lang="en-US" dirty="0" err="1"/>
              <a:t>kterým</a:t>
            </a:r>
            <a:r>
              <a:rPr lang="en-US" dirty="0"/>
              <a:t> se </a:t>
            </a:r>
            <a:r>
              <a:rPr lang="en-US" dirty="0" err="1"/>
              <a:t>mění</a:t>
            </a:r>
            <a:r>
              <a:rPr lang="en-US" dirty="0"/>
              <a:t> </a:t>
            </a:r>
            <a:r>
              <a:rPr lang="en-US" dirty="0" err="1"/>
              <a:t>charakter</a:t>
            </a:r>
            <a:r>
              <a:rPr lang="en-US" dirty="0"/>
              <a:t> </a:t>
            </a:r>
            <a:r>
              <a:rPr lang="en-US" dirty="0" err="1"/>
              <a:t>vhodného</a:t>
            </a:r>
            <a:r>
              <a:rPr lang="en-US" dirty="0"/>
              <a:t> </a:t>
            </a:r>
            <a:r>
              <a:rPr lang="en-US" dirty="0" err="1"/>
              <a:t>nosného</a:t>
            </a:r>
            <a:r>
              <a:rPr lang="en-US" dirty="0"/>
              <a:t> </a:t>
            </a:r>
            <a:r>
              <a:rPr lang="en-US" dirty="0" err="1"/>
              <a:t>signálu</a:t>
            </a:r>
            <a:r>
              <a:rPr lang="en-US" dirty="0"/>
              <a:t> </a:t>
            </a:r>
            <a:r>
              <a:rPr lang="en-US" dirty="0" err="1"/>
              <a:t>pomocí</a:t>
            </a:r>
            <a:r>
              <a:rPr lang="en-US" dirty="0"/>
              <a:t> </a:t>
            </a:r>
            <a:r>
              <a:rPr lang="en-US" dirty="0" err="1"/>
              <a:t>modulujícího</a:t>
            </a:r>
            <a:r>
              <a:rPr lang="en-US" dirty="0"/>
              <a:t> </a:t>
            </a:r>
            <a:r>
              <a:rPr lang="en-US" dirty="0" err="1"/>
              <a:t>signálu</a:t>
            </a:r>
            <a:r>
              <a:rPr lang="en-US" dirty="0"/>
              <a:t>. </a:t>
            </a:r>
            <a:endParaRPr lang="cs-CZ" dirty="0"/>
          </a:p>
          <a:p>
            <a:pPr algn="just"/>
            <a:r>
              <a:rPr lang="cs-CZ" dirty="0"/>
              <a:t>	Frekvenční modulace</a:t>
            </a:r>
          </a:p>
          <a:p>
            <a:pPr algn="just"/>
            <a:r>
              <a:rPr lang="cs-CZ" dirty="0"/>
              <a:t>	Amplitudová modulace</a:t>
            </a:r>
          </a:p>
          <a:p>
            <a:pPr algn="just"/>
            <a:r>
              <a:rPr lang="cs-CZ" dirty="0"/>
              <a:t>	Fázová modulace</a:t>
            </a:r>
          </a:p>
          <a:p>
            <a:pPr algn="just"/>
            <a:r>
              <a:rPr lang="cs-CZ" dirty="0"/>
              <a:t>	Pulzní modulace</a:t>
            </a:r>
          </a:p>
          <a:p>
            <a:pPr algn="just"/>
            <a:r>
              <a:rPr lang="en-US" dirty="0" err="1"/>
              <a:t>Modulace</a:t>
            </a:r>
            <a:r>
              <a:rPr lang="en-US" dirty="0"/>
              <a:t> se </a:t>
            </a:r>
            <a:r>
              <a:rPr lang="en-US" dirty="0" err="1"/>
              <a:t>používá</a:t>
            </a:r>
            <a:r>
              <a:rPr lang="en-US" dirty="0"/>
              <a:t> </a:t>
            </a:r>
            <a:r>
              <a:rPr lang="en-US" dirty="0" err="1"/>
              <a:t>při</a:t>
            </a:r>
            <a:r>
              <a:rPr lang="en-US" dirty="0"/>
              <a:t> </a:t>
            </a:r>
            <a:r>
              <a:rPr lang="en-US" dirty="0" err="1"/>
              <a:t>přenosu</a:t>
            </a:r>
            <a:r>
              <a:rPr lang="en-US" dirty="0"/>
              <a:t> </a:t>
            </a:r>
            <a:r>
              <a:rPr lang="en-US" dirty="0" err="1"/>
              <a:t>nebo</a:t>
            </a:r>
            <a:r>
              <a:rPr lang="en-US" dirty="0"/>
              <a:t> </a:t>
            </a:r>
            <a:r>
              <a:rPr lang="en-US" dirty="0" err="1"/>
              <a:t>záznamu</a:t>
            </a:r>
            <a:r>
              <a:rPr lang="en-US" dirty="0"/>
              <a:t> </a:t>
            </a:r>
            <a:r>
              <a:rPr lang="en-US" dirty="0" err="1"/>
              <a:t>elektrických</a:t>
            </a:r>
            <a:r>
              <a:rPr lang="en-US" dirty="0"/>
              <a:t> </a:t>
            </a:r>
            <a:r>
              <a:rPr lang="en-US" dirty="0" err="1"/>
              <a:t>nebo</a:t>
            </a:r>
            <a:r>
              <a:rPr lang="en-US" dirty="0"/>
              <a:t> </a:t>
            </a:r>
            <a:r>
              <a:rPr lang="en-US" dirty="0" err="1"/>
              <a:t>optických</a:t>
            </a:r>
            <a:r>
              <a:rPr lang="en-US" dirty="0"/>
              <a:t> </a:t>
            </a:r>
            <a:r>
              <a:rPr lang="en-US" dirty="0" err="1"/>
              <a:t>signálů</a:t>
            </a:r>
            <a:r>
              <a:rPr lang="en-US" dirty="0"/>
              <a:t>. </a:t>
            </a:r>
            <a:r>
              <a:rPr lang="en-US" dirty="0" err="1"/>
              <a:t>Nejběžnějšími</a:t>
            </a:r>
            <a:r>
              <a:rPr lang="en-US" dirty="0"/>
              <a:t> </a:t>
            </a:r>
            <a:r>
              <a:rPr lang="en-US" dirty="0" err="1"/>
              <a:t>příklady</a:t>
            </a:r>
            <a:r>
              <a:rPr lang="en-US" dirty="0"/>
              <a:t> </a:t>
            </a:r>
            <a:r>
              <a:rPr lang="en-US" dirty="0" err="1"/>
              <a:t>jsou</a:t>
            </a:r>
            <a:r>
              <a:rPr lang="en-US" dirty="0"/>
              <a:t> </a:t>
            </a:r>
            <a:r>
              <a:rPr lang="en-US" dirty="0" err="1"/>
              <a:t>například</a:t>
            </a:r>
            <a:r>
              <a:rPr lang="en-US" dirty="0"/>
              <a:t> </a:t>
            </a:r>
            <a:r>
              <a:rPr lang="en-US" dirty="0" err="1"/>
              <a:t>rozhlasový</a:t>
            </a:r>
            <a:r>
              <a:rPr lang="en-US" dirty="0"/>
              <a:t> a </a:t>
            </a:r>
            <a:r>
              <a:rPr lang="en-US" dirty="0" err="1"/>
              <a:t>televizní</a:t>
            </a:r>
            <a:r>
              <a:rPr lang="en-US" dirty="0"/>
              <a:t> </a:t>
            </a:r>
            <a:r>
              <a:rPr lang="en-US" dirty="0" err="1"/>
              <a:t>přijímač</a:t>
            </a:r>
            <a:r>
              <a:rPr lang="en-US" dirty="0"/>
              <a:t>, </a:t>
            </a:r>
            <a:r>
              <a:rPr lang="en-US" dirty="0" err="1"/>
              <a:t>mobilní</a:t>
            </a:r>
            <a:r>
              <a:rPr lang="en-US" dirty="0"/>
              <a:t> </a:t>
            </a:r>
            <a:r>
              <a:rPr lang="en-US" dirty="0" err="1"/>
              <a:t>telefon</a:t>
            </a:r>
            <a:r>
              <a:rPr lang="en-US" dirty="0"/>
              <a:t>, </a:t>
            </a:r>
            <a:r>
              <a:rPr lang="en-US" dirty="0" err="1"/>
              <a:t>různé</a:t>
            </a:r>
            <a:r>
              <a:rPr lang="en-US" dirty="0"/>
              <a:t> </a:t>
            </a:r>
            <a:r>
              <a:rPr lang="en-US" dirty="0" err="1"/>
              <a:t>typy</a:t>
            </a:r>
            <a:r>
              <a:rPr lang="en-US" dirty="0"/>
              <a:t> </a:t>
            </a:r>
            <a:r>
              <a:rPr lang="en-US" dirty="0" err="1"/>
              <a:t>modemů</a:t>
            </a:r>
            <a:r>
              <a:rPr lang="en-US" dirty="0"/>
              <a:t>, </a:t>
            </a:r>
            <a:r>
              <a:rPr lang="en-US" dirty="0" err="1"/>
              <a:t>satelitní</a:t>
            </a:r>
            <a:r>
              <a:rPr lang="en-US" dirty="0"/>
              <a:t> </a:t>
            </a:r>
            <a:r>
              <a:rPr lang="en-US" dirty="0" err="1"/>
              <a:t>přijímače</a:t>
            </a:r>
            <a:r>
              <a:rPr lang="en-US" dirty="0"/>
              <a:t> </a:t>
            </a:r>
            <a:r>
              <a:rPr lang="en-US" dirty="0" err="1"/>
              <a:t>atd</a:t>
            </a:r>
            <a:r>
              <a:rPr lang="en-US" dirty="0"/>
              <a:t>.</a:t>
            </a:r>
          </a:p>
        </p:txBody>
      </p:sp>
      <p:sp>
        <p:nvSpPr>
          <p:cNvPr id="16" name="TextovéPole 15">
            <a:extLst>
              <a:ext uri="{FF2B5EF4-FFF2-40B4-BE49-F238E27FC236}">
                <a16:creationId xmlns:a16="http://schemas.microsoft.com/office/drawing/2014/main" id="{8E20A0D7-5278-44EC-BDAA-B87F4ECBB627}"/>
              </a:ext>
            </a:extLst>
          </p:cNvPr>
          <p:cNvSpPr txBox="1"/>
          <p:nvPr/>
        </p:nvSpPr>
        <p:spPr>
          <a:xfrm>
            <a:off x="218363" y="2475384"/>
            <a:ext cx="8693624" cy="1015663"/>
          </a:xfrm>
          <a:prstGeom prst="rect">
            <a:avLst/>
          </a:prstGeom>
          <a:noFill/>
        </p:spPr>
        <p:txBody>
          <a:bodyPr wrap="square">
            <a:spAutoFit/>
          </a:bodyPr>
          <a:lstStyle/>
          <a:p>
            <a:pPr algn="just"/>
            <a:r>
              <a:rPr lang="en-US" sz="2000" dirty="0" err="1"/>
              <a:t>Většina</a:t>
            </a:r>
            <a:r>
              <a:rPr lang="en-US" sz="2000" dirty="0"/>
              <a:t> </a:t>
            </a:r>
            <a:r>
              <a:rPr lang="en-US" sz="2000" dirty="0" err="1"/>
              <a:t>zdrojů</a:t>
            </a:r>
            <a:r>
              <a:rPr lang="en-US" sz="2000" dirty="0"/>
              <a:t> </a:t>
            </a:r>
            <a:r>
              <a:rPr lang="en-US" sz="2000" dirty="0" err="1"/>
              <a:t>zpráv</a:t>
            </a:r>
            <a:r>
              <a:rPr lang="en-US" sz="2000" dirty="0"/>
              <a:t> </a:t>
            </a:r>
            <a:r>
              <a:rPr lang="en-US" sz="2000" dirty="0" err="1"/>
              <a:t>generuje</a:t>
            </a:r>
            <a:r>
              <a:rPr lang="en-US" sz="2000" dirty="0"/>
              <a:t> </a:t>
            </a:r>
            <a:r>
              <a:rPr lang="en-US" sz="2000" dirty="0" err="1"/>
              <a:t>signály</a:t>
            </a:r>
            <a:r>
              <a:rPr lang="en-US" sz="2000" dirty="0"/>
              <a:t>, </a:t>
            </a:r>
            <a:r>
              <a:rPr lang="en-US" sz="2000" dirty="0" err="1"/>
              <a:t>které</a:t>
            </a:r>
            <a:r>
              <a:rPr lang="en-US" sz="2000" dirty="0"/>
              <a:t> </a:t>
            </a:r>
            <a:r>
              <a:rPr lang="en-US" sz="2000" dirty="0" err="1"/>
              <a:t>ve</a:t>
            </a:r>
            <a:r>
              <a:rPr lang="en-US" sz="2000" dirty="0"/>
              <a:t> </a:t>
            </a:r>
            <a:r>
              <a:rPr lang="en-US" sz="2000" dirty="0" err="1"/>
              <a:t>své</a:t>
            </a:r>
            <a:r>
              <a:rPr lang="en-US" sz="2000" dirty="0"/>
              <a:t> </a:t>
            </a:r>
            <a:r>
              <a:rPr lang="en-US" sz="2000" dirty="0" err="1"/>
              <a:t>původní</a:t>
            </a:r>
            <a:r>
              <a:rPr lang="en-US" sz="2000" dirty="0"/>
              <a:t> </a:t>
            </a:r>
            <a:r>
              <a:rPr lang="en-US" sz="2000" dirty="0" err="1"/>
              <a:t>podobě</a:t>
            </a:r>
            <a:r>
              <a:rPr lang="en-US" sz="2000" dirty="0"/>
              <a:t> </a:t>
            </a:r>
            <a:r>
              <a:rPr lang="en-US" sz="2000" dirty="0" err="1"/>
              <a:t>nejsou</a:t>
            </a:r>
            <a:r>
              <a:rPr lang="en-US" sz="2000" dirty="0"/>
              <a:t> </a:t>
            </a:r>
            <a:r>
              <a:rPr lang="en-US" sz="2000" dirty="0" err="1"/>
              <a:t>vhodné</a:t>
            </a:r>
            <a:r>
              <a:rPr lang="en-US" sz="2000" dirty="0"/>
              <a:t> pro </a:t>
            </a:r>
            <a:r>
              <a:rPr lang="en-US" sz="2000" dirty="0" err="1"/>
              <a:t>dálkový</a:t>
            </a:r>
            <a:r>
              <a:rPr lang="en-US" sz="2000" dirty="0"/>
              <a:t> </a:t>
            </a:r>
            <a:r>
              <a:rPr lang="en-US" sz="2000" dirty="0" err="1"/>
              <a:t>přenos</a:t>
            </a:r>
            <a:r>
              <a:rPr lang="en-US" sz="2000" dirty="0"/>
              <a:t>. Proto </a:t>
            </a:r>
            <a:r>
              <a:rPr lang="en-US" sz="2000" dirty="0" err="1"/>
              <a:t>vznikla</a:t>
            </a:r>
            <a:r>
              <a:rPr lang="en-US" sz="2000" dirty="0"/>
              <a:t> </a:t>
            </a:r>
            <a:r>
              <a:rPr lang="en-US" sz="2000" dirty="0" err="1"/>
              <a:t>modulace</a:t>
            </a:r>
            <a:r>
              <a:rPr lang="en-US" sz="2000" dirty="0"/>
              <a:t>, </a:t>
            </a:r>
            <a:r>
              <a:rPr lang="en-US" sz="2000" dirty="0" err="1"/>
              <a:t>která</a:t>
            </a:r>
            <a:r>
              <a:rPr lang="en-US" sz="2000" dirty="0"/>
              <a:t> </a:t>
            </a:r>
            <a:r>
              <a:rPr lang="en-US" sz="2000" dirty="0" err="1"/>
              <a:t>posílí</a:t>
            </a:r>
            <a:r>
              <a:rPr lang="en-US" sz="2000" dirty="0"/>
              <a:t> </a:t>
            </a:r>
            <a:r>
              <a:rPr lang="en-US" sz="2000" dirty="0" err="1"/>
              <a:t>signál</a:t>
            </a:r>
            <a:r>
              <a:rPr lang="en-US" sz="2000" dirty="0"/>
              <a:t> (</a:t>
            </a:r>
            <a:r>
              <a:rPr lang="en-US" sz="2000" dirty="0" err="1"/>
              <a:t>nesenou</a:t>
            </a:r>
            <a:r>
              <a:rPr lang="en-US" sz="2000" dirty="0"/>
              <a:t> </a:t>
            </a:r>
            <a:r>
              <a:rPr lang="en-US" sz="2000" dirty="0" err="1"/>
              <a:t>informaci</a:t>
            </a:r>
            <a:r>
              <a:rPr lang="en-US" sz="2000" dirty="0"/>
              <a:t>), </a:t>
            </a:r>
            <a:r>
              <a:rPr lang="en-US" sz="2000" dirty="0" err="1"/>
              <a:t>lze</a:t>
            </a:r>
            <a:r>
              <a:rPr lang="en-US" sz="2000" dirty="0"/>
              <a:t> ho </a:t>
            </a:r>
            <a:r>
              <a:rPr lang="en-US" sz="2000" dirty="0" err="1"/>
              <a:t>tak</a:t>
            </a:r>
            <a:r>
              <a:rPr lang="en-US" sz="2000" dirty="0"/>
              <a:t> </a:t>
            </a:r>
            <a:r>
              <a:rPr lang="en-US" sz="2000" dirty="0" err="1"/>
              <a:t>přenášet</a:t>
            </a:r>
            <a:r>
              <a:rPr lang="en-US" sz="2000" dirty="0"/>
              <a:t> </a:t>
            </a:r>
            <a:r>
              <a:rPr lang="en-US" sz="2000" dirty="0" err="1"/>
              <a:t>na</a:t>
            </a:r>
            <a:r>
              <a:rPr lang="en-US" sz="2000" dirty="0"/>
              <a:t> </a:t>
            </a:r>
            <a:r>
              <a:rPr lang="en-US" sz="2000" dirty="0" err="1"/>
              <a:t>delší</a:t>
            </a:r>
            <a:r>
              <a:rPr lang="en-US" sz="2000" dirty="0"/>
              <a:t> </a:t>
            </a:r>
            <a:r>
              <a:rPr lang="en-US" sz="2000" dirty="0" err="1"/>
              <a:t>vzdálenost</a:t>
            </a:r>
            <a:r>
              <a:rPr lang="en-US" sz="2000" dirty="0"/>
              <a:t>.</a:t>
            </a:r>
          </a:p>
        </p:txBody>
      </p:sp>
      <p:pic>
        <p:nvPicPr>
          <p:cNvPr id="17" name="Picture 2" descr="http://www.digitalnitelevize.cz/obrazek/2010_7_plostiny_3_b.jpg">
            <a:extLst>
              <a:ext uri="{FF2B5EF4-FFF2-40B4-BE49-F238E27FC236}">
                <a16:creationId xmlns:a16="http://schemas.microsoft.com/office/drawing/2014/main" id="{BB9F05CA-673B-40EB-8020-BDA6174195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430" y="3334472"/>
            <a:ext cx="1019951" cy="12485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9" descr="http://sweb.cz/radek.jandora/Z2.BMP">
            <a:extLst>
              <a:ext uri="{FF2B5EF4-FFF2-40B4-BE49-F238E27FC236}">
                <a16:creationId xmlns:a16="http://schemas.microsoft.com/office/drawing/2014/main" id="{B6C18F80-5330-4A29-A6BC-73D8AF98495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625332" y="3151523"/>
            <a:ext cx="739898" cy="161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1572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obrazit zdrojový obrázek">
            <a:extLst>
              <a:ext uri="{FF2B5EF4-FFF2-40B4-BE49-F238E27FC236}">
                <a16:creationId xmlns:a16="http://schemas.microsoft.com/office/drawing/2014/main" id="{F8FEF79C-15AB-42AA-ADA9-FB354CAF7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64" y="302294"/>
            <a:ext cx="4185386" cy="15912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obrazit zdrojový obrázek">
            <a:extLst>
              <a:ext uri="{FF2B5EF4-FFF2-40B4-BE49-F238E27FC236}">
                <a16:creationId xmlns:a16="http://schemas.microsoft.com/office/drawing/2014/main" id="{E2543DA5-C447-41ED-83BE-D55118BA7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23" y="2156348"/>
            <a:ext cx="4225782" cy="19925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1C7F0EB-5934-40DE-BD88-F2C226736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89" y="4491648"/>
            <a:ext cx="4210831" cy="221622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5D41CF5-74C1-4B1B-9C70-B96EFB2AC642}"/>
              </a:ext>
            </a:extLst>
          </p:cNvPr>
          <p:cNvSpPr txBox="1"/>
          <p:nvPr/>
        </p:nvSpPr>
        <p:spPr>
          <a:xfrm>
            <a:off x="4691416" y="832850"/>
            <a:ext cx="4271750" cy="923330"/>
          </a:xfrm>
          <a:prstGeom prst="rect">
            <a:avLst/>
          </a:prstGeom>
          <a:noFill/>
        </p:spPr>
        <p:txBody>
          <a:bodyPr wrap="square">
            <a:spAutoFit/>
          </a:bodyPr>
          <a:lstStyle/>
          <a:p>
            <a:pPr algn="just"/>
            <a:r>
              <a:rPr lang="cs-CZ" b="0" i="0" dirty="0">
                <a:solidFill>
                  <a:srgbClr val="202122"/>
                </a:solidFill>
                <a:effectLst/>
              </a:rPr>
              <a:t>Kilometrové vlny, </a:t>
            </a:r>
            <a:r>
              <a:rPr lang="en-US" b="0" i="0" dirty="0" err="1">
                <a:solidFill>
                  <a:srgbClr val="202122"/>
                </a:solidFill>
                <a:effectLst/>
              </a:rPr>
              <a:t>mají</a:t>
            </a:r>
            <a:r>
              <a:rPr lang="en-US" b="0" i="0" dirty="0">
                <a:solidFill>
                  <a:srgbClr val="202122"/>
                </a:solidFill>
                <a:effectLst/>
              </a:rPr>
              <a:t> </a:t>
            </a:r>
            <a:r>
              <a:rPr lang="en-US" b="0" i="0" dirty="0" err="1">
                <a:solidFill>
                  <a:srgbClr val="202122"/>
                </a:solidFill>
                <a:effectLst/>
              </a:rPr>
              <a:t>frekvence</a:t>
            </a:r>
            <a:r>
              <a:rPr lang="en-US" b="0" i="0" dirty="0">
                <a:solidFill>
                  <a:srgbClr val="202122"/>
                </a:solidFill>
                <a:effectLst/>
              </a:rPr>
              <a:t> 30 </a:t>
            </a:r>
            <a:r>
              <a:rPr lang="en-US" b="0" i="0" dirty="0" err="1">
                <a:solidFill>
                  <a:srgbClr val="202122"/>
                </a:solidFill>
                <a:effectLst/>
              </a:rPr>
              <a:t>až</a:t>
            </a:r>
            <a:r>
              <a:rPr lang="en-US" b="0" i="0" dirty="0">
                <a:solidFill>
                  <a:srgbClr val="202122"/>
                </a:solidFill>
                <a:effectLst/>
              </a:rPr>
              <a:t> 300 kHz. </a:t>
            </a:r>
            <a:r>
              <a:rPr lang="en-US" b="0" i="0" dirty="0" err="1">
                <a:solidFill>
                  <a:srgbClr val="202122"/>
                </a:solidFill>
                <a:effectLst/>
              </a:rPr>
              <a:t>Použití</a:t>
            </a:r>
            <a:r>
              <a:rPr lang="en-US" b="0" i="0" dirty="0">
                <a:solidFill>
                  <a:srgbClr val="202122"/>
                </a:solidFill>
                <a:effectLst/>
              </a:rPr>
              <a:t> pro </a:t>
            </a:r>
            <a:r>
              <a:rPr lang="en-US" b="0" i="0" dirty="0" err="1">
                <a:solidFill>
                  <a:srgbClr val="202122"/>
                </a:solidFill>
                <a:effectLst/>
              </a:rPr>
              <a:t>rozhlasové</a:t>
            </a:r>
            <a:r>
              <a:rPr lang="en-US" b="0" i="0" dirty="0">
                <a:solidFill>
                  <a:srgbClr val="202122"/>
                </a:solidFill>
                <a:effectLst/>
              </a:rPr>
              <a:t> </a:t>
            </a:r>
            <a:r>
              <a:rPr lang="en-US" b="0" i="0" dirty="0" err="1">
                <a:solidFill>
                  <a:srgbClr val="202122"/>
                </a:solidFill>
                <a:effectLst/>
              </a:rPr>
              <a:t>dlouhé</a:t>
            </a:r>
            <a:r>
              <a:rPr lang="en-US" b="0" i="0" dirty="0">
                <a:solidFill>
                  <a:srgbClr val="202122"/>
                </a:solidFill>
                <a:effectLst/>
              </a:rPr>
              <a:t> </a:t>
            </a:r>
            <a:r>
              <a:rPr lang="en-US" b="0" i="0" dirty="0" err="1">
                <a:solidFill>
                  <a:srgbClr val="202122"/>
                </a:solidFill>
                <a:effectLst/>
              </a:rPr>
              <a:t>vlny</a:t>
            </a:r>
            <a:r>
              <a:rPr lang="en-US" b="0" i="0" dirty="0">
                <a:solidFill>
                  <a:srgbClr val="202122"/>
                </a:solidFill>
                <a:effectLst/>
              </a:rPr>
              <a:t>, </a:t>
            </a:r>
            <a:r>
              <a:rPr lang="en-US" b="0" i="0" dirty="0" err="1">
                <a:solidFill>
                  <a:srgbClr val="202122"/>
                </a:solidFill>
                <a:effectLst/>
              </a:rPr>
              <a:t>radiokomunikace</a:t>
            </a:r>
            <a:r>
              <a:rPr lang="en-US" b="0" i="0" dirty="0">
                <a:solidFill>
                  <a:srgbClr val="202122"/>
                </a:solidFill>
                <a:effectLst/>
              </a:rPr>
              <a:t>, </a:t>
            </a:r>
            <a:r>
              <a:rPr lang="en-US" b="0" i="0" dirty="0" err="1">
                <a:solidFill>
                  <a:srgbClr val="202122"/>
                </a:solidFill>
                <a:effectLst/>
              </a:rPr>
              <a:t>meteorologické</a:t>
            </a:r>
            <a:r>
              <a:rPr lang="en-US" b="0" i="0" dirty="0">
                <a:solidFill>
                  <a:srgbClr val="202122"/>
                </a:solidFill>
                <a:effectLst/>
              </a:rPr>
              <a:t> </a:t>
            </a:r>
            <a:r>
              <a:rPr lang="en-US" b="0" i="0" dirty="0" err="1">
                <a:solidFill>
                  <a:srgbClr val="202122"/>
                </a:solidFill>
                <a:effectLst/>
              </a:rPr>
              <a:t>služby</a:t>
            </a:r>
            <a:r>
              <a:rPr lang="en-US" b="0" i="0" dirty="0">
                <a:solidFill>
                  <a:srgbClr val="202122"/>
                </a:solidFill>
                <a:effectLst/>
              </a:rPr>
              <a:t>.</a:t>
            </a:r>
            <a:endParaRPr lang="en-US" dirty="0"/>
          </a:p>
        </p:txBody>
      </p:sp>
      <p:sp>
        <p:nvSpPr>
          <p:cNvPr id="10" name="TextovéPole 9">
            <a:extLst>
              <a:ext uri="{FF2B5EF4-FFF2-40B4-BE49-F238E27FC236}">
                <a16:creationId xmlns:a16="http://schemas.microsoft.com/office/drawing/2014/main" id="{26F38E5D-9A61-44F1-83D5-C5197E0FE5EE}"/>
              </a:ext>
            </a:extLst>
          </p:cNvPr>
          <p:cNvSpPr txBox="1"/>
          <p:nvPr/>
        </p:nvSpPr>
        <p:spPr>
          <a:xfrm>
            <a:off x="4804510" y="2552470"/>
            <a:ext cx="4244453" cy="1200329"/>
          </a:xfrm>
          <a:prstGeom prst="rect">
            <a:avLst/>
          </a:prstGeom>
          <a:noFill/>
        </p:spPr>
        <p:txBody>
          <a:bodyPr wrap="square">
            <a:spAutoFit/>
          </a:bodyPr>
          <a:lstStyle/>
          <a:p>
            <a:pPr algn="just"/>
            <a:r>
              <a:rPr lang="cs-CZ" dirty="0"/>
              <a:t>Hektometrové vlny,</a:t>
            </a:r>
            <a:r>
              <a:rPr lang="en-US" dirty="0"/>
              <a:t> </a:t>
            </a:r>
            <a:r>
              <a:rPr lang="en-US" dirty="0" err="1"/>
              <a:t>mají</a:t>
            </a:r>
            <a:r>
              <a:rPr lang="en-US" dirty="0"/>
              <a:t> </a:t>
            </a:r>
            <a:r>
              <a:rPr lang="en-US" dirty="0" err="1"/>
              <a:t>frekvence</a:t>
            </a:r>
            <a:r>
              <a:rPr lang="en-US" dirty="0"/>
              <a:t> 0,3 – 3 MHz</a:t>
            </a:r>
            <a:r>
              <a:rPr lang="cs-CZ" dirty="0"/>
              <a:t>.</a:t>
            </a:r>
            <a:r>
              <a:rPr lang="en-US" dirty="0"/>
              <a:t> </a:t>
            </a:r>
            <a:r>
              <a:rPr lang="cs-CZ" dirty="0"/>
              <a:t>Použití</a:t>
            </a:r>
            <a:r>
              <a:rPr lang="en-US" dirty="0"/>
              <a:t> k </a:t>
            </a:r>
            <a:r>
              <a:rPr lang="en-US" dirty="0" err="1"/>
              <a:t>přenosu</a:t>
            </a:r>
            <a:r>
              <a:rPr lang="en-US" dirty="0"/>
              <a:t> </a:t>
            </a:r>
            <a:r>
              <a:rPr lang="en-US" dirty="0" err="1"/>
              <a:t>rozhlasového</a:t>
            </a:r>
            <a:r>
              <a:rPr lang="en-US" dirty="0"/>
              <a:t> </a:t>
            </a:r>
            <a:r>
              <a:rPr lang="en-US" dirty="0" err="1"/>
              <a:t>vysílání</a:t>
            </a:r>
            <a:r>
              <a:rPr lang="en-US" dirty="0"/>
              <a:t> (SV), </a:t>
            </a:r>
            <a:r>
              <a:rPr lang="en-US" dirty="0" err="1"/>
              <a:t>radionavigaci</a:t>
            </a:r>
            <a:r>
              <a:rPr lang="en-US" dirty="0"/>
              <a:t> a </a:t>
            </a:r>
            <a:r>
              <a:rPr lang="en-US" dirty="0" err="1"/>
              <a:t>komunikaci</a:t>
            </a:r>
            <a:r>
              <a:rPr lang="en-US" dirty="0"/>
              <a:t> </a:t>
            </a:r>
            <a:r>
              <a:rPr lang="en-US" dirty="0" err="1"/>
              <a:t>na</a:t>
            </a:r>
            <a:r>
              <a:rPr lang="en-US" dirty="0"/>
              <a:t> </a:t>
            </a:r>
            <a:r>
              <a:rPr lang="en-US" dirty="0" err="1"/>
              <a:t>malé</a:t>
            </a:r>
            <a:r>
              <a:rPr lang="en-US" dirty="0"/>
              <a:t> a </a:t>
            </a:r>
            <a:r>
              <a:rPr lang="en-US" dirty="0" err="1"/>
              <a:t>střední</a:t>
            </a:r>
            <a:r>
              <a:rPr lang="en-US" dirty="0"/>
              <a:t> </a:t>
            </a:r>
            <a:r>
              <a:rPr lang="en-US" dirty="0" err="1"/>
              <a:t>vzdálenosti</a:t>
            </a:r>
            <a:r>
              <a:rPr lang="en-US" dirty="0"/>
              <a:t>.</a:t>
            </a:r>
          </a:p>
        </p:txBody>
      </p:sp>
      <p:sp>
        <p:nvSpPr>
          <p:cNvPr id="12" name="TextovéPole 11">
            <a:extLst>
              <a:ext uri="{FF2B5EF4-FFF2-40B4-BE49-F238E27FC236}">
                <a16:creationId xmlns:a16="http://schemas.microsoft.com/office/drawing/2014/main" id="{461857F1-3ABD-45BE-AE0A-753AD87E5ACB}"/>
              </a:ext>
            </a:extLst>
          </p:cNvPr>
          <p:cNvSpPr txBox="1"/>
          <p:nvPr/>
        </p:nvSpPr>
        <p:spPr>
          <a:xfrm>
            <a:off x="4804510" y="4399551"/>
            <a:ext cx="4114801" cy="2308324"/>
          </a:xfrm>
          <a:prstGeom prst="rect">
            <a:avLst/>
          </a:prstGeom>
          <a:noFill/>
        </p:spPr>
        <p:txBody>
          <a:bodyPr wrap="square">
            <a:spAutoFit/>
          </a:bodyPr>
          <a:lstStyle/>
          <a:p>
            <a:pPr algn="just"/>
            <a:r>
              <a:rPr lang="cs-CZ" dirty="0"/>
              <a:t>Dekametrové vlny, </a:t>
            </a:r>
            <a:r>
              <a:rPr lang="en-US" dirty="0" err="1"/>
              <a:t>mají</a:t>
            </a:r>
            <a:r>
              <a:rPr lang="en-US" dirty="0"/>
              <a:t> </a:t>
            </a:r>
            <a:r>
              <a:rPr lang="en-US" dirty="0" err="1"/>
              <a:t>frekvence</a:t>
            </a:r>
            <a:r>
              <a:rPr lang="en-US" dirty="0"/>
              <a:t> 3 – 30 </a:t>
            </a:r>
            <a:r>
              <a:rPr lang="en-US" dirty="0" err="1"/>
              <a:t>MHz.</a:t>
            </a:r>
            <a:r>
              <a:rPr lang="en-US" dirty="0"/>
              <a:t> </a:t>
            </a:r>
            <a:r>
              <a:rPr lang="cs-CZ" dirty="0"/>
              <a:t>Použití pro r</a:t>
            </a:r>
            <a:r>
              <a:rPr lang="en-US" dirty="0" err="1"/>
              <a:t>adiokomunikace</a:t>
            </a:r>
            <a:r>
              <a:rPr lang="en-US" dirty="0"/>
              <a:t> </a:t>
            </a:r>
            <a:r>
              <a:rPr lang="en-US" dirty="0" err="1"/>
              <a:t>na</a:t>
            </a:r>
            <a:r>
              <a:rPr lang="en-US" dirty="0"/>
              <a:t> </a:t>
            </a:r>
            <a:r>
              <a:rPr lang="en-US" dirty="0" err="1"/>
              <a:t>střední</a:t>
            </a:r>
            <a:r>
              <a:rPr lang="en-US" dirty="0"/>
              <a:t> a </a:t>
            </a:r>
            <a:r>
              <a:rPr lang="en-US" dirty="0" err="1"/>
              <a:t>velké</a:t>
            </a:r>
            <a:r>
              <a:rPr lang="en-US" dirty="0"/>
              <a:t> </a:t>
            </a:r>
            <a:r>
              <a:rPr lang="en-US" dirty="0" err="1"/>
              <a:t>vzdálenosti</a:t>
            </a:r>
            <a:r>
              <a:rPr lang="en-US" dirty="0"/>
              <a:t>, </a:t>
            </a:r>
            <a:r>
              <a:rPr lang="en-US" dirty="0" err="1"/>
              <a:t>rozhlasové</a:t>
            </a:r>
            <a:r>
              <a:rPr lang="en-US" dirty="0"/>
              <a:t> </a:t>
            </a:r>
            <a:r>
              <a:rPr lang="en-US" dirty="0" err="1"/>
              <a:t>krátké</a:t>
            </a:r>
            <a:r>
              <a:rPr lang="en-US" dirty="0"/>
              <a:t> </a:t>
            </a:r>
            <a:r>
              <a:rPr lang="en-US" dirty="0" err="1"/>
              <a:t>vlny</a:t>
            </a:r>
            <a:r>
              <a:rPr lang="en-US" dirty="0"/>
              <a:t>, </a:t>
            </a:r>
            <a:r>
              <a:rPr lang="en-US" dirty="0" err="1"/>
              <a:t>amatérská</a:t>
            </a:r>
            <a:r>
              <a:rPr lang="en-US" dirty="0"/>
              <a:t> </a:t>
            </a:r>
            <a:r>
              <a:rPr lang="en-US" dirty="0" err="1"/>
              <a:t>pásma</a:t>
            </a:r>
            <a:r>
              <a:rPr lang="en-US" dirty="0"/>
              <a:t>.</a:t>
            </a:r>
            <a:r>
              <a:rPr lang="cs-CZ" dirty="0"/>
              <a:t> K</a:t>
            </a:r>
            <a:r>
              <a:rPr lang="cs-CZ" altLang="cs-CZ" sz="1800" b="0" i="0" u="none" dirty="0">
                <a:effectLst/>
                <a:cs typeface="Times New Roman" panose="02020603050405020304" pitchFamily="18" charset="0"/>
              </a:rPr>
              <a:t>rátké vlny </a:t>
            </a:r>
            <a:r>
              <a:rPr lang="cs-CZ" altLang="cs-CZ" sz="1800" b="0" i="0" dirty="0">
                <a:effectLst/>
                <a:cs typeface="Times New Roman" panose="02020603050405020304" pitchFamily="18" charset="0"/>
              </a:rPr>
              <a:t>se odrá</a:t>
            </a:r>
            <a:r>
              <a:rPr lang="cs-CZ" altLang="cs-CZ" sz="1800" b="0" i="0" dirty="0">
                <a:effectLst/>
              </a:rPr>
              <a:t>ž</a:t>
            </a:r>
            <a:r>
              <a:rPr lang="cs-CZ" altLang="cs-CZ" sz="1800" b="0" i="0" dirty="0">
                <a:effectLst/>
                <a:cs typeface="Times New Roman" panose="02020603050405020304" pitchFamily="18" charset="0"/>
              </a:rPr>
              <a:t>ejí od ionosféry </a:t>
            </a:r>
            <a:r>
              <a:rPr lang="cs-CZ" altLang="cs-CZ" sz="1800" b="0" i="0" u="none" dirty="0">
                <a:effectLst/>
                <a:cs typeface="Times New Roman" panose="02020603050405020304" pitchFamily="18" charset="0"/>
              </a:rPr>
              <a:t>(za</a:t>
            </a:r>
            <a:r>
              <a:rPr lang="cs-CZ" altLang="cs-CZ" sz="1800" b="0" i="0" u="none" dirty="0">
                <a:effectLst/>
              </a:rPr>
              <a:t>č</a:t>
            </a:r>
            <a:r>
              <a:rPr lang="cs-CZ" altLang="cs-CZ" sz="1800" b="0" i="0" u="none" dirty="0">
                <a:effectLst/>
                <a:cs typeface="Times New Roman" panose="02020603050405020304" pitchFamily="18" charset="0"/>
              </a:rPr>
              <a:t>íná ve výšce 60 – 80 km nad zemským povrchem, obsahuje ur</a:t>
            </a:r>
            <a:r>
              <a:rPr lang="cs-CZ" altLang="cs-CZ" sz="1800" b="0" i="0" u="none" dirty="0">
                <a:effectLst/>
              </a:rPr>
              <a:t>č</a:t>
            </a:r>
            <a:r>
              <a:rPr lang="cs-CZ" altLang="cs-CZ" sz="1800" b="0" i="0" u="none" dirty="0">
                <a:effectLst/>
                <a:cs typeface="Times New Roman" panose="02020603050405020304" pitchFamily="18" charset="0"/>
              </a:rPr>
              <a:t>ité mno</a:t>
            </a:r>
            <a:r>
              <a:rPr lang="cs-CZ" altLang="cs-CZ" sz="1800" b="0" i="0" u="none" dirty="0">
                <a:effectLst/>
              </a:rPr>
              <a:t>ž</a:t>
            </a:r>
            <a:r>
              <a:rPr lang="cs-CZ" altLang="cs-CZ" sz="1800" b="0" i="0" u="none" dirty="0">
                <a:effectLst/>
                <a:cs typeface="Times New Roman" panose="02020603050405020304" pitchFamily="18" charset="0"/>
              </a:rPr>
              <a:t>ství molekul vzduchu rozšt</a:t>
            </a:r>
            <a:r>
              <a:rPr lang="cs-CZ" altLang="cs-CZ" sz="1800" b="0" i="0" u="none" dirty="0">
                <a:effectLst/>
              </a:rPr>
              <a:t>ě</a:t>
            </a:r>
            <a:r>
              <a:rPr lang="cs-CZ" altLang="cs-CZ" sz="1800" b="0" i="0" u="none" dirty="0">
                <a:effectLst/>
                <a:cs typeface="Times New Roman" panose="02020603050405020304" pitchFamily="18" charset="0"/>
              </a:rPr>
              <a:t>pených na ionty a volné elektrony</a:t>
            </a:r>
            <a:r>
              <a:rPr lang="cs-CZ" altLang="cs-CZ" sz="1800" b="0" i="0" u="none" dirty="0">
                <a:effectLst/>
              </a:rPr>
              <a:t>)</a:t>
            </a:r>
            <a:endParaRPr lang="en-US" dirty="0"/>
          </a:p>
        </p:txBody>
      </p:sp>
    </p:spTree>
    <p:extLst>
      <p:ext uri="{BB962C8B-B14F-4D97-AF65-F5344CB8AC3E}">
        <p14:creationId xmlns:p14="http://schemas.microsoft.com/office/powerpoint/2010/main" val="3174290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a:extLst>
              <a:ext uri="{FF2B5EF4-FFF2-40B4-BE49-F238E27FC236}">
                <a16:creationId xmlns:a16="http://schemas.microsoft.com/office/drawing/2014/main" id="{8CBF1903-3A0B-4E25-A87B-D7115BCCB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94" y="264126"/>
            <a:ext cx="2541800" cy="16329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F403B99-FC1A-437C-9483-F004BEE872E2}"/>
              </a:ext>
            </a:extLst>
          </p:cNvPr>
          <p:cNvSpPr txBox="1"/>
          <p:nvPr/>
        </p:nvSpPr>
        <p:spPr>
          <a:xfrm>
            <a:off x="3220872" y="248777"/>
            <a:ext cx="5568285" cy="2031325"/>
          </a:xfrm>
          <a:prstGeom prst="rect">
            <a:avLst/>
          </a:prstGeom>
          <a:noFill/>
        </p:spPr>
        <p:txBody>
          <a:bodyPr wrap="square">
            <a:spAutoFit/>
          </a:bodyPr>
          <a:lstStyle/>
          <a:p>
            <a:pPr algn="just"/>
            <a:r>
              <a:rPr lang="cs-CZ" dirty="0"/>
              <a:t>Metrové vlny, </a:t>
            </a:r>
            <a:r>
              <a:rPr lang="en-US" dirty="0" err="1"/>
              <a:t>mají</a:t>
            </a:r>
            <a:r>
              <a:rPr lang="en-US" dirty="0"/>
              <a:t> </a:t>
            </a:r>
            <a:r>
              <a:rPr lang="en-US" dirty="0" err="1"/>
              <a:t>frekvence</a:t>
            </a:r>
            <a:r>
              <a:rPr lang="en-US" dirty="0"/>
              <a:t> 30 – 300 </a:t>
            </a:r>
            <a:r>
              <a:rPr lang="en-US" dirty="0" err="1"/>
              <a:t>MHz.</a:t>
            </a:r>
            <a:r>
              <a:rPr lang="en-US" dirty="0"/>
              <a:t> Na </a:t>
            </a:r>
            <a:r>
              <a:rPr lang="en-US" dirty="0" err="1"/>
              <a:t>těchto</a:t>
            </a:r>
            <a:r>
              <a:rPr lang="en-US" dirty="0"/>
              <a:t> </a:t>
            </a:r>
            <a:r>
              <a:rPr lang="en-US" dirty="0" err="1"/>
              <a:t>vlnách</a:t>
            </a:r>
            <a:r>
              <a:rPr lang="en-US" dirty="0"/>
              <a:t> se </a:t>
            </a:r>
            <a:r>
              <a:rPr lang="en-US" dirty="0" err="1"/>
              <a:t>vysílá</a:t>
            </a:r>
            <a:r>
              <a:rPr lang="en-US" dirty="0"/>
              <a:t> </a:t>
            </a:r>
            <a:r>
              <a:rPr lang="en-US" dirty="0" err="1"/>
              <a:t>frekvenčně</a:t>
            </a:r>
            <a:r>
              <a:rPr lang="en-US" dirty="0"/>
              <a:t> </a:t>
            </a:r>
            <a:r>
              <a:rPr lang="en-US" dirty="0" err="1"/>
              <a:t>modulované</a:t>
            </a:r>
            <a:r>
              <a:rPr lang="en-US" dirty="0"/>
              <a:t> </a:t>
            </a:r>
            <a:r>
              <a:rPr lang="en-US" dirty="0" err="1"/>
              <a:t>rozhlasové</a:t>
            </a:r>
            <a:r>
              <a:rPr lang="en-US" dirty="0"/>
              <a:t> </a:t>
            </a:r>
            <a:r>
              <a:rPr lang="en-US" dirty="0" err="1"/>
              <a:t>vysílání</a:t>
            </a:r>
            <a:r>
              <a:rPr lang="en-US" dirty="0"/>
              <a:t> (FM) a </a:t>
            </a:r>
            <a:r>
              <a:rPr lang="en-US" dirty="0" err="1"/>
              <a:t>některé</a:t>
            </a:r>
            <a:r>
              <a:rPr lang="en-US" dirty="0"/>
              <a:t> </a:t>
            </a:r>
            <a:r>
              <a:rPr lang="en-US" dirty="0" err="1"/>
              <a:t>televizní</a:t>
            </a:r>
            <a:r>
              <a:rPr lang="en-US" dirty="0"/>
              <a:t> </a:t>
            </a:r>
            <a:r>
              <a:rPr lang="en-US" dirty="0" err="1"/>
              <a:t>kanály</a:t>
            </a:r>
            <a:r>
              <a:rPr lang="en-US" dirty="0"/>
              <a:t> (</a:t>
            </a:r>
            <a:r>
              <a:rPr lang="en-US" dirty="0" err="1"/>
              <a:t>dnes</a:t>
            </a:r>
            <a:r>
              <a:rPr lang="en-US" dirty="0"/>
              <a:t> </a:t>
            </a:r>
            <a:r>
              <a:rPr lang="en-US" dirty="0" err="1"/>
              <a:t>již</a:t>
            </a:r>
            <a:r>
              <a:rPr lang="en-US" dirty="0"/>
              <a:t> </a:t>
            </a:r>
            <a:r>
              <a:rPr lang="en-US" dirty="0" err="1"/>
              <a:t>opouštěné</a:t>
            </a:r>
            <a:r>
              <a:rPr lang="en-US" dirty="0"/>
              <a:t> I., II. a III. tel. </a:t>
            </a:r>
            <a:r>
              <a:rPr lang="en-US" dirty="0" err="1"/>
              <a:t>pásmo</a:t>
            </a:r>
            <a:r>
              <a:rPr lang="en-US" dirty="0"/>
              <a:t>), </a:t>
            </a:r>
            <a:r>
              <a:rPr lang="en-US" dirty="0" err="1"/>
              <a:t>různé</a:t>
            </a:r>
            <a:r>
              <a:rPr lang="en-US" dirty="0"/>
              <a:t> </a:t>
            </a:r>
            <a:r>
              <a:rPr lang="en-US" dirty="0" err="1"/>
              <a:t>mobilní</a:t>
            </a:r>
            <a:r>
              <a:rPr lang="en-US" dirty="0"/>
              <a:t> </a:t>
            </a:r>
            <a:r>
              <a:rPr lang="en-US" dirty="0" err="1"/>
              <a:t>radiostanice</a:t>
            </a:r>
            <a:r>
              <a:rPr lang="en-US" dirty="0"/>
              <a:t> </a:t>
            </a:r>
            <a:r>
              <a:rPr lang="en-US" dirty="0" err="1"/>
              <a:t>včetně</a:t>
            </a:r>
            <a:r>
              <a:rPr lang="en-US" dirty="0"/>
              <a:t> </a:t>
            </a:r>
            <a:r>
              <a:rPr lang="en-US" dirty="0" err="1"/>
              <a:t>leteckých</a:t>
            </a:r>
            <a:r>
              <a:rPr lang="en-US" dirty="0"/>
              <a:t> a </a:t>
            </a:r>
            <a:r>
              <a:rPr lang="en-US" dirty="0" err="1"/>
              <a:t>lodních</a:t>
            </a:r>
            <a:r>
              <a:rPr lang="en-US" dirty="0"/>
              <a:t>.</a:t>
            </a:r>
            <a:r>
              <a:rPr lang="cs-CZ" dirty="0"/>
              <a:t> </a:t>
            </a:r>
            <a:r>
              <a:rPr lang="cs-CZ" altLang="cs-CZ" sz="1800" i="0" u="none" dirty="0">
                <a:effectLst/>
                <a:cs typeface="Times New Roman" panose="02020603050405020304" pitchFamily="18" charset="0"/>
              </a:rPr>
              <a:t>Vysíla</a:t>
            </a:r>
            <a:r>
              <a:rPr lang="cs-CZ" altLang="cs-CZ" sz="1800" i="0" u="none" dirty="0">
                <a:effectLst/>
              </a:rPr>
              <a:t>č</a:t>
            </a:r>
            <a:r>
              <a:rPr lang="cs-CZ" altLang="cs-CZ" sz="1800" i="0" u="none" dirty="0">
                <a:effectLst/>
                <a:cs typeface="Times New Roman" panose="02020603050405020304" pitchFamily="18" charset="0"/>
              </a:rPr>
              <a:t> a p</a:t>
            </a:r>
            <a:r>
              <a:rPr lang="cs-CZ" altLang="cs-CZ" sz="1800" i="0" u="none" dirty="0">
                <a:effectLst/>
              </a:rPr>
              <a:t>ři</a:t>
            </a:r>
            <a:r>
              <a:rPr lang="cs-CZ" altLang="cs-CZ" sz="1800" i="0" u="none" dirty="0">
                <a:effectLst/>
                <a:cs typeface="Times New Roman" panose="02020603050405020304" pitchFamily="18" charset="0"/>
              </a:rPr>
              <a:t>jíma</a:t>
            </a:r>
            <a:r>
              <a:rPr lang="cs-CZ" altLang="cs-CZ" sz="1800" i="0" u="none" dirty="0">
                <a:effectLst/>
              </a:rPr>
              <a:t>č</a:t>
            </a:r>
            <a:r>
              <a:rPr lang="cs-CZ" altLang="cs-CZ" sz="1800" i="0" u="none" dirty="0">
                <a:effectLst/>
                <a:cs typeface="Times New Roman" panose="02020603050405020304" pitchFamily="18" charset="0"/>
              </a:rPr>
              <a:t> musí být p</a:t>
            </a:r>
            <a:r>
              <a:rPr lang="cs-CZ" altLang="cs-CZ" sz="1800" i="0" u="none" dirty="0">
                <a:effectLst/>
              </a:rPr>
              <a:t>ř</a:t>
            </a:r>
            <a:r>
              <a:rPr lang="cs-CZ" altLang="cs-CZ" sz="1800" i="0" u="none" dirty="0">
                <a:effectLst/>
                <a:cs typeface="Times New Roman" panose="02020603050405020304" pitchFamily="18" charset="0"/>
              </a:rPr>
              <a:t>ibli</a:t>
            </a:r>
            <a:r>
              <a:rPr lang="cs-CZ" altLang="cs-CZ" sz="1800" i="0" u="none" dirty="0">
                <a:effectLst/>
              </a:rPr>
              <a:t>ž</a:t>
            </a:r>
            <a:r>
              <a:rPr lang="cs-CZ" altLang="cs-CZ" sz="1800" i="0" u="none" dirty="0">
                <a:effectLst/>
                <a:cs typeface="Times New Roman" panose="02020603050405020304" pitchFamily="18" charset="0"/>
              </a:rPr>
              <a:t>n</a:t>
            </a:r>
            <a:r>
              <a:rPr lang="cs-CZ" altLang="cs-CZ" sz="1800" i="0" u="none" dirty="0">
                <a:effectLst/>
              </a:rPr>
              <a:t>ě</a:t>
            </a:r>
            <a:r>
              <a:rPr lang="cs-CZ" altLang="cs-CZ" sz="1800" i="0" u="none" dirty="0">
                <a:effectLst/>
                <a:cs typeface="Times New Roman" panose="02020603050405020304" pitchFamily="18" charset="0"/>
              </a:rPr>
              <a:t> v p</a:t>
            </a:r>
            <a:r>
              <a:rPr lang="cs-CZ" altLang="cs-CZ" sz="1800" i="0" u="none" dirty="0">
                <a:effectLst/>
              </a:rPr>
              <a:t>ř</a:t>
            </a:r>
            <a:r>
              <a:rPr lang="cs-CZ" altLang="cs-CZ" sz="1800" i="0" u="none" dirty="0">
                <a:effectLst/>
                <a:cs typeface="Times New Roman" panose="02020603050405020304" pitchFamily="18" charset="0"/>
              </a:rPr>
              <a:t>ímce, na které není p</a:t>
            </a:r>
            <a:r>
              <a:rPr lang="cs-CZ" altLang="cs-CZ" sz="1800" i="0" u="none" dirty="0">
                <a:effectLst/>
              </a:rPr>
              <a:t>ř</a:t>
            </a:r>
            <a:r>
              <a:rPr lang="cs-CZ" altLang="cs-CZ" sz="1800" i="0" u="none" dirty="0">
                <a:effectLst/>
                <a:cs typeface="Times New Roman" panose="02020603050405020304" pitchFamily="18" charset="0"/>
              </a:rPr>
              <a:t>eká</a:t>
            </a:r>
            <a:r>
              <a:rPr lang="cs-CZ" altLang="cs-CZ" sz="1800" i="0" u="none" dirty="0">
                <a:effectLst/>
              </a:rPr>
              <a:t>ž</a:t>
            </a:r>
            <a:r>
              <a:rPr lang="cs-CZ" altLang="cs-CZ" sz="1800" i="0" u="none" dirty="0">
                <a:effectLst/>
                <a:cs typeface="Times New Roman" panose="02020603050405020304" pitchFamily="18" charset="0"/>
              </a:rPr>
              <a:t>ka</a:t>
            </a:r>
            <a:r>
              <a:rPr lang="cs-CZ" altLang="cs-CZ" sz="1800" b="0" i="0" u="none" dirty="0">
                <a:effectLst/>
              </a:rPr>
              <a:t> (</a:t>
            </a:r>
            <a:r>
              <a:rPr lang="cs-CZ" altLang="cs-CZ" sz="1800" b="0" i="0" u="none" dirty="0">
                <a:effectLst/>
                <a:cs typeface="Times New Roman" panose="02020603050405020304" pitchFamily="18" charset="0"/>
              </a:rPr>
              <a:t>satelity </a:t>
            </a:r>
            <a:endParaRPr lang="en-US" dirty="0"/>
          </a:p>
        </p:txBody>
      </p:sp>
      <p:pic>
        <p:nvPicPr>
          <p:cNvPr id="9228" name="Picture 12" descr="Zobrazit zdrojový obrázek">
            <a:extLst>
              <a:ext uri="{FF2B5EF4-FFF2-40B4-BE49-F238E27FC236}">
                <a16:creationId xmlns:a16="http://schemas.microsoft.com/office/drawing/2014/main" id="{8D2ACFD0-EBE0-4CB0-97CD-57CF75E71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329" y="3380664"/>
            <a:ext cx="4940491" cy="3313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03F0F7F2-B32F-4880-B37C-5147E9B8320C}"/>
              </a:ext>
            </a:extLst>
          </p:cNvPr>
          <p:cNvSpPr txBox="1"/>
          <p:nvPr/>
        </p:nvSpPr>
        <p:spPr>
          <a:xfrm>
            <a:off x="402608" y="2039077"/>
            <a:ext cx="8584442" cy="2585323"/>
          </a:xfrm>
          <a:prstGeom prst="rect">
            <a:avLst/>
          </a:prstGeom>
          <a:noFill/>
        </p:spPr>
        <p:txBody>
          <a:bodyPr wrap="square">
            <a:spAutoFit/>
          </a:bodyPr>
          <a:lstStyle/>
          <a:p>
            <a:pPr algn="just"/>
            <a:r>
              <a:rPr lang="en-US" b="1" dirty="0"/>
              <a:t>Ultra </a:t>
            </a:r>
            <a:r>
              <a:rPr lang="en-US" b="1" dirty="0" err="1"/>
              <a:t>krátké</a:t>
            </a:r>
            <a:r>
              <a:rPr lang="en-US" b="1" dirty="0"/>
              <a:t> </a:t>
            </a:r>
            <a:r>
              <a:rPr lang="en-US" b="1" dirty="0" err="1"/>
              <a:t>vlny</a:t>
            </a:r>
            <a:r>
              <a:rPr lang="en-US" b="1" dirty="0"/>
              <a:t> </a:t>
            </a:r>
          </a:p>
          <a:p>
            <a:pPr algn="just"/>
            <a:r>
              <a:rPr lang="en-US" dirty="0" err="1"/>
              <a:t>decimetrové</a:t>
            </a:r>
            <a:r>
              <a:rPr lang="en-US" dirty="0"/>
              <a:t> </a:t>
            </a:r>
            <a:r>
              <a:rPr lang="en-US" dirty="0" err="1"/>
              <a:t>vlny</a:t>
            </a:r>
            <a:r>
              <a:rPr lang="en-US" dirty="0"/>
              <a:t>, o </a:t>
            </a:r>
            <a:r>
              <a:rPr lang="en-US" dirty="0" err="1"/>
              <a:t>frekvencích</a:t>
            </a:r>
            <a:r>
              <a:rPr lang="en-US" dirty="0"/>
              <a:t> 0,3 – 3 GHz. </a:t>
            </a:r>
            <a:r>
              <a:rPr lang="en-US" dirty="0" err="1"/>
              <a:t>Vysílají</a:t>
            </a:r>
            <a:r>
              <a:rPr lang="en-US" dirty="0"/>
              <a:t> se </a:t>
            </a:r>
            <a:r>
              <a:rPr lang="en-US" dirty="0" err="1"/>
              <a:t>na</a:t>
            </a:r>
            <a:r>
              <a:rPr lang="en-US" dirty="0"/>
              <a:t> </a:t>
            </a:r>
            <a:r>
              <a:rPr lang="en-US" dirty="0" err="1"/>
              <a:t>nich</a:t>
            </a:r>
            <a:r>
              <a:rPr lang="en-US" dirty="0"/>
              <a:t> </a:t>
            </a:r>
            <a:r>
              <a:rPr lang="en-US" dirty="0" err="1"/>
              <a:t>televizní</a:t>
            </a:r>
            <a:r>
              <a:rPr lang="en-US" dirty="0"/>
              <a:t> </a:t>
            </a:r>
            <a:r>
              <a:rPr lang="en-US" dirty="0" err="1"/>
              <a:t>kanály</a:t>
            </a:r>
            <a:r>
              <a:rPr lang="en-US" dirty="0"/>
              <a:t> (IV. a V. </a:t>
            </a:r>
            <a:r>
              <a:rPr lang="en-US" dirty="0" err="1"/>
              <a:t>pásmo</a:t>
            </a:r>
            <a:r>
              <a:rPr lang="en-US" dirty="0"/>
              <a:t>), </a:t>
            </a:r>
            <a:r>
              <a:rPr lang="en-US" dirty="0" err="1"/>
              <a:t>dnes</a:t>
            </a:r>
            <a:r>
              <a:rPr lang="en-US" dirty="0"/>
              <a:t> </a:t>
            </a:r>
            <a:r>
              <a:rPr lang="en-US" dirty="0" err="1"/>
              <a:t>především</a:t>
            </a:r>
            <a:r>
              <a:rPr lang="en-US" dirty="0"/>
              <a:t> </a:t>
            </a:r>
            <a:r>
              <a:rPr lang="en-US" dirty="0" err="1"/>
              <a:t>digitální</a:t>
            </a:r>
            <a:r>
              <a:rPr lang="en-US" dirty="0"/>
              <a:t> </a:t>
            </a:r>
            <a:r>
              <a:rPr lang="en-US" dirty="0" err="1"/>
              <a:t>televize</a:t>
            </a:r>
            <a:r>
              <a:rPr lang="en-US" dirty="0"/>
              <a:t>. </a:t>
            </a:r>
            <a:r>
              <a:rPr lang="en-US" dirty="0" err="1"/>
              <a:t>Pracují</a:t>
            </a:r>
            <a:r>
              <a:rPr lang="en-US" dirty="0"/>
              <a:t> </a:t>
            </a:r>
            <a:r>
              <a:rPr lang="en-US" dirty="0" err="1"/>
              <a:t>zde</a:t>
            </a:r>
            <a:r>
              <a:rPr lang="en-US" dirty="0"/>
              <a:t> </a:t>
            </a:r>
            <a:r>
              <a:rPr lang="en-US" dirty="0" err="1"/>
              <a:t>i</a:t>
            </a:r>
            <a:r>
              <a:rPr lang="en-US" dirty="0"/>
              <a:t> </a:t>
            </a:r>
            <a:r>
              <a:rPr lang="en-US" dirty="0" err="1"/>
              <a:t>další</a:t>
            </a:r>
            <a:r>
              <a:rPr lang="en-US" dirty="0"/>
              <a:t> </a:t>
            </a:r>
            <a:r>
              <a:rPr lang="en-US" dirty="0" err="1"/>
              <a:t>radiokomunikační</a:t>
            </a:r>
            <a:r>
              <a:rPr lang="en-US" dirty="0"/>
              <a:t> </a:t>
            </a:r>
            <a:r>
              <a:rPr lang="en-US" dirty="0" err="1"/>
              <a:t>služby</a:t>
            </a:r>
            <a:r>
              <a:rPr lang="en-US" dirty="0"/>
              <a:t> </a:t>
            </a:r>
            <a:r>
              <a:rPr lang="en-US" dirty="0" err="1"/>
              <a:t>jako</a:t>
            </a:r>
            <a:r>
              <a:rPr lang="en-US" dirty="0"/>
              <a:t> </a:t>
            </a:r>
            <a:r>
              <a:rPr lang="en-US" dirty="0" err="1"/>
              <a:t>mobilní</a:t>
            </a:r>
            <a:r>
              <a:rPr lang="en-US" dirty="0"/>
              <a:t> </a:t>
            </a:r>
            <a:r>
              <a:rPr lang="en-US" dirty="0" err="1"/>
              <a:t>telefony</a:t>
            </a:r>
            <a:r>
              <a:rPr lang="en-US" dirty="0"/>
              <a:t>, Wi-Fi, GPS, </a:t>
            </a:r>
            <a:r>
              <a:rPr lang="en-US" dirty="0" err="1"/>
              <a:t>vojenská</a:t>
            </a:r>
            <a:r>
              <a:rPr lang="en-US" dirty="0"/>
              <a:t> </a:t>
            </a:r>
            <a:r>
              <a:rPr lang="en-US" dirty="0" err="1"/>
              <a:t>komunikace</a:t>
            </a:r>
            <a:r>
              <a:rPr lang="en-US" dirty="0"/>
              <a:t>.</a:t>
            </a:r>
            <a:r>
              <a:rPr lang="cs-CZ" dirty="0"/>
              <a:t> </a:t>
            </a:r>
            <a:r>
              <a:rPr lang="cs-CZ" altLang="cs-CZ" sz="1800" b="0" i="0" u="none" dirty="0">
                <a:effectLst/>
                <a:cs typeface="Times New Roman" panose="02020603050405020304" pitchFamily="18" charset="0"/>
              </a:rPr>
              <a:t>Vysoká frekvence umo</a:t>
            </a:r>
            <a:r>
              <a:rPr lang="cs-CZ" altLang="cs-CZ" sz="1800" b="0" i="0" u="none" dirty="0">
                <a:effectLst/>
              </a:rPr>
              <a:t>žň</a:t>
            </a:r>
            <a:r>
              <a:rPr lang="cs-CZ" altLang="cs-CZ" sz="1800" b="0" i="0" u="none" dirty="0">
                <a:effectLst/>
                <a:cs typeface="Times New Roman" panose="02020603050405020304" pitchFamily="18" charset="0"/>
              </a:rPr>
              <a:t>uje p</a:t>
            </a:r>
            <a:r>
              <a:rPr lang="cs-CZ" altLang="cs-CZ" sz="1800" b="0" i="0" u="none" dirty="0">
                <a:effectLst/>
              </a:rPr>
              <a:t>ř</a:t>
            </a:r>
            <a:r>
              <a:rPr lang="cs-CZ" altLang="cs-CZ" sz="1800" b="0" i="0" u="none" dirty="0">
                <a:effectLst/>
                <a:cs typeface="Times New Roman" panose="02020603050405020304" pitchFamily="18" charset="0"/>
              </a:rPr>
              <a:t>enos velkého mno</a:t>
            </a:r>
            <a:r>
              <a:rPr lang="cs-CZ" altLang="cs-CZ" sz="1800" b="0" i="0" u="none" dirty="0">
                <a:effectLst/>
              </a:rPr>
              <a:t>ž</a:t>
            </a:r>
            <a:r>
              <a:rPr lang="cs-CZ" altLang="cs-CZ" sz="1800" b="0" i="0" u="none" dirty="0">
                <a:effectLst/>
                <a:cs typeface="Times New Roman" panose="02020603050405020304" pitchFamily="18" charset="0"/>
              </a:rPr>
              <a:t>ství informací , </a:t>
            </a:r>
            <a:r>
              <a:rPr lang="cs-CZ" altLang="cs-CZ" sz="1800" b="0" i="0" u="none" dirty="0">
                <a:effectLst/>
              </a:rPr>
              <a:t>m</a:t>
            </a:r>
            <a:r>
              <a:rPr lang="cs-CZ" altLang="cs-CZ" sz="1800" b="0" i="0" u="none" dirty="0">
                <a:effectLst/>
                <a:cs typeface="Times New Roman" panose="02020603050405020304" pitchFamily="18" charset="0"/>
              </a:rPr>
              <a:t>ezi mobilem a vysílačem ale nesmí být silná překážka (stavby, kopec).</a:t>
            </a:r>
          </a:p>
          <a:p>
            <a:pPr algn="just"/>
            <a:endParaRPr lang="en-US" dirty="0"/>
          </a:p>
          <a:p>
            <a:pPr algn="just"/>
            <a:endParaRPr lang="en-US" dirty="0"/>
          </a:p>
          <a:p>
            <a:pPr algn="just"/>
            <a:endParaRPr lang="en-US" dirty="0"/>
          </a:p>
        </p:txBody>
      </p:sp>
      <p:sp>
        <p:nvSpPr>
          <p:cNvPr id="15" name="TextovéPole 14">
            <a:extLst>
              <a:ext uri="{FF2B5EF4-FFF2-40B4-BE49-F238E27FC236}">
                <a16:creationId xmlns:a16="http://schemas.microsoft.com/office/drawing/2014/main" id="{2C02C5F7-893B-4111-A73E-FB968D81AB8E}"/>
              </a:ext>
            </a:extLst>
          </p:cNvPr>
          <p:cNvSpPr txBox="1"/>
          <p:nvPr/>
        </p:nvSpPr>
        <p:spPr>
          <a:xfrm>
            <a:off x="402608" y="3848554"/>
            <a:ext cx="3788392" cy="1477328"/>
          </a:xfrm>
          <a:prstGeom prst="rect">
            <a:avLst/>
          </a:prstGeom>
          <a:noFill/>
        </p:spPr>
        <p:txBody>
          <a:bodyPr wrap="square">
            <a:spAutoFit/>
          </a:bodyPr>
          <a:lstStyle/>
          <a:p>
            <a:r>
              <a:rPr lang="en-US" b="1" dirty="0"/>
              <a:t>Super </a:t>
            </a:r>
            <a:r>
              <a:rPr lang="en-US" b="1" dirty="0" err="1"/>
              <a:t>krátké</a:t>
            </a:r>
            <a:r>
              <a:rPr lang="en-US" b="1" dirty="0"/>
              <a:t> </a:t>
            </a:r>
            <a:r>
              <a:rPr lang="en-US" b="1" dirty="0" err="1"/>
              <a:t>vlny</a:t>
            </a:r>
            <a:r>
              <a:rPr lang="en-US" b="1" dirty="0"/>
              <a:t> </a:t>
            </a:r>
          </a:p>
          <a:p>
            <a:pPr algn="just"/>
            <a:r>
              <a:rPr lang="en-US" dirty="0" err="1"/>
              <a:t>centimetrové</a:t>
            </a:r>
            <a:r>
              <a:rPr lang="en-US" dirty="0"/>
              <a:t> </a:t>
            </a:r>
            <a:r>
              <a:rPr lang="en-US" dirty="0" err="1"/>
              <a:t>vlny</a:t>
            </a:r>
            <a:r>
              <a:rPr lang="en-US" dirty="0"/>
              <a:t>, </a:t>
            </a:r>
            <a:r>
              <a:rPr lang="en-US" dirty="0" err="1"/>
              <a:t>frekvence</a:t>
            </a:r>
            <a:r>
              <a:rPr lang="en-US" dirty="0"/>
              <a:t> 3 </a:t>
            </a:r>
            <a:r>
              <a:rPr lang="en-US" dirty="0" err="1"/>
              <a:t>až</a:t>
            </a:r>
            <a:r>
              <a:rPr lang="en-US" dirty="0"/>
              <a:t> 30 GHz. </a:t>
            </a:r>
            <a:r>
              <a:rPr lang="en-US" dirty="0" err="1"/>
              <a:t>Radiolokace</a:t>
            </a:r>
            <a:r>
              <a:rPr lang="en-US" dirty="0"/>
              <a:t>, </a:t>
            </a:r>
            <a:r>
              <a:rPr lang="en-US" dirty="0" err="1"/>
              <a:t>radioreléové</a:t>
            </a:r>
            <a:r>
              <a:rPr lang="en-US" dirty="0"/>
              <a:t> </a:t>
            </a:r>
            <a:r>
              <a:rPr lang="en-US" dirty="0" err="1"/>
              <a:t>spoje</a:t>
            </a:r>
            <a:r>
              <a:rPr lang="en-US" dirty="0"/>
              <a:t>, </a:t>
            </a:r>
            <a:r>
              <a:rPr lang="en-US" dirty="0" err="1"/>
              <a:t>telekomunikace</a:t>
            </a:r>
            <a:r>
              <a:rPr lang="en-US" dirty="0"/>
              <a:t>, </a:t>
            </a:r>
            <a:r>
              <a:rPr lang="en-US" dirty="0" err="1"/>
              <a:t>satelitní</a:t>
            </a:r>
            <a:r>
              <a:rPr lang="en-US" dirty="0"/>
              <a:t> </a:t>
            </a:r>
            <a:r>
              <a:rPr lang="en-US" dirty="0" err="1"/>
              <a:t>spojení</a:t>
            </a:r>
            <a:r>
              <a:rPr lang="en-US" dirty="0"/>
              <a:t>, </a:t>
            </a:r>
            <a:r>
              <a:rPr lang="en-US" dirty="0" err="1"/>
              <a:t>satelitní</a:t>
            </a:r>
            <a:r>
              <a:rPr lang="en-US" dirty="0"/>
              <a:t> </a:t>
            </a:r>
            <a:r>
              <a:rPr lang="en-US" dirty="0" err="1"/>
              <a:t>televize</a:t>
            </a:r>
            <a:r>
              <a:rPr lang="en-US" dirty="0"/>
              <a:t>.</a:t>
            </a:r>
          </a:p>
        </p:txBody>
      </p:sp>
      <p:sp>
        <p:nvSpPr>
          <p:cNvPr id="17" name="TextovéPole 16">
            <a:extLst>
              <a:ext uri="{FF2B5EF4-FFF2-40B4-BE49-F238E27FC236}">
                <a16:creationId xmlns:a16="http://schemas.microsoft.com/office/drawing/2014/main" id="{3E9ACE36-6CF8-40CD-9D99-092DDC996B42}"/>
              </a:ext>
            </a:extLst>
          </p:cNvPr>
          <p:cNvSpPr txBox="1"/>
          <p:nvPr/>
        </p:nvSpPr>
        <p:spPr>
          <a:xfrm>
            <a:off x="307358" y="5437242"/>
            <a:ext cx="3883642" cy="1200329"/>
          </a:xfrm>
          <a:prstGeom prst="rect">
            <a:avLst/>
          </a:prstGeom>
          <a:noFill/>
        </p:spPr>
        <p:txBody>
          <a:bodyPr wrap="square">
            <a:spAutoFit/>
          </a:bodyPr>
          <a:lstStyle/>
          <a:p>
            <a:pPr algn="just"/>
            <a:r>
              <a:rPr lang="en-US" b="1" dirty="0" err="1"/>
              <a:t>Extrémně</a:t>
            </a:r>
            <a:r>
              <a:rPr lang="en-US" b="1" dirty="0"/>
              <a:t> </a:t>
            </a:r>
            <a:r>
              <a:rPr lang="en-US" b="1" dirty="0" err="1"/>
              <a:t>krátké</a:t>
            </a:r>
            <a:r>
              <a:rPr lang="en-US" b="1" dirty="0"/>
              <a:t> </a:t>
            </a:r>
            <a:r>
              <a:rPr lang="en-US" b="1" dirty="0" err="1"/>
              <a:t>vlny</a:t>
            </a:r>
            <a:r>
              <a:rPr lang="en-US" b="1" dirty="0"/>
              <a:t> </a:t>
            </a:r>
          </a:p>
          <a:p>
            <a:pPr algn="just"/>
            <a:r>
              <a:rPr lang="en-US" dirty="0" err="1"/>
              <a:t>milimetrové</a:t>
            </a:r>
            <a:r>
              <a:rPr lang="en-US" dirty="0"/>
              <a:t> </a:t>
            </a:r>
            <a:r>
              <a:rPr lang="en-US" dirty="0" err="1"/>
              <a:t>vlny</a:t>
            </a:r>
            <a:r>
              <a:rPr lang="en-US" dirty="0"/>
              <a:t>, </a:t>
            </a:r>
            <a:r>
              <a:rPr lang="en-US" dirty="0" err="1"/>
              <a:t>frekvence</a:t>
            </a:r>
            <a:r>
              <a:rPr lang="en-US" dirty="0"/>
              <a:t> 30 </a:t>
            </a:r>
            <a:r>
              <a:rPr lang="en-US" dirty="0" err="1"/>
              <a:t>až</a:t>
            </a:r>
            <a:r>
              <a:rPr lang="en-US" dirty="0"/>
              <a:t> 300 GHz. </a:t>
            </a:r>
            <a:r>
              <a:rPr lang="en-US" dirty="0" err="1"/>
              <a:t>Přistávací</a:t>
            </a:r>
            <a:r>
              <a:rPr lang="en-US" dirty="0"/>
              <a:t> a </a:t>
            </a:r>
            <a:r>
              <a:rPr lang="en-US" dirty="0" err="1"/>
              <a:t>říční</a:t>
            </a:r>
            <a:r>
              <a:rPr lang="en-US" dirty="0"/>
              <a:t> </a:t>
            </a:r>
            <a:r>
              <a:rPr lang="en-US" dirty="0" err="1"/>
              <a:t>radiolokátory</a:t>
            </a:r>
            <a:r>
              <a:rPr lang="en-US" dirty="0"/>
              <a:t>, </a:t>
            </a:r>
            <a:r>
              <a:rPr lang="en-US" dirty="0" err="1"/>
              <a:t>letecké</a:t>
            </a:r>
            <a:r>
              <a:rPr lang="en-US" dirty="0"/>
              <a:t> </a:t>
            </a:r>
            <a:r>
              <a:rPr lang="en-US" dirty="0" err="1"/>
              <a:t>výškoměry</a:t>
            </a:r>
            <a:r>
              <a:rPr lang="en-US" dirty="0"/>
              <a:t>, </a:t>
            </a:r>
            <a:r>
              <a:rPr lang="en-US" dirty="0" err="1"/>
              <a:t>radary</a:t>
            </a:r>
            <a:r>
              <a:rPr lang="en-US" dirty="0"/>
              <a:t>.</a:t>
            </a:r>
          </a:p>
        </p:txBody>
      </p:sp>
    </p:spTree>
    <p:extLst>
      <p:ext uri="{BB962C8B-B14F-4D97-AF65-F5344CB8AC3E}">
        <p14:creationId xmlns:p14="http://schemas.microsoft.com/office/powerpoint/2010/main" val="33280786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57D31FA-C64F-4F49-9EE9-FB62EF6C3561}"/>
              </a:ext>
            </a:extLst>
          </p:cNvPr>
          <p:cNvSpPr txBox="1"/>
          <p:nvPr/>
        </p:nvSpPr>
        <p:spPr>
          <a:xfrm>
            <a:off x="193059" y="224193"/>
            <a:ext cx="2493760" cy="461665"/>
          </a:xfrm>
          <a:prstGeom prst="rect">
            <a:avLst/>
          </a:prstGeom>
          <a:noFill/>
        </p:spPr>
        <p:txBody>
          <a:bodyPr wrap="none" rtlCol="0">
            <a:spAutoFit/>
          </a:bodyPr>
          <a:lstStyle/>
          <a:p>
            <a:r>
              <a:rPr lang="cs-CZ" sz="2400" b="1" dirty="0"/>
              <a:t>Mikrovlnné záření</a:t>
            </a:r>
          </a:p>
        </p:txBody>
      </p:sp>
      <p:sp>
        <p:nvSpPr>
          <p:cNvPr id="11" name="TextovéPole 10">
            <a:extLst>
              <a:ext uri="{FF2B5EF4-FFF2-40B4-BE49-F238E27FC236}">
                <a16:creationId xmlns:a16="http://schemas.microsoft.com/office/drawing/2014/main" id="{84E2F9D4-315C-4E75-8FD0-E1BDDF3E762C}"/>
              </a:ext>
            </a:extLst>
          </p:cNvPr>
          <p:cNvSpPr txBox="1"/>
          <p:nvPr/>
        </p:nvSpPr>
        <p:spPr>
          <a:xfrm>
            <a:off x="170597" y="814399"/>
            <a:ext cx="8618562" cy="707886"/>
          </a:xfrm>
          <a:prstGeom prst="rect">
            <a:avLst/>
          </a:prstGeom>
          <a:noFill/>
        </p:spPr>
        <p:txBody>
          <a:bodyPr wrap="square">
            <a:spAutoFit/>
          </a:bodyPr>
          <a:lstStyle/>
          <a:p>
            <a:pPr algn="just"/>
            <a:r>
              <a:rPr lang="en-US" sz="2000" dirty="0" err="1"/>
              <a:t>Mikrovlny</a:t>
            </a:r>
            <a:r>
              <a:rPr lang="en-US" sz="2000" dirty="0"/>
              <a:t> </a:t>
            </a:r>
            <a:r>
              <a:rPr lang="en-US" sz="2000" dirty="0" err="1"/>
              <a:t>jsou</a:t>
            </a:r>
            <a:r>
              <a:rPr lang="en-US" sz="2000" dirty="0"/>
              <a:t> </a:t>
            </a:r>
            <a:r>
              <a:rPr lang="en-US" sz="2000" dirty="0" err="1"/>
              <a:t>elektromagnetické</a:t>
            </a:r>
            <a:r>
              <a:rPr lang="en-US" sz="2000" dirty="0"/>
              <a:t> </a:t>
            </a:r>
            <a:r>
              <a:rPr lang="en-US" sz="2000" dirty="0" err="1"/>
              <a:t>vlny</a:t>
            </a:r>
            <a:r>
              <a:rPr lang="en-US" sz="2000" dirty="0"/>
              <a:t> o </a:t>
            </a:r>
            <a:r>
              <a:rPr lang="en-US" sz="2000" dirty="0" err="1"/>
              <a:t>vlnové</a:t>
            </a:r>
            <a:r>
              <a:rPr lang="en-US" sz="2000" dirty="0"/>
              <a:t> </a:t>
            </a:r>
            <a:r>
              <a:rPr lang="en-US" sz="2000" dirty="0" err="1"/>
              <a:t>délce</a:t>
            </a:r>
            <a:r>
              <a:rPr lang="en-US" sz="2000" dirty="0"/>
              <a:t> od 1 mm do 1 m, </a:t>
            </a:r>
            <a:r>
              <a:rPr lang="en-US" sz="2000" dirty="0" err="1"/>
              <a:t>což</a:t>
            </a:r>
            <a:r>
              <a:rPr lang="en-US" sz="2000" dirty="0"/>
              <a:t> </a:t>
            </a:r>
            <a:r>
              <a:rPr lang="en-US" sz="2000" dirty="0" err="1"/>
              <a:t>odpovídá</a:t>
            </a:r>
            <a:r>
              <a:rPr lang="en-US" sz="2000" dirty="0"/>
              <a:t> </a:t>
            </a:r>
            <a:r>
              <a:rPr lang="en-US" sz="2000" dirty="0" err="1"/>
              <a:t>frekvenci</a:t>
            </a:r>
            <a:r>
              <a:rPr lang="en-US" sz="2000" dirty="0"/>
              <a:t> 300 MHz (0,3 GHz) </a:t>
            </a:r>
            <a:r>
              <a:rPr lang="en-US" sz="2000" dirty="0" err="1"/>
              <a:t>až</a:t>
            </a:r>
            <a:r>
              <a:rPr lang="en-US" sz="2000" dirty="0"/>
              <a:t> 300 GHz</a:t>
            </a:r>
            <a:r>
              <a:rPr lang="cs-CZ" sz="2000" dirty="0"/>
              <a:t>.</a:t>
            </a:r>
            <a:endParaRPr lang="en-US" sz="2000" dirty="0"/>
          </a:p>
        </p:txBody>
      </p:sp>
      <p:sp>
        <p:nvSpPr>
          <p:cNvPr id="16" name="TextovéPole 15">
            <a:extLst>
              <a:ext uri="{FF2B5EF4-FFF2-40B4-BE49-F238E27FC236}">
                <a16:creationId xmlns:a16="http://schemas.microsoft.com/office/drawing/2014/main" id="{679FD54A-7820-44AE-A251-9D267C6B60DA}"/>
              </a:ext>
            </a:extLst>
          </p:cNvPr>
          <p:cNvSpPr txBox="1"/>
          <p:nvPr/>
        </p:nvSpPr>
        <p:spPr>
          <a:xfrm>
            <a:off x="163773" y="1586258"/>
            <a:ext cx="8748215" cy="1015663"/>
          </a:xfrm>
          <a:prstGeom prst="rect">
            <a:avLst/>
          </a:prstGeom>
          <a:noFill/>
        </p:spPr>
        <p:txBody>
          <a:bodyPr wrap="square">
            <a:spAutoFit/>
          </a:bodyPr>
          <a:lstStyle/>
          <a:p>
            <a:pPr algn="just"/>
            <a:r>
              <a:rPr lang="en-US" sz="2000" dirty="0" err="1"/>
              <a:t>Využívají</a:t>
            </a:r>
            <a:r>
              <a:rPr lang="en-US" sz="2000" dirty="0"/>
              <a:t> se </a:t>
            </a:r>
            <a:r>
              <a:rPr lang="en-US" sz="2000" u="sng" dirty="0"/>
              <a:t>v </a:t>
            </a:r>
            <a:r>
              <a:rPr lang="en-US" sz="2000" u="sng" dirty="0" err="1"/>
              <a:t>mnoha</a:t>
            </a:r>
            <a:r>
              <a:rPr lang="en-US" sz="2000" u="sng" dirty="0"/>
              <a:t> </a:t>
            </a:r>
            <a:r>
              <a:rPr lang="en-US" sz="2000" u="sng" dirty="0" err="1"/>
              <a:t>odvětvích</a:t>
            </a:r>
            <a:r>
              <a:rPr lang="en-US" sz="2000" u="sng" dirty="0"/>
              <a:t> </a:t>
            </a:r>
            <a:r>
              <a:rPr lang="en-US" sz="2000" u="sng" dirty="0" err="1"/>
              <a:t>lidské</a:t>
            </a:r>
            <a:r>
              <a:rPr lang="en-US" sz="2000" u="sng" dirty="0"/>
              <a:t> </a:t>
            </a:r>
            <a:r>
              <a:rPr lang="en-US" sz="2000" u="sng" dirty="0" err="1"/>
              <a:t>činnosti</a:t>
            </a:r>
            <a:r>
              <a:rPr lang="cs-CZ" sz="2000" dirty="0"/>
              <a:t>:</a:t>
            </a:r>
            <a:r>
              <a:rPr lang="en-US" sz="2000" dirty="0"/>
              <a:t> k </a:t>
            </a:r>
            <a:r>
              <a:rPr lang="en-US" sz="2000" dirty="0" err="1"/>
              <a:t>ohřevu</a:t>
            </a:r>
            <a:r>
              <a:rPr lang="en-US" sz="2000" dirty="0"/>
              <a:t> </a:t>
            </a:r>
            <a:r>
              <a:rPr lang="en-US" sz="2000" dirty="0" err="1"/>
              <a:t>potravin</a:t>
            </a:r>
            <a:r>
              <a:rPr lang="en-US" sz="2000" dirty="0"/>
              <a:t>, k </a:t>
            </a:r>
            <a:r>
              <a:rPr lang="en-US" sz="2000" dirty="0" err="1"/>
              <a:t>vysoušení</a:t>
            </a:r>
            <a:r>
              <a:rPr lang="en-US" sz="2000" dirty="0"/>
              <a:t> </a:t>
            </a:r>
            <a:r>
              <a:rPr lang="en-US" sz="2000" dirty="0" err="1"/>
              <a:t>knih</a:t>
            </a:r>
            <a:r>
              <a:rPr lang="en-US" sz="2000" dirty="0"/>
              <a:t> </a:t>
            </a:r>
            <a:r>
              <a:rPr lang="en-US" sz="2000" dirty="0" err="1"/>
              <a:t>či</a:t>
            </a:r>
            <a:r>
              <a:rPr lang="en-US" sz="2000" dirty="0"/>
              <a:t> </a:t>
            </a:r>
            <a:r>
              <a:rPr lang="en-US" sz="2000" dirty="0" err="1"/>
              <a:t>tkanin</a:t>
            </a:r>
            <a:r>
              <a:rPr lang="en-US" sz="2000" dirty="0"/>
              <a:t>, </a:t>
            </a:r>
            <a:r>
              <a:rPr lang="en-US" sz="2000" dirty="0" err="1"/>
              <a:t>obrábění</a:t>
            </a:r>
            <a:r>
              <a:rPr lang="en-US" sz="2000" dirty="0"/>
              <a:t> </a:t>
            </a:r>
            <a:r>
              <a:rPr lang="en-US" sz="2000" dirty="0" err="1"/>
              <a:t>materiálů</a:t>
            </a:r>
            <a:r>
              <a:rPr lang="en-US" sz="2000" dirty="0"/>
              <a:t>, </a:t>
            </a:r>
            <a:r>
              <a:rPr lang="en-US" sz="2000" dirty="0" err="1"/>
              <a:t>přenosu</a:t>
            </a:r>
            <a:r>
              <a:rPr lang="en-US" sz="2000" dirty="0"/>
              <a:t> </a:t>
            </a:r>
            <a:r>
              <a:rPr lang="en-US" sz="2000" dirty="0" err="1"/>
              <a:t>informací</a:t>
            </a:r>
            <a:r>
              <a:rPr lang="cs-CZ" sz="2000" dirty="0"/>
              <a:t> (Wi-Fi, mobilní sítě)</a:t>
            </a:r>
            <a:r>
              <a:rPr lang="en-US" sz="2000" dirty="0"/>
              <a:t>, </a:t>
            </a:r>
            <a:r>
              <a:rPr lang="en-US" sz="2000" dirty="0" err="1"/>
              <a:t>radiolokaci</a:t>
            </a:r>
            <a:r>
              <a:rPr lang="en-US" sz="2000" dirty="0"/>
              <a:t>, </a:t>
            </a:r>
            <a:r>
              <a:rPr lang="en-US" sz="2000" dirty="0" err="1"/>
              <a:t>restaurování</a:t>
            </a:r>
            <a:r>
              <a:rPr lang="en-US" sz="2000" dirty="0"/>
              <a:t> </a:t>
            </a:r>
            <a:r>
              <a:rPr lang="en-US" sz="2000" dirty="0" err="1"/>
              <a:t>uměleckých</a:t>
            </a:r>
            <a:r>
              <a:rPr lang="en-US" sz="2000" dirty="0"/>
              <a:t> </a:t>
            </a:r>
            <a:r>
              <a:rPr lang="en-US" sz="2000" dirty="0" err="1"/>
              <a:t>děl</a:t>
            </a:r>
            <a:r>
              <a:rPr lang="en-US" sz="2000" dirty="0"/>
              <a:t>, </a:t>
            </a:r>
            <a:r>
              <a:rPr lang="en-US" sz="2000" dirty="0" err="1"/>
              <a:t>tavení</a:t>
            </a:r>
            <a:r>
              <a:rPr lang="en-US" sz="2000" dirty="0"/>
              <a:t> </a:t>
            </a:r>
            <a:r>
              <a:rPr lang="en-US" sz="2000" dirty="0" err="1"/>
              <a:t>skla</a:t>
            </a:r>
            <a:r>
              <a:rPr lang="en-US" sz="2000" dirty="0"/>
              <a:t>, </a:t>
            </a:r>
            <a:r>
              <a:rPr lang="en-US" sz="2000" dirty="0" err="1"/>
              <a:t>navigaci</a:t>
            </a:r>
            <a:r>
              <a:rPr lang="en-US" sz="2000" dirty="0"/>
              <a:t> a v </a:t>
            </a:r>
            <a:r>
              <a:rPr lang="en-US" sz="2000" dirty="0" err="1"/>
              <a:t>mnoha</a:t>
            </a:r>
            <a:r>
              <a:rPr lang="en-US" sz="2000" dirty="0"/>
              <a:t> </a:t>
            </a:r>
            <a:r>
              <a:rPr lang="en-US" sz="2000" dirty="0" err="1"/>
              <a:t>dalších</a:t>
            </a:r>
            <a:r>
              <a:rPr lang="en-US" sz="2000" dirty="0"/>
              <a:t>.</a:t>
            </a:r>
          </a:p>
        </p:txBody>
      </p:sp>
      <p:sp>
        <p:nvSpPr>
          <p:cNvPr id="18" name="TextovéPole 17">
            <a:extLst>
              <a:ext uri="{FF2B5EF4-FFF2-40B4-BE49-F238E27FC236}">
                <a16:creationId xmlns:a16="http://schemas.microsoft.com/office/drawing/2014/main" id="{E9C7CB38-A98C-4509-8B14-9038742984E7}"/>
              </a:ext>
            </a:extLst>
          </p:cNvPr>
          <p:cNvSpPr txBox="1"/>
          <p:nvPr/>
        </p:nvSpPr>
        <p:spPr>
          <a:xfrm>
            <a:off x="177421" y="2733681"/>
            <a:ext cx="8679977" cy="1938992"/>
          </a:xfrm>
          <a:prstGeom prst="rect">
            <a:avLst/>
          </a:prstGeom>
          <a:noFill/>
        </p:spPr>
        <p:txBody>
          <a:bodyPr wrap="square">
            <a:spAutoFit/>
          </a:bodyPr>
          <a:lstStyle/>
          <a:p>
            <a:pPr algn="just"/>
            <a:r>
              <a:rPr lang="en-US" sz="2000" b="1" dirty="0"/>
              <a:t>Radar</a:t>
            </a:r>
            <a:r>
              <a:rPr lang="en-US" sz="2000" dirty="0"/>
              <a:t> je </a:t>
            </a:r>
            <a:r>
              <a:rPr lang="en-US" sz="2000" dirty="0" err="1"/>
              <a:t>elektronické</a:t>
            </a:r>
            <a:r>
              <a:rPr lang="en-US" sz="2000" dirty="0"/>
              <a:t> za</a:t>
            </a:r>
            <a:r>
              <a:rPr lang="cs-CZ" sz="2000" dirty="0"/>
              <a:t>řízení</a:t>
            </a:r>
            <a:r>
              <a:rPr lang="en-US" sz="2000" dirty="0"/>
              <a:t> </a:t>
            </a:r>
            <a:r>
              <a:rPr lang="en-US" sz="2000" dirty="0" err="1"/>
              <a:t>na</a:t>
            </a:r>
            <a:r>
              <a:rPr lang="en-US" sz="2000" dirty="0"/>
              <a:t> </a:t>
            </a:r>
            <a:r>
              <a:rPr lang="en-US" sz="2000" dirty="0" err="1"/>
              <a:t>detekci</a:t>
            </a:r>
            <a:r>
              <a:rPr lang="en-US" sz="2000" dirty="0"/>
              <a:t> </a:t>
            </a:r>
            <a:r>
              <a:rPr lang="en-US" sz="2000" dirty="0" err="1"/>
              <a:t>polohy</a:t>
            </a:r>
            <a:r>
              <a:rPr lang="en-US" sz="2000" dirty="0"/>
              <a:t> </a:t>
            </a:r>
            <a:r>
              <a:rPr lang="en-US" sz="2000" dirty="0" err="1"/>
              <a:t>pozemn</a:t>
            </a:r>
            <a:r>
              <a:rPr lang="cs-CZ" sz="2000" dirty="0"/>
              <a:t>í</a:t>
            </a:r>
            <a:r>
              <a:rPr lang="en-US" sz="2000" dirty="0" err="1"/>
              <a:t>ch</a:t>
            </a:r>
            <a:r>
              <a:rPr lang="en-US" sz="2000" dirty="0"/>
              <a:t> a </a:t>
            </a:r>
            <a:r>
              <a:rPr lang="en-US" sz="2000" dirty="0" err="1"/>
              <a:t>vzdušných</a:t>
            </a:r>
            <a:r>
              <a:rPr lang="en-US" sz="2000" dirty="0"/>
              <a:t> </a:t>
            </a:r>
            <a:r>
              <a:rPr lang="en-US" sz="2000" dirty="0" err="1"/>
              <a:t>objekt</a:t>
            </a:r>
            <a:r>
              <a:rPr lang="cs-CZ" sz="2000" dirty="0"/>
              <a:t>ů</a:t>
            </a:r>
            <a:r>
              <a:rPr lang="en-US" sz="2000" dirty="0"/>
              <a:t>. </a:t>
            </a:r>
            <a:r>
              <a:rPr lang="en-US" sz="2000" dirty="0" err="1"/>
              <a:t>Princ</a:t>
            </a:r>
            <a:r>
              <a:rPr lang="cs-CZ" sz="2000" dirty="0"/>
              <a:t>i</a:t>
            </a:r>
            <a:r>
              <a:rPr lang="en-US" sz="2000" dirty="0"/>
              <a:t>p </a:t>
            </a:r>
            <a:r>
              <a:rPr lang="en-US" sz="2000" b="1" dirty="0"/>
              <a:t>r</a:t>
            </a:r>
            <a:r>
              <a:rPr lang="cs-CZ" sz="2000" b="1" dirty="0"/>
              <a:t>a</a:t>
            </a:r>
            <a:r>
              <a:rPr lang="en-US" sz="2000" b="1" dirty="0" err="1"/>
              <a:t>diolok</a:t>
            </a:r>
            <a:r>
              <a:rPr lang="cs-CZ" sz="2000" b="1" dirty="0"/>
              <a:t>a</a:t>
            </a:r>
            <a:r>
              <a:rPr lang="en-US" sz="2000" b="1" dirty="0" err="1"/>
              <a:t>ce</a:t>
            </a:r>
            <a:r>
              <a:rPr lang="en-US" sz="2000" b="1" dirty="0"/>
              <a:t> </a:t>
            </a:r>
            <a:r>
              <a:rPr lang="en-US" sz="2000" dirty="0"/>
              <a:t>je </a:t>
            </a:r>
            <a:r>
              <a:rPr lang="en-US" sz="2000" dirty="0" err="1"/>
              <a:t>založen</a:t>
            </a:r>
            <a:r>
              <a:rPr lang="en-US" sz="2000" dirty="0"/>
              <a:t> </a:t>
            </a:r>
            <a:r>
              <a:rPr lang="en-US" sz="2000" dirty="0" err="1"/>
              <a:t>na</a:t>
            </a:r>
            <a:r>
              <a:rPr lang="en-US" sz="2000" dirty="0"/>
              <a:t> p</a:t>
            </a:r>
            <a:r>
              <a:rPr lang="cs-CZ" sz="2000" dirty="0"/>
              <a:t>ří</a:t>
            </a:r>
            <a:r>
              <a:rPr lang="en-US" sz="2000" dirty="0" err="1"/>
              <a:t>močar</a:t>
            </a:r>
            <a:r>
              <a:rPr lang="cs-CZ" sz="2000" dirty="0"/>
              <a:t>é</a:t>
            </a:r>
            <a:r>
              <a:rPr lang="en-US" sz="2000" dirty="0"/>
              <a:t>m </a:t>
            </a:r>
            <a:r>
              <a:rPr lang="en-US" sz="2000" dirty="0" err="1"/>
              <a:t>ší</a:t>
            </a:r>
            <a:r>
              <a:rPr lang="cs-CZ" sz="2000" dirty="0"/>
              <a:t>ř</a:t>
            </a:r>
            <a:r>
              <a:rPr lang="en-US" sz="2000" dirty="0" err="1"/>
              <a:t>ení</a:t>
            </a:r>
            <a:r>
              <a:rPr lang="en-US" sz="2000" dirty="0"/>
              <a:t> </a:t>
            </a:r>
            <a:r>
              <a:rPr lang="en-US" sz="2000" dirty="0" err="1"/>
              <a:t>mikrov</a:t>
            </a:r>
            <a:r>
              <a:rPr lang="cs-CZ" sz="2000" dirty="0" err="1"/>
              <a:t>ln</a:t>
            </a:r>
            <a:r>
              <a:rPr lang="en-US" sz="2000" dirty="0"/>
              <a:t> a </a:t>
            </a:r>
            <a:r>
              <a:rPr lang="cs-CZ" sz="2000" dirty="0"/>
              <a:t>jej</a:t>
            </a:r>
            <a:r>
              <a:rPr lang="en-US" sz="2000" dirty="0"/>
              <a:t>ich </a:t>
            </a:r>
            <a:r>
              <a:rPr lang="en-US" sz="2000" dirty="0" err="1"/>
              <a:t>odraz</a:t>
            </a:r>
            <a:r>
              <a:rPr lang="cs-CZ" sz="2000" dirty="0"/>
              <a:t>u</a:t>
            </a:r>
            <a:r>
              <a:rPr lang="en-US" sz="2000" dirty="0"/>
              <a:t> od </a:t>
            </a:r>
            <a:r>
              <a:rPr lang="en-US" sz="2000" dirty="0" err="1"/>
              <a:t>vodivých</a:t>
            </a:r>
            <a:r>
              <a:rPr lang="en-US" sz="2000" dirty="0"/>
              <a:t> p</a:t>
            </a:r>
            <a:r>
              <a:rPr lang="cs-CZ" sz="2000" dirty="0"/>
              <a:t>ř</a:t>
            </a:r>
            <a:r>
              <a:rPr lang="en-US" sz="2000" dirty="0" err="1"/>
              <a:t>ekáž</a:t>
            </a:r>
            <a:r>
              <a:rPr lang="cs-CZ" sz="2000" dirty="0"/>
              <a:t>e</a:t>
            </a:r>
            <a:r>
              <a:rPr lang="en-US" sz="2000" dirty="0"/>
              <a:t>k. </a:t>
            </a:r>
            <a:r>
              <a:rPr lang="en-US" sz="2000" dirty="0" err="1"/>
              <a:t>Radary</a:t>
            </a:r>
            <a:r>
              <a:rPr lang="en-US" sz="2000" dirty="0"/>
              <a:t> </a:t>
            </a:r>
            <a:r>
              <a:rPr lang="en-US" sz="2000" dirty="0" err="1"/>
              <a:t>pracuj</a:t>
            </a:r>
            <a:r>
              <a:rPr lang="cs-CZ" sz="2000" dirty="0"/>
              <a:t>í</a:t>
            </a:r>
            <a:r>
              <a:rPr lang="en-US" sz="2000" dirty="0"/>
              <a:t> v </a:t>
            </a:r>
            <a:r>
              <a:rPr lang="en-US" sz="2000" dirty="0" err="1"/>
              <a:t>rozsahu</a:t>
            </a:r>
            <a:r>
              <a:rPr lang="en-US" sz="2000" dirty="0"/>
              <a:t> </a:t>
            </a:r>
            <a:r>
              <a:rPr lang="en-US" sz="2000" dirty="0" err="1"/>
              <a:t>decimetrových</a:t>
            </a:r>
            <a:r>
              <a:rPr lang="en-US" sz="2000" dirty="0"/>
              <a:t> </a:t>
            </a:r>
            <a:r>
              <a:rPr lang="cs-CZ" sz="2000" dirty="0"/>
              <a:t>n</a:t>
            </a:r>
            <a:r>
              <a:rPr lang="en-US" sz="2000" dirty="0" err="1"/>
              <a:t>ebo</a:t>
            </a:r>
            <a:r>
              <a:rPr lang="en-US" sz="2000" dirty="0"/>
              <a:t> </a:t>
            </a:r>
            <a:r>
              <a:rPr lang="en-US" sz="2000" dirty="0" err="1"/>
              <a:t>centimetrových</a:t>
            </a:r>
            <a:r>
              <a:rPr lang="en-US" sz="2000" dirty="0"/>
              <a:t> v</a:t>
            </a:r>
            <a:r>
              <a:rPr lang="cs-CZ" sz="2000" dirty="0"/>
              <a:t>l</a:t>
            </a:r>
            <a:r>
              <a:rPr lang="en-US" sz="2000" dirty="0"/>
              <a:t>n. </a:t>
            </a:r>
            <a:r>
              <a:rPr lang="en-US" sz="2000" dirty="0" err="1"/>
              <a:t>Radary</a:t>
            </a:r>
            <a:r>
              <a:rPr lang="en-US" sz="2000" dirty="0"/>
              <a:t> </a:t>
            </a:r>
            <a:r>
              <a:rPr lang="en-US" sz="2000" dirty="0" err="1"/>
              <a:t>sl</a:t>
            </a:r>
            <a:r>
              <a:rPr lang="cs-CZ" sz="2000" dirty="0"/>
              <a:t>ou</a:t>
            </a:r>
            <a:r>
              <a:rPr lang="en-US" sz="2000" dirty="0"/>
              <a:t>ž</a:t>
            </a:r>
            <a:r>
              <a:rPr lang="cs-CZ" sz="2000" dirty="0"/>
              <a:t>í</a:t>
            </a:r>
            <a:r>
              <a:rPr lang="en-US" sz="2000" dirty="0"/>
              <a:t> </a:t>
            </a:r>
            <a:r>
              <a:rPr lang="cs-CZ" sz="2000" dirty="0"/>
              <a:t>k</a:t>
            </a:r>
            <a:r>
              <a:rPr lang="en-US" sz="2000" dirty="0"/>
              <a:t> </a:t>
            </a:r>
            <a:r>
              <a:rPr lang="en-US" sz="2000" dirty="0" err="1"/>
              <a:t>detekci</a:t>
            </a:r>
            <a:r>
              <a:rPr lang="en-US" sz="2000" dirty="0"/>
              <a:t> </a:t>
            </a:r>
            <a:r>
              <a:rPr lang="en-US" sz="2000" dirty="0" err="1"/>
              <a:t>kovových</a:t>
            </a:r>
            <a:r>
              <a:rPr lang="en-US" sz="2000" dirty="0"/>
              <a:t> </a:t>
            </a:r>
            <a:r>
              <a:rPr lang="en-US" sz="2000" dirty="0" err="1"/>
              <a:t>objekt</a:t>
            </a:r>
            <a:r>
              <a:rPr lang="cs-CZ" sz="2000" dirty="0"/>
              <a:t>ů</a:t>
            </a:r>
            <a:r>
              <a:rPr lang="en-US" sz="2000" dirty="0"/>
              <a:t> </a:t>
            </a:r>
            <a:r>
              <a:rPr lang="cs-CZ" sz="2000" dirty="0"/>
              <a:t>(</a:t>
            </a:r>
            <a:r>
              <a:rPr lang="en-US" sz="2000" dirty="0" err="1"/>
              <a:t>automobil</a:t>
            </a:r>
            <a:r>
              <a:rPr lang="en-US" sz="2000" dirty="0"/>
              <a:t>, </a:t>
            </a:r>
            <a:r>
              <a:rPr lang="en-US" sz="2000" dirty="0" err="1"/>
              <a:t>letadlo</a:t>
            </a:r>
            <a:r>
              <a:rPr lang="en-US" sz="2000" dirty="0"/>
              <a:t>, </a:t>
            </a:r>
            <a:r>
              <a:rPr lang="en-US" sz="2000" dirty="0" err="1"/>
              <a:t>loď</a:t>
            </a:r>
            <a:r>
              <a:rPr lang="en-US" sz="2000" dirty="0"/>
              <a:t>, </a:t>
            </a:r>
            <a:r>
              <a:rPr lang="cs-CZ" sz="2000" dirty="0"/>
              <a:t>apod.) </a:t>
            </a:r>
            <a:r>
              <a:rPr lang="en-US" sz="2000" dirty="0"/>
              <a:t>a t</a:t>
            </a:r>
            <a:r>
              <a:rPr lang="cs-CZ" sz="2000" dirty="0"/>
              <a:t>é</a:t>
            </a:r>
            <a:r>
              <a:rPr lang="en-US" sz="2000" dirty="0"/>
              <a:t>ž </a:t>
            </a:r>
            <a:r>
              <a:rPr lang="en-US" sz="2000" dirty="0" err="1"/>
              <a:t>na</a:t>
            </a:r>
            <a:r>
              <a:rPr lang="en-US" sz="2000" dirty="0"/>
              <a:t> p</a:t>
            </a:r>
            <a:r>
              <a:rPr lang="cs-CZ" sz="2000" dirty="0"/>
              <a:t>ř</a:t>
            </a:r>
            <a:r>
              <a:rPr lang="en-US" sz="2000" dirty="0" err="1"/>
              <a:t>edpov</a:t>
            </a:r>
            <a:r>
              <a:rPr lang="cs-CZ" sz="2000" dirty="0"/>
              <a:t>í</a:t>
            </a:r>
            <a:r>
              <a:rPr lang="en-US" sz="2000" dirty="0"/>
              <a:t>d</a:t>
            </a:r>
            <a:r>
              <a:rPr lang="cs-CZ" sz="2000" dirty="0" err="1"/>
              <a:t>ání</a:t>
            </a:r>
            <a:r>
              <a:rPr lang="en-US" sz="2000" dirty="0"/>
              <a:t> b</a:t>
            </a:r>
            <a:r>
              <a:rPr lang="cs-CZ" sz="2000" dirty="0" err="1"/>
              <a:t>ouře</a:t>
            </a:r>
            <a:r>
              <a:rPr lang="en-US" sz="2000" dirty="0"/>
              <a:t>k (</a:t>
            </a:r>
            <a:r>
              <a:rPr lang="en-US" sz="2000" u="sng" dirty="0" err="1"/>
              <a:t>meteorologický</a:t>
            </a:r>
            <a:r>
              <a:rPr lang="en-US" sz="2000" u="sng" dirty="0"/>
              <a:t> radar</a:t>
            </a:r>
            <a:r>
              <a:rPr lang="en-US" sz="2000" dirty="0"/>
              <a:t>).</a:t>
            </a:r>
            <a:endParaRPr lang="cs-CZ" sz="2000" dirty="0"/>
          </a:p>
          <a:p>
            <a:pPr algn="just"/>
            <a:endParaRPr lang="en-US" sz="2000" dirty="0"/>
          </a:p>
        </p:txBody>
      </p:sp>
      <p:pic>
        <p:nvPicPr>
          <p:cNvPr id="11266" name="Picture 2" descr="Zobrazit zdrojový obrázek">
            <a:extLst>
              <a:ext uri="{FF2B5EF4-FFF2-40B4-BE49-F238E27FC236}">
                <a16:creationId xmlns:a16="http://schemas.microsoft.com/office/drawing/2014/main" id="{24398644-4762-43ED-85E4-0281A704B26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8161" y="4161429"/>
            <a:ext cx="3439237" cy="183425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Zobrazit zdrojový obrázek">
            <a:extLst>
              <a:ext uri="{FF2B5EF4-FFF2-40B4-BE49-F238E27FC236}">
                <a16:creationId xmlns:a16="http://schemas.microsoft.com/office/drawing/2014/main" id="{0AC9C0F2-30F3-446C-9616-16956A0A7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65" y="4577340"/>
            <a:ext cx="4795636" cy="139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3728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a:extLst>
              <a:ext uri="{FF2B5EF4-FFF2-40B4-BE49-F238E27FC236}">
                <a16:creationId xmlns:a16="http://schemas.microsoft.com/office/drawing/2014/main" id="{E9C7CB38-A98C-4509-8B14-9038742984E7}"/>
              </a:ext>
            </a:extLst>
          </p:cNvPr>
          <p:cNvSpPr txBox="1"/>
          <p:nvPr/>
        </p:nvSpPr>
        <p:spPr>
          <a:xfrm>
            <a:off x="232012" y="181550"/>
            <a:ext cx="8761863" cy="1323439"/>
          </a:xfrm>
          <a:prstGeom prst="rect">
            <a:avLst/>
          </a:prstGeom>
          <a:noFill/>
        </p:spPr>
        <p:txBody>
          <a:bodyPr wrap="square">
            <a:spAutoFit/>
          </a:bodyPr>
          <a:lstStyle/>
          <a:p>
            <a:pPr algn="just"/>
            <a:r>
              <a:rPr lang="en-US" sz="2000" b="1" dirty="0"/>
              <a:t>Maser</a:t>
            </a:r>
            <a:r>
              <a:rPr lang="en-US" sz="2000" dirty="0"/>
              <a:t> </a:t>
            </a:r>
            <a:r>
              <a:rPr lang="cs-CZ" sz="2000" dirty="0"/>
              <a:t>(mikrovlnný laser) </a:t>
            </a:r>
            <a:r>
              <a:rPr lang="en-US" sz="2000" dirty="0"/>
              <a:t>je </a:t>
            </a:r>
            <a:r>
              <a:rPr lang="en-US" sz="2000" dirty="0" err="1"/>
              <a:t>kvantový</a:t>
            </a:r>
            <a:r>
              <a:rPr lang="en-US" sz="2000" dirty="0"/>
              <a:t> </a:t>
            </a:r>
            <a:r>
              <a:rPr lang="en-US" sz="2000" dirty="0" err="1"/>
              <a:t>paramagnetický</a:t>
            </a:r>
            <a:r>
              <a:rPr lang="en-US" sz="2000" dirty="0"/>
              <a:t> z</a:t>
            </a:r>
            <a:r>
              <a:rPr lang="cs-CZ" sz="2000" dirty="0" err="1"/>
              <a:t>esil</a:t>
            </a:r>
            <a:r>
              <a:rPr lang="en-US" sz="2000" dirty="0" err="1"/>
              <a:t>ovač</a:t>
            </a:r>
            <a:r>
              <a:rPr lang="en-US" sz="2000" dirty="0"/>
              <a:t>. </a:t>
            </a:r>
            <a:r>
              <a:rPr lang="en-US" sz="2000" dirty="0" err="1"/>
              <a:t>Použív</a:t>
            </a:r>
            <a:r>
              <a:rPr lang="cs-CZ" sz="2000" dirty="0"/>
              <a:t>á</a:t>
            </a:r>
            <a:r>
              <a:rPr lang="en-US" sz="2000" dirty="0"/>
              <a:t> s</a:t>
            </a:r>
            <a:r>
              <a:rPr lang="cs-CZ" sz="2000" dirty="0"/>
              <a:t>e</a:t>
            </a:r>
            <a:r>
              <a:rPr lang="en-US" sz="2000" dirty="0"/>
              <a:t> </a:t>
            </a:r>
            <a:r>
              <a:rPr lang="en-US" sz="2000" dirty="0" err="1"/>
              <a:t>na</a:t>
            </a:r>
            <a:r>
              <a:rPr lang="en-US" sz="2000" dirty="0"/>
              <a:t> z</a:t>
            </a:r>
            <a:r>
              <a:rPr lang="cs-CZ" sz="2000" dirty="0"/>
              <a:t>e</a:t>
            </a:r>
            <a:r>
              <a:rPr lang="en-US" sz="2000" dirty="0"/>
              <a:t>s</a:t>
            </a:r>
            <a:r>
              <a:rPr lang="cs-CZ" sz="2000" dirty="0"/>
              <a:t>í</a:t>
            </a:r>
            <a:r>
              <a:rPr lang="en-US" sz="2000" dirty="0" err="1"/>
              <a:t>len</a:t>
            </a:r>
            <a:r>
              <a:rPr lang="cs-CZ" sz="2000" dirty="0"/>
              <a:t>í</a:t>
            </a:r>
            <a:r>
              <a:rPr lang="en-US" sz="2000" dirty="0"/>
              <a:t> </a:t>
            </a:r>
            <a:r>
              <a:rPr lang="en-US" sz="2000" dirty="0" err="1"/>
              <a:t>citlivosti</a:t>
            </a:r>
            <a:r>
              <a:rPr lang="en-US" sz="2000" dirty="0"/>
              <a:t> r</a:t>
            </a:r>
            <a:r>
              <a:rPr lang="cs-CZ" sz="2000" dirty="0"/>
              <a:t>a</a:t>
            </a:r>
            <a:r>
              <a:rPr lang="en-US" sz="2000" dirty="0" err="1"/>
              <a:t>dioteleskop</a:t>
            </a:r>
            <a:r>
              <a:rPr lang="cs-CZ" sz="2000" dirty="0"/>
              <a:t>ů</a:t>
            </a:r>
            <a:r>
              <a:rPr lang="en-US" sz="2000" dirty="0"/>
              <a:t> a </a:t>
            </a:r>
            <a:r>
              <a:rPr lang="en-US" sz="2000" dirty="0" err="1"/>
              <a:t>spojovacích</a:t>
            </a:r>
            <a:r>
              <a:rPr lang="en-US" sz="2000" dirty="0"/>
              <a:t> za</a:t>
            </a:r>
            <a:r>
              <a:rPr lang="cs-CZ" sz="2000" dirty="0"/>
              <a:t>říz</a:t>
            </a:r>
            <a:r>
              <a:rPr lang="en-US" sz="2000" dirty="0" err="1"/>
              <a:t>ení</a:t>
            </a:r>
            <a:r>
              <a:rPr lang="en-US" sz="2000" dirty="0"/>
              <a:t> p</a:t>
            </a:r>
            <a:r>
              <a:rPr lang="cs-CZ" sz="2000" dirty="0"/>
              <a:t>ř</a:t>
            </a:r>
            <a:r>
              <a:rPr lang="en-US" sz="2000" dirty="0" err="1"/>
              <a:t>i</a:t>
            </a:r>
            <a:r>
              <a:rPr lang="en-US" sz="2000" dirty="0"/>
              <a:t> ko</a:t>
            </a:r>
            <a:r>
              <a:rPr lang="cs-CZ" sz="2000" dirty="0"/>
              <a:t>s</a:t>
            </a:r>
            <a:r>
              <a:rPr lang="en-US" sz="2000" dirty="0" err="1"/>
              <a:t>mických</a:t>
            </a:r>
            <a:r>
              <a:rPr lang="en-US" sz="2000" dirty="0"/>
              <a:t> let</a:t>
            </a:r>
            <a:r>
              <a:rPr lang="cs-CZ" sz="2000" dirty="0"/>
              <a:t>e</a:t>
            </a:r>
            <a:r>
              <a:rPr lang="en-US" sz="2000" dirty="0" err="1"/>
              <a:t>ch</a:t>
            </a:r>
            <a:r>
              <a:rPr lang="en-US" sz="2000" dirty="0"/>
              <a:t> a d</a:t>
            </a:r>
            <a:r>
              <a:rPr lang="cs-CZ" sz="2000" dirty="0" err="1"/>
              <a:t>ál</a:t>
            </a:r>
            <a:r>
              <a:rPr lang="en-US" sz="2000" dirty="0" err="1"/>
              <a:t>kových</a:t>
            </a:r>
            <a:r>
              <a:rPr lang="en-US" sz="2000" dirty="0"/>
              <a:t> r</a:t>
            </a:r>
            <a:r>
              <a:rPr lang="cs-CZ" sz="2000" dirty="0"/>
              <a:t>a</a:t>
            </a:r>
            <a:r>
              <a:rPr lang="en-US" sz="2000" dirty="0" err="1"/>
              <a:t>diolokátor</a:t>
            </a:r>
            <a:r>
              <a:rPr lang="cs-CZ" sz="2000" dirty="0"/>
              <a:t>ů</a:t>
            </a:r>
            <a:r>
              <a:rPr lang="en-US" sz="2000" dirty="0"/>
              <a:t>, kt</a:t>
            </a:r>
            <a:r>
              <a:rPr lang="cs-CZ" sz="2000" dirty="0"/>
              <a:t>e</a:t>
            </a:r>
            <a:r>
              <a:rPr lang="en-US" sz="2000" dirty="0" err="1"/>
              <a:t>ré</a:t>
            </a:r>
            <a:r>
              <a:rPr lang="en-US" sz="2000" dirty="0"/>
              <a:t> </a:t>
            </a:r>
            <a:r>
              <a:rPr lang="en-US" sz="2000" dirty="0" err="1"/>
              <a:t>majú</a:t>
            </a:r>
            <a:r>
              <a:rPr lang="en-US" sz="2000" dirty="0"/>
              <a:t> </a:t>
            </a:r>
            <a:r>
              <a:rPr lang="en-US" sz="2000" dirty="0" err="1"/>
              <a:t>zachyti</a:t>
            </a:r>
            <a:r>
              <a:rPr lang="cs-CZ" sz="2000" dirty="0"/>
              <a:t>t</a:t>
            </a:r>
            <a:r>
              <a:rPr lang="en-US" sz="2000" dirty="0"/>
              <a:t> t</a:t>
            </a:r>
            <a:r>
              <a:rPr lang="cs-CZ" sz="2000" dirty="0"/>
              <a:t>ě</a:t>
            </a:r>
            <a:r>
              <a:rPr lang="en-US" sz="2000" dirty="0"/>
              <a:t>les</a:t>
            </a:r>
            <a:r>
              <a:rPr lang="cs-CZ" sz="2000" dirty="0"/>
              <a:t>a</a:t>
            </a:r>
            <a:r>
              <a:rPr lang="en-US" sz="2000" dirty="0"/>
              <a:t> </a:t>
            </a:r>
            <a:r>
              <a:rPr lang="en-US" sz="2000" dirty="0" err="1"/>
              <a:t>na</a:t>
            </a:r>
            <a:r>
              <a:rPr lang="en-US" sz="2000" dirty="0"/>
              <a:t> </a:t>
            </a:r>
            <a:r>
              <a:rPr lang="en-US" sz="2000" dirty="0" err="1"/>
              <a:t>vzd</a:t>
            </a:r>
            <a:r>
              <a:rPr lang="cs-CZ" sz="2000" dirty="0"/>
              <a:t>á</a:t>
            </a:r>
            <a:r>
              <a:rPr lang="en-US" sz="2000" dirty="0"/>
              <a:t>lenos</a:t>
            </a:r>
            <a:r>
              <a:rPr lang="cs-CZ" sz="2000" dirty="0"/>
              <a:t>t</a:t>
            </a:r>
            <a:r>
              <a:rPr lang="en-US" sz="2000" dirty="0"/>
              <a:t> v</a:t>
            </a:r>
            <a:r>
              <a:rPr lang="cs-CZ" sz="2000" dirty="0" err="1"/>
              <a:t>ět</a:t>
            </a:r>
            <a:r>
              <a:rPr lang="en-US" sz="2000" dirty="0"/>
              <a:t>š</a:t>
            </a:r>
            <a:r>
              <a:rPr lang="cs-CZ" sz="2000" dirty="0"/>
              <a:t>í</a:t>
            </a:r>
            <a:r>
              <a:rPr lang="en-US" sz="2000" dirty="0"/>
              <a:t> </a:t>
            </a:r>
            <a:r>
              <a:rPr lang="cs-CZ" sz="2000" dirty="0"/>
              <a:t>než</a:t>
            </a:r>
            <a:r>
              <a:rPr lang="en-US" sz="2000" dirty="0"/>
              <a:t> 1 000 km.</a:t>
            </a:r>
          </a:p>
        </p:txBody>
      </p:sp>
      <p:sp>
        <p:nvSpPr>
          <p:cNvPr id="8" name="TextovéPole 7">
            <a:extLst>
              <a:ext uri="{FF2B5EF4-FFF2-40B4-BE49-F238E27FC236}">
                <a16:creationId xmlns:a16="http://schemas.microsoft.com/office/drawing/2014/main" id="{535129B8-A34B-4FD6-A13D-34D0845D6803}"/>
              </a:ext>
            </a:extLst>
          </p:cNvPr>
          <p:cNvSpPr txBox="1"/>
          <p:nvPr/>
        </p:nvSpPr>
        <p:spPr>
          <a:xfrm>
            <a:off x="197892" y="1494768"/>
            <a:ext cx="8823279" cy="2862322"/>
          </a:xfrm>
          <a:prstGeom prst="rect">
            <a:avLst/>
          </a:prstGeom>
          <a:noFill/>
        </p:spPr>
        <p:txBody>
          <a:bodyPr wrap="square">
            <a:spAutoFit/>
          </a:bodyPr>
          <a:lstStyle/>
          <a:p>
            <a:pPr algn="just"/>
            <a:r>
              <a:rPr lang="en-US" sz="2000" b="1" dirty="0" err="1"/>
              <a:t>Mikrovlnná</a:t>
            </a:r>
            <a:r>
              <a:rPr lang="en-US" sz="2000" b="1" dirty="0"/>
              <a:t> </a:t>
            </a:r>
            <a:r>
              <a:rPr lang="cs-CZ" sz="2000" b="1" dirty="0" err="1"/>
              <a:t>troub</a:t>
            </a:r>
            <a:r>
              <a:rPr lang="en-US" sz="2000" b="1" dirty="0"/>
              <a:t>a</a:t>
            </a:r>
            <a:r>
              <a:rPr lang="en-US" sz="2000" dirty="0"/>
              <a:t>. </a:t>
            </a:r>
            <a:r>
              <a:rPr lang="cs-CZ" sz="2000" dirty="0"/>
              <a:t>Zdrojem </a:t>
            </a:r>
            <a:r>
              <a:rPr lang="en-US" sz="2000" dirty="0"/>
              <a:t>m</a:t>
            </a:r>
            <a:r>
              <a:rPr lang="cs-CZ" sz="2000" dirty="0" err="1"/>
              <a:t>ikrovlnného</a:t>
            </a:r>
            <a:r>
              <a:rPr lang="cs-CZ" sz="2000" dirty="0"/>
              <a:t> záření</a:t>
            </a:r>
            <a:r>
              <a:rPr lang="en-US" sz="2000" dirty="0"/>
              <a:t> je magnetron. </a:t>
            </a:r>
            <a:r>
              <a:rPr lang="en-US" sz="2000" dirty="0" err="1"/>
              <a:t>Mikrovlny</a:t>
            </a:r>
            <a:r>
              <a:rPr lang="en-US" sz="2000" dirty="0"/>
              <a:t> o </a:t>
            </a:r>
            <a:r>
              <a:rPr lang="en-US" sz="2000" dirty="0" err="1"/>
              <a:t>vlnové</a:t>
            </a:r>
            <a:r>
              <a:rPr lang="en-US" sz="2000" dirty="0"/>
              <a:t> </a:t>
            </a:r>
            <a:r>
              <a:rPr lang="en-US" sz="2000" dirty="0" err="1"/>
              <a:t>délce</a:t>
            </a:r>
            <a:r>
              <a:rPr lang="en-US" sz="2000" dirty="0"/>
              <a:t> </a:t>
            </a:r>
            <a:r>
              <a:rPr lang="en-US" sz="2000" dirty="0" err="1"/>
              <a:t>kolem</a:t>
            </a:r>
            <a:r>
              <a:rPr lang="en-US" sz="2000" dirty="0"/>
              <a:t> 12 cm </a:t>
            </a:r>
            <a:r>
              <a:rPr lang="en-US" sz="2000" dirty="0" err="1"/>
              <a:t>mají</a:t>
            </a:r>
            <a:r>
              <a:rPr lang="en-US" sz="2000" dirty="0"/>
              <a:t> </a:t>
            </a:r>
            <a:r>
              <a:rPr lang="en-US" sz="2000" dirty="0" err="1"/>
              <a:t>frekvenci</a:t>
            </a:r>
            <a:r>
              <a:rPr lang="en-US" sz="2000" dirty="0"/>
              <a:t> </a:t>
            </a:r>
            <a:r>
              <a:rPr lang="en-US" sz="2000" dirty="0" err="1"/>
              <a:t>blízkou</a:t>
            </a:r>
            <a:r>
              <a:rPr lang="en-US" sz="2000" dirty="0"/>
              <a:t> </a:t>
            </a:r>
            <a:r>
              <a:rPr lang="en-US" sz="2000" dirty="0" err="1"/>
              <a:t>rezonanční</a:t>
            </a:r>
            <a:r>
              <a:rPr lang="en-US" sz="2000" dirty="0"/>
              <a:t> </a:t>
            </a:r>
            <a:r>
              <a:rPr lang="en-US" sz="2000" dirty="0" err="1"/>
              <a:t>frekvenci</a:t>
            </a:r>
            <a:r>
              <a:rPr lang="en-US" sz="2000" dirty="0"/>
              <a:t> </a:t>
            </a:r>
            <a:r>
              <a:rPr lang="en-US" sz="2000" dirty="0" err="1"/>
              <a:t>některých</a:t>
            </a:r>
            <a:r>
              <a:rPr lang="en-US" sz="2000" dirty="0"/>
              <a:t> </a:t>
            </a:r>
            <a:r>
              <a:rPr lang="en-US" sz="2000" dirty="0" err="1"/>
              <a:t>nesymetrických</a:t>
            </a:r>
            <a:r>
              <a:rPr lang="en-US" sz="2000" dirty="0"/>
              <a:t> </a:t>
            </a:r>
            <a:r>
              <a:rPr lang="en-US" sz="2000" dirty="0" err="1"/>
              <a:t>molekul</a:t>
            </a:r>
            <a:r>
              <a:rPr lang="en-US" sz="2000" dirty="0"/>
              <a:t>, </a:t>
            </a:r>
            <a:r>
              <a:rPr lang="en-US" sz="2000" dirty="0" err="1"/>
              <a:t>hlavně</a:t>
            </a:r>
            <a:r>
              <a:rPr lang="en-US" sz="2000" dirty="0"/>
              <a:t> </a:t>
            </a:r>
            <a:r>
              <a:rPr lang="en-US" sz="2000" dirty="0" err="1"/>
              <a:t>vody</a:t>
            </a:r>
            <a:r>
              <a:rPr lang="en-US" sz="2000" dirty="0"/>
              <a:t>.</a:t>
            </a:r>
            <a:r>
              <a:rPr lang="cs-CZ" sz="2000" dirty="0"/>
              <a:t> </a:t>
            </a:r>
            <a:r>
              <a:rPr lang="cs-CZ" sz="2000" b="0" i="0" dirty="0">
                <a:effectLst/>
              </a:rPr>
              <a:t>Dipóly polárních molekul se nepřetržitě natáčejí dle okamžitého směru elektromagnetického pole a takto mění svoji orientaci až několik miliardkrát za sekundu. Přitom se využívá dvou procesů: </a:t>
            </a:r>
            <a:r>
              <a:rPr lang="cs-CZ" sz="2000" b="0" i="0" u="sng" dirty="0">
                <a:effectLst/>
              </a:rPr>
              <a:t>mezimolekulárního tření</a:t>
            </a:r>
            <a:r>
              <a:rPr lang="cs-CZ" sz="2000" b="0" i="0" dirty="0">
                <a:effectLst/>
              </a:rPr>
              <a:t>, k němuž dochází při překonávání mezimolekulárních přitažlivých sil, a </a:t>
            </a:r>
            <a:r>
              <a:rPr lang="cs-CZ" sz="2000" b="0" i="0" u="sng" dirty="0">
                <a:effectLst/>
              </a:rPr>
              <a:t>hystereze</a:t>
            </a:r>
            <a:r>
              <a:rPr lang="cs-CZ" sz="2000" b="0" i="0" dirty="0">
                <a:effectLst/>
              </a:rPr>
              <a:t>, která vzniká mezi působícím polem a indukovanou elektrickou odezvou vlivem setrvačnosti, jež závisí na elektrickém náboji, hmotě a tvaru molekul. </a:t>
            </a:r>
            <a:endParaRPr lang="en-US" sz="2000" dirty="0"/>
          </a:p>
        </p:txBody>
      </p:sp>
      <p:pic>
        <p:nvPicPr>
          <p:cNvPr id="12" name="Picture 8" descr="How Foods Get Cooked in the Microwave | Microwave ...">
            <a:extLst>
              <a:ext uri="{FF2B5EF4-FFF2-40B4-BE49-F238E27FC236}">
                <a16:creationId xmlns:a16="http://schemas.microsoft.com/office/drawing/2014/main" id="{3DEF9770-F453-4706-9CBF-779E8FA9A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99" y="4540300"/>
            <a:ext cx="3266688" cy="19600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aking Caramel Apples in the Microwave - Discovery Express">
            <a:extLst>
              <a:ext uri="{FF2B5EF4-FFF2-40B4-BE49-F238E27FC236}">
                <a16:creationId xmlns:a16="http://schemas.microsoft.com/office/drawing/2014/main" id="{4E154A8F-11FE-458C-8B1D-AC32547B6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759" y="4189862"/>
            <a:ext cx="4766876" cy="250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75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80890"/>
            <a:ext cx="3157083" cy="461665"/>
          </a:xfrm>
          <a:prstGeom prst="rect">
            <a:avLst/>
          </a:prstGeom>
          <a:noFill/>
        </p:spPr>
        <p:txBody>
          <a:bodyPr wrap="none" rtlCol="0">
            <a:spAutoFit/>
          </a:bodyPr>
          <a:lstStyle/>
          <a:p>
            <a:r>
              <a:rPr lang="cs-CZ" sz="2400" b="1" dirty="0"/>
              <a:t>Membránový potenciál</a:t>
            </a:r>
          </a:p>
        </p:txBody>
      </p:sp>
      <p:sp>
        <p:nvSpPr>
          <p:cNvPr id="10" name="TextovéPole 9">
            <a:extLst>
              <a:ext uri="{FF2B5EF4-FFF2-40B4-BE49-F238E27FC236}">
                <a16:creationId xmlns:a16="http://schemas.microsoft.com/office/drawing/2014/main" id="{BAADFDCB-EAD7-4EFF-A825-A7CEA456A0B9}"/>
              </a:ext>
            </a:extLst>
          </p:cNvPr>
          <p:cNvSpPr txBox="1"/>
          <p:nvPr/>
        </p:nvSpPr>
        <p:spPr>
          <a:xfrm>
            <a:off x="195263" y="902625"/>
            <a:ext cx="5957886" cy="5324535"/>
          </a:xfrm>
          <a:prstGeom prst="rect">
            <a:avLst/>
          </a:prstGeom>
          <a:noFill/>
        </p:spPr>
        <p:txBody>
          <a:bodyPr wrap="square">
            <a:spAutoFit/>
          </a:bodyPr>
          <a:lstStyle/>
          <a:p>
            <a:pPr algn="just"/>
            <a:r>
              <a:rPr lang="cs-CZ" sz="2000" b="1" dirty="0"/>
              <a:t>Akční potenciál </a:t>
            </a:r>
            <a:r>
              <a:rPr lang="cs-CZ" sz="2000" dirty="0"/>
              <a:t>je krátký okamžik, kdy se membránový potenciál buňky rychle zvýší a zase sníží. Je vytvářen speciálními typy iontových kanálů v membráně buňky. Tyto kanály jsou uzavřeny, když se hodnota membránového potenciálu pohybuje kolem klidové hodnoty. Otevírají se, když membránový potenciál dosáhne určité prahové hodnoty. Do buňky jsou vpuštěny Na</a:t>
            </a:r>
            <a:r>
              <a:rPr lang="cs-CZ" sz="2000" baseline="30000" dirty="0"/>
              <a:t>+</a:t>
            </a:r>
            <a:r>
              <a:rPr lang="cs-CZ" sz="2000" dirty="0"/>
              <a:t>, které změní elektrochemický gradient. To vede ke zvýšení hodnoty membránového potenciálu a otevření dalších kanálů, což vytvoří vyšší elektrický impuls napříč membránou, a tak dále. Výsledkem je obrovský vzrůst membránového potenciálu. Přítok Na</a:t>
            </a:r>
            <a:r>
              <a:rPr lang="cs-CZ" sz="2000" baseline="30000" dirty="0"/>
              <a:t>+</a:t>
            </a:r>
            <a:r>
              <a:rPr lang="cs-CZ" sz="2000" dirty="0"/>
              <a:t> iontů obrátí polaritu a iontové kanály se rychle uzavřou. Ionty Na</a:t>
            </a:r>
            <a:r>
              <a:rPr lang="cs-CZ" sz="2000" baseline="30000" dirty="0"/>
              <a:t>+</a:t>
            </a:r>
            <a:r>
              <a:rPr lang="cs-CZ" sz="2000" dirty="0"/>
              <a:t> nemohou vnikat do neuronu a jsou aktivním transportem přemístěny vně buňky. Pak se aktivují kanály pro K</a:t>
            </a:r>
            <a:r>
              <a:rPr lang="cs-CZ" sz="2000" baseline="30000" dirty="0"/>
              <a:t>+</a:t>
            </a:r>
            <a:r>
              <a:rPr lang="cs-CZ" sz="2000" dirty="0"/>
              <a:t>, jenž začne proudit ven z buňky, a tím vrací membránový potenciál na původní hodnotu.</a:t>
            </a:r>
          </a:p>
        </p:txBody>
      </p:sp>
      <p:pic>
        <p:nvPicPr>
          <p:cNvPr id="4102" name="Picture 6">
            <a:extLst>
              <a:ext uri="{FF2B5EF4-FFF2-40B4-BE49-F238E27FC236}">
                <a16:creationId xmlns:a16="http://schemas.microsoft.com/office/drawing/2014/main" id="{9A4F8460-D39B-4732-95EC-A569B5EBB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150" y="163467"/>
            <a:ext cx="2857500" cy="476682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9E8F7E7-15AA-4532-9B4B-38670EFFCA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6577" y="4930295"/>
            <a:ext cx="2430645" cy="173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325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9DE253E-3E31-4EF9-B432-28DF5CDCBEF6}"/>
              </a:ext>
            </a:extLst>
          </p:cNvPr>
          <p:cNvPicPr>
            <a:picLocks noChangeAspect="1"/>
          </p:cNvPicPr>
          <p:nvPr/>
        </p:nvPicPr>
        <p:blipFill>
          <a:blip r:embed="rId2"/>
          <a:stretch>
            <a:fillRect/>
          </a:stretch>
        </p:blipFill>
        <p:spPr>
          <a:xfrm>
            <a:off x="312912" y="2160448"/>
            <a:ext cx="3931541" cy="2200298"/>
          </a:xfrm>
          <a:prstGeom prst="rect">
            <a:avLst/>
          </a:prstGeom>
        </p:spPr>
      </p:pic>
      <p:pic>
        <p:nvPicPr>
          <p:cNvPr id="6154" name="Picture 10" descr="Принцип работы микроволновой печи">
            <a:extLst>
              <a:ext uri="{FF2B5EF4-FFF2-40B4-BE49-F238E27FC236}">
                <a16:creationId xmlns:a16="http://schemas.microsoft.com/office/drawing/2014/main" id="{26C85376-35F4-44F6-9DD8-431C2C808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612" y="1803780"/>
            <a:ext cx="3790030" cy="26453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3A7D148F-0B69-4B85-B107-C451A95B0FF1}"/>
              </a:ext>
            </a:extLst>
          </p:cNvPr>
          <p:cNvSpPr txBox="1"/>
          <p:nvPr/>
        </p:nvSpPr>
        <p:spPr>
          <a:xfrm>
            <a:off x="184243" y="223503"/>
            <a:ext cx="8727743" cy="1631216"/>
          </a:xfrm>
          <a:prstGeom prst="rect">
            <a:avLst/>
          </a:prstGeom>
          <a:noFill/>
        </p:spPr>
        <p:txBody>
          <a:bodyPr wrap="square">
            <a:spAutoFit/>
          </a:bodyPr>
          <a:lstStyle/>
          <a:p>
            <a:pPr algn="just"/>
            <a:r>
              <a:rPr lang="cs-CZ" sz="2000" dirty="0"/>
              <a:t>R</a:t>
            </a:r>
            <a:r>
              <a:rPr lang="en-US" sz="2000" dirty="0" err="1"/>
              <a:t>ozkmit</a:t>
            </a:r>
            <a:r>
              <a:rPr lang="cs-CZ" sz="2000" dirty="0" err="1"/>
              <a:t>ané</a:t>
            </a:r>
            <a:r>
              <a:rPr lang="en-US" sz="2000" dirty="0"/>
              <a:t> </a:t>
            </a:r>
            <a:r>
              <a:rPr lang="en-US" sz="2000" dirty="0" err="1"/>
              <a:t>molekuly</a:t>
            </a:r>
            <a:r>
              <a:rPr lang="en-US" sz="2000" dirty="0"/>
              <a:t> </a:t>
            </a:r>
            <a:r>
              <a:rPr lang="en-US" sz="2000" dirty="0" err="1"/>
              <a:t>vody</a:t>
            </a:r>
            <a:r>
              <a:rPr lang="en-US" sz="2000" dirty="0"/>
              <a:t> </a:t>
            </a:r>
            <a:r>
              <a:rPr lang="cs-CZ" sz="2000" dirty="0"/>
              <a:t>takto </a:t>
            </a:r>
            <a:r>
              <a:rPr lang="en-US" sz="2000" dirty="0"/>
              <a:t>m</a:t>
            </a:r>
            <a:r>
              <a:rPr lang="cs-CZ" sz="2000" dirty="0" err="1"/>
              <a:t>ění</a:t>
            </a:r>
            <a:r>
              <a:rPr lang="en-US" sz="2000" dirty="0"/>
              <a:t> </a:t>
            </a:r>
            <a:r>
              <a:rPr lang="en-US" sz="2000" dirty="0" err="1"/>
              <a:t>pohybov</a:t>
            </a:r>
            <a:r>
              <a:rPr lang="cs-CZ" sz="2000" dirty="0"/>
              <a:t>ou</a:t>
            </a:r>
            <a:r>
              <a:rPr lang="en-US" sz="2000" dirty="0"/>
              <a:t> </a:t>
            </a:r>
            <a:r>
              <a:rPr lang="en-US" sz="2000" dirty="0" err="1"/>
              <a:t>energi</a:t>
            </a:r>
            <a:r>
              <a:rPr lang="cs-CZ" sz="2000" dirty="0"/>
              <a:t>i</a:t>
            </a:r>
            <a:r>
              <a:rPr lang="en-US" sz="2000" dirty="0"/>
              <a:t> </a:t>
            </a:r>
            <a:r>
              <a:rPr lang="en-US" sz="2000" dirty="0" err="1"/>
              <a:t>na</a:t>
            </a:r>
            <a:r>
              <a:rPr lang="en-US" sz="2000" dirty="0"/>
              <a:t> </a:t>
            </a:r>
            <a:r>
              <a:rPr lang="en-US" sz="2000" dirty="0" err="1"/>
              <a:t>tepeln</a:t>
            </a:r>
            <a:r>
              <a:rPr lang="cs-CZ" sz="2000" dirty="0"/>
              <a:t>ou</a:t>
            </a:r>
            <a:r>
              <a:rPr lang="en-US" sz="2000" dirty="0"/>
              <a:t>. </a:t>
            </a:r>
            <a:r>
              <a:rPr lang="cs-CZ" sz="2000" b="0" i="0" dirty="0">
                <a:effectLst/>
              </a:rPr>
              <a:t>Díky těmto jevům je ohřev produktu velmi rychlý a probíhá v celém objemu, ve kterém působí elektromagnetické pole na polární materiál. </a:t>
            </a:r>
            <a:r>
              <a:rPr lang="en-US" sz="2000" dirty="0" err="1"/>
              <a:t>Potraviny</a:t>
            </a:r>
            <a:r>
              <a:rPr lang="en-US" sz="2000" dirty="0"/>
              <a:t> </a:t>
            </a:r>
            <a:r>
              <a:rPr lang="en-US" sz="2000" dirty="0" err="1"/>
              <a:t>obvykle</a:t>
            </a:r>
            <a:r>
              <a:rPr lang="en-US" sz="2000" dirty="0"/>
              <a:t> </a:t>
            </a:r>
            <a:r>
              <a:rPr lang="en-US" sz="2000" dirty="0" err="1"/>
              <a:t>obsahují</a:t>
            </a:r>
            <a:r>
              <a:rPr lang="en-US" sz="2000" dirty="0"/>
              <a:t> </a:t>
            </a:r>
            <a:r>
              <a:rPr lang="en-US" sz="2000" dirty="0" err="1"/>
              <a:t>velké</a:t>
            </a:r>
            <a:r>
              <a:rPr lang="en-US" sz="2000" dirty="0"/>
              <a:t> </a:t>
            </a:r>
            <a:r>
              <a:rPr lang="en-US" sz="2000" dirty="0" err="1"/>
              <a:t>množství</a:t>
            </a:r>
            <a:r>
              <a:rPr lang="en-US" sz="2000" dirty="0"/>
              <a:t> </a:t>
            </a:r>
            <a:r>
              <a:rPr lang="en-US" sz="2000" dirty="0" err="1"/>
              <a:t>vody</a:t>
            </a:r>
            <a:r>
              <a:rPr lang="en-US" sz="2000" dirty="0"/>
              <a:t> a </a:t>
            </a:r>
            <a:r>
              <a:rPr lang="en-US" sz="2000" dirty="0" err="1"/>
              <a:t>navíc</a:t>
            </a:r>
            <a:r>
              <a:rPr lang="en-US" sz="2000" dirty="0"/>
              <a:t> </a:t>
            </a:r>
            <a:r>
              <a:rPr lang="en-US" sz="2000" dirty="0" err="1"/>
              <a:t>mikrovlny</a:t>
            </a:r>
            <a:r>
              <a:rPr lang="en-US" sz="2000" dirty="0"/>
              <a:t> </a:t>
            </a:r>
            <a:r>
              <a:rPr lang="en-US" sz="2000" dirty="0" err="1"/>
              <a:t>nádoby</a:t>
            </a:r>
            <a:r>
              <a:rPr lang="en-US" sz="2000" dirty="0"/>
              <a:t> (</a:t>
            </a:r>
            <a:r>
              <a:rPr lang="en-US" sz="2000" dirty="0" err="1"/>
              <a:t>sklenice</a:t>
            </a:r>
            <a:r>
              <a:rPr lang="en-US" sz="2000" dirty="0"/>
              <a:t>, </a:t>
            </a:r>
            <a:r>
              <a:rPr lang="en-US" sz="2000" dirty="0" err="1"/>
              <a:t>talíře</a:t>
            </a:r>
            <a:r>
              <a:rPr lang="en-US" sz="2000" dirty="0"/>
              <a:t>, </a:t>
            </a:r>
            <a:r>
              <a:rPr lang="en-US" sz="2000" dirty="0" err="1"/>
              <a:t>keramické</a:t>
            </a:r>
            <a:r>
              <a:rPr lang="en-US" sz="2000" dirty="0"/>
              <a:t> </a:t>
            </a:r>
            <a:r>
              <a:rPr lang="en-US" sz="2000" dirty="0" err="1"/>
              <a:t>hrníčky</a:t>
            </a:r>
            <a:r>
              <a:rPr lang="en-US" sz="2000" dirty="0"/>
              <a:t>) </a:t>
            </a:r>
            <a:r>
              <a:rPr lang="en-US" sz="2000" dirty="0" err="1"/>
              <a:t>neohřívají</a:t>
            </a:r>
            <a:endParaRPr lang="cs-CZ" sz="2000" b="0" i="0" dirty="0">
              <a:effectLst/>
            </a:endParaRPr>
          </a:p>
        </p:txBody>
      </p:sp>
      <p:sp>
        <p:nvSpPr>
          <p:cNvPr id="19" name="TextovéPole 18">
            <a:extLst>
              <a:ext uri="{FF2B5EF4-FFF2-40B4-BE49-F238E27FC236}">
                <a16:creationId xmlns:a16="http://schemas.microsoft.com/office/drawing/2014/main" id="{41EB3049-2522-4135-A397-AA0F53C30D94}"/>
              </a:ext>
            </a:extLst>
          </p:cNvPr>
          <p:cNvSpPr txBox="1"/>
          <p:nvPr/>
        </p:nvSpPr>
        <p:spPr>
          <a:xfrm>
            <a:off x="197893" y="4732657"/>
            <a:ext cx="8741391" cy="1938992"/>
          </a:xfrm>
          <a:prstGeom prst="rect">
            <a:avLst/>
          </a:prstGeom>
          <a:noFill/>
        </p:spPr>
        <p:txBody>
          <a:bodyPr wrap="square">
            <a:spAutoFit/>
          </a:bodyPr>
          <a:lstStyle/>
          <a:p>
            <a:pPr algn="just"/>
            <a:r>
              <a:rPr lang="en-US" sz="2000" dirty="0" err="1"/>
              <a:t>Mikrovlny</a:t>
            </a:r>
            <a:r>
              <a:rPr lang="en-US" sz="2000" dirty="0"/>
              <a:t> pr</a:t>
            </a:r>
            <a:r>
              <a:rPr lang="cs-CZ" sz="2000" dirty="0"/>
              <a:t>o</a:t>
            </a:r>
            <a:r>
              <a:rPr lang="en-US" sz="2000" dirty="0" err="1"/>
              <a:t>cház</a:t>
            </a:r>
            <a:r>
              <a:rPr lang="cs-CZ" sz="2000" dirty="0" err="1"/>
              <a:t>ejí</a:t>
            </a:r>
            <a:r>
              <a:rPr lang="en-US" sz="2000" dirty="0"/>
              <a:t> n</a:t>
            </a:r>
            <a:r>
              <a:rPr lang="cs-CZ" sz="2000" dirty="0"/>
              <a:t>ě</a:t>
            </a:r>
            <a:r>
              <a:rPr lang="en-US" sz="2000" dirty="0"/>
              <a:t>kt</a:t>
            </a:r>
            <a:r>
              <a:rPr lang="cs-CZ" sz="2000" dirty="0"/>
              <a:t>e</a:t>
            </a:r>
            <a:r>
              <a:rPr lang="en-US" sz="2000" dirty="0" err="1"/>
              <a:t>rými</a:t>
            </a:r>
            <a:r>
              <a:rPr lang="en-US" sz="2000" dirty="0"/>
              <a:t> </a:t>
            </a:r>
            <a:r>
              <a:rPr lang="en-US" sz="2000" dirty="0" err="1"/>
              <a:t>materiál</a:t>
            </a:r>
            <a:r>
              <a:rPr lang="cs-CZ" sz="2000" dirty="0"/>
              <a:t>y</a:t>
            </a:r>
            <a:r>
              <a:rPr lang="en-US" sz="2000" dirty="0"/>
              <a:t> (pap</a:t>
            </a:r>
            <a:r>
              <a:rPr lang="cs-CZ" sz="2000" dirty="0"/>
              <a:t>í</a:t>
            </a:r>
            <a:r>
              <a:rPr lang="en-US" sz="2000" dirty="0"/>
              <a:t>r, </a:t>
            </a:r>
            <a:r>
              <a:rPr lang="en-US" sz="2000" dirty="0" err="1"/>
              <a:t>plast</a:t>
            </a:r>
            <a:r>
              <a:rPr lang="en-US" sz="2000" dirty="0"/>
              <a:t>, </a:t>
            </a:r>
            <a:r>
              <a:rPr lang="en-US" sz="2000" dirty="0" err="1"/>
              <a:t>bavlna</a:t>
            </a:r>
            <a:r>
              <a:rPr lang="en-US" sz="2000" dirty="0"/>
              <a:t>, </a:t>
            </a:r>
            <a:r>
              <a:rPr lang="en-US" sz="2000" dirty="0" err="1"/>
              <a:t>sklo</a:t>
            </a:r>
            <a:r>
              <a:rPr lang="en-US" sz="2000" dirty="0"/>
              <a:t>). </a:t>
            </a:r>
            <a:r>
              <a:rPr lang="en-US" sz="2000" u="sng" dirty="0" err="1"/>
              <a:t>Pr</a:t>
            </a:r>
            <a:r>
              <a:rPr lang="cs-CZ" sz="2000" u="sng" dirty="0"/>
              <a:t>o</a:t>
            </a:r>
            <a:r>
              <a:rPr lang="en-US" sz="2000" u="sng" dirty="0" err="1"/>
              <a:t>pustnos</a:t>
            </a:r>
            <a:r>
              <a:rPr lang="cs-CZ" sz="2000" u="sng" dirty="0"/>
              <a:t>t</a:t>
            </a:r>
            <a:r>
              <a:rPr lang="en-US" sz="2000" u="sng" dirty="0"/>
              <a:t> </a:t>
            </a:r>
            <a:r>
              <a:rPr lang="en-US" sz="2000" u="sng" dirty="0" err="1"/>
              <a:t>závisí</a:t>
            </a:r>
            <a:r>
              <a:rPr lang="en-US" sz="2000" u="sng" dirty="0"/>
              <a:t> </a:t>
            </a:r>
            <a:r>
              <a:rPr lang="cs-CZ" sz="2000" u="sng" dirty="0"/>
              <a:t>na</a:t>
            </a:r>
            <a:r>
              <a:rPr lang="en-US" sz="2000" u="sng" dirty="0"/>
              <a:t> </a:t>
            </a:r>
            <a:r>
              <a:rPr lang="en-US" sz="2000" u="sng" dirty="0" err="1"/>
              <a:t>materiálu</a:t>
            </a:r>
            <a:r>
              <a:rPr lang="en-US" sz="2000" u="sng" dirty="0"/>
              <a:t> a </a:t>
            </a:r>
            <a:r>
              <a:rPr lang="en-US" sz="2000" u="sng" dirty="0" err="1"/>
              <a:t>jeho</a:t>
            </a:r>
            <a:r>
              <a:rPr lang="en-US" sz="2000" u="sng" dirty="0"/>
              <a:t> </a:t>
            </a:r>
            <a:r>
              <a:rPr lang="cs-CZ" sz="2000" u="sng" dirty="0"/>
              <a:t>tloušťce</a:t>
            </a:r>
            <a:r>
              <a:rPr lang="en-US" sz="2000" u="sng" dirty="0"/>
              <a:t> (</a:t>
            </a:r>
            <a:r>
              <a:rPr lang="en-US" sz="2000" u="sng" dirty="0" err="1"/>
              <a:t>výraznejší</a:t>
            </a:r>
            <a:r>
              <a:rPr lang="en-US" sz="2000" u="sng" dirty="0"/>
              <a:t> </a:t>
            </a:r>
            <a:r>
              <a:rPr lang="en-US" sz="2000" u="sng" dirty="0" err="1"/>
              <a:t>útl</a:t>
            </a:r>
            <a:r>
              <a:rPr lang="cs-CZ" sz="2000" u="sng" dirty="0"/>
              <a:t>u</a:t>
            </a:r>
            <a:r>
              <a:rPr lang="en-US" sz="2000" u="sng" dirty="0"/>
              <a:t>m </a:t>
            </a:r>
            <a:r>
              <a:rPr lang="en-US" sz="2000" u="sng" dirty="0" err="1"/>
              <a:t>nastáv</a:t>
            </a:r>
            <a:r>
              <a:rPr lang="cs-CZ" sz="2000" u="sng" dirty="0"/>
              <a:t>á</a:t>
            </a:r>
            <a:r>
              <a:rPr lang="en-US" sz="2000" u="sng" dirty="0"/>
              <a:t>, </a:t>
            </a:r>
            <a:r>
              <a:rPr lang="cs-CZ" sz="2000" u="sng" dirty="0"/>
              <a:t>je-li</a:t>
            </a:r>
            <a:r>
              <a:rPr lang="en-US" sz="2000" u="sng" dirty="0"/>
              <a:t> </a:t>
            </a:r>
            <a:r>
              <a:rPr lang="cs-CZ" sz="2000" u="sng" dirty="0"/>
              <a:t>tloušť</a:t>
            </a:r>
            <a:r>
              <a:rPr lang="en-US" sz="2000" u="sng" dirty="0"/>
              <a:t>ka </a:t>
            </a:r>
            <a:r>
              <a:rPr lang="en-US" sz="2000" u="sng" dirty="0" err="1"/>
              <a:t>materiálu</a:t>
            </a:r>
            <a:r>
              <a:rPr lang="en-US" sz="2000" u="sng" dirty="0"/>
              <a:t> </a:t>
            </a:r>
            <a:r>
              <a:rPr lang="cs-CZ" sz="2000" u="sng" dirty="0"/>
              <a:t>větší než </a:t>
            </a:r>
            <a:r>
              <a:rPr lang="en-US" sz="2000" u="sng" dirty="0"/>
              <a:t>1/2 </a:t>
            </a:r>
            <a:r>
              <a:rPr lang="en-US" sz="2000" u="sng" dirty="0" err="1"/>
              <a:t>vlnové</a:t>
            </a:r>
            <a:r>
              <a:rPr lang="en-US" sz="2000" u="sng" dirty="0"/>
              <a:t> d</a:t>
            </a:r>
            <a:r>
              <a:rPr lang="cs-CZ" sz="2000" u="sng" dirty="0" err="1"/>
              <a:t>él</a:t>
            </a:r>
            <a:r>
              <a:rPr lang="en-US" sz="2000" u="sng" dirty="0" err="1"/>
              <a:t>ky</a:t>
            </a:r>
            <a:r>
              <a:rPr lang="en-US" sz="2000" u="sng" dirty="0"/>
              <a:t> </a:t>
            </a:r>
            <a:r>
              <a:rPr lang="cs-CZ" sz="2000" u="sng" dirty="0"/>
              <a:t>záření</a:t>
            </a:r>
            <a:r>
              <a:rPr lang="en-US" sz="2000" u="sng" dirty="0"/>
              <a:t>). </a:t>
            </a:r>
            <a:r>
              <a:rPr lang="en-US" sz="2000" dirty="0" err="1"/>
              <a:t>Dipolárn</a:t>
            </a:r>
            <a:r>
              <a:rPr lang="cs-CZ" sz="2000" dirty="0"/>
              <a:t>í</a:t>
            </a:r>
            <a:r>
              <a:rPr lang="en-US" sz="2000" dirty="0"/>
              <a:t>mi </a:t>
            </a:r>
            <a:r>
              <a:rPr lang="en-US" sz="2000" dirty="0" err="1"/>
              <a:t>materiál</a:t>
            </a:r>
            <a:r>
              <a:rPr lang="cs-CZ" sz="2000" dirty="0"/>
              <a:t>y</a:t>
            </a:r>
            <a:r>
              <a:rPr lang="en-US" sz="2000" dirty="0"/>
              <a:t> (</a:t>
            </a:r>
            <a:r>
              <a:rPr lang="en-US" sz="2000" dirty="0" err="1"/>
              <a:t>voda</a:t>
            </a:r>
            <a:r>
              <a:rPr lang="en-US" sz="2000" dirty="0"/>
              <a:t>, </a:t>
            </a:r>
            <a:r>
              <a:rPr lang="en-US" sz="2000" dirty="0" err="1"/>
              <a:t>tuk</a:t>
            </a:r>
            <a:r>
              <a:rPr lang="en-US" sz="2000" dirty="0"/>
              <a:t>) </a:t>
            </a:r>
            <a:r>
              <a:rPr lang="cs-CZ" sz="2000" dirty="0"/>
              <a:t>jsou</a:t>
            </a:r>
            <a:r>
              <a:rPr lang="en-US" sz="2000" dirty="0"/>
              <a:t> </a:t>
            </a:r>
            <a:r>
              <a:rPr lang="en-US" sz="2000" dirty="0" err="1"/>
              <a:t>mikrovlny</a:t>
            </a:r>
            <a:r>
              <a:rPr lang="en-US" sz="2000" dirty="0"/>
              <a:t> </a:t>
            </a:r>
            <a:r>
              <a:rPr lang="en-US" sz="2000" dirty="0" err="1"/>
              <a:t>pohlcov</a:t>
            </a:r>
            <a:r>
              <a:rPr lang="cs-CZ" sz="2000" dirty="0" err="1"/>
              <a:t>ány</a:t>
            </a:r>
            <a:r>
              <a:rPr lang="en-US" sz="2000" dirty="0"/>
              <a:t>. </a:t>
            </a:r>
            <a:r>
              <a:rPr lang="en-US" sz="2000" dirty="0" err="1"/>
              <a:t>Kovy</a:t>
            </a:r>
            <a:r>
              <a:rPr lang="en-US" sz="2000" dirty="0"/>
              <a:t> </a:t>
            </a:r>
            <a:r>
              <a:rPr lang="en-US" sz="2000" dirty="0" err="1"/>
              <a:t>mikrovlny</a:t>
            </a:r>
            <a:r>
              <a:rPr lang="en-US" sz="2000" dirty="0"/>
              <a:t> </a:t>
            </a:r>
            <a:r>
              <a:rPr lang="en-US" sz="2000" dirty="0" err="1"/>
              <a:t>nepr</a:t>
            </a:r>
            <a:r>
              <a:rPr lang="cs-CZ" sz="2000" dirty="0"/>
              <a:t>opouštějí</a:t>
            </a:r>
            <a:r>
              <a:rPr lang="en-US" sz="2000" dirty="0"/>
              <a:t>, pr</a:t>
            </a:r>
            <a:r>
              <a:rPr lang="cs-CZ" sz="2000" dirty="0"/>
              <a:t>o</a:t>
            </a:r>
            <a:r>
              <a:rPr lang="en-US" sz="2000" dirty="0" err="1"/>
              <a:t>tože</a:t>
            </a:r>
            <a:r>
              <a:rPr lang="en-US" sz="2000" dirty="0"/>
              <a:t> </a:t>
            </a:r>
            <a:r>
              <a:rPr lang="en-US" sz="2000" dirty="0" err="1"/>
              <a:t>maj</a:t>
            </a:r>
            <a:r>
              <a:rPr lang="cs-CZ" sz="2000" dirty="0"/>
              <a:t>í</a:t>
            </a:r>
            <a:r>
              <a:rPr lang="en-US" sz="2000" dirty="0"/>
              <a:t> </a:t>
            </a:r>
            <a:r>
              <a:rPr lang="en-US" sz="2000" dirty="0" err="1"/>
              <a:t>vo</a:t>
            </a:r>
            <a:r>
              <a:rPr lang="cs-CZ" sz="2000" dirty="0"/>
              <a:t>l</a:t>
            </a:r>
            <a:r>
              <a:rPr lang="en-US" sz="2000" dirty="0"/>
              <a:t>né </a:t>
            </a:r>
            <a:r>
              <a:rPr lang="en-US" sz="2000" dirty="0" err="1"/>
              <a:t>elektr</a:t>
            </a:r>
            <a:r>
              <a:rPr lang="cs-CZ" sz="2000" dirty="0"/>
              <a:t>o</a:t>
            </a:r>
            <a:r>
              <a:rPr lang="en-US" sz="2000" dirty="0" err="1"/>
              <a:t>ny</a:t>
            </a:r>
            <a:r>
              <a:rPr lang="en-US" sz="2000" dirty="0"/>
              <a:t>. </a:t>
            </a:r>
            <a:r>
              <a:rPr lang="en-US" sz="2000" dirty="0" err="1"/>
              <a:t>Vzh</a:t>
            </a:r>
            <a:r>
              <a:rPr lang="cs-CZ" sz="2000" dirty="0" err="1"/>
              <a:t>le</a:t>
            </a:r>
            <a:r>
              <a:rPr lang="en-US" sz="2000" dirty="0"/>
              <a:t>d</a:t>
            </a:r>
            <a:r>
              <a:rPr lang="cs-CZ" sz="2000" dirty="0"/>
              <a:t>e</a:t>
            </a:r>
            <a:r>
              <a:rPr lang="en-US" sz="2000" dirty="0"/>
              <a:t>m </a:t>
            </a:r>
            <a:r>
              <a:rPr lang="cs-CZ" sz="2000" dirty="0"/>
              <a:t>k</a:t>
            </a:r>
            <a:r>
              <a:rPr lang="en-US" sz="2000" dirty="0"/>
              <a:t> </a:t>
            </a:r>
            <a:r>
              <a:rPr lang="en-US" sz="2000" dirty="0" err="1"/>
              <a:t>vlnov</a:t>
            </a:r>
            <a:r>
              <a:rPr lang="cs-CZ" sz="2000" dirty="0"/>
              <a:t>é</a:t>
            </a:r>
            <a:r>
              <a:rPr lang="en-US" sz="2000" dirty="0"/>
              <a:t> d</a:t>
            </a:r>
            <a:r>
              <a:rPr lang="cs-CZ" sz="2000" dirty="0" err="1"/>
              <a:t>élce</a:t>
            </a:r>
            <a:r>
              <a:rPr lang="en-US" sz="2000" dirty="0"/>
              <a:t> </a:t>
            </a:r>
            <a:r>
              <a:rPr lang="en-US" sz="2000" dirty="0" err="1"/>
              <a:t>nem</a:t>
            </a:r>
            <a:r>
              <a:rPr lang="cs-CZ" sz="2000" dirty="0"/>
              <a:t>oho</a:t>
            </a:r>
            <a:r>
              <a:rPr lang="en-US" sz="2000" dirty="0"/>
              <a:t>u </a:t>
            </a:r>
            <a:r>
              <a:rPr lang="en-US" sz="2000" dirty="0" err="1"/>
              <a:t>mikrovlny</a:t>
            </a:r>
            <a:r>
              <a:rPr lang="en-US" sz="2000" dirty="0"/>
              <a:t> pr</a:t>
            </a:r>
            <a:r>
              <a:rPr lang="cs-CZ" sz="2000" dirty="0"/>
              <a:t>o</a:t>
            </a:r>
            <a:r>
              <a:rPr lang="en-US" sz="2000" dirty="0" err="1"/>
              <a:t>cház</a:t>
            </a:r>
            <a:r>
              <a:rPr lang="cs-CZ" sz="2000" dirty="0"/>
              <a:t>et</a:t>
            </a:r>
            <a:r>
              <a:rPr lang="en-US" sz="2000" dirty="0"/>
              <a:t> ani </a:t>
            </a:r>
            <a:r>
              <a:rPr lang="en-US" sz="2000" dirty="0" err="1"/>
              <a:t>malými</a:t>
            </a:r>
            <a:r>
              <a:rPr lang="en-US" sz="2000" dirty="0"/>
              <a:t> </a:t>
            </a:r>
            <a:r>
              <a:rPr lang="en-US" sz="2000" dirty="0" err="1"/>
              <a:t>otvor</a:t>
            </a:r>
            <a:r>
              <a:rPr lang="cs-CZ" sz="2000" dirty="0"/>
              <a:t>y</a:t>
            </a:r>
            <a:r>
              <a:rPr lang="en-US" sz="2000" dirty="0"/>
              <a:t> v </a:t>
            </a:r>
            <a:r>
              <a:rPr lang="en-US" sz="2000" dirty="0" err="1"/>
              <a:t>kov</a:t>
            </a:r>
            <a:r>
              <a:rPr lang="cs-CZ" sz="2000" dirty="0"/>
              <a:t>e</a:t>
            </a:r>
            <a:r>
              <a:rPr lang="en-US" sz="2000" dirty="0" err="1"/>
              <a:t>ch.</a:t>
            </a:r>
            <a:endParaRPr lang="en-US" sz="2000" dirty="0"/>
          </a:p>
        </p:txBody>
      </p:sp>
    </p:spTree>
    <p:extLst>
      <p:ext uri="{BB962C8B-B14F-4D97-AF65-F5344CB8AC3E}">
        <p14:creationId xmlns:p14="http://schemas.microsoft.com/office/powerpoint/2010/main" val="34943002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50AE0CD-6A6B-4C2A-80D0-ECF9814B6CAE}"/>
              </a:ext>
            </a:extLst>
          </p:cNvPr>
          <p:cNvSpPr>
            <a:spLocks noChangeArrowheads="1"/>
          </p:cNvSpPr>
          <p:nvPr/>
        </p:nvSpPr>
        <p:spPr bwMode="auto">
          <a:xfrm>
            <a:off x="728663" y="222250"/>
            <a:ext cx="7202487" cy="44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spcBef>
                <a:spcPct val="20000"/>
              </a:spcBef>
              <a:buClr>
                <a:srgbClr val="00FF00"/>
              </a:buClr>
              <a:buSzPct val="75000"/>
            </a:pPr>
            <a:r>
              <a:rPr lang="cs-CZ" altLang="cs-CZ" sz="2800" b="1" i="0" u="none" dirty="0">
                <a:effectLst/>
              </a:rPr>
              <a:t>Elektromagnetické záření látek</a:t>
            </a:r>
          </a:p>
        </p:txBody>
      </p:sp>
      <p:sp>
        <p:nvSpPr>
          <p:cNvPr id="7" name="TextovéPole 6">
            <a:extLst>
              <a:ext uri="{FF2B5EF4-FFF2-40B4-BE49-F238E27FC236}">
                <a16:creationId xmlns:a16="http://schemas.microsoft.com/office/drawing/2014/main" id="{E7238DBA-9294-4A73-B544-E713F34A6879}"/>
              </a:ext>
            </a:extLst>
          </p:cNvPr>
          <p:cNvSpPr txBox="1"/>
          <p:nvPr/>
        </p:nvSpPr>
        <p:spPr>
          <a:xfrm>
            <a:off x="169461" y="815365"/>
            <a:ext cx="8805078" cy="2554545"/>
          </a:xfrm>
          <a:prstGeom prst="rect">
            <a:avLst/>
          </a:prstGeom>
          <a:noFill/>
        </p:spPr>
        <p:txBody>
          <a:bodyPr wrap="square">
            <a:spAutoFit/>
          </a:bodyPr>
          <a:lstStyle/>
          <a:p>
            <a:pPr algn="just"/>
            <a:r>
              <a:rPr lang="en-US" sz="2000" b="0" i="0" dirty="0" err="1">
                <a:solidFill>
                  <a:srgbClr val="333333"/>
                </a:solidFill>
                <a:effectLst/>
                <a:latin typeface="Source Sans Pro" panose="020B0503030403020204" pitchFamily="34" charset="0"/>
              </a:rPr>
              <a:t>Všechny</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předměty</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kolem</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nás</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vydávají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elektromagnetické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záření</a:t>
            </a:r>
            <a:r>
              <a:rPr lang="en-US" sz="2000" b="0" i="0" dirty="0">
                <a:solidFill>
                  <a:srgbClr val="333333"/>
                </a:solidFill>
                <a:effectLst/>
                <a:latin typeface="Source Sans Pro" panose="020B0503030403020204" pitchFamily="34" charset="0"/>
              </a:rPr>
              <a:t>. To se </a:t>
            </a:r>
            <a:r>
              <a:rPr lang="en-US" sz="2000" b="0" i="0" u="sng" dirty="0">
                <a:solidFill>
                  <a:srgbClr val="333333"/>
                </a:solidFill>
                <a:effectLst/>
                <a:latin typeface="Source Sans Pro" panose="020B0503030403020204" pitchFamily="34" charset="0"/>
              </a:rPr>
              <a:t>v </a:t>
            </a:r>
            <a:r>
              <a:rPr lang="en-US" sz="2000" b="0" i="0" u="sng" dirty="0" err="1">
                <a:solidFill>
                  <a:srgbClr val="333333"/>
                </a:solidFill>
                <a:effectLst/>
                <a:latin typeface="Source Sans Pro" panose="020B0503030403020204" pitchFamily="34" charset="0"/>
              </a:rPr>
              <a:t>případě</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studených</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těles</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nachází</a:t>
            </a:r>
            <a:r>
              <a:rPr lang="en-US" sz="2000" b="0" i="0" u="sng" dirty="0">
                <a:solidFill>
                  <a:srgbClr val="333333"/>
                </a:solidFill>
                <a:effectLst/>
                <a:latin typeface="Source Sans Pro" panose="020B0503030403020204" pitchFamily="34" charset="0"/>
              </a:rPr>
              <a:t> v </a:t>
            </a:r>
            <a:r>
              <a:rPr lang="en-US" sz="2000" b="0" i="0" u="sng" dirty="0" err="1">
                <a:solidFill>
                  <a:srgbClr val="333333"/>
                </a:solidFill>
                <a:effectLst/>
                <a:latin typeface="Source Sans Pro" panose="020B0503030403020204" pitchFamily="34" charset="0"/>
              </a:rPr>
              <a:t>infračervené</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části</a:t>
            </a:r>
            <a:r>
              <a:rPr lang="en-US" sz="2000" b="0" i="0" u="sng" dirty="0">
                <a:solidFill>
                  <a:srgbClr val="333333"/>
                </a:solidFill>
                <a:effectLst/>
                <a:latin typeface="Source Sans Pro" panose="020B0503030403020204" pitchFamily="34" charset="0"/>
              </a:rPr>
              <a:t> </a:t>
            </a:r>
            <a:r>
              <a:rPr lang="en-US" sz="2000" b="0" i="0" u="sng" dirty="0" err="1">
                <a:solidFill>
                  <a:srgbClr val="333333"/>
                </a:solidFill>
                <a:effectLst/>
                <a:latin typeface="Source Sans Pro" panose="020B0503030403020204" pitchFamily="34" charset="0"/>
              </a:rPr>
              <a:t>spektra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která</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není</a:t>
            </a:r>
            <a:r>
              <a:rPr lang="en-US" sz="2000" b="0" i="0" dirty="0">
                <a:solidFill>
                  <a:srgbClr val="333333"/>
                </a:solidFill>
                <a:effectLst/>
                <a:latin typeface="Source Sans Pro" panose="020B0503030403020204" pitchFamily="34" charset="0"/>
              </a:rPr>
              <a:t> pro </a:t>
            </a:r>
            <a:r>
              <a:rPr lang="en-US" sz="2000" b="0" i="0" dirty="0" err="1">
                <a:solidFill>
                  <a:srgbClr val="333333"/>
                </a:solidFill>
                <a:effectLst/>
                <a:latin typeface="Source Sans Pro" panose="020B0503030403020204" pitchFamily="34" charset="0"/>
              </a:rPr>
              <a:t>lidské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oko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viditelná</a:t>
            </a:r>
            <a:r>
              <a:rPr lang="en-US" sz="2000" b="0" i="0" dirty="0">
                <a:solidFill>
                  <a:srgbClr val="333333"/>
                </a:solidFill>
                <a:effectLst/>
                <a:latin typeface="Source Sans Pro" panose="020B0503030403020204" pitchFamily="34" charset="0"/>
              </a:rPr>
              <a:t>. </a:t>
            </a:r>
            <a:r>
              <a:rPr lang="cs-CZ" altLang="cs-CZ" sz="2000" i="0" u="none" dirty="0">
                <a:effectLst/>
              </a:rPr>
              <a:t>S rostoucí teplotou tělesa se vyzařování tepelného záření přesouvá ke kratším vlnovým délkám (k vyšším frekvencím).</a:t>
            </a:r>
            <a:endParaRPr lang="cs-CZ" altLang="cs-CZ" sz="2000" dirty="0">
              <a:effectLst>
                <a:outerShdw blurRad="38100" dist="38100" dir="2700000" algn="tl">
                  <a:srgbClr val="000000"/>
                </a:outerShdw>
              </a:effectLst>
            </a:endParaRPr>
          </a:p>
          <a:p>
            <a:pPr algn="just"/>
            <a:r>
              <a:rPr lang="en-US" sz="2000" b="0" i="0" dirty="0" err="1">
                <a:solidFill>
                  <a:srgbClr val="333333"/>
                </a:solidFill>
                <a:effectLst/>
                <a:latin typeface="Source Sans Pro" panose="020B0503030403020204" pitchFamily="34" charset="0"/>
              </a:rPr>
              <a:t>Nejnižší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teplota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při</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které</a:t>
            </a:r>
            <a:r>
              <a:rPr lang="en-US" sz="2000" b="0" i="0" dirty="0">
                <a:solidFill>
                  <a:srgbClr val="333333"/>
                </a:solidFill>
                <a:effectLst/>
                <a:latin typeface="Source Sans Pro" panose="020B0503030403020204" pitchFamily="34" charset="0"/>
              </a:rPr>
              <a:t> je </a:t>
            </a:r>
            <a:r>
              <a:rPr lang="en-US" sz="2000" b="0" i="0" dirty="0" err="1">
                <a:solidFill>
                  <a:srgbClr val="333333"/>
                </a:solidFill>
                <a:effectLst/>
                <a:latin typeface="Source Sans Pro" panose="020B0503030403020204" pitchFamily="34" charset="0"/>
              </a:rPr>
              <a:t>záření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daného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tělesa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pozorovatelné</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pouhým</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okem</a:t>
            </a:r>
            <a:r>
              <a:rPr lang="en-US" sz="2000" b="0" i="0" dirty="0">
                <a:solidFill>
                  <a:srgbClr val="333333"/>
                </a:solidFill>
                <a:effectLst/>
                <a:latin typeface="Source Sans Pro" panose="020B0503030403020204" pitchFamily="34" charset="0"/>
              </a:rPr>
              <a:t>, se </a:t>
            </a:r>
            <a:r>
              <a:rPr lang="en-US" sz="2000" b="0" i="0" dirty="0" err="1">
                <a:solidFill>
                  <a:srgbClr val="333333"/>
                </a:solidFill>
                <a:effectLst/>
                <a:latin typeface="Source Sans Pro" panose="020B0503030403020204" pitchFamily="34" charset="0"/>
              </a:rPr>
              <a:t>označuje</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jako</a:t>
            </a:r>
            <a:r>
              <a:rPr lang="en-US" sz="2000" b="0" i="0" dirty="0">
                <a:solidFill>
                  <a:srgbClr val="333333"/>
                </a:solidFill>
                <a:effectLst/>
                <a:latin typeface="Source Sans Pro" panose="020B0503030403020204" pitchFamily="34" charset="0"/>
              </a:rPr>
              <a:t> </a:t>
            </a:r>
            <a:r>
              <a:rPr lang="en-US" sz="2000" b="1" i="0" u="sng" dirty="0" err="1">
                <a:solidFill>
                  <a:srgbClr val="333333"/>
                </a:solidFill>
                <a:effectLst/>
              </a:rPr>
              <a:t>Draperův</a:t>
            </a:r>
            <a:r>
              <a:rPr lang="en-US" sz="2000" b="1" i="0" u="sng" dirty="0">
                <a:solidFill>
                  <a:srgbClr val="333333"/>
                </a:solidFill>
                <a:effectLst/>
                <a:latin typeface="Source Sans Pro" panose="020B0503030403020204" pitchFamily="34" charset="0"/>
              </a:rPr>
              <a:t> bod</a:t>
            </a:r>
            <a:r>
              <a:rPr lang="en-US" sz="2000" b="0" i="0" dirty="0">
                <a:solidFill>
                  <a:srgbClr val="333333"/>
                </a:solidFill>
                <a:effectLst/>
                <a:latin typeface="Source Sans Pro" panose="020B0503030403020204" pitchFamily="34" charset="0"/>
              </a:rPr>
              <a:t> – ten </a:t>
            </a:r>
            <a:r>
              <a:rPr lang="en-US" sz="2000" b="0" i="0" dirty="0" err="1">
                <a:solidFill>
                  <a:srgbClr val="333333"/>
                </a:solidFill>
                <a:effectLst/>
                <a:latin typeface="Source Sans Pro" panose="020B0503030403020204" pitchFamily="34" charset="0"/>
              </a:rPr>
              <a:t>odpovídá</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zhruba</a:t>
            </a:r>
            <a:r>
              <a:rPr lang="en-US" sz="2000" b="0" i="0" dirty="0">
                <a:solidFill>
                  <a:srgbClr val="333333"/>
                </a:solidFill>
                <a:effectLst/>
                <a:latin typeface="Source Sans Pro" panose="020B0503030403020204" pitchFamily="34" charset="0"/>
              </a:rPr>
              <a:t> </a:t>
            </a:r>
            <a:r>
              <a:rPr lang="en-US" sz="2000" b="1" i="0" dirty="0">
                <a:solidFill>
                  <a:srgbClr val="333333"/>
                </a:solidFill>
                <a:effectLst/>
                <a:latin typeface="Source Sans Pro" panose="020B0503030403020204" pitchFamily="34" charset="0"/>
              </a:rPr>
              <a:t>525 °C</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Při</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této</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teplotě</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vyzařují</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všechny</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objekty</a:t>
            </a:r>
            <a:r>
              <a:rPr lang="en-US" sz="2000" b="0" i="0" dirty="0">
                <a:solidFill>
                  <a:srgbClr val="333333"/>
                </a:solidFill>
                <a:effectLst/>
                <a:latin typeface="Source Sans Pro" panose="020B0503030403020204" pitchFamily="34" charset="0"/>
              </a:rPr>
              <a:t>, bez </a:t>
            </a:r>
            <a:r>
              <a:rPr lang="en-US" sz="2000" b="0" i="0" dirty="0" err="1">
                <a:solidFill>
                  <a:srgbClr val="333333"/>
                </a:solidFill>
                <a:effectLst/>
                <a:latin typeface="Source Sans Pro" panose="020B0503030403020204" pitchFamily="34" charset="0"/>
              </a:rPr>
              <a:t>ohledu</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na</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materiál</a:t>
            </a:r>
            <a:r>
              <a:rPr lang="en-US" sz="2000" b="0" i="0" dirty="0">
                <a:solidFill>
                  <a:srgbClr val="333333"/>
                </a:solidFill>
                <a:effectLst/>
                <a:latin typeface="Source Sans Pro" panose="020B0503030403020204" pitchFamily="34" charset="0"/>
              </a:rPr>
              <a:t>, z </a:t>
            </a:r>
            <a:r>
              <a:rPr lang="en-US" sz="2000" b="0" i="0" dirty="0" err="1">
                <a:solidFill>
                  <a:srgbClr val="333333"/>
                </a:solidFill>
                <a:effectLst/>
                <a:latin typeface="Source Sans Pro" panose="020B0503030403020204" pitchFamily="34" charset="0"/>
              </a:rPr>
              <a:t>něhož</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jsou</a:t>
            </a:r>
            <a:r>
              <a:rPr lang="en-US" sz="2000" b="0" i="0" dirty="0">
                <a:solidFill>
                  <a:srgbClr val="333333"/>
                </a:solidFill>
                <a:effectLst/>
                <a:latin typeface="Source Sans Pro" panose="020B0503030403020204" pitchFamily="34" charset="0"/>
              </a:rPr>
              <a:t> </a:t>
            </a:r>
            <a:r>
              <a:rPr lang="en-US" sz="2000" b="0" i="0" dirty="0" err="1">
                <a:solidFill>
                  <a:srgbClr val="333333"/>
                </a:solidFill>
                <a:effectLst/>
                <a:latin typeface="Source Sans Pro" panose="020B0503030403020204" pitchFamily="34" charset="0"/>
              </a:rPr>
              <a:t>vyrobeny</a:t>
            </a:r>
            <a:r>
              <a:rPr lang="en-US" sz="2000" b="0" i="0" dirty="0">
                <a:solidFill>
                  <a:srgbClr val="333333"/>
                </a:solidFill>
                <a:effectLst/>
                <a:latin typeface="Source Sans Pro" panose="020B0503030403020204" pitchFamily="34" charset="0"/>
              </a:rPr>
              <a:t>, </a:t>
            </a:r>
            <a:r>
              <a:rPr lang="en-US" sz="2000" b="1" i="0" dirty="0" err="1">
                <a:solidFill>
                  <a:srgbClr val="333333"/>
                </a:solidFill>
                <a:effectLst/>
                <a:latin typeface="Source Sans Pro" panose="020B0503030403020204" pitchFamily="34" charset="0"/>
              </a:rPr>
              <a:t>červené</a:t>
            </a:r>
            <a:r>
              <a:rPr lang="en-US" sz="2000" b="1" i="0" dirty="0">
                <a:solidFill>
                  <a:srgbClr val="333333"/>
                </a:solidFill>
                <a:effectLst/>
                <a:latin typeface="Source Sans Pro" panose="020B0503030403020204" pitchFamily="34" charset="0"/>
              </a:rPr>
              <a:t> </a:t>
            </a:r>
            <a:r>
              <a:rPr lang="en-US" sz="2000" b="1" i="0" dirty="0" err="1">
                <a:solidFill>
                  <a:srgbClr val="333333"/>
                </a:solidFill>
                <a:effectLst/>
                <a:latin typeface="Source Sans Pro" panose="020B0503030403020204" pitchFamily="34" charset="0"/>
              </a:rPr>
              <a:t>světlo</a:t>
            </a:r>
            <a:r>
              <a:rPr lang="en-US" sz="2000" b="0" i="0" dirty="0">
                <a:solidFill>
                  <a:srgbClr val="333333"/>
                </a:solidFill>
                <a:effectLst/>
                <a:latin typeface="Source Sans Pro" panose="020B0503030403020204" pitchFamily="34" charset="0"/>
              </a:rPr>
              <a:t>. </a:t>
            </a:r>
            <a:endParaRPr lang="cs-CZ" sz="2000" b="0" i="0" dirty="0">
              <a:solidFill>
                <a:srgbClr val="333333"/>
              </a:solidFill>
              <a:effectLst/>
              <a:latin typeface="Source Sans Pro" panose="020B0503030403020204" pitchFamily="34" charset="0"/>
            </a:endParaRPr>
          </a:p>
        </p:txBody>
      </p:sp>
      <p:sp>
        <p:nvSpPr>
          <p:cNvPr id="9" name="TextovéPole 8">
            <a:extLst>
              <a:ext uri="{FF2B5EF4-FFF2-40B4-BE49-F238E27FC236}">
                <a16:creationId xmlns:a16="http://schemas.microsoft.com/office/drawing/2014/main" id="{8EB0B148-0CE0-4D9A-9BA8-7239B1098EE1}"/>
              </a:ext>
            </a:extLst>
          </p:cNvPr>
          <p:cNvSpPr txBox="1"/>
          <p:nvPr/>
        </p:nvSpPr>
        <p:spPr>
          <a:xfrm>
            <a:off x="169461" y="3429000"/>
            <a:ext cx="6983814" cy="1323439"/>
          </a:xfrm>
          <a:prstGeom prst="rect">
            <a:avLst/>
          </a:prstGeom>
          <a:noFill/>
        </p:spPr>
        <p:txBody>
          <a:bodyPr wrap="square">
            <a:spAutoFit/>
          </a:bodyPr>
          <a:lstStyle/>
          <a:p>
            <a:pPr algn="just"/>
            <a:r>
              <a:rPr lang="en-US" sz="2000" b="0" i="0" dirty="0" err="1">
                <a:solidFill>
                  <a:srgbClr val="333333"/>
                </a:solidFill>
                <a:effectLst/>
              </a:rPr>
              <a:t>Když</a:t>
            </a:r>
            <a:r>
              <a:rPr lang="en-US" sz="2000" b="0" i="0" dirty="0">
                <a:solidFill>
                  <a:srgbClr val="333333"/>
                </a:solidFill>
                <a:effectLst/>
              </a:rPr>
              <a:t> </a:t>
            </a:r>
            <a:r>
              <a:rPr lang="en-US" sz="2000" b="0" i="0" dirty="0" err="1">
                <a:solidFill>
                  <a:srgbClr val="333333"/>
                </a:solidFill>
                <a:effectLst/>
              </a:rPr>
              <a:t>předmět</a:t>
            </a:r>
            <a:r>
              <a:rPr lang="en-US" sz="2000" b="0" i="0" dirty="0">
                <a:solidFill>
                  <a:srgbClr val="333333"/>
                </a:solidFill>
                <a:effectLst/>
              </a:rPr>
              <a:t> </a:t>
            </a:r>
            <a:r>
              <a:rPr lang="en-US" sz="2000" b="1" i="0" dirty="0" err="1">
                <a:solidFill>
                  <a:srgbClr val="333333"/>
                </a:solidFill>
                <a:effectLst/>
              </a:rPr>
              <a:t>dále</a:t>
            </a:r>
            <a:r>
              <a:rPr lang="en-US" sz="2000" b="1" i="0" dirty="0">
                <a:solidFill>
                  <a:srgbClr val="333333"/>
                </a:solidFill>
                <a:effectLst/>
              </a:rPr>
              <a:t> </a:t>
            </a:r>
            <a:r>
              <a:rPr lang="en-US" sz="2000" b="1" i="0" dirty="0" err="1">
                <a:solidFill>
                  <a:srgbClr val="333333"/>
                </a:solidFill>
                <a:effectLst/>
              </a:rPr>
              <a:t>zahříváme</a:t>
            </a:r>
            <a:r>
              <a:rPr lang="en-US" sz="2000" b="0" i="0" dirty="0">
                <a:solidFill>
                  <a:srgbClr val="333333"/>
                </a:solidFill>
                <a:effectLst/>
              </a:rPr>
              <a:t>, </a:t>
            </a:r>
            <a:r>
              <a:rPr lang="en-US" sz="2000" b="0" i="0" dirty="0" err="1">
                <a:solidFill>
                  <a:srgbClr val="333333"/>
                </a:solidFill>
                <a:effectLst/>
              </a:rPr>
              <a:t>mění</a:t>
            </a:r>
            <a:r>
              <a:rPr lang="en-US" sz="2000" b="0" i="0" dirty="0">
                <a:solidFill>
                  <a:srgbClr val="333333"/>
                </a:solidFill>
                <a:effectLst/>
              </a:rPr>
              <a:t> se </a:t>
            </a:r>
            <a:r>
              <a:rPr lang="en-US" sz="2000" b="0" i="0" dirty="0" err="1">
                <a:solidFill>
                  <a:srgbClr val="333333"/>
                </a:solidFill>
                <a:effectLst/>
              </a:rPr>
              <a:t>postupně</a:t>
            </a:r>
            <a:r>
              <a:rPr lang="en-US" sz="2000" b="0" i="0" dirty="0">
                <a:solidFill>
                  <a:srgbClr val="333333"/>
                </a:solidFill>
                <a:effectLst/>
              </a:rPr>
              <a:t> </a:t>
            </a:r>
            <a:r>
              <a:rPr lang="en-US" sz="2000" b="0" i="0" dirty="0" err="1">
                <a:solidFill>
                  <a:srgbClr val="333333"/>
                </a:solidFill>
                <a:effectLst/>
              </a:rPr>
              <a:t>jeho</a:t>
            </a:r>
            <a:r>
              <a:rPr lang="en-US" sz="2000" b="0" i="0" dirty="0">
                <a:solidFill>
                  <a:srgbClr val="333333"/>
                </a:solidFill>
                <a:effectLst/>
              </a:rPr>
              <a:t> </a:t>
            </a:r>
            <a:r>
              <a:rPr lang="en-US" sz="2000" b="0" i="0" dirty="0" err="1">
                <a:solidFill>
                  <a:srgbClr val="333333"/>
                </a:solidFill>
                <a:effectLst/>
              </a:rPr>
              <a:t>barva</a:t>
            </a:r>
            <a:r>
              <a:rPr lang="en-US" sz="2000" b="0" i="0" dirty="0">
                <a:solidFill>
                  <a:srgbClr val="333333"/>
                </a:solidFill>
                <a:effectLst/>
              </a:rPr>
              <a:t> z </a:t>
            </a:r>
            <a:r>
              <a:rPr lang="en-US" sz="2000" b="0" i="0" dirty="0" err="1">
                <a:solidFill>
                  <a:srgbClr val="333333"/>
                </a:solidFill>
                <a:effectLst/>
              </a:rPr>
              <a:t>červené</a:t>
            </a:r>
            <a:r>
              <a:rPr lang="en-US" sz="2000" b="0" i="0" dirty="0">
                <a:solidFill>
                  <a:srgbClr val="333333"/>
                </a:solidFill>
                <a:effectLst/>
              </a:rPr>
              <a:t> </a:t>
            </a:r>
            <a:r>
              <a:rPr lang="en-US" sz="2000" b="0" i="0" dirty="0" err="1">
                <a:solidFill>
                  <a:srgbClr val="333333"/>
                </a:solidFill>
                <a:effectLst/>
              </a:rPr>
              <a:t>přes</a:t>
            </a:r>
            <a:r>
              <a:rPr lang="en-US" sz="2000" b="0" i="0" dirty="0">
                <a:solidFill>
                  <a:srgbClr val="333333"/>
                </a:solidFill>
                <a:effectLst/>
              </a:rPr>
              <a:t> </a:t>
            </a:r>
            <a:r>
              <a:rPr lang="en-US" sz="2000" b="0" i="0" dirty="0" err="1">
                <a:solidFill>
                  <a:srgbClr val="333333"/>
                </a:solidFill>
                <a:effectLst/>
              </a:rPr>
              <a:t>oranžovou</a:t>
            </a:r>
            <a:r>
              <a:rPr lang="en-US" sz="2000" b="0" i="0" dirty="0">
                <a:solidFill>
                  <a:srgbClr val="333333"/>
                </a:solidFill>
                <a:effectLst/>
              </a:rPr>
              <a:t> a </a:t>
            </a:r>
            <a:r>
              <a:rPr lang="en-US" sz="2000" b="0" i="0" dirty="0" err="1">
                <a:solidFill>
                  <a:srgbClr val="333333"/>
                </a:solidFill>
                <a:effectLst/>
              </a:rPr>
              <a:t>žlutou</a:t>
            </a:r>
            <a:r>
              <a:rPr lang="en-US" sz="2000" b="0" i="0" dirty="0">
                <a:solidFill>
                  <a:srgbClr val="333333"/>
                </a:solidFill>
                <a:effectLst/>
              </a:rPr>
              <a:t> k </a:t>
            </a:r>
            <a:r>
              <a:rPr lang="en-US" sz="2000" b="0" i="0" dirty="0" err="1">
                <a:solidFill>
                  <a:srgbClr val="333333"/>
                </a:solidFill>
                <a:effectLst/>
              </a:rPr>
              <a:t>bílé</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ještě</a:t>
            </a:r>
            <a:r>
              <a:rPr lang="en-US" sz="2000" b="0" i="0" dirty="0">
                <a:solidFill>
                  <a:srgbClr val="333333"/>
                </a:solidFill>
                <a:effectLst/>
              </a:rPr>
              <a:t> </a:t>
            </a:r>
            <a:r>
              <a:rPr lang="en-US" sz="2000" b="0" i="0" dirty="0" err="1">
                <a:solidFill>
                  <a:srgbClr val="333333"/>
                </a:solidFill>
                <a:effectLst/>
              </a:rPr>
              <a:t>vyšších</a:t>
            </a:r>
            <a:r>
              <a:rPr lang="en-US" sz="2000" b="0" i="0" dirty="0">
                <a:solidFill>
                  <a:srgbClr val="333333"/>
                </a:solidFill>
                <a:effectLst/>
              </a:rPr>
              <a:t> </a:t>
            </a:r>
            <a:r>
              <a:rPr lang="en-US" sz="2000" b="0" i="0" dirty="0" err="1">
                <a:solidFill>
                  <a:srgbClr val="333333"/>
                </a:solidFill>
                <a:effectLst/>
              </a:rPr>
              <a:t>teplotách</a:t>
            </a:r>
            <a:r>
              <a:rPr lang="en-US" sz="2000" b="0" i="0" dirty="0">
                <a:solidFill>
                  <a:srgbClr val="333333"/>
                </a:solidFill>
                <a:effectLst/>
              </a:rPr>
              <a:t> se </a:t>
            </a:r>
            <a:r>
              <a:rPr lang="en-US" sz="2000" b="0" i="0" dirty="0" err="1">
                <a:solidFill>
                  <a:srgbClr val="333333"/>
                </a:solidFill>
                <a:effectLst/>
              </a:rPr>
              <a:t>záření</a:t>
            </a:r>
            <a:r>
              <a:rPr lang="en-US" sz="2000" b="0" i="0" dirty="0">
                <a:solidFill>
                  <a:srgbClr val="333333"/>
                </a:solidFill>
                <a:effectLst/>
              </a:rPr>
              <a:t> </a:t>
            </a:r>
            <a:r>
              <a:rPr lang="en-US" sz="2000" b="0" i="0" dirty="0" err="1">
                <a:solidFill>
                  <a:srgbClr val="333333"/>
                </a:solidFill>
                <a:effectLst/>
              </a:rPr>
              <a:t>posouvá</a:t>
            </a:r>
            <a:r>
              <a:rPr lang="en-US" sz="2000" b="0" i="0" dirty="0">
                <a:solidFill>
                  <a:srgbClr val="333333"/>
                </a:solidFill>
                <a:effectLst/>
              </a:rPr>
              <a:t> </a:t>
            </a:r>
            <a:r>
              <a:rPr lang="en-US" sz="2000" b="0" i="0" dirty="0" err="1">
                <a:solidFill>
                  <a:srgbClr val="333333"/>
                </a:solidFill>
                <a:effectLst/>
              </a:rPr>
              <a:t>směrem</a:t>
            </a:r>
            <a:r>
              <a:rPr lang="en-US" sz="2000" b="0" i="0" dirty="0">
                <a:solidFill>
                  <a:srgbClr val="333333"/>
                </a:solidFill>
                <a:effectLst/>
              </a:rPr>
              <a:t> do </a:t>
            </a:r>
            <a:r>
              <a:rPr lang="en-US" sz="2000" b="0" i="0" dirty="0" err="1">
                <a:solidFill>
                  <a:srgbClr val="333333"/>
                </a:solidFill>
                <a:effectLst/>
              </a:rPr>
              <a:t>ultrafialové</a:t>
            </a:r>
            <a:r>
              <a:rPr lang="en-US" sz="2000" b="0" i="0" dirty="0">
                <a:solidFill>
                  <a:srgbClr val="333333"/>
                </a:solidFill>
                <a:effectLst/>
              </a:rPr>
              <a:t> </a:t>
            </a:r>
            <a:r>
              <a:rPr lang="en-US" sz="2000" b="0" i="0" dirty="0" err="1">
                <a:solidFill>
                  <a:srgbClr val="333333"/>
                </a:solidFill>
                <a:effectLst/>
              </a:rPr>
              <a:t>oblasti</a:t>
            </a:r>
            <a:r>
              <a:rPr lang="en-US" sz="2000" b="0" i="0" dirty="0">
                <a:solidFill>
                  <a:srgbClr val="333333"/>
                </a:solidFill>
                <a:effectLst/>
              </a:rPr>
              <a:t>. </a:t>
            </a:r>
            <a:r>
              <a:rPr lang="en-US" sz="2000" b="0" i="0" dirty="0" err="1">
                <a:solidFill>
                  <a:srgbClr val="333333"/>
                </a:solidFill>
                <a:effectLst/>
              </a:rPr>
              <a:t>Naše</a:t>
            </a:r>
            <a:r>
              <a:rPr lang="en-US" sz="2000" b="0" i="0" dirty="0">
                <a:solidFill>
                  <a:srgbClr val="333333"/>
                </a:solidFill>
                <a:effectLst/>
              </a:rPr>
              <a:t> </a:t>
            </a:r>
            <a:r>
              <a:rPr lang="en-US" sz="2000" b="0" i="0" dirty="0" err="1">
                <a:solidFill>
                  <a:srgbClr val="333333"/>
                </a:solidFill>
                <a:effectLst/>
              </a:rPr>
              <a:t>oči</a:t>
            </a:r>
            <a:r>
              <a:rPr lang="en-US" sz="2000" b="0" i="0" dirty="0">
                <a:solidFill>
                  <a:srgbClr val="333333"/>
                </a:solidFill>
                <a:effectLst/>
              </a:rPr>
              <a:t> ho </a:t>
            </a:r>
            <a:r>
              <a:rPr lang="en-US" sz="2000" b="0" i="0" dirty="0" err="1">
                <a:solidFill>
                  <a:srgbClr val="333333"/>
                </a:solidFill>
                <a:effectLst/>
              </a:rPr>
              <a:t>pak</a:t>
            </a:r>
            <a:r>
              <a:rPr lang="en-US" sz="2000" b="0" i="0" dirty="0">
                <a:solidFill>
                  <a:srgbClr val="333333"/>
                </a:solidFill>
                <a:effectLst/>
              </a:rPr>
              <a:t> </a:t>
            </a:r>
            <a:r>
              <a:rPr lang="en-US" sz="2000" b="0" i="0" dirty="0" err="1">
                <a:solidFill>
                  <a:srgbClr val="333333"/>
                </a:solidFill>
                <a:effectLst/>
              </a:rPr>
              <a:t>vnímají</a:t>
            </a:r>
            <a:r>
              <a:rPr lang="en-US" sz="2000" b="0" i="0" dirty="0">
                <a:solidFill>
                  <a:srgbClr val="333333"/>
                </a:solidFill>
                <a:effectLst/>
              </a:rPr>
              <a:t> </a:t>
            </a:r>
            <a:r>
              <a:rPr lang="en-US" sz="2000" b="0" i="0" dirty="0" err="1">
                <a:solidFill>
                  <a:srgbClr val="333333"/>
                </a:solidFill>
                <a:effectLst/>
              </a:rPr>
              <a:t>jako</a:t>
            </a:r>
            <a:r>
              <a:rPr lang="en-US" sz="2000" b="0" i="0" dirty="0">
                <a:solidFill>
                  <a:srgbClr val="333333"/>
                </a:solidFill>
                <a:effectLst/>
              </a:rPr>
              <a:t> </a:t>
            </a:r>
            <a:r>
              <a:rPr lang="en-US" sz="2000" b="0" i="0" dirty="0" err="1">
                <a:solidFill>
                  <a:srgbClr val="333333"/>
                </a:solidFill>
                <a:effectLst/>
              </a:rPr>
              <a:t>namodralé</a:t>
            </a:r>
            <a:r>
              <a:rPr lang="en-US" sz="2000" b="0" i="0" dirty="0">
                <a:solidFill>
                  <a:srgbClr val="333333"/>
                </a:solidFill>
                <a:effectLst/>
              </a:rPr>
              <a:t>.</a:t>
            </a:r>
          </a:p>
        </p:txBody>
      </p:sp>
      <p:pic>
        <p:nvPicPr>
          <p:cNvPr id="10" name="Obrázek 9">
            <a:extLst>
              <a:ext uri="{FF2B5EF4-FFF2-40B4-BE49-F238E27FC236}">
                <a16:creationId xmlns:a16="http://schemas.microsoft.com/office/drawing/2014/main" id="{978AB21E-6E62-4A4F-8A5F-4285D06ECCFB}"/>
              </a:ext>
            </a:extLst>
          </p:cNvPr>
          <p:cNvPicPr>
            <a:picLocks noChangeAspect="1"/>
          </p:cNvPicPr>
          <p:nvPr/>
        </p:nvPicPr>
        <p:blipFill>
          <a:blip r:embed="rId2"/>
          <a:stretch>
            <a:fillRect/>
          </a:stretch>
        </p:blipFill>
        <p:spPr>
          <a:xfrm>
            <a:off x="7439025" y="3172734"/>
            <a:ext cx="1419225" cy="3521029"/>
          </a:xfrm>
          <a:prstGeom prst="rect">
            <a:avLst/>
          </a:prstGeom>
        </p:spPr>
      </p:pic>
      <p:pic>
        <p:nvPicPr>
          <p:cNvPr id="11" name="Obrázek 10">
            <a:extLst>
              <a:ext uri="{FF2B5EF4-FFF2-40B4-BE49-F238E27FC236}">
                <a16:creationId xmlns:a16="http://schemas.microsoft.com/office/drawing/2014/main" id="{ABD527CA-3547-4BB3-9D07-BAB2102BD741}"/>
              </a:ext>
            </a:extLst>
          </p:cNvPr>
          <p:cNvPicPr>
            <a:picLocks noChangeAspect="1"/>
          </p:cNvPicPr>
          <p:nvPr/>
        </p:nvPicPr>
        <p:blipFill>
          <a:blip r:embed="rId3"/>
          <a:stretch>
            <a:fillRect/>
          </a:stretch>
        </p:blipFill>
        <p:spPr>
          <a:xfrm>
            <a:off x="462020" y="4940639"/>
            <a:ext cx="2616434" cy="1753124"/>
          </a:xfrm>
          <a:prstGeom prst="rect">
            <a:avLst/>
          </a:prstGeom>
        </p:spPr>
      </p:pic>
      <p:pic>
        <p:nvPicPr>
          <p:cNvPr id="12" name="Obrázek 11">
            <a:extLst>
              <a:ext uri="{FF2B5EF4-FFF2-40B4-BE49-F238E27FC236}">
                <a16:creationId xmlns:a16="http://schemas.microsoft.com/office/drawing/2014/main" id="{4F9E11A9-9954-41EA-BE6D-8B2C40BB6E5A}"/>
              </a:ext>
            </a:extLst>
          </p:cNvPr>
          <p:cNvPicPr>
            <a:picLocks noChangeAspect="1"/>
          </p:cNvPicPr>
          <p:nvPr/>
        </p:nvPicPr>
        <p:blipFill>
          <a:blip r:embed="rId4"/>
          <a:stretch>
            <a:fillRect/>
          </a:stretch>
        </p:blipFill>
        <p:spPr>
          <a:xfrm>
            <a:off x="3480697" y="5016693"/>
            <a:ext cx="2325166" cy="1619057"/>
          </a:xfrm>
          <a:prstGeom prst="rect">
            <a:avLst/>
          </a:prstGeom>
        </p:spPr>
      </p:pic>
    </p:spTree>
    <p:extLst>
      <p:ext uri="{BB962C8B-B14F-4D97-AF65-F5344CB8AC3E}">
        <p14:creationId xmlns:p14="http://schemas.microsoft.com/office/powerpoint/2010/main" val="24145242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68B2A88-92EC-4B84-90A1-8A8D38CDC304}"/>
              </a:ext>
            </a:extLst>
          </p:cNvPr>
          <p:cNvSpPr txBox="1"/>
          <p:nvPr/>
        </p:nvSpPr>
        <p:spPr>
          <a:xfrm>
            <a:off x="272102" y="293925"/>
            <a:ext cx="3271197" cy="461665"/>
          </a:xfrm>
          <a:prstGeom prst="rect">
            <a:avLst/>
          </a:prstGeom>
          <a:noFill/>
        </p:spPr>
        <p:txBody>
          <a:bodyPr wrap="square">
            <a:spAutoFit/>
          </a:bodyPr>
          <a:lstStyle/>
          <a:p>
            <a:r>
              <a:rPr lang="cs-CZ" sz="2400" b="1" dirty="0"/>
              <a:t>Záření černého tělesa</a:t>
            </a:r>
          </a:p>
        </p:txBody>
      </p:sp>
      <p:sp>
        <p:nvSpPr>
          <p:cNvPr id="8" name="TextovéPole 7">
            <a:extLst>
              <a:ext uri="{FF2B5EF4-FFF2-40B4-BE49-F238E27FC236}">
                <a16:creationId xmlns:a16="http://schemas.microsoft.com/office/drawing/2014/main" id="{A4A3497F-C0E8-4A2C-A05D-EBB84F22052E}"/>
              </a:ext>
            </a:extLst>
          </p:cNvPr>
          <p:cNvSpPr txBox="1"/>
          <p:nvPr/>
        </p:nvSpPr>
        <p:spPr>
          <a:xfrm>
            <a:off x="153147" y="1179204"/>
            <a:ext cx="8837705" cy="1015663"/>
          </a:xfrm>
          <a:prstGeom prst="rect">
            <a:avLst/>
          </a:prstGeom>
          <a:noFill/>
        </p:spPr>
        <p:txBody>
          <a:bodyPr wrap="square">
            <a:spAutoFit/>
          </a:bodyPr>
          <a:lstStyle/>
          <a:p>
            <a:pPr algn="just">
              <a:spcBef>
                <a:spcPct val="50000"/>
              </a:spcBef>
              <a:buClr>
                <a:srgbClr val="00CC00"/>
              </a:buClr>
              <a:buFont typeface="Wingdings" panose="05000000000000000000" pitchFamily="2" charset="2"/>
              <a:buNone/>
            </a:pPr>
            <a:r>
              <a:rPr lang="cs-CZ" altLang="cs-CZ" sz="2000" i="0" u="none" dirty="0">
                <a:latin typeface="+mn-lt"/>
              </a:rPr>
              <a:t>Černé těleso je fyzikální abstrakce tělesa, které dokonale pohlcuje veškerou energii dopadajícího záření. </a:t>
            </a:r>
            <a:r>
              <a:rPr lang="cs-CZ" altLang="cs-CZ" sz="2000" b="0" i="0" u="none" dirty="0">
                <a:effectLst/>
              </a:rPr>
              <a:t>V absolutně černém tělese je v rovnováze vyzařování a pohlcování záření.</a:t>
            </a:r>
            <a:endParaRPr lang="cs-CZ" altLang="cs-CZ" sz="2000" i="0" u="none" dirty="0">
              <a:latin typeface="+mn-lt"/>
            </a:endParaRPr>
          </a:p>
        </p:txBody>
      </p:sp>
      <p:pic>
        <p:nvPicPr>
          <p:cNvPr id="9" name="Picture 2" descr="alt: Záření černého tělesa při různých teplotách (v kelvinech; 0 °C je 273,15 kelvinu). Čím je objekt teplejší, tím více záření vydává. Vlnová délka, na které září nejintenzivněji, se zároveň posouvá k nižším hodnotám. Viditelné světlo má vlnové délky od 400 (fialové) do 700 nanometrů (červené). Zdroj Wikimedia Commons, autor 4C, úpravy Jan Kolář, licence CC BY-SA 3.0.">
            <a:extLst>
              <a:ext uri="{FF2B5EF4-FFF2-40B4-BE49-F238E27FC236}">
                <a16:creationId xmlns:a16="http://schemas.microsoft.com/office/drawing/2014/main" id="{95FD8D62-F76C-4A9F-B943-D0801A9AB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815" y="2030373"/>
            <a:ext cx="4568083" cy="43323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49450FB8-F6E3-4A47-86BC-521461438531}"/>
              </a:ext>
            </a:extLst>
          </p:cNvPr>
          <p:cNvSpPr txBox="1"/>
          <p:nvPr/>
        </p:nvSpPr>
        <p:spPr>
          <a:xfrm>
            <a:off x="272102" y="2433659"/>
            <a:ext cx="3728398" cy="1938992"/>
          </a:xfrm>
          <a:prstGeom prst="rect">
            <a:avLst/>
          </a:prstGeom>
          <a:noFill/>
        </p:spPr>
        <p:txBody>
          <a:bodyPr wrap="square">
            <a:spAutoFit/>
          </a:bodyPr>
          <a:lstStyle/>
          <a:p>
            <a:pPr algn="just"/>
            <a:r>
              <a:rPr lang="cs-CZ" altLang="cs-CZ" sz="2000" b="1" i="1" u="none" dirty="0" err="1"/>
              <a:t>Wienův</a:t>
            </a:r>
            <a:r>
              <a:rPr lang="cs-CZ" altLang="cs-CZ" sz="2000" b="1" i="1" u="none" dirty="0"/>
              <a:t> posunovací zákon</a:t>
            </a:r>
          </a:p>
          <a:p>
            <a:pPr algn="just"/>
            <a:endParaRPr lang="cs-CZ" altLang="cs-CZ" sz="2000" i="0" u="none" dirty="0">
              <a:effectLst/>
            </a:endParaRPr>
          </a:p>
          <a:p>
            <a:pPr algn="just"/>
            <a:r>
              <a:rPr lang="cs-CZ" altLang="cs-CZ" sz="2000" i="0" u="none" dirty="0">
                <a:effectLst/>
              </a:rPr>
              <a:t>S rostoucí teplotou zářiče se posouvá maximální hodnota spektrální hustoty zářivého toku ke kratším vlnovým délkám.</a:t>
            </a:r>
            <a:r>
              <a:rPr lang="cs-CZ" altLang="cs-CZ" sz="2000" b="0" i="0" u="none" dirty="0">
                <a:effectLst/>
              </a:rPr>
              <a:t> </a:t>
            </a:r>
          </a:p>
        </p:txBody>
      </p:sp>
      <p:graphicFrame>
        <p:nvGraphicFramePr>
          <p:cNvPr id="13" name="Object 17">
            <a:extLst>
              <a:ext uri="{FF2B5EF4-FFF2-40B4-BE49-F238E27FC236}">
                <a16:creationId xmlns:a16="http://schemas.microsoft.com/office/drawing/2014/main" id="{9E6B750E-E33B-4D88-892C-E1F5BC1BBD27}"/>
              </a:ext>
            </a:extLst>
          </p:cNvPr>
          <p:cNvGraphicFramePr>
            <a:graphicFrameLocks noChangeAspect="1"/>
          </p:cNvGraphicFramePr>
          <p:nvPr/>
        </p:nvGraphicFramePr>
        <p:xfrm>
          <a:off x="1682928" y="4581584"/>
          <a:ext cx="1050759" cy="679398"/>
        </p:xfrm>
        <a:graphic>
          <a:graphicData uri="http://schemas.openxmlformats.org/presentationml/2006/ole">
            <mc:AlternateContent xmlns:mc="http://schemas.openxmlformats.org/markup-compatibility/2006">
              <mc:Choice xmlns:v="urn:schemas-microsoft-com:vml" Requires="v">
                <p:oleObj name="Rovnice" r:id="rId3" imgW="571320" imgH="393480" progId="Equation.3">
                  <p:embed/>
                </p:oleObj>
              </mc:Choice>
              <mc:Fallback>
                <p:oleObj name="Rovnice" r:id="rId3" imgW="571320" imgH="393480" progId="Equation.3">
                  <p:embed/>
                  <p:pic>
                    <p:nvPicPr>
                      <p:cNvPr id="13" name="Object 17">
                        <a:extLst>
                          <a:ext uri="{FF2B5EF4-FFF2-40B4-BE49-F238E27FC236}">
                            <a16:creationId xmlns:a16="http://schemas.microsoft.com/office/drawing/2014/main" id="{9E6B750E-E33B-4D88-892C-E1F5BC1BB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928" y="4581584"/>
                        <a:ext cx="1050759" cy="679398"/>
                      </a:xfrm>
                      <a:prstGeom prst="rect">
                        <a:avLst/>
                      </a:prstGeom>
                      <a:solidFill>
                        <a:schemeClr val="bg1"/>
                      </a:solidFill>
                      <a:ln>
                        <a:noFill/>
                      </a:ln>
                      <a:effectLst/>
                    </p:spPr>
                  </p:pic>
                </p:oleObj>
              </mc:Fallback>
            </mc:AlternateContent>
          </a:graphicData>
        </a:graphic>
      </p:graphicFrame>
      <p:sp>
        <p:nvSpPr>
          <p:cNvPr id="15" name="Text Box 19">
            <a:extLst>
              <a:ext uri="{FF2B5EF4-FFF2-40B4-BE49-F238E27FC236}">
                <a16:creationId xmlns:a16="http://schemas.microsoft.com/office/drawing/2014/main" id="{B6C80360-3477-4121-9872-417942894A2C}"/>
              </a:ext>
            </a:extLst>
          </p:cNvPr>
          <p:cNvSpPr txBox="1">
            <a:spLocks noChangeArrowheads="1"/>
          </p:cNvSpPr>
          <p:nvPr/>
        </p:nvSpPr>
        <p:spPr bwMode="auto">
          <a:xfrm>
            <a:off x="402902" y="5499774"/>
            <a:ext cx="1733399" cy="54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i="0" u="none" dirty="0">
                <a:effectLst/>
              </a:rPr>
              <a:t>b =2,9.10</a:t>
            </a:r>
            <a:r>
              <a:rPr lang="cs-CZ" altLang="cs-CZ" sz="2000" i="0" u="none" baseline="30000" dirty="0">
                <a:effectLst/>
              </a:rPr>
              <a:t>-3 </a:t>
            </a:r>
            <a:r>
              <a:rPr lang="cs-CZ" altLang="cs-CZ" sz="2000" i="0" u="none" dirty="0" err="1">
                <a:effectLst/>
              </a:rPr>
              <a:t>m.K</a:t>
            </a:r>
            <a:endParaRPr lang="cs-CZ" altLang="cs-CZ" sz="2000" i="0" u="none" dirty="0">
              <a:effectLst/>
            </a:endParaRPr>
          </a:p>
        </p:txBody>
      </p:sp>
    </p:spTree>
    <p:extLst>
      <p:ext uri="{BB962C8B-B14F-4D97-AF65-F5344CB8AC3E}">
        <p14:creationId xmlns:p14="http://schemas.microsoft.com/office/powerpoint/2010/main" val="12718242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164" name="Rectangle 148"/>
          <p:cNvSpPr>
            <a:spLocks noChangeArrowheads="1"/>
          </p:cNvSpPr>
          <p:nvPr/>
        </p:nvSpPr>
        <p:spPr bwMode="auto">
          <a:xfrm>
            <a:off x="449263" y="267146"/>
            <a:ext cx="38976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i="1" u="none" dirty="0"/>
              <a:t>Stefanův-</a:t>
            </a:r>
            <a:r>
              <a:rPr lang="cs-CZ" altLang="cs-CZ" sz="2400" b="1" i="1" u="none" dirty="0" err="1"/>
              <a:t>Boltzmannův</a:t>
            </a:r>
            <a:r>
              <a:rPr lang="cs-CZ" altLang="cs-CZ" sz="2400" b="1" i="1" u="none" dirty="0"/>
              <a:t> zákon</a:t>
            </a:r>
          </a:p>
        </p:txBody>
      </p:sp>
      <p:sp>
        <p:nvSpPr>
          <p:cNvPr id="214166" name="Rectangle 150"/>
          <p:cNvSpPr>
            <a:spLocks noChangeArrowheads="1"/>
          </p:cNvSpPr>
          <p:nvPr/>
        </p:nvSpPr>
        <p:spPr bwMode="auto">
          <a:xfrm>
            <a:off x="92074" y="913750"/>
            <a:ext cx="8918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cs-CZ" altLang="cs-CZ" sz="2000" i="0" u="none" dirty="0">
                <a:effectLst/>
              </a:rPr>
              <a:t>Intenzita záření vyzařovaná absolutně černým tělesem roste úměrně čtvrté mocnině termodynamické teploty.</a:t>
            </a:r>
            <a:endParaRPr lang="cs-CZ" altLang="cs-CZ" sz="2000" b="0" i="0" u="none" dirty="0">
              <a:effectLst/>
            </a:endParaRPr>
          </a:p>
        </p:txBody>
      </p:sp>
      <p:sp>
        <p:nvSpPr>
          <p:cNvPr id="214169" name="Rectangle 153"/>
          <p:cNvSpPr>
            <a:spLocks noChangeArrowheads="1"/>
          </p:cNvSpPr>
          <p:nvPr/>
        </p:nvSpPr>
        <p:spPr bwMode="auto">
          <a:xfrm>
            <a:off x="2575494" y="1839548"/>
            <a:ext cx="332187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533400" indent="-533400">
              <a:defRPr>
                <a:solidFill>
                  <a:schemeClr val="tx1"/>
                </a:solidFill>
                <a:latin typeface="Arial" panose="020B0604020202020204" pitchFamily="34" charset="0"/>
              </a:defRPr>
            </a:lvl1pPr>
            <a:lvl2pPr marL="808038">
              <a:defRPr>
                <a:solidFill>
                  <a:schemeClr val="tx1"/>
                </a:solidFill>
                <a:latin typeface="Arial" panose="020B0604020202020204" pitchFamily="34" charset="0"/>
              </a:defRPr>
            </a:lvl2pPr>
            <a:lvl3pPr marL="987425">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cs-CZ" i="1" dirty="0">
                <a:latin typeface="+mn-lt"/>
              </a:rPr>
              <a:t>I</a:t>
            </a:r>
            <a:r>
              <a:rPr lang="cs-CZ" dirty="0">
                <a:latin typeface="+mn-lt"/>
              </a:rPr>
              <a:t> – celková intenzita záření (podíl výkonu a plochy) [W·m</a:t>
            </a:r>
            <a:r>
              <a:rPr lang="cs-CZ" baseline="30000" dirty="0">
                <a:latin typeface="+mn-lt"/>
              </a:rPr>
              <a:t>−2</a:t>
            </a:r>
            <a:r>
              <a:rPr lang="cs-CZ" dirty="0">
                <a:latin typeface="+mn-lt"/>
              </a:rPr>
              <a:t>]</a:t>
            </a:r>
          </a:p>
          <a:p>
            <a:pPr algn="just"/>
            <a:r>
              <a:rPr lang="cs-CZ" altLang="cs-CZ" u="none" dirty="0">
                <a:effectLst/>
                <a:latin typeface="+mn-lt"/>
                <a:sym typeface="Symbol" panose="05050102010706020507" pitchFamily="18" charset="2"/>
              </a:rPr>
              <a:t></a:t>
            </a:r>
            <a:r>
              <a:rPr lang="cs-CZ" altLang="cs-CZ" b="0" i="0" u="none" dirty="0">
                <a:effectLst/>
                <a:latin typeface="+mn-lt"/>
              </a:rPr>
              <a:t>-Stefan-</a:t>
            </a:r>
            <a:r>
              <a:rPr lang="cs-CZ" altLang="cs-CZ" b="0" i="0" u="none" dirty="0" err="1">
                <a:effectLst/>
                <a:latin typeface="+mn-lt"/>
              </a:rPr>
              <a:t>Boltzmannova</a:t>
            </a:r>
            <a:r>
              <a:rPr lang="cs-CZ" altLang="cs-CZ" b="0" i="0" u="none" dirty="0">
                <a:effectLst/>
                <a:latin typeface="+mn-lt"/>
              </a:rPr>
              <a:t> konstanta </a:t>
            </a:r>
            <a:r>
              <a:rPr lang="cs-CZ" altLang="cs-CZ" b="0" u="none" dirty="0">
                <a:effectLst/>
                <a:latin typeface="+mn-lt"/>
                <a:sym typeface="Symbol" panose="05050102010706020507" pitchFamily="18" charset="2"/>
              </a:rPr>
              <a:t> = 5,67.10</a:t>
            </a:r>
            <a:r>
              <a:rPr lang="cs-CZ" altLang="cs-CZ" b="0" u="none" baseline="30000" dirty="0">
                <a:effectLst/>
                <a:latin typeface="+mn-lt"/>
                <a:sym typeface="Symbol" panose="05050102010706020507" pitchFamily="18" charset="2"/>
              </a:rPr>
              <a:t>-8 </a:t>
            </a:r>
            <a:r>
              <a:rPr lang="cs-CZ" altLang="cs-CZ" b="0" u="none" dirty="0">
                <a:effectLst/>
                <a:latin typeface="+mn-lt"/>
                <a:sym typeface="Symbol" panose="05050102010706020507" pitchFamily="18" charset="2"/>
              </a:rPr>
              <a:t>W.m</a:t>
            </a:r>
            <a:r>
              <a:rPr lang="cs-CZ" altLang="cs-CZ" b="0" u="none" baseline="30000" dirty="0">
                <a:effectLst/>
                <a:latin typeface="+mn-lt"/>
                <a:sym typeface="Symbol" panose="05050102010706020507" pitchFamily="18" charset="2"/>
              </a:rPr>
              <a:t>-2</a:t>
            </a:r>
            <a:r>
              <a:rPr lang="cs-CZ" altLang="cs-CZ" b="0" u="none" dirty="0">
                <a:effectLst/>
                <a:latin typeface="+mn-lt"/>
                <a:sym typeface="Symbol" panose="05050102010706020507" pitchFamily="18" charset="2"/>
              </a:rPr>
              <a:t> .K</a:t>
            </a:r>
            <a:r>
              <a:rPr lang="cs-CZ" altLang="cs-CZ" b="0" u="none" baseline="30000" dirty="0">
                <a:effectLst/>
                <a:latin typeface="+mn-lt"/>
                <a:sym typeface="Symbol" panose="05050102010706020507" pitchFamily="18" charset="2"/>
              </a:rPr>
              <a:t>-4</a:t>
            </a:r>
            <a:endParaRPr lang="cs-CZ" altLang="cs-CZ" b="0" i="0" u="none" dirty="0">
              <a:effectLst/>
              <a:latin typeface="+mn-lt"/>
            </a:endParaRPr>
          </a:p>
          <a:p>
            <a:pPr algn="just"/>
            <a:r>
              <a:rPr lang="cs-CZ" altLang="cs-CZ" u="none" dirty="0">
                <a:effectLst/>
                <a:latin typeface="+mn-lt"/>
                <a:sym typeface="Symbol" panose="05050102010706020507" pitchFamily="18" charset="2"/>
              </a:rPr>
              <a:t>T - </a:t>
            </a:r>
            <a:r>
              <a:rPr lang="cs-CZ" altLang="cs-CZ" b="0" i="0" u="none" dirty="0">
                <a:effectLst/>
                <a:latin typeface="+mn-lt"/>
                <a:sym typeface="Symbol" panose="05050102010706020507" pitchFamily="18" charset="2"/>
              </a:rPr>
              <a:t>termodynamická teplota</a:t>
            </a:r>
          </a:p>
        </p:txBody>
      </p:sp>
      <p:pic>
        <p:nvPicPr>
          <p:cNvPr id="5" name="Grafický objekt 4">
            <a:extLst>
              <a:ext uri="{FF2B5EF4-FFF2-40B4-BE49-F238E27FC236}">
                <a16:creationId xmlns:a16="http://schemas.microsoft.com/office/drawing/2014/main" id="{38B28018-5046-45FB-9AA9-0BE0ECAECE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988" y="2111738"/>
            <a:ext cx="1447248" cy="463119"/>
          </a:xfrm>
          <a:prstGeom prst="rect">
            <a:avLst/>
          </a:prstGeom>
        </p:spPr>
      </p:pic>
      <p:pic>
        <p:nvPicPr>
          <p:cNvPr id="7" name="Obrázek 6">
            <a:extLst>
              <a:ext uri="{FF2B5EF4-FFF2-40B4-BE49-F238E27FC236}">
                <a16:creationId xmlns:a16="http://schemas.microsoft.com/office/drawing/2014/main" id="{841F4C25-D67D-4A67-98BE-12405CC2EC1D}"/>
              </a:ext>
            </a:extLst>
          </p:cNvPr>
          <p:cNvPicPr>
            <a:picLocks noChangeAspect="1"/>
          </p:cNvPicPr>
          <p:nvPr/>
        </p:nvPicPr>
        <p:blipFill>
          <a:blip r:embed="rId4"/>
          <a:stretch>
            <a:fillRect/>
          </a:stretch>
        </p:blipFill>
        <p:spPr>
          <a:xfrm>
            <a:off x="243923" y="4053038"/>
            <a:ext cx="3476625" cy="2711195"/>
          </a:xfrm>
          <a:prstGeom prst="rect">
            <a:avLst/>
          </a:prstGeom>
        </p:spPr>
      </p:pic>
      <p:pic>
        <p:nvPicPr>
          <p:cNvPr id="9" name="Obrázek 8">
            <a:extLst>
              <a:ext uri="{FF2B5EF4-FFF2-40B4-BE49-F238E27FC236}">
                <a16:creationId xmlns:a16="http://schemas.microsoft.com/office/drawing/2014/main" id="{794E0DC6-4FC9-4174-A6E1-C7B38F5E3E20}"/>
              </a:ext>
            </a:extLst>
          </p:cNvPr>
          <p:cNvPicPr>
            <a:picLocks noChangeAspect="1"/>
          </p:cNvPicPr>
          <p:nvPr/>
        </p:nvPicPr>
        <p:blipFill>
          <a:blip r:embed="rId5"/>
          <a:stretch>
            <a:fillRect/>
          </a:stretch>
        </p:blipFill>
        <p:spPr>
          <a:xfrm>
            <a:off x="4203095" y="4319587"/>
            <a:ext cx="4372155" cy="2444646"/>
          </a:xfrm>
          <a:prstGeom prst="rect">
            <a:avLst/>
          </a:prstGeom>
        </p:spPr>
      </p:pic>
      <p:pic>
        <p:nvPicPr>
          <p:cNvPr id="10242" name="Picture 2" descr="boltzmann constant - DriverLayer Search Engine">
            <a:extLst>
              <a:ext uri="{FF2B5EF4-FFF2-40B4-BE49-F238E27FC236}">
                <a16:creationId xmlns:a16="http://schemas.microsoft.com/office/drawing/2014/main" id="{2E9595E8-429B-4BF9-BF8A-7F92DB763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8827" y="1484787"/>
            <a:ext cx="238125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798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stonishing Astronomy 101 - Chapter 17">
            <a:extLst>
              <a:ext uri="{FF2B5EF4-FFF2-40B4-BE49-F238E27FC236}">
                <a16:creationId xmlns:a16="http://schemas.microsoft.com/office/drawing/2014/main" id="{73F67FCA-16C3-4329-8ACA-9F20F5A7C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60" y="439220"/>
            <a:ext cx="7964423" cy="597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1293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FB99882-C338-4D7B-8893-97F4A64B2C1B}"/>
              </a:ext>
            </a:extLst>
          </p:cNvPr>
          <p:cNvPicPr>
            <a:picLocks noChangeAspect="1"/>
          </p:cNvPicPr>
          <p:nvPr/>
        </p:nvPicPr>
        <p:blipFill>
          <a:blip r:embed="rId2"/>
          <a:stretch>
            <a:fillRect/>
          </a:stretch>
        </p:blipFill>
        <p:spPr>
          <a:xfrm>
            <a:off x="148268" y="276225"/>
            <a:ext cx="8847464" cy="6581775"/>
          </a:xfrm>
          <a:prstGeom prst="rect">
            <a:avLst/>
          </a:prstGeom>
        </p:spPr>
      </p:pic>
    </p:spTree>
    <p:extLst>
      <p:ext uri="{BB962C8B-B14F-4D97-AF65-F5344CB8AC3E}">
        <p14:creationId xmlns:p14="http://schemas.microsoft.com/office/powerpoint/2010/main" val="2786838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C80A30E-11D8-4074-9D6F-2E084A58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263270"/>
            <a:ext cx="2276475" cy="235384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95FBD92-035D-41EF-860A-74005AB09051}"/>
              </a:ext>
            </a:extLst>
          </p:cNvPr>
          <p:cNvPicPr>
            <a:picLocks noChangeAspect="1"/>
          </p:cNvPicPr>
          <p:nvPr/>
        </p:nvPicPr>
        <p:blipFill>
          <a:blip r:embed="rId3"/>
          <a:stretch>
            <a:fillRect/>
          </a:stretch>
        </p:blipFill>
        <p:spPr>
          <a:xfrm>
            <a:off x="4454683" y="4263270"/>
            <a:ext cx="1720539" cy="2404120"/>
          </a:xfrm>
          <a:prstGeom prst="rect">
            <a:avLst/>
          </a:prstGeom>
        </p:spPr>
      </p:pic>
      <p:pic>
        <p:nvPicPr>
          <p:cNvPr id="4" name="Obrázek 3">
            <a:extLst>
              <a:ext uri="{FF2B5EF4-FFF2-40B4-BE49-F238E27FC236}">
                <a16:creationId xmlns:a16="http://schemas.microsoft.com/office/drawing/2014/main" id="{8846C23A-9D90-4DD3-B4A4-63FBAFACAA33}"/>
              </a:ext>
            </a:extLst>
          </p:cNvPr>
          <p:cNvPicPr>
            <a:picLocks noChangeAspect="1"/>
          </p:cNvPicPr>
          <p:nvPr/>
        </p:nvPicPr>
        <p:blipFill>
          <a:blip r:embed="rId4"/>
          <a:stretch>
            <a:fillRect/>
          </a:stretch>
        </p:blipFill>
        <p:spPr>
          <a:xfrm>
            <a:off x="219602" y="4057832"/>
            <a:ext cx="3609447" cy="2685868"/>
          </a:xfrm>
          <a:prstGeom prst="rect">
            <a:avLst/>
          </a:prstGeom>
        </p:spPr>
      </p:pic>
      <p:pic>
        <p:nvPicPr>
          <p:cNvPr id="5124" name="Picture 4" descr="See the source image">
            <a:extLst>
              <a:ext uri="{FF2B5EF4-FFF2-40B4-BE49-F238E27FC236}">
                <a16:creationId xmlns:a16="http://schemas.microsoft.com/office/drawing/2014/main" id="{0BEA6E29-966B-4C4F-92BB-A33BF347F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281" y="2438045"/>
            <a:ext cx="3729117" cy="14767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D7A110A3-FEA5-479B-9C5E-EE70BD28FB95}"/>
              </a:ext>
            </a:extLst>
          </p:cNvPr>
          <p:cNvSpPr txBox="1"/>
          <p:nvPr/>
        </p:nvSpPr>
        <p:spPr>
          <a:xfrm>
            <a:off x="219601" y="323509"/>
            <a:ext cx="8704797" cy="2308324"/>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Paúhoř elektrický</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Electrophorus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electricus</a:t>
            </a:r>
            <a:r>
              <a:rPr lang="cs-CZ" b="0" i="0" dirty="0">
                <a:solidFill>
                  <a:srgbClr val="202122"/>
                </a:solidFill>
                <a:effectLst/>
                <a:latin typeface="Arial" panose="020B0604020202020204" pitchFamily="34" charset="0"/>
              </a:rPr>
              <a:t>) je sladkovodní dravá ryba která obývá povodí řek Amazonky a Orinoka. Paúhoř je schopen pomocí přeměněných svalových buněk zvaných elektroplaxy vygenerovat elektrický výboj o napětí až 600 V a proudu nad 0,5 ampéru. Takto silné napětí je schopné omráčit i koně. Elektrické napětí ryba používá primárně pro lov potravy. Při něm vysílají dva po sobě následující výboje. První (ze </a:t>
            </a:r>
            <a:r>
              <a:rPr lang="cs-CZ" b="0" i="0" dirty="0" err="1">
                <a:solidFill>
                  <a:srgbClr val="202122"/>
                </a:solidFill>
                <a:effectLst/>
                <a:latin typeface="Arial" panose="020B0604020202020204" pitchFamily="34" charset="0"/>
              </a:rPr>
              <a:t>Sachsova</a:t>
            </a:r>
            <a:r>
              <a:rPr lang="cs-CZ" b="0" i="0" dirty="0">
                <a:solidFill>
                  <a:srgbClr val="202122"/>
                </a:solidFill>
                <a:effectLst/>
                <a:latin typeface="Arial" panose="020B0604020202020204" pitchFamily="34" charset="0"/>
              </a:rPr>
              <a:t> orgánu) je slabší, šíří se všemi směry a kořist prozradí – ta sebou po zásahu cukne. Následující výboj (z Hunterova orgánu) ji omráčí a paúhoř ji spolkne.</a:t>
            </a:r>
            <a:endParaRPr lang="cs-CZ" dirty="0"/>
          </a:p>
        </p:txBody>
      </p:sp>
      <p:sp>
        <p:nvSpPr>
          <p:cNvPr id="14" name="TextovéPole 13">
            <a:extLst>
              <a:ext uri="{FF2B5EF4-FFF2-40B4-BE49-F238E27FC236}">
                <a16:creationId xmlns:a16="http://schemas.microsoft.com/office/drawing/2014/main" id="{3E64BE43-23C6-4CD4-985F-3D98547D418E}"/>
              </a:ext>
            </a:extLst>
          </p:cNvPr>
          <p:cNvSpPr txBox="1"/>
          <p:nvPr/>
        </p:nvSpPr>
        <p:spPr>
          <a:xfrm>
            <a:off x="219602" y="2626647"/>
            <a:ext cx="4742923" cy="1323439"/>
          </a:xfrm>
          <a:prstGeom prst="rect">
            <a:avLst/>
          </a:prstGeom>
          <a:noFill/>
        </p:spPr>
        <p:txBody>
          <a:bodyPr wrap="square">
            <a:spAutoFit/>
          </a:bodyPr>
          <a:lstStyle/>
          <a:p>
            <a:pPr algn="just"/>
            <a:r>
              <a:rPr lang="cs-CZ" sz="2000" dirty="0"/>
              <a:t>Paúhoři žijí v kalných vodách, mají velmi slabý zrak. Jsou však schopni elektrické signály i přijímat, což jim pomáhá při orientaci.</a:t>
            </a:r>
          </a:p>
        </p:txBody>
      </p:sp>
    </p:spTree>
    <p:extLst>
      <p:ext uri="{BB962C8B-B14F-4D97-AF65-F5344CB8AC3E}">
        <p14:creationId xmlns:p14="http://schemas.microsoft.com/office/powerpoint/2010/main" val="2731938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121018E-7FBE-4DBB-A3B8-0584C7789179}"/>
              </a:ext>
            </a:extLst>
          </p:cNvPr>
          <p:cNvSpPr txBox="1"/>
          <p:nvPr/>
        </p:nvSpPr>
        <p:spPr>
          <a:xfrm>
            <a:off x="218660" y="205957"/>
            <a:ext cx="1579535" cy="461665"/>
          </a:xfrm>
          <a:prstGeom prst="rect">
            <a:avLst/>
          </a:prstGeom>
          <a:noFill/>
        </p:spPr>
        <p:txBody>
          <a:bodyPr wrap="none" rtlCol="0">
            <a:spAutoFit/>
          </a:bodyPr>
          <a:lstStyle/>
          <a:p>
            <a:r>
              <a:rPr lang="en-US" sz="2400" b="1" dirty="0" err="1"/>
              <a:t>Elektrol</a:t>
            </a:r>
            <a:r>
              <a:rPr lang="cs-CZ" sz="2400" b="1" dirty="0" err="1"/>
              <a:t>ýz</a:t>
            </a:r>
            <a:r>
              <a:rPr lang="en-US" sz="2400" b="1" dirty="0"/>
              <a:t>a</a:t>
            </a:r>
            <a:endParaRPr lang="cs-CZ" sz="2400" b="1" dirty="0"/>
          </a:p>
        </p:txBody>
      </p:sp>
      <p:sp>
        <p:nvSpPr>
          <p:cNvPr id="8" name="TextovéPole 7">
            <a:extLst>
              <a:ext uri="{FF2B5EF4-FFF2-40B4-BE49-F238E27FC236}">
                <a16:creationId xmlns:a16="http://schemas.microsoft.com/office/drawing/2014/main" id="{9696EC9B-41AE-4A0C-B2A4-60F3E171E17A}"/>
              </a:ext>
            </a:extLst>
          </p:cNvPr>
          <p:cNvSpPr txBox="1"/>
          <p:nvPr/>
        </p:nvSpPr>
        <p:spPr>
          <a:xfrm>
            <a:off x="130657" y="667622"/>
            <a:ext cx="8744364" cy="2246769"/>
          </a:xfrm>
          <a:prstGeom prst="rect">
            <a:avLst/>
          </a:prstGeom>
          <a:noFill/>
        </p:spPr>
        <p:txBody>
          <a:bodyPr wrap="square">
            <a:spAutoFit/>
          </a:bodyPr>
          <a:lstStyle/>
          <a:p>
            <a:pPr algn="just"/>
            <a:r>
              <a:rPr lang="cs-CZ" altLang="cs-CZ" sz="2000" b="1" dirty="0"/>
              <a:t>Elektrolytická polarizace </a:t>
            </a:r>
            <a:r>
              <a:rPr lang="cs-CZ" altLang="cs-CZ" sz="2000" dirty="0"/>
              <a:t>je jev, kdy se za průchodu proudu mění v důsledku elektrolýzy povrchy elektrod, elektrody se pokrývají vyloučenými produkty, mění se kvalita a vznikají nové elektrické dvojvrstvy, elektrody se polarizují</a:t>
            </a:r>
          </a:p>
          <a:p>
            <a:pPr algn="just"/>
            <a:r>
              <a:rPr lang="cs-CZ" altLang="cs-CZ" sz="2000" u="sng" dirty="0"/>
              <a:t>Elektromotorické napětí</a:t>
            </a:r>
            <a:r>
              <a:rPr lang="cs-CZ" altLang="cs-CZ" sz="2000" dirty="0"/>
              <a:t>, které vznikne je tzv. </a:t>
            </a:r>
            <a:r>
              <a:rPr lang="cs-CZ" altLang="cs-CZ" sz="2000" b="1" dirty="0"/>
              <a:t>polarizační napětí</a:t>
            </a:r>
            <a:r>
              <a:rPr lang="cs-CZ" altLang="cs-CZ" sz="2000" dirty="0"/>
              <a:t> a má opačnou orientaci než napětí na původní dvojvrstvě</a:t>
            </a:r>
          </a:p>
          <a:p>
            <a:pPr algn="just"/>
            <a:r>
              <a:rPr lang="cs-CZ" altLang="cs-CZ" sz="2000" dirty="0"/>
              <a:t>Technickými úpravami se dá vliv polarizace omezit, elektrody se obalují látkou, která chemicky reaguje s produkty elektrolýzy, látka se nazývá </a:t>
            </a:r>
            <a:r>
              <a:rPr lang="cs-CZ" altLang="cs-CZ" sz="2000" b="1" dirty="0"/>
              <a:t>depolarizátor</a:t>
            </a:r>
          </a:p>
        </p:txBody>
      </p:sp>
      <p:sp>
        <p:nvSpPr>
          <p:cNvPr id="7" name="TextovéPole 6">
            <a:extLst>
              <a:ext uri="{FF2B5EF4-FFF2-40B4-BE49-F238E27FC236}">
                <a16:creationId xmlns:a16="http://schemas.microsoft.com/office/drawing/2014/main" id="{253C8CE9-6E08-453E-9069-3735C15517B8}"/>
              </a:ext>
            </a:extLst>
          </p:cNvPr>
          <p:cNvSpPr txBox="1"/>
          <p:nvPr/>
        </p:nvSpPr>
        <p:spPr>
          <a:xfrm>
            <a:off x="130657" y="2914391"/>
            <a:ext cx="8744364" cy="1631216"/>
          </a:xfrm>
          <a:prstGeom prst="rect">
            <a:avLst/>
          </a:prstGeom>
          <a:noFill/>
        </p:spPr>
        <p:txBody>
          <a:bodyPr wrap="square">
            <a:spAutoFit/>
          </a:bodyPr>
          <a:lstStyle/>
          <a:p>
            <a:pPr algn="just"/>
            <a:r>
              <a:rPr lang="cs-CZ" sz="2000" dirty="0"/>
              <a:t>Pokud je napětí příliš malé, vznikne v určitém obvodu s elektrolytem velmi malý proud, který za krátkou dobu opět zanikne v důsledku </a:t>
            </a:r>
            <a:r>
              <a:rPr lang="cs-CZ" sz="2000" b="1" dirty="0"/>
              <a:t>polarizace elektrod</a:t>
            </a:r>
            <a:r>
              <a:rPr lang="cs-CZ" sz="2000" dirty="0"/>
              <a:t>.</a:t>
            </a:r>
          </a:p>
          <a:p>
            <a:pPr algn="just"/>
            <a:r>
              <a:rPr lang="cs-CZ" sz="2000" dirty="0"/>
              <a:t>Při postupném zvyšování napětí se tento jev opakuje tak dlouho, dokud není překročeno tzv. </a:t>
            </a:r>
            <a:r>
              <a:rPr lang="cs-CZ" sz="2000" b="1" dirty="0"/>
              <a:t>rozkladné napětí </a:t>
            </a:r>
            <a:r>
              <a:rPr lang="cs-CZ" sz="2000" dirty="0"/>
              <a:t>(U</a:t>
            </a:r>
            <a:r>
              <a:rPr lang="cs-CZ" sz="2000" baseline="-25000" dirty="0"/>
              <a:t>r</a:t>
            </a:r>
            <a:r>
              <a:rPr lang="cs-CZ" sz="2000" dirty="0"/>
              <a:t>).</a:t>
            </a:r>
            <a:r>
              <a:rPr lang="cs-CZ" sz="2000" b="1" dirty="0"/>
              <a:t> </a:t>
            </a:r>
            <a:r>
              <a:rPr lang="cs-CZ" sz="2000" dirty="0"/>
              <a:t>Rozkladné napětí U</a:t>
            </a:r>
            <a:r>
              <a:rPr lang="cs-CZ" sz="2000" baseline="-25000" dirty="0"/>
              <a:t>r</a:t>
            </a:r>
            <a:r>
              <a:rPr lang="cs-CZ" sz="2000" dirty="0"/>
              <a:t> elektrolytu je napětí, od kterého se proud s napětím v elektrolytu lineárně zvyšuje.</a:t>
            </a:r>
          </a:p>
        </p:txBody>
      </p:sp>
      <p:pic>
        <p:nvPicPr>
          <p:cNvPr id="10" name="Picture 5">
            <a:extLst>
              <a:ext uri="{FF2B5EF4-FFF2-40B4-BE49-F238E27FC236}">
                <a16:creationId xmlns:a16="http://schemas.microsoft.com/office/drawing/2014/main" id="{90581082-F5D4-422C-982A-065FF27F7F37}"/>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263003" y="5085875"/>
            <a:ext cx="1455738" cy="7921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AD3343C2-78B2-4143-95A3-DFD4B5B7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7" y="4793775"/>
            <a:ext cx="2592388" cy="17684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D85909E-194F-4CEE-AD5F-B941664B04CA}"/>
              </a:ext>
            </a:extLst>
          </p:cNvPr>
          <p:cNvSpPr txBox="1"/>
          <p:nvPr/>
        </p:nvSpPr>
        <p:spPr>
          <a:xfrm>
            <a:off x="2678556" y="6062983"/>
            <a:ext cx="2901924" cy="646331"/>
          </a:xfrm>
          <a:prstGeom prst="rect">
            <a:avLst/>
          </a:prstGeom>
          <a:noFill/>
        </p:spPr>
        <p:txBody>
          <a:bodyPr wrap="square">
            <a:spAutoFit/>
          </a:bodyPr>
          <a:lstStyle/>
          <a:p>
            <a:r>
              <a:rPr lang="cs-CZ" dirty="0"/>
              <a:t>R je odpor elektrolytu, </a:t>
            </a:r>
            <a:r>
              <a:rPr lang="cs-CZ" sz="1800" dirty="0"/>
              <a:t>U</a:t>
            </a:r>
            <a:r>
              <a:rPr lang="cs-CZ" sz="1800" baseline="-25000" dirty="0"/>
              <a:t>r</a:t>
            </a:r>
            <a:r>
              <a:rPr lang="cs-CZ" sz="1800" dirty="0"/>
              <a:t> je rozkladné napětí elektrolytu</a:t>
            </a:r>
            <a:r>
              <a:rPr lang="cs-CZ" dirty="0"/>
              <a:t>.</a:t>
            </a:r>
          </a:p>
        </p:txBody>
      </p:sp>
      <p:pic>
        <p:nvPicPr>
          <p:cNvPr id="14" name="Picture 6" descr="Faradayovo první a druhé zákony elektrolýzy">
            <a:extLst>
              <a:ext uri="{FF2B5EF4-FFF2-40B4-BE49-F238E27FC236}">
                <a16:creationId xmlns:a16="http://schemas.microsoft.com/office/drawing/2014/main" id="{737ED697-BBB7-4352-BCF2-5BB044D2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60" y="4723013"/>
            <a:ext cx="2364645" cy="19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9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6D518B-25FD-4A93-BDE8-91A6B9F961CB}"/>
              </a:ext>
            </a:extLst>
          </p:cNvPr>
          <p:cNvSpPr>
            <a:spLocks noGrp="1" noChangeArrowheads="1"/>
          </p:cNvSpPr>
          <p:nvPr>
            <p:ph type="title"/>
          </p:nvPr>
        </p:nvSpPr>
        <p:spPr>
          <a:xfrm>
            <a:off x="200024" y="180117"/>
            <a:ext cx="8229600" cy="487362"/>
          </a:xfrm>
        </p:spPr>
        <p:txBody>
          <a:bodyPr>
            <a:normAutofit/>
          </a:bodyPr>
          <a:lstStyle/>
          <a:p>
            <a:r>
              <a:rPr lang="cs-CZ" altLang="cs-CZ" sz="2400" b="1" dirty="0">
                <a:latin typeface="+mn-lt"/>
              </a:rPr>
              <a:t>Faradayovy zákony pro elektrolýzu</a:t>
            </a:r>
          </a:p>
        </p:txBody>
      </p:sp>
      <p:sp>
        <p:nvSpPr>
          <p:cNvPr id="15363" name="Rectangle 3">
            <a:extLst>
              <a:ext uri="{FF2B5EF4-FFF2-40B4-BE49-F238E27FC236}">
                <a16:creationId xmlns:a16="http://schemas.microsoft.com/office/drawing/2014/main" id="{EE10D4B0-795F-408E-8BE3-5AC3C85A11C4}"/>
              </a:ext>
            </a:extLst>
          </p:cNvPr>
          <p:cNvSpPr>
            <a:spLocks noGrp="1" noChangeArrowheads="1"/>
          </p:cNvSpPr>
          <p:nvPr>
            <p:ph type="body" idx="1"/>
          </p:nvPr>
        </p:nvSpPr>
        <p:spPr>
          <a:xfrm>
            <a:off x="200024" y="746124"/>
            <a:ext cx="8772525" cy="5847953"/>
          </a:xfrm>
        </p:spPr>
        <p:txBody>
          <a:bodyPr>
            <a:normAutofit/>
          </a:bodyPr>
          <a:lstStyle/>
          <a:p>
            <a:pPr marL="0" indent="0">
              <a:lnSpc>
                <a:spcPct val="80000"/>
              </a:lnSpc>
              <a:buNone/>
            </a:pPr>
            <a:r>
              <a:rPr lang="cs-CZ" altLang="cs-CZ" sz="2000" b="1" dirty="0"/>
              <a:t>1.Faradayův zákon: </a:t>
            </a:r>
            <a:r>
              <a:rPr lang="cs-CZ" altLang="cs-CZ" sz="2000" dirty="0"/>
              <a:t>Hmotnost m vyloučené látky je přímo úměrná součinu stálého proudu I a doby t, po kterou proud elektrolytem procházel   </a:t>
            </a:r>
          </a:p>
          <a:p>
            <a:pPr marL="0" indent="0">
              <a:lnSpc>
                <a:spcPct val="80000"/>
              </a:lnSpc>
              <a:buNone/>
            </a:pPr>
            <a:r>
              <a:rPr lang="cs-CZ" altLang="cs-CZ" sz="2000" b="1" dirty="0"/>
              <a:t>                                             			 </a:t>
            </a:r>
            <a:r>
              <a:rPr lang="cs-CZ" altLang="cs-CZ" sz="2000" i="1" dirty="0"/>
              <a:t>m </a:t>
            </a:r>
            <a:r>
              <a:rPr lang="cs-CZ" altLang="cs-CZ" sz="2000" dirty="0"/>
              <a:t>= </a:t>
            </a:r>
            <a:r>
              <a:rPr lang="cs-CZ" altLang="cs-CZ" sz="2000" i="1" dirty="0"/>
              <a:t>A</a:t>
            </a:r>
            <a:r>
              <a:rPr lang="cs-CZ" altLang="cs-CZ" sz="2000" dirty="0"/>
              <a:t>.</a:t>
            </a:r>
            <a:r>
              <a:rPr lang="cs-CZ" altLang="cs-CZ" sz="2000" i="1" dirty="0"/>
              <a:t>I</a:t>
            </a:r>
            <a:r>
              <a:rPr lang="cs-CZ" altLang="cs-CZ" sz="2000" dirty="0"/>
              <a:t>.</a:t>
            </a:r>
            <a:r>
              <a:rPr lang="cs-CZ" altLang="cs-CZ" sz="2000" i="1" dirty="0"/>
              <a:t>t</a:t>
            </a:r>
            <a:r>
              <a:rPr lang="cs-CZ" altLang="cs-CZ" sz="2000" dirty="0"/>
              <a:t> </a:t>
            </a:r>
            <a:endParaRPr lang="cs-CZ" altLang="cs-CZ" sz="2000" b="1" dirty="0"/>
          </a:p>
          <a:p>
            <a:pPr marL="0" indent="0" algn="just">
              <a:lnSpc>
                <a:spcPct val="80000"/>
              </a:lnSpc>
              <a:buNone/>
            </a:pPr>
            <a:r>
              <a:rPr lang="cs-CZ" altLang="cs-CZ" sz="2000" b="1" dirty="0"/>
              <a:t>2.Faradayův zákon: </a:t>
            </a:r>
            <a:r>
              <a:rPr lang="cs-CZ" altLang="cs-CZ" sz="2000" dirty="0"/>
              <a:t>Elektrochemický ekvivalent látky vypočteme, jestliže její molární hmotnost vydělíme Faradayovou konstantou a počtem elektronů potřebných k vyloučení jedné molekuly:                                                                                           </a:t>
            </a:r>
          </a:p>
          <a:p>
            <a:pPr>
              <a:lnSpc>
                <a:spcPct val="80000"/>
              </a:lnSpc>
            </a:pPr>
            <a:endParaRPr lang="cs-CZ" altLang="cs-CZ" sz="2000" b="1" dirty="0"/>
          </a:p>
          <a:p>
            <a:pPr marL="0" indent="0" algn="just">
              <a:lnSpc>
                <a:spcPct val="80000"/>
              </a:lnSpc>
              <a:buFont typeface="Wingdings" panose="05000000000000000000" pitchFamily="2" charset="2"/>
              <a:buNone/>
            </a:pPr>
            <a:r>
              <a:rPr lang="cs-CZ" altLang="cs-CZ" sz="2000" dirty="0"/>
              <a:t>kde </a:t>
            </a:r>
            <a:r>
              <a:rPr lang="cs-CZ" altLang="cs-CZ" sz="2000" i="1" dirty="0"/>
              <a:t>F</a:t>
            </a:r>
            <a:r>
              <a:rPr lang="cs-CZ" altLang="cs-CZ" sz="2000" dirty="0"/>
              <a:t> je </a:t>
            </a:r>
            <a:r>
              <a:rPr lang="cs-CZ" altLang="cs-CZ" sz="2000" b="1" dirty="0"/>
              <a:t>Faradayova konstanta </a:t>
            </a:r>
            <a:r>
              <a:rPr lang="cs-CZ" altLang="cs-CZ" sz="2000" i="1" dirty="0"/>
              <a:t>F</a:t>
            </a:r>
            <a:r>
              <a:rPr lang="cs-CZ" altLang="cs-CZ" sz="2000" dirty="0"/>
              <a:t> = 9,6481×10</a:t>
            </a:r>
            <a:r>
              <a:rPr lang="cs-CZ" altLang="cs-CZ" sz="2000" baseline="30000" dirty="0"/>
              <a:t>4</a:t>
            </a:r>
            <a:r>
              <a:rPr lang="cs-CZ" altLang="cs-CZ" sz="2000" dirty="0"/>
              <a:t> C.mol</a:t>
            </a:r>
            <a:r>
              <a:rPr lang="cs-CZ" altLang="cs-CZ" sz="2000" baseline="30000" dirty="0"/>
              <a:t>−1</a:t>
            </a:r>
            <a:r>
              <a:rPr lang="cs-CZ" altLang="cs-CZ" sz="2000" dirty="0"/>
              <a:t> a </a:t>
            </a:r>
            <a:r>
              <a:rPr lang="cs-CZ" altLang="cs-CZ" sz="2000" i="1" dirty="0"/>
              <a:t>z</a:t>
            </a:r>
            <a:r>
              <a:rPr lang="cs-CZ" altLang="cs-CZ" sz="2000" dirty="0"/>
              <a:t> je počet (mocenství) elektronů, které jsou potřeba při vyloučení jedné molekuly, A je </a:t>
            </a:r>
            <a:r>
              <a:rPr lang="cs-CZ" altLang="cs-CZ" sz="2000" b="1" dirty="0"/>
              <a:t>elektrochemický ekvivalent</a:t>
            </a:r>
            <a:r>
              <a:rPr lang="cs-CZ" altLang="cs-CZ" sz="2000" dirty="0"/>
              <a:t> látky; jednotkou je kg</a:t>
            </a:r>
            <a:r>
              <a:rPr lang="en-US" altLang="cs-CZ" sz="2000" dirty="0"/>
              <a:t>·</a:t>
            </a:r>
            <a:r>
              <a:rPr lang="cs-CZ" altLang="cs-CZ" sz="2000" dirty="0"/>
              <a:t>C</a:t>
            </a:r>
            <a:r>
              <a:rPr lang="cs-CZ" altLang="cs-CZ" sz="2000" baseline="30000" dirty="0"/>
              <a:t>-1</a:t>
            </a:r>
            <a:endParaRPr lang="en-US" altLang="cs-CZ" sz="2000" baseline="30000" dirty="0"/>
          </a:p>
        </p:txBody>
      </p:sp>
      <p:pic>
        <p:nvPicPr>
          <p:cNvPr id="15364" name="Picture 4">
            <a:extLst>
              <a:ext uri="{FF2B5EF4-FFF2-40B4-BE49-F238E27FC236}">
                <a16:creationId xmlns:a16="http://schemas.microsoft.com/office/drawing/2014/main" id="{C5DFBA5E-040A-4763-A4E5-B7BE35E68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511" y="2351864"/>
            <a:ext cx="976313" cy="53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976E0F8E-DB84-42E0-9D73-F36F1572A115}"/>
              </a:ext>
            </a:extLst>
          </p:cNvPr>
          <p:cNvSpPr txBox="1"/>
          <p:nvPr/>
        </p:nvSpPr>
        <p:spPr>
          <a:xfrm>
            <a:off x="200025" y="3967521"/>
            <a:ext cx="6400800" cy="1083374"/>
          </a:xfrm>
          <a:prstGeom prst="rect">
            <a:avLst/>
          </a:prstGeom>
          <a:noFill/>
        </p:spPr>
        <p:txBody>
          <a:bodyPr wrap="square">
            <a:spAutoFit/>
          </a:bodyPr>
          <a:lstStyle/>
          <a:p>
            <a:pPr marL="0" indent="0" algn="just">
              <a:lnSpc>
                <a:spcPct val="80000"/>
              </a:lnSpc>
              <a:buFont typeface="Wingdings" panose="05000000000000000000" pitchFamily="2" charset="2"/>
              <a:buNone/>
            </a:pPr>
            <a:r>
              <a:rPr lang="cs-CZ" altLang="cs-CZ" sz="2000" b="1" dirty="0"/>
              <a:t>Látková množství různých látek vyloučených při elektrolýze týmž nábojem jsou chemicky ekvivalentní. </a:t>
            </a:r>
            <a:r>
              <a:rPr lang="cs-CZ" altLang="cs-CZ" sz="2000" dirty="0"/>
              <a:t>(Mohou se navzájem nahradit v chemické sloučenině nebo se mohou beze zbytku sloučit.)</a:t>
            </a:r>
          </a:p>
        </p:txBody>
      </p:sp>
      <p:sp>
        <p:nvSpPr>
          <p:cNvPr id="7" name="TextovéPole 6">
            <a:extLst>
              <a:ext uri="{FF2B5EF4-FFF2-40B4-BE49-F238E27FC236}">
                <a16:creationId xmlns:a16="http://schemas.microsoft.com/office/drawing/2014/main" id="{358C5CC2-EF73-4F3B-84E1-0B06046A857F}"/>
              </a:ext>
            </a:extLst>
          </p:cNvPr>
          <p:cNvSpPr txBox="1"/>
          <p:nvPr/>
        </p:nvSpPr>
        <p:spPr>
          <a:xfrm>
            <a:off x="200024" y="5160766"/>
            <a:ext cx="6400800" cy="1323439"/>
          </a:xfrm>
          <a:prstGeom prst="rect">
            <a:avLst/>
          </a:prstGeom>
          <a:noFill/>
        </p:spPr>
        <p:txBody>
          <a:bodyPr wrap="square">
            <a:spAutoFit/>
          </a:bodyPr>
          <a:lstStyle/>
          <a:p>
            <a:pPr marL="0" indent="0" algn="just">
              <a:buNone/>
            </a:pPr>
            <a:r>
              <a:rPr lang="cs-CZ" altLang="cs-CZ" sz="2000" dirty="0"/>
              <a:t>Vylučování kovů na katodě při elektrolýze se užívá v </a:t>
            </a:r>
            <a:r>
              <a:rPr lang="cs-CZ" altLang="cs-CZ" sz="2000" b="1" dirty="0"/>
              <a:t>elektrometalurgii</a:t>
            </a:r>
            <a:r>
              <a:rPr lang="cs-CZ" altLang="cs-CZ" sz="2000" dirty="0"/>
              <a:t> k získávání kovů z roztoků, v </a:t>
            </a:r>
            <a:r>
              <a:rPr lang="cs-CZ" altLang="cs-CZ" sz="2000" b="1" dirty="0"/>
              <a:t>galvanostegii</a:t>
            </a:r>
            <a:r>
              <a:rPr lang="cs-CZ" altLang="cs-CZ" sz="2000" dirty="0"/>
              <a:t> k pokovování, v </a:t>
            </a:r>
            <a:r>
              <a:rPr lang="cs-CZ" altLang="cs-CZ" sz="2000" b="1" dirty="0"/>
              <a:t>galvanoplastice</a:t>
            </a:r>
            <a:r>
              <a:rPr lang="cs-CZ" altLang="cs-CZ" sz="2000" dirty="0"/>
              <a:t> k vytváření odlitků, matric na výrobu gramofonových desek apod.</a:t>
            </a:r>
          </a:p>
        </p:txBody>
      </p:sp>
      <p:pic>
        <p:nvPicPr>
          <p:cNvPr id="2050" name="Picture 2" descr="Galvanické pokovování – Wikipedie">
            <a:extLst>
              <a:ext uri="{FF2B5EF4-FFF2-40B4-BE49-F238E27FC236}">
                <a16:creationId xmlns:a16="http://schemas.microsoft.com/office/drawing/2014/main" id="{3AA8E472-AF68-439B-9490-CAA794BFF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70017"/>
            <a:ext cx="2038349" cy="2781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5298D36-66D8-455B-8693-3FD92AC7E3DA}"/>
              </a:ext>
            </a:extLst>
          </p:cNvPr>
          <p:cNvSpPr txBox="1"/>
          <p:nvPr/>
        </p:nvSpPr>
        <p:spPr>
          <a:xfrm>
            <a:off x="190500" y="723899"/>
            <a:ext cx="8820150" cy="1015663"/>
          </a:xfrm>
          <a:prstGeom prst="rect">
            <a:avLst/>
          </a:prstGeom>
          <a:noFill/>
        </p:spPr>
        <p:txBody>
          <a:bodyPr wrap="square" rtlCol="0">
            <a:spAutoFit/>
          </a:bodyPr>
          <a:lstStyle/>
          <a:p>
            <a:r>
              <a:rPr lang="en-US" sz="2000" dirty="0"/>
              <a:t>V</a:t>
            </a:r>
            <a:r>
              <a:rPr lang="cs-CZ" sz="2000" dirty="0" err="1"/>
              <a:t>ýrobek</a:t>
            </a:r>
            <a:r>
              <a:rPr lang="cs-CZ" sz="2000" dirty="0"/>
              <a:t> je třeba pokrýt vrstvou chromu o tloušťce 50 </a:t>
            </a:r>
            <a:r>
              <a:rPr lang="el-GR" sz="2000" dirty="0"/>
              <a:t>μ</a:t>
            </a:r>
            <a:r>
              <a:rPr lang="cs-CZ" sz="2000" dirty="0"/>
              <a:t>m. Roztokem chromité soli (</a:t>
            </a:r>
            <a:r>
              <a:rPr lang="el-GR" sz="2000" dirty="0"/>
              <a:t>ν</a:t>
            </a:r>
            <a:r>
              <a:rPr lang="cs-CZ" sz="2000" dirty="0"/>
              <a:t> = 3) prochází proud o hustotě 2 kA.m</a:t>
            </a:r>
            <a:r>
              <a:rPr lang="cs-CZ" sz="2000" baseline="30000" dirty="0"/>
              <a:t>-2</a:t>
            </a:r>
            <a:r>
              <a:rPr lang="cs-CZ" sz="2000" dirty="0"/>
              <a:t>. Určete dobu chromování. </a:t>
            </a:r>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r>
              <a:rPr lang="cs-CZ" sz="2000" dirty="0"/>
              <a:t>.</a:t>
            </a:r>
          </a:p>
        </p:txBody>
      </p:sp>
      <p:sp>
        <p:nvSpPr>
          <p:cNvPr id="3" name="TextovéPole 2">
            <a:extLst>
              <a:ext uri="{FF2B5EF4-FFF2-40B4-BE49-F238E27FC236}">
                <a16:creationId xmlns:a16="http://schemas.microsoft.com/office/drawing/2014/main" id="{D0184CD7-4E36-4378-8800-CA629991DD21}"/>
              </a:ext>
            </a:extLst>
          </p:cNvPr>
          <p:cNvSpPr txBox="1"/>
          <p:nvPr/>
        </p:nvSpPr>
        <p:spPr>
          <a:xfrm>
            <a:off x="190500" y="262234"/>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1FAF7A30-F517-41C9-B386-C33368CF7978}"/>
              </a:ext>
            </a:extLst>
          </p:cNvPr>
          <p:cNvSpPr txBox="1"/>
          <p:nvPr/>
        </p:nvSpPr>
        <p:spPr>
          <a:xfrm>
            <a:off x="314325" y="1940361"/>
            <a:ext cx="2762250" cy="3293209"/>
          </a:xfrm>
          <a:prstGeom prst="rect">
            <a:avLst/>
          </a:prstGeom>
          <a:noFill/>
        </p:spPr>
        <p:txBody>
          <a:bodyPr wrap="square">
            <a:spAutoFit/>
          </a:bodyPr>
          <a:lstStyle/>
          <a:p>
            <a:r>
              <a:rPr lang="cs-CZ" sz="2000" dirty="0"/>
              <a:t>d = 50 </a:t>
            </a:r>
            <a:r>
              <a:rPr lang="el-GR" sz="2000" dirty="0"/>
              <a:t>μ</a:t>
            </a:r>
            <a:r>
              <a:rPr lang="cs-CZ" sz="2000" dirty="0"/>
              <a:t>m = 50.10</a:t>
            </a:r>
            <a:r>
              <a:rPr lang="cs-CZ" sz="2000" baseline="30000" dirty="0"/>
              <a:t>-6</a:t>
            </a:r>
            <a:r>
              <a:rPr lang="cs-CZ" sz="2000" dirty="0"/>
              <a:t> m</a:t>
            </a:r>
          </a:p>
          <a:p>
            <a:r>
              <a:rPr lang="el-GR" sz="2000" dirty="0"/>
              <a:t>ν</a:t>
            </a:r>
            <a:r>
              <a:rPr lang="cs-CZ" sz="2000" dirty="0"/>
              <a:t> = 3</a:t>
            </a:r>
          </a:p>
          <a:p>
            <a:r>
              <a:rPr lang="cs-CZ" sz="2000" dirty="0"/>
              <a:t>F = 9,65.10</a:t>
            </a:r>
            <a:r>
              <a:rPr lang="cs-CZ" sz="2000" baseline="30000" dirty="0"/>
              <a:t>4</a:t>
            </a:r>
            <a:r>
              <a:rPr lang="cs-CZ" sz="2000" dirty="0"/>
              <a:t> C.mol</a:t>
            </a:r>
            <a:r>
              <a:rPr lang="cs-CZ" sz="2000" baseline="30000" dirty="0"/>
              <a:t>-1</a:t>
            </a:r>
          </a:p>
          <a:p>
            <a:r>
              <a:rPr lang="cs-CZ" sz="2000" dirty="0"/>
              <a:t>M = </a:t>
            </a:r>
            <a:r>
              <a:rPr lang="cs-CZ" sz="2000" b="0" i="0" dirty="0">
                <a:solidFill>
                  <a:srgbClr val="202124"/>
                </a:solidFill>
                <a:effectLst/>
              </a:rPr>
              <a:t>58,69 g.mol</a:t>
            </a:r>
            <a:r>
              <a:rPr lang="cs-CZ" sz="2000" b="0" i="0" baseline="30000" dirty="0">
                <a:solidFill>
                  <a:srgbClr val="202124"/>
                </a:solidFill>
                <a:effectLst/>
              </a:rPr>
              <a:t>-1</a:t>
            </a:r>
            <a:endParaRPr lang="cs-CZ" sz="2000" baseline="30000" dirty="0"/>
          </a:p>
          <a:p>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endParaRPr lang="cs-CZ" sz="2000" dirty="0"/>
          </a:p>
          <a:p>
            <a:r>
              <a:rPr lang="cs-CZ" sz="2000" dirty="0"/>
              <a:t>j = 2 kA.m</a:t>
            </a:r>
            <a:r>
              <a:rPr lang="cs-CZ" sz="2000" baseline="30000" dirty="0"/>
              <a:t>-2</a:t>
            </a:r>
            <a:r>
              <a:rPr lang="cs-CZ" sz="2000" dirty="0"/>
              <a:t> = 2000 A.m</a:t>
            </a:r>
            <a:r>
              <a:rPr lang="cs-CZ" sz="2000" baseline="30000" dirty="0"/>
              <a:t>-2</a:t>
            </a:r>
            <a:endParaRPr lang="cs-CZ" sz="2000" dirty="0"/>
          </a:p>
          <a:p>
            <a:r>
              <a:rPr lang="cs-CZ" sz="2000" dirty="0"/>
              <a:t>t = ?</a:t>
            </a:r>
          </a:p>
          <a:p>
            <a:endParaRPr lang="cs-CZ" sz="800" dirty="0"/>
          </a:p>
          <a:p>
            <a:r>
              <a:rPr lang="cs-CZ" sz="2000" dirty="0"/>
              <a:t>I = </a:t>
            </a:r>
            <a:r>
              <a:rPr lang="cs-CZ" sz="2000" dirty="0" err="1"/>
              <a:t>j.S</a:t>
            </a:r>
            <a:endParaRPr lang="cs-CZ" sz="2000" dirty="0"/>
          </a:p>
          <a:p>
            <a:r>
              <a:rPr lang="cs-CZ" sz="2000" dirty="0"/>
              <a:t>m = A.I.t = M.I.t/(</a:t>
            </a:r>
            <a:r>
              <a:rPr lang="el-GR" sz="2000" dirty="0"/>
              <a:t>ν</a:t>
            </a:r>
            <a:r>
              <a:rPr lang="cs-CZ" sz="2000" dirty="0"/>
              <a:t>.F)</a:t>
            </a:r>
          </a:p>
          <a:p>
            <a:r>
              <a:rPr lang="cs-CZ" sz="2000" dirty="0"/>
              <a:t>m = </a:t>
            </a:r>
            <a:r>
              <a:rPr lang="cs-CZ" sz="2000" dirty="0" err="1"/>
              <a:t>S.d</a:t>
            </a:r>
            <a:r>
              <a:rPr lang="cs-CZ" sz="2000" dirty="0"/>
              <a:t>.</a:t>
            </a:r>
            <a:r>
              <a:rPr lang="el-GR" sz="2000" dirty="0"/>
              <a:t>ρ</a:t>
            </a:r>
            <a:r>
              <a:rPr lang="cs-CZ" sz="2000" baseline="-25000" dirty="0" err="1"/>
              <a:t>Cu</a:t>
            </a:r>
            <a:r>
              <a:rPr lang="cs-CZ" sz="2000" dirty="0"/>
              <a:t> </a:t>
            </a:r>
          </a:p>
        </p:txBody>
      </p:sp>
      <p:sp>
        <p:nvSpPr>
          <p:cNvPr id="8" name="TextovéPole 7">
            <a:extLst>
              <a:ext uri="{FF2B5EF4-FFF2-40B4-BE49-F238E27FC236}">
                <a16:creationId xmlns:a16="http://schemas.microsoft.com/office/drawing/2014/main" id="{8ABF66B8-88A4-40C9-BDFE-234A116B7C02}"/>
              </a:ext>
            </a:extLst>
          </p:cNvPr>
          <p:cNvSpPr txBox="1"/>
          <p:nvPr/>
        </p:nvSpPr>
        <p:spPr>
          <a:xfrm>
            <a:off x="3076575" y="2001172"/>
            <a:ext cx="5829300" cy="1261884"/>
          </a:xfrm>
          <a:prstGeom prst="rect">
            <a:avLst/>
          </a:prstGeom>
          <a:noFill/>
        </p:spPr>
        <p:txBody>
          <a:bodyPr wrap="square">
            <a:spAutoFit/>
          </a:bodyPr>
          <a:lstStyle/>
          <a:p>
            <a:r>
              <a:rPr lang="cs-CZ" sz="2000" dirty="0"/>
              <a:t>t = </a:t>
            </a:r>
            <a:r>
              <a:rPr lang="cs-CZ" sz="2000" dirty="0" err="1"/>
              <a:t>S.d</a:t>
            </a:r>
            <a:r>
              <a:rPr lang="cs-CZ" sz="2000" dirty="0"/>
              <a:t>.</a:t>
            </a:r>
            <a:r>
              <a:rPr lang="el-GR" sz="2000" dirty="0"/>
              <a:t>ρ</a:t>
            </a:r>
            <a:r>
              <a:rPr lang="cs-CZ" sz="2000" baseline="-25000" dirty="0" err="1"/>
              <a:t>Cu</a:t>
            </a:r>
            <a:r>
              <a:rPr lang="cs-CZ" sz="2000" dirty="0"/>
              <a:t>.</a:t>
            </a:r>
            <a:r>
              <a:rPr lang="el-GR" sz="2000" dirty="0"/>
              <a:t>ν</a:t>
            </a:r>
            <a:r>
              <a:rPr lang="cs-CZ" sz="2000" dirty="0"/>
              <a:t>.F/(</a:t>
            </a:r>
            <a:r>
              <a:rPr lang="cs-CZ" sz="2000" dirty="0" err="1"/>
              <a:t>M.j.S</a:t>
            </a:r>
            <a:r>
              <a:rPr lang="cs-CZ" sz="2000" dirty="0"/>
              <a:t>)</a:t>
            </a:r>
          </a:p>
          <a:p>
            <a:endParaRPr lang="cs-CZ" sz="800" dirty="0"/>
          </a:p>
          <a:p>
            <a:r>
              <a:rPr lang="cs-CZ" sz="2000" dirty="0"/>
              <a:t>t = d.</a:t>
            </a:r>
            <a:r>
              <a:rPr lang="el-GR" sz="2000" dirty="0"/>
              <a:t>ρ</a:t>
            </a:r>
            <a:r>
              <a:rPr lang="cs-CZ" sz="2000" baseline="-25000" dirty="0" err="1"/>
              <a:t>Cu</a:t>
            </a:r>
            <a:r>
              <a:rPr lang="cs-CZ" sz="2000" dirty="0"/>
              <a:t>.</a:t>
            </a:r>
            <a:r>
              <a:rPr lang="el-GR" sz="2000" dirty="0"/>
              <a:t> ν</a:t>
            </a:r>
            <a:r>
              <a:rPr lang="cs-CZ" sz="2000" dirty="0"/>
              <a:t>.F/(</a:t>
            </a:r>
            <a:r>
              <a:rPr lang="cs-CZ" sz="2000" dirty="0" err="1"/>
              <a:t>M.j</a:t>
            </a:r>
            <a:r>
              <a:rPr lang="cs-CZ" sz="2000" dirty="0"/>
              <a:t>)</a:t>
            </a:r>
          </a:p>
          <a:p>
            <a:endParaRPr lang="cs-CZ" sz="800" dirty="0"/>
          </a:p>
          <a:p>
            <a:r>
              <a:rPr lang="cs-CZ" sz="2000" dirty="0"/>
              <a:t>t = 50.10</a:t>
            </a:r>
            <a:r>
              <a:rPr lang="cs-CZ" sz="2000" baseline="30000" dirty="0"/>
              <a:t>-6</a:t>
            </a:r>
            <a:r>
              <a:rPr lang="cs-CZ" sz="2000" dirty="0"/>
              <a:t>. 7,1.10</a:t>
            </a:r>
            <a:r>
              <a:rPr lang="cs-CZ" sz="2000" baseline="30000" dirty="0"/>
              <a:t>3</a:t>
            </a:r>
            <a:r>
              <a:rPr lang="cs-CZ" sz="2000" dirty="0"/>
              <a:t>. 3. 9,65.10</a:t>
            </a:r>
            <a:r>
              <a:rPr lang="cs-CZ" sz="2000" baseline="30000" dirty="0"/>
              <a:t>4</a:t>
            </a:r>
            <a:r>
              <a:rPr lang="cs-CZ" sz="2000" dirty="0"/>
              <a:t>/(</a:t>
            </a:r>
            <a:r>
              <a:rPr lang="cs-CZ" sz="2000" b="0" i="0" dirty="0">
                <a:solidFill>
                  <a:srgbClr val="202124"/>
                </a:solidFill>
                <a:effectLst/>
              </a:rPr>
              <a:t>58,69</a:t>
            </a:r>
            <a:r>
              <a:rPr lang="cs-CZ" sz="2000" dirty="0"/>
              <a:t>. 2000) = </a:t>
            </a:r>
            <a:r>
              <a:rPr lang="cs-CZ" sz="2000" u="sng" dirty="0"/>
              <a:t>16 min.</a:t>
            </a:r>
          </a:p>
        </p:txBody>
      </p:sp>
    </p:spTree>
    <p:extLst>
      <p:ext uri="{BB962C8B-B14F-4D97-AF65-F5344CB8AC3E}">
        <p14:creationId xmlns:p14="http://schemas.microsoft.com/office/powerpoint/2010/main" val="886003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9BF3BA11-C966-462D-922A-567C5A3C59C3}"/>
              </a:ext>
            </a:extLst>
          </p:cNvPr>
          <p:cNvSpPr txBox="1"/>
          <p:nvPr/>
        </p:nvSpPr>
        <p:spPr>
          <a:xfrm>
            <a:off x="119063" y="250825"/>
            <a:ext cx="1747838" cy="395173"/>
          </a:xfrm>
          <a:prstGeom prst="rect">
            <a:avLst/>
          </a:prstGeom>
          <a:noFill/>
        </p:spPr>
        <p:txBody>
          <a:bodyPr wrap="square">
            <a:spAutoFit/>
          </a:bodyPr>
          <a:lstStyle/>
          <a:p>
            <a:pPr algn="ctr">
              <a:lnSpc>
                <a:spcPct val="80000"/>
              </a:lnSpc>
              <a:buFont typeface="Wingdings" panose="05000000000000000000" pitchFamily="2" charset="2"/>
              <a:buNone/>
            </a:pPr>
            <a:r>
              <a:rPr lang="cs-CZ" altLang="cs-CZ" sz="2400" b="1" dirty="0"/>
              <a:t>Akumulátor</a:t>
            </a:r>
          </a:p>
        </p:txBody>
      </p:sp>
      <p:sp>
        <p:nvSpPr>
          <p:cNvPr id="11" name="TextovéPole 10">
            <a:extLst>
              <a:ext uri="{FF2B5EF4-FFF2-40B4-BE49-F238E27FC236}">
                <a16:creationId xmlns:a16="http://schemas.microsoft.com/office/drawing/2014/main" id="{D5E42D00-3B2A-4DCC-8A7A-20FF5DB49D6B}"/>
              </a:ext>
            </a:extLst>
          </p:cNvPr>
          <p:cNvSpPr txBox="1"/>
          <p:nvPr/>
        </p:nvSpPr>
        <p:spPr>
          <a:xfrm>
            <a:off x="119063" y="645998"/>
            <a:ext cx="8686800" cy="1323439"/>
          </a:xfrm>
          <a:prstGeom prst="rect">
            <a:avLst/>
          </a:prstGeom>
          <a:noFill/>
        </p:spPr>
        <p:txBody>
          <a:bodyPr wrap="square">
            <a:spAutoFit/>
          </a:bodyPr>
          <a:lstStyle/>
          <a:p>
            <a:pPr algn="just"/>
            <a:r>
              <a:rPr lang="cs-CZ" sz="2000" b="1" dirty="0"/>
              <a:t>Akumulátor</a:t>
            </a:r>
            <a:r>
              <a:rPr lang="cs-CZ" sz="2000" dirty="0"/>
              <a:t> (sekundární galvanický článek) je založen na vzniku elektrolytických potenciálů elektrod po proběhnutí vratných chemických dějů. To znamená, že akumulátor je potřeba nejdříve nabít a teprve potom je možné jej použít jako zdroj energie. </a:t>
            </a:r>
          </a:p>
        </p:txBody>
      </p:sp>
      <p:sp>
        <p:nvSpPr>
          <p:cNvPr id="13" name="TextovéPole 12">
            <a:extLst>
              <a:ext uri="{FF2B5EF4-FFF2-40B4-BE49-F238E27FC236}">
                <a16:creationId xmlns:a16="http://schemas.microsoft.com/office/drawing/2014/main" id="{204808D2-3FD9-4E99-8084-58500067E06B}"/>
              </a:ext>
            </a:extLst>
          </p:cNvPr>
          <p:cNvSpPr txBox="1"/>
          <p:nvPr/>
        </p:nvSpPr>
        <p:spPr>
          <a:xfrm>
            <a:off x="228600" y="4374909"/>
            <a:ext cx="8686799" cy="1323439"/>
          </a:xfrm>
          <a:prstGeom prst="rect">
            <a:avLst/>
          </a:prstGeom>
          <a:noFill/>
        </p:spPr>
        <p:txBody>
          <a:bodyPr wrap="square">
            <a:spAutoFit/>
          </a:bodyPr>
          <a:lstStyle/>
          <a:p>
            <a:pPr algn="just"/>
            <a:r>
              <a:rPr lang="cs-CZ" sz="2000" b="0" i="0" dirty="0">
                <a:effectLst/>
              </a:rPr>
              <a:t>Akumulátory se využívají v mnoha složitějších strojích jako pomocný zdroj energie. Olověné akumulátory jsou součástí prakticky každého automobilu jako zdroj pro </a:t>
            </a:r>
            <a:r>
              <a:rPr lang="cs-CZ" sz="2000" b="0" i="0" u="none" strike="noStrike" dirty="0">
                <a:effectLst/>
              </a:rPr>
              <a:t>startér</a:t>
            </a:r>
            <a:r>
              <a:rPr lang="cs-CZ" sz="2000" b="0" i="0" dirty="0">
                <a:effectLst/>
              </a:rPr>
              <a:t>. Akumulátory pohání klasické </a:t>
            </a:r>
            <a:r>
              <a:rPr lang="cs-CZ" sz="2000" b="0" i="0" u="none" strike="noStrike" dirty="0">
                <a:effectLst/>
              </a:rPr>
              <a:t>ponorky</a:t>
            </a:r>
            <a:r>
              <a:rPr lang="cs-CZ" sz="2000" b="0" i="0" dirty="0">
                <a:effectLst/>
              </a:rPr>
              <a:t>, jsou prováděny i pokusy s pohonem mnoha dalších dopravních prostředků.</a:t>
            </a:r>
            <a:endParaRPr lang="cs-CZ" sz="2000" dirty="0"/>
          </a:p>
        </p:txBody>
      </p:sp>
      <p:pic>
        <p:nvPicPr>
          <p:cNvPr id="10242" name="Picture 2">
            <a:extLst>
              <a:ext uri="{FF2B5EF4-FFF2-40B4-BE49-F238E27FC236}">
                <a16:creationId xmlns:a16="http://schemas.microsoft.com/office/drawing/2014/main" id="{FADDB0AF-7A22-41F5-9A66-FA81DACF8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17" y="1986248"/>
            <a:ext cx="3872484"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5F7A6A1-74AF-4682-9F94-BE726D731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726406"/>
            <a:ext cx="2857500" cy="2643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A77EA24-3A7C-4576-908A-EA307A96D53A}"/>
              </a:ext>
            </a:extLst>
          </p:cNvPr>
          <p:cNvSpPr txBox="1"/>
          <p:nvPr/>
        </p:nvSpPr>
        <p:spPr>
          <a:xfrm>
            <a:off x="228600" y="5895974"/>
            <a:ext cx="8791575" cy="646331"/>
          </a:xfrm>
          <a:prstGeom prst="rect">
            <a:avLst/>
          </a:prstGeom>
          <a:noFill/>
        </p:spPr>
        <p:txBody>
          <a:bodyPr wrap="square" rtlCol="0">
            <a:spAutoFit/>
          </a:bodyPr>
          <a:lstStyle/>
          <a:p>
            <a:r>
              <a:rPr lang="cs-CZ" b="1" dirty="0"/>
              <a:t>Kapacita akumulátoru</a:t>
            </a:r>
            <a:r>
              <a:rPr lang="cs-CZ" dirty="0"/>
              <a:t> je celkový elektrický náboj, který akumulátor vydá při vybíjení, než se vybije resp. jeho napětí poklesne pod přípustnou hodnotu. Udává se v ampérhodinách (</a:t>
            </a:r>
            <a:r>
              <a:rPr lang="cs-CZ" dirty="0" err="1"/>
              <a:t>Ah</a:t>
            </a:r>
            <a:r>
              <a:rPr lang="cs-CZ"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A0BC2AF-BE0C-480D-8254-1CBB0A135048}"/>
              </a:ext>
            </a:extLst>
          </p:cNvPr>
          <p:cNvSpPr txBox="1"/>
          <p:nvPr/>
        </p:nvSpPr>
        <p:spPr>
          <a:xfrm>
            <a:off x="242887" y="992565"/>
            <a:ext cx="8658225" cy="5324535"/>
          </a:xfrm>
          <a:prstGeom prst="rect">
            <a:avLst/>
          </a:prstGeom>
          <a:noFill/>
        </p:spPr>
        <p:txBody>
          <a:bodyPr wrap="square">
            <a:spAutoFit/>
          </a:bodyPr>
          <a:lstStyle/>
          <a:p>
            <a:pPr algn="just"/>
            <a:r>
              <a:rPr lang="cs-CZ" sz="2000" b="0" i="0" dirty="0">
                <a:solidFill>
                  <a:srgbClr val="333333"/>
                </a:solidFill>
                <a:effectLst/>
              </a:rPr>
              <a:t>Plyny jsou tvořeny elektricky neutrálními molekulami. Proto jsou za normálního tlaku a teploty velmi dobrými izolanty a jejich elektrická vodivost je zanedbatelná. Aby v plynu vznikl elektrický proud, musí obsahovat volné částice s nábojem a musí být v elektrickém poli. Za těchto podmínek plyn vede elektrický proud a děje, které v něm probíhají, označujeme jako </a:t>
            </a:r>
            <a:r>
              <a:rPr lang="cs-CZ" sz="2000" b="1" i="0" dirty="0">
                <a:solidFill>
                  <a:srgbClr val="333333"/>
                </a:solidFill>
                <a:effectLst/>
              </a:rPr>
              <a:t>výboj v plynu</a:t>
            </a:r>
            <a:r>
              <a:rPr lang="cs-CZ" sz="2000" b="0" i="0" dirty="0">
                <a:solidFill>
                  <a:srgbClr val="333333"/>
                </a:solidFill>
                <a:effectLst/>
              </a:rPr>
              <a:t>. </a:t>
            </a:r>
          </a:p>
          <a:p>
            <a:pPr algn="just"/>
            <a:r>
              <a:rPr lang="cs-CZ" sz="2000" b="0" i="0" dirty="0">
                <a:solidFill>
                  <a:srgbClr val="333333"/>
                </a:solidFill>
                <a:effectLst/>
              </a:rPr>
              <a:t>Nosiči nábojů v plynu jsou kladné ionty, záporné ionty a elektrony, které vznikají při ději zvaném </a:t>
            </a:r>
            <a:r>
              <a:rPr lang="cs-CZ" sz="2000" b="1" i="0" dirty="0">
                <a:solidFill>
                  <a:srgbClr val="333333"/>
                </a:solidFill>
                <a:effectLst/>
              </a:rPr>
              <a:t>ionizace plynu</a:t>
            </a:r>
            <a:r>
              <a:rPr lang="cs-CZ" sz="2000" b="0" i="0" dirty="0">
                <a:solidFill>
                  <a:srgbClr val="333333"/>
                </a:solidFill>
                <a:effectLst/>
              </a:rPr>
              <a:t>. Příčinou ionizace plynu může být silné elektrické pole, vysoká teplota, nízký tlak, působení ultraﬁalového nebo radioaktivního záření na molekuly plynu. Při ionizaci se z elektricky neutrální molekuly uvolňují elektrony a zbytek molekuly tvoří kladný iont. Elektrony se mohou zachytit na neutrálních molekulách a vznikají záporné ionty. </a:t>
            </a:r>
            <a:endParaRPr lang="cs-CZ" sz="2000" dirty="0">
              <a:solidFill>
                <a:srgbClr val="333333"/>
              </a:solidFill>
            </a:endParaRPr>
          </a:p>
          <a:p>
            <a:pPr algn="just"/>
            <a:r>
              <a:rPr lang="cs-CZ" sz="2000" b="0" i="0" dirty="0">
                <a:solidFill>
                  <a:srgbClr val="333333"/>
                </a:solidFill>
                <a:effectLst/>
              </a:rPr>
              <a:t>Současně s ionizací plynu probíhá opačný děj – </a:t>
            </a:r>
            <a:r>
              <a:rPr lang="cs-CZ" sz="2000" b="1" i="0" dirty="0">
                <a:solidFill>
                  <a:srgbClr val="333333"/>
                </a:solidFill>
                <a:effectLst/>
              </a:rPr>
              <a:t>rekombinace iontů</a:t>
            </a:r>
            <a:r>
              <a:rPr lang="cs-CZ" sz="2000" b="0" i="0" dirty="0">
                <a:solidFill>
                  <a:srgbClr val="333333"/>
                </a:solidFill>
                <a:effectLst/>
              </a:rPr>
              <a:t>. Ionty s opačným nábojem, popř. kladné ionty a elektrony, se spojují a vznikají opět neutrální molekuly plynu. Přestanou-li na plyn působit vlivy, které vedou k ionizaci, nosiče náboje zanikají a plyn se stává nevodivým. Když naopak ionizace plynu trvá, nastane rovnovážný stav mezi ionizací a rekombinací. Počet nosičů proudu je pak relativně stálý.</a:t>
            </a:r>
            <a:endParaRPr lang="cs-CZ" sz="2000" dirty="0"/>
          </a:p>
        </p:txBody>
      </p:sp>
      <p:sp>
        <p:nvSpPr>
          <p:cNvPr id="6" name="TextovéPole 5">
            <a:extLst>
              <a:ext uri="{FF2B5EF4-FFF2-40B4-BE49-F238E27FC236}">
                <a16:creationId xmlns:a16="http://schemas.microsoft.com/office/drawing/2014/main" id="{2A6F869C-985F-4805-9966-131DB93CFF8E}"/>
              </a:ext>
            </a:extLst>
          </p:cNvPr>
          <p:cNvSpPr txBox="1"/>
          <p:nvPr/>
        </p:nvSpPr>
        <p:spPr>
          <a:xfrm>
            <a:off x="352425" y="390525"/>
            <a:ext cx="3544112" cy="461665"/>
          </a:xfrm>
          <a:prstGeom prst="rect">
            <a:avLst/>
          </a:prstGeom>
          <a:noFill/>
        </p:spPr>
        <p:txBody>
          <a:bodyPr wrap="none" rtlCol="0">
            <a:spAutoFit/>
          </a:bodyPr>
          <a:lstStyle/>
          <a:p>
            <a:r>
              <a:rPr lang="cs-CZ" sz="2400" b="1" dirty="0"/>
              <a:t>Elektrický proud v plynech</a:t>
            </a:r>
          </a:p>
        </p:txBody>
      </p:sp>
    </p:spTree>
    <p:extLst>
      <p:ext uri="{BB962C8B-B14F-4D97-AF65-F5344CB8AC3E}">
        <p14:creationId xmlns:p14="http://schemas.microsoft.com/office/powerpoint/2010/main" val="207512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412B5F5-A485-4D32-907E-2B270C68869C}"/>
              </a:ext>
            </a:extLst>
          </p:cNvPr>
          <p:cNvSpPr txBox="1"/>
          <p:nvPr/>
        </p:nvSpPr>
        <p:spPr>
          <a:xfrm>
            <a:off x="190500" y="381000"/>
            <a:ext cx="8763000" cy="1631216"/>
          </a:xfrm>
          <a:prstGeom prst="rect">
            <a:avLst/>
          </a:prstGeom>
          <a:noFill/>
        </p:spPr>
        <p:txBody>
          <a:bodyPr wrap="square" rtlCol="0">
            <a:spAutoFit/>
          </a:bodyPr>
          <a:lstStyle/>
          <a:p>
            <a:pPr algn="just"/>
            <a:r>
              <a:rPr lang="cs-CZ" sz="2000" b="1" dirty="0"/>
              <a:t>Nesamostatný výboj</a:t>
            </a:r>
            <a:r>
              <a:rPr lang="cs-CZ" sz="2000" dirty="0"/>
              <a:t>: elektrický proud prochází pouze za přítomnosti ionizátoru (plamen, UV, rentgenové nebo </a:t>
            </a:r>
            <a:r>
              <a:rPr lang="el-GR" sz="2000" dirty="0"/>
              <a:t>γ</a:t>
            </a:r>
            <a:r>
              <a:rPr lang="cs-CZ" sz="2000" dirty="0"/>
              <a:t>-záření, proud elektronů ze žhavého kovu nebo </a:t>
            </a:r>
            <a:r>
              <a:rPr lang="el-GR" sz="2000" dirty="0"/>
              <a:t>β</a:t>
            </a:r>
            <a:r>
              <a:rPr lang="cs-CZ" sz="2000" dirty="0"/>
              <a:t>-záření, </a:t>
            </a:r>
            <a:r>
              <a:rPr lang="el-GR" sz="2000" dirty="0"/>
              <a:t>α</a:t>
            </a:r>
            <a:r>
              <a:rPr lang="cs-CZ" sz="2000" dirty="0"/>
              <a:t>-záření). Výboj zanikne v okamžiku, kdy ionizátor přestane působit. Nesamostatný výboj vzniká při nejnižších napětích. Zprvu proud stoupá s napětím, až dosáhne hodnoty </a:t>
            </a:r>
            <a:r>
              <a:rPr lang="cs-CZ" sz="2000" b="1" dirty="0"/>
              <a:t>nasyceného proudu </a:t>
            </a:r>
            <a:r>
              <a:rPr lang="cs-CZ" sz="2000" dirty="0"/>
              <a:t>(I</a:t>
            </a:r>
            <a:r>
              <a:rPr lang="cs-CZ" sz="2000" baseline="-25000" dirty="0"/>
              <a:t>n</a:t>
            </a:r>
            <a:r>
              <a:rPr lang="cs-CZ" sz="2000" dirty="0"/>
              <a:t>). </a:t>
            </a:r>
          </a:p>
        </p:txBody>
      </p:sp>
      <p:pic>
        <p:nvPicPr>
          <p:cNvPr id="6148" name="Picture 4">
            <a:extLst>
              <a:ext uri="{FF2B5EF4-FFF2-40B4-BE49-F238E27FC236}">
                <a16:creationId xmlns:a16="http://schemas.microsoft.com/office/drawing/2014/main" id="{11CCAED7-2DF0-46D6-AFB1-96A05C8CB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5" y="3429000"/>
            <a:ext cx="3622174" cy="3186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B848340C-ED47-4A90-8F34-4113EE1022D5}"/>
              </a:ext>
            </a:extLst>
          </p:cNvPr>
          <p:cNvSpPr txBox="1"/>
          <p:nvPr/>
        </p:nvSpPr>
        <p:spPr>
          <a:xfrm>
            <a:off x="190500" y="3620582"/>
            <a:ext cx="5019675" cy="3108543"/>
          </a:xfrm>
          <a:prstGeom prst="rect">
            <a:avLst/>
          </a:prstGeom>
          <a:noFill/>
        </p:spPr>
        <p:txBody>
          <a:bodyPr wrap="square">
            <a:spAutoFit/>
          </a:bodyPr>
          <a:lstStyle/>
          <a:p>
            <a:pPr algn="just"/>
            <a:r>
              <a:rPr lang="cs-CZ" b="1" i="0" dirty="0">
                <a:solidFill>
                  <a:srgbClr val="00B050"/>
                </a:solidFill>
                <a:effectLst/>
              </a:rPr>
              <a:t>Oblast 1</a:t>
            </a:r>
            <a:r>
              <a:rPr lang="cs-CZ" b="1" i="0" dirty="0">
                <a:solidFill>
                  <a:srgbClr val="000000"/>
                </a:solidFill>
                <a:effectLst/>
              </a:rPr>
              <a:t>:</a:t>
            </a:r>
            <a:r>
              <a:rPr lang="cs-CZ" b="0" i="0" dirty="0">
                <a:solidFill>
                  <a:srgbClr val="000000"/>
                </a:solidFill>
                <a:effectLst/>
              </a:rPr>
              <a:t> většina iontů zaniká než doletí na elektrody (platí Ohmův zákon).</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0070C0"/>
                </a:solidFill>
                <a:effectLst/>
              </a:rPr>
              <a:t>Oblast 2</a:t>
            </a:r>
            <a:r>
              <a:rPr lang="cs-CZ" b="1" i="0" dirty="0">
                <a:solidFill>
                  <a:srgbClr val="000000"/>
                </a:solidFill>
                <a:effectLst/>
              </a:rPr>
              <a:t>:</a:t>
            </a:r>
            <a:r>
              <a:rPr lang="cs-CZ" b="0" i="0" dirty="0">
                <a:solidFill>
                  <a:srgbClr val="000000"/>
                </a:solidFill>
                <a:effectLst/>
              </a:rPr>
              <a:t> všechny elektrony vzniklé ionizací doletí na elektrody (proud se nezvyšuje - </a:t>
            </a:r>
            <a:r>
              <a:rPr lang="cs-CZ" b="1" i="0" dirty="0">
                <a:solidFill>
                  <a:srgbClr val="000000"/>
                </a:solidFill>
                <a:effectLst/>
              </a:rPr>
              <a:t>nasycený proud I</a:t>
            </a:r>
            <a:r>
              <a:rPr lang="cs-CZ" b="1" i="0" baseline="-25000" dirty="0">
                <a:solidFill>
                  <a:srgbClr val="000000"/>
                </a:solidFill>
                <a:effectLst/>
              </a:rPr>
              <a:t>N</a:t>
            </a:r>
            <a:r>
              <a:rPr lang="cs-CZ" b="0" i="0" dirty="0">
                <a:solidFill>
                  <a:srgbClr val="000000"/>
                </a:solidFill>
                <a:effectLst/>
              </a:rPr>
              <a:t>), rekombinace téměř ustává.</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FF0000"/>
                </a:solidFill>
                <a:effectLst/>
              </a:rPr>
              <a:t>Oblast 3</a:t>
            </a:r>
            <a:r>
              <a:rPr lang="cs-CZ" b="1" i="0" dirty="0">
                <a:solidFill>
                  <a:srgbClr val="000000"/>
                </a:solidFill>
                <a:effectLst/>
              </a:rPr>
              <a:t>:</a:t>
            </a:r>
            <a:r>
              <a:rPr lang="cs-CZ" b="0" i="0" dirty="0">
                <a:solidFill>
                  <a:srgbClr val="000000"/>
                </a:solidFill>
                <a:effectLst/>
              </a:rPr>
              <a:t> překročení </a:t>
            </a:r>
            <a:r>
              <a:rPr lang="cs-CZ" b="1" i="0" dirty="0">
                <a:solidFill>
                  <a:srgbClr val="000000"/>
                </a:solidFill>
                <a:effectLst/>
              </a:rPr>
              <a:t>zápalného napětí </a:t>
            </a:r>
            <a:r>
              <a:rPr lang="cs-CZ" b="0" i="0" dirty="0">
                <a:solidFill>
                  <a:srgbClr val="000000"/>
                </a:solidFill>
                <a:effectLst/>
              </a:rPr>
              <a:t>U</a:t>
            </a:r>
            <a:r>
              <a:rPr lang="cs-CZ" b="0" i="0" baseline="-25000" dirty="0">
                <a:solidFill>
                  <a:srgbClr val="000000"/>
                </a:solidFill>
                <a:effectLst/>
              </a:rPr>
              <a:t>Z</a:t>
            </a:r>
            <a:r>
              <a:rPr lang="cs-CZ" b="0" i="0" dirty="0">
                <a:solidFill>
                  <a:srgbClr val="000000"/>
                </a:solidFill>
                <a:effectLst/>
              </a:rPr>
              <a:t> - nastává</a:t>
            </a:r>
            <a:r>
              <a:rPr lang="cs-CZ" i="0" dirty="0">
                <a:solidFill>
                  <a:srgbClr val="000000"/>
                </a:solidFill>
                <a:effectLst/>
              </a:rPr>
              <a:t> </a:t>
            </a:r>
            <a:r>
              <a:rPr lang="cs-CZ" i="0" u="sng" dirty="0">
                <a:solidFill>
                  <a:srgbClr val="000000"/>
                </a:solidFill>
                <a:effectLst/>
              </a:rPr>
              <a:t>ionizace nárazem</a:t>
            </a:r>
            <a:r>
              <a:rPr lang="cs-CZ" i="0" dirty="0">
                <a:solidFill>
                  <a:srgbClr val="000000"/>
                </a:solidFill>
                <a:effectLst/>
              </a:rPr>
              <a:t> </a:t>
            </a:r>
            <a:r>
              <a:rPr lang="cs-CZ" b="0" i="0" dirty="0">
                <a:solidFill>
                  <a:srgbClr val="000000"/>
                </a:solidFill>
                <a:effectLst/>
              </a:rPr>
              <a:t>(elektrony a ionty vzniklé ionizací sami předávají část energie neutrálním částicím - </a:t>
            </a:r>
            <a:r>
              <a:rPr lang="cs-CZ" i="0" u="sng" dirty="0">
                <a:solidFill>
                  <a:srgbClr val="000000"/>
                </a:solidFill>
                <a:effectLst/>
              </a:rPr>
              <a:t>výboj probíhá i bez přítomnosti ionizátoru</a:t>
            </a:r>
            <a:r>
              <a:rPr lang="cs-CZ" b="1" i="0" u="sng" dirty="0">
                <a:solidFill>
                  <a:srgbClr val="000000"/>
                </a:solidFill>
                <a:effectLst/>
              </a:rPr>
              <a:t> </a:t>
            </a:r>
            <a:r>
              <a:rPr lang="cs-CZ" b="1" i="0" dirty="0">
                <a:solidFill>
                  <a:srgbClr val="000000"/>
                </a:solidFill>
                <a:effectLst/>
              </a:rPr>
              <a:t>(</a:t>
            </a:r>
            <a:r>
              <a:rPr lang="cs-CZ" b="1" dirty="0">
                <a:solidFill>
                  <a:srgbClr val="000000"/>
                </a:solidFill>
                <a:effectLst/>
              </a:rPr>
              <a:t>samostatný výboj</a:t>
            </a:r>
            <a:r>
              <a:rPr lang="cs-CZ" b="1" i="0" dirty="0">
                <a:solidFill>
                  <a:srgbClr val="000000"/>
                </a:solidFill>
                <a:effectLst/>
              </a:rPr>
              <a:t>)</a:t>
            </a:r>
            <a:r>
              <a:rPr lang="cs-CZ" b="0" i="0" dirty="0">
                <a:solidFill>
                  <a:srgbClr val="000000"/>
                </a:solidFill>
                <a:effectLst/>
              </a:rPr>
              <a:t>.</a:t>
            </a:r>
          </a:p>
        </p:txBody>
      </p:sp>
      <p:pic>
        <p:nvPicPr>
          <p:cNvPr id="11" name="Picture 2">
            <a:extLst>
              <a:ext uri="{FF2B5EF4-FFF2-40B4-BE49-F238E27FC236}">
                <a16:creationId xmlns:a16="http://schemas.microsoft.com/office/drawing/2014/main" id="{789F8744-A098-4588-822C-F11C43043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541" y="1830138"/>
            <a:ext cx="2519442" cy="1972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BCA6E90-51D4-4749-A518-CB9639C607D3}"/>
              </a:ext>
            </a:extLst>
          </p:cNvPr>
          <p:cNvSpPr txBox="1"/>
          <p:nvPr/>
        </p:nvSpPr>
        <p:spPr>
          <a:xfrm>
            <a:off x="190501" y="2179689"/>
            <a:ext cx="5019674" cy="1015663"/>
          </a:xfrm>
          <a:prstGeom prst="rect">
            <a:avLst/>
          </a:prstGeom>
          <a:noFill/>
        </p:spPr>
        <p:txBody>
          <a:bodyPr wrap="square">
            <a:spAutoFit/>
          </a:bodyPr>
          <a:lstStyle/>
          <a:p>
            <a:pPr>
              <a:buClr>
                <a:schemeClr val="tx1">
                  <a:lumMod val="50000"/>
                  <a:lumOff val="50000"/>
                </a:schemeClr>
              </a:buClr>
              <a:defRPr/>
            </a:pPr>
            <a:r>
              <a:rPr lang="cs-CZ" sz="2000" dirty="0">
                <a:latin typeface="+mn-lt"/>
                <a:cs typeface="Arial" charset="0"/>
              </a:rPr>
              <a:t>K dalšímu zvýšení proudu dojde po překročení tzv. </a:t>
            </a:r>
            <a:r>
              <a:rPr lang="cs-CZ" sz="2000" b="1" dirty="0">
                <a:latin typeface="+mn-lt"/>
                <a:cs typeface="Arial" charset="0"/>
              </a:rPr>
              <a:t>zápalného napětí </a:t>
            </a:r>
            <a:r>
              <a:rPr lang="cs-CZ" sz="2000" i="1" dirty="0" err="1">
                <a:latin typeface="+mn-lt"/>
                <a:cs typeface="Arial" charset="0"/>
              </a:rPr>
              <a:t>U</a:t>
            </a:r>
            <a:r>
              <a:rPr lang="cs-CZ" sz="2000" i="1" baseline="-25000" dirty="0" err="1">
                <a:latin typeface="+mn-lt"/>
                <a:cs typeface="Arial" charset="0"/>
              </a:rPr>
              <a:t>z</a:t>
            </a:r>
            <a:r>
              <a:rPr lang="cs-CZ" sz="2000" i="1" dirty="0">
                <a:latin typeface="+mn-lt"/>
                <a:cs typeface="Arial" charset="0"/>
              </a:rPr>
              <a:t> </a:t>
            </a:r>
            <a:r>
              <a:rPr lang="cs-CZ" sz="2000" dirty="0">
                <a:latin typeface="+mn-lt"/>
                <a:cs typeface="Arial" charset="0"/>
              </a:rPr>
              <a:t>nastane  </a:t>
            </a:r>
            <a:r>
              <a:rPr lang="cs-CZ" sz="2000" i="1" dirty="0">
                <a:latin typeface="+mn-lt"/>
                <a:cs typeface="Arial" charset="0"/>
              </a:rPr>
              <a:t>ionizace nárazem.</a:t>
            </a:r>
            <a:r>
              <a:rPr lang="cs-CZ" sz="2000" dirty="0">
                <a:latin typeface="+mn-lt"/>
                <a:cs typeface="Arial" charset="0"/>
              </a:rPr>
              <a:t> </a:t>
            </a:r>
          </a:p>
        </p:txBody>
      </p:sp>
    </p:spTree>
    <p:extLst>
      <p:ext uri="{BB962C8B-B14F-4D97-AF65-F5344CB8AC3E}">
        <p14:creationId xmlns:p14="http://schemas.microsoft.com/office/powerpoint/2010/main" val="2346786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EFC650B-3107-400A-B62E-BE00BB2EA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590" y="2463057"/>
            <a:ext cx="3608010" cy="358065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3070F7-3CCA-4896-B31F-C6B3BC41CF4F}"/>
              </a:ext>
            </a:extLst>
          </p:cNvPr>
          <p:cNvSpPr txBox="1"/>
          <p:nvPr/>
        </p:nvSpPr>
        <p:spPr>
          <a:xfrm>
            <a:off x="6000109" y="6186158"/>
            <a:ext cx="3380197" cy="584775"/>
          </a:xfrm>
          <a:prstGeom prst="rect">
            <a:avLst/>
          </a:prstGeom>
          <a:noFill/>
        </p:spPr>
        <p:txBody>
          <a:bodyPr wrap="square">
            <a:spAutoFit/>
          </a:bodyPr>
          <a:lstStyle/>
          <a:p>
            <a:pPr eaLnBrk="1" hangingPunct="1"/>
            <a:r>
              <a:rPr lang="cs-CZ" altLang="cs-CZ" sz="1600" dirty="0" err="1">
                <a:cs typeface="Times New Roman" panose="02020603050405020304" pitchFamily="18" charset="0"/>
              </a:rPr>
              <a:t>Paschenova</a:t>
            </a:r>
            <a:r>
              <a:rPr lang="cs-CZ" altLang="cs-CZ" sz="1600" dirty="0">
                <a:cs typeface="Times New Roman" panose="02020603050405020304" pitchFamily="18" charset="0"/>
              </a:rPr>
              <a:t> křivka pro různé plyny </a:t>
            </a:r>
          </a:p>
          <a:p>
            <a:pPr eaLnBrk="1" hangingPunct="1"/>
            <a:r>
              <a:rPr lang="cs-CZ" altLang="cs-CZ" sz="1600" dirty="0">
                <a:cs typeface="Times New Roman" panose="02020603050405020304" pitchFamily="18" charset="0"/>
              </a:rPr>
              <a:t>(1 torr = 133,3 Pa)</a:t>
            </a:r>
          </a:p>
        </p:txBody>
      </p:sp>
      <p:pic>
        <p:nvPicPr>
          <p:cNvPr id="6" name="Obrázek 5">
            <a:extLst>
              <a:ext uri="{FF2B5EF4-FFF2-40B4-BE49-F238E27FC236}">
                <a16:creationId xmlns:a16="http://schemas.microsoft.com/office/drawing/2014/main" id="{EB52DD57-4673-4FA9-BFAA-D26FF4AA5EC8}"/>
              </a:ext>
            </a:extLst>
          </p:cNvPr>
          <p:cNvPicPr>
            <a:picLocks noChangeAspect="1"/>
          </p:cNvPicPr>
          <p:nvPr/>
        </p:nvPicPr>
        <p:blipFill>
          <a:blip r:embed="rId3"/>
          <a:stretch>
            <a:fillRect/>
          </a:stretch>
        </p:blipFill>
        <p:spPr>
          <a:xfrm>
            <a:off x="815761" y="4038154"/>
            <a:ext cx="2914650" cy="1181100"/>
          </a:xfrm>
          <a:prstGeom prst="rect">
            <a:avLst/>
          </a:prstGeom>
        </p:spPr>
      </p:pic>
      <p:pic>
        <p:nvPicPr>
          <p:cNvPr id="9" name="Obrázek 8">
            <a:extLst>
              <a:ext uri="{FF2B5EF4-FFF2-40B4-BE49-F238E27FC236}">
                <a16:creationId xmlns:a16="http://schemas.microsoft.com/office/drawing/2014/main" id="{FFABAA23-F6FC-4788-95AE-AC7629E4B38E}"/>
              </a:ext>
            </a:extLst>
          </p:cNvPr>
          <p:cNvPicPr>
            <a:picLocks noChangeAspect="1"/>
          </p:cNvPicPr>
          <p:nvPr/>
        </p:nvPicPr>
        <p:blipFill>
          <a:blip r:embed="rId4"/>
          <a:stretch>
            <a:fillRect/>
          </a:stretch>
        </p:blipFill>
        <p:spPr>
          <a:xfrm>
            <a:off x="814988" y="5565382"/>
            <a:ext cx="3164442" cy="620776"/>
          </a:xfrm>
          <a:prstGeom prst="rect">
            <a:avLst/>
          </a:prstGeom>
        </p:spPr>
      </p:pic>
      <p:sp>
        <p:nvSpPr>
          <p:cNvPr id="15" name="TextovéPole 14">
            <a:extLst>
              <a:ext uri="{FF2B5EF4-FFF2-40B4-BE49-F238E27FC236}">
                <a16:creationId xmlns:a16="http://schemas.microsoft.com/office/drawing/2014/main" id="{20CF56D9-6790-4247-A6AB-5E38674D7086}"/>
              </a:ext>
            </a:extLst>
          </p:cNvPr>
          <p:cNvSpPr txBox="1"/>
          <p:nvPr/>
        </p:nvSpPr>
        <p:spPr>
          <a:xfrm>
            <a:off x="223123" y="2796836"/>
            <a:ext cx="4987004" cy="1015663"/>
          </a:xfrm>
          <a:prstGeom prst="rect">
            <a:avLst/>
          </a:prstGeom>
          <a:noFill/>
        </p:spPr>
        <p:txBody>
          <a:bodyPr wrap="square">
            <a:spAutoFit/>
          </a:bodyPr>
          <a:lstStyle/>
          <a:p>
            <a:pPr algn="just"/>
            <a:r>
              <a:rPr lang="cs-CZ" sz="2000" b="1" dirty="0" err="1"/>
              <a:t>Paschenův</a:t>
            </a:r>
            <a:r>
              <a:rPr lang="cs-CZ" sz="2000" b="1" dirty="0"/>
              <a:t> zákon </a:t>
            </a:r>
            <a:r>
              <a:rPr lang="cs-CZ" sz="2000" dirty="0"/>
              <a:t>je rovnice udávající vztah mezi průrazným napětím </a:t>
            </a:r>
            <a:r>
              <a:rPr lang="cs-CZ" sz="2000" dirty="0" err="1"/>
              <a:t>U</a:t>
            </a:r>
            <a:r>
              <a:rPr lang="cs-CZ" sz="2000" baseline="-25000" dirty="0" err="1"/>
              <a:t>z</a:t>
            </a:r>
            <a:r>
              <a:rPr lang="cs-CZ" sz="2000" baseline="-25000" dirty="0"/>
              <a:t> </a:t>
            </a:r>
            <a:r>
              <a:rPr lang="cs-CZ" sz="2000" dirty="0"/>
              <a:t>a tlakem plynu (p) a vzdáleností mezi elektrodami (d).</a:t>
            </a:r>
          </a:p>
        </p:txBody>
      </p:sp>
      <p:sp>
        <p:nvSpPr>
          <p:cNvPr id="16" name="TextovéPole 15">
            <a:extLst>
              <a:ext uri="{FF2B5EF4-FFF2-40B4-BE49-F238E27FC236}">
                <a16:creationId xmlns:a16="http://schemas.microsoft.com/office/drawing/2014/main" id="{E1679131-ECEB-4C14-9310-4F05624BE444}"/>
              </a:ext>
            </a:extLst>
          </p:cNvPr>
          <p:cNvSpPr txBox="1"/>
          <p:nvPr/>
        </p:nvSpPr>
        <p:spPr>
          <a:xfrm>
            <a:off x="223123" y="346279"/>
            <a:ext cx="8667750" cy="1938992"/>
          </a:xfrm>
          <a:prstGeom prst="rect">
            <a:avLst/>
          </a:prstGeom>
          <a:noFill/>
        </p:spPr>
        <p:txBody>
          <a:bodyPr wrap="square">
            <a:spAutoFit/>
          </a:bodyPr>
          <a:lstStyle/>
          <a:p>
            <a:pPr algn="just"/>
            <a:r>
              <a:rPr lang="cs-CZ" sz="2000" b="1" dirty="0"/>
              <a:t>Samostatný výboj</a:t>
            </a:r>
            <a:r>
              <a:rPr lang="cs-CZ" sz="2000" dirty="0"/>
              <a:t>: výboj v plynu se udrží vlastní ionizací, nepotřebuje přítomnost ionizátoru. Elektrony, případně i ionty, jsou silným elektrickým polem urychleny natolik, že při srážkách ionizují neutrální molekuly. Elektrony, vzniklé jako produkty této ionizace, získávají díky elektrickému poli energii a ionizují další molekuly. Nastává lavinovitá ionizace, iontů i elektronů přibývá geometrickou řadou. </a:t>
            </a:r>
            <a:r>
              <a:rPr lang="cs-CZ" sz="2000" b="0" i="0" dirty="0">
                <a:solidFill>
                  <a:srgbClr val="000000"/>
                </a:solidFill>
                <a:effectLst/>
              </a:rPr>
              <a:t>Vysoce ionizovaný plyn v samostatném výboji se nazývá </a:t>
            </a:r>
            <a:r>
              <a:rPr lang="cs-CZ" sz="2000" b="1" i="0" dirty="0">
                <a:solidFill>
                  <a:srgbClr val="000000"/>
                </a:solidFill>
                <a:effectLst/>
              </a:rPr>
              <a:t>plasma</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818659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9248C99-3F82-4145-B312-57184CCC9BA3}"/>
              </a:ext>
            </a:extLst>
          </p:cNvPr>
          <p:cNvSpPr txBox="1"/>
          <p:nvPr/>
        </p:nvSpPr>
        <p:spPr>
          <a:xfrm>
            <a:off x="188740" y="632841"/>
            <a:ext cx="8906289" cy="1015663"/>
          </a:xfrm>
          <a:prstGeom prst="rect">
            <a:avLst/>
          </a:prstGeom>
          <a:noFill/>
        </p:spPr>
        <p:txBody>
          <a:bodyPr wrap="square">
            <a:spAutoFit/>
          </a:bodyPr>
          <a:lstStyle/>
          <a:p>
            <a:pPr algn="just"/>
            <a:r>
              <a:rPr lang="cs-CZ" sz="2000" b="0" i="0" dirty="0">
                <a:solidFill>
                  <a:srgbClr val="333333"/>
                </a:solidFill>
                <a:effectLst/>
              </a:rPr>
              <a:t>Samotná existence volných nosičů náboje – iontů – však pro vznik elektrického proudu nestačí. V elektrolytu je třeba vytvořit </a:t>
            </a:r>
            <a:r>
              <a:rPr lang="cs-CZ" sz="2000" i="0" dirty="0">
                <a:solidFill>
                  <a:srgbClr val="333333"/>
                </a:solidFill>
                <a:effectLst/>
              </a:rPr>
              <a:t>elektrické pole</a:t>
            </a:r>
            <a:r>
              <a:rPr lang="cs-CZ" sz="2000" b="0" i="0" dirty="0">
                <a:solidFill>
                  <a:srgbClr val="333333"/>
                </a:solidFill>
                <a:effectLst/>
              </a:rPr>
              <a:t>, které působí elektrickými silami na ionty a uvádí je do uspořádaného pohybu.</a:t>
            </a:r>
            <a:endParaRPr lang="cs-CZ" sz="2000" dirty="0"/>
          </a:p>
        </p:txBody>
      </p:sp>
      <p:pic>
        <p:nvPicPr>
          <p:cNvPr id="19458" name="Picture 2">
            <a:extLst>
              <a:ext uri="{FF2B5EF4-FFF2-40B4-BE49-F238E27FC236}">
                <a16:creationId xmlns:a16="http://schemas.microsoft.com/office/drawing/2014/main" id="{9AEE3119-04B7-4765-93BB-2BEFE2DDD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505" y="2966108"/>
            <a:ext cx="2229264" cy="2608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F4D59F3-B625-44B5-A545-CD1682DA3784}"/>
              </a:ext>
            </a:extLst>
          </p:cNvPr>
          <p:cNvSpPr txBox="1"/>
          <p:nvPr/>
        </p:nvSpPr>
        <p:spPr>
          <a:xfrm>
            <a:off x="168758" y="127460"/>
            <a:ext cx="5565292" cy="461665"/>
          </a:xfrm>
          <a:prstGeom prst="rect">
            <a:avLst/>
          </a:prstGeom>
          <a:noFill/>
        </p:spPr>
        <p:txBody>
          <a:bodyPr wrap="square" rtlCol="0">
            <a:spAutoFit/>
          </a:bodyPr>
          <a:lstStyle/>
          <a:p>
            <a:r>
              <a:rPr lang="cs-CZ" sz="2400" b="1" dirty="0"/>
              <a:t>Vznik elektrického proudu v kapalinách</a:t>
            </a:r>
          </a:p>
        </p:txBody>
      </p:sp>
      <p:sp>
        <p:nvSpPr>
          <p:cNvPr id="8" name="TextovéPole 7">
            <a:extLst>
              <a:ext uri="{FF2B5EF4-FFF2-40B4-BE49-F238E27FC236}">
                <a16:creationId xmlns:a16="http://schemas.microsoft.com/office/drawing/2014/main" id="{D636F3FE-A40A-4D0A-B857-0133FC66B7B9}"/>
              </a:ext>
            </a:extLst>
          </p:cNvPr>
          <p:cNvSpPr txBox="1"/>
          <p:nvPr/>
        </p:nvSpPr>
        <p:spPr>
          <a:xfrm>
            <a:off x="168758" y="1656435"/>
            <a:ext cx="8686800" cy="707886"/>
          </a:xfrm>
          <a:prstGeom prst="rect">
            <a:avLst/>
          </a:prstGeom>
          <a:noFill/>
        </p:spPr>
        <p:txBody>
          <a:bodyPr wrap="square">
            <a:spAutoFit/>
          </a:bodyPr>
          <a:lstStyle/>
          <a:p>
            <a:pPr algn="just"/>
            <a:r>
              <a:rPr lang="cs-CZ" sz="2000" b="1" i="0" dirty="0">
                <a:effectLst/>
              </a:rPr>
              <a:t>Elektroda</a:t>
            </a:r>
            <a:r>
              <a:rPr lang="cs-CZ" sz="2000" b="0" i="0" dirty="0">
                <a:effectLst/>
              </a:rPr>
              <a:t> je </a:t>
            </a:r>
            <a:r>
              <a:rPr lang="cs-CZ" sz="2000" b="0" i="0" u="none" strike="noStrike" dirty="0">
                <a:effectLst/>
              </a:rPr>
              <a:t>elektrický vodič</a:t>
            </a:r>
            <a:r>
              <a:rPr lang="cs-CZ" sz="2000" b="0" i="0" dirty="0">
                <a:effectLst/>
              </a:rPr>
              <a:t> v kontaktu s nekovovou částí elektrického obvodu (např. </a:t>
            </a:r>
            <a:r>
              <a:rPr lang="cs-CZ" sz="2000" b="0" i="0" u="none" strike="noStrike" dirty="0">
                <a:effectLst/>
              </a:rPr>
              <a:t>vakuem</a:t>
            </a:r>
            <a:r>
              <a:rPr lang="cs-CZ" sz="2000" b="0" i="0" dirty="0">
                <a:effectLst/>
              </a:rPr>
              <a:t> nebo prostorem naplněným </a:t>
            </a:r>
            <a:r>
              <a:rPr lang="cs-CZ" sz="2000" b="0" i="0" u="none" strike="noStrike" dirty="0">
                <a:effectLst/>
              </a:rPr>
              <a:t>plynem</a:t>
            </a:r>
            <a:r>
              <a:rPr lang="cs-CZ" sz="2000" b="0" i="0" dirty="0">
                <a:effectLst/>
              </a:rPr>
              <a:t>, </a:t>
            </a:r>
            <a:r>
              <a:rPr lang="cs-CZ" sz="2000" b="0" i="0" u="none" strike="noStrike" dirty="0">
                <a:effectLst/>
              </a:rPr>
              <a:t>elektrolytem</a:t>
            </a:r>
            <a:r>
              <a:rPr lang="cs-CZ" sz="2000" b="0" i="0" dirty="0">
                <a:effectLst/>
              </a:rPr>
              <a:t> apod.). </a:t>
            </a:r>
            <a:endParaRPr lang="cs-CZ" sz="2000" dirty="0"/>
          </a:p>
        </p:txBody>
      </p:sp>
      <p:sp>
        <p:nvSpPr>
          <p:cNvPr id="10" name="TextovéPole 9">
            <a:extLst>
              <a:ext uri="{FF2B5EF4-FFF2-40B4-BE49-F238E27FC236}">
                <a16:creationId xmlns:a16="http://schemas.microsoft.com/office/drawing/2014/main" id="{B97F7894-5ECC-4DEC-A1B1-D873AE3B2AEF}"/>
              </a:ext>
            </a:extLst>
          </p:cNvPr>
          <p:cNvSpPr txBox="1"/>
          <p:nvPr/>
        </p:nvSpPr>
        <p:spPr>
          <a:xfrm>
            <a:off x="188740" y="2372252"/>
            <a:ext cx="4726160" cy="1569660"/>
          </a:xfrm>
          <a:prstGeom prst="rect">
            <a:avLst/>
          </a:prstGeom>
          <a:noFill/>
        </p:spPr>
        <p:txBody>
          <a:bodyPr wrap="square">
            <a:spAutoFit/>
          </a:bodyPr>
          <a:lstStyle/>
          <a:p>
            <a:pPr algn="just"/>
            <a:r>
              <a:rPr lang="en-US" sz="2000" b="1" i="0" dirty="0">
                <a:solidFill>
                  <a:srgbClr val="202122"/>
                </a:solidFill>
                <a:effectLst/>
              </a:rPr>
              <a:t>K</a:t>
            </a:r>
            <a:r>
              <a:rPr lang="cs-CZ" sz="2000" b="1" i="0" dirty="0" err="1">
                <a:solidFill>
                  <a:srgbClr val="202122"/>
                </a:solidFill>
                <a:effectLst/>
              </a:rPr>
              <a:t>atoda</a:t>
            </a:r>
            <a:r>
              <a:rPr lang="cs-CZ" sz="2000" b="1" i="0" dirty="0">
                <a:solidFill>
                  <a:srgbClr val="202122"/>
                </a:solidFill>
                <a:effectLst/>
              </a:rPr>
              <a:t> </a:t>
            </a:r>
            <a:r>
              <a:rPr lang="en-US" sz="2000" b="0" i="0" dirty="0">
                <a:solidFill>
                  <a:srgbClr val="202122"/>
                </a:solidFill>
                <a:effectLst/>
              </a:rPr>
              <a:t>je </a:t>
            </a:r>
            <a:r>
              <a:rPr lang="cs-CZ" sz="2000" b="0" i="0" dirty="0">
                <a:solidFill>
                  <a:srgbClr val="202122"/>
                </a:solidFill>
                <a:effectLst/>
              </a:rPr>
              <a:t>elektroda, na které probíhá redukce</a:t>
            </a:r>
            <a:r>
              <a:rPr lang="en-US" sz="2000" b="0" i="0" dirty="0">
                <a:solidFill>
                  <a:srgbClr val="202122"/>
                </a:solidFill>
                <a:effectLst/>
              </a:rPr>
              <a:t>.</a:t>
            </a:r>
          </a:p>
          <a:p>
            <a:pPr algn="just"/>
            <a:endParaRPr lang="en-US" sz="800" b="0" i="0" dirty="0">
              <a:solidFill>
                <a:srgbClr val="202122"/>
              </a:solidFill>
              <a:effectLst/>
            </a:endParaRPr>
          </a:p>
          <a:p>
            <a:pPr algn="just"/>
            <a:r>
              <a:rPr lang="en-US" sz="2000" b="1" dirty="0">
                <a:solidFill>
                  <a:srgbClr val="202122"/>
                </a:solidFill>
              </a:rPr>
              <a:t>A</a:t>
            </a:r>
            <a:r>
              <a:rPr lang="cs-CZ" sz="2000" b="1" i="0" dirty="0" err="1">
                <a:solidFill>
                  <a:srgbClr val="202122"/>
                </a:solidFill>
                <a:effectLst/>
              </a:rPr>
              <a:t>noda</a:t>
            </a:r>
            <a:r>
              <a:rPr lang="cs-CZ" sz="2000" b="1" i="0" dirty="0">
                <a:solidFill>
                  <a:srgbClr val="202122"/>
                </a:solidFill>
                <a:effectLst/>
              </a:rPr>
              <a:t> </a:t>
            </a:r>
            <a:r>
              <a:rPr lang="cs-CZ" sz="2000" b="0" i="0" dirty="0">
                <a:solidFill>
                  <a:srgbClr val="202122"/>
                </a:solidFill>
                <a:effectLst/>
              </a:rPr>
              <a:t>j</a:t>
            </a:r>
            <a:r>
              <a:rPr lang="en-US" sz="2000" b="0" i="0" dirty="0">
                <a:solidFill>
                  <a:srgbClr val="202122"/>
                </a:solidFill>
                <a:effectLst/>
              </a:rPr>
              <a:t>e</a:t>
            </a:r>
            <a:r>
              <a:rPr lang="cs-CZ" sz="2000" b="0" i="0" dirty="0">
                <a:solidFill>
                  <a:srgbClr val="202122"/>
                </a:solidFill>
                <a:effectLst/>
              </a:rPr>
              <a:t> elektroda, na které probíhá oxidace. </a:t>
            </a:r>
            <a:endParaRPr lang="en-US" sz="2000" b="0" i="0" dirty="0">
              <a:solidFill>
                <a:srgbClr val="202122"/>
              </a:solidFill>
              <a:effectLst/>
            </a:endParaRPr>
          </a:p>
          <a:p>
            <a:pPr algn="just"/>
            <a:endParaRPr lang="en-US" sz="800" dirty="0">
              <a:solidFill>
                <a:srgbClr val="202122"/>
              </a:solidFill>
            </a:endParaRPr>
          </a:p>
        </p:txBody>
      </p:sp>
      <p:sp>
        <p:nvSpPr>
          <p:cNvPr id="12" name="TextovéPole 11">
            <a:extLst>
              <a:ext uri="{FF2B5EF4-FFF2-40B4-BE49-F238E27FC236}">
                <a16:creationId xmlns:a16="http://schemas.microsoft.com/office/drawing/2014/main" id="{DAB0DF02-EF5A-4A3E-B0FE-2F50D7924E4F}"/>
              </a:ext>
            </a:extLst>
          </p:cNvPr>
          <p:cNvSpPr txBox="1"/>
          <p:nvPr/>
        </p:nvSpPr>
        <p:spPr>
          <a:xfrm>
            <a:off x="188740" y="3799969"/>
            <a:ext cx="6610765" cy="1938992"/>
          </a:xfrm>
          <a:prstGeom prst="rect">
            <a:avLst/>
          </a:prstGeom>
          <a:noFill/>
        </p:spPr>
        <p:txBody>
          <a:bodyPr wrap="square">
            <a:spAutoFit/>
          </a:bodyPr>
          <a:lstStyle/>
          <a:p>
            <a:pPr algn="just"/>
            <a:r>
              <a:rPr lang="cs-CZ" sz="2000" b="0" i="0" dirty="0">
                <a:effectLst/>
              </a:rPr>
              <a:t>Elektrické </a:t>
            </a:r>
            <a:r>
              <a:rPr lang="cs-CZ" sz="2000" i="0" u="none" strike="noStrike" dirty="0">
                <a:effectLst/>
              </a:rPr>
              <a:t>pole</a:t>
            </a:r>
            <a:r>
              <a:rPr lang="cs-CZ" sz="2000" b="0" i="0" dirty="0">
                <a:effectLst/>
              </a:rPr>
              <a:t>, které vznikne v elektrolytu mezi </a:t>
            </a:r>
            <a:r>
              <a:rPr lang="cs-CZ" sz="2000" b="1" i="0" dirty="0">
                <a:effectLst/>
              </a:rPr>
              <a:t>anodou</a:t>
            </a:r>
            <a:r>
              <a:rPr lang="cs-CZ" sz="2000" b="0" i="0" dirty="0">
                <a:effectLst/>
              </a:rPr>
              <a:t> (spojenou s kladným pólem zdroje) a </a:t>
            </a:r>
            <a:r>
              <a:rPr lang="cs-CZ" sz="2000" b="1" i="0" dirty="0">
                <a:effectLst/>
              </a:rPr>
              <a:t>katodou</a:t>
            </a:r>
            <a:r>
              <a:rPr lang="cs-CZ" sz="2000" b="0" i="0" dirty="0">
                <a:effectLst/>
              </a:rPr>
              <a:t> (spojenou se záporným pólem zdroje), působí na ionty </a:t>
            </a:r>
            <a:r>
              <a:rPr lang="cs-CZ" sz="2000" i="0" u="none" strike="noStrike" dirty="0">
                <a:effectLst/>
              </a:rPr>
              <a:t>elektrostatickými silami</a:t>
            </a:r>
            <a:r>
              <a:rPr lang="cs-CZ" sz="2000" i="0" dirty="0">
                <a:effectLst/>
              </a:rPr>
              <a:t> </a:t>
            </a:r>
            <a:r>
              <a:rPr lang="cs-CZ" sz="2000" b="0" i="0" dirty="0">
                <a:effectLst/>
              </a:rPr>
              <a:t>a vyvolává jejich uspořádaný </a:t>
            </a:r>
            <a:r>
              <a:rPr lang="cs-CZ" sz="2000" i="0" u="none" strike="noStrike" dirty="0">
                <a:effectLst/>
              </a:rPr>
              <a:t>pohyb</a:t>
            </a:r>
            <a:r>
              <a:rPr lang="cs-CZ" sz="2000" b="0" i="0" dirty="0">
                <a:effectLst/>
              </a:rPr>
              <a:t>: </a:t>
            </a:r>
            <a:r>
              <a:rPr lang="cs-CZ" sz="2000" b="1" i="0" dirty="0">
                <a:effectLst/>
              </a:rPr>
              <a:t>elektrický proud</a:t>
            </a:r>
            <a:r>
              <a:rPr lang="cs-CZ" sz="2000" b="0" i="0" dirty="0">
                <a:effectLst/>
              </a:rPr>
              <a:t>. Kationty se pohybují směrem ke katodě, anionty k anodě. </a:t>
            </a:r>
            <a:endParaRPr lang="cs-CZ" sz="2000" dirty="0"/>
          </a:p>
        </p:txBody>
      </p:sp>
      <p:sp>
        <p:nvSpPr>
          <p:cNvPr id="13" name="TextovéPole 12">
            <a:extLst>
              <a:ext uri="{FF2B5EF4-FFF2-40B4-BE49-F238E27FC236}">
                <a16:creationId xmlns:a16="http://schemas.microsoft.com/office/drawing/2014/main" id="{0DBE625D-81F3-4183-B713-E67880904624}"/>
              </a:ext>
            </a:extLst>
          </p:cNvPr>
          <p:cNvSpPr txBox="1"/>
          <p:nvPr/>
        </p:nvSpPr>
        <p:spPr>
          <a:xfrm>
            <a:off x="188740" y="5706113"/>
            <a:ext cx="8766520" cy="1015663"/>
          </a:xfrm>
          <a:prstGeom prst="rect">
            <a:avLst/>
          </a:prstGeom>
          <a:noFill/>
        </p:spPr>
        <p:txBody>
          <a:bodyPr wrap="square">
            <a:spAutoFit/>
          </a:bodyPr>
          <a:lstStyle/>
          <a:p>
            <a:pPr algn="just"/>
            <a:r>
              <a:rPr lang="cs-CZ" sz="2000" b="0" i="0" dirty="0">
                <a:solidFill>
                  <a:srgbClr val="202122"/>
                </a:solidFill>
                <a:effectLst/>
              </a:rPr>
              <a:t>Každá z obou elektrod může mít různý náboj podle toho, jestli se jedná o </a:t>
            </a:r>
            <a:r>
              <a:rPr lang="cs-CZ" sz="2000" b="1" i="0" dirty="0">
                <a:solidFill>
                  <a:srgbClr val="202122"/>
                </a:solidFill>
                <a:effectLst/>
              </a:rPr>
              <a:t>elektrolýzu</a:t>
            </a:r>
            <a:r>
              <a:rPr lang="cs-CZ" sz="2000" b="0" i="0" dirty="0">
                <a:solidFill>
                  <a:srgbClr val="202122"/>
                </a:solidFill>
                <a:effectLst/>
              </a:rPr>
              <a:t> (na elektrody napětí vkládám), nebo o </a:t>
            </a:r>
            <a:r>
              <a:rPr lang="cs-CZ" sz="2000" b="1" i="0" dirty="0">
                <a:solidFill>
                  <a:srgbClr val="202122"/>
                </a:solidFill>
                <a:effectLst/>
              </a:rPr>
              <a:t>galvanický článek </a:t>
            </a:r>
            <a:r>
              <a:rPr lang="cs-CZ" sz="2000" b="0" i="0" dirty="0">
                <a:solidFill>
                  <a:srgbClr val="202122"/>
                </a:solidFill>
                <a:effectLst/>
              </a:rPr>
              <a:t>(napětí vzniká).</a:t>
            </a:r>
            <a:endParaRPr lang="cs-CZ" sz="2000" dirty="0"/>
          </a:p>
        </p:txBody>
      </p:sp>
      <p:pic>
        <p:nvPicPr>
          <p:cNvPr id="9" name="Picture 2" descr="Druhy koroze kovů">
            <a:extLst>
              <a:ext uri="{FF2B5EF4-FFF2-40B4-BE49-F238E27FC236}">
                <a16:creationId xmlns:a16="http://schemas.microsoft.com/office/drawing/2014/main" id="{78A539D2-7EF3-4567-9DC1-BBE0C856A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497" y="2407568"/>
            <a:ext cx="4019550" cy="70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19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F6ED732-5A72-4252-BD96-82DCCDAD6C63}"/>
              </a:ext>
            </a:extLst>
          </p:cNvPr>
          <p:cNvSpPr txBox="1"/>
          <p:nvPr/>
        </p:nvSpPr>
        <p:spPr>
          <a:xfrm>
            <a:off x="238125" y="1543410"/>
            <a:ext cx="8667749" cy="2246769"/>
          </a:xfrm>
          <a:prstGeom prst="rect">
            <a:avLst/>
          </a:prstGeom>
          <a:noFill/>
        </p:spPr>
        <p:txBody>
          <a:bodyPr wrap="square">
            <a:spAutoFit/>
          </a:bodyPr>
          <a:lstStyle/>
          <a:p>
            <a:pPr algn="just"/>
            <a:r>
              <a:rPr lang="cs-CZ" sz="2000" dirty="0"/>
              <a:t>Při </a:t>
            </a:r>
            <a:r>
              <a:rPr lang="cs-CZ" sz="2000" b="1" dirty="0"/>
              <a:t>samostatném výboji </a:t>
            </a:r>
            <a:r>
              <a:rPr lang="cs-CZ" sz="2000" dirty="0"/>
              <a:t>se mohou uplatnit i elektrony uvolněné z elektrod dopadem iontů. Tento děj se nazývá sekundární emise. K uvolnění elektronů z elektrody může dále dojít:</a:t>
            </a:r>
          </a:p>
          <a:p>
            <a:pPr algn="just"/>
            <a:r>
              <a:rPr lang="cs-CZ" sz="2000" dirty="0"/>
              <a:t>1. </a:t>
            </a:r>
            <a:r>
              <a:rPr lang="cs-CZ" sz="2000" i="1" dirty="0"/>
              <a:t>tepelnou emisí </a:t>
            </a:r>
            <a:r>
              <a:rPr lang="cs-CZ" sz="2000" dirty="0"/>
              <a:t>- rozžhavením elektrody dochází k uvolňování elektronů</a:t>
            </a:r>
          </a:p>
          <a:p>
            <a:pPr algn="just"/>
            <a:r>
              <a:rPr lang="cs-CZ" sz="2000" dirty="0"/>
              <a:t>2. </a:t>
            </a:r>
            <a:r>
              <a:rPr lang="cs-CZ" sz="2000" i="1" dirty="0"/>
              <a:t>fotoemisí</a:t>
            </a:r>
            <a:r>
              <a:rPr lang="cs-CZ" sz="2000" dirty="0"/>
              <a:t> - dopad ultrafialového záření může také vyvolat emisi elektronů</a:t>
            </a:r>
          </a:p>
          <a:p>
            <a:pPr algn="just"/>
            <a:r>
              <a:rPr lang="cs-CZ" sz="2000" dirty="0"/>
              <a:t>3. </a:t>
            </a:r>
            <a:r>
              <a:rPr lang="cs-CZ" sz="2000" i="1" dirty="0"/>
              <a:t>tunelovým jevem </a:t>
            </a:r>
            <a:r>
              <a:rPr lang="cs-CZ" sz="2000" dirty="0"/>
              <a:t>- elektrony jsou vytrhovány silným elektrickým polem v blízkosti katody</a:t>
            </a:r>
          </a:p>
        </p:txBody>
      </p:sp>
      <p:pic>
        <p:nvPicPr>
          <p:cNvPr id="10" name="Obrázek 9">
            <a:extLst>
              <a:ext uri="{FF2B5EF4-FFF2-40B4-BE49-F238E27FC236}">
                <a16:creationId xmlns:a16="http://schemas.microsoft.com/office/drawing/2014/main" id="{8A83361F-F838-413F-9B8E-0B4DEB00DACD}"/>
              </a:ext>
            </a:extLst>
          </p:cNvPr>
          <p:cNvPicPr>
            <a:picLocks noChangeAspect="1"/>
          </p:cNvPicPr>
          <p:nvPr/>
        </p:nvPicPr>
        <p:blipFill>
          <a:blip r:embed="rId2"/>
          <a:stretch>
            <a:fillRect/>
          </a:stretch>
        </p:blipFill>
        <p:spPr>
          <a:xfrm>
            <a:off x="446926" y="4008642"/>
            <a:ext cx="8250148" cy="2611896"/>
          </a:xfrm>
          <a:prstGeom prst="rect">
            <a:avLst/>
          </a:prstGeom>
        </p:spPr>
      </p:pic>
      <p:sp>
        <p:nvSpPr>
          <p:cNvPr id="11" name="TextovéPole 10">
            <a:extLst>
              <a:ext uri="{FF2B5EF4-FFF2-40B4-BE49-F238E27FC236}">
                <a16:creationId xmlns:a16="http://schemas.microsoft.com/office/drawing/2014/main" id="{BCC4C5B0-FE26-41C2-AF68-F4E8800E950F}"/>
              </a:ext>
            </a:extLst>
          </p:cNvPr>
          <p:cNvSpPr txBox="1"/>
          <p:nvPr/>
        </p:nvSpPr>
        <p:spPr>
          <a:xfrm>
            <a:off x="199067" y="390418"/>
            <a:ext cx="8816452" cy="830997"/>
          </a:xfrm>
          <a:prstGeom prst="rect">
            <a:avLst/>
          </a:prstGeom>
          <a:noFill/>
        </p:spPr>
        <p:txBody>
          <a:bodyPr wrap="none" rtlCol="0">
            <a:spAutoFit/>
          </a:bodyPr>
          <a:lstStyle/>
          <a:p>
            <a:r>
              <a:rPr lang="cs-CZ" sz="2000" b="1" dirty="0"/>
              <a:t>Samostatný výboj za normálního tlaku</a:t>
            </a:r>
            <a:r>
              <a:rPr lang="cs-CZ" sz="2000" dirty="0"/>
              <a:t>: jiskrový výboj, obloukový výboj, koróna, aj.</a:t>
            </a:r>
          </a:p>
          <a:p>
            <a:endParaRPr lang="cs-CZ" sz="800" dirty="0"/>
          </a:p>
          <a:p>
            <a:r>
              <a:rPr lang="cs-CZ" sz="2000" b="1" dirty="0"/>
              <a:t>Samostatný výboj za sníženého tlaku</a:t>
            </a:r>
            <a:r>
              <a:rPr lang="cs-CZ" sz="2000" dirty="0"/>
              <a:t>: doutnavý výboj</a:t>
            </a:r>
          </a:p>
        </p:txBody>
      </p:sp>
    </p:spTree>
    <p:extLst>
      <p:ext uri="{BB962C8B-B14F-4D97-AF65-F5344CB8AC3E}">
        <p14:creationId xmlns:p14="http://schemas.microsoft.com/office/powerpoint/2010/main" val="2157444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6825939-85C2-4023-85DC-4F3AD04AC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5" y="2516861"/>
            <a:ext cx="4002267" cy="396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A9CABD5-72D1-4F07-9759-9FA93558D3F8}"/>
              </a:ext>
            </a:extLst>
          </p:cNvPr>
          <p:cNvSpPr txBox="1"/>
          <p:nvPr/>
        </p:nvSpPr>
        <p:spPr>
          <a:xfrm>
            <a:off x="154166" y="573558"/>
            <a:ext cx="8753476" cy="2062103"/>
          </a:xfrm>
          <a:prstGeom prst="rect">
            <a:avLst/>
          </a:prstGeom>
          <a:noFill/>
        </p:spPr>
        <p:txBody>
          <a:bodyPr wrap="square">
            <a:spAutoFit/>
          </a:bodyPr>
          <a:lstStyle/>
          <a:p>
            <a:pPr algn="just"/>
            <a:r>
              <a:rPr lang="cs-CZ" sz="2000" dirty="0"/>
              <a:t>Plazma obsahuje elektrony, kladné a záporné ionty a neutrální částice, celý soubor částic je pak z makroskopického hlediska neutrální (= </a:t>
            </a:r>
            <a:r>
              <a:rPr lang="cs-CZ" sz="2000" i="1" dirty="0" err="1"/>
              <a:t>kvazineutralita</a:t>
            </a:r>
            <a:r>
              <a:rPr lang="cs-CZ" sz="2000" dirty="0"/>
              <a:t>). Díky přítomnosti volných nabitých částic se v objemu plazmatu vytváří prostorový náboj a elektrostatické pole, které zpětně silově působí na nabité částice. Výsledkem je kompenzace fluktuací hustoty náboje a plazma se ve větším měřítku jeví jako elektricky neutrální.</a:t>
            </a:r>
          </a:p>
          <a:p>
            <a:pPr algn="just"/>
            <a:endParaRPr lang="cs-CZ" sz="800" dirty="0"/>
          </a:p>
        </p:txBody>
      </p:sp>
      <p:sp>
        <p:nvSpPr>
          <p:cNvPr id="8" name="TextovéPole 7">
            <a:extLst>
              <a:ext uri="{FF2B5EF4-FFF2-40B4-BE49-F238E27FC236}">
                <a16:creationId xmlns:a16="http://schemas.microsoft.com/office/drawing/2014/main" id="{21FB5D50-BD47-46B4-9629-4FC45D821830}"/>
              </a:ext>
            </a:extLst>
          </p:cNvPr>
          <p:cNvSpPr txBox="1"/>
          <p:nvPr/>
        </p:nvSpPr>
        <p:spPr>
          <a:xfrm>
            <a:off x="238124" y="111893"/>
            <a:ext cx="4572000" cy="461665"/>
          </a:xfrm>
          <a:prstGeom prst="rect">
            <a:avLst/>
          </a:prstGeom>
          <a:noFill/>
        </p:spPr>
        <p:txBody>
          <a:bodyPr wrap="square">
            <a:spAutoFit/>
          </a:bodyPr>
          <a:lstStyle/>
          <a:p>
            <a:r>
              <a:rPr lang="cs-CZ" sz="2400" b="1" dirty="0"/>
              <a:t>Plazma</a:t>
            </a:r>
          </a:p>
        </p:txBody>
      </p:sp>
      <p:sp>
        <p:nvSpPr>
          <p:cNvPr id="7" name="TextovéPole 6">
            <a:extLst>
              <a:ext uri="{FF2B5EF4-FFF2-40B4-BE49-F238E27FC236}">
                <a16:creationId xmlns:a16="http://schemas.microsoft.com/office/drawing/2014/main" id="{8F1A388F-E591-471A-9954-0003A8F811BB}"/>
              </a:ext>
            </a:extLst>
          </p:cNvPr>
          <p:cNvSpPr txBox="1"/>
          <p:nvPr/>
        </p:nvSpPr>
        <p:spPr>
          <a:xfrm>
            <a:off x="243771" y="3021095"/>
            <a:ext cx="4572000" cy="1477328"/>
          </a:xfrm>
          <a:prstGeom prst="rect">
            <a:avLst/>
          </a:prstGeom>
          <a:noFill/>
        </p:spPr>
        <p:txBody>
          <a:bodyPr wrap="square">
            <a:spAutoFit/>
          </a:bodyPr>
          <a:lstStyle/>
          <a:p>
            <a:pPr algn="just"/>
            <a:r>
              <a:rPr lang="cs-CZ" sz="1800" dirty="0"/>
              <a:t>V zemských podmínkách se plazma tvoří za vysoké teploty nebo pomocí vysokého napětí, rozlišujeme pak </a:t>
            </a:r>
            <a:r>
              <a:rPr lang="cs-CZ" sz="1800" b="1" dirty="0"/>
              <a:t>izotermické plazma </a:t>
            </a:r>
            <a:r>
              <a:rPr lang="cs-CZ" sz="1800" dirty="0"/>
              <a:t>(plamen, polární záře, ionosféra) nebo </a:t>
            </a:r>
            <a:r>
              <a:rPr lang="cs-CZ" sz="1800" b="1" dirty="0"/>
              <a:t>výbojové plazma </a:t>
            </a:r>
            <a:r>
              <a:rPr lang="cs-CZ" sz="1800" dirty="0"/>
              <a:t>(blesk, obloukový výboj, apod.).</a:t>
            </a:r>
          </a:p>
        </p:txBody>
      </p:sp>
    </p:spTree>
    <p:extLst>
      <p:ext uri="{BB962C8B-B14F-4D97-AF65-F5344CB8AC3E}">
        <p14:creationId xmlns:p14="http://schemas.microsoft.com/office/powerpoint/2010/main" val="3858381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DFE2787-DCD2-4B59-83E0-A811980FC120}"/>
              </a:ext>
            </a:extLst>
          </p:cNvPr>
          <p:cNvSpPr txBox="1"/>
          <p:nvPr/>
        </p:nvSpPr>
        <p:spPr>
          <a:xfrm>
            <a:off x="152400" y="490036"/>
            <a:ext cx="8839199" cy="3477875"/>
          </a:xfrm>
          <a:prstGeom prst="rect">
            <a:avLst/>
          </a:prstGeom>
          <a:noFill/>
        </p:spPr>
        <p:txBody>
          <a:bodyPr wrap="square">
            <a:spAutoFit/>
          </a:bodyPr>
          <a:lstStyle/>
          <a:p>
            <a:pPr algn="just"/>
            <a:r>
              <a:rPr lang="cs-CZ" sz="2000" dirty="0"/>
              <a:t>Silné elektrické pole způsobí vytrhávání elektronů z atomů a molekul plynu (ionizaci plynu). Elektrický proud za této podmínky se nazývá </a:t>
            </a:r>
            <a:r>
              <a:rPr lang="cs-CZ" sz="2000" b="1" dirty="0"/>
              <a:t>elektrický výboj </a:t>
            </a:r>
            <a:r>
              <a:rPr lang="cs-CZ" sz="2000" dirty="0"/>
              <a:t>(</a:t>
            </a:r>
            <a:r>
              <a:rPr lang="cs-CZ" sz="2000" b="1" dirty="0"/>
              <a:t>jiskrový výboj</a:t>
            </a:r>
            <a:r>
              <a:rPr lang="cs-CZ" sz="2000" dirty="0"/>
              <a:t>) a je tvořen směsí volných elektronů a kladných, příp. záporných iontů v plynu. Nastává, když intenzita elektrického pole mezi elektrodami  je dostatečné velká a dojde k tzv. </a:t>
            </a:r>
            <a:r>
              <a:rPr lang="cs-CZ" sz="2000" i="1" dirty="0"/>
              <a:t>lavinovité ionizaci</a:t>
            </a:r>
            <a:r>
              <a:rPr lang="cs-CZ" sz="2000" dirty="0"/>
              <a:t>. Výboj </a:t>
            </a:r>
            <a:r>
              <a:rPr lang="cs-CZ" sz="2000" u="sng" dirty="0"/>
              <a:t>trvá většinou krátce </a:t>
            </a:r>
            <a:r>
              <a:rPr lang="cs-CZ" sz="2000" dirty="0"/>
              <a:t>- do vybití vnějšího elektrického pole - ale může jít o velmi velký proud, protože se jedná o krátkodobé uvolnění nahromaděné potenciální elektrické energie a volných nábojů. Elektrický výboj pozorujeme ve van de Graafově generátoru, při bouřce jako blesk, kolem elektrického vedení s vysokým napětím, při spínání nebo vypínání silnějších elektrických spotřebičů, ve svíčkách zážehových motorů, při vzájemném tření umělohmotných kusů oblečení, apod.</a:t>
            </a:r>
          </a:p>
        </p:txBody>
      </p:sp>
      <p:sp>
        <p:nvSpPr>
          <p:cNvPr id="5" name="TextovéPole 4">
            <a:extLst>
              <a:ext uri="{FF2B5EF4-FFF2-40B4-BE49-F238E27FC236}">
                <a16:creationId xmlns:a16="http://schemas.microsoft.com/office/drawing/2014/main" id="{CAEE298D-87F1-4CE5-B690-EC186B94AA5E}"/>
              </a:ext>
            </a:extLst>
          </p:cNvPr>
          <p:cNvSpPr txBox="1"/>
          <p:nvPr/>
        </p:nvSpPr>
        <p:spPr>
          <a:xfrm>
            <a:off x="152400" y="87797"/>
            <a:ext cx="4572000" cy="461665"/>
          </a:xfrm>
          <a:prstGeom prst="rect">
            <a:avLst/>
          </a:prstGeom>
          <a:noFill/>
        </p:spPr>
        <p:txBody>
          <a:bodyPr wrap="square">
            <a:spAutoFit/>
          </a:bodyPr>
          <a:lstStyle/>
          <a:p>
            <a:r>
              <a:rPr lang="cs-CZ" sz="2400" b="1" dirty="0"/>
              <a:t>Elektrický </a:t>
            </a:r>
            <a:r>
              <a:rPr lang="cs-CZ" sz="2400" dirty="0"/>
              <a:t>(</a:t>
            </a:r>
            <a:r>
              <a:rPr lang="cs-CZ" sz="2400" b="1" dirty="0"/>
              <a:t>jiskrový</a:t>
            </a:r>
            <a:r>
              <a:rPr lang="cs-CZ" sz="2400" dirty="0"/>
              <a:t>)</a:t>
            </a:r>
            <a:r>
              <a:rPr lang="cs-CZ" sz="2400" b="1" dirty="0"/>
              <a:t> výboj</a:t>
            </a:r>
            <a:endParaRPr lang="cs-CZ" sz="2400" dirty="0"/>
          </a:p>
        </p:txBody>
      </p:sp>
      <p:pic>
        <p:nvPicPr>
          <p:cNvPr id="1026" name="Picture 2">
            <a:extLst>
              <a:ext uri="{FF2B5EF4-FFF2-40B4-BE49-F238E27FC236}">
                <a16:creationId xmlns:a16="http://schemas.microsoft.com/office/drawing/2014/main" id="{F77C437C-7B72-4E55-AD24-68F9086CF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6" y="3933221"/>
            <a:ext cx="3057525" cy="1589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ktrický výboj">
            <a:extLst>
              <a:ext uri="{FF2B5EF4-FFF2-40B4-BE49-F238E27FC236}">
                <a16:creationId xmlns:a16="http://schemas.microsoft.com/office/drawing/2014/main" id="{F9FDF0AB-08E1-4E43-868C-21A48755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46" y="5609099"/>
            <a:ext cx="3133852" cy="11078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park ionization - Wikipedia">
            <a:extLst>
              <a:ext uri="{FF2B5EF4-FFF2-40B4-BE49-F238E27FC236}">
                <a16:creationId xmlns:a16="http://schemas.microsoft.com/office/drawing/2014/main" id="{23C88E0D-5C1C-4D06-9B69-AD8205120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0956" y="3939719"/>
            <a:ext cx="5270643" cy="253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4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5C9E811F-160E-4C7C-8D4B-4501D1124DA1}"/>
              </a:ext>
            </a:extLst>
          </p:cNvPr>
          <p:cNvSpPr txBox="1"/>
          <p:nvPr/>
        </p:nvSpPr>
        <p:spPr>
          <a:xfrm>
            <a:off x="152400" y="668315"/>
            <a:ext cx="8839199" cy="1938992"/>
          </a:xfrm>
          <a:prstGeom prst="rect">
            <a:avLst/>
          </a:prstGeom>
          <a:noFill/>
        </p:spPr>
        <p:txBody>
          <a:bodyPr wrap="square">
            <a:spAutoFit/>
          </a:bodyPr>
          <a:lstStyle/>
          <a:p>
            <a:pPr algn="just"/>
            <a:r>
              <a:rPr lang="cs-CZ" sz="2000" dirty="0"/>
              <a:t>Vysoká teplota znamená velkou kinetickou energii částic plynu, při jejichž nárazech může docházet k vyrážení elektronů z atomů nebo molekul. Elektrický proud v plynu za vysoké teploty se nazývá elektrický oblouk a je tvořen směsí elektronů a iontů. Vyznačuje se velmi jasným světelným zářením, které se využívá v </a:t>
            </a:r>
            <a:r>
              <a:rPr lang="cs-CZ" sz="2000" u="sng" dirty="0"/>
              <a:t>obloukových lampách</a:t>
            </a:r>
            <a:r>
              <a:rPr lang="cs-CZ" sz="2000" dirty="0"/>
              <a:t>. Vysoké teploty elektrického oblouku se rovněž využívá při obloukovém svařování, řezání plechů nebo v elektrických tavících pecích.</a:t>
            </a:r>
          </a:p>
        </p:txBody>
      </p:sp>
      <p:sp>
        <p:nvSpPr>
          <p:cNvPr id="11" name="TextovéPole 10">
            <a:extLst>
              <a:ext uri="{FF2B5EF4-FFF2-40B4-BE49-F238E27FC236}">
                <a16:creationId xmlns:a16="http://schemas.microsoft.com/office/drawing/2014/main" id="{31D6F3E9-91A8-4E47-8BC5-91B105390637}"/>
              </a:ext>
            </a:extLst>
          </p:cNvPr>
          <p:cNvSpPr txBox="1"/>
          <p:nvPr/>
        </p:nvSpPr>
        <p:spPr>
          <a:xfrm>
            <a:off x="152400" y="174452"/>
            <a:ext cx="4572000" cy="461665"/>
          </a:xfrm>
          <a:prstGeom prst="rect">
            <a:avLst/>
          </a:prstGeom>
          <a:noFill/>
        </p:spPr>
        <p:txBody>
          <a:bodyPr wrap="square">
            <a:spAutoFit/>
          </a:bodyPr>
          <a:lstStyle/>
          <a:p>
            <a:r>
              <a:rPr lang="cs-CZ" sz="2400" b="1" dirty="0"/>
              <a:t>Elektrický oblouk</a:t>
            </a:r>
          </a:p>
        </p:txBody>
      </p:sp>
      <p:pic>
        <p:nvPicPr>
          <p:cNvPr id="4" name="Obrázek 3">
            <a:extLst>
              <a:ext uri="{FF2B5EF4-FFF2-40B4-BE49-F238E27FC236}">
                <a16:creationId xmlns:a16="http://schemas.microsoft.com/office/drawing/2014/main" id="{94D21E4F-3060-4FF3-8DD2-D76268CB9AF9}"/>
              </a:ext>
            </a:extLst>
          </p:cNvPr>
          <p:cNvPicPr>
            <a:picLocks noChangeAspect="1"/>
          </p:cNvPicPr>
          <p:nvPr/>
        </p:nvPicPr>
        <p:blipFill>
          <a:blip r:embed="rId2"/>
          <a:stretch>
            <a:fillRect/>
          </a:stretch>
        </p:blipFill>
        <p:spPr>
          <a:xfrm>
            <a:off x="462337" y="2847170"/>
            <a:ext cx="1830510" cy="1745314"/>
          </a:xfrm>
          <a:prstGeom prst="rect">
            <a:avLst/>
          </a:prstGeom>
        </p:spPr>
      </p:pic>
      <p:pic>
        <p:nvPicPr>
          <p:cNvPr id="4100" name="Picture 4" descr="Obloukové svařování – Wikipedie">
            <a:extLst>
              <a:ext uri="{FF2B5EF4-FFF2-40B4-BE49-F238E27FC236}">
                <a16:creationId xmlns:a16="http://schemas.microsoft.com/office/drawing/2014/main" id="{0877FC0C-A74C-4F3F-85BE-5486B65DD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64" y="4840152"/>
            <a:ext cx="2443610" cy="17453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C353A6A-571E-43BD-ACA1-7D4B65DD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066" y="3164442"/>
            <a:ext cx="4424160" cy="1188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B67B476-55FC-45D0-B48B-7CD06D7B6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64" y="5034546"/>
            <a:ext cx="2872270" cy="164900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BB5BCF6-559C-4CF7-86BA-0BABD7AE3AAA}"/>
              </a:ext>
            </a:extLst>
          </p:cNvPr>
          <p:cNvPicPr>
            <a:picLocks noChangeAspect="1"/>
          </p:cNvPicPr>
          <p:nvPr/>
        </p:nvPicPr>
        <p:blipFill>
          <a:blip r:embed="rId6"/>
          <a:stretch>
            <a:fillRect/>
          </a:stretch>
        </p:blipFill>
        <p:spPr>
          <a:xfrm>
            <a:off x="6333911" y="5032891"/>
            <a:ext cx="2524125" cy="1552575"/>
          </a:xfrm>
          <a:prstGeom prst="rect">
            <a:avLst/>
          </a:prstGeom>
        </p:spPr>
      </p:pic>
    </p:spTree>
    <p:extLst>
      <p:ext uri="{BB962C8B-B14F-4D97-AF65-F5344CB8AC3E}">
        <p14:creationId xmlns:p14="http://schemas.microsoft.com/office/powerpoint/2010/main" val="2360537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A3305EF-55F3-43B7-9A71-88EEB0A659A6}"/>
              </a:ext>
            </a:extLst>
          </p:cNvPr>
          <p:cNvSpPr txBox="1"/>
          <p:nvPr/>
        </p:nvSpPr>
        <p:spPr>
          <a:xfrm>
            <a:off x="155526" y="141628"/>
            <a:ext cx="1100879" cy="461665"/>
          </a:xfrm>
          <a:prstGeom prst="rect">
            <a:avLst/>
          </a:prstGeom>
          <a:noFill/>
        </p:spPr>
        <p:txBody>
          <a:bodyPr wrap="none" rtlCol="0">
            <a:spAutoFit/>
          </a:bodyPr>
          <a:lstStyle/>
          <a:p>
            <a:r>
              <a:rPr lang="cs-CZ" sz="2400" b="1" i="0" dirty="0">
                <a:solidFill>
                  <a:srgbClr val="000000"/>
                </a:solidFill>
                <a:effectLst/>
              </a:rPr>
              <a:t>Koróna</a:t>
            </a:r>
            <a:endParaRPr lang="cs-CZ" sz="2400" b="1" dirty="0">
              <a:solidFill>
                <a:srgbClr val="FF0000"/>
              </a:solidFill>
            </a:endParaRPr>
          </a:p>
        </p:txBody>
      </p:sp>
      <p:sp>
        <p:nvSpPr>
          <p:cNvPr id="6" name="TextovéPole 5">
            <a:extLst>
              <a:ext uri="{FF2B5EF4-FFF2-40B4-BE49-F238E27FC236}">
                <a16:creationId xmlns:a16="http://schemas.microsoft.com/office/drawing/2014/main" id="{24646F92-0611-4410-84DE-1DFDD1DCA2F5}"/>
              </a:ext>
            </a:extLst>
          </p:cNvPr>
          <p:cNvSpPr txBox="1"/>
          <p:nvPr/>
        </p:nvSpPr>
        <p:spPr>
          <a:xfrm>
            <a:off x="155526" y="603293"/>
            <a:ext cx="5984697" cy="1015663"/>
          </a:xfrm>
          <a:prstGeom prst="rect">
            <a:avLst/>
          </a:prstGeom>
          <a:noFill/>
        </p:spPr>
        <p:txBody>
          <a:bodyPr wrap="square">
            <a:spAutoFit/>
          </a:bodyPr>
          <a:lstStyle/>
          <a:p>
            <a:r>
              <a:rPr lang="cs-CZ" sz="2000" b="1" i="0" dirty="0">
                <a:solidFill>
                  <a:srgbClr val="000000"/>
                </a:solidFill>
                <a:effectLst/>
              </a:rPr>
              <a:t>Koróna</a:t>
            </a:r>
            <a:r>
              <a:rPr lang="cs-CZ" sz="2000" b="0" i="0" dirty="0">
                <a:solidFill>
                  <a:srgbClr val="000000"/>
                </a:solidFill>
                <a:effectLst/>
              </a:rPr>
              <a:t> je trsovitý výboj, který vzniká v blízkosti hrotů a hran vodičů s vysokým napětím vůči okolí. Výboj je slabý a prakticky neviditelný. </a:t>
            </a:r>
            <a:endParaRPr lang="cs-CZ" sz="2000" dirty="0"/>
          </a:p>
        </p:txBody>
      </p:sp>
      <p:pic>
        <p:nvPicPr>
          <p:cNvPr id="23554" name="Picture 2" descr="Měření průměru výbojového kanálu">
            <a:extLst>
              <a:ext uri="{FF2B5EF4-FFF2-40B4-BE49-F238E27FC236}">
                <a16:creationId xmlns:a16="http://schemas.microsoft.com/office/drawing/2014/main" id="{3E300B33-F181-424A-84C3-957CE1F93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851" y="141628"/>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4E36EF5-05EE-43AD-958E-019528E981EE}"/>
              </a:ext>
            </a:extLst>
          </p:cNvPr>
          <p:cNvSpPr txBox="1"/>
          <p:nvPr/>
        </p:nvSpPr>
        <p:spPr>
          <a:xfrm>
            <a:off x="268730" y="2268639"/>
            <a:ext cx="1975349" cy="400110"/>
          </a:xfrm>
          <a:prstGeom prst="rect">
            <a:avLst/>
          </a:prstGeom>
          <a:noFill/>
        </p:spPr>
        <p:txBody>
          <a:bodyPr wrap="none" rtlCol="0">
            <a:spAutoFit/>
          </a:bodyPr>
          <a:lstStyle/>
          <a:p>
            <a:r>
              <a:rPr lang="cs-CZ" sz="2000" b="1" dirty="0"/>
              <a:t>Generátor ozonu</a:t>
            </a:r>
          </a:p>
        </p:txBody>
      </p:sp>
      <p:pic>
        <p:nvPicPr>
          <p:cNvPr id="25602" name="Picture 2" descr="Ozone generated by corona discharge">
            <a:extLst>
              <a:ext uri="{FF2B5EF4-FFF2-40B4-BE49-F238E27FC236}">
                <a16:creationId xmlns:a16="http://schemas.microsoft.com/office/drawing/2014/main" id="{8E3B20CD-5251-4BC3-8412-B724C1C8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517" y="2185396"/>
            <a:ext cx="6167234" cy="31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53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2516E823-B65A-4B03-80F7-37C5A5A35E92}"/>
              </a:ext>
            </a:extLst>
          </p:cNvPr>
          <p:cNvSpPr txBox="1"/>
          <p:nvPr/>
        </p:nvSpPr>
        <p:spPr>
          <a:xfrm>
            <a:off x="180975" y="734975"/>
            <a:ext cx="8782050" cy="2554545"/>
          </a:xfrm>
          <a:prstGeom prst="rect">
            <a:avLst/>
          </a:prstGeom>
          <a:noFill/>
        </p:spPr>
        <p:txBody>
          <a:bodyPr wrap="square">
            <a:spAutoFit/>
          </a:bodyPr>
          <a:lstStyle/>
          <a:p>
            <a:pPr algn="just"/>
            <a:r>
              <a:rPr lang="cs-CZ" sz="2000" dirty="0"/>
              <a:t>Snížením tlaku v plynu (vyčerpáním částic) dojde ke zvětšení střední volné dráhy částic plynu. Tím mohou částice dosáhnout větší rychlosti, a tedy kinetické energie dostatečné k ionizaci – vytrhávání elektronů z atomů a molekul plynu. Elektrický proud za této podmínky se nazývá elektrický výboj za nízkého tlaku (např. </a:t>
            </a:r>
            <a:r>
              <a:rPr lang="cs-CZ" sz="2000" b="1" dirty="0"/>
              <a:t>doutnavý výboj</a:t>
            </a:r>
            <a:r>
              <a:rPr lang="cs-CZ" sz="2000" dirty="0"/>
              <a:t>) a je způsoben směsí elektronů a iontů. Tento elektrický výboj se vyvolává v trubicích s vyčerpaným vzduchem (výbojové trubice, katodové trubice), případně naplněné nějakým plynem. Různé druhy plynu a různé tlaky vyvolávají různé světelné jevy, které se využívají mj. ve výbojkách, zářivkách a doutnavkách.</a:t>
            </a:r>
          </a:p>
        </p:txBody>
      </p:sp>
      <p:sp>
        <p:nvSpPr>
          <p:cNvPr id="11" name="TextovéPole 10">
            <a:extLst>
              <a:ext uri="{FF2B5EF4-FFF2-40B4-BE49-F238E27FC236}">
                <a16:creationId xmlns:a16="http://schemas.microsoft.com/office/drawing/2014/main" id="{E3112EA1-DAD6-4782-BB1B-FAD5E7C108B3}"/>
              </a:ext>
            </a:extLst>
          </p:cNvPr>
          <p:cNvSpPr txBox="1"/>
          <p:nvPr/>
        </p:nvSpPr>
        <p:spPr>
          <a:xfrm>
            <a:off x="159249" y="280190"/>
            <a:ext cx="4572000" cy="461665"/>
          </a:xfrm>
          <a:prstGeom prst="rect">
            <a:avLst/>
          </a:prstGeom>
          <a:noFill/>
        </p:spPr>
        <p:txBody>
          <a:bodyPr wrap="square">
            <a:spAutoFit/>
          </a:bodyPr>
          <a:lstStyle/>
          <a:p>
            <a:r>
              <a:rPr lang="cs-CZ" sz="2400" b="1" dirty="0"/>
              <a:t>Doutnavý výboj</a:t>
            </a:r>
            <a:endParaRPr lang="cs-CZ" sz="2400" dirty="0"/>
          </a:p>
        </p:txBody>
      </p:sp>
      <p:pic>
        <p:nvPicPr>
          <p:cNvPr id="12" name="Picture 3">
            <a:extLst>
              <a:ext uri="{FF2B5EF4-FFF2-40B4-BE49-F238E27FC236}">
                <a16:creationId xmlns:a16="http://schemas.microsoft.com/office/drawing/2014/main" id="{26C50DC5-D721-4909-AB25-FD7E0FA5B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504" y="3289520"/>
            <a:ext cx="2748175" cy="180990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atodové a kanálové záření, obrazovka :: MEF">
            <a:extLst>
              <a:ext uri="{FF2B5EF4-FFF2-40B4-BE49-F238E27FC236}">
                <a16:creationId xmlns:a16="http://schemas.microsoft.com/office/drawing/2014/main" id="{D05D8B38-834C-4BD3-9A26-B12F064FC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69" y="3561080"/>
            <a:ext cx="2075542" cy="153834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Josef Khun, Vladimír Scholtz: Nízkoteplotní plazma IV – doutnavý výboj">
            <a:extLst>
              <a:ext uri="{FF2B5EF4-FFF2-40B4-BE49-F238E27FC236}">
                <a16:creationId xmlns:a16="http://schemas.microsoft.com/office/drawing/2014/main" id="{DB1CE440-25FA-4B07-AF6E-0021BDAC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282" y="3611113"/>
            <a:ext cx="31813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236C6B3E-ACA0-403A-A64B-34EEF9E6F15F}"/>
              </a:ext>
            </a:extLst>
          </p:cNvPr>
          <p:cNvPicPr>
            <a:picLocks noChangeAspect="1"/>
          </p:cNvPicPr>
          <p:nvPr/>
        </p:nvPicPr>
        <p:blipFill>
          <a:blip r:embed="rId5"/>
          <a:stretch>
            <a:fillRect/>
          </a:stretch>
        </p:blipFill>
        <p:spPr>
          <a:xfrm>
            <a:off x="543822" y="5421016"/>
            <a:ext cx="2710396" cy="1255734"/>
          </a:xfrm>
          <a:prstGeom prst="rect">
            <a:avLst/>
          </a:prstGeom>
        </p:spPr>
      </p:pic>
      <p:pic>
        <p:nvPicPr>
          <p:cNvPr id="23562" name="Picture 10" descr="Zářivka – Wikipedie">
            <a:extLst>
              <a:ext uri="{FF2B5EF4-FFF2-40B4-BE49-F238E27FC236}">
                <a16:creationId xmlns:a16="http://schemas.microsoft.com/office/drawing/2014/main" id="{8604BC80-DCDB-4AD5-B7E9-BC8C979CF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0116" y="5300862"/>
            <a:ext cx="1834516" cy="1375887"/>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Úsporné žárovky nebo kompaktní zářivky – Arbitra">
            <a:extLst>
              <a:ext uri="{FF2B5EF4-FFF2-40B4-BE49-F238E27FC236}">
                <a16:creationId xmlns:a16="http://schemas.microsoft.com/office/drawing/2014/main" id="{1D4F8D8D-B448-42BB-B193-C9D4CFFFEE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6186" y="5300862"/>
            <a:ext cx="1836881" cy="137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51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CC27682-374D-4030-B39D-A6D46E6D17AD}"/>
              </a:ext>
            </a:extLst>
          </p:cNvPr>
          <p:cNvSpPr txBox="1"/>
          <p:nvPr/>
        </p:nvSpPr>
        <p:spPr>
          <a:xfrm>
            <a:off x="234944" y="279142"/>
            <a:ext cx="3464025" cy="461665"/>
          </a:xfrm>
          <a:prstGeom prst="rect">
            <a:avLst/>
          </a:prstGeom>
          <a:noFill/>
        </p:spPr>
        <p:txBody>
          <a:bodyPr wrap="none" rtlCol="0">
            <a:spAutoFit/>
          </a:bodyPr>
          <a:lstStyle/>
          <a:p>
            <a:r>
              <a:rPr lang="cs-CZ" sz="2400" b="1" dirty="0"/>
              <a:t>Elektrický proud ve vakuu</a:t>
            </a:r>
          </a:p>
        </p:txBody>
      </p:sp>
      <p:sp>
        <p:nvSpPr>
          <p:cNvPr id="7" name="TextovéPole 6">
            <a:extLst>
              <a:ext uri="{FF2B5EF4-FFF2-40B4-BE49-F238E27FC236}">
                <a16:creationId xmlns:a16="http://schemas.microsoft.com/office/drawing/2014/main" id="{B7FF79CB-8EB6-45DE-A9E2-24F545C2C4F9}"/>
              </a:ext>
            </a:extLst>
          </p:cNvPr>
          <p:cNvSpPr txBox="1"/>
          <p:nvPr/>
        </p:nvSpPr>
        <p:spPr>
          <a:xfrm>
            <a:off x="234943" y="859756"/>
            <a:ext cx="8734395" cy="2800767"/>
          </a:xfrm>
          <a:prstGeom prst="rect">
            <a:avLst/>
          </a:prstGeom>
          <a:noFill/>
        </p:spPr>
        <p:txBody>
          <a:bodyPr wrap="square">
            <a:spAutoFit/>
          </a:bodyPr>
          <a:lstStyle/>
          <a:p>
            <a:r>
              <a:rPr lang="cs-CZ" sz="2000" b="1" dirty="0"/>
              <a:t>Katodové záření </a:t>
            </a:r>
            <a:r>
              <a:rPr lang="cs-CZ" sz="2000" dirty="0"/>
              <a:t>je proud elektronů vycházející z katody katodové trubice, který vytváří elektrický proud, k čemuž dojde, pokud se tlak v uzavřeném tělese sníží na hodnotu 1 Pa. Při interakci s látkami se energie elektronů přeměňuje na následující formy: </a:t>
            </a:r>
          </a:p>
          <a:p>
            <a:pPr algn="just"/>
            <a:r>
              <a:rPr lang="cs-CZ" sz="2000" dirty="0"/>
              <a:t>    </a:t>
            </a:r>
            <a:r>
              <a:rPr lang="cs-CZ" sz="2000" i="1" dirty="0"/>
              <a:t>energii mechanickou</a:t>
            </a:r>
          </a:p>
          <a:p>
            <a:pPr algn="just"/>
            <a:endParaRPr lang="cs-CZ" sz="800" i="1" dirty="0"/>
          </a:p>
          <a:p>
            <a:pPr algn="just"/>
            <a:r>
              <a:rPr lang="cs-CZ" sz="2000" dirty="0"/>
              <a:t>    </a:t>
            </a:r>
            <a:r>
              <a:rPr lang="cs-CZ" sz="2000" i="1" dirty="0"/>
              <a:t>energii elektromagnetického záření</a:t>
            </a:r>
            <a:r>
              <a:rPr lang="cs-CZ" sz="2000" dirty="0"/>
              <a:t>: infračervené (tepelné), viditelné, ultrafialové, rentgenové záření.</a:t>
            </a:r>
          </a:p>
          <a:p>
            <a:pPr algn="just"/>
            <a:r>
              <a:rPr lang="cs-CZ" sz="800" dirty="0"/>
              <a:t> </a:t>
            </a:r>
          </a:p>
          <a:p>
            <a:pPr algn="just"/>
            <a:r>
              <a:rPr lang="cs-CZ" sz="2000" dirty="0"/>
              <a:t>    </a:t>
            </a:r>
            <a:r>
              <a:rPr lang="cs-CZ" sz="2000" i="1" dirty="0"/>
              <a:t>vnitřní energii</a:t>
            </a:r>
            <a:endParaRPr lang="cs-CZ" sz="2000" dirty="0"/>
          </a:p>
        </p:txBody>
      </p:sp>
      <p:sp>
        <p:nvSpPr>
          <p:cNvPr id="8" name="TextovéPole 7">
            <a:extLst>
              <a:ext uri="{FF2B5EF4-FFF2-40B4-BE49-F238E27FC236}">
                <a16:creationId xmlns:a16="http://schemas.microsoft.com/office/drawing/2014/main" id="{92DFEDEF-D7D7-4B4D-9F7F-13761E3EC1B5}"/>
              </a:ext>
            </a:extLst>
          </p:cNvPr>
          <p:cNvSpPr txBox="1"/>
          <p:nvPr/>
        </p:nvSpPr>
        <p:spPr>
          <a:xfrm>
            <a:off x="130838" y="4475800"/>
            <a:ext cx="8838500" cy="2246769"/>
          </a:xfrm>
          <a:prstGeom prst="rect">
            <a:avLst/>
          </a:prstGeom>
          <a:noFill/>
        </p:spPr>
        <p:txBody>
          <a:bodyPr wrap="square">
            <a:spAutoFit/>
          </a:bodyPr>
          <a:lstStyle/>
          <a:p>
            <a:pPr algn="just"/>
            <a:r>
              <a:rPr lang="cs-CZ" sz="2000" b="1" i="0" dirty="0">
                <a:solidFill>
                  <a:srgbClr val="333333"/>
                </a:solidFill>
                <a:effectLst/>
              </a:rPr>
              <a:t>Termoemise</a:t>
            </a:r>
            <a:r>
              <a:rPr lang="cs-CZ" sz="2000" b="0" i="0" dirty="0">
                <a:solidFill>
                  <a:srgbClr val="333333"/>
                </a:solidFill>
                <a:effectLst/>
              </a:rPr>
              <a:t> se využívá v elektronkách nebo častěji v obrazovkách. Katoda ve výbojové trubici je vyrobena z wolframového vlákna a rozžhavená procházejícím elektrickým proudem. Z vlákna katody se díky termoemisi uvolňují elektrony s velkou rychlostí. V oblasti mezi katodou a anodou tak vzniká záporný prostorový náboj, který ale zabraňuje vystupování dalších elektronů z katody. Jestliže je napětí mezi katodou a anodou dostatečné, pak převládá elektrické pole mezi katodou a anodou a elektrony vytvoří vodivé spojení. </a:t>
            </a:r>
          </a:p>
        </p:txBody>
      </p:sp>
      <p:sp>
        <p:nvSpPr>
          <p:cNvPr id="9" name="TextovéPole 8">
            <a:extLst>
              <a:ext uri="{FF2B5EF4-FFF2-40B4-BE49-F238E27FC236}">
                <a16:creationId xmlns:a16="http://schemas.microsoft.com/office/drawing/2014/main" id="{FD98D99D-0A88-4B00-9C24-E3AD4CB6ECFE}"/>
              </a:ext>
            </a:extLst>
          </p:cNvPr>
          <p:cNvSpPr txBox="1"/>
          <p:nvPr/>
        </p:nvSpPr>
        <p:spPr>
          <a:xfrm>
            <a:off x="234943" y="3919523"/>
            <a:ext cx="4572000" cy="461665"/>
          </a:xfrm>
          <a:prstGeom prst="rect">
            <a:avLst/>
          </a:prstGeom>
          <a:noFill/>
        </p:spPr>
        <p:txBody>
          <a:bodyPr wrap="square">
            <a:spAutoFit/>
          </a:bodyPr>
          <a:lstStyle/>
          <a:p>
            <a:r>
              <a:rPr lang="cs-CZ" sz="2400" b="1" i="0" dirty="0">
                <a:solidFill>
                  <a:srgbClr val="333333"/>
                </a:solidFill>
                <a:effectLst/>
              </a:rPr>
              <a:t>Termoemise</a:t>
            </a:r>
            <a:endParaRPr lang="cs-CZ" sz="2400" b="1" dirty="0"/>
          </a:p>
        </p:txBody>
      </p:sp>
    </p:spTree>
    <p:extLst>
      <p:ext uri="{BB962C8B-B14F-4D97-AF65-F5344CB8AC3E}">
        <p14:creationId xmlns:p14="http://schemas.microsoft.com/office/powerpoint/2010/main" val="275922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D5EF0DA-76E9-40B7-B4E7-DC9AF87017B2}"/>
              </a:ext>
            </a:extLst>
          </p:cNvPr>
          <p:cNvSpPr txBox="1"/>
          <p:nvPr/>
        </p:nvSpPr>
        <p:spPr>
          <a:xfrm>
            <a:off x="184934" y="338643"/>
            <a:ext cx="8774131" cy="1015663"/>
          </a:xfrm>
          <a:prstGeom prst="rect">
            <a:avLst/>
          </a:prstGeom>
          <a:noFill/>
        </p:spPr>
        <p:txBody>
          <a:bodyPr wrap="square">
            <a:spAutoFit/>
          </a:bodyPr>
          <a:lstStyle/>
          <a:p>
            <a:pPr algn="just"/>
            <a:r>
              <a:rPr lang="cs-CZ" sz="2000" b="0" i="0" dirty="0">
                <a:solidFill>
                  <a:srgbClr val="333333"/>
                </a:solidFill>
                <a:effectLst/>
              </a:rPr>
              <a:t>Klesne-li napětí anody pod určitou hodnotu, zabrání prostorový záporný náboj mezi anodou a katodou dalšímu pohybu elektronů a proud mezi anodou a katodou ustane.</a:t>
            </a:r>
          </a:p>
        </p:txBody>
      </p:sp>
      <p:pic>
        <p:nvPicPr>
          <p:cNvPr id="4" name="Picture 2" descr="See the source image">
            <a:extLst>
              <a:ext uri="{FF2B5EF4-FFF2-40B4-BE49-F238E27FC236}">
                <a16:creationId xmlns:a16="http://schemas.microsoft.com/office/drawing/2014/main" id="{B8EDC825-A91A-4B08-BA6F-5DAFFB1F5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422" y="2804845"/>
            <a:ext cx="2592613" cy="1539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75F3E34-0467-40AA-B857-E3D698A24665}"/>
              </a:ext>
            </a:extLst>
          </p:cNvPr>
          <p:cNvSpPr txBox="1"/>
          <p:nvPr/>
        </p:nvSpPr>
        <p:spPr>
          <a:xfrm>
            <a:off x="184933" y="1354306"/>
            <a:ext cx="5910904" cy="1323439"/>
          </a:xfrm>
          <a:prstGeom prst="rect">
            <a:avLst/>
          </a:prstGeom>
          <a:noFill/>
        </p:spPr>
        <p:txBody>
          <a:bodyPr wrap="square">
            <a:spAutoFit/>
          </a:bodyPr>
          <a:lstStyle/>
          <a:p>
            <a:pPr algn="just"/>
            <a:r>
              <a:rPr lang="cs-CZ" sz="2000" b="0" i="0" dirty="0">
                <a:solidFill>
                  <a:srgbClr val="333333"/>
                </a:solidFill>
                <a:effectLst/>
              </a:rPr>
              <a:t>Nejjednodušší elektronkou je </a:t>
            </a:r>
            <a:r>
              <a:rPr lang="cs-CZ" sz="2000" b="1" i="0" dirty="0">
                <a:solidFill>
                  <a:srgbClr val="333333"/>
                </a:solidFill>
                <a:effectLst/>
              </a:rPr>
              <a:t>dioda</a:t>
            </a:r>
            <a:r>
              <a:rPr lang="cs-CZ" sz="2000" b="0" i="0" dirty="0">
                <a:solidFill>
                  <a:srgbClr val="333333"/>
                </a:solidFill>
                <a:effectLst/>
              </a:rPr>
              <a:t>, jejíž vzduchoprázdná baňka obsahuje jen katodu a anodu. Používá se jako usměrňovače střídavého proudu na stejnosměrný. </a:t>
            </a:r>
            <a:endParaRPr lang="cs-CZ" sz="2000" dirty="0"/>
          </a:p>
        </p:txBody>
      </p:sp>
      <p:pic>
        <p:nvPicPr>
          <p:cNvPr id="21506" name="Picture 2" descr="A simplified diagram of a vacuum tube diode. When the cathode is heated, and a positive voltage is applied to the anode, electrons can flow from the cathode to the anode. Note: A separate power source (not shown) is required to heat the cathode.">
            <a:extLst>
              <a:ext uri="{FF2B5EF4-FFF2-40B4-BE49-F238E27FC236}">
                <a16:creationId xmlns:a16="http://schemas.microsoft.com/office/drawing/2014/main" id="{8CBDCA42-3FE2-40FD-B654-A01BD663D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110" y="1137906"/>
            <a:ext cx="2462682" cy="141604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221973C-E0F3-4D76-96A7-8A791A279BCB}"/>
              </a:ext>
            </a:extLst>
          </p:cNvPr>
          <p:cNvSpPr txBox="1"/>
          <p:nvPr/>
        </p:nvSpPr>
        <p:spPr>
          <a:xfrm>
            <a:off x="184933" y="2877800"/>
            <a:ext cx="6111177" cy="1323439"/>
          </a:xfrm>
          <a:prstGeom prst="rect">
            <a:avLst/>
          </a:prstGeom>
          <a:noFill/>
        </p:spPr>
        <p:txBody>
          <a:bodyPr wrap="square">
            <a:spAutoFit/>
          </a:bodyPr>
          <a:lstStyle/>
          <a:p>
            <a:pPr algn="just"/>
            <a:r>
              <a:rPr lang="cs-CZ" sz="2000" b="1" i="0" dirty="0">
                <a:solidFill>
                  <a:srgbClr val="333333"/>
                </a:solidFill>
                <a:effectLst/>
              </a:rPr>
              <a:t>Trioda</a:t>
            </a:r>
            <a:r>
              <a:rPr lang="cs-CZ" sz="2000" b="0" i="0" dirty="0">
                <a:solidFill>
                  <a:srgbClr val="333333"/>
                </a:solidFill>
                <a:effectLst/>
              </a:rPr>
              <a:t> navíc obsahuje třetí elektrodu – mřížku. Pomocí napětí na mřížce lze velmi dobře regulovat anodový proud. Používá se v zesilovačích, vysokofrekvenčních generátorech a detektorech elektromagnetických vln. </a:t>
            </a:r>
            <a:endParaRPr lang="cs-CZ" sz="2000" dirty="0"/>
          </a:p>
        </p:txBody>
      </p:sp>
      <p:pic>
        <p:nvPicPr>
          <p:cNvPr id="21508" name="Picture 4">
            <a:extLst>
              <a:ext uri="{FF2B5EF4-FFF2-40B4-BE49-F238E27FC236}">
                <a16:creationId xmlns:a16="http://schemas.microsoft.com/office/drawing/2014/main" id="{3C98A664-FCCA-488B-BF5B-949B71152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663" y="4595107"/>
            <a:ext cx="4468129" cy="21037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0371A08-62F4-4753-8DF9-EE3E2ACE6FA8}"/>
              </a:ext>
            </a:extLst>
          </p:cNvPr>
          <p:cNvSpPr txBox="1"/>
          <p:nvPr/>
        </p:nvSpPr>
        <p:spPr>
          <a:xfrm>
            <a:off x="78257" y="4631316"/>
            <a:ext cx="4212406" cy="1015663"/>
          </a:xfrm>
          <a:prstGeom prst="rect">
            <a:avLst/>
          </a:prstGeom>
          <a:noFill/>
        </p:spPr>
        <p:txBody>
          <a:bodyPr wrap="square">
            <a:spAutoFit/>
          </a:bodyPr>
          <a:lstStyle/>
          <a:p>
            <a:r>
              <a:rPr lang="cs-CZ" sz="2000" b="1" i="0" dirty="0">
                <a:solidFill>
                  <a:srgbClr val="333333"/>
                </a:solidFill>
                <a:effectLst/>
              </a:rPr>
              <a:t>Katodová trubice s luminiscenčním stínítkem </a:t>
            </a:r>
            <a:r>
              <a:rPr lang="cs-CZ" sz="2000" b="0" i="0" dirty="0">
                <a:solidFill>
                  <a:srgbClr val="333333"/>
                </a:solidFill>
                <a:effectLst/>
              </a:rPr>
              <a:t>se používá v osciloskopech a v obrazovkách.</a:t>
            </a:r>
            <a:endParaRPr lang="cs-CZ" sz="2000" dirty="0"/>
          </a:p>
        </p:txBody>
      </p:sp>
    </p:spTree>
    <p:extLst>
      <p:ext uri="{BB962C8B-B14F-4D97-AF65-F5344CB8AC3E}">
        <p14:creationId xmlns:p14="http://schemas.microsoft.com/office/powerpoint/2010/main" val="53433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4933F0FB-2EF6-4056-8F82-90E58A452831}"/>
              </a:ext>
            </a:extLst>
          </p:cNvPr>
          <p:cNvSpPr txBox="1"/>
          <p:nvPr/>
        </p:nvSpPr>
        <p:spPr>
          <a:xfrm>
            <a:off x="182310" y="2464493"/>
            <a:ext cx="8691939" cy="1815882"/>
          </a:xfrm>
          <a:prstGeom prst="rect">
            <a:avLst/>
          </a:prstGeom>
          <a:noFill/>
        </p:spPr>
        <p:txBody>
          <a:bodyPr wrap="square">
            <a:spAutoFit/>
          </a:bodyPr>
          <a:lstStyle/>
          <a:p>
            <a:pPr algn="just"/>
            <a:r>
              <a:rPr lang="cs-CZ" sz="2000" dirty="0"/>
              <a:t>Pokud dojde k přeměně celé energie elektronu ve foton jedním nárazem, bude fotonu dodáno největší možné množství energie, tzn.</a:t>
            </a:r>
          </a:p>
          <a:p>
            <a:endParaRPr lang="cs-CZ" dirty="0"/>
          </a:p>
          <a:p>
            <a:endParaRPr lang="cs-CZ" dirty="0"/>
          </a:p>
          <a:p>
            <a:r>
              <a:rPr lang="cs-CZ" dirty="0"/>
              <a:t>kde </a:t>
            </a:r>
            <a:r>
              <a:rPr lang="cs-CZ" i="1" dirty="0"/>
              <a:t>e</a:t>
            </a:r>
            <a:r>
              <a:rPr lang="cs-CZ" dirty="0"/>
              <a:t> je elektrický náboj elektronu a </a:t>
            </a:r>
            <a:r>
              <a:rPr lang="cs-CZ" i="1" dirty="0"/>
              <a:t>U</a:t>
            </a:r>
            <a:r>
              <a:rPr lang="cs-CZ" dirty="0"/>
              <a:t> je urychlující potenciál.</a:t>
            </a:r>
          </a:p>
          <a:p>
            <a:endParaRPr lang="cs-CZ" dirty="0"/>
          </a:p>
        </p:txBody>
      </p:sp>
      <p:sp>
        <p:nvSpPr>
          <p:cNvPr id="3" name="TextovéPole 2">
            <a:extLst>
              <a:ext uri="{FF2B5EF4-FFF2-40B4-BE49-F238E27FC236}">
                <a16:creationId xmlns:a16="http://schemas.microsoft.com/office/drawing/2014/main" id="{5CAFA804-729E-46E8-9A28-A2EB3ED5E76C}"/>
              </a:ext>
            </a:extLst>
          </p:cNvPr>
          <p:cNvSpPr txBox="1"/>
          <p:nvPr/>
        </p:nvSpPr>
        <p:spPr>
          <a:xfrm>
            <a:off x="182310" y="4106199"/>
            <a:ext cx="8424809" cy="2246769"/>
          </a:xfrm>
          <a:prstGeom prst="rect">
            <a:avLst/>
          </a:prstGeom>
          <a:noFill/>
        </p:spPr>
        <p:txBody>
          <a:bodyPr wrap="square">
            <a:spAutoFit/>
          </a:bodyPr>
          <a:lstStyle/>
          <a:p>
            <a:r>
              <a:rPr lang="cs-CZ" sz="2000" dirty="0"/>
              <a:t>Vyjádřením pomocí vlnové délky získáme tzv. </a:t>
            </a:r>
            <a:r>
              <a:rPr lang="cs-CZ" sz="2000" b="1" dirty="0" err="1"/>
              <a:t>Duane-Huntův</a:t>
            </a:r>
            <a:r>
              <a:rPr lang="cs-CZ" sz="2000" b="1" dirty="0"/>
              <a:t> zákon</a:t>
            </a:r>
            <a:r>
              <a:rPr lang="cs-CZ" sz="2000" dirty="0"/>
              <a:t>.</a:t>
            </a:r>
          </a:p>
          <a:p>
            <a:endParaRPr lang="cs-CZ" dirty="0"/>
          </a:p>
          <a:p>
            <a:endParaRPr lang="cs-CZ" dirty="0"/>
          </a:p>
          <a:p>
            <a:endParaRPr lang="cs-CZ" dirty="0"/>
          </a:p>
          <a:p>
            <a:r>
              <a:rPr lang="cs-CZ" dirty="0"/>
              <a:t>kde </a:t>
            </a:r>
            <a:r>
              <a:rPr lang="cs-CZ" i="1" dirty="0"/>
              <a:t>c</a:t>
            </a:r>
            <a:r>
              <a:rPr lang="cs-CZ" dirty="0"/>
              <a:t> je rychlost světla. </a:t>
            </a:r>
          </a:p>
          <a:p>
            <a:endParaRPr lang="cs-CZ" sz="800" dirty="0"/>
          </a:p>
          <a:p>
            <a:r>
              <a:rPr lang="cs-CZ" sz="2000" dirty="0"/>
              <a:t>Z tohoto vztahu plyne, že se zvyšováním urychlujícího potenciálu se maximum energie posouvá ke kratším vlnovým délkám.</a:t>
            </a:r>
          </a:p>
        </p:txBody>
      </p:sp>
      <p:sp>
        <p:nvSpPr>
          <p:cNvPr id="4" name="TextovéPole 3">
            <a:extLst>
              <a:ext uri="{FF2B5EF4-FFF2-40B4-BE49-F238E27FC236}">
                <a16:creationId xmlns:a16="http://schemas.microsoft.com/office/drawing/2014/main" id="{797AB87A-957F-47AB-9583-DE45A88D0E6F}"/>
              </a:ext>
            </a:extLst>
          </p:cNvPr>
          <p:cNvSpPr txBox="1"/>
          <p:nvPr/>
        </p:nvSpPr>
        <p:spPr>
          <a:xfrm>
            <a:off x="182310" y="153929"/>
            <a:ext cx="3486595" cy="461665"/>
          </a:xfrm>
          <a:prstGeom prst="rect">
            <a:avLst/>
          </a:prstGeom>
          <a:noFill/>
        </p:spPr>
        <p:txBody>
          <a:bodyPr wrap="none" rtlCol="0">
            <a:spAutoFit/>
          </a:bodyPr>
          <a:lstStyle/>
          <a:p>
            <a:r>
              <a:rPr lang="cs-CZ" sz="2400" b="1" dirty="0"/>
              <a:t>Inverzní fotoelektrický jev</a:t>
            </a:r>
          </a:p>
        </p:txBody>
      </p:sp>
      <p:sp>
        <p:nvSpPr>
          <p:cNvPr id="5" name="TextovéPole 4">
            <a:extLst>
              <a:ext uri="{FF2B5EF4-FFF2-40B4-BE49-F238E27FC236}">
                <a16:creationId xmlns:a16="http://schemas.microsoft.com/office/drawing/2014/main" id="{A068E20B-ED68-4C96-AC6C-7C2488665E09}"/>
              </a:ext>
            </a:extLst>
          </p:cNvPr>
          <p:cNvSpPr txBox="1"/>
          <p:nvPr/>
        </p:nvSpPr>
        <p:spPr>
          <a:xfrm>
            <a:off x="118045" y="674638"/>
            <a:ext cx="8820470" cy="1323439"/>
          </a:xfrm>
          <a:prstGeom prst="rect">
            <a:avLst/>
          </a:prstGeom>
          <a:noFill/>
        </p:spPr>
        <p:txBody>
          <a:bodyPr wrap="square">
            <a:spAutoFit/>
          </a:bodyPr>
          <a:lstStyle/>
          <a:p>
            <a:pPr algn="just"/>
            <a:r>
              <a:rPr lang="cs-CZ" sz="2000" dirty="0"/>
              <a:t>Pokud na látku dopadají elektrony, které způsobují vyzařování fotonů, mluví se o </a:t>
            </a:r>
            <a:r>
              <a:rPr lang="cs-CZ" sz="2000" b="1" dirty="0"/>
              <a:t>inverzním (obráceném) fotoelektrickém jevu</a:t>
            </a:r>
            <a:r>
              <a:rPr lang="cs-CZ" sz="2000" dirty="0"/>
              <a:t>. Energie pohybujícího se elektronu je obvykle podstatně větší než výstupní práce, proto ji lze zanedbat proti kinetické energii elektronu, tzn.</a:t>
            </a:r>
          </a:p>
        </p:txBody>
      </p:sp>
      <p:pic>
        <p:nvPicPr>
          <p:cNvPr id="6" name="Grafický objekt 5">
            <a:extLst>
              <a:ext uri="{FF2B5EF4-FFF2-40B4-BE49-F238E27FC236}">
                <a16:creationId xmlns:a16="http://schemas.microsoft.com/office/drawing/2014/main" id="{A1B41F69-6C9E-455C-8FB0-F1F77EFE42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5369" y="2090171"/>
            <a:ext cx="1071945" cy="315278"/>
          </a:xfrm>
          <a:prstGeom prst="rect">
            <a:avLst/>
          </a:prstGeom>
        </p:spPr>
      </p:pic>
      <p:pic>
        <p:nvPicPr>
          <p:cNvPr id="7" name="Grafický objekt 6">
            <a:extLst>
              <a:ext uri="{FF2B5EF4-FFF2-40B4-BE49-F238E27FC236}">
                <a16:creationId xmlns:a16="http://schemas.microsoft.com/office/drawing/2014/main" id="{ABEE3DB8-B35E-4412-B9F4-95C8EC0348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8098" y="3270754"/>
            <a:ext cx="2236542" cy="316492"/>
          </a:xfrm>
          <a:prstGeom prst="rect">
            <a:avLst/>
          </a:prstGeom>
        </p:spPr>
      </p:pic>
      <p:pic>
        <p:nvPicPr>
          <p:cNvPr id="10" name="Grafický objekt 9">
            <a:extLst>
              <a:ext uri="{FF2B5EF4-FFF2-40B4-BE49-F238E27FC236}">
                <a16:creationId xmlns:a16="http://schemas.microsoft.com/office/drawing/2014/main" id="{B658E5F2-8BD2-4854-B836-F67F731964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207" y="4566935"/>
            <a:ext cx="2141433" cy="543856"/>
          </a:xfrm>
          <a:prstGeom prst="rect">
            <a:avLst/>
          </a:prstGeom>
        </p:spPr>
      </p:pic>
    </p:spTree>
    <p:extLst>
      <p:ext uri="{BB962C8B-B14F-4D97-AF65-F5344CB8AC3E}">
        <p14:creationId xmlns:p14="http://schemas.microsoft.com/office/powerpoint/2010/main" val="3515317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64AB3D7-2F5A-428B-BB64-FD47AFE7CB5C}"/>
              </a:ext>
            </a:extLst>
          </p:cNvPr>
          <p:cNvSpPr txBox="1"/>
          <p:nvPr/>
        </p:nvSpPr>
        <p:spPr>
          <a:xfrm>
            <a:off x="159248" y="721885"/>
            <a:ext cx="4412752" cy="1938992"/>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Rentgenka </a:t>
            </a:r>
            <a:r>
              <a:rPr lang="cs-CZ" sz="2000" i="0" dirty="0">
                <a:solidFill>
                  <a:srgbClr val="202122"/>
                </a:solidFill>
                <a:effectLst/>
              </a:rPr>
              <a:t>je zvláštní elektronka určená k produkci rentgenového záření. V nejjednodušším provedení se skládá z katody a z anody (antikatody). Obě tyto elektrody jsou zataveny ve vakuově těsné, obvykle skleněné baňce.</a:t>
            </a:r>
            <a:endParaRPr lang="cs-CZ" sz="2000" dirty="0"/>
          </a:p>
        </p:txBody>
      </p:sp>
      <p:pic>
        <p:nvPicPr>
          <p:cNvPr id="15362" name="Picture 2">
            <a:extLst>
              <a:ext uri="{FF2B5EF4-FFF2-40B4-BE49-F238E27FC236}">
                <a16:creationId xmlns:a16="http://schemas.microsoft.com/office/drawing/2014/main" id="{7D552430-BDFF-46A3-9107-CBD180207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543" y="180259"/>
            <a:ext cx="4085084" cy="24063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800CBD4-95D6-458F-9F89-28EC760D5E42}"/>
              </a:ext>
            </a:extLst>
          </p:cNvPr>
          <p:cNvSpPr txBox="1"/>
          <p:nvPr/>
        </p:nvSpPr>
        <p:spPr>
          <a:xfrm>
            <a:off x="159248" y="2660877"/>
            <a:ext cx="8780379" cy="1015663"/>
          </a:xfrm>
          <a:prstGeom prst="rect">
            <a:avLst/>
          </a:prstGeom>
          <a:noFill/>
        </p:spPr>
        <p:txBody>
          <a:bodyPr wrap="square">
            <a:spAutoFit/>
          </a:bodyPr>
          <a:lstStyle/>
          <a:p>
            <a:pPr algn="just"/>
            <a:r>
              <a:rPr lang="cs-CZ" sz="2000" dirty="0"/>
              <a:t>Katoda emituje elektrony, které se urychlují vysokým napětím (25 </a:t>
            </a:r>
            <a:r>
              <a:rPr lang="cs-CZ" sz="2000" dirty="0" err="1"/>
              <a:t>kV</a:t>
            </a:r>
            <a:r>
              <a:rPr lang="cs-CZ" sz="2000" dirty="0"/>
              <a:t> až 600 </a:t>
            </a:r>
            <a:r>
              <a:rPr lang="cs-CZ" sz="2000" dirty="0" err="1"/>
              <a:t>kV</a:t>
            </a:r>
            <a:r>
              <a:rPr lang="cs-CZ" sz="2000" dirty="0"/>
              <a:t>) k anodě a pronikají do materiálu anody. Přitom jsou zbrzděny a vytvářejí různé typy záření.</a:t>
            </a:r>
          </a:p>
        </p:txBody>
      </p:sp>
      <p:sp>
        <p:nvSpPr>
          <p:cNvPr id="12" name="TextovéPole 11">
            <a:extLst>
              <a:ext uri="{FF2B5EF4-FFF2-40B4-BE49-F238E27FC236}">
                <a16:creationId xmlns:a16="http://schemas.microsoft.com/office/drawing/2014/main" id="{5C3C0F67-028D-40CE-B3EF-2BDB7CA2E833}"/>
              </a:ext>
            </a:extLst>
          </p:cNvPr>
          <p:cNvSpPr txBox="1"/>
          <p:nvPr/>
        </p:nvSpPr>
        <p:spPr>
          <a:xfrm>
            <a:off x="159248" y="3750789"/>
            <a:ext cx="5943601" cy="2862322"/>
          </a:xfrm>
          <a:prstGeom prst="rect">
            <a:avLst/>
          </a:prstGeom>
          <a:noFill/>
        </p:spPr>
        <p:txBody>
          <a:bodyPr wrap="square">
            <a:spAutoFit/>
          </a:bodyPr>
          <a:lstStyle/>
          <a:p>
            <a:pPr algn="just"/>
            <a:r>
              <a:rPr lang="cs-CZ" sz="2000" b="1" dirty="0"/>
              <a:t>Charakteristické rentgenové záření</a:t>
            </a:r>
            <a:r>
              <a:rPr lang="cs-CZ" sz="2000" dirty="0"/>
              <a:t>: Vysokoenergetické elektrony dopadající na anodu z atomů jejího materiálu vyrážejí i elektrony z vnitřních slupek elektronového obalu. Do takto vzniklých mezer pak „skáčou“ buď elektrony z vyšších energetických hladin anebo elektrony volné. Tím vzniká charakteristické rentgenové záření s diskrétními kvantovanými energiemi (popř. vlnovými délkami), které jsou typické pro jednotlivé materiály anody.</a:t>
            </a:r>
          </a:p>
        </p:txBody>
      </p:sp>
      <p:pic>
        <p:nvPicPr>
          <p:cNvPr id="13" name="Picture 4" descr="Vlastnosti rentgenového záření a jejich využití Diplomová práce">
            <a:extLst>
              <a:ext uri="{FF2B5EF4-FFF2-40B4-BE49-F238E27FC236}">
                <a16:creationId xmlns:a16="http://schemas.microsoft.com/office/drawing/2014/main" id="{66A1B845-40D3-4703-997F-3E954BB98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781" y="4117260"/>
            <a:ext cx="2782971" cy="203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1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834AD02-66FD-44DF-A3FB-BFA071C0F797}"/>
              </a:ext>
            </a:extLst>
          </p:cNvPr>
          <p:cNvSpPr txBox="1"/>
          <p:nvPr/>
        </p:nvSpPr>
        <p:spPr>
          <a:xfrm>
            <a:off x="161924" y="267325"/>
            <a:ext cx="8772525" cy="830997"/>
          </a:xfrm>
          <a:prstGeom prst="rect">
            <a:avLst/>
          </a:prstGeom>
          <a:noFill/>
        </p:spPr>
        <p:txBody>
          <a:bodyPr wrap="square">
            <a:spAutoFit/>
          </a:bodyPr>
          <a:lstStyle/>
          <a:p>
            <a:r>
              <a:rPr lang="cs-CZ" sz="2000" b="1" dirty="0"/>
              <a:t>Silné elektrolyty </a:t>
            </a:r>
            <a:r>
              <a:rPr lang="cs-CZ" sz="2000" dirty="0"/>
              <a:t>— obsahují pouze ionty (disociace proběhla zcela).</a:t>
            </a:r>
          </a:p>
          <a:p>
            <a:endParaRPr lang="cs-CZ" sz="800" dirty="0"/>
          </a:p>
          <a:p>
            <a:r>
              <a:rPr lang="cs-CZ" sz="2000" b="1" dirty="0"/>
              <a:t>Slabé elektrolyty </a:t>
            </a:r>
            <a:r>
              <a:rPr lang="cs-CZ" sz="2000" dirty="0"/>
              <a:t>— obsahují jak ionty, tak nedisociované molekuly.</a:t>
            </a:r>
          </a:p>
        </p:txBody>
      </p:sp>
      <p:pic>
        <p:nvPicPr>
          <p:cNvPr id="1026" name="Picture 2">
            <a:extLst>
              <a:ext uri="{FF2B5EF4-FFF2-40B4-BE49-F238E27FC236}">
                <a16:creationId xmlns:a16="http://schemas.microsoft.com/office/drawing/2014/main" id="{CEE02657-513C-43C3-B94C-F977A8D77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26" y="1217563"/>
            <a:ext cx="2876550" cy="22764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5139159-5EFF-4524-A3EC-3850555AD983}"/>
              </a:ext>
            </a:extLst>
          </p:cNvPr>
          <p:cNvSpPr txBox="1"/>
          <p:nvPr/>
        </p:nvSpPr>
        <p:spPr>
          <a:xfrm>
            <a:off x="161923" y="1293871"/>
            <a:ext cx="5738813" cy="1754326"/>
          </a:xfrm>
          <a:prstGeom prst="rect">
            <a:avLst/>
          </a:prstGeom>
          <a:noFill/>
        </p:spPr>
        <p:txBody>
          <a:bodyPr wrap="square">
            <a:spAutoFit/>
          </a:bodyPr>
          <a:lstStyle/>
          <a:p>
            <a:pPr algn="just"/>
            <a:r>
              <a:rPr lang="cs-CZ" sz="2000" b="1" i="0" dirty="0">
                <a:solidFill>
                  <a:srgbClr val="000000"/>
                </a:solidFill>
                <a:effectLst/>
              </a:rPr>
              <a:t>Měrná vodivost roztoků </a:t>
            </a:r>
            <a:r>
              <a:rPr lang="el-GR" sz="2000" i="0" dirty="0">
                <a:solidFill>
                  <a:srgbClr val="000000"/>
                </a:solidFill>
                <a:effectLst/>
              </a:rPr>
              <a:t>γ</a:t>
            </a:r>
            <a:r>
              <a:rPr lang="cs-CZ" sz="2000" b="1" i="0" dirty="0">
                <a:solidFill>
                  <a:srgbClr val="000000"/>
                </a:solidFill>
                <a:effectLst/>
              </a:rPr>
              <a:t> </a:t>
            </a:r>
            <a:r>
              <a:rPr lang="cs-CZ" sz="2000" b="0" i="0" dirty="0">
                <a:solidFill>
                  <a:srgbClr val="000000"/>
                </a:solidFill>
                <a:effectLst/>
              </a:rPr>
              <a:t>silně závisí na koncentraci. V oboru malých koncentrací vodivost s jejím zvyšováním vzrůstá, po dosažení určitého maxima pak dále klesá.</a:t>
            </a:r>
          </a:p>
          <a:p>
            <a:pPr algn="just"/>
            <a:endParaRPr lang="cs-CZ" sz="800" dirty="0">
              <a:solidFill>
                <a:srgbClr val="000000"/>
              </a:solidFill>
            </a:endParaRPr>
          </a:p>
          <a:p>
            <a:pPr algn="just"/>
            <a:r>
              <a:rPr lang="en-US" sz="2000" dirty="0"/>
              <a:t>[</a:t>
            </a:r>
            <a:r>
              <a:rPr lang="el-GR" sz="2000" dirty="0"/>
              <a:t>γ</a:t>
            </a:r>
            <a:r>
              <a:rPr lang="en-US" sz="2000" dirty="0"/>
              <a:t>] = S.m</a:t>
            </a:r>
            <a:r>
              <a:rPr lang="en-US" sz="2000" baseline="30000" dirty="0"/>
              <a:t>-1</a:t>
            </a:r>
            <a:endParaRPr lang="cs-CZ" sz="2000" baseline="30000" dirty="0"/>
          </a:p>
        </p:txBody>
      </p:sp>
      <p:sp>
        <p:nvSpPr>
          <p:cNvPr id="16" name="TextovéPole 15">
            <a:extLst>
              <a:ext uri="{FF2B5EF4-FFF2-40B4-BE49-F238E27FC236}">
                <a16:creationId xmlns:a16="http://schemas.microsoft.com/office/drawing/2014/main" id="{E4452F30-F150-4530-9836-BA5736567B97}"/>
              </a:ext>
            </a:extLst>
          </p:cNvPr>
          <p:cNvSpPr txBox="1"/>
          <p:nvPr/>
        </p:nvSpPr>
        <p:spPr>
          <a:xfrm>
            <a:off x="161924" y="3143785"/>
            <a:ext cx="5905502" cy="1015663"/>
          </a:xfrm>
          <a:prstGeom prst="rect">
            <a:avLst/>
          </a:prstGeom>
          <a:noFill/>
        </p:spPr>
        <p:txBody>
          <a:bodyPr wrap="square">
            <a:spAutoFit/>
          </a:bodyPr>
          <a:lstStyle/>
          <a:p>
            <a:pPr algn="just"/>
            <a:r>
              <a:rPr lang="cs-CZ" sz="2000" b="1" dirty="0"/>
              <a:t>Molární vodivost </a:t>
            </a:r>
            <a:r>
              <a:rPr lang="el-GR" sz="2000" i="1" dirty="0"/>
              <a:t>Λ</a:t>
            </a:r>
            <a:r>
              <a:rPr lang="cs-CZ" sz="2000" b="1" dirty="0"/>
              <a:t> </a:t>
            </a:r>
            <a:r>
              <a:rPr lang="cs-CZ" sz="2000" dirty="0"/>
              <a:t>číselně vyjadřuje měrnou vodivost roztoku, v němž na jednotkový objem připadá jeden mol částic realizujících vodivost.</a:t>
            </a:r>
          </a:p>
        </p:txBody>
      </p:sp>
      <p:pic>
        <p:nvPicPr>
          <p:cNvPr id="10" name="Obrázek 9">
            <a:extLst>
              <a:ext uri="{FF2B5EF4-FFF2-40B4-BE49-F238E27FC236}">
                <a16:creationId xmlns:a16="http://schemas.microsoft.com/office/drawing/2014/main" id="{3777CE97-A5CA-4D72-BB01-42450508E4A0}"/>
              </a:ext>
            </a:extLst>
          </p:cNvPr>
          <p:cNvPicPr>
            <a:picLocks noChangeAspect="1"/>
          </p:cNvPicPr>
          <p:nvPr/>
        </p:nvPicPr>
        <p:blipFill>
          <a:blip r:embed="rId3"/>
          <a:stretch>
            <a:fillRect/>
          </a:stretch>
        </p:blipFill>
        <p:spPr>
          <a:xfrm>
            <a:off x="6438900" y="3886199"/>
            <a:ext cx="2367534" cy="2276475"/>
          </a:xfrm>
          <a:prstGeom prst="rect">
            <a:avLst/>
          </a:prstGeom>
        </p:spPr>
      </p:pic>
      <p:pic>
        <p:nvPicPr>
          <p:cNvPr id="3076" name="Picture 4" descr="rovnice 7.42">
            <a:extLst>
              <a:ext uri="{FF2B5EF4-FFF2-40B4-BE49-F238E27FC236}">
                <a16:creationId xmlns:a16="http://schemas.microsoft.com/office/drawing/2014/main" id="{4A0E0324-04D3-48A2-B0E8-0DB4218DF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7" y="4331344"/>
            <a:ext cx="862013" cy="6328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F6C40F3A-FCCC-4410-AEB6-84E3F809C227}"/>
              </a:ext>
            </a:extLst>
          </p:cNvPr>
          <p:cNvSpPr txBox="1"/>
          <p:nvPr/>
        </p:nvSpPr>
        <p:spPr>
          <a:xfrm>
            <a:off x="200025" y="4971416"/>
            <a:ext cx="4572000" cy="369332"/>
          </a:xfrm>
          <a:prstGeom prst="rect">
            <a:avLst/>
          </a:prstGeom>
          <a:noFill/>
        </p:spPr>
        <p:txBody>
          <a:bodyPr wrap="square">
            <a:spAutoFit/>
          </a:bodyPr>
          <a:lstStyle/>
          <a:p>
            <a:r>
              <a:rPr lang="el-GR" b="0" i="1" dirty="0">
                <a:solidFill>
                  <a:srgbClr val="000000"/>
                </a:solidFill>
                <a:effectLst/>
              </a:rPr>
              <a:t>η </a:t>
            </a:r>
            <a:r>
              <a:rPr lang="en-US" b="0" dirty="0">
                <a:solidFill>
                  <a:srgbClr val="000000"/>
                </a:solidFill>
                <a:effectLst/>
              </a:rPr>
              <a:t>je</a:t>
            </a:r>
            <a:r>
              <a:rPr lang="en-US" b="0" i="1" dirty="0">
                <a:solidFill>
                  <a:srgbClr val="000000"/>
                </a:solidFill>
                <a:effectLst/>
              </a:rPr>
              <a:t> </a:t>
            </a:r>
            <a:r>
              <a:rPr lang="cs-CZ" b="0" i="0" dirty="0">
                <a:solidFill>
                  <a:srgbClr val="000000"/>
                </a:solidFill>
                <a:effectLst/>
              </a:rPr>
              <a:t>molární </a:t>
            </a:r>
            <a:r>
              <a:rPr lang="cs-CZ" b="0" i="0" dirty="0" err="1">
                <a:solidFill>
                  <a:srgbClr val="000000"/>
                </a:solidFill>
                <a:effectLst/>
              </a:rPr>
              <a:t>koncentrac</a:t>
            </a:r>
            <a:r>
              <a:rPr lang="en-US" b="0" i="0" dirty="0">
                <a:solidFill>
                  <a:srgbClr val="000000"/>
                </a:solidFill>
                <a:effectLst/>
              </a:rPr>
              <a:t>e</a:t>
            </a:r>
            <a:r>
              <a:rPr lang="cs-CZ" b="0" i="0" dirty="0">
                <a:solidFill>
                  <a:srgbClr val="000000"/>
                </a:solidFill>
                <a:effectLst/>
              </a:rPr>
              <a:t> roztoku</a:t>
            </a:r>
            <a:r>
              <a:rPr lang="en-US" dirty="0">
                <a:solidFill>
                  <a:srgbClr val="000000"/>
                </a:solidFill>
              </a:rPr>
              <a:t>.</a:t>
            </a:r>
            <a:endParaRPr lang="cs-CZ" dirty="0"/>
          </a:p>
        </p:txBody>
      </p:sp>
      <p:sp>
        <p:nvSpPr>
          <p:cNvPr id="20" name="TextovéPole 19">
            <a:extLst>
              <a:ext uri="{FF2B5EF4-FFF2-40B4-BE49-F238E27FC236}">
                <a16:creationId xmlns:a16="http://schemas.microsoft.com/office/drawing/2014/main" id="{E77550FA-360C-44A1-9B76-9C7BAFBABCD3}"/>
              </a:ext>
            </a:extLst>
          </p:cNvPr>
          <p:cNvSpPr txBox="1"/>
          <p:nvPr/>
        </p:nvSpPr>
        <p:spPr>
          <a:xfrm>
            <a:off x="4214812" y="4405549"/>
            <a:ext cx="1685925" cy="369332"/>
          </a:xfrm>
          <a:prstGeom prst="rect">
            <a:avLst/>
          </a:prstGeom>
          <a:noFill/>
        </p:spPr>
        <p:txBody>
          <a:bodyPr wrap="square">
            <a:spAutoFit/>
          </a:bodyPr>
          <a:lstStyle/>
          <a:p>
            <a:pPr algn="just"/>
            <a:r>
              <a:rPr lang="en-US" sz="1800" dirty="0"/>
              <a:t>[</a:t>
            </a:r>
            <a:r>
              <a:rPr lang="el-GR" sz="1800" i="1" dirty="0"/>
              <a:t>Λ</a:t>
            </a:r>
            <a:r>
              <a:rPr lang="en-US" sz="1800" dirty="0"/>
              <a:t>] = </a:t>
            </a:r>
            <a:r>
              <a:rPr lang="cs-CZ" altLang="cs-CZ" sz="1800" dirty="0"/>
              <a:t>S.m</a:t>
            </a:r>
            <a:r>
              <a:rPr lang="cs-CZ" altLang="cs-CZ" sz="1800" baseline="30000" dirty="0"/>
              <a:t>2</a:t>
            </a:r>
            <a:r>
              <a:rPr lang="cs-CZ" altLang="cs-CZ" sz="1800" dirty="0"/>
              <a:t>.mol</a:t>
            </a:r>
            <a:r>
              <a:rPr lang="cs-CZ" altLang="cs-CZ" sz="1800" baseline="30000" dirty="0"/>
              <a:t>-1</a:t>
            </a:r>
            <a:endParaRPr lang="cs-CZ" sz="1800" baseline="30000" dirty="0"/>
          </a:p>
        </p:txBody>
      </p:sp>
      <p:sp>
        <p:nvSpPr>
          <p:cNvPr id="22" name="TextovéPole 21">
            <a:extLst>
              <a:ext uri="{FF2B5EF4-FFF2-40B4-BE49-F238E27FC236}">
                <a16:creationId xmlns:a16="http://schemas.microsoft.com/office/drawing/2014/main" id="{0D646DA4-BA34-40D6-9E68-EE5627B00BDD}"/>
              </a:ext>
            </a:extLst>
          </p:cNvPr>
          <p:cNvSpPr txBox="1"/>
          <p:nvPr/>
        </p:nvSpPr>
        <p:spPr>
          <a:xfrm>
            <a:off x="261936" y="5913292"/>
            <a:ext cx="5638801" cy="583237"/>
          </a:xfrm>
          <a:prstGeom prst="rect">
            <a:avLst/>
          </a:prstGeom>
          <a:noFill/>
        </p:spPr>
        <p:txBody>
          <a:bodyPr wrap="square">
            <a:spAutoFit/>
          </a:bodyPr>
          <a:lstStyle/>
          <a:p>
            <a:pPr>
              <a:spcBef>
                <a:spcPts val="400"/>
              </a:spcBef>
            </a:pPr>
            <a:r>
              <a:rPr lang="en-US" altLang="cs-CZ" sz="2000" b="1" dirty="0"/>
              <a:t>L</a:t>
            </a:r>
            <a:r>
              <a:rPr lang="cs-CZ" altLang="cs-CZ" sz="2000" b="1" dirty="0" err="1"/>
              <a:t>imitní</a:t>
            </a:r>
            <a:r>
              <a:rPr lang="cs-CZ" altLang="cs-CZ" sz="2000" b="1" dirty="0"/>
              <a:t> molární vodivost</a:t>
            </a:r>
            <a:r>
              <a:rPr lang="en-US" altLang="cs-CZ" sz="2000" b="1"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cs typeface="Times New Roman" panose="02020603050405020304" pitchFamily="18" charset="0"/>
              </a:rPr>
              <a:t> </a:t>
            </a:r>
            <a:r>
              <a:rPr lang="cs-CZ" altLang="cs-CZ" sz="2000" b="1" dirty="0"/>
              <a:t>	</a:t>
            </a:r>
            <a:r>
              <a:rPr lang="cs-CZ" altLang="cs-CZ" sz="2000"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t>  </a:t>
            </a:r>
            <a:r>
              <a:rPr lang="cs-CZ" altLang="cs-CZ" sz="2000" dirty="0">
                <a:cs typeface="Times New Roman" panose="02020603050405020304" pitchFamily="18" charset="0"/>
              </a:rPr>
              <a:t>≡ Λ</a:t>
            </a:r>
            <a:r>
              <a:rPr lang="cs-CZ" altLang="cs-CZ" sz="2000" baseline="-30000" dirty="0">
                <a:cs typeface="Times New Roman" panose="02020603050405020304" pitchFamily="18" charset="0"/>
              </a:rPr>
              <a:t>∞</a:t>
            </a:r>
            <a:r>
              <a:rPr lang="cs-CZ" altLang="cs-CZ" sz="2000" dirty="0"/>
              <a:t> = lim </a:t>
            </a:r>
            <a:r>
              <a:rPr lang="cs-CZ" altLang="cs-CZ" sz="2000" dirty="0">
                <a:cs typeface="Times New Roman" panose="02020603050405020304" pitchFamily="18" charset="0"/>
              </a:rPr>
              <a:t>Λ</a:t>
            </a:r>
            <a:endParaRPr lang="cs-CZ" altLang="cs-CZ" sz="2000" dirty="0"/>
          </a:p>
          <a:p>
            <a:pPr>
              <a:lnSpc>
                <a:spcPts val="1200"/>
              </a:lnSpc>
            </a:pPr>
            <a:r>
              <a:rPr lang="cs-CZ" altLang="cs-CZ" sz="2000" dirty="0"/>
              <a:t>								         </a:t>
            </a:r>
            <a:r>
              <a:rPr lang="en-US" altLang="cs-CZ" sz="2000" dirty="0"/>
              <a:t>  </a:t>
            </a:r>
            <a:r>
              <a:rPr lang="cs-CZ" altLang="cs-CZ" sz="2000" dirty="0"/>
              <a:t> </a:t>
            </a:r>
            <a:r>
              <a:rPr lang="cs-CZ" altLang="cs-CZ" sz="1200" dirty="0"/>
              <a:t>c</a:t>
            </a:r>
            <a:r>
              <a:rPr lang="cs-CZ" altLang="cs-CZ" sz="1200" dirty="0">
                <a:cs typeface="Times New Roman" panose="02020603050405020304" pitchFamily="18" charset="0"/>
              </a:rPr>
              <a:t>→</a:t>
            </a:r>
            <a:r>
              <a:rPr lang="cs-CZ" altLang="cs-CZ" sz="1200" dirty="0"/>
              <a:t>0</a:t>
            </a:r>
          </a:p>
        </p:txBody>
      </p:sp>
    </p:spTree>
    <p:extLst>
      <p:ext uri="{BB962C8B-B14F-4D97-AF65-F5344CB8AC3E}">
        <p14:creationId xmlns:p14="http://schemas.microsoft.com/office/powerpoint/2010/main" val="2850417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ÚSTAV ANALYTICKÉ CHEMIE Stanovení prvků pomocí přenosného rentgenově  fluorescenčního analyzátoru Oto Mestek">
            <a:extLst>
              <a:ext uri="{FF2B5EF4-FFF2-40B4-BE49-F238E27FC236}">
                <a16:creationId xmlns:a16="http://schemas.microsoft.com/office/drawing/2014/main" id="{8AB6611A-9769-42A3-82B1-6F929CAB8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124" y="2245979"/>
            <a:ext cx="3244608" cy="166895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Šablona -- Diplomová práce (ft)">
            <a:extLst>
              <a:ext uri="{FF2B5EF4-FFF2-40B4-BE49-F238E27FC236}">
                <a16:creationId xmlns:a16="http://schemas.microsoft.com/office/drawing/2014/main" id="{982FBCEE-BB65-46A5-93C9-819AB07C2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543" y="237975"/>
            <a:ext cx="3115691" cy="199581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3200D5C-4231-4B69-8EA1-2A73290C0913}"/>
              </a:ext>
            </a:extLst>
          </p:cNvPr>
          <p:cNvSpPr txBox="1"/>
          <p:nvPr/>
        </p:nvSpPr>
        <p:spPr>
          <a:xfrm>
            <a:off x="161764" y="194965"/>
            <a:ext cx="5613537" cy="3477875"/>
          </a:xfrm>
          <a:prstGeom prst="rect">
            <a:avLst/>
          </a:prstGeom>
          <a:noFill/>
        </p:spPr>
        <p:txBody>
          <a:bodyPr wrap="square">
            <a:spAutoFit/>
          </a:bodyPr>
          <a:lstStyle/>
          <a:p>
            <a:pPr algn="just"/>
            <a:r>
              <a:rPr lang="cs-CZ" sz="2000" b="1" dirty="0"/>
              <a:t>Brzdné rentgenové záření </a:t>
            </a:r>
            <a:r>
              <a:rPr lang="cs-CZ" sz="2000" dirty="0"/>
              <a:t>vzniká zabrzděním elektronů při jejich pronikání kovovým materiálem anody. Vlnová délka tohoto záření přitom závisí na velikosti zrychlení (popř. zbrzdění), takže při vyšším urychlovacím (anodovém) napětí vzniká tvrdší rentgenové záření. Spektrum brzdného záření je ohraničeno minimální vlnovou délkou, při níž se veškerá kinetická energie elektronu předává jedinému fotonu rentgenového záření. Tato spodní mezní vlnová délka závisí pouze na anodovém napětí a materiál anody na ni nemá žádný vliv.</a:t>
            </a:r>
          </a:p>
        </p:txBody>
      </p:sp>
      <p:pic>
        <p:nvPicPr>
          <p:cNvPr id="18434" name="Picture 2" descr="Auger effect">
            <a:extLst>
              <a:ext uri="{FF2B5EF4-FFF2-40B4-BE49-F238E27FC236}">
                <a16:creationId xmlns:a16="http://schemas.microsoft.com/office/drawing/2014/main" id="{728F9884-552A-443F-9810-DF67325B5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050" y="4210844"/>
            <a:ext cx="2811184" cy="2038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D4F5F0C-2AEC-4754-9856-607F04564D97}"/>
              </a:ext>
            </a:extLst>
          </p:cNvPr>
          <p:cNvSpPr txBox="1"/>
          <p:nvPr/>
        </p:nvSpPr>
        <p:spPr>
          <a:xfrm>
            <a:off x="161764" y="4172478"/>
            <a:ext cx="5889715" cy="2246769"/>
          </a:xfrm>
          <a:prstGeom prst="rect">
            <a:avLst/>
          </a:prstGeom>
          <a:noFill/>
        </p:spPr>
        <p:txBody>
          <a:bodyPr wrap="square">
            <a:spAutoFit/>
          </a:bodyPr>
          <a:lstStyle/>
          <a:p>
            <a:pPr algn="just"/>
            <a:r>
              <a:rPr lang="cs-CZ" sz="2000" b="1" dirty="0" err="1"/>
              <a:t>Augerův</a:t>
            </a:r>
            <a:r>
              <a:rPr lang="cs-CZ" sz="2000" b="1" dirty="0"/>
              <a:t> jev: </a:t>
            </a:r>
            <a:r>
              <a:rPr lang="cs-CZ" sz="2000" dirty="0"/>
              <a:t>namísto fotonu rentgenového záření je energie předána ve formě kinetické energie některému elektronu ve vnější slupce. Pravděpodobnost, zda bude uvolněná energie vyzářena fotony jako rentgenové záření nebo </a:t>
            </a:r>
            <a:r>
              <a:rPr lang="cs-CZ" sz="2000" dirty="0" err="1"/>
              <a:t>Augerovými</a:t>
            </a:r>
            <a:r>
              <a:rPr lang="cs-CZ" sz="2000" dirty="0"/>
              <a:t> elektrony, závisí na atomovém čísle prvku, </a:t>
            </a:r>
            <a:r>
              <a:rPr lang="cs-CZ" sz="2000" dirty="0" err="1"/>
              <a:t>Augerův</a:t>
            </a:r>
            <a:r>
              <a:rPr lang="cs-CZ" sz="2000" dirty="0"/>
              <a:t> jev se ve výrazné míře projevují u lehčích prvků.</a:t>
            </a:r>
          </a:p>
        </p:txBody>
      </p:sp>
    </p:spTree>
    <p:extLst>
      <p:ext uri="{BB962C8B-B14F-4D97-AF65-F5344CB8AC3E}">
        <p14:creationId xmlns:p14="http://schemas.microsoft.com/office/powerpoint/2010/main" val="1228918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7284E6A-7FC7-40EB-9E35-109196B224C8}"/>
              </a:ext>
            </a:extLst>
          </p:cNvPr>
          <p:cNvSpPr txBox="1"/>
          <p:nvPr/>
        </p:nvSpPr>
        <p:spPr>
          <a:xfrm>
            <a:off x="274833" y="750685"/>
            <a:ext cx="8735603" cy="707886"/>
          </a:xfrm>
          <a:prstGeom prst="rect">
            <a:avLst/>
          </a:prstGeom>
          <a:noFill/>
        </p:spPr>
        <p:txBody>
          <a:bodyPr wrap="square">
            <a:spAutoFit/>
          </a:bodyPr>
          <a:lstStyle/>
          <a:p>
            <a:pPr algn="just"/>
            <a:r>
              <a:rPr lang="cs-CZ" sz="2000" b="0" i="0" dirty="0">
                <a:solidFill>
                  <a:srgbClr val="4F4F4F"/>
                </a:solidFill>
                <a:effectLst/>
              </a:rPr>
              <a:t>Jakou rychlost získá elektron při dopadu na anodu vyčerpané trubice, pokud U = 3000 V a počáteční rychlost v</a:t>
            </a:r>
            <a:r>
              <a:rPr lang="cs-CZ" sz="2000" b="0" i="0" baseline="-25000" dirty="0">
                <a:solidFill>
                  <a:srgbClr val="4F4F4F"/>
                </a:solidFill>
                <a:effectLst/>
              </a:rPr>
              <a:t>0</a:t>
            </a:r>
            <a:r>
              <a:rPr lang="cs-CZ" sz="2000" b="0" i="0" dirty="0">
                <a:solidFill>
                  <a:srgbClr val="4F4F4F"/>
                </a:solidFill>
                <a:effectLst/>
              </a:rPr>
              <a:t> = 0</a:t>
            </a:r>
            <a:endParaRPr lang="cs-CZ" sz="2000" dirty="0"/>
          </a:p>
        </p:txBody>
      </p:sp>
      <p:sp>
        <p:nvSpPr>
          <p:cNvPr id="6" name="TextovéPole 5">
            <a:extLst>
              <a:ext uri="{FF2B5EF4-FFF2-40B4-BE49-F238E27FC236}">
                <a16:creationId xmlns:a16="http://schemas.microsoft.com/office/drawing/2014/main" id="{41BEAE1B-6FEA-4177-91F9-C0537F101425}"/>
              </a:ext>
            </a:extLst>
          </p:cNvPr>
          <p:cNvSpPr txBox="1"/>
          <p:nvPr/>
        </p:nvSpPr>
        <p:spPr>
          <a:xfrm>
            <a:off x="390418" y="277402"/>
            <a:ext cx="1072730" cy="461665"/>
          </a:xfrm>
          <a:prstGeom prst="rect">
            <a:avLst/>
          </a:prstGeom>
          <a:noFill/>
        </p:spPr>
        <p:txBody>
          <a:bodyPr wrap="none" rtlCol="0">
            <a:spAutoFit/>
          </a:bodyPr>
          <a:lstStyle/>
          <a:p>
            <a:r>
              <a:rPr lang="cs-CZ" sz="2400" b="1" dirty="0"/>
              <a:t>Příklad</a:t>
            </a:r>
          </a:p>
        </p:txBody>
      </p:sp>
      <p:pic>
        <p:nvPicPr>
          <p:cNvPr id="6146" name="Picture 2">
            <a:extLst>
              <a:ext uri="{FF2B5EF4-FFF2-40B4-BE49-F238E27FC236}">
                <a16:creationId xmlns:a16="http://schemas.microsoft.com/office/drawing/2014/main" id="{B1DF0FB4-B165-4308-9F48-CFB1BB878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33" y="1641296"/>
            <a:ext cx="6724804" cy="389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20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11CBBC4-0689-462D-94C8-754B62A8751F}"/>
              </a:ext>
            </a:extLst>
          </p:cNvPr>
          <p:cNvSpPr txBox="1"/>
          <p:nvPr/>
        </p:nvSpPr>
        <p:spPr>
          <a:xfrm>
            <a:off x="2650732" y="2270589"/>
            <a:ext cx="3286669" cy="769441"/>
          </a:xfrm>
          <a:prstGeom prst="rect">
            <a:avLst/>
          </a:prstGeom>
          <a:noFill/>
        </p:spPr>
        <p:txBody>
          <a:bodyPr wrap="none" rtlCol="0">
            <a:spAutoFit/>
          </a:bodyPr>
          <a:lstStyle/>
          <a:p>
            <a:r>
              <a:rPr lang="cs-CZ" sz="4400" dirty="0"/>
              <a:t>Magnetismus</a:t>
            </a:r>
          </a:p>
        </p:txBody>
      </p:sp>
    </p:spTree>
    <p:extLst>
      <p:ext uri="{BB962C8B-B14F-4D97-AF65-F5344CB8AC3E}">
        <p14:creationId xmlns:p14="http://schemas.microsoft.com/office/powerpoint/2010/main" val="4212864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B88F26E-8CB6-4647-8E91-D1943EFCFFFA}"/>
              </a:ext>
            </a:extLst>
          </p:cNvPr>
          <p:cNvSpPr txBox="1"/>
          <p:nvPr/>
        </p:nvSpPr>
        <p:spPr>
          <a:xfrm>
            <a:off x="191874" y="210945"/>
            <a:ext cx="8815228" cy="1754326"/>
          </a:xfrm>
          <a:prstGeom prst="rect">
            <a:avLst/>
          </a:prstGeom>
          <a:noFill/>
        </p:spPr>
        <p:txBody>
          <a:bodyPr wrap="square" rtlCol="0">
            <a:spAutoFit/>
          </a:bodyPr>
          <a:lstStyle/>
          <a:p>
            <a:pPr algn="just"/>
            <a:r>
              <a:rPr lang="cs-CZ" sz="2000" b="1" dirty="0"/>
              <a:t>Magnet</a:t>
            </a:r>
            <a:r>
              <a:rPr lang="cs-CZ" sz="2000" dirty="0"/>
              <a:t> je trvale (permanentní magnet) nebo dočasně zmagnetované těleso, které je zdrojem magnetického pole. </a:t>
            </a:r>
          </a:p>
          <a:p>
            <a:pPr algn="just"/>
            <a:r>
              <a:rPr lang="cs-CZ" sz="2000" dirty="0"/>
              <a:t>Magnet má </a:t>
            </a:r>
            <a:r>
              <a:rPr lang="cs-CZ" sz="2000" i="1" dirty="0"/>
              <a:t>severní pól </a:t>
            </a:r>
            <a:r>
              <a:rPr lang="cs-CZ" sz="2000" dirty="0"/>
              <a:t>(N) a </a:t>
            </a:r>
            <a:r>
              <a:rPr lang="cs-CZ" sz="2000" i="1" dirty="0"/>
              <a:t>jižní pól </a:t>
            </a:r>
            <a:r>
              <a:rPr lang="cs-CZ" sz="2000" dirty="0"/>
              <a:t>(S). </a:t>
            </a:r>
            <a:r>
              <a:rPr lang="cs-CZ" sz="2000" u="sng" dirty="0"/>
              <a:t>Nesouhlasné póly dvou magnetů se přitahují, souhlasné se odpuzují</a:t>
            </a:r>
            <a:r>
              <a:rPr lang="cs-CZ" sz="2000" dirty="0"/>
              <a:t>. </a:t>
            </a:r>
          </a:p>
          <a:p>
            <a:pPr algn="just"/>
            <a:endParaRPr lang="cs-CZ" sz="800" dirty="0"/>
          </a:p>
          <a:p>
            <a:pPr algn="just"/>
            <a:r>
              <a:rPr lang="cs-CZ" sz="2000" b="1" dirty="0"/>
              <a:t>Magnetka</a:t>
            </a:r>
            <a:r>
              <a:rPr lang="cs-CZ" sz="2000" dirty="0"/>
              <a:t> je trvalý magnet otáčivý okolo svislé osy.</a:t>
            </a:r>
          </a:p>
        </p:txBody>
      </p:sp>
      <p:sp>
        <p:nvSpPr>
          <p:cNvPr id="2" name="TextovéPole 1">
            <a:extLst>
              <a:ext uri="{FF2B5EF4-FFF2-40B4-BE49-F238E27FC236}">
                <a16:creationId xmlns:a16="http://schemas.microsoft.com/office/drawing/2014/main" id="{C4EE2CFF-4FAA-45C2-A32C-34BC0DBEDF9C}"/>
              </a:ext>
            </a:extLst>
          </p:cNvPr>
          <p:cNvSpPr txBox="1"/>
          <p:nvPr/>
        </p:nvSpPr>
        <p:spPr>
          <a:xfrm>
            <a:off x="106101" y="3877066"/>
            <a:ext cx="2375074" cy="461665"/>
          </a:xfrm>
          <a:prstGeom prst="rect">
            <a:avLst/>
          </a:prstGeom>
          <a:noFill/>
        </p:spPr>
        <p:txBody>
          <a:bodyPr wrap="none" rtlCol="0">
            <a:spAutoFit/>
          </a:bodyPr>
          <a:lstStyle/>
          <a:p>
            <a:r>
              <a:rPr lang="cs-CZ" sz="2400" b="1" dirty="0"/>
              <a:t>Magnetické pole </a:t>
            </a:r>
          </a:p>
        </p:txBody>
      </p:sp>
      <p:sp>
        <p:nvSpPr>
          <p:cNvPr id="3" name="TextovéPole 2">
            <a:extLst>
              <a:ext uri="{FF2B5EF4-FFF2-40B4-BE49-F238E27FC236}">
                <a16:creationId xmlns:a16="http://schemas.microsoft.com/office/drawing/2014/main" id="{88EE2C30-2DEE-432C-8313-755B6744664B}"/>
              </a:ext>
            </a:extLst>
          </p:cNvPr>
          <p:cNvSpPr txBox="1"/>
          <p:nvPr/>
        </p:nvSpPr>
        <p:spPr>
          <a:xfrm>
            <a:off x="284949" y="4338731"/>
            <a:ext cx="8636379" cy="2308324"/>
          </a:xfrm>
          <a:prstGeom prst="rect">
            <a:avLst/>
          </a:prstGeom>
          <a:noFill/>
        </p:spPr>
        <p:txBody>
          <a:bodyPr wrap="square" rtlCol="0">
            <a:spAutoFit/>
          </a:bodyPr>
          <a:lstStyle/>
          <a:p>
            <a:r>
              <a:rPr lang="cs-CZ" sz="2000" dirty="0"/>
              <a:t>Magnetické pole se projevuje silovými účinky na železo, kobalt, nikl a jejich slitiny, na ostatní magnety a na pohybující se elektrické náboje. Objevuje se </a:t>
            </a:r>
          </a:p>
          <a:p>
            <a:endParaRPr lang="cs-CZ" sz="800" dirty="0"/>
          </a:p>
          <a:p>
            <a:r>
              <a:rPr lang="cs-CZ" sz="2000" dirty="0"/>
              <a:t>   v okolí magnetů</a:t>
            </a:r>
          </a:p>
          <a:p>
            <a:endParaRPr lang="cs-CZ" sz="800" dirty="0"/>
          </a:p>
          <a:p>
            <a:r>
              <a:rPr lang="cs-CZ" sz="2000" dirty="0"/>
              <a:t>   v okolí vodičů jimiž prochází elektrický proud</a:t>
            </a:r>
          </a:p>
          <a:p>
            <a:endParaRPr lang="cs-CZ" sz="800" dirty="0"/>
          </a:p>
          <a:p>
            <a:pPr algn="just"/>
            <a:r>
              <a:rPr lang="cs-CZ" sz="2000" dirty="0"/>
              <a:t>Příčinou magnetického pole v okolí vodiče je pohybující se elektrický náboj. Magnetickou silou na sebe působí i dva vodiče se stálým proudem.</a:t>
            </a:r>
          </a:p>
        </p:txBody>
      </p:sp>
      <p:pic>
        <p:nvPicPr>
          <p:cNvPr id="10242" name="Picture 2">
            <a:extLst>
              <a:ext uri="{FF2B5EF4-FFF2-40B4-BE49-F238E27FC236}">
                <a16:creationId xmlns:a16="http://schemas.microsoft.com/office/drawing/2014/main" id="{8D4BCA2F-A3A3-47A5-988C-0FDBD09BA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26" y="2059209"/>
            <a:ext cx="2133945" cy="130317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6D552218-E501-45C3-902A-C2798AC50266}"/>
              </a:ext>
            </a:extLst>
          </p:cNvPr>
          <p:cNvPicPr>
            <a:picLocks noChangeAspect="1"/>
          </p:cNvPicPr>
          <p:nvPr/>
        </p:nvPicPr>
        <p:blipFill>
          <a:blip r:embed="rId3"/>
          <a:stretch>
            <a:fillRect/>
          </a:stretch>
        </p:blipFill>
        <p:spPr>
          <a:xfrm>
            <a:off x="6485659" y="3269410"/>
            <a:ext cx="2133946" cy="1001814"/>
          </a:xfrm>
          <a:prstGeom prst="rect">
            <a:avLst/>
          </a:prstGeom>
        </p:spPr>
      </p:pic>
      <p:pic>
        <p:nvPicPr>
          <p:cNvPr id="9" name="Obrázek 8">
            <a:extLst>
              <a:ext uri="{FF2B5EF4-FFF2-40B4-BE49-F238E27FC236}">
                <a16:creationId xmlns:a16="http://schemas.microsoft.com/office/drawing/2014/main" id="{B725DE2B-0001-48D9-B7E8-BD614B33C467}"/>
              </a:ext>
            </a:extLst>
          </p:cNvPr>
          <p:cNvPicPr>
            <a:picLocks noChangeAspect="1"/>
          </p:cNvPicPr>
          <p:nvPr/>
        </p:nvPicPr>
        <p:blipFill>
          <a:blip r:embed="rId4"/>
          <a:stretch>
            <a:fillRect/>
          </a:stretch>
        </p:blipFill>
        <p:spPr>
          <a:xfrm>
            <a:off x="6271694" y="1301064"/>
            <a:ext cx="2309748" cy="1931179"/>
          </a:xfrm>
          <a:prstGeom prst="rect">
            <a:avLst/>
          </a:prstGeom>
        </p:spPr>
      </p:pic>
      <p:pic>
        <p:nvPicPr>
          <p:cNvPr id="10246" name="Picture 6" descr="Magnety">
            <a:extLst>
              <a:ext uri="{FF2B5EF4-FFF2-40B4-BE49-F238E27FC236}">
                <a16:creationId xmlns:a16="http://schemas.microsoft.com/office/drawing/2014/main" id="{F5C66B6B-975D-4FA2-927A-B05C0591F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537" y="2658925"/>
            <a:ext cx="3732323" cy="140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34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 name="Picture 20" descr="Základy elektrotechniky">
            <a:extLst>
              <a:ext uri="{FF2B5EF4-FFF2-40B4-BE49-F238E27FC236}">
                <a16:creationId xmlns:a16="http://schemas.microsoft.com/office/drawing/2014/main" id="{05595F9D-601B-406E-9F62-41CF7F80A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3" y="1336870"/>
            <a:ext cx="3667873" cy="2621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3E81BCC-D02A-4660-BCD0-64FFF1471DB2}"/>
              </a:ext>
            </a:extLst>
          </p:cNvPr>
          <p:cNvSpPr txBox="1"/>
          <p:nvPr/>
        </p:nvSpPr>
        <p:spPr>
          <a:xfrm>
            <a:off x="163210" y="252679"/>
            <a:ext cx="8800037" cy="1323439"/>
          </a:xfrm>
          <a:prstGeom prst="rect">
            <a:avLst/>
          </a:prstGeom>
          <a:noFill/>
        </p:spPr>
        <p:txBody>
          <a:bodyPr wrap="square" rtlCol="0">
            <a:spAutoFit/>
          </a:bodyPr>
          <a:lstStyle/>
          <a:p>
            <a:r>
              <a:rPr lang="cs-CZ" sz="2000" b="1" dirty="0"/>
              <a:t>Stacionární magnetické pole </a:t>
            </a:r>
            <a:r>
              <a:rPr lang="cs-CZ" sz="2000" dirty="0"/>
              <a:t>je magnetické pole, jehož vlastnosti se nemění v čase (veličiny, které jej charakterizují jsou konstantní). Nachází se v okolí nepohybujících se permanentních magnetů nebo v okolí nepohybujícího se vodiče se stálým proudem.</a:t>
            </a:r>
          </a:p>
        </p:txBody>
      </p:sp>
      <p:pic>
        <p:nvPicPr>
          <p:cNvPr id="4" name="Obrázek 3">
            <a:extLst>
              <a:ext uri="{FF2B5EF4-FFF2-40B4-BE49-F238E27FC236}">
                <a16:creationId xmlns:a16="http://schemas.microsoft.com/office/drawing/2014/main" id="{E16003E1-9DD1-4C18-9F68-5D49AA1376C6}"/>
              </a:ext>
            </a:extLst>
          </p:cNvPr>
          <p:cNvPicPr>
            <a:picLocks noChangeAspect="1"/>
          </p:cNvPicPr>
          <p:nvPr/>
        </p:nvPicPr>
        <p:blipFill>
          <a:blip r:embed="rId3"/>
          <a:stretch>
            <a:fillRect/>
          </a:stretch>
        </p:blipFill>
        <p:spPr>
          <a:xfrm>
            <a:off x="4443005" y="1544066"/>
            <a:ext cx="3775931" cy="2328491"/>
          </a:xfrm>
          <a:prstGeom prst="rect">
            <a:avLst/>
          </a:prstGeom>
        </p:spPr>
      </p:pic>
      <p:sp>
        <p:nvSpPr>
          <p:cNvPr id="6" name="TextovéPole 5">
            <a:extLst>
              <a:ext uri="{FF2B5EF4-FFF2-40B4-BE49-F238E27FC236}">
                <a16:creationId xmlns:a16="http://schemas.microsoft.com/office/drawing/2014/main" id="{F9C1A169-2E96-446F-A8FB-A5CF58ACBBE6}"/>
              </a:ext>
            </a:extLst>
          </p:cNvPr>
          <p:cNvSpPr txBox="1"/>
          <p:nvPr/>
        </p:nvSpPr>
        <p:spPr>
          <a:xfrm>
            <a:off x="163210" y="4189109"/>
            <a:ext cx="6073203" cy="2554545"/>
          </a:xfrm>
          <a:prstGeom prst="rect">
            <a:avLst/>
          </a:prstGeom>
          <a:noFill/>
        </p:spPr>
        <p:txBody>
          <a:bodyPr wrap="square" rtlCol="0">
            <a:spAutoFit/>
          </a:bodyPr>
          <a:lstStyle/>
          <a:p>
            <a:pPr algn="just"/>
            <a:r>
              <a:rPr lang="cs-CZ" sz="2000" b="1" dirty="0"/>
              <a:t>Magnetické indukční čáry </a:t>
            </a:r>
            <a:r>
              <a:rPr lang="cs-CZ" sz="2000" dirty="0"/>
              <a:t>jsou orientované křivky, jejichž tečna v každém bodě má směr magnetické indukce a také směr osy velmi malé magnetky umístěné v daném bodě. Směr od jižního k severnímu pólu magnetky určuje orientaci indukční čáry. Magnetické indukční čáry jsou vždy uzavřené křivky a procházejí i magnetem. Jejich hustota v daném místě je úměrná velikosti magnetické indukce. </a:t>
            </a:r>
          </a:p>
        </p:txBody>
      </p:sp>
      <p:pic>
        <p:nvPicPr>
          <p:cNvPr id="8" name="Obrázek 7">
            <a:extLst>
              <a:ext uri="{FF2B5EF4-FFF2-40B4-BE49-F238E27FC236}">
                <a16:creationId xmlns:a16="http://schemas.microsoft.com/office/drawing/2014/main" id="{BAD71D2E-1809-4DB9-B98E-3B71D64DC772}"/>
              </a:ext>
            </a:extLst>
          </p:cNvPr>
          <p:cNvPicPr>
            <a:picLocks noChangeAspect="1"/>
          </p:cNvPicPr>
          <p:nvPr/>
        </p:nvPicPr>
        <p:blipFill>
          <a:blip r:embed="rId4"/>
          <a:stretch>
            <a:fillRect/>
          </a:stretch>
        </p:blipFill>
        <p:spPr>
          <a:xfrm>
            <a:off x="6503542" y="4338498"/>
            <a:ext cx="2387785" cy="1950871"/>
          </a:xfrm>
          <a:prstGeom prst="rect">
            <a:avLst/>
          </a:prstGeom>
        </p:spPr>
      </p:pic>
    </p:spTree>
    <p:extLst>
      <p:ext uri="{BB962C8B-B14F-4D97-AF65-F5344CB8AC3E}">
        <p14:creationId xmlns:p14="http://schemas.microsoft.com/office/powerpoint/2010/main" val="3168188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áklady elektrotechniky">
            <a:extLst>
              <a:ext uri="{FF2B5EF4-FFF2-40B4-BE49-F238E27FC236}">
                <a16:creationId xmlns:a16="http://schemas.microsoft.com/office/drawing/2014/main" id="{6A95DAB5-A08D-4E00-85A0-2CA38AB2F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2" y="2435375"/>
            <a:ext cx="2922845" cy="226634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gnet – Wikipedie">
            <a:extLst>
              <a:ext uri="{FF2B5EF4-FFF2-40B4-BE49-F238E27FC236}">
                <a16:creationId xmlns:a16="http://schemas.microsoft.com/office/drawing/2014/main" id="{8C8DC108-7E17-4764-AA29-828D7B06C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475" y="800585"/>
            <a:ext cx="1998261" cy="150269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Číslo projektu: CZ.1.07/1.4.00/21.3811 Název DUM: Indukční čáry  magnetického pole Číslo DUM: III/2/FY/2/2/20 Vzděláv">
            <a:extLst>
              <a:ext uri="{FF2B5EF4-FFF2-40B4-BE49-F238E27FC236}">
                <a16:creationId xmlns:a16="http://schemas.microsoft.com/office/drawing/2014/main" id="{8F8AFB71-452E-4E1A-B8FB-300417CF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410" y="2740223"/>
            <a:ext cx="2253526" cy="22535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ECFF9E0F-56FD-4995-91EE-3112657D8C44}"/>
              </a:ext>
            </a:extLst>
          </p:cNvPr>
          <p:cNvPicPr>
            <a:picLocks noChangeAspect="1"/>
          </p:cNvPicPr>
          <p:nvPr/>
        </p:nvPicPr>
        <p:blipFill>
          <a:blip r:embed="rId5"/>
          <a:stretch>
            <a:fillRect/>
          </a:stretch>
        </p:blipFill>
        <p:spPr>
          <a:xfrm>
            <a:off x="3367765" y="2906391"/>
            <a:ext cx="3325645" cy="2187282"/>
          </a:xfrm>
          <a:prstGeom prst="rect">
            <a:avLst/>
          </a:prstGeom>
        </p:spPr>
      </p:pic>
      <p:pic>
        <p:nvPicPr>
          <p:cNvPr id="11280" name="Picture 16" descr="Jak funguje magnet?">
            <a:extLst>
              <a:ext uri="{FF2B5EF4-FFF2-40B4-BE49-F238E27FC236}">
                <a16:creationId xmlns:a16="http://schemas.microsoft.com/office/drawing/2014/main" id="{0D54E27B-92ED-43D5-93E6-55EBCCE05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308" y="533568"/>
            <a:ext cx="3099201" cy="23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72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4BF1486B-71C2-4F76-B826-F972F22DD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175981" y="265164"/>
            <a:ext cx="20955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Šablona: V/2 – Inovace a zkvalitnění výuky v oblasti přírodních věd Číslo  výukového materiálu: 96 Sada: Člověk">
            <a:extLst>
              <a:ext uri="{FF2B5EF4-FFF2-40B4-BE49-F238E27FC236}">
                <a16:creationId xmlns:a16="http://schemas.microsoft.com/office/drawing/2014/main" id="{D04D521B-C1CA-4387-B5A0-A2150FF2B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71" y="3250480"/>
            <a:ext cx="3234937"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roving which way magnetic lines on a magnet travel">
            <a:extLst>
              <a:ext uri="{FF2B5EF4-FFF2-40B4-BE49-F238E27FC236}">
                <a16:creationId xmlns:a16="http://schemas.microsoft.com/office/drawing/2014/main" id="{B59E8C85-B27C-43AE-A4E6-7B99730FD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71" y="951378"/>
            <a:ext cx="3030074"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Šablona: V/2 – Inovace a zkvalitnění výuky v oblasti přírodních věd Číslo  výukového materiálu: 96 Sada: Člověk">
            <a:extLst>
              <a:ext uri="{FF2B5EF4-FFF2-40B4-BE49-F238E27FC236}">
                <a16:creationId xmlns:a16="http://schemas.microsoft.com/office/drawing/2014/main" id="{F906EA4B-6738-4F6E-9B13-F607477AE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756" y="3157376"/>
            <a:ext cx="3409950" cy="21844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DA1F5B8-7536-404D-BAD2-29FFB08B7983}"/>
              </a:ext>
            </a:extLst>
          </p:cNvPr>
          <p:cNvSpPr txBox="1"/>
          <p:nvPr/>
        </p:nvSpPr>
        <p:spPr>
          <a:xfrm>
            <a:off x="175944" y="5481362"/>
            <a:ext cx="8792111" cy="1200329"/>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Ačkoli je to běžnou praxí, </a:t>
            </a:r>
            <a:r>
              <a:rPr lang="cs-CZ" b="1" i="0" dirty="0">
                <a:solidFill>
                  <a:srgbClr val="202122"/>
                </a:solidFill>
                <a:effectLst/>
                <a:latin typeface="Arial" panose="020B0604020202020204" pitchFamily="34" charset="0"/>
              </a:rPr>
              <a:t>neměli bychom zaměňovat siločáry magnetického pole s indukčními čarami</a:t>
            </a:r>
            <a:r>
              <a:rPr lang="cs-CZ" b="0" i="0" dirty="0">
                <a:solidFill>
                  <a:srgbClr val="202122"/>
                </a:solidFill>
                <a:effectLst/>
                <a:latin typeface="Arial" panose="020B0604020202020204" pitchFamily="34" charset="0"/>
              </a:rPr>
              <a:t>. Indukční čáry vyjadřují směr magnetické indukce a jsou to vždy uzavřené křivky, magnetické siločáry jsou hustší v prostředí, které přenáší hůře magnetické pole a naopak.</a:t>
            </a:r>
            <a:endParaRPr lang="cs-CZ" dirty="0"/>
          </a:p>
        </p:txBody>
      </p:sp>
      <p:sp>
        <p:nvSpPr>
          <p:cNvPr id="13" name="TextovéPole 12">
            <a:extLst>
              <a:ext uri="{FF2B5EF4-FFF2-40B4-BE49-F238E27FC236}">
                <a16:creationId xmlns:a16="http://schemas.microsoft.com/office/drawing/2014/main" id="{E47A5322-5225-4224-937F-F158E972F720}"/>
              </a:ext>
            </a:extLst>
          </p:cNvPr>
          <p:cNvSpPr txBox="1"/>
          <p:nvPr/>
        </p:nvSpPr>
        <p:spPr>
          <a:xfrm>
            <a:off x="95035" y="257122"/>
            <a:ext cx="4582274" cy="461665"/>
          </a:xfrm>
          <a:prstGeom prst="rect">
            <a:avLst/>
          </a:prstGeom>
          <a:noFill/>
        </p:spPr>
        <p:txBody>
          <a:bodyPr wrap="square">
            <a:spAutoFit/>
          </a:bodyPr>
          <a:lstStyle/>
          <a:p>
            <a:r>
              <a:rPr lang="cs-CZ" sz="2400" b="1" i="0" dirty="0">
                <a:solidFill>
                  <a:srgbClr val="202122"/>
                </a:solidFill>
                <a:effectLst/>
              </a:rPr>
              <a:t>Siločáry magnetického pole </a:t>
            </a:r>
            <a:endParaRPr lang="cs-CZ" sz="2400" dirty="0"/>
          </a:p>
        </p:txBody>
      </p:sp>
    </p:spTree>
    <p:extLst>
      <p:ext uri="{BB962C8B-B14F-4D97-AF65-F5344CB8AC3E}">
        <p14:creationId xmlns:p14="http://schemas.microsoft.com/office/powerpoint/2010/main" val="4080493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9D37310E-44B2-4854-A43B-6D5C0FDED378}"/>
              </a:ext>
            </a:extLst>
          </p:cNvPr>
          <p:cNvSpPr txBox="1"/>
          <p:nvPr/>
        </p:nvSpPr>
        <p:spPr>
          <a:xfrm>
            <a:off x="157964" y="233956"/>
            <a:ext cx="4572000" cy="461665"/>
          </a:xfrm>
          <a:prstGeom prst="rect">
            <a:avLst/>
          </a:prstGeom>
          <a:noFill/>
        </p:spPr>
        <p:txBody>
          <a:bodyPr wrap="square">
            <a:spAutoFit/>
          </a:bodyPr>
          <a:lstStyle/>
          <a:p>
            <a:r>
              <a:rPr lang="cs-CZ" sz="2400" b="1" i="0" dirty="0">
                <a:solidFill>
                  <a:srgbClr val="212529"/>
                </a:solidFill>
                <a:effectLst/>
              </a:rPr>
              <a:t>Intenzita magnetického pole</a:t>
            </a:r>
            <a:endParaRPr lang="cs-CZ" sz="2400" dirty="0"/>
          </a:p>
        </p:txBody>
      </p:sp>
      <p:pic>
        <p:nvPicPr>
          <p:cNvPr id="2050" name="Picture 2">
            <a:extLst>
              <a:ext uri="{FF2B5EF4-FFF2-40B4-BE49-F238E27FC236}">
                <a16:creationId xmlns:a16="http://schemas.microsoft.com/office/drawing/2014/main" id="{1F58431E-F1C4-4133-A7C7-A181612C6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18" y="3163658"/>
            <a:ext cx="3360934" cy="784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976766C-4F5D-44BD-9866-C9F027C658EA}"/>
              </a:ext>
            </a:extLst>
          </p:cNvPr>
          <p:cNvSpPr txBox="1"/>
          <p:nvPr/>
        </p:nvSpPr>
        <p:spPr>
          <a:xfrm>
            <a:off x="157964" y="755135"/>
            <a:ext cx="8666252" cy="2800767"/>
          </a:xfrm>
          <a:prstGeom prst="rect">
            <a:avLst/>
          </a:prstGeom>
          <a:noFill/>
        </p:spPr>
        <p:txBody>
          <a:bodyPr wrap="square">
            <a:spAutoFit/>
          </a:bodyPr>
          <a:lstStyle/>
          <a:p>
            <a:pPr algn="just"/>
            <a:r>
              <a:rPr lang="cs-CZ" sz="2000" b="1" i="0" dirty="0">
                <a:solidFill>
                  <a:srgbClr val="000000"/>
                </a:solidFill>
                <a:effectLst/>
              </a:rPr>
              <a:t>Intenzita magnetického pole (H)</a:t>
            </a:r>
            <a:r>
              <a:rPr lang="cs-CZ" sz="2000" b="0" i="0" dirty="0">
                <a:solidFill>
                  <a:srgbClr val="000000"/>
                </a:solidFill>
                <a:effectLst/>
              </a:rPr>
              <a:t> vyjadřuje velikost a směr magnetického pole nezávisle na parametrech prostředí, ve kterém je magnetické pole vytvářeno. </a:t>
            </a:r>
          </a:p>
          <a:p>
            <a:pPr algn="just"/>
            <a:endParaRPr lang="cs-CZ" sz="800" dirty="0">
              <a:solidFill>
                <a:srgbClr val="000000"/>
              </a:solidFill>
            </a:endParaRPr>
          </a:p>
          <a:p>
            <a:pPr algn="l"/>
            <a:r>
              <a:rPr lang="cs-CZ" sz="2000" b="0" i="0" dirty="0">
                <a:solidFill>
                  <a:srgbClr val="000000"/>
                </a:solidFill>
                <a:effectLst/>
              </a:rPr>
              <a:t>	H = B / </a:t>
            </a:r>
            <a:r>
              <a:rPr lang="el-GR" sz="2000" b="0" i="0" dirty="0">
                <a:solidFill>
                  <a:srgbClr val="000000"/>
                </a:solidFill>
                <a:effectLst/>
              </a:rPr>
              <a:t>μ</a:t>
            </a:r>
            <a:endParaRPr lang="cs-CZ" sz="800" b="0" i="0" dirty="0">
              <a:solidFill>
                <a:srgbClr val="000000"/>
              </a:solidFill>
              <a:effectLst/>
            </a:endParaRPr>
          </a:p>
          <a:p>
            <a:pPr algn="l"/>
            <a:r>
              <a:rPr lang="cs-CZ" sz="2000" b="0" i="0" dirty="0">
                <a:solidFill>
                  <a:srgbClr val="000000"/>
                </a:solidFill>
                <a:effectLst/>
              </a:rPr>
              <a:t>	H = B / (</a:t>
            </a:r>
            <a:r>
              <a:rPr lang="el-GR" sz="2000" b="0" i="0" dirty="0">
                <a:solidFill>
                  <a:srgbClr val="000000"/>
                </a:solidFill>
                <a:effectLst/>
              </a:rPr>
              <a:t>μ</a:t>
            </a:r>
            <a:r>
              <a:rPr lang="el-GR" sz="2000" b="0" i="0" baseline="-25000" dirty="0">
                <a:solidFill>
                  <a:srgbClr val="000000"/>
                </a:solidFill>
                <a:effectLst/>
              </a:rPr>
              <a:t>0</a:t>
            </a:r>
            <a:r>
              <a:rPr lang="el-GR" sz="2000" b="0" i="0" dirty="0">
                <a:solidFill>
                  <a:srgbClr val="000000"/>
                </a:solidFill>
                <a:effectLst/>
              </a:rPr>
              <a:t> . μ</a:t>
            </a:r>
            <a:r>
              <a:rPr lang="cs-CZ" sz="2000" b="0" i="0" baseline="-25000" dirty="0">
                <a:solidFill>
                  <a:srgbClr val="000000"/>
                </a:solidFill>
                <a:effectLst/>
              </a:rPr>
              <a:t>r</a:t>
            </a:r>
            <a:r>
              <a:rPr lang="cs-CZ" sz="2000" b="0" i="0" dirty="0">
                <a:solidFill>
                  <a:srgbClr val="000000"/>
                </a:solidFill>
                <a:effectLst/>
              </a:rPr>
              <a:t>)</a:t>
            </a:r>
            <a:endParaRPr lang="cs-CZ" sz="2000" dirty="0">
              <a:solidFill>
                <a:srgbClr val="000000"/>
              </a:solidFill>
            </a:endParaRPr>
          </a:p>
          <a:p>
            <a:pPr algn="just"/>
            <a:endParaRPr lang="cs-CZ" sz="800" i="0" dirty="0">
              <a:solidFill>
                <a:srgbClr val="000000"/>
              </a:solidFill>
              <a:effectLst/>
            </a:endParaRPr>
          </a:p>
          <a:p>
            <a:pPr algn="just"/>
            <a:r>
              <a:rPr lang="cs-CZ" sz="2000" i="0" dirty="0">
                <a:solidFill>
                  <a:srgbClr val="212529"/>
                </a:solidFill>
                <a:effectLst/>
              </a:rPr>
              <a:t>V daném místě má H směr daný tečnou k siločáře a směr podle orientace siločáry. </a:t>
            </a:r>
            <a:r>
              <a:rPr lang="cs-CZ" sz="2000" b="0" i="0" dirty="0">
                <a:solidFill>
                  <a:srgbClr val="000000"/>
                </a:solidFill>
                <a:effectLst/>
              </a:rPr>
              <a:t>Obecný vztah pro intenzitu magnetického pole tvořeného proudem </a:t>
            </a:r>
            <a:r>
              <a:rPr lang="cs-CZ" sz="2000" b="0" i="1" dirty="0">
                <a:solidFill>
                  <a:srgbClr val="000000"/>
                </a:solidFill>
                <a:effectLst/>
              </a:rPr>
              <a:t>I</a:t>
            </a:r>
            <a:r>
              <a:rPr lang="cs-CZ" sz="2000" b="0" i="0" dirty="0">
                <a:solidFill>
                  <a:srgbClr val="000000"/>
                </a:solidFill>
                <a:effectLst/>
              </a:rPr>
              <a:t> na siločáře o délce </a:t>
            </a:r>
            <a:r>
              <a:rPr lang="cs-CZ" sz="2000" b="0" i="1" dirty="0">
                <a:solidFill>
                  <a:srgbClr val="000000"/>
                </a:solidFill>
                <a:effectLst/>
              </a:rPr>
              <a:t>l</a:t>
            </a:r>
            <a:r>
              <a:rPr lang="cs-CZ" sz="2000" b="0" i="0" dirty="0">
                <a:solidFill>
                  <a:srgbClr val="000000"/>
                </a:solidFill>
                <a:effectLst/>
              </a:rPr>
              <a:t>:</a:t>
            </a:r>
            <a:endParaRPr lang="cs-CZ" sz="2000" dirty="0"/>
          </a:p>
          <a:p>
            <a:pPr algn="just"/>
            <a:r>
              <a:rPr lang="cs-CZ" sz="2000" i="0" dirty="0">
                <a:solidFill>
                  <a:srgbClr val="212529"/>
                </a:solidFill>
                <a:effectLst/>
              </a:rPr>
              <a:t> </a:t>
            </a:r>
            <a:endParaRPr lang="cs-CZ" sz="2000" dirty="0"/>
          </a:p>
        </p:txBody>
      </p:sp>
      <p:sp>
        <p:nvSpPr>
          <p:cNvPr id="9" name="TextovéPole 8">
            <a:extLst>
              <a:ext uri="{FF2B5EF4-FFF2-40B4-BE49-F238E27FC236}">
                <a16:creationId xmlns:a16="http://schemas.microsoft.com/office/drawing/2014/main" id="{E4EC3BF1-89FF-4625-BCA3-3AD42A35AB47}"/>
              </a:ext>
            </a:extLst>
          </p:cNvPr>
          <p:cNvSpPr txBox="1"/>
          <p:nvPr/>
        </p:nvSpPr>
        <p:spPr>
          <a:xfrm>
            <a:off x="4572000" y="1587895"/>
            <a:ext cx="2989780" cy="400110"/>
          </a:xfrm>
          <a:prstGeom prst="rect">
            <a:avLst/>
          </a:prstGeom>
          <a:noFill/>
        </p:spPr>
        <p:txBody>
          <a:bodyPr wrap="square">
            <a:spAutoFit/>
          </a:bodyPr>
          <a:lstStyle/>
          <a:p>
            <a:pPr algn="l"/>
            <a:r>
              <a:rPr lang="el-GR" sz="2000" b="0" i="0" dirty="0">
                <a:solidFill>
                  <a:srgbClr val="000000"/>
                </a:solidFill>
                <a:effectLst/>
              </a:rPr>
              <a:t>[</a:t>
            </a:r>
            <a:r>
              <a:rPr lang="cs-CZ" sz="2000" b="0" i="0" dirty="0">
                <a:solidFill>
                  <a:srgbClr val="000000"/>
                </a:solidFill>
                <a:effectLst/>
              </a:rPr>
              <a:t>H] = A.m</a:t>
            </a:r>
            <a:r>
              <a:rPr lang="cs-CZ" sz="2000" b="0" i="0" baseline="30000" dirty="0">
                <a:solidFill>
                  <a:srgbClr val="000000"/>
                </a:solidFill>
                <a:effectLst/>
              </a:rPr>
              <a:t>-1</a:t>
            </a:r>
            <a:endParaRPr lang="cs-CZ" sz="2000" b="0" i="0" dirty="0">
              <a:solidFill>
                <a:srgbClr val="000000"/>
              </a:solidFill>
              <a:effectLst/>
            </a:endParaRPr>
          </a:p>
        </p:txBody>
      </p:sp>
      <p:pic>
        <p:nvPicPr>
          <p:cNvPr id="5" name="Obrázek 4">
            <a:extLst>
              <a:ext uri="{FF2B5EF4-FFF2-40B4-BE49-F238E27FC236}">
                <a16:creationId xmlns:a16="http://schemas.microsoft.com/office/drawing/2014/main" id="{69D1EE82-AB8A-4948-B438-56DA55BFD7D2}"/>
              </a:ext>
            </a:extLst>
          </p:cNvPr>
          <p:cNvPicPr>
            <a:picLocks noChangeAspect="1"/>
          </p:cNvPicPr>
          <p:nvPr/>
        </p:nvPicPr>
        <p:blipFill>
          <a:blip r:embed="rId3"/>
          <a:stretch>
            <a:fillRect/>
          </a:stretch>
        </p:blipFill>
        <p:spPr>
          <a:xfrm>
            <a:off x="978683" y="4762602"/>
            <a:ext cx="1550176" cy="594835"/>
          </a:xfrm>
          <a:prstGeom prst="rect">
            <a:avLst/>
          </a:prstGeom>
        </p:spPr>
      </p:pic>
      <p:sp>
        <p:nvSpPr>
          <p:cNvPr id="6" name="TextovéPole 5">
            <a:extLst>
              <a:ext uri="{FF2B5EF4-FFF2-40B4-BE49-F238E27FC236}">
                <a16:creationId xmlns:a16="http://schemas.microsoft.com/office/drawing/2014/main" id="{B72BD963-DB25-4247-95E7-F5A2C60EFFD5}"/>
              </a:ext>
            </a:extLst>
          </p:cNvPr>
          <p:cNvSpPr txBox="1"/>
          <p:nvPr/>
        </p:nvSpPr>
        <p:spPr>
          <a:xfrm>
            <a:off x="283182" y="4155184"/>
            <a:ext cx="1127873" cy="400110"/>
          </a:xfrm>
          <a:prstGeom prst="rect">
            <a:avLst/>
          </a:prstGeom>
          <a:noFill/>
        </p:spPr>
        <p:txBody>
          <a:bodyPr wrap="none" rtlCol="0">
            <a:spAutoFit/>
          </a:bodyPr>
          <a:lstStyle/>
          <a:p>
            <a:r>
              <a:rPr lang="cs-CZ" sz="2000" dirty="0"/>
              <a:t>Pro cívku</a:t>
            </a:r>
          </a:p>
        </p:txBody>
      </p:sp>
      <p:pic>
        <p:nvPicPr>
          <p:cNvPr id="4100" name="Picture 4" descr="Electromagnet, Electromagnetic Coil and Permeability">
            <a:extLst>
              <a:ext uri="{FF2B5EF4-FFF2-40B4-BE49-F238E27FC236}">
                <a16:creationId xmlns:a16="http://schemas.microsoft.com/office/drawing/2014/main" id="{E7D6DC00-5C9A-4117-8A6C-A292E7980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178" y="3674930"/>
            <a:ext cx="4305929" cy="217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25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5F333DC-768F-4829-8B50-C4C6E51AA2D7}"/>
              </a:ext>
            </a:extLst>
          </p:cNvPr>
          <p:cNvSpPr txBox="1"/>
          <p:nvPr/>
        </p:nvSpPr>
        <p:spPr>
          <a:xfrm>
            <a:off x="174661" y="821932"/>
            <a:ext cx="8825501" cy="707886"/>
          </a:xfrm>
          <a:prstGeom prst="rect">
            <a:avLst/>
          </a:prstGeom>
          <a:noFill/>
        </p:spPr>
        <p:txBody>
          <a:bodyPr wrap="square" rtlCol="0">
            <a:spAutoFit/>
          </a:bodyPr>
          <a:lstStyle/>
          <a:p>
            <a:pPr algn="just"/>
            <a:r>
              <a:rPr lang="cs-CZ" sz="2000" dirty="0"/>
              <a:t>Na vodič kterým protéká proud působí v magnetickém poli </a:t>
            </a:r>
            <a:r>
              <a:rPr lang="cs-CZ" sz="2000" b="1" dirty="0"/>
              <a:t>magnetická síla</a:t>
            </a:r>
            <a:r>
              <a:rPr lang="cs-CZ" sz="2000" dirty="0"/>
              <a:t> </a:t>
            </a:r>
            <a:r>
              <a:rPr lang="cs-CZ" sz="2000" b="1" dirty="0" err="1"/>
              <a:t>F</a:t>
            </a:r>
            <a:r>
              <a:rPr lang="cs-CZ" sz="2000" baseline="-25000" dirty="0" err="1"/>
              <a:t>m</a:t>
            </a:r>
            <a:r>
              <a:rPr lang="cs-CZ" sz="2000" dirty="0"/>
              <a:t>. Je-li vodič </a:t>
            </a:r>
          </a:p>
        </p:txBody>
      </p:sp>
      <p:pic>
        <p:nvPicPr>
          <p:cNvPr id="13314" name="Picture 2">
            <a:extLst>
              <a:ext uri="{FF2B5EF4-FFF2-40B4-BE49-F238E27FC236}">
                <a16:creationId xmlns:a16="http://schemas.microsoft.com/office/drawing/2014/main" id="{669A2FFA-9AF3-4D41-A482-9BE8B4352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183" y="1699123"/>
            <a:ext cx="2776865" cy="269842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30C504A-F6B3-4C39-A954-F7BD734517D2}"/>
              </a:ext>
            </a:extLst>
          </p:cNvPr>
          <p:cNvSpPr txBox="1"/>
          <p:nvPr/>
        </p:nvSpPr>
        <p:spPr>
          <a:xfrm flipH="1">
            <a:off x="174661" y="241738"/>
            <a:ext cx="3756208" cy="461665"/>
          </a:xfrm>
          <a:prstGeom prst="rect">
            <a:avLst/>
          </a:prstGeom>
          <a:noFill/>
        </p:spPr>
        <p:txBody>
          <a:bodyPr wrap="square" rtlCol="0">
            <a:spAutoFit/>
          </a:bodyPr>
          <a:lstStyle/>
          <a:p>
            <a:r>
              <a:rPr lang="cs-CZ" sz="2400" b="1" dirty="0"/>
              <a:t>Magnetická (Ampérova) síla</a:t>
            </a:r>
          </a:p>
        </p:txBody>
      </p:sp>
      <p:pic>
        <p:nvPicPr>
          <p:cNvPr id="17410" name="Picture 2">
            <a:extLst>
              <a:ext uri="{FF2B5EF4-FFF2-40B4-BE49-F238E27FC236}">
                <a16:creationId xmlns:a16="http://schemas.microsoft.com/office/drawing/2014/main" id="{3F5ACB82-1D7B-4E0D-BE0D-801B24DDF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235" y="4566850"/>
            <a:ext cx="2493927" cy="19032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7513FA5-C9C4-4F8E-A568-857456933C42}"/>
              </a:ext>
            </a:extLst>
          </p:cNvPr>
          <p:cNvSpPr txBox="1"/>
          <p:nvPr/>
        </p:nvSpPr>
        <p:spPr>
          <a:xfrm>
            <a:off x="174661" y="5058722"/>
            <a:ext cx="6214564" cy="1631216"/>
          </a:xfrm>
          <a:prstGeom prst="rect">
            <a:avLst/>
          </a:prstGeom>
          <a:noFill/>
        </p:spPr>
        <p:txBody>
          <a:bodyPr wrap="square">
            <a:spAutoFit/>
          </a:bodyPr>
          <a:lstStyle/>
          <a:p>
            <a:pPr algn="just"/>
            <a:r>
              <a:rPr lang="cs-CZ" sz="2000" b="1" i="0" dirty="0" err="1">
                <a:solidFill>
                  <a:srgbClr val="000000"/>
                </a:solidFill>
                <a:effectLst/>
              </a:rPr>
              <a:t>Flemingovo</a:t>
            </a:r>
            <a:r>
              <a:rPr lang="cs-CZ" sz="2000" b="1" i="0" dirty="0">
                <a:solidFill>
                  <a:srgbClr val="000000"/>
                </a:solidFill>
                <a:effectLst/>
              </a:rPr>
              <a:t> pravidlo levé ruky</a:t>
            </a:r>
            <a:r>
              <a:rPr lang="cs-CZ" sz="2000" b="0" i="0" dirty="0">
                <a:solidFill>
                  <a:srgbClr val="000000"/>
                </a:solidFill>
                <a:effectLst/>
              </a:rPr>
              <a:t>: položíme-li otevřenou levou ruku k přímému vodiči tak, aby prsty ukazovaly směr proudu a indukční čáry vstupovaly do dlaně, ukazuje odtažený palec směr síly, kterou působí magnetické pole na vodič s proudem.</a:t>
            </a:r>
            <a:endParaRPr lang="cs-CZ" sz="2000" dirty="0"/>
          </a:p>
        </p:txBody>
      </p:sp>
      <p:pic>
        <p:nvPicPr>
          <p:cNvPr id="17412" name="Picture 4">
            <a:extLst>
              <a:ext uri="{FF2B5EF4-FFF2-40B4-BE49-F238E27FC236}">
                <a16:creationId xmlns:a16="http://schemas.microsoft.com/office/drawing/2014/main" id="{D28FF850-ECF4-4A00-ABAB-C2E1713A2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679" y="1364580"/>
            <a:ext cx="4570632" cy="1951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F679FA8-5205-4286-A694-1A17D3A0A593}"/>
              </a:ext>
            </a:extLst>
          </p:cNvPr>
          <p:cNvSpPr txBox="1"/>
          <p:nvPr/>
        </p:nvSpPr>
        <p:spPr>
          <a:xfrm>
            <a:off x="186461" y="3570587"/>
            <a:ext cx="5650786" cy="1323439"/>
          </a:xfrm>
          <a:prstGeom prst="rect">
            <a:avLst/>
          </a:prstGeom>
          <a:noFill/>
        </p:spPr>
        <p:txBody>
          <a:bodyPr wrap="square">
            <a:spAutoFit/>
          </a:bodyPr>
          <a:lstStyle/>
          <a:p>
            <a:pPr algn="just"/>
            <a:r>
              <a:rPr lang="cs-CZ" sz="2000" b="0" i="0" dirty="0">
                <a:solidFill>
                  <a:srgbClr val="000000"/>
                </a:solidFill>
                <a:effectLst/>
              </a:rPr>
              <a:t>Podle </a:t>
            </a:r>
            <a:r>
              <a:rPr lang="cs-CZ" sz="2000" b="1" i="0" dirty="0">
                <a:solidFill>
                  <a:srgbClr val="000000"/>
                </a:solidFill>
                <a:effectLst/>
              </a:rPr>
              <a:t>směru proudu</a:t>
            </a:r>
            <a:r>
              <a:rPr lang="cs-CZ" sz="2000" b="0" i="0" dirty="0">
                <a:solidFill>
                  <a:srgbClr val="000000"/>
                </a:solidFill>
                <a:effectLst/>
              </a:rPr>
              <a:t> a </a:t>
            </a:r>
            <a:r>
              <a:rPr lang="cs-CZ" sz="2000" b="1" i="0" dirty="0">
                <a:solidFill>
                  <a:srgbClr val="000000"/>
                </a:solidFill>
                <a:effectLst/>
              </a:rPr>
              <a:t>orientace magnetických indukčních čar</a:t>
            </a:r>
            <a:r>
              <a:rPr lang="cs-CZ" sz="2000" b="0" i="0" dirty="0">
                <a:solidFill>
                  <a:srgbClr val="000000"/>
                </a:solidFill>
                <a:effectLst/>
              </a:rPr>
              <a:t> se vodič vychýlí vlevo nebo vpravo. Změnou směru proudu dojde ke změně výchylky opačným směrem.</a:t>
            </a:r>
            <a:endParaRPr lang="cs-CZ" sz="2000" dirty="0"/>
          </a:p>
        </p:txBody>
      </p:sp>
    </p:spTree>
    <p:extLst>
      <p:ext uri="{BB962C8B-B14F-4D97-AF65-F5344CB8AC3E}">
        <p14:creationId xmlns:p14="http://schemas.microsoft.com/office/powerpoint/2010/main" val="587938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D9B6B0-025C-4853-884C-B2D96D3EDFD1}"/>
              </a:ext>
            </a:extLst>
          </p:cNvPr>
          <p:cNvSpPr txBox="1"/>
          <p:nvPr/>
        </p:nvSpPr>
        <p:spPr>
          <a:xfrm>
            <a:off x="300519" y="2474483"/>
            <a:ext cx="8542962" cy="1138773"/>
          </a:xfrm>
          <a:prstGeom prst="rect">
            <a:avLst/>
          </a:prstGeom>
          <a:noFill/>
        </p:spPr>
        <p:txBody>
          <a:bodyPr wrap="square">
            <a:spAutoFit/>
          </a:bodyPr>
          <a:lstStyle/>
          <a:p>
            <a:pPr algn="just"/>
            <a:r>
              <a:rPr lang="cs-CZ" sz="2000" b="0" i="0" dirty="0">
                <a:solidFill>
                  <a:srgbClr val="000000"/>
                </a:solidFill>
                <a:effectLst/>
              </a:rPr>
              <a:t>Jejich směr se určuje </a:t>
            </a:r>
            <a:r>
              <a:rPr lang="cs-CZ" sz="2000" b="1" i="0" dirty="0">
                <a:solidFill>
                  <a:srgbClr val="000000"/>
                </a:solidFill>
                <a:effectLst/>
              </a:rPr>
              <a:t>Ampérovým pravidlem pravé ruky</a:t>
            </a:r>
            <a:r>
              <a:rPr lang="cs-CZ" sz="2000" b="0" i="0" dirty="0">
                <a:solidFill>
                  <a:srgbClr val="000000"/>
                </a:solidFill>
                <a:effectLst/>
              </a:rPr>
              <a:t>:</a:t>
            </a:r>
          </a:p>
          <a:p>
            <a:pPr algn="just"/>
            <a:r>
              <a:rPr lang="cs-CZ" sz="800" b="0" i="0" dirty="0">
                <a:solidFill>
                  <a:srgbClr val="000000"/>
                </a:solidFill>
                <a:effectLst/>
              </a:rPr>
              <a:t> </a:t>
            </a:r>
          </a:p>
          <a:p>
            <a:pPr algn="just"/>
            <a:r>
              <a:rPr lang="cs-CZ" sz="2000" i="0" u="sng" dirty="0">
                <a:solidFill>
                  <a:srgbClr val="000000"/>
                </a:solidFill>
                <a:effectLst/>
              </a:rPr>
              <a:t>Ukazuje-li při uchopení vodiče pravou rukou palec dohodnutý směr proudu, pak prsty ukazují orientaci magnetických indukčních čar</a:t>
            </a:r>
            <a:r>
              <a:rPr lang="cs-CZ" sz="2000" b="1" i="0" dirty="0">
                <a:solidFill>
                  <a:srgbClr val="000000"/>
                </a:solidFill>
                <a:effectLst/>
              </a:rPr>
              <a:t>.</a:t>
            </a:r>
            <a:endParaRPr lang="cs-CZ" sz="2000" b="0" i="0" dirty="0">
              <a:solidFill>
                <a:srgbClr val="000000"/>
              </a:solidFill>
              <a:effectLst/>
            </a:endParaRPr>
          </a:p>
        </p:txBody>
      </p:sp>
      <p:pic>
        <p:nvPicPr>
          <p:cNvPr id="6" name="Picture 22">
            <a:extLst>
              <a:ext uri="{FF2B5EF4-FFF2-40B4-BE49-F238E27FC236}">
                <a16:creationId xmlns:a16="http://schemas.microsoft.com/office/drawing/2014/main" id="{66A247C8-EA56-49F0-8E2C-738A3CB70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58" y="5142095"/>
            <a:ext cx="5024744" cy="1601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8BE8E9A-7019-4E85-B575-559D617F2814}"/>
              </a:ext>
            </a:extLst>
          </p:cNvPr>
          <p:cNvSpPr txBox="1"/>
          <p:nvPr/>
        </p:nvSpPr>
        <p:spPr>
          <a:xfrm>
            <a:off x="671204" y="5750020"/>
            <a:ext cx="2531104" cy="646331"/>
          </a:xfrm>
          <a:prstGeom prst="rect">
            <a:avLst/>
          </a:prstGeom>
          <a:noFill/>
        </p:spPr>
        <p:txBody>
          <a:bodyPr wrap="square">
            <a:spAutoFit/>
          </a:bodyPr>
          <a:lstStyle/>
          <a:p>
            <a:r>
              <a:rPr lang="cs-CZ" b="0" dirty="0">
                <a:solidFill>
                  <a:srgbClr val="535E5E"/>
                </a:solidFill>
                <a:effectLst/>
              </a:rPr>
              <a:t>Magnetické pole dvou rovnoběžných vodičů.</a:t>
            </a:r>
            <a:endParaRPr lang="cs-CZ" dirty="0"/>
          </a:p>
        </p:txBody>
      </p:sp>
      <p:pic>
        <p:nvPicPr>
          <p:cNvPr id="32770" name="Picture 2" descr="Magnetismus">
            <a:extLst>
              <a:ext uri="{FF2B5EF4-FFF2-40B4-BE49-F238E27FC236}">
                <a16:creationId xmlns:a16="http://schemas.microsoft.com/office/drawing/2014/main" id="{4BBABF1A-C9AF-41FA-A587-0219CBD51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057" y="4194157"/>
            <a:ext cx="44005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Základy elektrotechniky">
            <a:extLst>
              <a:ext uri="{FF2B5EF4-FFF2-40B4-BE49-F238E27FC236}">
                <a16:creationId xmlns:a16="http://schemas.microsoft.com/office/drawing/2014/main" id="{39886C6A-9F99-4B23-85BA-5DABB3489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8" y="3799544"/>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5A8176DA-31B6-4EEF-87BC-C7A39873D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595" y="148322"/>
            <a:ext cx="3235512" cy="253448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FF2BC10-0BCE-4AFD-9DF2-29D66CFCA605}"/>
              </a:ext>
            </a:extLst>
          </p:cNvPr>
          <p:cNvPicPr>
            <a:picLocks noChangeAspect="1"/>
          </p:cNvPicPr>
          <p:nvPr/>
        </p:nvPicPr>
        <p:blipFill>
          <a:blip r:embed="rId6"/>
          <a:stretch>
            <a:fillRect/>
          </a:stretch>
        </p:blipFill>
        <p:spPr>
          <a:xfrm>
            <a:off x="3476955" y="334108"/>
            <a:ext cx="1476633" cy="1597669"/>
          </a:xfrm>
          <a:prstGeom prst="rect">
            <a:avLst/>
          </a:prstGeom>
        </p:spPr>
      </p:pic>
      <p:sp>
        <p:nvSpPr>
          <p:cNvPr id="2" name="TextovéPole 1">
            <a:extLst>
              <a:ext uri="{FF2B5EF4-FFF2-40B4-BE49-F238E27FC236}">
                <a16:creationId xmlns:a16="http://schemas.microsoft.com/office/drawing/2014/main" id="{8FAC401E-4353-4052-8316-E37AA7F800B8}"/>
              </a:ext>
            </a:extLst>
          </p:cNvPr>
          <p:cNvSpPr txBox="1"/>
          <p:nvPr/>
        </p:nvSpPr>
        <p:spPr>
          <a:xfrm>
            <a:off x="300519" y="530145"/>
            <a:ext cx="2830532" cy="830997"/>
          </a:xfrm>
          <a:prstGeom prst="rect">
            <a:avLst/>
          </a:prstGeom>
          <a:noFill/>
        </p:spPr>
        <p:txBody>
          <a:bodyPr wrap="square" rtlCol="0">
            <a:spAutoFit/>
          </a:bodyPr>
          <a:lstStyle/>
          <a:p>
            <a:r>
              <a:rPr lang="en-US" sz="2400" b="1" dirty="0" err="1"/>
              <a:t>Induk</a:t>
            </a:r>
            <a:r>
              <a:rPr lang="cs-CZ" sz="2400" b="1" dirty="0"/>
              <a:t>ční</a:t>
            </a:r>
            <a:r>
              <a:rPr lang="en-US" sz="2400" b="1" dirty="0"/>
              <a:t> </a:t>
            </a:r>
            <a:r>
              <a:rPr lang="cs-CZ" sz="2400" b="1" dirty="0"/>
              <a:t>čáry vodičů s proudem</a:t>
            </a:r>
            <a:r>
              <a:rPr lang="en-US" sz="2400" b="1" dirty="0"/>
              <a:t> </a:t>
            </a:r>
            <a:endParaRPr lang="cs-CZ" sz="2400" b="1" dirty="0"/>
          </a:p>
        </p:txBody>
      </p:sp>
    </p:spTree>
    <p:extLst>
      <p:ext uri="{BB962C8B-B14F-4D97-AF65-F5344CB8AC3E}">
        <p14:creationId xmlns:p14="http://schemas.microsoft.com/office/powerpoint/2010/main" val="1841093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a:extLst>
              <a:ext uri="{FF2B5EF4-FFF2-40B4-BE49-F238E27FC236}">
                <a16:creationId xmlns:a16="http://schemas.microsoft.com/office/drawing/2014/main" id="{F2497BB7-68E6-48AC-AADA-5C7DAE227FB6}"/>
              </a:ext>
            </a:extLst>
          </p:cNvPr>
          <p:cNvSpPr txBox="1">
            <a:spLocks noChangeArrowheads="1"/>
          </p:cNvSpPr>
          <p:nvPr/>
        </p:nvSpPr>
        <p:spPr bwMode="auto">
          <a:xfrm>
            <a:off x="200025" y="457289"/>
            <a:ext cx="8064965" cy="261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ts val="400"/>
              </a:spcBef>
            </a:pPr>
            <a:r>
              <a:rPr lang="cs-CZ" altLang="cs-CZ" sz="2000" b="1" dirty="0" err="1">
                <a:latin typeface="+mn-lt"/>
              </a:rPr>
              <a:t>Kohlrauschův</a:t>
            </a:r>
            <a:r>
              <a:rPr lang="cs-CZ" altLang="cs-CZ" sz="2000" b="1" dirty="0">
                <a:latin typeface="+mn-lt"/>
              </a:rPr>
              <a:t> zákon </a:t>
            </a:r>
            <a:r>
              <a:rPr lang="cs-CZ" altLang="cs-CZ" sz="2000" dirty="0">
                <a:latin typeface="+mn-lt"/>
              </a:rPr>
              <a:t>o nezávislé vodivosti iontů	</a:t>
            </a:r>
            <a:r>
              <a:rPr lang="en-US" altLang="cs-CZ" sz="2000" dirty="0">
                <a:latin typeface="+mn-lt"/>
              </a:rPr>
              <a:t>	</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dirty="0">
                <a:latin typeface="+mn-lt"/>
                <a:cs typeface="Times New Roman" panose="02020603050405020304" pitchFamily="18" charset="0"/>
              </a:rPr>
              <a:t> </a:t>
            </a:r>
            <a:r>
              <a:rPr lang="cs-CZ" altLang="cs-CZ" dirty="0">
                <a:latin typeface="+mn-lt"/>
              </a:rPr>
              <a:t>= </a:t>
            </a:r>
            <a:r>
              <a:rPr lang="cs-CZ" altLang="cs-CZ" dirty="0" err="1">
                <a:latin typeface="+mn-lt"/>
                <a:cs typeface="Times New Roman" panose="02020603050405020304" pitchFamily="18" charset="0"/>
              </a:rPr>
              <a:t>ν</a:t>
            </a:r>
            <a:r>
              <a:rPr lang="cs-CZ" altLang="cs-CZ" baseline="-30000" dirty="0" err="1">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 </a:t>
            </a:r>
            <a:r>
              <a:rPr lang="cs-CZ" altLang="cs-CZ" dirty="0">
                <a:latin typeface="+mn-lt"/>
                <a:cs typeface="Times New Roman" panose="02020603050405020304" pitchFamily="18" charset="0"/>
              </a:rPr>
              <a:t>ν</a:t>
            </a:r>
            <a:r>
              <a:rPr lang="cs-CZ" altLang="cs-CZ" baseline="-30000" dirty="0">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a:t>
            </a:r>
          </a:p>
          <a:p>
            <a:pPr>
              <a:spcBef>
                <a:spcPts val="400"/>
              </a:spcBef>
            </a:pPr>
            <a:r>
              <a:rPr lang="cs-CZ" altLang="cs-CZ" sz="2000" dirty="0">
                <a:latin typeface="+mn-lt"/>
              </a:rPr>
              <a:t>měření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50000"/>
              </a:lnSpc>
            </a:pPr>
            <a:endParaRPr lang="cs-CZ" altLang="cs-CZ" sz="2000" dirty="0">
              <a:latin typeface="+mn-lt"/>
            </a:endParaRPr>
          </a:p>
          <a:p>
            <a:pPr>
              <a:spcBef>
                <a:spcPts val="400"/>
              </a:spcBef>
              <a:buFontTx/>
              <a:buAutoNum type="arabicParenR"/>
            </a:pPr>
            <a:r>
              <a:rPr lang="cs-CZ" altLang="cs-CZ" sz="2000" dirty="0">
                <a:latin typeface="+mn-lt"/>
              </a:rPr>
              <a:t>pohyblivosti iontů </a:t>
            </a:r>
            <a:r>
              <a:rPr lang="cs-CZ" altLang="cs-CZ" sz="2000" dirty="0" err="1">
                <a:latin typeface="+mn-lt"/>
              </a:rPr>
              <a:t>U</a:t>
            </a:r>
            <a:r>
              <a:rPr lang="cs-CZ" altLang="cs-CZ" sz="2000" baseline="-25000" dirty="0" err="1">
                <a:latin typeface="+mn-lt"/>
              </a:rPr>
              <a:t>i</a:t>
            </a:r>
            <a:r>
              <a:rPr lang="cs-CZ" altLang="cs-CZ" sz="2000" baseline="-25000" dirty="0">
                <a:latin typeface="+mn-lt"/>
              </a:rPr>
              <a:t> </a:t>
            </a:r>
            <a:r>
              <a:rPr lang="cs-CZ" altLang="cs-CZ" sz="2000" dirty="0">
                <a:latin typeface="+mn-lt"/>
              </a:rPr>
              <a:t>: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 = |</a:t>
            </a:r>
            <a:r>
              <a:rPr lang="cs-CZ" altLang="cs-CZ" sz="2000" dirty="0" err="1">
                <a:latin typeface="+mn-lt"/>
                <a:cs typeface="Times New Roman" panose="02020603050405020304" pitchFamily="18" charset="0"/>
              </a:rPr>
              <a:t>z</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a:t>
            </a:r>
            <a:r>
              <a:rPr lang="cs-CZ" altLang="cs-CZ" sz="2000" dirty="0" err="1">
                <a:latin typeface="+mn-lt"/>
                <a:cs typeface="Times New Roman" panose="02020603050405020304" pitchFamily="18" charset="0"/>
              </a:rPr>
              <a:t>F.U</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65000"/>
              </a:lnSpc>
              <a:buFontTx/>
              <a:buAutoNum type="arabicParenR"/>
            </a:pPr>
            <a:endParaRPr lang="cs-CZ" altLang="cs-CZ" sz="2000" dirty="0">
              <a:latin typeface="+mn-lt"/>
            </a:endParaRPr>
          </a:p>
          <a:p>
            <a:pPr>
              <a:spcBef>
                <a:spcPts val="400"/>
              </a:spcBef>
              <a:buFontTx/>
              <a:buAutoNum type="arabicParenR"/>
            </a:pPr>
            <a:r>
              <a:rPr lang="cs-CZ" altLang="cs-CZ" sz="2000" dirty="0">
                <a:latin typeface="+mn-lt"/>
              </a:rPr>
              <a:t>převodová čísla t</a:t>
            </a:r>
            <a:r>
              <a:rPr lang="cs-CZ" altLang="cs-CZ" sz="2000" baseline="-25000" dirty="0">
                <a:latin typeface="+mn-lt"/>
              </a:rPr>
              <a:t>i </a:t>
            </a:r>
            <a:r>
              <a:rPr lang="cs-CZ" altLang="cs-CZ" sz="2000" dirty="0">
                <a:latin typeface="+mn-lt"/>
              </a:rPr>
              <a:t>:  t</a:t>
            </a:r>
            <a:r>
              <a:rPr lang="cs-CZ" altLang="cs-CZ" sz="2000" baseline="-25000" dirty="0">
                <a:latin typeface="+mn-lt"/>
              </a:rPr>
              <a:t>i</a:t>
            </a:r>
            <a:r>
              <a:rPr lang="cs-CZ" altLang="cs-CZ" sz="2000" dirty="0">
                <a:latin typeface="+mn-lt"/>
              </a:rPr>
              <a:t> = </a:t>
            </a:r>
            <a:r>
              <a:rPr lang="cs-CZ" altLang="cs-CZ" sz="2000" dirty="0" err="1">
                <a:latin typeface="+mn-lt"/>
              </a:rPr>
              <a:t>q</a:t>
            </a:r>
            <a:r>
              <a:rPr lang="cs-CZ" altLang="cs-CZ" sz="2000" baseline="-25000" dirty="0" err="1">
                <a:latin typeface="+mn-lt"/>
              </a:rPr>
              <a:t>i</a:t>
            </a:r>
            <a:r>
              <a:rPr lang="cs-CZ" altLang="cs-CZ" sz="2000" dirty="0">
                <a:latin typeface="+mn-lt"/>
              </a:rPr>
              <a:t>/q = </a:t>
            </a:r>
            <a:r>
              <a:rPr lang="cs-CZ" altLang="cs-CZ" sz="2000" dirty="0" err="1">
                <a:latin typeface="+mn-lt"/>
                <a:cs typeface="Times New Roman" panose="02020603050405020304" pitchFamily="18" charset="0"/>
              </a:rPr>
              <a:t>ν</a:t>
            </a:r>
            <a:r>
              <a:rPr lang="cs-CZ" altLang="cs-CZ" sz="2000" baseline="-30000" dirty="0" err="1">
                <a:latin typeface="+mn-lt"/>
              </a:rPr>
              <a:t>i</a:t>
            </a:r>
            <a:r>
              <a:rPr lang="cs-CZ" altLang="cs-CZ" sz="2000" dirty="0" err="1">
                <a:latin typeface="+mn-lt"/>
                <a:cs typeface="Times New Roman" panose="02020603050405020304" pitchFamily="18" charset="0"/>
              </a:rPr>
              <a:t>λ</a:t>
            </a:r>
            <a:r>
              <a:rPr lang="cs-CZ" altLang="cs-CZ" sz="2000" baseline="-30000" dirty="0" err="1">
                <a:latin typeface="+mn-lt"/>
              </a:rPr>
              <a:t>i</a:t>
            </a:r>
            <a:r>
              <a:rPr lang="cs-CZ" altLang="cs-CZ" sz="2000" dirty="0">
                <a:latin typeface="+mn-lt"/>
              </a:rPr>
              <a:t>/</a:t>
            </a:r>
            <a:r>
              <a:rPr lang="cs-CZ" altLang="cs-CZ" sz="2000" dirty="0">
                <a:latin typeface="+mn-lt"/>
                <a:cs typeface="Times New Roman" panose="02020603050405020304" pitchFamily="18" charset="0"/>
              </a:rPr>
              <a:t>Λ</a:t>
            </a:r>
            <a:endParaRPr lang="cs-CZ" altLang="cs-CZ" sz="2000" dirty="0">
              <a:latin typeface="+mn-lt"/>
            </a:endParaRPr>
          </a:p>
          <a:p>
            <a:pPr>
              <a:spcBef>
                <a:spcPts val="400"/>
              </a:spcBef>
              <a:buFontTx/>
              <a:buAutoNum type="arabicParenR"/>
            </a:pPr>
            <a:endParaRPr lang="cs-CZ" altLang="cs-CZ" sz="2000" dirty="0">
              <a:latin typeface="+mn-lt"/>
            </a:endParaRPr>
          </a:p>
          <a:p>
            <a:pPr>
              <a:spcBef>
                <a:spcPts val="400"/>
              </a:spcBef>
            </a:pPr>
            <a:r>
              <a:rPr lang="cs-CZ" altLang="cs-CZ" sz="2000" dirty="0">
                <a:latin typeface="+mn-lt"/>
              </a:rPr>
              <a:t>využití měření vodivosti – titrace, čistota vody, disociační konstanty, kinetika</a:t>
            </a:r>
            <a:r>
              <a:rPr lang="en-US" altLang="cs-CZ" sz="2000" dirty="0">
                <a:latin typeface="+mn-lt"/>
              </a:rPr>
              <a:t>.</a:t>
            </a:r>
            <a:endParaRPr lang="cs-CZ" altLang="cs-CZ" sz="2000" dirty="0">
              <a:latin typeface="+mn-lt"/>
            </a:endParaRPr>
          </a:p>
        </p:txBody>
      </p:sp>
      <p:sp>
        <p:nvSpPr>
          <p:cNvPr id="18" name="Rectangle 10">
            <a:extLst>
              <a:ext uri="{FF2B5EF4-FFF2-40B4-BE49-F238E27FC236}">
                <a16:creationId xmlns:a16="http://schemas.microsoft.com/office/drawing/2014/main" id="{A3648CE0-98D7-46FB-97AA-B6E93C5EED11}"/>
              </a:ext>
            </a:extLst>
          </p:cNvPr>
          <p:cNvSpPr>
            <a:spLocks noChangeArrowheads="1"/>
          </p:cNvSpPr>
          <p:nvPr/>
        </p:nvSpPr>
        <p:spPr bwMode="auto">
          <a:xfrm>
            <a:off x="5534025" y="457289"/>
            <a:ext cx="2819400" cy="53340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 name="TextovéPole 12">
            <a:extLst>
              <a:ext uri="{FF2B5EF4-FFF2-40B4-BE49-F238E27FC236}">
                <a16:creationId xmlns:a16="http://schemas.microsoft.com/office/drawing/2014/main" id="{11CADAFF-E755-49B2-82D9-C5DE8E2D3EF8}"/>
              </a:ext>
            </a:extLst>
          </p:cNvPr>
          <p:cNvSpPr txBox="1"/>
          <p:nvPr/>
        </p:nvSpPr>
        <p:spPr>
          <a:xfrm>
            <a:off x="152193" y="3227479"/>
            <a:ext cx="8839614" cy="1323439"/>
          </a:xfrm>
          <a:prstGeom prst="rect">
            <a:avLst/>
          </a:prstGeom>
          <a:noFill/>
        </p:spPr>
        <p:txBody>
          <a:bodyPr wrap="square">
            <a:spAutoFit/>
          </a:bodyPr>
          <a:lstStyle/>
          <a:p>
            <a:pPr algn="just"/>
            <a:r>
              <a:rPr lang="cs-CZ" sz="2000" b="0" i="0" dirty="0">
                <a:solidFill>
                  <a:srgbClr val="333333"/>
                </a:solidFill>
                <a:effectLst/>
              </a:rPr>
              <a:t>Výsledný elektrický proud v elektrolytu závisí na jeho teplotě, protože </a:t>
            </a:r>
            <a:r>
              <a:rPr lang="cs-CZ" sz="2000" b="0" i="0" u="sng" dirty="0">
                <a:solidFill>
                  <a:srgbClr val="333333"/>
                </a:solidFill>
                <a:effectLst/>
              </a:rPr>
              <a:t>s rostoucí teplotou se pohyblivost iontů zvyšuje</a:t>
            </a:r>
            <a:r>
              <a:rPr lang="cs-CZ" sz="2000" b="0" i="0" dirty="0">
                <a:solidFill>
                  <a:srgbClr val="333333"/>
                </a:solidFill>
                <a:effectLst/>
              </a:rPr>
              <a:t>. Závisí také na koncentraci roztoku, protože s</a:t>
            </a:r>
            <a:r>
              <a:rPr lang="cs-CZ" sz="2000" b="0" i="0" u="sng" dirty="0">
                <a:solidFill>
                  <a:srgbClr val="333333"/>
                </a:solidFill>
                <a:effectLst/>
              </a:rPr>
              <a:t> rostoucí koncentrací vodivost roztoku roste </a:t>
            </a:r>
            <a:r>
              <a:rPr lang="cs-CZ" sz="2000" b="0" i="0" dirty="0">
                <a:solidFill>
                  <a:srgbClr val="333333"/>
                </a:solidFill>
                <a:effectLst/>
              </a:rPr>
              <a:t>až k maximální hodnotě, pokud se roztok nestane nasyceným.</a:t>
            </a:r>
            <a:endParaRPr lang="cs-CZ" sz="2000" dirty="0"/>
          </a:p>
        </p:txBody>
      </p:sp>
      <p:sp>
        <p:nvSpPr>
          <p:cNvPr id="15" name="TextovéPole 14">
            <a:extLst>
              <a:ext uri="{FF2B5EF4-FFF2-40B4-BE49-F238E27FC236}">
                <a16:creationId xmlns:a16="http://schemas.microsoft.com/office/drawing/2014/main" id="{30A6C973-99F8-4381-A094-48A66FC06569}"/>
              </a:ext>
            </a:extLst>
          </p:cNvPr>
          <p:cNvSpPr txBox="1"/>
          <p:nvPr/>
        </p:nvSpPr>
        <p:spPr>
          <a:xfrm>
            <a:off x="152193" y="4853012"/>
            <a:ext cx="8724900" cy="1323439"/>
          </a:xfrm>
          <a:prstGeom prst="rect">
            <a:avLst/>
          </a:prstGeom>
          <a:noFill/>
        </p:spPr>
        <p:txBody>
          <a:bodyPr wrap="square">
            <a:spAutoFit/>
          </a:bodyPr>
          <a:lstStyle/>
          <a:p>
            <a:pPr algn="just"/>
            <a:r>
              <a:rPr lang="cs-CZ" sz="2000" b="0" i="0" u="sng" dirty="0">
                <a:effectLst/>
              </a:rPr>
              <a:t>Na elektrodách odevzdávají ionty svůj náboj a mění se v elektricky neutrální atomy nebo molekuly, které se vylučují na povrchu elektrod nebo chemicky reagují s materiálem elektrody nebo elektrolytem</a:t>
            </a:r>
            <a:r>
              <a:rPr lang="cs-CZ" sz="2000" b="0" i="0" dirty="0">
                <a:effectLst/>
              </a:rPr>
              <a:t>. Látkové změny vyvolané průchodem proudu elektrolytem na elektrodách se nazývají </a:t>
            </a:r>
            <a:r>
              <a:rPr lang="cs-CZ" sz="2000" b="1" i="0" dirty="0">
                <a:effectLst/>
              </a:rPr>
              <a:t>elektrolýza</a:t>
            </a:r>
            <a:r>
              <a:rPr lang="cs-CZ" sz="2000" b="0" i="0" dirty="0">
                <a:effectLst/>
              </a:rPr>
              <a:t>.</a:t>
            </a:r>
            <a:endParaRPr lang="cs-CZ" sz="2000" dirty="0"/>
          </a:p>
        </p:txBody>
      </p:sp>
    </p:spTree>
    <p:extLst>
      <p:ext uri="{BB962C8B-B14F-4D97-AF65-F5344CB8AC3E}">
        <p14:creationId xmlns:p14="http://schemas.microsoft.com/office/powerpoint/2010/main" val="750867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74DDBD3-D21B-4263-A4BD-BD1608929481}"/>
              </a:ext>
            </a:extLst>
          </p:cNvPr>
          <p:cNvSpPr txBox="1"/>
          <p:nvPr/>
        </p:nvSpPr>
        <p:spPr>
          <a:xfrm>
            <a:off x="169523" y="3949503"/>
            <a:ext cx="8804953" cy="1323439"/>
          </a:xfrm>
          <a:prstGeom prst="rect">
            <a:avLst/>
          </a:prstGeom>
          <a:noFill/>
        </p:spPr>
        <p:txBody>
          <a:bodyPr wrap="square" rtlCol="0">
            <a:spAutoFit/>
          </a:bodyPr>
          <a:lstStyle/>
          <a:p>
            <a:r>
              <a:rPr lang="en-US" sz="2000" b="1" dirty="0" err="1"/>
              <a:t>Magnetick</a:t>
            </a:r>
            <a:r>
              <a:rPr lang="cs-CZ" sz="2000" b="1" dirty="0"/>
              <a:t>á indukce B</a:t>
            </a:r>
            <a:r>
              <a:rPr lang="cs-CZ" sz="2000" dirty="0"/>
              <a:t> je vektorová fyzikální veličina, charakterizující magnetické pole (směr je určen tečnou k dané indukční čáře). V místě, kde je magnetická indukce největší, je nejsilnější magnetické pole a největší hustota indukčních čar. </a:t>
            </a:r>
          </a:p>
          <a:p>
            <a:endParaRPr lang="cs-CZ" sz="2000" dirty="0"/>
          </a:p>
        </p:txBody>
      </p:sp>
      <p:pic>
        <p:nvPicPr>
          <p:cNvPr id="3074" name="Picture 2">
            <a:extLst>
              <a:ext uri="{FF2B5EF4-FFF2-40B4-BE49-F238E27FC236}">
                <a16:creationId xmlns:a16="http://schemas.microsoft.com/office/drawing/2014/main" id="{7301D146-DFA9-4AF7-A646-E0C02C365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08" y="568092"/>
            <a:ext cx="2757969" cy="25894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D880160-52DD-4825-8AD3-35F67652132D}"/>
              </a:ext>
            </a:extLst>
          </p:cNvPr>
          <p:cNvSpPr txBox="1"/>
          <p:nvPr/>
        </p:nvSpPr>
        <p:spPr>
          <a:xfrm>
            <a:off x="375008" y="991229"/>
            <a:ext cx="3128480" cy="2062103"/>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a:t>
            </a:r>
          </a:p>
          <a:p>
            <a:endParaRPr lang="cs-CZ" dirty="0"/>
          </a:p>
          <a:p>
            <a:r>
              <a:rPr lang="cs-CZ" b="0" i="1" dirty="0">
                <a:solidFill>
                  <a:srgbClr val="000000"/>
                </a:solidFill>
                <a:effectLst/>
              </a:rPr>
              <a:t>l</a:t>
            </a:r>
            <a:r>
              <a:rPr lang="cs-CZ" b="0" i="0" dirty="0">
                <a:solidFill>
                  <a:srgbClr val="000000"/>
                </a:solidFill>
                <a:effectLst/>
              </a:rPr>
              <a:t> je aktivní délka vodiče, </a:t>
            </a:r>
          </a:p>
          <a:p>
            <a:r>
              <a:rPr lang="cs-CZ" b="0" i="0" dirty="0">
                <a:solidFill>
                  <a:srgbClr val="000000"/>
                </a:solidFill>
                <a:effectLst/>
              </a:rPr>
              <a:t>I je proud procházející vodičem,</a:t>
            </a:r>
            <a:br>
              <a:rPr lang="cs-CZ" dirty="0"/>
            </a:br>
            <a:r>
              <a:rPr lang="el-GR" b="0" i="0" dirty="0">
                <a:solidFill>
                  <a:srgbClr val="000000"/>
                </a:solidFill>
                <a:effectLst/>
              </a:rPr>
              <a:t>α</a:t>
            </a:r>
            <a:r>
              <a:rPr lang="cs-CZ" b="0" i="0" dirty="0">
                <a:solidFill>
                  <a:srgbClr val="000000"/>
                </a:solidFill>
                <a:effectLst/>
              </a:rPr>
              <a:t> je úhel, který svírá vodič s indukčními čarami, </a:t>
            </a:r>
          </a:p>
          <a:p>
            <a:r>
              <a:rPr lang="cs-CZ" b="0" i="0" dirty="0">
                <a:solidFill>
                  <a:srgbClr val="000000"/>
                </a:solidFill>
                <a:effectLst/>
              </a:rPr>
              <a:t>B je </a:t>
            </a:r>
            <a:r>
              <a:rPr lang="cs-CZ" b="1" i="0" dirty="0">
                <a:solidFill>
                  <a:srgbClr val="000000"/>
                </a:solidFill>
                <a:effectLst/>
              </a:rPr>
              <a:t>magnetická indukce</a:t>
            </a:r>
            <a:r>
              <a:rPr lang="cs-CZ" b="0" i="0" dirty="0">
                <a:solidFill>
                  <a:srgbClr val="000000"/>
                </a:solidFill>
                <a:effectLst/>
              </a:rPr>
              <a:t>.</a:t>
            </a:r>
            <a:endParaRPr lang="cs-CZ" dirty="0"/>
          </a:p>
        </p:txBody>
      </p:sp>
      <p:sp>
        <p:nvSpPr>
          <p:cNvPr id="11" name="TextovéPole 10">
            <a:extLst>
              <a:ext uri="{FF2B5EF4-FFF2-40B4-BE49-F238E27FC236}">
                <a16:creationId xmlns:a16="http://schemas.microsoft.com/office/drawing/2014/main" id="{F88B76BE-8BB9-49C4-950A-47258A8E7BAD}"/>
              </a:ext>
            </a:extLst>
          </p:cNvPr>
          <p:cNvSpPr txBox="1"/>
          <p:nvPr/>
        </p:nvSpPr>
        <p:spPr>
          <a:xfrm>
            <a:off x="498297" y="3136612"/>
            <a:ext cx="4572000" cy="646331"/>
          </a:xfrm>
          <a:prstGeom prst="rect">
            <a:avLst/>
          </a:prstGeom>
          <a:noFill/>
        </p:spPr>
        <p:txBody>
          <a:bodyPr wrap="square">
            <a:spAutoFit/>
          </a:bodyPr>
          <a:lstStyle/>
          <a:p>
            <a:r>
              <a:rPr lang="cs-CZ" dirty="0"/>
              <a:t>α = 0°C     potom     </a:t>
            </a:r>
            <a:r>
              <a:rPr lang="cs-CZ" dirty="0" err="1"/>
              <a:t>F</a:t>
            </a:r>
            <a:r>
              <a:rPr lang="cs-CZ" baseline="-25000" dirty="0" err="1"/>
              <a:t>m</a:t>
            </a:r>
            <a:r>
              <a:rPr lang="cs-CZ" dirty="0"/>
              <a:t> = 0</a:t>
            </a:r>
          </a:p>
          <a:p>
            <a:r>
              <a:rPr lang="cs-CZ" dirty="0"/>
              <a:t>α = 90°C    potom     </a:t>
            </a:r>
            <a:r>
              <a:rPr lang="cs-CZ" dirty="0" err="1"/>
              <a:t>F</a:t>
            </a:r>
            <a:r>
              <a:rPr lang="cs-CZ" baseline="-25000" dirty="0" err="1"/>
              <a:t>m</a:t>
            </a:r>
            <a:r>
              <a:rPr lang="cs-CZ" baseline="-25000" dirty="0"/>
              <a:t> </a:t>
            </a:r>
            <a:r>
              <a:rPr lang="cs-CZ" dirty="0"/>
              <a:t>= max</a:t>
            </a:r>
          </a:p>
        </p:txBody>
      </p:sp>
      <p:pic>
        <p:nvPicPr>
          <p:cNvPr id="3076" name="Picture 4">
            <a:extLst>
              <a:ext uri="{FF2B5EF4-FFF2-40B4-BE49-F238E27FC236}">
                <a16:creationId xmlns:a16="http://schemas.microsoft.com/office/drawing/2014/main" id="{74403052-E808-414A-AF87-5A4ECFC19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942" y="207638"/>
            <a:ext cx="2193534" cy="32213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31C9FC19-58DB-4962-A51A-11BA9CDF3C0D}"/>
              </a:ext>
            </a:extLst>
          </p:cNvPr>
          <p:cNvSpPr txBox="1"/>
          <p:nvPr/>
        </p:nvSpPr>
        <p:spPr>
          <a:xfrm>
            <a:off x="498297" y="5626632"/>
            <a:ext cx="6996807" cy="369332"/>
          </a:xfrm>
          <a:prstGeom prst="rect">
            <a:avLst/>
          </a:prstGeom>
          <a:noFill/>
        </p:spPr>
        <p:txBody>
          <a:bodyPr wrap="square">
            <a:spAutoFit/>
          </a:bodyPr>
          <a:lstStyle/>
          <a:p>
            <a:r>
              <a:rPr lang="cs-CZ" sz="1800" dirty="0"/>
              <a:t>Pro dané homogenní pole je konstantní, jednotkou je Tesla (T = N.A</a:t>
            </a:r>
            <a:r>
              <a:rPr lang="cs-CZ" sz="1800" baseline="30000" dirty="0"/>
              <a:t>-1</a:t>
            </a:r>
            <a:r>
              <a:rPr lang="cs-CZ" sz="1800" dirty="0"/>
              <a:t>.m</a:t>
            </a:r>
            <a:r>
              <a:rPr lang="cs-CZ" sz="1800" baseline="30000" dirty="0"/>
              <a:t>-1</a:t>
            </a:r>
            <a:r>
              <a:rPr lang="cs-CZ" sz="1800" dirty="0"/>
              <a:t>)</a:t>
            </a:r>
            <a:endParaRPr lang="cs-CZ" dirty="0"/>
          </a:p>
        </p:txBody>
      </p:sp>
      <p:sp>
        <p:nvSpPr>
          <p:cNvPr id="2" name="TextovéPole 1">
            <a:extLst>
              <a:ext uri="{FF2B5EF4-FFF2-40B4-BE49-F238E27FC236}">
                <a16:creationId xmlns:a16="http://schemas.microsoft.com/office/drawing/2014/main" id="{177F3E40-ED72-48E0-ADCF-0D15AA722AF3}"/>
              </a:ext>
            </a:extLst>
          </p:cNvPr>
          <p:cNvSpPr txBox="1"/>
          <p:nvPr/>
        </p:nvSpPr>
        <p:spPr>
          <a:xfrm>
            <a:off x="302646" y="383426"/>
            <a:ext cx="1842877" cy="400110"/>
          </a:xfrm>
          <a:prstGeom prst="rect">
            <a:avLst/>
          </a:prstGeom>
          <a:noFill/>
        </p:spPr>
        <p:txBody>
          <a:bodyPr wrap="none" rtlCol="0">
            <a:spAutoFit/>
          </a:bodyPr>
          <a:lstStyle/>
          <a:p>
            <a:r>
              <a:rPr lang="cs-CZ" sz="2000" b="1" dirty="0"/>
              <a:t>Ampérův zákon</a:t>
            </a:r>
          </a:p>
        </p:txBody>
      </p:sp>
    </p:spTree>
    <p:extLst>
      <p:ext uri="{BB962C8B-B14F-4D97-AF65-F5344CB8AC3E}">
        <p14:creationId xmlns:p14="http://schemas.microsoft.com/office/powerpoint/2010/main" val="3438384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AA753E5-5B65-4954-9D7F-44D983EEFECB}"/>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73FAD04B-AB52-4BB8-A67C-67CF6B28436A}"/>
              </a:ext>
            </a:extLst>
          </p:cNvPr>
          <p:cNvSpPr txBox="1"/>
          <p:nvPr/>
        </p:nvSpPr>
        <p:spPr>
          <a:xfrm>
            <a:off x="236305" y="765491"/>
            <a:ext cx="8691938" cy="1015663"/>
          </a:xfrm>
          <a:prstGeom prst="rect">
            <a:avLst/>
          </a:prstGeom>
          <a:noFill/>
        </p:spPr>
        <p:txBody>
          <a:bodyPr wrap="square" rtlCol="0">
            <a:spAutoFit/>
          </a:bodyPr>
          <a:lstStyle/>
          <a:p>
            <a:r>
              <a:rPr lang="cs-CZ" sz="2000" dirty="0"/>
              <a:t>Jak velkou silou působí magnetické pole o magnetické indukci 20 </a:t>
            </a:r>
            <a:r>
              <a:rPr lang="cs-CZ" sz="2000" dirty="0" err="1"/>
              <a:t>mT</a:t>
            </a:r>
            <a:r>
              <a:rPr lang="cs-CZ" sz="2000" dirty="0"/>
              <a:t> na vodič o délce 20 cm, kterým protéká proud 500 mA. Vodič svírá s vektorem magnetické indukce úhel 30°. </a:t>
            </a:r>
          </a:p>
        </p:txBody>
      </p:sp>
      <p:sp>
        <p:nvSpPr>
          <p:cNvPr id="6" name="TextovéPole 5">
            <a:extLst>
              <a:ext uri="{FF2B5EF4-FFF2-40B4-BE49-F238E27FC236}">
                <a16:creationId xmlns:a16="http://schemas.microsoft.com/office/drawing/2014/main" id="{F821619C-1A52-453A-AAA7-65EC8E75A2E2}"/>
              </a:ext>
            </a:extLst>
          </p:cNvPr>
          <p:cNvSpPr txBox="1"/>
          <p:nvPr/>
        </p:nvSpPr>
        <p:spPr>
          <a:xfrm>
            <a:off x="236305" y="1951672"/>
            <a:ext cx="2364750" cy="1631216"/>
          </a:xfrm>
          <a:prstGeom prst="rect">
            <a:avLst/>
          </a:prstGeom>
          <a:noFill/>
        </p:spPr>
        <p:txBody>
          <a:bodyPr wrap="none" rtlCol="0">
            <a:spAutoFit/>
          </a:bodyPr>
          <a:lstStyle/>
          <a:p>
            <a:r>
              <a:rPr lang="cs-CZ" sz="2000" dirty="0"/>
              <a:t>B = 20 </a:t>
            </a:r>
            <a:r>
              <a:rPr lang="cs-CZ" sz="2000" dirty="0" err="1"/>
              <a:t>mT</a:t>
            </a:r>
            <a:r>
              <a:rPr lang="cs-CZ" sz="2000" dirty="0"/>
              <a:t> = 20.10</a:t>
            </a:r>
            <a:r>
              <a:rPr lang="cs-CZ" sz="2000" baseline="30000" dirty="0"/>
              <a:t>-3</a:t>
            </a:r>
            <a:r>
              <a:rPr lang="cs-CZ" sz="2000" dirty="0"/>
              <a:t> T</a:t>
            </a:r>
          </a:p>
          <a:p>
            <a:r>
              <a:rPr lang="cs-CZ" sz="2000" i="1" dirty="0"/>
              <a:t>l</a:t>
            </a:r>
            <a:r>
              <a:rPr lang="cs-CZ" sz="2000" dirty="0"/>
              <a:t> = 20 cm = 0,2 m</a:t>
            </a:r>
          </a:p>
          <a:p>
            <a:r>
              <a:rPr lang="cs-CZ" sz="2000" dirty="0"/>
              <a:t>I = 500 mA = 0,5 A</a:t>
            </a:r>
          </a:p>
          <a:p>
            <a:r>
              <a:rPr lang="cs-CZ" sz="2000" dirty="0"/>
              <a:t>α = 30°</a:t>
            </a:r>
          </a:p>
          <a:p>
            <a:r>
              <a:rPr lang="cs-CZ" sz="2000" dirty="0" err="1"/>
              <a:t>F</a:t>
            </a:r>
            <a:r>
              <a:rPr lang="cs-CZ" sz="2000" baseline="-25000" dirty="0" err="1"/>
              <a:t>m</a:t>
            </a:r>
            <a:r>
              <a:rPr lang="cs-CZ" sz="2000" dirty="0"/>
              <a:t> = ?</a:t>
            </a:r>
          </a:p>
        </p:txBody>
      </p:sp>
      <p:sp>
        <p:nvSpPr>
          <p:cNvPr id="8" name="TextovéPole 7">
            <a:extLst>
              <a:ext uri="{FF2B5EF4-FFF2-40B4-BE49-F238E27FC236}">
                <a16:creationId xmlns:a16="http://schemas.microsoft.com/office/drawing/2014/main" id="{D1E3D959-BD06-4C3B-87B1-AFEFD6B22B8A}"/>
              </a:ext>
            </a:extLst>
          </p:cNvPr>
          <p:cNvSpPr txBox="1"/>
          <p:nvPr/>
        </p:nvSpPr>
        <p:spPr>
          <a:xfrm>
            <a:off x="3354511" y="1951672"/>
            <a:ext cx="5337425" cy="830997"/>
          </a:xfrm>
          <a:prstGeom prst="rect">
            <a:avLst/>
          </a:prstGeom>
          <a:noFill/>
        </p:spPr>
        <p:txBody>
          <a:bodyPr wrap="square">
            <a:spAutoFit/>
          </a:bodyPr>
          <a:lstStyle/>
          <a:p>
            <a:r>
              <a:rPr lang="cs-CZ" sz="2000" dirty="0" err="1"/>
              <a:t>F</a:t>
            </a:r>
            <a:r>
              <a:rPr lang="cs-CZ" sz="2000" baseline="-25000" dirty="0" err="1"/>
              <a:t>m</a:t>
            </a:r>
            <a:r>
              <a:rPr lang="cs-CZ" sz="2000" dirty="0"/>
              <a:t> = B . I . </a:t>
            </a:r>
            <a:r>
              <a:rPr lang="cs-CZ" sz="2000" i="1" dirty="0"/>
              <a:t>L </a:t>
            </a:r>
            <a:r>
              <a:rPr lang="cs-CZ" sz="2000" dirty="0"/>
              <a:t>. sinα = 20.10</a:t>
            </a:r>
            <a:r>
              <a:rPr lang="cs-CZ" sz="2000" baseline="30000" dirty="0"/>
              <a:t>-3</a:t>
            </a:r>
            <a:r>
              <a:rPr lang="cs-CZ" sz="2000" dirty="0"/>
              <a:t> . 0,5 .</a:t>
            </a:r>
            <a:r>
              <a:rPr lang="cs-CZ" sz="2000" i="1" dirty="0"/>
              <a:t> </a:t>
            </a:r>
            <a:r>
              <a:rPr lang="cs-CZ" sz="2000" dirty="0"/>
              <a:t>0,2 . sin30°</a:t>
            </a:r>
          </a:p>
          <a:p>
            <a:endParaRPr lang="cs-CZ" sz="800" dirty="0"/>
          </a:p>
          <a:p>
            <a:r>
              <a:rPr lang="cs-CZ" sz="2000" dirty="0" err="1"/>
              <a:t>F</a:t>
            </a:r>
            <a:r>
              <a:rPr lang="cs-CZ" sz="2000" baseline="-25000" dirty="0" err="1"/>
              <a:t>m</a:t>
            </a:r>
            <a:r>
              <a:rPr lang="cs-CZ" sz="2000" dirty="0"/>
              <a:t> = 0,001 N = </a:t>
            </a:r>
            <a:r>
              <a:rPr lang="cs-CZ" sz="2000" u="sng" dirty="0"/>
              <a:t>1 </a:t>
            </a:r>
            <a:r>
              <a:rPr lang="cs-CZ" sz="2000" u="sng" dirty="0" err="1"/>
              <a:t>mN</a:t>
            </a:r>
            <a:r>
              <a:rPr lang="cs-CZ" sz="2000" u="sng" dirty="0"/>
              <a:t> </a:t>
            </a:r>
          </a:p>
        </p:txBody>
      </p:sp>
    </p:spTree>
    <p:extLst>
      <p:ext uri="{BB962C8B-B14F-4D97-AF65-F5344CB8AC3E}">
        <p14:creationId xmlns:p14="http://schemas.microsoft.com/office/powerpoint/2010/main" val="4072982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magnetic force">
            <a:extLst>
              <a:ext uri="{FF2B5EF4-FFF2-40B4-BE49-F238E27FC236}">
                <a16:creationId xmlns:a16="http://schemas.microsoft.com/office/drawing/2014/main" id="{A5864139-956C-4D7E-AE47-B54FD3D6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079" y="3688910"/>
            <a:ext cx="4311581" cy="2876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12F6E9B-E31C-42F2-9CDA-9C9C2D6CFFE9}"/>
              </a:ext>
            </a:extLst>
          </p:cNvPr>
          <p:cNvSpPr txBox="1"/>
          <p:nvPr/>
        </p:nvSpPr>
        <p:spPr>
          <a:xfrm>
            <a:off x="179797" y="308493"/>
            <a:ext cx="5080571" cy="461665"/>
          </a:xfrm>
          <a:prstGeom prst="rect">
            <a:avLst/>
          </a:prstGeom>
          <a:noFill/>
        </p:spPr>
        <p:txBody>
          <a:bodyPr wrap="square">
            <a:spAutoFit/>
          </a:bodyPr>
          <a:lstStyle/>
          <a:p>
            <a:r>
              <a:rPr lang="cs-CZ" sz="2400" b="1" dirty="0"/>
              <a:t>Částice s nábojem v magnetickém poli</a:t>
            </a:r>
          </a:p>
        </p:txBody>
      </p:sp>
      <p:pic>
        <p:nvPicPr>
          <p:cNvPr id="33798" name="Picture 6">
            <a:extLst>
              <a:ext uri="{FF2B5EF4-FFF2-40B4-BE49-F238E27FC236}">
                <a16:creationId xmlns:a16="http://schemas.microsoft.com/office/drawing/2014/main" id="{9892F9E3-059E-44DC-86ED-3D6F117B3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44" y="3118930"/>
            <a:ext cx="3262635" cy="86486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9F92AB7-1E81-4F84-8844-B947085C7EA5}"/>
              </a:ext>
            </a:extLst>
          </p:cNvPr>
          <p:cNvSpPr txBox="1"/>
          <p:nvPr/>
        </p:nvSpPr>
        <p:spPr>
          <a:xfrm>
            <a:off x="179797" y="894911"/>
            <a:ext cx="8738172" cy="707886"/>
          </a:xfrm>
          <a:prstGeom prst="rect">
            <a:avLst/>
          </a:prstGeom>
          <a:noFill/>
        </p:spPr>
        <p:txBody>
          <a:bodyPr wrap="square" rtlCol="0">
            <a:spAutoFit/>
          </a:bodyPr>
          <a:lstStyle/>
          <a:p>
            <a:pPr algn="just"/>
            <a:r>
              <a:rPr lang="cs-CZ" sz="2000" dirty="0"/>
              <a:t>Na částici s nábojem Q pohybující se rychlostí </a:t>
            </a:r>
            <a:r>
              <a:rPr lang="cs-CZ" sz="2000" i="1" dirty="0"/>
              <a:t>v</a:t>
            </a:r>
            <a:r>
              <a:rPr lang="cs-CZ" sz="2000" dirty="0"/>
              <a:t> </a:t>
            </a:r>
            <a:r>
              <a:rPr lang="cs-CZ" sz="2000" dirty="0" err="1"/>
              <a:t>v</a:t>
            </a:r>
            <a:r>
              <a:rPr lang="cs-CZ" sz="2000" dirty="0"/>
              <a:t> magnetickém poli o indukci B působí síla  </a:t>
            </a:r>
          </a:p>
        </p:txBody>
      </p:sp>
      <p:sp>
        <p:nvSpPr>
          <p:cNvPr id="8" name="TextovéPole 7">
            <a:extLst>
              <a:ext uri="{FF2B5EF4-FFF2-40B4-BE49-F238E27FC236}">
                <a16:creationId xmlns:a16="http://schemas.microsoft.com/office/drawing/2014/main" id="{226D2A29-B96D-4317-9FB4-0FEBF0FCB0C2}"/>
              </a:ext>
            </a:extLst>
          </p:cNvPr>
          <p:cNvSpPr txBox="1"/>
          <p:nvPr/>
        </p:nvSpPr>
        <p:spPr>
          <a:xfrm>
            <a:off x="1078786" y="1526076"/>
            <a:ext cx="6318607" cy="400110"/>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 = B . v.t . Q/t . sinα = </a:t>
            </a:r>
            <a:r>
              <a:rPr lang="cs-CZ" sz="2000" u="sng" dirty="0"/>
              <a:t>B . v . Q . sinα </a:t>
            </a:r>
          </a:p>
        </p:txBody>
      </p:sp>
      <p:sp>
        <p:nvSpPr>
          <p:cNvPr id="4" name="TextovéPole 3">
            <a:extLst>
              <a:ext uri="{FF2B5EF4-FFF2-40B4-BE49-F238E27FC236}">
                <a16:creationId xmlns:a16="http://schemas.microsoft.com/office/drawing/2014/main" id="{AFE9CE67-B06F-43F3-A27D-7DF0DED69DBE}"/>
              </a:ext>
            </a:extLst>
          </p:cNvPr>
          <p:cNvSpPr txBox="1"/>
          <p:nvPr/>
        </p:nvSpPr>
        <p:spPr>
          <a:xfrm>
            <a:off x="107877" y="2088529"/>
            <a:ext cx="8810092" cy="1015663"/>
          </a:xfrm>
          <a:prstGeom prst="rect">
            <a:avLst/>
          </a:prstGeom>
          <a:noFill/>
        </p:spPr>
        <p:txBody>
          <a:bodyPr wrap="square" rtlCol="0">
            <a:spAutoFit/>
          </a:bodyPr>
          <a:lstStyle/>
          <a:p>
            <a:pPr algn="just"/>
            <a:r>
              <a:rPr lang="cs-CZ" sz="2000" dirty="0"/>
              <a:t>Směr pohybu </a:t>
            </a:r>
            <a:r>
              <a:rPr lang="cs-CZ" sz="2000" b="1" dirty="0"/>
              <a:t>částice s kladným nábojem </a:t>
            </a:r>
            <a:r>
              <a:rPr lang="cs-CZ" sz="2000" dirty="0"/>
              <a:t>se určí Flemingovým pravidlem levé ruky (směr proudu se nahradí směrem pohybu nabité částice).</a:t>
            </a:r>
          </a:p>
          <a:p>
            <a:pPr algn="just"/>
            <a:r>
              <a:rPr lang="cs-CZ" sz="2000" dirty="0"/>
              <a:t>U </a:t>
            </a:r>
            <a:r>
              <a:rPr lang="cs-CZ" sz="2000" b="1" dirty="0"/>
              <a:t>částice se záporným nábojem </a:t>
            </a:r>
            <a:r>
              <a:rPr lang="cs-CZ" sz="2000" dirty="0"/>
              <a:t>bude směr pohybu opačný. </a:t>
            </a:r>
          </a:p>
        </p:txBody>
      </p:sp>
      <p:sp>
        <p:nvSpPr>
          <p:cNvPr id="5" name="TextovéPole 4">
            <a:extLst>
              <a:ext uri="{FF2B5EF4-FFF2-40B4-BE49-F238E27FC236}">
                <a16:creationId xmlns:a16="http://schemas.microsoft.com/office/drawing/2014/main" id="{CE2DA69D-D142-47BE-ADDE-022E02B17439}"/>
              </a:ext>
            </a:extLst>
          </p:cNvPr>
          <p:cNvSpPr txBox="1"/>
          <p:nvPr/>
        </p:nvSpPr>
        <p:spPr>
          <a:xfrm flipH="1">
            <a:off x="104279" y="3966782"/>
            <a:ext cx="4872125" cy="646331"/>
          </a:xfrm>
          <a:prstGeom prst="rect">
            <a:avLst/>
          </a:prstGeom>
          <a:noFill/>
        </p:spPr>
        <p:txBody>
          <a:bodyPr wrap="square" rtlCol="0">
            <a:spAutoFit/>
          </a:bodyPr>
          <a:lstStyle/>
          <a:p>
            <a:r>
              <a:rPr lang="cs-CZ" dirty="0"/>
              <a:t>Směr vektoru </a:t>
            </a:r>
            <a:r>
              <a:rPr lang="cs-CZ" b="1" dirty="0"/>
              <a:t>F</a:t>
            </a:r>
            <a:r>
              <a:rPr lang="cs-CZ" dirty="0"/>
              <a:t> je dán </a:t>
            </a:r>
            <a:r>
              <a:rPr lang="cs-CZ" b="1" dirty="0"/>
              <a:t>pravidlem pravé ruky</a:t>
            </a:r>
            <a:r>
              <a:rPr lang="cs-CZ" dirty="0"/>
              <a:t> resp. </a:t>
            </a:r>
            <a:r>
              <a:rPr lang="cs-CZ" b="1" dirty="0"/>
              <a:t>pravidlem pravotočivého šroubu.</a:t>
            </a:r>
            <a:endParaRPr lang="cs-CZ" dirty="0"/>
          </a:p>
        </p:txBody>
      </p:sp>
      <p:pic>
        <p:nvPicPr>
          <p:cNvPr id="9" name="Obrázek 8">
            <a:extLst>
              <a:ext uri="{FF2B5EF4-FFF2-40B4-BE49-F238E27FC236}">
                <a16:creationId xmlns:a16="http://schemas.microsoft.com/office/drawing/2014/main" id="{4BC3A2A4-3692-4173-A932-C373FCBBB65A}"/>
              </a:ext>
            </a:extLst>
          </p:cNvPr>
          <p:cNvPicPr>
            <a:picLocks noChangeAspect="1"/>
          </p:cNvPicPr>
          <p:nvPr/>
        </p:nvPicPr>
        <p:blipFill>
          <a:blip r:embed="rId4"/>
          <a:stretch>
            <a:fillRect/>
          </a:stretch>
        </p:blipFill>
        <p:spPr>
          <a:xfrm>
            <a:off x="3499772" y="4947117"/>
            <a:ext cx="1476633" cy="1597669"/>
          </a:xfrm>
          <a:prstGeom prst="rect">
            <a:avLst/>
          </a:prstGeom>
        </p:spPr>
      </p:pic>
      <p:pic>
        <p:nvPicPr>
          <p:cNvPr id="4100" name="Picture 4">
            <a:extLst>
              <a:ext uri="{FF2B5EF4-FFF2-40B4-BE49-F238E27FC236}">
                <a16:creationId xmlns:a16="http://schemas.microsoft.com/office/drawing/2014/main" id="{8C2A75FD-3FDD-46EE-9A10-C7DFFF534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97" y="4728650"/>
            <a:ext cx="3255369" cy="203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86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5308869-E900-4401-B4AF-E55E4C03A312}"/>
              </a:ext>
            </a:extLst>
          </p:cNvPr>
          <p:cNvSpPr txBox="1"/>
          <p:nvPr/>
        </p:nvSpPr>
        <p:spPr>
          <a:xfrm>
            <a:off x="143837" y="306597"/>
            <a:ext cx="5998826" cy="2062103"/>
          </a:xfrm>
          <a:prstGeom prst="rect">
            <a:avLst/>
          </a:prstGeom>
          <a:noFill/>
        </p:spPr>
        <p:txBody>
          <a:bodyPr wrap="square" rtlCol="0">
            <a:spAutoFit/>
          </a:bodyPr>
          <a:lstStyle/>
          <a:p>
            <a:pPr algn="just"/>
            <a:r>
              <a:rPr lang="cs-CZ" sz="2000" dirty="0"/>
              <a:t>Vlétne-li do homogenního magnetického pole kolmo k vektoru magnetické indukce </a:t>
            </a:r>
            <a:r>
              <a:rPr lang="cs-CZ" sz="2000" b="1" dirty="0"/>
              <a:t>B</a:t>
            </a:r>
            <a:r>
              <a:rPr lang="cs-CZ" sz="2000" dirty="0"/>
              <a:t> částice s nábojem Q, bude na ni kolmo na směr pohybu působit magnetická síla</a:t>
            </a:r>
          </a:p>
          <a:p>
            <a:endParaRPr lang="cs-CZ" sz="800" dirty="0"/>
          </a:p>
          <a:p>
            <a:r>
              <a:rPr lang="cs-CZ" sz="2000" dirty="0"/>
              <a:t>		</a:t>
            </a:r>
            <a:r>
              <a:rPr lang="cs-CZ" sz="2000" dirty="0" err="1"/>
              <a:t>F</a:t>
            </a:r>
            <a:r>
              <a:rPr lang="cs-CZ" sz="2000" baseline="-25000" dirty="0" err="1"/>
              <a:t>m</a:t>
            </a:r>
            <a:r>
              <a:rPr lang="cs-CZ" sz="2000" dirty="0"/>
              <a:t> = Q . V . B = m . v</a:t>
            </a:r>
            <a:r>
              <a:rPr lang="cs-CZ" sz="2000" baseline="30000" dirty="0"/>
              <a:t>2</a:t>
            </a:r>
            <a:r>
              <a:rPr lang="cs-CZ" sz="2000" dirty="0"/>
              <a:t> /r</a:t>
            </a:r>
          </a:p>
          <a:p>
            <a:endParaRPr lang="cs-CZ" sz="2000" dirty="0"/>
          </a:p>
        </p:txBody>
      </p:sp>
      <p:pic>
        <p:nvPicPr>
          <p:cNvPr id="5122" name="Picture 2" descr="3.06.Magnetické pole-Tisk">
            <a:extLst>
              <a:ext uri="{FF2B5EF4-FFF2-40B4-BE49-F238E27FC236}">
                <a16:creationId xmlns:a16="http://schemas.microsoft.com/office/drawing/2014/main" id="{178268E0-66B6-4AC6-9202-2968864F4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384" y="1324893"/>
            <a:ext cx="2292279" cy="14736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TEKTORY A URYCHLOVAČE">
            <a:extLst>
              <a:ext uri="{FF2B5EF4-FFF2-40B4-BE49-F238E27FC236}">
                <a16:creationId xmlns:a16="http://schemas.microsoft.com/office/drawing/2014/main" id="{C5BF87E5-53D4-4CBA-B5DD-078064A3E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867" y="4285941"/>
            <a:ext cx="3347235" cy="24303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CA71B4F-D323-472D-AF4E-9D212DD2DEE4}"/>
              </a:ext>
            </a:extLst>
          </p:cNvPr>
          <p:cNvSpPr txBox="1"/>
          <p:nvPr/>
        </p:nvSpPr>
        <p:spPr>
          <a:xfrm>
            <a:off x="217897" y="5535740"/>
            <a:ext cx="5730839" cy="707886"/>
          </a:xfrm>
          <a:prstGeom prst="rect">
            <a:avLst/>
          </a:prstGeom>
          <a:noFill/>
        </p:spPr>
        <p:txBody>
          <a:bodyPr wrap="square">
            <a:spAutoFit/>
          </a:bodyPr>
          <a:lstStyle/>
          <a:p>
            <a:pPr algn="just"/>
            <a:r>
              <a:rPr lang="cs-CZ" sz="2000" dirty="0"/>
              <a:t>Měřením poloměru trajektorie lze určit hmotnost nabité částice (</a:t>
            </a:r>
            <a:r>
              <a:rPr lang="cs-CZ" sz="2000" b="1" dirty="0"/>
              <a:t>hmotnostní spektrometrie</a:t>
            </a:r>
            <a:r>
              <a:rPr lang="cs-CZ" sz="2000" dirty="0"/>
              <a:t>)</a:t>
            </a:r>
          </a:p>
        </p:txBody>
      </p:sp>
      <p:pic>
        <p:nvPicPr>
          <p:cNvPr id="5128" name="Picture 8" descr="Elektronika.Úvod.Magnetické pole">
            <a:extLst>
              <a:ext uri="{FF2B5EF4-FFF2-40B4-BE49-F238E27FC236}">
                <a16:creationId xmlns:a16="http://schemas.microsoft.com/office/drawing/2014/main" id="{4683FED9-03F7-4AB0-9548-427C0D70F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18" y="3757121"/>
            <a:ext cx="4674743" cy="160720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orentzova síla – WikiSkripta">
            <a:extLst>
              <a:ext uri="{FF2B5EF4-FFF2-40B4-BE49-F238E27FC236}">
                <a16:creationId xmlns:a16="http://schemas.microsoft.com/office/drawing/2014/main" id="{22F1AB44-29B9-4657-B9EF-5EC6452FC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663" y="2186976"/>
            <a:ext cx="28575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51F8D24A-32C7-4CF9-9D50-83EEAA6E813D}"/>
              </a:ext>
            </a:extLst>
          </p:cNvPr>
          <p:cNvPicPr>
            <a:picLocks noChangeAspect="1"/>
          </p:cNvPicPr>
          <p:nvPr/>
        </p:nvPicPr>
        <p:blipFill>
          <a:blip r:embed="rId6"/>
          <a:stretch>
            <a:fillRect/>
          </a:stretch>
        </p:blipFill>
        <p:spPr>
          <a:xfrm>
            <a:off x="6142663" y="217007"/>
            <a:ext cx="2857500" cy="1704940"/>
          </a:xfrm>
          <a:prstGeom prst="rect">
            <a:avLst/>
          </a:prstGeom>
        </p:spPr>
      </p:pic>
      <p:sp>
        <p:nvSpPr>
          <p:cNvPr id="22" name="TextovéPole 21">
            <a:extLst>
              <a:ext uri="{FF2B5EF4-FFF2-40B4-BE49-F238E27FC236}">
                <a16:creationId xmlns:a16="http://schemas.microsoft.com/office/drawing/2014/main" id="{91181924-BBC7-447E-B042-578B730F3ED0}"/>
              </a:ext>
            </a:extLst>
          </p:cNvPr>
          <p:cNvSpPr txBox="1"/>
          <p:nvPr/>
        </p:nvSpPr>
        <p:spPr>
          <a:xfrm>
            <a:off x="143837" y="2755084"/>
            <a:ext cx="4026401" cy="1015663"/>
          </a:xfrm>
          <a:prstGeom prst="rect">
            <a:avLst/>
          </a:prstGeom>
          <a:noFill/>
        </p:spPr>
        <p:txBody>
          <a:bodyPr wrap="square">
            <a:spAutoFit/>
          </a:bodyPr>
          <a:lstStyle/>
          <a:p>
            <a:pPr algn="just"/>
            <a:r>
              <a:rPr lang="cs-CZ" sz="2000" dirty="0"/>
              <a:t>Částice se bude pohybovat po kružnici, </a:t>
            </a:r>
            <a:r>
              <a:rPr lang="cs-CZ" sz="2000" dirty="0" err="1"/>
              <a:t>F</a:t>
            </a:r>
            <a:r>
              <a:rPr lang="cs-CZ" sz="2000" baseline="-25000" dirty="0" err="1"/>
              <a:t>m</a:t>
            </a:r>
            <a:r>
              <a:rPr lang="cs-CZ" sz="2000" dirty="0"/>
              <a:t> působí jako dostředivá síla.</a:t>
            </a:r>
          </a:p>
        </p:txBody>
      </p:sp>
    </p:spTree>
    <p:extLst>
      <p:ext uri="{BB962C8B-B14F-4D97-AF65-F5344CB8AC3E}">
        <p14:creationId xmlns:p14="http://schemas.microsoft.com/office/powerpoint/2010/main" val="988045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tatic object - Google-мен іздеу | Physics, Magnetic field, Electric field">
            <a:extLst>
              <a:ext uri="{FF2B5EF4-FFF2-40B4-BE49-F238E27FC236}">
                <a16:creationId xmlns:a16="http://schemas.microsoft.com/office/drawing/2014/main" id="{8994FDC1-21D7-49C7-9027-D08D3477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188" y="3429000"/>
            <a:ext cx="6481009" cy="3356582"/>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6D54B15-EE78-4BE0-9F65-CCAB46ADD970}"/>
              </a:ext>
            </a:extLst>
          </p:cNvPr>
          <p:cNvPicPr>
            <a:picLocks noChangeAspect="1"/>
          </p:cNvPicPr>
          <p:nvPr/>
        </p:nvPicPr>
        <p:blipFill>
          <a:blip r:embed="rId3"/>
          <a:stretch>
            <a:fillRect/>
          </a:stretch>
        </p:blipFill>
        <p:spPr>
          <a:xfrm>
            <a:off x="3180751" y="323314"/>
            <a:ext cx="5128139" cy="3105686"/>
          </a:xfrm>
          <a:prstGeom prst="rect">
            <a:avLst/>
          </a:prstGeom>
        </p:spPr>
      </p:pic>
      <p:pic>
        <p:nvPicPr>
          <p:cNvPr id="8" name="Obrázek 7">
            <a:extLst>
              <a:ext uri="{FF2B5EF4-FFF2-40B4-BE49-F238E27FC236}">
                <a16:creationId xmlns:a16="http://schemas.microsoft.com/office/drawing/2014/main" id="{B9F1AABA-D610-4E27-86FD-18A50820D173}"/>
              </a:ext>
            </a:extLst>
          </p:cNvPr>
          <p:cNvPicPr>
            <a:picLocks noChangeAspect="1"/>
          </p:cNvPicPr>
          <p:nvPr/>
        </p:nvPicPr>
        <p:blipFill>
          <a:blip r:embed="rId4"/>
          <a:stretch>
            <a:fillRect/>
          </a:stretch>
        </p:blipFill>
        <p:spPr>
          <a:xfrm>
            <a:off x="588530" y="2188395"/>
            <a:ext cx="2006946" cy="653165"/>
          </a:xfrm>
          <a:prstGeom prst="rect">
            <a:avLst/>
          </a:prstGeom>
        </p:spPr>
      </p:pic>
    </p:spTree>
    <p:extLst>
      <p:ext uri="{BB962C8B-B14F-4D97-AF65-F5344CB8AC3E}">
        <p14:creationId xmlns:p14="http://schemas.microsoft.com/office/powerpoint/2010/main" val="2106892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9" name="Picture 11" descr="Discovery of the Atomic Nucleus - Introduction to Physics - OpenStax CNX">
            <a:extLst>
              <a:ext uri="{FF2B5EF4-FFF2-40B4-BE49-F238E27FC236}">
                <a16:creationId xmlns:a16="http://schemas.microsoft.com/office/drawing/2014/main" id="{52555A78-848B-44A2-879E-CD2BABDD2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300" y="3791079"/>
            <a:ext cx="5110256" cy="292598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65DF0D8-A518-4B42-B7EF-E2E039C8BB17}"/>
              </a:ext>
            </a:extLst>
          </p:cNvPr>
          <p:cNvSpPr txBox="1"/>
          <p:nvPr/>
        </p:nvSpPr>
        <p:spPr>
          <a:xfrm>
            <a:off x="215757" y="80571"/>
            <a:ext cx="4572000" cy="461665"/>
          </a:xfrm>
          <a:prstGeom prst="rect">
            <a:avLst/>
          </a:prstGeom>
          <a:noFill/>
        </p:spPr>
        <p:txBody>
          <a:bodyPr wrap="square">
            <a:spAutoFit/>
          </a:bodyPr>
          <a:lstStyle/>
          <a:p>
            <a:pPr algn="l"/>
            <a:r>
              <a:rPr lang="cs-CZ" sz="2400" b="1" i="0" dirty="0">
                <a:solidFill>
                  <a:srgbClr val="000000"/>
                </a:solidFill>
                <a:effectLst/>
              </a:rPr>
              <a:t>Lorentzova síla</a:t>
            </a:r>
          </a:p>
        </p:txBody>
      </p:sp>
      <p:sp>
        <p:nvSpPr>
          <p:cNvPr id="7" name="TextovéPole 6">
            <a:extLst>
              <a:ext uri="{FF2B5EF4-FFF2-40B4-BE49-F238E27FC236}">
                <a16:creationId xmlns:a16="http://schemas.microsoft.com/office/drawing/2014/main" id="{05A04509-DD7A-4C6D-A366-C8D885FD8C89}"/>
              </a:ext>
            </a:extLst>
          </p:cNvPr>
          <p:cNvSpPr txBox="1"/>
          <p:nvPr/>
        </p:nvSpPr>
        <p:spPr>
          <a:xfrm>
            <a:off x="215757" y="597528"/>
            <a:ext cx="8686800" cy="1015663"/>
          </a:xfrm>
          <a:prstGeom prst="rect">
            <a:avLst/>
          </a:prstGeom>
          <a:noFill/>
        </p:spPr>
        <p:txBody>
          <a:bodyPr wrap="square">
            <a:spAutoFit/>
          </a:bodyPr>
          <a:lstStyle/>
          <a:p>
            <a:pPr algn="just"/>
            <a:r>
              <a:rPr lang="cs-CZ" sz="2000" b="0" i="0" dirty="0">
                <a:solidFill>
                  <a:srgbClr val="212529"/>
                </a:solidFill>
                <a:effectLst/>
              </a:rPr>
              <a:t>V elektromagnetickém poli se pohybuje částice s nábojem, na tuto částici současně působí síla elektrostatická </a:t>
            </a:r>
            <a:r>
              <a:rPr lang="cs-CZ" sz="2000" b="1" i="0" dirty="0" err="1">
                <a:solidFill>
                  <a:srgbClr val="212529"/>
                </a:solidFill>
                <a:effectLst/>
              </a:rPr>
              <a:t>F</a:t>
            </a:r>
            <a:r>
              <a:rPr lang="cs-CZ" sz="2000" b="1" i="0" baseline="-25000" dirty="0" err="1">
                <a:solidFill>
                  <a:srgbClr val="212529"/>
                </a:solidFill>
                <a:effectLst/>
              </a:rPr>
              <a:t>e</a:t>
            </a:r>
            <a:r>
              <a:rPr lang="cs-CZ" sz="2000" b="0" i="0" dirty="0">
                <a:solidFill>
                  <a:srgbClr val="212529"/>
                </a:solidFill>
                <a:effectLst/>
              </a:rPr>
              <a:t> a magnetická </a:t>
            </a:r>
            <a:r>
              <a:rPr lang="cs-CZ" sz="2000" b="1" i="0" dirty="0" err="1">
                <a:solidFill>
                  <a:srgbClr val="212529"/>
                </a:solidFill>
                <a:effectLst/>
              </a:rPr>
              <a:t>F</a:t>
            </a:r>
            <a:r>
              <a:rPr lang="cs-CZ" sz="2000" b="1" i="0" baseline="-25000" dirty="0" err="1">
                <a:solidFill>
                  <a:srgbClr val="212529"/>
                </a:solidFill>
                <a:effectLst/>
              </a:rPr>
              <a:t>m</a:t>
            </a:r>
            <a:r>
              <a:rPr lang="cs-CZ" sz="2000" b="0" i="0" dirty="0">
                <a:solidFill>
                  <a:srgbClr val="212529"/>
                </a:solidFill>
                <a:effectLst/>
              </a:rPr>
              <a:t>. Proto výsledná síla působící na částici bude dána jejich vektorovým součtem</a:t>
            </a:r>
          </a:p>
        </p:txBody>
      </p:sp>
      <p:sp>
        <p:nvSpPr>
          <p:cNvPr id="9" name="TextovéPole 8">
            <a:extLst>
              <a:ext uri="{FF2B5EF4-FFF2-40B4-BE49-F238E27FC236}">
                <a16:creationId xmlns:a16="http://schemas.microsoft.com/office/drawing/2014/main" id="{40774EF1-E1B4-42E4-AB0A-CDAC75F78436}"/>
              </a:ext>
            </a:extLst>
          </p:cNvPr>
          <p:cNvSpPr txBox="1"/>
          <p:nvPr/>
        </p:nvSpPr>
        <p:spPr>
          <a:xfrm>
            <a:off x="215757" y="2680787"/>
            <a:ext cx="6400800" cy="707886"/>
          </a:xfrm>
          <a:prstGeom prst="rect">
            <a:avLst/>
          </a:prstGeom>
          <a:noFill/>
        </p:spPr>
        <p:txBody>
          <a:bodyPr wrap="square">
            <a:spAutoFit/>
          </a:bodyPr>
          <a:lstStyle/>
          <a:p>
            <a:pPr algn="just"/>
            <a:r>
              <a:rPr lang="cs-CZ" sz="2000" b="1" dirty="0"/>
              <a:t>Lorentzova síla F</a:t>
            </a:r>
            <a:r>
              <a:rPr lang="cs-CZ" sz="2000" b="1" baseline="-25000" dirty="0"/>
              <a:t>L</a:t>
            </a:r>
            <a:r>
              <a:rPr lang="cs-CZ" sz="2000" dirty="0"/>
              <a:t> je síla, která vzniká působením magnetické a elektrostatické síly na částici s nábojem. </a:t>
            </a:r>
            <a:endParaRPr lang="cs-CZ" sz="2000" dirty="0">
              <a:highlight>
                <a:srgbClr val="FFFF00"/>
              </a:highlight>
            </a:endParaRPr>
          </a:p>
        </p:txBody>
      </p:sp>
      <p:pic>
        <p:nvPicPr>
          <p:cNvPr id="12291" name="Picture 3" descr="Lorentz force - Wikipedia">
            <a:extLst>
              <a:ext uri="{FF2B5EF4-FFF2-40B4-BE49-F238E27FC236}">
                <a16:creationId xmlns:a16="http://schemas.microsoft.com/office/drawing/2014/main" id="{5987F957-DA8E-4946-A029-0661A6C37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162" y="1327578"/>
            <a:ext cx="2344180" cy="24848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36373CD6-419D-4A61-B448-3CCBE13C8DEC}"/>
              </a:ext>
            </a:extLst>
          </p:cNvPr>
          <p:cNvSpPr txBox="1"/>
          <p:nvPr/>
        </p:nvSpPr>
        <p:spPr>
          <a:xfrm>
            <a:off x="568077" y="1794498"/>
            <a:ext cx="4572000" cy="369332"/>
          </a:xfrm>
          <a:prstGeom prst="rect">
            <a:avLst/>
          </a:prstGeom>
          <a:noFill/>
        </p:spPr>
        <p:txBody>
          <a:bodyPr wrap="square">
            <a:spAutoFit/>
          </a:bodyPr>
          <a:lstStyle/>
          <a:p>
            <a:endParaRPr lang="cs-CZ" dirty="0"/>
          </a:p>
        </p:txBody>
      </p:sp>
      <p:pic>
        <p:nvPicPr>
          <p:cNvPr id="12" name="Obrázek 11">
            <a:extLst>
              <a:ext uri="{FF2B5EF4-FFF2-40B4-BE49-F238E27FC236}">
                <a16:creationId xmlns:a16="http://schemas.microsoft.com/office/drawing/2014/main" id="{FA520374-0BFE-40EF-8535-00BAFEE516B1}"/>
              </a:ext>
            </a:extLst>
          </p:cNvPr>
          <p:cNvPicPr>
            <a:picLocks noChangeAspect="1"/>
          </p:cNvPicPr>
          <p:nvPr/>
        </p:nvPicPr>
        <p:blipFill>
          <a:blip r:embed="rId4"/>
          <a:stretch>
            <a:fillRect/>
          </a:stretch>
        </p:blipFill>
        <p:spPr>
          <a:xfrm>
            <a:off x="568077" y="1905292"/>
            <a:ext cx="2042392" cy="664701"/>
          </a:xfrm>
          <a:prstGeom prst="rect">
            <a:avLst/>
          </a:prstGeom>
        </p:spPr>
      </p:pic>
      <p:sp>
        <p:nvSpPr>
          <p:cNvPr id="13" name="TextovéPole 12">
            <a:extLst>
              <a:ext uri="{FF2B5EF4-FFF2-40B4-BE49-F238E27FC236}">
                <a16:creationId xmlns:a16="http://schemas.microsoft.com/office/drawing/2014/main" id="{4EA0124B-BD90-4F4E-BD11-9E60282F2BC8}"/>
              </a:ext>
            </a:extLst>
          </p:cNvPr>
          <p:cNvSpPr txBox="1"/>
          <p:nvPr/>
        </p:nvSpPr>
        <p:spPr>
          <a:xfrm>
            <a:off x="2381162" y="6075806"/>
            <a:ext cx="2069990" cy="369332"/>
          </a:xfrm>
          <a:prstGeom prst="rect">
            <a:avLst/>
          </a:prstGeom>
          <a:noFill/>
        </p:spPr>
        <p:txBody>
          <a:bodyPr wrap="none" rtlCol="0">
            <a:spAutoFit/>
          </a:bodyPr>
          <a:lstStyle/>
          <a:p>
            <a:r>
              <a:rPr lang="cs-CZ" dirty="0"/>
              <a:t>Katodová rtg. lampa</a:t>
            </a:r>
          </a:p>
        </p:txBody>
      </p:sp>
    </p:spTree>
    <p:extLst>
      <p:ext uri="{BB962C8B-B14F-4D97-AF65-F5344CB8AC3E}">
        <p14:creationId xmlns:p14="http://schemas.microsoft.com/office/powerpoint/2010/main" val="3984700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8" name="Picture 12">
            <a:extLst>
              <a:ext uri="{FF2B5EF4-FFF2-40B4-BE49-F238E27FC236}">
                <a16:creationId xmlns:a16="http://schemas.microsoft.com/office/drawing/2014/main" id="{5812DD7A-0885-4071-AEBB-BF62452B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235" y="1969321"/>
            <a:ext cx="2311687" cy="2568541"/>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Barevná televize :: MEF">
            <a:extLst>
              <a:ext uri="{FF2B5EF4-FFF2-40B4-BE49-F238E27FC236}">
                <a16:creationId xmlns:a16="http://schemas.microsoft.com/office/drawing/2014/main" id="{CD7F3950-1324-44BF-9D1E-3945D6160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968" y="4272821"/>
            <a:ext cx="3514272" cy="256854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85984397-6D85-4B48-9819-EFA066B4B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419" y="235875"/>
            <a:ext cx="2457291" cy="166958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RT monitory">
            <a:extLst>
              <a:ext uri="{FF2B5EF4-FFF2-40B4-BE49-F238E27FC236}">
                <a16:creationId xmlns:a16="http://schemas.microsoft.com/office/drawing/2014/main" id="{85B2FE6E-0064-4FE8-83CA-A52F92EAA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10" y="4665752"/>
            <a:ext cx="2121960" cy="18946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A8B1099-F611-406B-8773-9000731B5F17}"/>
              </a:ext>
            </a:extLst>
          </p:cNvPr>
          <p:cNvSpPr txBox="1"/>
          <p:nvPr/>
        </p:nvSpPr>
        <p:spPr>
          <a:xfrm>
            <a:off x="183167" y="227465"/>
            <a:ext cx="2046907" cy="461665"/>
          </a:xfrm>
          <a:prstGeom prst="rect">
            <a:avLst/>
          </a:prstGeom>
          <a:noFill/>
        </p:spPr>
        <p:txBody>
          <a:bodyPr wrap="none" rtlCol="0">
            <a:spAutoFit/>
          </a:bodyPr>
          <a:lstStyle/>
          <a:p>
            <a:r>
              <a:rPr lang="cs-CZ" sz="2400" b="1" dirty="0"/>
              <a:t>CRT obrazovka</a:t>
            </a:r>
          </a:p>
        </p:txBody>
      </p:sp>
      <p:sp>
        <p:nvSpPr>
          <p:cNvPr id="12" name="TextovéPole 11">
            <a:extLst>
              <a:ext uri="{FF2B5EF4-FFF2-40B4-BE49-F238E27FC236}">
                <a16:creationId xmlns:a16="http://schemas.microsoft.com/office/drawing/2014/main" id="{BE4F0BBD-54A0-412F-93C6-807D73FE18E3}"/>
              </a:ext>
            </a:extLst>
          </p:cNvPr>
          <p:cNvSpPr txBox="1"/>
          <p:nvPr/>
        </p:nvSpPr>
        <p:spPr>
          <a:xfrm>
            <a:off x="240290" y="689130"/>
            <a:ext cx="5957846" cy="3785652"/>
          </a:xfrm>
          <a:prstGeom prst="rect">
            <a:avLst/>
          </a:prstGeom>
          <a:noFill/>
        </p:spPr>
        <p:txBody>
          <a:bodyPr wrap="square">
            <a:spAutoFit/>
          </a:bodyPr>
          <a:lstStyle/>
          <a:p>
            <a:pPr algn="just"/>
            <a:r>
              <a:rPr lang="cs-CZ" sz="2000" b="1" i="0" dirty="0">
                <a:solidFill>
                  <a:srgbClr val="000000"/>
                </a:solidFill>
                <a:effectLst/>
              </a:rPr>
              <a:t>CRT</a:t>
            </a:r>
            <a:r>
              <a:rPr lang="cs-CZ" sz="2000" b="0" i="0" dirty="0">
                <a:solidFill>
                  <a:srgbClr val="000000"/>
                </a:solidFill>
                <a:effectLst/>
              </a:rPr>
              <a:t> (</a:t>
            </a:r>
            <a:r>
              <a:rPr lang="cs-CZ" sz="2000" b="0" i="0" dirty="0" err="1">
                <a:solidFill>
                  <a:srgbClr val="000000"/>
                </a:solidFill>
                <a:effectLst/>
              </a:rPr>
              <a:t>Cathode</a:t>
            </a:r>
            <a:r>
              <a:rPr lang="cs-CZ" sz="2000" b="0" i="0" dirty="0">
                <a:solidFill>
                  <a:srgbClr val="000000"/>
                </a:solidFill>
                <a:effectLst/>
              </a:rPr>
              <a:t> </a:t>
            </a:r>
            <a:r>
              <a:rPr lang="cs-CZ" sz="2000" b="0" i="0" dirty="0" err="1">
                <a:solidFill>
                  <a:srgbClr val="000000"/>
                </a:solidFill>
                <a:effectLst/>
              </a:rPr>
              <a:t>Ray</a:t>
            </a:r>
            <a:r>
              <a:rPr lang="cs-CZ" sz="2000" b="0" i="0" dirty="0">
                <a:solidFill>
                  <a:srgbClr val="000000"/>
                </a:solidFill>
                <a:effectLst/>
              </a:rPr>
              <a:t> Tube, obrazová elektronka) funguje na následujícím principu:</a:t>
            </a:r>
          </a:p>
          <a:p>
            <a:pPr algn="just"/>
            <a:r>
              <a:rPr lang="cs-CZ" sz="2000" b="0" i="0" dirty="0">
                <a:solidFill>
                  <a:srgbClr val="000000"/>
                </a:solidFill>
                <a:effectLst/>
              </a:rPr>
              <a:t>Obraz se vytváří tak, že z katody v hrdle obrazovky jsou emitovány elektrony, ty následně prochází trubicí, kde jsou díky anodě usměrňovány do úzkého svazku. Poté prochází štěrbinovou či bodovou maskou, aby dopadly na dané místo a vytvořily barevný bod ("tečku"). Elektron pak dopadne na luminofor a ten podle intenzity vyloučí foton (rozsvítí se). Obraz vzniká po tečkách, které jsou uspořádány do řad a sloupců. K tomu, aby se elektrony mohly takto vychylovat, slouží vychylovací cívky umístěné za anodou.</a:t>
            </a:r>
            <a:endParaRPr lang="cs-CZ" sz="2000" dirty="0"/>
          </a:p>
        </p:txBody>
      </p:sp>
      <p:pic>
        <p:nvPicPr>
          <p:cNvPr id="14352" name="Picture 16">
            <a:extLst>
              <a:ext uri="{FF2B5EF4-FFF2-40B4-BE49-F238E27FC236}">
                <a16:creationId xmlns:a16="http://schemas.microsoft.com/office/drawing/2014/main" id="{E54CF576-791F-46B6-8E63-67D1DF24BA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475" y="5089618"/>
            <a:ext cx="1698447" cy="161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926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n microscope- definition, principle, types, uses, images">
            <a:extLst>
              <a:ext uri="{FF2B5EF4-FFF2-40B4-BE49-F238E27FC236}">
                <a16:creationId xmlns:a16="http://schemas.microsoft.com/office/drawing/2014/main" id="{8C308D39-6613-4983-B1B9-6AAFE116A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859" y="3360325"/>
            <a:ext cx="3333751" cy="3333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mission electron microscope (TEM)">
            <a:extLst>
              <a:ext uri="{FF2B5EF4-FFF2-40B4-BE49-F238E27FC236}">
                <a16:creationId xmlns:a16="http://schemas.microsoft.com/office/drawing/2014/main" id="{5DA86F39-39EF-4DC8-B525-025E99600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462" y="3429000"/>
            <a:ext cx="3078500" cy="3265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48D82E9-1A1F-4E45-87C0-00C9E8FA23BD}"/>
              </a:ext>
            </a:extLst>
          </p:cNvPr>
          <p:cNvSpPr txBox="1"/>
          <p:nvPr/>
        </p:nvSpPr>
        <p:spPr>
          <a:xfrm>
            <a:off x="2539535" y="6052219"/>
            <a:ext cx="599844" cy="369332"/>
          </a:xfrm>
          <a:prstGeom prst="rect">
            <a:avLst/>
          </a:prstGeom>
          <a:noFill/>
        </p:spPr>
        <p:txBody>
          <a:bodyPr wrap="none" rtlCol="0">
            <a:spAutoFit/>
          </a:bodyPr>
          <a:lstStyle/>
          <a:p>
            <a:r>
              <a:rPr lang="en-US" dirty="0"/>
              <a:t>SEM</a:t>
            </a:r>
            <a:endParaRPr lang="cs-CZ" dirty="0"/>
          </a:p>
        </p:txBody>
      </p:sp>
      <p:sp>
        <p:nvSpPr>
          <p:cNvPr id="8" name="TextovéPole 7">
            <a:extLst>
              <a:ext uri="{FF2B5EF4-FFF2-40B4-BE49-F238E27FC236}">
                <a16:creationId xmlns:a16="http://schemas.microsoft.com/office/drawing/2014/main" id="{E452D7F8-2EC9-4FD3-AD22-1503813B93FA}"/>
              </a:ext>
            </a:extLst>
          </p:cNvPr>
          <p:cNvSpPr txBox="1"/>
          <p:nvPr/>
        </p:nvSpPr>
        <p:spPr>
          <a:xfrm>
            <a:off x="8158965" y="6262039"/>
            <a:ext cx="606256" cy="369332"/>
          </a:xfrm>
          <a:prstGeom prst="rect">
            <a:avLst/>
          </a:prstGeom>
          <a:noFill/>
        </p:spPr>
        <p:txBody>
          <a:bodyPr wrap="none" rtlCol="0">
            <a:spAutoFit/>
          </a:bodyPr>
          <a:lstStyle/>
          <a:p>
            <a:r>
              <a:rPr lang="en-US" dirty="0"/>
              <a:t>TEM</a:t>
            </a:r>
            <a:endParaRPr lang="cs-CZ" dirty="0"/>
          </a:p>
        </p:txBody>
      </p:sp>
      <p:sp>
        <p:nvSpPr>
          <p:cNvPr id="5" name="TextovéPole 4">
            <a:extLst>
              <a:ext uri="{FF2B5EF4-FFF2-40B4-BE49-F238E27FC236}">
                <a16:creationId xmlns:a16="http://schemas.microsoft.com/office/drawing/2014/main" id="{3157E610-BE97-483E-A486-197C91EA47F8}"/>
              </a:ext>
            </a:extLst>
          </p:cNvPr>
          <p:cNvSpPr txBox="1"/>
          <p:nvPr/>
        </p:nvSpPr>
        <p:spPr>
          <a:xfrm>
            <a:off x="147145" y="283779"/>
            <a:ext cx="3100079" cy="461665"/>
          </a:xfrm>
          <a:prstGeom prst="rect">
            <a:avLst/>
          </a:prstGeom>
          <a:noFill/>
        </p:spPr>
        <p:txBody>
          <a:bodyPr wrap="none" rtlCol="0">
            <a:spAutoFit/>
          </a:bodyPr>
          <a:lstStyle/>
          <a:p>
            <a:r>
              <a:rPr lang="en-US" sz="2400" b="1" dirty="0" err="1"/>
              <a:t>Elektronov</a:t>
            </a:r>
            <a:r>
              <a:rPr lang="cs-CZ" sz="2400" b="1" dirty="0"/>
              <a:t>ý mikroskop</a:t>
            </a:r>
          </a:p>
        </p:txBody>
      </p:sp>
      <p:sp>
        <p:nvSpPr>
          <p:cNvPr id="9" name="TextovéPole 8">
            <a:extLst>
              <a:ext uri="{FF2B5EF4-FFF2-40B4-BE49-F238E27FC236}">
                <a16:creationId xmlns:a16="http://schemas.microsoft.com/office/drawing/2014/main" id="{9F1D0F7B-5AF1-42C3-AAF6-7764EE2708E5}"/>
              </a:ext>
            </a:extLst>
          </p:cNvPr>
          <p:cNvSpPr txBox="1"/>
          <p:nvPr/>
        </p:nvSpPr>
        <p:spPr>
          <a:xfrm>
            <a:off x="147144" y="805781"/>
            <a:ext cx="8863291" cy="2554545"/>
          </a:xfrm>
          <a:prstGeom prst="rect">
            <a:avLst/>
          </a:prstGeom>
          <a:noFill/>
        </p:spPr>
        <p:txBody>
          <a:bodyPr wrap="square">
            <a:spAutoFit/>
          </a:bodyPr>
          <a:lstStyle/>
          <a:p>
            <a:pPr algn="just"/>
            <a:r>
              <a:rPr lang="cs-CZ" sz="2000" b="1" i="0" dirty="0">
                <a:effectLst/>
              </a:rPr>
              <a:t>Elektronový mikroskop </a:t>
            </a:r>
            <a:r>
              <a:rPr lang="cs-CZ" sz="2000" b="0" i="0" dirty="0">
                <a:effectLst/>
              </a:rPr>
              <a:t>je obdoba světelného mikroskopu, ve kterém jsou ale fotony nahrazeny elektrony a skleněné čočky elektromagnetickými čočkami. Elektromagnetická čočka je v podstatě cívka, která vytváří vhodně tvarované magnetické pole. Protože mezní rozlišovací schopnost je úměrná vlnové délce použitého záření a elektrony mají podstatně kratší vlnovou délku (de </a:t>
            </a:r>
            <a:r>
              <a:rPr lang="cs-CZ" sz="2000" b="0" i="0" dirty="0" err="1">
                <a:effectLst/>
              </a:rPr>
              <a:t>Broglieho</a:t>
            </a:r>
            <a:r>
              <a:rPr lang="cs-CZ" sz="2000" b="0" i="0" dirty="0">
                <a:effectLst/>
              </a:rPr>
              <a:t> vlna) než má viditelné světlo, má elektronový mikroskop mnohem vyšší </a:t>
            </a:r>
            <a:r>
              <a:rPr lang="cs-CZ" sz="2000" b="0" i="0" u="none" strike="noStrike" dirty="0">
                <a:effectLst/>
              </a:rPr>
              <a:t>rozlišovací schopnost</a:t>
            </a:r>
            <a:r>
              <a:rPr lang="cs-CZ" sz="2000" b="0" i="0" dirty="0">
                <a:effectLst/>
              </a:rPr>
              <a:t> a může tak dosáhnout mnohem vyššího </a:t>
            </a:r>
            <a:r>
              <a:rPr lang="cs-CZ" sz="2000" b="0" i="1" dirty="0">
                <a:effectLst/>
              </a:rPr>
              <a:t>efektivního zvětšení</a:t>
            </a:r>
            <a:r>
              <a:rPr lang="cs-CZ" sz="2000" b="0" i="0" dirty="0">
                <a:effectLst/>
              </a:rPr>
              <a:t> (až 1 000 000×) než světelný mikroskop.</a:t>
            </a:r>
            <a:endParaRPr lang="cs-CZ" sz="2000" dirty="0"/>
          </a:p>
        </p:txBody>
      </p:sp>
      <p:sp>
        <p:nvSpPr>
          <p:cNvPr id="3" name="TextovéPole 2">
            <a:extLst>
              <a:ext uri="{FF2B5EF4-FFF2-40B4-BE49-F238E27FC236}">
                <a16:creationId xmlns:a16="http://schemas.microsoft.com/office/drawing/2014/main" id="{B69D1C82-A44E-4325-A5CB-13AF7F9C1ECC}"/>
              </a:ext>
            </a:extLst>
          </p:cNvPr>
          <p:cNvSpPr txBox="1"/>
          <p:nvPr/>
        </p:nvSpPr>
        <p:spPr>
          <a:xfrm>
            <a:off x="147144" y="3725381"/>
            <a:ext cx="2630184" cy="646331"/>
          </a:xfrm>
          <a:prstGeom prst="rect">
            <a:avLst/>
          </a:prstGeom>
          <a:noFill/>
        </p:spPr>
        <p:txBody>
          <a:bodyPr wrap="square" rtlCol="0">
            <a:spAutoFit/>
          </a:bodyPr>
          <a:lstStyle/>
          <a:p>
            <a:r>
              <a:rPr lang="cs-CZ" dirty="0"/>
              <a:t>Skenovací elektronový mikroskop (SEM)</a:t>
            </a:r>
          </a:p>
        </p:txBody>
      </p:sp>
      <p:sp>
        <p:nvSpPr>
          <p:cNvPr id="11" name="TextovéPole 10">
            <a:extLst>
              <a:ext uri="{FF2B5EF4-FFF2-40B4-BE49-F238E27FC236}">
                <a16:creationId xmlns:a16="http://schemas.microsoft.com/office/drawing/2014/main" id="{2BD1DD22-0B2E-414B-B9BC-DD183AC0B010}"/>
              </a:ext>
            </a:extLst>
          </p:cNvPr>
          <p:cNvSpPr txBox="1"/>
          <p:nvPr/>
        </p:nvSpPr>
        <p:spPr>
          <a:xfrm>
            <a:off x="147144" y="4563397"/>
            <a:ext cx="2336811" cy="646331"/>
          </a:xfrm>
          <a:prstGeom prst="rect">
            <a:avLst/>
          </a:prstGeom>
          <a:noFill/>
        </p:spPr>
        <p:txBody>
          <a:bodyPr wrap="square">
            <a:spAutoFit/>
          </a:bodyPr>
          <a:lstStyle/>
          <a:p>
            <a:r>
              <a:rPr lang="cs-CZ" dirty="0"/>
              <a:t>Transmisní elektronový mikroskop (SEM)</a:t>
            </a:r>
          </a:p>
        </p:txBody>
      </p:sp>
    </p:spTree>
    <p:extLst>
      <p:ext uri="{BB962C8B-B14F-4D97-AF65-F5344CB8AC3E}">
        <p14:creationId xmlns:p14="http://schemas.microsoft.com/office/powerpoint/2010/main" val="258478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AA99F84-E2A7-4AE8-AEFE-547C0216F990}"/>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A50AF17B-5786-4AD8-8227-445CC1F41261}"/>
              </a:ext>
            </a:extLst>
          </p:cNvPr>
          <p:cNvSpPr txBox="1"/>
          <p:nvPr/>
        </p:nvSpPr>
        <p:spPr>
          <a:xfrm>
            <a:off x="236305" y="667148"/>
            <a:ext cx="8630291" cy="1323439"/>
          </a:xfrm>
          <a:prstGeom prst="rect">
            <a:avLst/>
          </a:prstGeom>
          <a:noFill/>
        </p:spPr>
        <p:txBody>
          <a:bodyPr wrap="square" rtlCol="0">
            <a:spAutoFit/>
          </a:bodyPr>
          <a:lstStyle/>
          <a:p>
            <a:r>
              <a:rPr lang="cs-CZ" sz="2000" dirty="0"/>
              <a:t>Do homogenního magnetického pole vlétne proton rychlostí 5.10</a:t>
            </a:r>
            <a:r>
              <a:rPr lang="cs-CZ" sz="2000" baseline="30000" dirty="0"/>
              <a:t>6</a:t>
            </a:r>
            <a:r>
              <a:rPr lang="cs-CZ" sz="2000" dirty="0"/>
              <a:t> m.s</a:t>
            </a:r>
            <a:r>
              <a:rPr lang="cs-CZ" sz="2000" baseline="30000" dirty="0"/>
              <a:t>-1 </a:t>
            </a:r>
            <a:r>
              <a:rPr lang="cs-CZ" sz="2000" dirty="0"/>
              <a:t>kolmo k magnetickým indukčním čarám. Velikost magnetické indukce magnetického pole je 20 </a:t>
            </a:r>
            <a:r>
              <a:rPr lang="cs-CZ" sz="2000" dirty="0" err="1"/>
              <a:t>mT</a:t>
            </a:r>
            <a:r>
              <a:rPr lang="cs-CZ" sz="2000" dirty="0"/>
              <a:t>. Určete poloměr kružnicové trajektorie protonu (m = 1,67.10</a:t>
            </a:r>
            <a:r>
              <a:rPr lang="cs-CZ" sz="2000" baseline="30000" dirty="0"/>
              <a:t>-27</a:t>
            </a:r>
            <a:r>
              <a:rPr lang="cs-CZ" sz="2000" dirty="0"/>
              <a:t> kg , e = 1,6.10</a:t>
            </a:r>
            <a:r>
              <a:rPr lang="cs-CZ" sz="2000" baseline="30000" dirty="0"/>
              <a:t>-19</a:t>
            </a:r>
            <a:r>
              <a:rPr lang="cs-CZ" sz="2000" dirty="0"/>
              <a:t> C)  </a:t>
            </a:r>
          </a:p>
        </p:txBody>
      </p:sp>
      <p:sp>
        <p:nvSpPr>
          <p:cNvPr id="6" name="TextovéPole 5">
            <a:extLst>
              <a:ext uri="{FF2B5EF4-FFF2-40B4-BE49-F238E27FC236}">
                <a16:creationId xmlns:a16="http://schemas.microsoft.com/office/drawing/2014/main" id="{112BC10F-D00C-4257-8637-1FB10F1C4E35}"/>
              </a:ext>
            </a:extLst>
          </p:cNvPr>
          <p:cNvSpPr txBox="1"/>
          <p:nvPr/>
        </p:nvSpPr>
        <p:spPr>
          <a:xfrm>
            <a:off x="236305" y="2095928"/>
            <a:ext cx="2364750" cy="1631216"/>
          </a:xfrm>
          <a:prstGeom prst="rect">
            <a:avLst/>
          </a:prstGeom>
          <a:noFill/>
        </p:spPr>
        <p:txBody>
          <a:bodyPr wrap="none" rtlCol="0">
            <a:spAutoFit/>
          </a:bodyPr>
          <a:lstStyle/>
          <a:p>
            <a:r>
              <a:rPr lang="cs-CZ" sz="2000" dirty="0"/>
              <a:t>v = 5.10</a:t>
            </a:r>
            <a:r>
              <a:rPr lang="cs-CZ" sz="2000" baseline="30000" dirty="0"/>
              <a:t>6</a:t>
            </a:r>
            <a:r>
              <a:rPr lang="cs-CZ" sz="2000" dirty="0"/>
              <a:t> m.s</a:t>
            </a:r>
            <a:r>
              <a:rPr lang="cs-CZ" sz="2000" baseline="30000" dirty="0"/>
              <a:t>-1</a:t>
            </a:r>
            <a:endParaRPr lang="cs-CZ" sz="2000" dirty="0"/>
          </a:p>
          <a:p>
            <a:r>
              <a:rPr lang="cs-CZ" sz="2000" dirty="0"/>
              <a:t>B = 20 </a:t>
            </a:r>
            <a:r>
              <a:rPr lang="cs-CZ" sz="2000" dirty="0" err="1"/>
              <a:t>mT</a:t>
            </a:r>
            <a:r>
              <a:rPr lang="cs-CZ" sz="2000" dirty="0"/>
              <a:t> = 20.10</a:t>
            </a:r>
            <a:r>
              <a:rPr lang="cs-CZ" sz="2000" baseline="30000" dirty="0"/>
              <a:t>-3</a:t>
            </a:r>
            <a:r>
              <a:rPr lang="cs-CZ" sz="2000" dirty="0"/>
              <a:t> T</a:t>
            </a:r>
          </a:p>
          <a:p>
            <a:r>
              <a:rPr lang="cs-CZ" sz="2000" dirty="0"/>
              <a:t>m = 1,67.10</a:t>
            </a:r>
            <a:r>
              <a:rPr lang="cs-CZ" sz="2000" baseline="30000" dirty="0"/>
              <a:t>-27</a:t>
            </a:r>
            <a:r>
              <a:rPr lang="cs-CZ" sz="2000" dirty="0"/>
              <a:t> kg</a:t>
            </a:r>
          </a:p>
          <a:p>
            <a:r>
              <a:rPr lang="cs-CZ" sz="2000" dirty="0"/>
              <a:t>e = 1,6.10</a:t>
            </a:r>
            <a:r>
              <a:rPr lang="cs-CZ" sz="2000" baseline="30000" dirty="0"/>
              <a:t>-19</a:t>
            </a:r>
            <a:r>
              <a:rPr lang="cs-CZ" sz="2000" dirty="0"/>
              <a:t> C</a:t>
            </a:r>
          </a:p>
          <a:p>
            <a:r>
              <a:rPr lang="cs-CZ" sz="2000" dirty="0"/>
              <a:t>r = ?</a:t>
            </a:r>
          </a:p>
        </p:txBody>
      </p:sp>
      <p:sp>
        <p:nvSpPr>
          <p:cNvPr id="7" name="TextovéPole 6">
            <a:extLst>
              <a:ext uri="{FF2B5EF4-FFF2-40B4-BE49-F238E27FC236}">
                <a16:creationId xmlns:a16="http://schemas.microsoft.com/office/drawing/2014/main" id="{5B7C78DC-74C8-407E-8ED8-CC474E6FBD14}"/>
              </a:ext>
            </a:extLst>
          </p:cNvPr>
          <p:cNvSpPr txBox="1"/>
          <p:nvPr/>
        </p:nvSpPr>
        <p:spPr>
          <a:xfrm>
            <a:off x="3206520" y="1990587"/>
            <a:ext cx="5442516" cy="1261884"/>
          </a:xfrm>
          <a:prstGeom prst="rect">
            <a:avLst/>
          </a:prstGeom>
          <a:noFill/>
        </p:spPr>
        <p:txBody>
          <a:bodyPr wrap="none" rtlCol="0">
            <a:spAutoFit/>
          </a:bodyPr>
          <a:lstStyle/>
          <a:p>
            <a:r>
              <a:rPr lang="cs-CZ" sz="2000" dirty="0" err="1"/>
              <a:t>Q.v.B</a:t>
            </a:r>
            <a:r>
              <a:rPr lang="cs-CZ" sz="2000" dirty="0"/>
              <a:t> = m.v</a:t>
            </a:r>
            <a:r>
              <a:rPr lang="cs-CZ" sz="2000" baseline="30000" dirty="0"/>
              <a:t>2</a:t>
            </a:r>
            <a:r>
              <a:rPr lang="cs-CZ" sz="2000" dirty="0"/>
              <a:t>/r </a:t>
            </a:r>
          </a:p>
          <a:p>
            <a:endParaRPr lang="cs-CZ" sz="800" dirty="0"/>
          </a:p>
          <a:p>
            <a:r>
              <a:rPr lang="cs-CZ" sz="2000" dirty="0"/>
              <a:t>r = </a:t>
            </a:r>
            <a:r>
              <a:rPr lang="cs-CZ" sz="2000" dirty="0" err="1"/>
              <a:t>m.v</a:t>
            </a:r>
            <a:r>
              <a:rPr lang="cs-CZ" sz="2000" dirty="0"/>
              <a:t>/(</a:t>
            </a:r>
            <a:r>
              <a:rPr lang="cs-CZ" sz="2000" dirty="0" err="1"/>
              <a:t>e.B</a:t>
            </a:r>
            <a:r>
              <a:rPr lang="cs-CZ" sz="2000" dirty="0"/>
              <a:t>) = 1,67.10</a:t>
            </a:r>
            <a:r>
              <a:rPr lang="cs-CZ" sz="2000" baseline="30000" dirty="0"/>
              <a:t>-27</a:t>
            </a:r>
            <a:r>
              <a:rPr lang="cs-CZ" sz="2000" dirty="0"/>
              <a:t>. 5.10</a:t>
            </a:r>
            <a:r>
              <a:rPr lang="cs-CZ" sz="2000" baseline="30000" dirty="0"/>
              <a:t>6 </a:t>
            </a:r>
            <a:r>
              <a:rPr lang="cs-CZ" sz="2000" dirty="0"/>
              <a:t>/(1,6.10</a:t>
            </a:r>
            <a:r>
              <a:rPr lang="cs-CZ" sz="2000" baseline="30000" dirty="0"/>
              <a:t>-19 </a:t>
            </a:r>
            <a:r>
              <a:rPr lang="cs-CZ" sz="2000" dirty="0"/>
              <a:t>. 20.10</a:t>
            </a:r>
            <a:r>
              <a:rPr lang="cs-CZ" sz="2000" baseline="30000" dirty="0"/>
              <a:t>-3</a:t>
            </a:r>
            <a:r>
              <a:rPr lang="cs-CZ" sz="2000" dirty="0"/>
              <a:t>)</a:t>
            </a:r>
          </a:p>
          <a:p>
            <a:endParaRPr lang="cs-CZ" sz="800" dirty="0"/>
          </a:p>
          <a:p>
            <a:r>
              <a:rPr lang="cs-CZ" sz="2000" dirty="0"/>
              <a:t>r = </a:t>
            </a:r>
            <a:r>
              <a:rPr lang="cs-CZ" sz="2000" u="sng" dirty="0"/>
              <a:t>2,6 m</a:t>
            </a:r>
          </a:p>
        </p:txBody>
      </p:sp>
    </p:spTree>
    <p:extLst>
      <p:ext uri="{BB962C8B-B14F-4D97-AF65-F5344CB8AC3E}">
        <p14:creationId xmlns:p14="http://schemas.microsoft.com/office/powerpoint/2010/main" val="1783047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153E1A4-9D7F-4315-AB38-05FAF84336D1}"/>
              </a:ext>
            </a:extLst>
          </p:cNvPr>
          <p:cNvSpPr txBox="1"/>
          <p:nvPr/>
        </p:nvSpPr>
        <p:spPr>
          <a:xfrm>
            <a:off x="148974" y="278073"/>
            <a:ext cx="6210729" cy="461665"/>
          </a:xfrm>
          <a:prstGeom prst="rect">
            <a:avLst/>
          </a:prstGeom>
          <a:noFill/>
        </p:spPr>
        <p:txBody>
          <a:bodyPr wrap="square">
            <a:spAutoFit/>
          </a:bodyPr>
          <a:lstStyle/>
          <a:p>
            <a:pPr algn="just"/>
            <a:r>
              <a:rPr lang="cs-CZ" sz="2400" b="1" i="0" dirty="0" err="1">
                <a:effectLst/>
              </a:rPr>
              <a:t>Biotův</a:t>
            </a:r>
            <a:r>
              <a:rPr lang="en-US" sz="2400" b="1" i="0" dirty="0">
                <a:effectLst/>
              </a:rPr>
              <a:t> - </a:t>
            </a:r>
            <a:r>
              <a:rPr lang="cs-CZ" sz="2400" b="1" i="0" dirty="0" err="1">
                <a:effectLst/>
              </a:rPr>
              <a:t>Savartů</a:t>
            </a:r>
            <a:r>
              <a:rPr lang="en-US" sz="2400" b="1" i="0" dirty="0">
                <a:effectLst/>
              </a:rPr>
              <a:t>v </a:t>
            </a:r>
            <a:r>
              <a:rPr lang="cs-CZ" sz="2400" b="1" i="0" dirty="0">
                <a:effectLst/>
              </a:rPr>
              <a:t> zákon</a:t>
            </a:r>
          </a:p>
        </p:txBody>
      </p:sp>
      <p:sp>
        <p:nvSpPr>
          <p:cNvPr id="7" name="TextovéPole 6">
            <a:extLst>
              <a:ext uri="{FF2B5EF4-FFF2-40B4-BE49-F238E27FC236}">
                <a16:creationId xmlns:a16="http://schemas.microsoft.com/office/drawing/2014/main" id="{FDD538DD-02BC-4233-B2C5-A6118BE8565A}"/>
              </a:ext>
            </a:extLst>
          </p:cNvPr>
          <p:cNvSpPr txBox="1"/>
          <p:nvPr/>
        </p:nvSpPr>
        <p:spPr>
          <a:xfrm>
            <a:off x="148974" y="951234"/>
            <a:ext cx="5378524" cy="1631216"/>
          </a:xfrm>
          <a:prstGeom prst="rect">
            <a:avLst/>
          </a:prstGeom>
          <a:noFill/>
        </p:spPr>
        <p:txBody>
          <a:bodyPr wrap="square">
            <a:spAutoFit/>
          </a:bodyPr>
          <a:lstStyle/>
          <a:p>
            <a:r>
              <a:rPr lang="cs-CZ" sz="2000" b="1" dirty="0" err="1"/>
              <a:t>Biotův-Savartův</a:t>
            </a:r>
            <a:r>
              <a:rPr lang="cs-CZ" sz="2000" b="1" dirty="0"/>
              <a:t> zákon </a:t>
            </a:r>
            <a:r>
              <a:rPr lang="cs-CZ" sz="2000" dirty="0"/>
              <a:t>(</a:t>
            </a:r>
            <a:r>
              <a:rPr lang="cs-CZ" sz="2000" dirty="0" err="1"/>
              <a:t>Biotův-Savartův-Laplaceův</a:t>
            </a:r>
            <a:r>
              <a:rPr lang="cs-CZ" sz="2000" dirty="0"/>
              <a:t> zákon) popisuje magnetickou indukci, která vzniká díky pohybujícímu se náboji. Udává vztah mezi magnetickou indukcí B, proudem I a geometrickým uspořádáním vodiče v prostoru.</a:t>
            </a:r>
          </a:p>
        </p:txBody>
      </p:sp>
      <p:pic>
        <p:nvPicPr>
          <p:cNvPr id="9" name="Obrázek 8">
            <a:extLst>
              <a:ext uri="{FF2B5EF4-FFF2-40B4-BE49-F238E27FC236}">
                <a16:creationId xmlns:a16="http://schemas.microsoft.com/office/drawing/2014/main" id="{88970DAA-8872-46A7-B2B4-E320E388CF2C}"/>
              </a:ext>
            </a:extLst>
          </p:cNvPr>
          <p:cNvPicPr>
            <a:picLocks noChangeAspect="1"/>
          </p:cNvPicPr>
          <p:nvPr/>
        </p:nvPicPr>
        <p:blipFill>
          <a:blip r:embed="rId2"/>
          <a:stretch>
            <a:fillRect/>
          </a:stretch>
        </p:blipFill>
        <p:spPr>
          <a:xfrm>
            <a:off x="4304872" y="3808473"/>
            <a:ext cx="4690154" cy="2771454"/>
          </a:xfrm>
          <a:prstGeom prst="rect">
            <a:avLst/>
          </a:prstGeom>
        </p:spPr>
      </p:pic>
      <p:pic>
        <p:nvPicPr>
          <p:cNvPr id="11" name="Obrázek 10">
            <a:extLst>
              <a:ext uri="{FF2B5EF4-FFF2-40B4-BE49-F238E27FC236}">
                <a16:creationId xmlns:a16="http://schemas.microsoft.com/office/drawing/2014/main" id="{7A0267A7-3B56-4BD4-BFCC-2EF35BCE44CF}"/>
              </a:ext>
            </a:extLst>
          </p:cNvPr>
          <p:cNvPicPr>
            <a:picLocks noChangeAspect="1"/>
          </p:cNvPicPr>
          <p:nvPr/>
        </p:nvPicPr>
        <p:blipFill>
          <a:blip r:embed="rId3"/>
          <a:stretch>
            <a:fillRect/>
          </a:stretch>
        </p:blipFill>
        <p:spPr>
          <a:xfrm>
            <a:off x="5305587" y="500009"/>
            <a:ext cx="3689439" cy="2082441"/>
          </a:xfrm>
          <a:prstGeom prst="rect">
            <a:avLst/>
          </a:prstGeom>
        </p:spPr>
      </p:pic>
      <p:pic>
        <p:nvPicPr>
          <p:cNvPr id="13" name="Obrázek 12">
            <a:extLst>
              <a:ext uri="{FF2B5EF4-FFF2-40B4-BE49-F238E27FC236}">
                <a16:creationId xmlns:a16="http://schemas.microsoft.com/office/drawing/2014/main" id="{7B6710D5-77F2-41B8-9957-413150F13A0A}"/>
              </a:ext>
            </a:extLst>
          </p:cNvPr>
          <p:cNvPicPr>
            <a:picLocks noChangeAspect="1"/>
          </p:cNvPicPr>
          <p:nvPr/>
        </p:nvPicPr>
        <p:blipFill>
          <a:blip r:embed="rId4"/>
          <a:stretch>
            <a:fillRect/>
          </a:stretch>
        </p:blipFill>
        <p:spPr>
          <a:xfrm>
            <a:off x="292812" y="4275551"/>
            <a:ext cx="3857947" cy="2391578"/>
          </a:xfrm>
          <a:prstGeom prst="rect">
            <a:avLst/>
          </a:prstGeom>
        </p:spPr>
      </p:pic>
      <p:sp>
        <p:nvSpPr>
          <p:cNvPr id="14" name="TextovéPole 13">
            <a:extLst>
              <a:ext uri="{FF2B5EF4-FFF2-40B4-BE49-F238E27FC236}">
                <a16:creationId xmlns:a16="http://schemas.microsoft.com/office/drawing/2014/main" id="{84BDA2D8-BE18-4263-8FE4-7879C254BEEB}"/>
              </a:ext>
            </a:extLst>
          </p:cNvPr>
          <p:cNvSpPr txBox="1"/>
          <p:nvPr/>
        </p:nvSpPr>
        <p:spPr>
          <a:xfrm>
            <a:off x="148974" y="3049527"/>
            <a:ext cx="6437083" cy="461665"/>
          </a:xfrm>
          <a:prstGeom prst="rect">
            <a:avLst/>
          </a:prstGeom>
          <a:noFill/>
        </p:spPr>
        <p:txBody>
          <a:bodyPr wrap="none" rtlCol="0">
            <a:spAutoFit/>
          </a:bodyPr>
          <a:lstStyle/>
          <a:p>
            <a:r>
              <a:rPr lang="cs-CZ" sz="2400" b="1" dirty="0"/>
              <a:t>Srovnání vztahů pro elektrické a magnetické pole</a:t>
            </a:r>
          </a:p>
        </p:txBody>
      </p:sp>
    </p:spTree>
    <p:extLst>
      <p:ext uri="{BB962C8B-B14F-4D97-AF65-F5344CB8AC3E}">
        <p14:creationId xmlns:p14="http://schemas.microsoft.com/office/powerpoint/2010/main" val="9705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198E629-D94C-4E02-8214-24DEBB4CE82D}"/>
              </a:ext>
            </a:extLst>
          </p:cNvPr>
          <p:cNvSpPr>
            <a:spLocks noGrp="1" noChangeArrowheads="1"/>
          </p:cNvSpPr>
          <p:nvPr>
            <p:ph type="title"/>
          </p:nvPr>
        </p:nvSpPr>
        <p:spPr>
          <a:xfrm>
            <a:off x="276225" y="171450"/>
            <a:ext cx="8229600" cy="487362"/>
          </a:xfrm>
        </p:spPr>
        <p:txBody>
          <a:bodyPr>
            <a:normAutofit/>
          </a:bodyPr>
          <a:lstStyle/>
          <a:p>
            <a:r>
              <a:rPr lang="cs-CZ" altLang="cs-CZ" sz="2400" b="1" dirty="0">
                <a:latin typeface="+mn-lt"/>
              </a:rPr>
              <a:t>Galvanické články</a:t>
            </a:r>
          </a:p>
        </p:txBody>
      </p:sp>
      <p:pic>
        <p:nvPicPr>
          <p:cNvPr id="17415" name="Picture 7">
            <a:extLst>
              <a:ext uri="{FF2B5EF4-FFF2-40B4-BE49-F238E27FC236}">
                <a16:creationId xmlns:a16="http://schemas.microsoft.com/office/drawing/2014/main" id="{CA2F5656-61CC-4AC0-9222-192A95D78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735" y="2707038"/>
            <a:ext cx="3086100" cy="1791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DC2E437-101B-4DDD-BF94-2E58118F15A3}"/>
              </a:ext>
            </a:extLst>
          </p:cNvPr>
          <p:cNvSpPr txBox="1"/>
          <p:nvPr/>
        </p:nvSpPr>
        <p:spPr>
          <a:xfrm>
            <a:off x="219074" y="597374"/>
            <a:ext cx="8705850" cy="1323439"/>
          </a:xfrm>
          <a:prstGeom prst="rect">
            <a:avLst/>
          </a:prstGeom>
          <a:noFill/>
        </p:spPr>
        <p:txBody>
          <a:bodyPr wrap="square">
            <a:spAutoFit/>
          </a:bodyPr>
          <a:lstStyle/>
          <a:p>
            <a:pPr algn="just"/>
            <a:r>
              <a:rPr lang="cs-CZ" sz="2000" b="1" dirty="0"/>
              <a:t>Elektrochemický článek </a:t>
            </a:r>
            <a:r>
              <a:rPr lang="cs-CZ" sz="2000" dirty="0"/>
              <a:t>se skládá </a:t>
            </a:r>
            <a:r>
              <a:rPr lang="cs-CZ" sz="2000" u="sng" dirty="0"/>
              <a:t>ze dvou </a:t>
            </a:r>
            <a:r>
              <a:rPr lang="cs-CZ" sz="2000" u="sng" dirty="0" err="1"/>
              <a:t>poločlánků</a:t>
            </a:r>
            <a:r>
              <a:rPr lang="cs-CZ" sz="2000" u="sng" dirty="0"/>
              <a:t>, tvořených </a:t>
            </a:r>
            <a:r>
              <a:rPr lang="cs-CZ" sz="2000" dirty="0"/>
              <a:t>např. </a:t>
            </a:r>
            <a:r>
              <a:rPr lang="cs-CZ" sz="2000" u="sng" dirty="0"/>
              <a:t>kovovou elektrodou ponořenou do roztoku iontu elektrodového kovu</a:t>
            </a:r>
            <a:r>
              <a:rPr lang="cs-CZ" sz="2000" dirty="0"/>
              <a:t>. </a:t>
            </a:r>
            <a:r>
              <a:rPr lang="cs-CZ" sz="2000" dirty="0" err="1"/>
              <a:t>Poločlánky</a:t>
            </a:r>
            <a:r>
              <a:rPr lang="cs-CZ" sz="2000" dirty="0"/>
              <a:t> jsou navzájem vodivě propojeny, např. solným můstkem. V každém </a:t>
            </a:r>
            <a:r>
              <a:rPr lang="cs-CZ" sz="2000" dirty="0" err="1"/>
              <a:t>poločlánku</a:t>
            </a:r>
            <a:r>
              <a:rPr lang="cs-CZ" sz="2000" dirty="0"/>
              <a:t> se nachází </a:t>
            </a:r>
            <a:r>
              <a:rPr lang="cs-CZ" sz="2000" b="1" dirty="0"/>
              <a:t>oxidovaná</a:t>
            </a:r>
            <a:r>
              <a:rPr lang="cs-CZ" sz="2000" dirty="0"/>
              <a:t> a </a:t>
            </a:r>
            <a:r>
              <a:rPr lang="cs-CZ" sz="2000" b="1" dirty="0"/>
              <a:t>redukovaná složka</a:t>
            </a:r>
            <a:r>
              <a:rPr lang="cs-CZ" sz="2000" dirty="0"/>
              <a:t>, které spolu vytvářejí </a:t>
            </a:r>
            <a:r>
              <a:rPr lang="cs-CZ" sz="2000" b="1" dirty="0" err="1"/>
              <a:t>redox</a:t>
            </a:r>
            <a:r>
              <a:rPr lang="en-US" sz="2000" b="1" dirty="0"/>
              <a:t>n</a:t>
            </a:r>
            <a:r>
              <a:rPr lang="cs-CZ" sz="2000" b="1" dirty="0"/>
              <a:t>í pár</a:t>
            </a:r>
            <a:r>
              <a:rPr lang="cs-CZ" sz="2000" dirty="0"/>
              <a:t>.</a:t>
            </a:r>
          </a:p>
        </p:txBody>
      </p:sp>
      <p:sp>
        <p:nvSpPr>
          <p:cNvPr id="11" name="TextovéPole 10">
            <a:extLst>
              <a:ext uri="{FF2B5EF4-FFF2-40B4-BE49-F238E27FC236}">
                <a16:creationId xmlns:a16="http://schemas.microsoft.com/office/drawing/2014/main" id="{1719C30F-4762-4B3E-AE44-94A6076CCD17}"/>
              </a:ext>
            </a:extLst>
          </p:cNvPr>
          <p:cNvSpPr txBox="1"/>
          <p:nvPr/>
        </p:nvSpPr>
        <p:spPr>
          <a:xfrm>
            <a:off x="219074" y="2053925"/>
            <a:ext cx="4629472" cy="2400657"/>
          </a:xfrm>
          <a:prstGeom prst="rect">
            <a:avLst/>
          </a:prstGeom>
          <a:noFill/>
        </p:spPr>
        <p:txBody>
          <a:bodyPr wrap="square">
            <a:spAutoFit/>
          </a:bodyPr>
          <a:lstStyle/>
          <a:p>
            <a:pPr algn="just"/>
            <a:r>
              <a:rPr lang="cs-CZ" altLang="cs-CZ" sz="2000" dirty="0"/>
              <a:t>Potenciál kovové elektrody, jež vysílá do roztoku kationty je dán </a:t>
            </a:r>
            <a:r>
              <a:rPr lang="cs-CZ" altLang="cs-CZ" sz="2000" b="1" dirty="0" err="1"/>
              <a:t>Nernstovou</a:t>
            </a:r>
            <a:r>
              <a:rPr lang="cs-CZ" altLang="cs-CZ" sz="2000" b="1" dirty="0"/>
              <a:t> rovnicí</a:t>
            </a:r>
            <a:r>
              <a:rPr lang="cs-CZ" altLang="cs-CZ" sz="2000" dirty="0"/>
              <a:t>:</a:t>
            </a:r>
          </a:p>
          <a:p>
            <a:endParaRPr lang="cs-CZ" altLang="cs-CZ" sz="800" dirty="0"/>
          </a:p>
          <a:p>
            <a:r>
              <a:rPr lang="cs-CZ" altLang="cs-CZ" sz="2000" dirty="0"/>
              <a:t>                 E = – RT/</a:t>
            </a:r>
            <a:r>
              <a:rPr lang="cs-CZ" altLang="cs-CZ" sz="2000" dirty="0" err="1"/>
              <a:t>nF</a:t>
            </a:r>
            <a:r>
              <a:rPr lang="cs-CZ" altLang="cs-CZ" sz="2000" dirty="0"/>
              <a:t> </a:t>
            </a:r>
            <a:r>
              <a:rPr lang="cs-CZ" altLang="cs-CZ" sz="2000" baseline="30000" dirty="0"/>
              <a:t>. </a:t>
            </a:r>
            <a:r>
              <a:rPr lang="cs-CZ" altLang="cs-CZ" sz="2000" dirty="0" err="1"/>
              <a:t>ln</a:t>
            </a:r>
            <a:r>
              <a:rPr lang="cs-CZ" altLang="cs-CZ" sz="2000" dirty="0"/>
              <a:t> c</a:t>
            </a:r>
          </a:p>
          <a:p>
            <a:endParaRPr lang="cs-CZ" altLang="cs-CZ" sz="800" dirty="0"/>
          </a:p>
          <a:p>
            <a:r>
              <a:rPr lang="cs-CZ" altLang="cs-CZ" dirty="0"/>
              <a:t>kde R je univerzální konstanta, n je počet elektronů tvořících rozdíl mezi kovem a iontem,  c je koncentrace iontu</a:t>
            </a:r>
          </a:p>
        </p:txBody>
      </p:sp>
      <p:pic>
        <p:nvPicPr>
          <p:cNvPr id="2050" name="Picture 2" descr="school:fbmi:bbfch:vypisky [wiki.borovicka.name]">
            <a:extLst>
              <a:ext uri="{FF2B5EF4-FFF2-40B4-BE49-F238E27FC236}">
                <a16:creationId xmlns:a16="http://schemas.microsoft.com/office/drawing/2014/main" id="{7BF6178F-CB2B-4B67-9FC1-44F8A748E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651" y="4673960"/>
            <a:ext cx="3504274" cy="2012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88F38BD9-D4C4-45A7-AE9F-00AB0933E49A}"/>
              </a:ext>
            </a:extLst>
          </p:cNvPr>
          <p:cNvSpPr txBox="1">
            <a:spLocks noChangeArrowheads="1"/>
          </p:cNvSpPr>
          <p:nvPr/>
        </p:nvSpPr>
        <p:spPr bwMode="auto">
          <a:xfrm>
            <a:off x="1145373" y="5828902"/>
            <a:ext cx="2587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dirty="0"/>
              <a:t>E = E</a:t>
            </a:r>
            <a:r>
              <a:rPr lang="cs-CZ" altLang="cs-CZ" sz="2000" baseline="30000" dirty="0"/>
              <a:t>0</a:t>
            </a:r>
            <a:r>
              <a:rPr lang="cs-CZ" altLang="cs-CZ" sz="2000" dirty="0"/>
              <a:t> – RT/2F </a:t>
            </a:r>
            <a:r>
              <a:rPr lang="cs-CZ" altLang="cs-CZ" sz="2000" dirty="0" err="1"/>
              <a:t>ln</a:t>
            </a:r>
            <a:r>
              <a:rPr lang="cs-CZ" altLang="cs-CZ" sz="2000" dirty="0"/>
              <a:t> (c</a:t>
            </a:r>
            <a:r>
              <a:rPr lang="cs-CZ" altLang="cs-CZ" sz="2000" baseline="-25000" dirty="0"/>
              <a:t>2</a:t>
            </a:r>
            <a:r>
              <a:rPr lang="cs-CZ" altLang="cs-CZ" sz="2000" dirty="0"/>
              <a:t>/c</a:t>
            </a:r>
            <a:r>
              <a:rPr lang="cs-CZ" altLang="cs-CZ" sz="2000" baseline="-25000" dirty="0"/>
              <a:t>1</a:t>
            </a:r>
            <a:r>
              <a:rPr lang="cs-CZ" altLang="cs-CZ" sz="2000" dirty="0"/>
              <a:t>)</a:t>
            </a:r>
          </a:p>
        </p:txBody>
      </p:sp>
      <p:sp>
        <p:nvSpPr>
          <p:cNvPr id="16" name="TextovéPole 15">
            <a:extLst>
              <a:ext uri="{FF2B5EF4-FFF2-40B4-BE49-F238E27FC236}">
                <a16:creationId xmlns:a16="http://schemas.microsoft.com/office/drawing/2014/main" id="{79A82963-EFD6-4F04-A187-CD818BEE8D7E}"/>
              </a:ext>
            </a:extLst>
          </p:cNvPr>
          <p:cNvSpPr txBox="1"/>
          <p:nvPr/>
        </p:nvSpPr>
        <p:spPr>
          <a:xfrm>
            <a:off x="333697" y="6317218"/>
            <a:ext cx="4572000" cy="369332"/>
          </a:xfrm>
          <a:prstGeom prst="rect">
            <a:avLst/>
          </a:prstGeom>
          <a:noFill/>
        </p:spPr>
        <p:txBody>
          <a:bodyPr wrap="square">
            <a:spAutoFit/>
          </a:bodyPr>
          <a:lstStyle/>
          <a:p>
            <a:r>
              <a:rPr lang="cs-CZ" altLang="cs-CZ" sz="1800" dirty="0"/>
              <a:t>E</a:t>
            </a:r>
            <a:r>
              <a:rPr lang="cs-CZ" altLang="cs-CZ" sz="1800" baseline="30000" dirty="0"/>
              <a:t>0 </a:t>
            </a:r>
            <a:r>
              <a:rPr lang="cs-CZ" altLang="cs-CZ" sz="1800" dirty="0"/>
              <a:t>= standardní redoxní potenciál </a:t>
            </a:r>
            <a:endParaRPr lang="cs-CZ" dirty="0"/>
          </a:p>
        </p:txBody>
      </p:sp>
      <p:sp>
        <p:nvSpPr>
          <p:cNvPr id="12" name="TextovéPole 11">
            <a:extLst>
              <a:ext uri="{FF2B5EF4-FFF2-40B4-BE49-F238E27FC236}">
                <a16:creationId xmlns:a16="http://schemas.microsoft.com/office/drawing/2014/main" id="{3BE27E75-CFD7-4C76-AE5A-F63D973373B7}"/>
              </a:ext>
            </a:extLst>
          </p:cNvPr>
          <p:cNvSpPr txBox="1"/>
          <p:nvPr/>
        </p:nvSpPr>
        <p:spPr>
          <a:xfrm>
            <a:off x="219074" y="4680127"/>
            <a:ext cx="5238661" cy="1015663"/>
          </a:xfrm>
          <a:prstGeom prst="rect">
            <a:avLst/>
          </a:prstGeom>
          <a:noFill/>
        </p:spPr>
        <p:txBody>
          <a:bodyPr wrap="square">
            <a:spAutoFit/>
          </a:bodyPr>
          <a:lstStyle/>
          <a:p>
            <a:pPr algn="just"/>
            <a:r>
              <a:rPr lang="cs-CZ" sz="2000" b="1" i="0" dirty="0">
                <a:solidFill>
                  <a:srgbClr val="5F6368"/>
                </a:solidFill>
                <a:effectLst/>
              </a:rPr>
              <a:t>Koncentrační</a:t>
            </a:r>
            <a:r>
              <a:rPr lang="cs-CZ" sz="2000" b="0" i="0" dirty="0">
                <a:solidFill>
                  <a:srgbClr val="4D5156"/>
                </a:solidFill>
                <a:effectLst/>
              </a:rPr>
              <a:t> galvanický </a:t>
            </a:r>
            <a:r>
              <a:rPr lang="cs-CZ" sz="2000" b="1" i="0" dirty="0">
                <a:solidFill>
                  <a:srgbClr val="5F6368"/>
                </a:solidFill>
                <a:effectLst/>
              </a:rPr>
              <a:t>článek</a:t>
            </a:r>
            <a:r>
              <a:rPr lang="cs-CZ" sz="2000" b="0" i="0" dirty="0">
                <a:solidFill>
                  <a:srgbClr val="4D5156"/>
                </a:solidFill>
                <a:effectLst/>
              </a:rPr>
              <a:t> je tvořen stejnými elektrodami, které se liší pouze koncentrací elektrolytu.</a:t>
            </a:r>
            <a:endParaRPr lang="cs-CZ" sz="2000" dirty="0"/>
          </a:p>
        </p:txBody>
      </p:sp>
      <p:pic>
        <p:nvPicPr>
          <p:cNvPr id="13" name="Picture 2" descr="Druhy koroze kovů">
            <a:extLst>
              <a:ext uri="{FF2B5EF4-FFF2-40B4-BE49-F238E27FC236}">
                <a16:creationId xmlns:a16="http://schemas.microsoft.com/office/drawing/2014/main" id="{B9D73B0C-F289-457A-9322-4622CD66A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63" y="1920813"/>
            <a:ext cx="4019550" cy="704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426CA56-8A8F-4C92-81FB-EB13CD6D7A11}"/>
              </a:ext>
            </a:extLst>
          </p:cNvPr>
          <p:cNvSpPr txBox="1"/>
          <p:nvPr/>
        </p:nvSpPr>
        <p:spPr>
          <a:xfrm>
            <a:off x="184934" y="249484"/>
            <a:ext cx="4361515" cy="461665"/>
          </a:xfrm>
          <a:prstGeom prst="rect">
            <a:avLst/>
          </a:prstGeom>
          <a:noFill/>
        </p:spPr>
        <p:txBody>
          <a:bodyPr wrap="none" rtlCol="0">
            <a:spAutoFit/>
          </a:bodyPr>
          <a:lstStyle/>
          <a:p>
            <a:r>
              <a:rPr lang="cs-CZ" sz="2400" b="1" dirty="0"/>
              <a:t>Magnetické pole přímého vodiče</a:t>
            </a:r>
          </a:p>
        </p:txBody>
      </p:sp>
      <p:sp>
        <p:nvSpPr>
          <p:cNvPr id="5" name="TextovéPole 4">
            <a:extLst>
              <a:ext uri="{FF2B5EF4-FFF2-40B4-BE49-F238E27FC236}">
                <a16:creationId xmlns:a16="http://schemas.microsoft.com/office/drawing/2014/main" id="{7C71F3FF-685F-4026-A4FB-563B695C095B}"/>
              </a:ext>
            </a:extLst>
          </p:cNvPr>
          <p:cNvSpPr txBox="1"/>
          <p:nvPr/>
        </p:nvSpPr>
        <p:spPr>
          <a:xfrm>
            <a:off x="184934" y="4832701"/>
            <a:ext cx="8679029" cy="1631216"/>
          </a:xfrm>
          <a:prstGeom prst="rect">
            <a:avLst/>
          </a:prstGeom>
          <a:noFill/>
        </p:spPr>
        <p:txBody>
          <a:bodyPr wrap="square">
            <a:spAutoFit/>
          </a:bodyPr>
          <a:lstStyle/>
          <a:p>
            <a:pPr algn="just"/>
            <a:r>
              <a:rPr lang="cs-CZ" sz="2000" b="1" i="0" dirty="0">
                <a:solidFill>
                  <a:srgbClr val="212529"/>
                </a:solidFill>
                <a:effectLst/>
              </a:rPr>
              <a:t>Permeabilita prostředí</a:t>
            </a:r>
            <a:r>
              <a:rPr lang="cs-CZ" sz="2000" b="1" i="1" dirty="0">
                <a:solidFill>
                  <a:srgbClr val="212529"/>
                </a:solidFill>
                <a:effectLst/>
              </a:rPr>
              <a:t> </a:t>
            </a:r>
            <a:r>
              <a:rPr lang="el-GR" sz="2000" dirty="0">
                <a:solidFill>
                  <a:srgbClr val="212529"/>
                </a:solidFill>
                <a:effectLst/>
              </a:rPr>
              <a:t>μ</a:t>
            </a:r>
            <a:r>
              <a:rPr lang="el-GR" sz="2000" b="1" i="1" dirty="0">
                <a:solidFill>
                  <a:srgbClr val="212529"/>
                </a:solidFill>
                <a:effectLst/>
              </a:rPr>
              <a:t> </a:t>
            </a:r>
            <a:r>
              <a:rPr lang="cs-CZ" sz="2000" b="0" i="0" dirty="0">
                <a:solidFill>
                  <a:srgbClr val="212529"/>
                </a:solidFill>
                <a:effectLst/>
              </a:rPr>
              <a:t>je veličinou charakterizující prostředí, ve kterém je magnetické pole vytvářeno elektrickým proudem. Ve vakuu je to </a:t>
            </a:r>
            <a:r>
              <a:rPr lang="cs-CZ" sz="2000" b="1" i="0" dirty="0">
                <a:solidFill>
                  <a:srgbClr val="212529"/>
                </a:solidFill>
                <a:effectLst/>
              </a:rPr>
              <a:t>permeabilita vakua </a:t>
            </a:r>
            <a:r>
              <a:rPr lang="el-GR" sz="2000" dirty="0">
                <a:solidFill>
                  <a:srgbClr val="212529"/>
                </a:solidFill>
                <a:effectLst/>
              </a:rPr>
              <a:t>μ</a:t>
            </a:r>
            <a:r>
              <a:rPr lang="el-GR" sz="2000" b="0" i="0" baseline="-25000" dirty="0">
                <a:solidFill>
                  <a:srgbClr val="212529"/>
                </a:solidFill>
                <a:effectLst/>
              </a:rPr>
              <a:t>0</a:t>
            </a:r>
            <a:r>
              <a:rPr lang="cs-CZ" sz="2000" b="0" i="0" dirty="0">
                <a:solidFill>
                  <a:srgbClr val="212529"/>
                </a:solidFill>
                <a:effectLst/>
              </a:rPr>
              <a:t> </a:t>
            </a:r>
            <a:r>
              <a:rPr lang="el-GR" sz="2000" b="0" i="0" dirty="0">
                <a:solidFill>
                  <a:srgbClr val="212529"/>
                </a:solidFill>
                <a:effectLst/>
              </a:rPr>
              <a:t>=</a:t>
            </a:r>
            <a:r>
              <a:rPr lang="cs-CZ" sz="2000" b="0" i="0" dirty="0">
                <a:solidFill>
                  <a:srgbClr val="212529"/>
                </a:solidFill>
                <a:effectLst/>
              </a:rPr>
              <a:t> </a:t>
            </a:r>
            <a:r>
              <a:rPr lang="el-GR" sz="2000" b="0" i="0" dirty="0">
                <a:solidFill>
                  <a:srgbClr val="212529"/>
                </a:solidFill>
                <a:effectLst/>
              </a:rPr>
              <a:t>4</a:t>
            </a:r>
            <a:r>
              <a:rPr lang="cs-CZ" sz="2000" b="0" i="0" dirty="0">
                <a:solidFill>
                  <a:srgbClr val="212529"/>
                </a:solidFill>
                <a:effectLst/>
              </a:rPr>
              <a:t>.</a:t>
            </a:r>
            <a:r>
              <a:rPr lang="el-GR" sz="2000" b="0" i="0" dirty="0">
                <a:solidFill>
                  <a:srgbClr val="212529"/>
                </a:solidFill>
                <a:effectLst/>
              </a:rPr>
              <a:t>π</a:t>
            </a:r>
            <a:r>
              <a:rPr lang="cs-CZ" sz="2000" b="0" i="0" dirty="0">
                <a:solidFill>
                  <a:srgbClr val="212529"/>
                </a:solidFill>
                <a:effectLst/>
              </a:rPr>
              <a:t>.</a:t>
            </a:r>
            <a:r>
              <a:rPr lang="el-GR" sz="2000" b="0" i="0" dirty="0">
                <a:solidFill>
                  <a:srgbClr val="212529"/>
                </a:solidFill>
                <a:effectLst/>
              </a:rPr>
              <a:t>10</a:t>
            </a:r>
            <a:r>
              <a:rPr lang="cs-CZ" sz="2000" b="0" i="0" baseline="30000" dirty="0">
                <a:solidFill>
                  <a:srgbClr val="212529"/>
                </a:solidFill>
                <a:effectLst/>
              </a:rPr>
              <a:t>-</a:t>
            </a:r>
            <a:r>
              <a:rPr lang="el-GR" sz="2000" b="0" i="0" baseline="30000" dirty="0">
                <a:solidFill>
                  <a:srgbClr val="212529"/>
                </a:solidFill>
                <a:effectLst/>
              </a:rPr>
              <a:t>7</a:t>
            </a:r>
            <a:r>
              <a:rPr lang="el-GR" sz="2000" b="0" i="0" dirty="0">
                <a:solidFill>
                  <a:srgbClr val="212529"/>
                </a:solidFill>
                <a:effectLst/>
              </a:rPr>
              <a:t> </a:t>
            </a:r>
            <a:r>
              <a:rPr lang="cs-CZ" sz="2000" b="0" i="0" dirty="0">
                <a:solidFill>
                  <a:srgbClr val="212529"/>
                </a:solidFill>
                <a:effectLst/>
              </a:rPr>
              <a:t>N∙A</a:t>
            </a:r>
            <a:r>
              <a:rPr lang="cs-CZ" sz="2000" b="0" i="0" baseline="30000" dirty="0">
                <a:solidFill>
                  <a:srgbClr val="212529"/>
                </a:solidFill>
                <a:effectLst/>
              </a:rPr>
              <a:t>-2</a:t>
            </a:r>
            <a:r>
              <a:rPr lang="cs-CZ" sz="2000" b="0" i="0" dirty="0">
                <a:solidFill>
                  <a:srgbClr val="212529"/>
                </a:solidFill>
                <a:effectLst/>
              </a:rPr>
              <a:t>.</a:t>
            </a:r>
          </a:p>
          <a:p>
            <a:pPr algn="ctr"/>
            <a:r>
              <a:rPr lang="el-GR" sz="2000" dirty="0">
                <a:solidFill>
                  <a:srgbClr val="212529"/>
                </a:solidFill>
                <a:effectLst/>
              </a:rPr>
              <a:t>μ</a:t>
            </a:r>
            <a:r>
              <a:rPr lang="cs-CZ" sz="2000" dirty="0">
                <a:solidFill>
                  <a:srgbClr val="212529"/>
                </a:solidFill>
                <a:effectLst/>
              </a:rPr>
              <a:t> = </a:t>
            </a:r>
            <a:r>
              <a:rPr lang="el-GR" sz="2000" dirty="0">
                <a:solidFill>
                  <a:srgbClr val="212529"/>
                </a:solidFill>
                <a:effectLst/>
              </a:rPr>
              <a:t>μ</a:t>
            </a:r>
            <a:r>
              <a:rPr lang="cs-CZ" sz="2000" baseline="-25000" dirty="0">
                <a:solidFill>
                  <a:srgbClr val="212529"/>
                </a:solidFill>
                <a:effectLst/>
              </a:rPr>
              <a:t>0</a:t>
            </a:r>
            <a:r>
              <a:rPr lang="cs-CZ" sz="2000" dirty="0">
                <a:solidFill>
                  <a:srgbClr val="212529"/>
                </a:solidFill>
                <a:effectLst/>
              </a:rPr>
              <a:t> .</a:t>
            </a:r>
            <a:r>
              <a:rPr lang="el-GR" sz="2000" dirty="0">
                <a:solidFill>
                  <a:srgbClr val="212529"/>
                </a:solidFill>
                <a:effectLst/>
              </a:rPr>
              <a:t> Μ</a:t>
            </a:r>
            <a:r>
              <a:rPr lang="cs-CZ" sz="2000" baseline="-25000" dirty="0">
                <a:solidFill>
                  <a:srgbClr val="212529"/>
                </a:solidFill>
                <a:effectLst/>
              </a:rPr>
              <a:t>r</a:t>
            </a:r>
          </a:p>
          <a:p>
            <a:pPr algn="just"/>
            <a:r>
              <a:rPr lang="el-GR" sz="2000" dirty="0">
                <a:solidFill>
                  <a:srgbClr val="212529"/>
                </a:solidFill>
                <a:effectLst/>
              </a:rPr>
              <a:t>μ</a:t>
            </a:r>
            <a:r>
              <a:rPr lang="cs-CZ" sz="2000" baseline="-25000" dirty="0">
                <a:solidFill>
                  <a:srgbClr val="212529"/>
                </a:solidFill>
                <a:effectLst/>
              </a:rPr>
              <a:t>r</a:t>
            </a:r>
            <a:r>
              <a:rPr lang="cs-CZ" sz="2000" dirty="0">
                <a:solidFill>
                  <a:srgbClr val="212529"/>
                </a:solidFill>
                <a:effectLst/>
              </a:rPr>
              <a:t> je </a:t>
            </a:r>
            <a:r>
              <a:rPr lang="cs-CZ" sz="2000" b="1" dirty="0">
                <a:solidFill>
                  <a:srgbClr val="212529"/>
                </a:solidFill>
                <a:effectLst/>
              </a:rPr>
              <a:t>relativní permeabilita</a:t>
            </a:r>
            <a:r>
              <a:rPr lang="cs-CZ" sz="2000" dirty="0">
                <a:solidFill>
                  <a:srgbClr val="212529"/>
                </a:solidFill>
                <a:effectLst/>
              </a:rPr>
              <a:t>.</a:t>
            </a:r>
            <a:endParaRPr lang="cs-CZ" sz="2000" dirty="0"/>
          </a:p>
        </p:txBody>
      </p:sp>
      <p:pic>
        <p:nvPicPr>
          <p:cNvPr id="7172" name="Picture 4" descr="Magnetické pole kolem vodiče s proudem">
            <a:extLst>
              <a:ext uri="{FF2B5EF4-FFF2-40B4-BE49-F238E27FC236}">
                <a16:creationId xmlns:a16="http://schemas.microsoft.com/office/drawing/2014/main" id="{2A006CE7-8AE2-458B-B1B8-E3965DFC4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255" y="131210"/>
            <a:ext cx="27908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BCE66BD6-2F98-4A3B-93D6-6E5CDE3C2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113" y="2477174"/>
            <a:ext cx="2463550" cy="1903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AFB0DB1-9DB3-4E7F-AB83-62D34788C893}"/>
              </a:ext>
            </a:extLst>
          </p:cNvPr>
          <p:cNvSpPr txBox="1"/>
          <p:nvPr/>
        </p:nvSpPr>
        <p:spPr>
          <a:xfrm>
            <a:off x="184934" y="1009636"/>
            <a:ext cx="5642385" cy="2246769"/>
          </a:xfrm>
          <a:prstGeom prst="rect">
            <a:avLst/>
          </a:prstGeom>
          <a:noFill/>
        </p:spPr>
        <p:txBody>
          <a:bodyPr wrap="square" rtlCol="0">
            <a:spAutoFit/>
          </a:bodyPr>
          <a:lstStyle/>
          <a:p>
            <a:pPr algn="just"/>
            <a:r>
              <a:rPr lang="cs-CZ" sz="2000" dirty="0"/>
              <a:t>Magnetické indukční čáry v okolí přímého vodiče s proudem, mají tvar </a:t>
            </a:r>
            <a:r>
              <a:rPr lang="cs-CZ" sz="2000" u="sng" dirty="0"/>
              <a:t>soustředných kružnic</a:t>
            </a:r>
            <a:r>
              <a:rPr lang="cs-CZ" sz="2000" dirty="0"/>
              <a:t>. Jejich směr se určuje pomocí Ampérova pravidla pravé ruky.</a:t>
            </a:r>
          </a:p>
          <a:p>
            <a:pPr algn="just"/>
            <a:endParaRPr lang="cs-CZ" sz="2000" dirty="0"/>
          </a:p>
          <a:p>
            <a:pPr algn="just"/>
            <a:r>
              <a:rPr lang="cs-CZ" sz="2000" dirty="0"/>
              <a:t>Velikost magnetické indukce B ve vzdálenosti </a:t>
            </a:r>
            <a:r>
              <a:rPr lang="cs-CZ" sz="2000" i="1" dirty="0"/>
              <a:t>l</a:t>
            </a:r>
            <a:r>
              <a:rPr lang="cs-CZ" sz="2000" dirty="0"/>
              <a:t> od přímého vodiče, kterým protéká proud I je </a:t>
            </a:r>
          </a:p>
        </p:txBody>
      </p:sp>
      <p:sp>
        <p:nvSpPr>
          <p:cNvPr id="8" name="TextovéPole 7">
            <a:extLst>
              <a:ext uri="{FF2B5EF4-FFF2-40B4-BE49-F238E27FC236}">
                <a16:creationId xmlns:a16="http://schemas.microsoft.com/office/drawing/2014/main" id="{5A40BE77-14DA-4FE6-A7D8-CEDCB2926520}"/>
              </a:ext>
            </a:extLst>
          </p:cNvPr>
          <p:cNvSpPr txBox="1"/>
          <p:nvPr/>
        </p:nvSpPr>
        <p:spPr>
          <a:xfrm>
            <a:off x="1556535" y="3429000"/>
            <a:ext cx="2463550" cy="403351"/>
          </a:xfrm>
          <a:prstGeom prst="rect">
            <a:avLst/>
          </a:prstGeom>
          <a:noFill/>
        </p:spPr>
        <p:txBody>
          <a:bodyPr wrap="square">
            <a:spAutoFit/>
          </a:bodyPr>
          <a:lstStyle/>
          <a:p>
            <a:r>
              <a:rPr lang="cs-CZ" sz="2000" dirty="0"/>
              <a:t>B = μ /(2.</a:t>
            </a:r>
            <a:r>
              <a:rPr lang="el-GR" sz="2000" dirty="0"/>
              <a:t> π</a:t>
            </a:r>
            <a:r>
              <a:rPr lang="cs-CZ" sz="2000" dirty="0"/>
              <a:t>) . I/d</a:t>
            </a:r>
          </a:p>
        </p:txBody>
      </p:sp>
    </p:spTree>
    <p:extLst>
      <p:ext uri="{BB962C8B-B14F-4D97-AF65-F5344CB8AC3E}">
        <p14:creationId xmlns:p14="http://schemas.microsoft.com/office/powerpoint/2010/main" val="3893046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426CA56-8A8F-4C92-81FB-EB13CD6D7A11}"/>
              </a:ext>
            </a:extLst>
          </p:cNvPr>
          <p:cNvSpPr txBox="1"/>
          <p:nvPr/>
        </p:nvSpPr>
        <p:spPr>
          <a:xfrm>
            <a:off x="184934" y="249484"/>
            <a:ext cx="5022401" cy="461665"/>
          </a:xfrm>
          <a:prstGeom prst="rect">
            <a:avLst/>
          </a:prstGeom>
          <a:noFill/>
        </p:spPr>
        <p:txBody>
          <a:bodyPr wrap="none" rtlCol="0">
            <a:spAutoFit/>
          </a:bodyPr>
          <a:lstStyle/>
          <a:p>
            <a:r>
              <a:rPr lang="cs-CZ" sz="2400" b="1" dirty="0"/>
              <a:t>Magnetické pole dvou přímých vodičů</a:t>
            </a:r>
          </a:p>
        </p:txBody>
      </p:sp>
      <p:sp>
        <p:nvSpPr>
          <p:cNvPr id="7" name="TextovéPole 6">
            <a:extLst>
              <a:ext uri="{FF2B5EF4-FFF2-40B4-BE49-F238E27FC236}">
                <a16:creationId xmlns:a16="http://schemas.microsoft.com/office/drawing/2014/main" id="{63FD5238-930F-4E37-83F4-2C59F3ECB901}"/>
              </a:ext>
            </a:extLst>
          </p:cNvPr>
          <p:cNvSpPr txBox="1"/>
          <p:nvPr/>
        </p:nvSpPr>
        <p:spPr>
          <a:xfrm>
            <a:off x="184934" y="887073"/>
            <a:ext cx="8784405" cy="1261884"/>
          </a:xfrm>
          <a:prstGeom prst="rect">
            <a:avLst/>
          </a:prstGeom>
          <a:noFill/>
        </p:spPr>
        <p:txBody>
          <a:bodyPr wrap="square">
            <a:spAutoFit/>
          </a:bodyPr>
          <a:lstStyle/>
          <a:p>
            <a:pPr algn="l"/>
            <a:r>
              <a:rPr lang="cs-CZ" sz="2000" b="0" i="0" dirty="0">
                <a:solidFill>
                  <a:srgbClr val="212529"/>
                </a:solidFill>
                <a:effectLst/>
              </a:rPr>
              <a:t>Když umístíme blízko sebe dva přímé rovnoběžné vodiče, kterým bude procházet proud, budou na sebe navzájem působit silou </a:t>
            </a:r>
            <a:r>
              <a:rPr lang="cs-CZ" sz="2000" b="0" i="0" dirty="0" err="1">
                <a:solidFill>
                  <a:srgbClr val="212529"/>
                </a:solidFill>
                <a:effectLst/>
              </a:rPr>
              <a:t>F</a:t>
            </a:r>
            <a:r>
              <a:rPr lang="cs-CZ" sz="2000" b="0" i="0" baseline="-25000" dirty="0" err="1">
                <a:solidFill>
                  <a:srgbClr val="212529"/>
                </a:solidFill>
                <a:effectLst/>
              </a:rPr>
              <a:t>m</a:t>
            </a:r>
            <a:r>
              <a:rPr lang="cs-CZ" sz="2000" b="0" i="0" dirty="0">
                <a:solidFill>
                  <a:srgbClr val="212529"/>
                </a:solidFill>
                <a:effectLst/>
              </a:rPr>
              <a:t> o velikosti</a:t>
            </a:r>
          </a:p>
          <a:p>
            <a:pPr algn="l"/>
            <a:endParaRPr lang="cs-CZ" sz="800" dirty="0">
              <a:solidFill>
                <a:srgbClr val="212529"/>
              </a:solidFill>
            </a:endParaRPr>
          </a:p>
          <a:p>
            <a:pPr algn="ctr"/>
            <a:r>
              <a:rPr lang="cs-CZ" sz="2000" i="0" dirty="0" err="1">
                <a:solidFill>
                  <a:srgbClr val="212529"/>
                </a:solidFill>
                <a:effectLst/>
              </a:rPr>
              <a:t>F</a:t>
            </a:r>
            <a:r>
              <a:rPr lang="cs-CZ" sz="2000" i="0" baseline="-25000" dirty="0" err="1">
                <a:solidFill>
                  <a:srgbClr val="212529"/>
                </a:solidFill>
                <a:effectLst/>
              </a:rPr>
              <a:t>m</a:t>
            </a:r>
            <a:r>
              <a:rPr lang="cs-CZ" sz="2000" i="0" dirty="0">
                <a:solidFill>
                  <a:srgbClr val="212529"/>
                </a:solidFill>
                <a:effectLst/>
              </a:rPr>
              <a:t> = (</a:t>
            </a:r>
            <a:r>
              <a:rPr lang="el-GR" sz="2000" i="0" dirty="0">
                <a:solidFill>
                  <a:srgbClr val="212529"/>
                </a:solidFill>
                <a:effectLst/>
              </a:rPr>
              <a:t>μ/2π)·(</a:t>
            </a:r>
            <a:r>
              <a:rPr lang="cs-CZ" sz="2000" i="0" dirty="0">
                <a:solidFill>
                  <a:srgbClr val="212529"/>
                </a:solidFill>
                <a:effectLst/>
              </a:rPr>
              <a:t>I</a:t>
            </a:r>
            <a:r>
              <a:rPr lang="cs-CZ" sz="2000" i="0" baseline="-25000" dirty="0">
                <a:solidFill>
                  <a:srgbClr val="212529"/>
                </a:solidFill>
                <a:effectLst/>
              </a:rPr>
              <a:t>1</a:t>
            </a:r>
            <a:r>
              <a:rPr lang="cs-CZ" sz="2000" i="0" dirty="0">
                <a:solidFill>
                  <a:srgbClr val="212529"/>
                </a:solidFill>
                <a:effectLst/>
              </a:rPr>
              <a:t>·I</a:t>
            </a:r>
            <a:r>
              <a:rPr lang="cs-CZ" sz="2000" i="0" baseline="-25000" dirty="0">
                <a:solidFill>
                  <a:srgbClr val="212529"/>
                </a:solidFill>
                <a:effectLst/>
              </a:rPr>
              <a:t>2</a:t>
            </a:r>
            <a:r>
              <a:rPr lang="cs-CZ" sz="2000" i="0" dirty="0">
                <a:solidFill>
                  <a:srgbClr val="212529"/>
                </a:solidFill>
                <a:effectLst/>
              </a:rPr>
              <a:t>·</a:t>
            </a:r>
            <a:r>
              <a:rPr lang="cs-CZ" sz="2000" i="1" dirty="0">
                <a:solidFill>
                  <a:srgbClr val="212529"/>
                </a:solidFill>
                <a:effectLst/>
              </a:rPr>
              <a:t>l</a:t>
            </a:r>
            <a:r>
              <a:rPr lang="cs-CZ" sz="2000" i="0" dirty="0">
                <a:solidFill>
                  <a:srgbClr val="212529"/>
                </a:solidFill>
                <a:effectLst/>
              </a:rPr>
              <a:t>)/d.</a:t>
            </a:r>
          </a:p>
          <a:p>
            <a:pPr algn="l"/>
            <a:endParaRPr lang="cs-CZ" sz="800" b="0" i="0" dirty="0">
              <a:solidFill>
                <a:srgbClr val="212529"/>
              </a:solidFill>
              <a:effectLst/>
            </a:endParaRPr>
          </a:p>
        </p:txBody>
      </p:sp>
      <p:sp>
        <p:nvSpPr>
          <p:cNvPr id="9" name="TextovéPole 8">
            <a:extLst>
              <a:ext uri="{FF2B5EF4-FFF2-40B4-BE49-F238E27FC236}">
                <a16:creationId xmlns:a16="http://schemas.microsoft.com/office/drawing/2014/main" id="{572EFC67-92C6-4694-AA0C-723500F0DA0F}"/>
              </a:ext>
            </a:extLst>
          </p:cNvPr>
          <p:cNvSpPr txBox="1"/>
          <p:nvPr/>
        </p:nvSpPr>
        <p:spPr>
          <a:xfrm>
            <a:off x="251716" y="5600280"/>
            <a:ext cx="5856270" cy="923330"/>
          </a:xfrm>
          <a:prstGeom prst="rect">
            <a:avLst/>
          </a:prstGeom>
          <a:noFill/>
        </p:spPr>
        <p:txBody>
          <a:bodyPr wrap="square">
            <a:spAutoFit/>
          </a:bodyPr>
          <a:lstStyle/>
          <a:p>
            <a:pPr algn="just"/>
            <a:r>
              <a:rPr lang="cs-CZ" b="0" i="0" dirty="0">
                <a:solidFill>
                  <a:srgbClr val="212529"/>
                </a:solidFill>
                <a:effectLst/>
              </a:rPr>
              <a:t>Použitím Ampérova pravidla pravé ruky lze zjistit orientaci indukčních čar, pro zjištění směru síly, která bude působit mezi vodiči, lze použít </a:t>
            </a:r>
            <a:r>
              <a:rPr lang="cs-CZ" b="0" i="0" dirty="0" err="1">
                <a:solidFill>
                  <a:srgbClr val="212529"/>
                </a:solidFill>
                <a:effectLst/>
              </a:rPr>
              <a:t>Flemingovo</a:t>
            </a:r>
            <a:r>
              <a:rPr lang="cs-CZ" b="0" i="0" dirty="0">
                <a:solidFill>
                  <a:srgbClr val="212529"/>
                </a:solidFill>
                <a:effectLst/>
              </a:rPr>
              <a:t> pravidlo levé ruky.</a:t>
            </a:r>
          </a:p>
        </p:txBody>
      </p:sp>
      <p:pic>
        <p:nvPicPr>
          <p:cNvPr id="15362" name="Picture 2">
            <a:extLst>
              <a:ext uri="{FF2B5EF4-FFF2-40B4-BE49-F238E27FC236}">
                <a16:creationId xmlns:a16="http://schemas.microsoft.com/office/drawing/2014/main" id="{8D576619-70CD-497D-AEC1-A8B1C5658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768" y="4447598"/>
            <a:ext cx="2784298" cy="2076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E479059-C1BC-4582-8077-DC18FF9A2242}"/>
              </a:ext>
            </a:extLst>
          </p:cNvPr>
          <p:cNvSpPr txBox="1"/>
          <p:nvPr/>
        </p:nvSpPr>
        <p:spPr>
          <a:xfrm>
            <a:off x="113015" y="2636558"/>
            <a:ext cx="8774132" cy="1323439"/>
          </a:xfrm>
          <a:prstGeom prst="rect">
            <a:avLst/>
          </a:prstGeom>
          <a:noFill/>
        </p:spPr>
        <p:txBody>
          <a:bodyPr wrap="square">
            <a:spAutoFit/>
          </a:bodyPr>
          <a:lstStyle/>
          <a:p>
            <a:pPr algn="just"/>
            <a:r>
              <a:rPr lang="cs-CZ" sz="2000" b="0" i="1" dirty="0">
                <a:solidFill>
                  <a:srgbClr val="212529"/>
                </a:solidFill>
                <a:effectLst/>
              </a:rPr>
              <a:t> Vodiči budou procházet proudy stejného směru</a:t>
            </a:r>
            <a:r>
              <a:rPr lang="cs-CZ" sz="2000" b="0" i="0" dirty="0">
                <a:solidFill>
                  <a:srgbClr val="212529"/>
                </a:solidFill>
                <a:effectLst/>
              </a:rPr>
              <a:t> a oba vodiče se budou navzájem </a:t>
            </a:r>
            <a:r>
              <a:rPr lang="cs-CZ" sz="2000" b="0" i="0" u="sng" dirty="0">
                <a:solidFill>
                  <a:srgbClr val="212529"/>
                </a:solidFill>
                <a:effectLst/>
              </a:rPr>
              <a:t>přitahovat</a:t>
            </a:r>
            <a:r>
              <a:rPr lang="cs-CZ" sz="2000" b="0" i="0" dirty="0">
                <a:solidFill>
                  <a:srgbClr val="212529"/>
                </a:solidFill>
                <a:effectLst/>
              </a:rPr>
              <a:t>.</a:t>
            </a:r>
          </a:p>
          <a:p>
            <a:pPr algn="just"/>
            <a:r>
              <a:rPr lang="cs-CZ" sz="2000" b="0" i="1" dirty="0">
                <a:solidFill>
                  <a:srgbClr val="212529"/>
                </a:solidFill>
                <a:effectLst/>
              </a:rPr>
              <a:t> Vodiči budou procházet proudy opačného směru</a:t>
            </a:r>
            <a:r>
              <a:rPr lang="cs-CZ" sz="2000" b="0" i="0" dirty="0">
                <a:solidFill>
                  <a:srgbClr val="212529"/>
                </a:solidFill>
                <a:effectLst/>
              </a:rPr>
              <a:t> a oba vodiče se budou navzájem </a:t>
            </a:r>
            <a:r>
              <a:rPr lang="cs-CZ" sz="2000" b="0" u="sng" dirty="0">
                <a:solidFill>
                  <a:srgbClr val="212529"/>
                </a:solidFill>
                <a:effectLst/>
              </a:rPr>
              <a:t>odpuzovat</a:t>
            </a:r>
            <a:r>
              <a:rPr lang="cs-CZ" sz="2000" b="0" i="0" dirty="0">
                <a:solidFill>
                  <a:srgbClr val="212529"/>
                </a:solidFill>
                <a:effectLst/>
              </a:rPr>
              <a:t>.</a:t>
            </a:r>
            <a:endParaRPr lang="cs-CZ" sz="2000" dirty="0"/>
          </a:p>
        </p:txBody>
      </p:sp>
      <p:sp>
        <p:nvSpPr>
          <p:cNvPr id="3" name="TextovéPole 2">
            <a:extLst>
              <a:ext uri="{FF2B5EF4-FFF2-40B4-BE49-F238E27FC236}">
                <a16:creationId xmlns:a16="http://schemas.microsoft.com/office/drawing/2014/main" id="{9DA9EF15-49A7-4C7F-90BB-689FAD350DBC}"/>
              </a:ext>
            </a:extLst>
          </p:cNvPr>
          <p:cNvSpPr txBox="1"/>
          <p:nvPr/>
        </p:nvSpPr>
        <p:spPr>
          <a:xfrm>
            <a:off x="184934" y="2195560"/>
            <a:ext cx="8273612" cy="369332"/>
          </a:xfrm>
          <a:prstGeom prst="rect">
            <a:avLst/>
          </a:prstGeom>
          <a:noFill/>
        </p:spPr>
        <p:txBody>
          <a:bodyPr wrap="none" rtlCol="0">
            <a:spAutoFit/>
          </a:bodyPr>
          <a:lstStyle/>
          <a:p>
            <a:r>
              <a:rPr lang="cs-CZ" dirty="0"/>
              <a:t>d je vzdálenost mezi vodiči, l je délka vodičů, I</a:t>
            </a:r>
            <a:r>
              <a:rPr lang="cs-CZ" baseline="-25000" dirty="0"/>
              <a:t>1</a:t>
            </a:r>
            <a:r>
              <a:rPr lang="cs-CZ" dirty="0"/>
              <a:t> a I</a:t>
            </a:r>
            <a:r>
              <a:rPr lang="cs-CZ" baseline="-25000" dirty="0"/>
              <a:t>2</a:t>
            </a:r>
            <a:r>
              <a:rPr lang="cs-CZ" dirty="0"/>
              <a:t> jsou proudy protékající vodiči 1 a 2.</a:t>
            </a:r>
          </a:p>
        </p:txBody>
      </p:sp>
      <p:pic>
        <p:nvPicPr>
          <p:cNvPr id="10" name="Obrázek 9">
            <a:extLst>
              <a:ext uri="{FF2B5EF4-FFF2-40B4-BE49-F238E27FC236}">
                <a16:creationId xmlns:a16="http://schemas.microsoft.com/office/drawing/2014/main" id="{DE9A0597-5089-4FAB-BE81-5304D81C5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2838" y="3959997"/>
            <a:ext cx="4315148" cy="12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451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D558F40-50A1-4601-BE75-2AC89B74BE39}"/>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65DB93A8-C533-4111-89A5-C21219452B59}"/>
              </a:ext>
            </a:extLst>
          </p:cNvPr>
          <p:cNvSpPr txBox="1"/>
          <p:nvPr/>
        </p:nvSpPr>
        <p:spPr>
          <a:xfrm>
            <a:off x="236305" y="760286"/>
            <a:ext cx="8753583" cy="1323439"/>
          </a:xfrm>
          <a:prstGeom prst="rect">
            <a:avLst/>
          </a:prstGeom>
          <a:noFill/>
        </p:spPr>
        <p:txBody>
          <a:bodyPr wrap="square" rtlCol="0">
            <a:spAutoFit/>
          </a:bodyPr>
          <a:lstStyle/>
          <a:p>
            <a:pPr algn="just"/>
            <a:r>
              <a:rPr lang="cs-CZ" sz="2000" dirty="0"/>
              <a:t>Dvěma přímými rovnoběžnými vodiči, vzdálenými od sebe 2 cm, prochází proudy 20 A </a:t>
            </a:r>
            <a:r>
              <a:rPr lang="cs-CZ" sz="2000" dirty="0" err="1"/>
              <a:t>a</a:t>
            </a:r>
            <a:r>
              <a:rPr lang="cs-CZ" sz="2000" dirty="0"/>
              <a:t> 25 A. Jaká magnetická síla působí na část každého vodiče o délce 2,5 m jestliže oba proudy mají a) stejný směr, b) opačný směr? Permeabilita vakua je 4.</a:t>
            </a:r>
            <a:r>
              <a:rPr lang="el-GR" sz="2000" dirty="0"/>
              <a:t>π</a:t>
            </a:r>
            <a:r>
              <a:rPr lang="cs-CZ" sz="2000" dirty="0"/>
              <a:t>.10</a:t>
            </a:r>
            <a:r>
              <a:rPr lang="cs-CZ" sz="2000" baseline="30000" dirty="0"/>
              <a:t>-7 </a:t>
            </a:r>
            <a:r>
              <a:rPr lang="cs-CZ" sz="2000" dirty="0"/>
              <a:t>N.A</a:t>
            </a:r>
            <a:r>
              <a:rPr lang="cs-CZ" sz="2000" baseline="30000" dirty="0"/>
              <a:t>-2</a:t>
            </a:r>
            <a:r>
              <a:rPr lang="cs-CZ" sz="2000" dirty="0"/>
              <a:t>.</a:t>
            </a:r>
          </a:p>
        </p:txBody>
      </p:sp>
      <p:sp>
        <p:nvSpPr>
          <p:cNvPr id="6" name="TextovéPole 5">
            <a:extLst>
              <a:ext uri="{FF2B5EF4-FFF2-40B4-BE49-F238E27FC236}">
                <a16:creationId xmlns:a16="http://schemas.microsoft.com/office/drawing/2014/main" id="{3C0DF988-3695-40C4-95EF-7B1684A054A4}"/>
              </a:ext>
            </a:extLst>
          </p:cNvPr>
          <p:cNvSpPr txBox="1"/>
          <p:nvPr/>
        </p:nvSpPr>
        <p:spPr>
          <a:xfrm>
            <a:off x="236305" y="2172694"/>
            <a:ext cx="2024913" cy="2246769"/>
          </a:xfrm>
          <a:prstGeom prst="rect">
            <a:avLst/>
          </a:prstGeom>
          <a:noFill/>
        </p:spPr>
        <p:txBody>
          <a:bodyPr wrap="none" rtlCol="0">
            <a:spAutoFit/>
          </a:bodyPr>
          <a:lstStyle/>
          <a:p>
            <a:r>
              <a:rPr lang="cs-CZ" sz="2000" dirty="0"/>
              <a:t>d = 2 cm = 0,02 m</a:t>
            </a:r>
          </a:p>
          <a:p>
            <a:r>
              <a:rPr lang="cs-CZ" sz="2000" dirty="0"/>
              <a:t>I</a:t>
            </a:r>
            <a:r>
              <a:rPr lang="cs-CZ" sz="2000" baseline="-25000" dirty="0"/>
              <a:t>1</a:t>
            </a:r>
            <a:r>
              <a:rPr lang="cs-CZ" sz="2000" dirty="0"/>
              <a:t> = 20 A</a:t>
            </a:r>
          </a:p>
          <a:p>
            <a:r>
              <a:rPr lang="cs-CZ" sz="2000" dirty="0"/>
              <a:t>I</a:t>
            </a:r>
            <a:r>
              <a:rPr lang="cs-CZ" sz="2000" baseline="-25000" dirty="0"/>
              <a:t>2</a:t>
            </a:r>
            <a:r>
              <a:rPr lang="cs-CZ" sz="2000" dirty="0"/>
              <a:t> = 25 A</a:t>
            </a:r>
          </a:p>
          <a:p>
            <a:r>
              <a:rPr lang="cs-CZ" sz="2000" i="1" dirty="0"/>
              <a:t>l</a:t>
            </a:r>
            <a:r>
              <a:rPr lang="cs-CZ" sz="2000" dirty="0"/>
              <a:t> = 2,5 m</a:t>
            </a:r>
          </a:p>
          <a:p>
            <a:r>
              <a:rPr lang="cs-CZ" sz="2000" dirty="0"/>
              <a:t>μ = 4.</a:t>
            </a:r>
            <a:r>
              <a:rPr lang="el-GR" sz="2000" dirty="0"/>
              <a:t>π</a:t>
            </a:r>
            <a:r>
              <a:rPr lang="cs-CZ" sz="2000" dirty="0"/>
              <a:t>.10</a:t>
            </a:r>
            <a:r>
              <a:rPr lang="cs-CZ" sz="2000" baseline="30000" dirty="0"/>
              <a:t>-7 </a:t>
            </a:r>
            <a:r>
              <a:rPr lang="cs-CZ" sz="2000" dirty="0"/>
              <a:t>N.A</a:t>
            </a:r>
            <a:r>
              <a:rPr lang="cs-CZ" sz="2000" baseline="30000" dirty="0"/>
              <a:t>-2</a:t>
            </a:r>
          </a:p>
          <a:p>
            <a:r>
              <a:rPr lang="cs-CZ" sz="2000" dirty="0" err="1"/>
              <a:t>F</a:t>
            </a:r>
            <a:r>
              <a:rPr lang="cs-CZ" sz="2000" baseline="-25000" dirty="0" err="1"/>
              <a:t>m</a:t>
            </a:r>
            <a:r>
              <a:rPr lang="cs-CZ" sz="2000" dirty="0"/>
              <a:t> = ?</a:t>
            </a:r>
          </a:p>
          <a:p>
            <a:endParaRPr lang="cs-CZ" sz="2000" dirty="0"/>
          </a:p>
        </p:txBody>
      </p:sp>
      <p:sp>
        <p:nvSpPr>
          <p:cNvPr id="8" name="TextovéPole 7">
            <a:extLst>
              <a:ext uri="{FF2B5EF4-FFF2-40B4-BE49-F238E27FC236}">
                <a16:creationId xmlns:a16="http://schemas.microsoft.com/office/drawing/2014/main" id="{E63A25E3-33B3-4F38-9C8C-9C7B1E325444}"/>
              </a:ext>
            </a:extLst>
          </p:cNvPr>
          <p:cNvSpPr txBox="1"/>
          <p:nvPr/>
        </p:nvSpPr>
        <p:spPr>
          <a:xfrm>
            <a:off x="2727789" y="2172694"/>
            <a:ext cx="6179906" cy="830997"/>
          </a:xfrm>
          <a:prstGeom prst="rect">
            <a:avLst/>
          </a:prstGeom>
          <a:noFill/>
        </p:spPr>
        <p:txBody>
          <a:bodyPr wrap="square">
            <a:spAutoFit/>
          </a:bodyPr>
          <a:lstStyle/>
          <a:p>
            <a:r>
              <a:rPr lang="cs-CZ" sz="2000" dirty="0" err="1"/>
              <a:t>F</a:t>
            </a:r>
            <a:r>
              <a:rPr lang="cs-CZ" sz="2000" baseline="-25000" dirty="0" err="1"/>
              <a:t>m</a:t>
            </a:r>
            <a:r>
              <a:rPr lang="cs-CZ" sz="2000" dirty="0"/>
              <a:t> = μ /(2.</a:t>
            </a:r>
            <a:r>
              <a:rPr lang="el-GR" sz="2000" dirty="0"/>
              <a:t> π</a:t>
            </a:r>
            <a:r>
              <a:rPr lang="cs-CZ" sz="2000" dirty="0"/>
              <a:t>) . (</a:t>
            </a:r>
            <a:r>
              <a:rPr lang="cs-CZ" sz="2000" i="1" dirty="0"/>
              <a:t>l</a:t>
            </a:r>
            <a:r>
              <a:rPr lang="cs-CZ" sz="2000" dirty="0"/>
              <a:t>.I</a:t>
            </a:r>
            <a:r>
              <a:rPr lang="cs-CZ" sz="2000" baseline="-25000" dirty="0"/>
              <a:t>1</a:t>
            </a:r>
            <a:r>
              <a:rPr lang="cs-CZ" sz="2000" dirty="0"/>
              <a:t>.I</a:t>
            </a:r>
            <a:r>
              <a:rPr lang="cs-CZ" sz="2000" baseline="-25000" dirty="0"/>
              <a:t>2</a:t>
            </a:r>
            <a:r>
              <a:rPr lang="cs-CZ" sz="2000" dirty="0"/>
              <a:t>)/d = 4.</a:t>
            </a:r>
            <a:r>
              <a:rPr lang="el-GR" sz="2000" dirty="0"/>
              <a:t>π</a:t>
            </a:r>
            <a:r>
              <a:rPr lang="cs-CZ" sz="2000" dirty="0"/>
              <a:t>.10</a:t>
            </a:r>
            <a:r>
              <a:rPr lang="cs-CZ" sz="2000" baseline="30000" dirty="0"/>
              <a:t>-7</a:t>
            </a:r>
            <a:r>
              <a:rPr lang="cs-CZ" sz="2000" dirty="0"/>
              <a:t>/(2.</a:t>
            </a:r>
            <a:r>
              <a:rPr lang="el-GR" sz="2000" dirty="0"/>
              <a:t> π</a:t>
            </a:r>
            <a:r>
              <a:rPr lang="cs-CZ" sz="2000" dirty="0"/>
              <a:t>) . (2,5.20.25)/ 0,02</a:t>
            </a:r>
          </a:p>
          <a:p>
            <a:endParaRPr lang="cs-CZ" sz="800" dirty="0"/>
          </a:p>
          <a:p>
            <a:r>
              <a:rPr lang="cs-CZ" sz="2000" dirty="0" err="1"/>
              <a:t>F</a:t>
            </a:r>
            <a:r>
              <a:rPr lang="cs-CZ" sz="2000" baseline="-25000" dirty="0" err="1"/>
              <a:t>m</a:t>
            </a:r>
            <a:r>
              <a:rPr lang="cs-CZ" sz="2000" dirty="0"/>
              <a:t> = 0,0125 N = </a:t>
            </a:r>
            <a:r>
              <a:rPr lang="cs-CZ" sz="2000" u="sng" dirty="0"/>
              <a:t>12,5 </a:t>
            </a:r>
            <a:r>
              <a:rPr lang="cs-CZ" sz="2000" u="sng" dirty="0" err="1"/>
              <a:t>mN</a:t>
            </a:r>
            <a:r>
              <a:rPr lang="cs-CZ" sz="2000" u="sng" dirty="0"/>
              <a:t> </a:t>
            </a:r>
          </a:p>
        </p:txBody>
      </p:sp>
      <p:sp>
        <p:nvSpPr>
          <p:cNvPr id="9" name="TextovéPole 8">
            <a:extLst>
              <a:ext uri="{FF2B5EF4-FFF2-40B4-BE49-F238E27FC236}">
                <a16:creationId xmlns:a16="http://schemas.microsoft.com/office/drawing/2014/main" id="{19AABFEE-6631-4C30-BAFE-0254B6C1AC5B}"/>
              </a:ext>
            </a:extLst>
          </p:cNvPr>
          <p:cNvSpPr txBox="1"/>
          <p:nvPr/>
        </p:nvSpPr>
        <p:spPr>
          <a:xfrm>
            <a:off x="3508625" y="3346478"/>
            <a:ext cx="4019818" cy="1015663"/>
          </a:xfrm>
          <a:prstGeom prst="rect">
            <a:avLst/>
          </a:prstGeom>
          <a:noFill/>
        </p:spPr>
        <p:txBody>
          <a:bodyPr wrap="none" rtlCol="0">
            <a:spAutoFit/>
          </a:bodyPr>
          <a:lstStyle/>
          <a:p>
            <a:pPr marL="342900" indent="-342900">
              <a:buAutoNum type="alphaLcParenR"/>
            </a:pPr>
            <a:r>
              <a:rPr lang="cs-CZ" sz="2000" dirty="0"/>
              <a:t>Vodiče se </a:t>
            </a:r>
            <a:r>
              <a:rPr lang="cs-CZ" sz="2000" u="sng" dirty="0"/>
              <a:t>přitahují</a:t>
            </a:r>
            <a:r>
              <a:rPr lang="cs-CZ" sz="2000" dirty="0"/>
              <a:t> silou 12,5 </a:t>
            </a:r>
            <a:r>
              <a:rPr lang="cs-CZ" sz="2000" dirty="0" err="1"/>
              <a:t>mN.</a:t>
            </a:r>
            <a:endParaRPr lang="cs-CZ" sz="2000" dirty="0"/>
          </a:p>
          <a:p>
            <a:pPr marL="342900" indent="-342900">
              <a:buFontTx/>
              <a:buAutoNum type="alphaLcParenR"/>
            </a:pPr>
            <a:r>
              <a:rPr lang="cs-CZ" sz="2000" dirty="0"/>
              <a:t>Vodiče se </a:t>
            </a:r>
            <a:r>
              <a:rPr lang="cs-CZ" sz="2000" u="sng" dirty="0"/>
              <a:t>odpuzují</a:t>
            </a:r>
            <a:r>
              <a:rPr lang="cs-CZ" sz="2000" dirty="0"/>
              <a:t> silou 12,5 </a:t>
            </a:r>
            <a:r>
              <a:rPr lang="cs-CZ" sz="2000" dirty="0" err="1"/>
              <a:t>mN.</a:t>
            </a:r>
            <a:endParaRPr lang="cs-CZ" sz="2000" dirty="0"/>
          </a:p>
          <a:p>
            <a:pPr marL="342900" indent="-342900">
              <a:buAutoNum type="alphaLcParenR"/>
            </a:pPr>
            <a:endParaRPr lang="cs-CZ" sz="2000" dirty="0"/>
          </a:p>
        </p:txBody>
      </p:sp>
    </p:spTree>
    <p:extLst>
      <p:ext uri="{BB962C8B-B14F-4D97-AF65-F5344CB8AC3E}">
        <p14:creationId xmlns:p14="http://schemas.microsoft.com/office/powerpoint/2010/main" val="1157692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264460D-38DC-4741-90E5-9C83C22D7BB6}"/>
              </a:ext>
            </a:extLst>
          </p:cNvPr>
          <p:cNvSpPr txBox="1"/>
          <p:nvPr/>
        </p:nvSpPr>
        <p:spPr>
          <a:xfrm>
            <a:off x="221053" y="207096"/>
            <a:ext cx="2216697" cy="461665"/>
          </a:xfrm>
          <a:prstGeom prst="rect">
            <a:avLst/>
          </a:prstGeom>
          <a:noFill/>
        </p:spPr>
        <p:txBody>
          <a:bodyPr wrap="none" rtlCol="0">
            <a:spAutoFit/>
          </a:bodyPr>
          <a:lstStyle/>
          <a:p>
            <a:r>
              <a:rPr lang="cs-CZ" sz="2400" b="1" dirty="0"/>
              <a:t>Cívka (solenoid)</a:t>
            </a:r>
          </a:p>
        </p:txBody>
      </p:sp>
      <p:sp>
        <p:nvSpPr>
          <p:cNvPr id="7" name="TextovéPole 6">
            <a:extLst>
              <a:ext uri="{FF2B5EF4-FFF2-40B4-BE49-F238E27FC236}">
                <a16:creationId xmlns:a16="http://schemas.microsoft.com/office/drawing/2014/main" id="{E556C688-CF14-411F-852F-8AA035F0FBC2}"/>
              </a:ext>
            </a:extLst>
          </p:cNvPr>
          <p:cNvSpPr txBox="1"/>
          <p:nvPr/>
        </p:nvSpPr>
        <p:spPr>
          <a:xfrm>
            <a:off x="221052" y="668761"/>
            <a:ext cx="8789383" cy="2800767"/>
          </a:xfrm>
          <a:prstGeom prst="rect">
            <a:avLst/>
          </a:prstGeom>
          <a:noFill/>
        </p:spPr>
        <p:txBody>
          <a:bodyPr wrap="square">
            <a:spAutoFit/>
          </a:bodyPr>
          <a:lstStyle/>
          <a:p>
            <a:pPr algn="just"/>
            <a:r>
              <a:rPr lang="cs-CZ" sz="2000" dirty="0"/>
              <a:t>Cívka je elektrotechnická součástka používaná v elektrických obvodech k vytvoření magnetického pole elektrického proudu (cívka s jádrem slouží jako </a:t>
            </a:r>
            <a:r>
              <a:rPr lang="cs-CZ" sz="2000" b="1" dirty="0"/>
              <a:t>elektromagnet</a:t>
            </a:r>
            <a:r>
              <a:rPr lang="cs-CZ" sz="2000" dirty="0"/>
              <a:t>) a k indukci elektrického proudu proměnným magnetickým polem (cívka slouží jako </a:t>
            </a:r>
            <a:r>
              <a:rPr lang="cs-CZ" sz="2000" b="1" dirty="0"/>
              <a:t>induktor</a:t>
            </a:r>
            <a:r>
              <a:rPr lang="cs-CZ" sz="2000" dirty="0"/>
              <a:t>, nositel indukčnosti). Cívka s velkým počtem závitů se nazývá </a:t>
            </a:r>
            <a:r>
              <a:rPr lang="cs-CZ" sz="2000" b="1" dirty="0"/>
              <a:t>solenoid</a:t>
            </a:r>
            <a:r>
              <a:rPr lang="cs-CZ" sz="2000" dirty="0"/>
              <a:t>.</a:t>
            </a:r>
            <a:endParaRPr lang="cs-CZ" sz="800" dirty="0"/>
          </a:p>
          <a:p>
            <a:br>
              <a:rPr lang="cs-CZ" sz="800" dirty="0"/>
            </a:br>
            <a:r>
              <a:rPr lang="cs-CZ" sz="2000" i="0" u="sng" dirty="0">
                <a:effectLst/>
              </a:rPr>
              <a:t>Cívka</a:t>
            </a:r>
            <a:r>
              <a:rPr lang="cs-CZ" sz="2000" b="0" i="0" dirty="0">
                <a:solidFill>
                  <a:srgbClr val="000000"/>
                </a:solidFill>
                <a:effectLst/>
              </a:rPr>
              <a:t> </a:t>
            </a:r>
            <a:r>
              <a:rPr lang="cs-CZ" sz="2000" b="0" i="0" dirty="0">
                <a:effectLst/>
              </a:rPr>
              <a:t>= více vodičů</a:t>
            </a:r>
            <a:r>
              <a:rPr lang="cs-CZ" sz="2000" b="0" i="0" dirty="0">
                <a:solidFill>
                  <a:srgbClr val="000000"/>
                </a:solidFill>
                <a:effectLst/>
              </a:rPr>
              <a:t> - jejich magnetická pole se složí -&gt; silnější výsledné pole.</a:t>
            </a:r>
          </a:p>
          <a:p>
            <a:pPr algn="just"/>
            <a:endParaRPr lang="cs-CZ" sz="800" dirty="0">
              <a:solidFill>
                <a:srgbClr val="000000"/>
              </a:solidFill>
            </a:endParaRPr>
          </a:p>
          <a:p>
            <a:pPr algn="just"/>
            <a:r>
              <a:rPr lang="cs-CZ" sz="2000" u="sng" dirty="0">
                <a:solidFill>
                  <a:srgbClr val="000000"/>
                </a:solidFill>
              </a:rPr>
              <a:t>Magnetické pole v okolí cívky </a:t>
            </a:r>
            <a:r>
              <a:rPr lang="cs-CZ" sz="2000" dirty="0">
                <a:solidFill>
                  <a:srgbClr val="000000"/>
                </a:solidFill>
              </a:rPr>
              <a:t>je shodné s magnetickým polem tyčového magnetu. Směr magnetických indukčních čar v okolí cívky se určí pomocí Ampérova pravidla pravé ruky. </a:t>
            </a:r>
            <a:endParaRPr lang="cs-CZ" sz="2000" dirty="0"/>
          </a:p>
        </p:txBody>
      </p:sp>
      <p:pic>
        <p:nvPicPr>
          <p:cNvPr id="9220" name="Picture 4" descr="Cívka, póly S a J">
            <a:extLst>
              <a:ext uri="{FF2B5EF4-FFF2-40B4-BE49-F238E27FC236}">
                <a16:creationId xmlns:a16="http://schemas.microsoft.com/office/drawing/2014/main" id="{0D561D62-52AF-449D-8004-E3B5449C4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884" y="5035953"/>
            <a:ext cx="2130442" cy="146060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7633467-A0D8-4FEE-80F6-47B807A1D07A}"/>
              </a:ext>
            </a:extLst>
          </p:cNvPr>
          <p:cNvSpPr txBox="1"/>
          <p:nvPr/>
        </p:nvSpPr>
        <p:spPr>
          <a:xfrm>
            <a:off x="207944" y="3503898"/>
            <a:ext cx="6254501" cy="400110"/>
          </a:xfrm>
          <a:prstGeom prst="rect">
            <a:avLst/>
          </a:prstGeom>
          <a:noFill/>
        </p:spPr>
        <p:txBody>
          <a:bodyPr wrap="square">
            <a:spAutoFit/>
          </a:bodyPr>
          <a:lstStyle/>
          <a:p>
            <a:pPr algn="just"/>
            <a:r>
              <a:rPr lang="cs-CZ" sz="2000" dirty="0"/>
              <a:t>Velikost magnetické indukce B uvnitř solenoidu ve vakuu</a:t>
            </a:r>
          </a:p>
        </p:txBody>
      </p:sp>
      <p:sp>
        <p:nvSpPr>
          <p:cNvPr id="11" name="TextovéPole 10">
            <a:extLst>
              <a:ext uri="{FF2B5EF4-FFF2-40B4-BE49-F238E27FC236}">
                <a16:creationId xmlns:a16="http://schemas.microsoft.com/office/drawing/2014/main" id="{551ACABC-9B60-48AA-B889-E9116FACFB2D}"/>
              </a:ext>
            </a:extLst>
          </p:cNvPr>
          <p:cNvSpPr txBox="1"/>
          <p:nvPr/>
        </p:nvSpPr>
        <p:spPr>
          <a:xfrm>
            <a:off x="207945" y="4471816"/>
            <a:ext cx="4251040" cy="646331"/>
          </a:xfrm>
          <a:prstGeom prst="rect">
            <a:avLst/>
          </a:prstGeom>
          <a:noFill/>
        </p:spPr>
        <p:txBody>
          <a:bodyPr wrap="square">
            <a:spAutoFit/>
          </a:bodyPr>
          <a:lstStyle/>
          <a:p>
            <a:r>
              <a:rPr lang="cs-CZ" sz="1800" i="1" dirty="0"/>
              <a:t>l</a:t>
            </a:r>
            <a:r>
              <a:rPr lang="cs-CZ" sz="1800" dirty="0"/>
              <a:t> je délka cívky, N počet závitů cívky, I je proud protékající cívkou.</a:t>
            </a:r>
            <a:endParaRPr lang="cs-CZ" dirty="0"/>
          </a:p>
        </p:txBody>
      </p:sp>
      <p:sp>
        <p:nvSpPr>
          <p:cNvPr id="12" name="TextovéPole 11">
            <a:extLst>
              <a:ext uri="{FF2B5EF4-FFF2-40B4-BE49-F238E27FC236}">
                <a16:creationId xmlns:a16="http://schemas.microsoft.com/office/drawing/2014/main" id="{B04B6B99-817D-4B72-8AFC-6365AC084C15}"/>
              </a:ext>
            </a:extLst>
          </p:cNvPr>
          <p:cNvSpPr txBox="1"/>
          <p:nvPr/>
        </p:nvSpPr>
        <p:spPr>
          <a:xfrm>
            <a:off x="1839874" y="3979476"/>
            <a:ext cx="2463550" cy="403351"/>
          </a:xfrm>
          <a:prstGeom prst="rect">
            <a:avLst/>
          </a:prstGeom>
          <a:noFill/>
        </p:spPr>
        <p:txBody>
          <a:bodyPr wrap="square">
            <a:spAutoFit/>
          </a:bodyPr>
          <a:lstStyle/>
          <a:p>
            <a:r>
              <a:rPr lang="cs-CZ" sz="2000" dirty="0"/>
              <a:t>B = μ</a:t>
            </a:r>
            <a:r>
              <a:rPr lang="cs-CZ" sz="2000" baseline="-25000" dirty="0"/>
              <a:t>0 </a:t>
            </a:r>
            <a:r>
              <a:rPr lang="cs-CZ" sz="2000" dirty="0"/>
              <a:t>. N.I/</a:t>
            </a:r>
            <a:r>
              <a:rPr lang="cs-CZ" sz="2000" i="1" dirty="0"/>
              <a:t>l</a:t>
            </a:r>
          </a:p>
        </p:txBody>
      </p:sp>
      <p:pic>
        <p:nvPicPr>
          <p:cNvPr id="2050" name="Picture 2" descr="Elektrotechnik Fachbuch – Grundlagen der Elektrotechnik – Elektronische  Bauelemente im Gleichstromkreis – Die Spule">
            <a:extLst>
              <a:ext uri="{FF2B5EF4-FFF2-40B4-BE49-F238E27FC236}">
                <a16:creationId xmlns:a16="http://schemas.microsoft.com/office/drawing/2014/main" id="{7A2837DD-5777-4088-8DA2-8250D1E87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204" y="3938378"/>
            <a:ext cx="3843790" cy="267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364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62B4815-54E4-4CB4-A22E-38748C93CD26}"/>
              </a:ext>
            </a:extLst>
          </p:cNvPr>
          <p:cNvSpPr txBox="1"/>
          <p:nvPr/>
        </p:nvSpPr>
        <p:spPr>
          <a:xfrm>
            <a:off x="200503" y="3424307"/>
            <a:ext cx="8789383" cy="707886"/>
          </a:xfrm>
          <a:prstGeom prst="rect">
            <a:avLst/>
          </a:prstGeom>
          <a:noFill/>
        </p:spPr>
        <p:txBody>
          <a:bodyPr wrap="square">
            <a:spAutoFit/>
          </a:bodyPr>
          <a:lstStyle/>
          <a:p>
            <a:pPr algn="just"/>
            <a:r>
              <a:rPr lang="cs-CZ" sz="2000" b="1" i="0" dirty="0">
                <a:solidFill>
                  <a:srgbClr val="212529"/>
                </a:solidFill>
                <a:effectLst/>
              </a:rPr>
              <a:t>Ampérovo pravidlo pravé ruky pro cívku</a:t>
            </a:r>
            <a:r>
              <a:rPr lang="cs-CZ" sz="2000" b="0" i="0" dirty="0">
                <a:solidFill>
                  <a:srgbClr val="212529"/>
                </a:solidFill>
                <a:effectLst/>
              </a:rPr>
              <a:t>: pokrčené prsty ukazují směr proudu v závitech a orientaci magnetických indukčních čar pak značí palec.</a:t>
            </a:r>
            <a:endParaRPr lang="cs-CZ" sz="2000" dirty="0"/>
          </a:p>
        </p:txBody>
      </p:sp>
      <p:pic>
        <p:nvPicPr>
          <p:cNvPr id="9218" name="Picture 2" descr="Ampérovo pravidlo pravé ruky">
            <a:extLst>
              <a:ext uri="{FF2B5EF4-FFF2-40B4-BE49-F238E27FC236}">
                <a16:creationId xmlns:a16="http://schemas.microsoft.com/office/drawing/2014/main" id="{3D7096FD-2EFD-4A02-9166-6003CE5E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704" y="4258584"/>
            <a:ext cx="5352835" cy="2353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32 Magnetické pole přímého vodiče a cívky.">
            <a:extLst>
              <a:ext uri="{FF2B5EF4-FFF2-40B4-BE49-F238E27FC236}">
                <a16:creationId xmlns:a16="http://schemas.microsoft.com/office/drawing/2014/main" id="{47E544FA-0AB4-4D61-A3E2-44E57F777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87" y="1599314"/>
            <a:ext cx="4091611" cy="1458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agnetické pole">
            <a:extLst>
              <a:ext uri="{FF2B5EF4-FFF2-40B4-BE49-F238E27FC236}">
                <a16:creationId xmlns:a16="http://schemas.microsoft.com/office/drawing/2014/main" id="{D146D765-3041-45D1-A4B5-FC7F934AE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627" y="1824912"/>
            <a:ext cx="2240178" cy="1331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gnetické pole">
            <a:extLst>
              <a:ext uri="{FF2B5EF4-FFF2-40B4-BE49-F238E27FC236}">
                <a16:creationId xmlns:a16="http://schemas.microsoft.com/office/drawing/2014/main" id="{7681B80F-372F-4FDF-BBCC-43CF084F8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098" y="1599314"/>
            <a:ext cx="2476072" cy="1557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AD5BB28-E320-436F-95E4-F227BB77D10E}"/>
              </a:ext>
            </a:extLst>
          </p:cNvPr>
          <p:cNvSpPr txBox="1"/>
          <p:nvPr/>
        </p:nvSpPr>
        <p:spPr>
          <a:xfrm>
            <a:off x="348487" y="832392"/>
            <a:ext cx="2548390" cy="400110"/>
          </a:xfrm>
          <a:prstGeom prst="rect">
            <a:avLst/>
          </a:prstGeom>
          <a:noFill/>
        </p:spPr>
        <p:txBody>
          <a:bodyPr wrap="none" rtlCol="0">
            <a:spAutoFit/>
          </a:bodyPr>
          <a:lstStyle/>
          <a:p>
            <a:r>
              <a:rPr lang="cs-CZ" sz="2000" b="1" dirty="0"/>
              <a:t>Magnetické pole cívky</a:t>
            </a:r>
          </a:p>
        </p:txBody>
      </p:sp>
    </p:spTree>
    <p:extLst>
      <p:ext uri="{BB962C8B-B14F-4D97-AF65-F5344CB8AC3E}">
        <p14:creationId xmlns:p14="http://schemas.microsoft.com/office/powerpoint/2010/main" val="2996356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ktrotechnik Fachbuch – Grundlagen der Elektrotechnik – Elektronische  Bauelemente im Gleichstromkreis – Die Spule">
            <a:extLst>
              <a:ext uri="{FF2B5EF4-FFF2-40B4-BE49-F238E27FC236}">
                <a16:creationId xmlns:a16="http://schemas.microsoft.com/office/drawing/2014/main" id="{E3D89AED-5C80-4BA4-94A7-B27B7796D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089" y="2671332"/>
            <a:ext cx="4740665" cy="386546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B3EDDAE-B021-477F-A901-0C1D87E49A21}"/>
              </a:ext>
            </a:extLst>
          </p:cNvPr>
          <p:cNvSpPr txBox="1"/>
          <p:nvPr/>
        </p:nvSpPr>
        <p:spPr>
          <a:xfrm>
            <a:off x="138137" y="429323"/>
            <a:ext cx="8922948" cy="2246769"/>
          </a:xfrm>
          <a:prstGeom prst="rect">
            <a:avLst/>
          </a:prstGeom>
          <a:noFill/>
        </p:spPr>
        <p:txBody>
          <a:bodyPr wrap="square" rtlCol="0">
            <a:spAutoFit/>
          </a:bodyPr>
          <a:lstStyle/>
          <a:p>
            <a:pPr algn="just"/>
            <a:r>
              <a:rPr lang="cs-CZ" sz="2000" dirty="0"/>
              <a:t>Pro zesílení elektromagnetického pole cívky se do ní vkládá jádro z oceli, nebo z nějaké jiné měkké ferromagnetické látky. Cívka navinutá na ferromagnetickém jádře se nazývá </a:t>
            </a:r>
            <a:r>
              <a:rPr lang="cs-CZ" sz="2000" b="1" dirty="0"/>
              <a:t>elektromagnet</a:t>
            </a:r>
            <a:r>
              <a:rPr lang="cs-CZ" sz="2000" dirty="0"/>
              <a:t>. Jako slabý elektromagnet se chová i cívka s proudem bez ferromagnetického jádra. Elektromagnet je používán např. v elektrickém zvonku, v jističích, stykačích, v hutním průmyslu, ve sběrnách kovového šrotu nebo v elektromagnetických relé, v automobilovém průmyslu jako snímač otáček klikového hřídele, pro brzdění tramvajových vozů, obráběcích strojů a ve zdravotnictví.</a:t>
            </a:r>
          </a:p>
        </p:txBody>
      </p:sp>
      <p:pic>
        <p:nvPicPr>
          <p:cNvPr id="7" name="Picture 2">
            <a:extLst>
              <a:ext uri="{FF2B5EF4-FFF2-40B4-BE49-F238E27FC236}">
                <a16:creationId xmlns:a16="http://schemas.microsoft.com/office/drawing/2014/main" id="{96A82428-3709-4CC6-95E9-AA20082E2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31" y="2676092"/>
            <a:ext cx="1955348" cy="2141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C116D222-27AD-4619-B370-4FE1562D6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646" y="5130332"/>
            <a:ext cx="2149883" cy="1610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CDA2036-7B78-43C9-89AE-B42FB77B7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09" y="4953759"/>
            <a:ext cx="2451155" cy="15830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4DE8A74-E55B-49C8-92B5-F1936522E14E}"/>
              </a:ext>
            </a:extLst>
          </p:cNvPr>
          <p:cNvSpPr txBox="1"/>
          <p:nvPr/>
        </p:nvSpPr>
        <p:spPr>
          <a:xfrm>
            <a:off x="382064" y="6492755"/>
            <a:ext cx="2683615" cy="307777"/>
          </a:xfrm>
          <a:prstGeom prst="rect">
            <a:avLst/>
          </a:prstGeom>
          <a:noFill/>
        </p:spPr>
        <p:txBody>
          <a:bodyPr wrap="square">
            <a:spAutoFit/>
          </a:bodyPr>
          <a:lstStyle/>
          <a:p>
            <a:r>
              <a:rPr lang="cs-CZ" sz="1400" dirty="0"/>
              <a:t>elektromagnetické relé</a:t>
            </a:r>
          </a:p>
        </p:txBody>
      </p:sp>
    </p:spTree>
    <p:extLst>
      <p:ext uri="{BB962C8B-B14F-4D97-AF65-F5344CB8AC3E}">
        <p14:creationId xmlns:p14="http://schemas.microsoft.com/office/powerpoint/2010/main" val="1529647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F9933E3-8256-440D-AA70-F1851284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997" y="3808352"/>
            <a:ext cx="3361761" cy="2924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94DC331-510C-4E63-8086-9F43876248F6}"/>
              </a:ext>
            </a:extLst>
          </p:cNvPr>
          <p:cNvSpPr txBox="1"/>
          <p:nvPr/>
        </p:nvSpPr>
        <p:spPr>
          <a:xfrm>
            <a:off x="171608" y="123804"/>
            <a:ext cx="1439946" cy="461665"/>
          </a:xfrm>
          <a:prstGeom prst="rect">
            <a:avLst/>
          </a:prstGeom>
          <a:noFill/>
        </p:spPr>
        <p:txBody>
          <a:bodyPr wrap="none" rtlCol="0">
            <a:spAutoFit/>
          </a:bodyPr>
          <a:lstStyle/>
          <a:p>
            <a:r>
              <a:rPr lang="cs-CZ" sz="2400" b="1" dirty="0" err="1"/>
              <a:t>Hallův</a:t>
            </a:r>
            <a:r>
              <a:rPr lang="cs-CZ" sz="2400" b="1" dirty="0"/>
              <a:t> jev</a:t>
            </a:r>
          </a:p>
        </p:txBody>
      </p:sp>
      <p:sp>
        <p:nvSpPr>
          <p:cNvPr id="7" name="TextovéPole 6">
            <a:extLst>
              <a:ext uri="{FF2B5EF4-FFF2-40B4-BE49-F238E27FC236}">
                <a16:creationId xmlns:a16="http://schemas.microsoft.com/office/drawing/2014/main" id="{97DEAFB7-B14F-4684-ACF1-D49C9EEB6F90}"/>
              </a:ext>
            </a:extLst>
          </p:cNvPr>
          <p:cNvSpPr txBox="1"/>
          <p:nvPr/>
        </p:nvSpPr>
        <p:spPr>
          <a:xfrm>
            <a:off x="171608" y="566167"/>
            <a:ext cx="8715375" cy="1631216"/>
          </a:xfrm>
          <a:prstGeom prst="rect">
            <a:avLst/>
          </a:prstGeom>
          <a:noFill/>
        </p:spPr>
        <p:txBody>
          <a:bodyPr wrap="square">
            <a:spAutoFit/>
          </a:bodyPr>
          <a:lstStyle/>
          <a:p>
            <a:pPr algn="just"/>
            <a:r>
              <a:rPr lang="cs-CZ" sz="2000" b="1" dirty="0" err="1"/>
              <a:t>Hallův</a:t>
            </a:r>
            <a:r>
              <a:rPr lang="cs-CZ" sz="2000" b="1" dirty="0"/>
              <a:t> jev </a:t>
            </a:r>
            <a:r>
              <a:rPr lang="cs-CZ" sz="2000" dirty="0"/>
              <a:t>je posun vodivostních elektronů ve vodiči, jímž podélně prochází elektrický proud, působením magnetické síly a následný vznik příčného elektrického pole ve směru kolmém k vektoru magnetické indukce a ke směru proudu. Mezi protilehlými stranami vodiče vznikne rozdíl potenciálů, </a:t>
            </a:r>
            <a:r>
              <a:rPr lang="cs-CZ" sz="2000" b="1" dirty="0" err="1"/>
              <a:t>Hallovo</a:t>
            </a:r>
            <a:r>
              <a:rPr lang="cs-CZ" sz="2000" b="1" dirty="0"/>
              <a:t> napětí</a:t>
            </a:r>
            <a:r>
              <a:rPr lang="cs-CZ" sz="2000" dirty="0"/>
              <a:t> U</a:t>
            </a:r>
            <a:r>
              <a:rPr lang="cs-CZ" sz="2000" baseline="-25000" dirty="0"/>
              <a:t>H</a:t>
            </a:r>
            <a:r>
              <a:rPr lang="cs-CZ" sz="2000" dirty="0"/>
              <a:t>.</a:t>
            </a:r>
          </a:p>
        </p:txBody>
      </p:sp>
      <p:sp>
        <p:nvSpPr>
          <p:cNvPr id="9" name="TextovéPole 8">
            <a:extLst>
              <a:ext uri="{FF2B5EF4-FFF2-40B4-BE49-F238E27FC236}">
                <a16:creationId xmlns:a16="http://schemas.microsoft.com/office/drawing/2014/main" id="{F27C7195-B9BF-4456-92D7-297A2209AE1A}"/>
              </a:ext>
            </a:extLst>
          </p:cNvPr>
          <p:cNvSpPr txBox="1"/>
          <p:nvPr/>
        </p:nvSpPr>
        <p:spPr>
          <a:xfrm>
            <a:off x="171608" y="4298745"/>
            <a:ext cx="5715484" cy="1015663"/>
          </a:xfrm>
          <a:prstGeom prst="rect">
            <a:avLst/>
          </a:prstGeom>
          <a:noFill/>
        </p:spPr>
        <p:txBody>
          <a:bodyPr wrap="square">
            <a:spAutoFit/>
          </a:bodyPr>
          <a:lstStyle/>
          <a:p>
            <a:pPr algn="just"/>
            <a:r>
              <a:rPr lang="cs-CZ" sz="2000" dirty="0" err="1"/>
              <a:t>Hallův</a:t>
            </a:r>
            <a:r>
              <a:rPr lang="cs-CZ" sz="2000" dirty="0"/>
              <a:t> jev je generován především </a:t>
            </a:r>
            <a:r>
              <a:rPr lang="cs-CZ" sz="2000" u="sng" dirty="0"/>
              <a:t>v polovodičích</a:t>
            </a:r>
            <a:r>
              <a:rPr lang="cs-CZ" sz="2000" dirty="0"/>
              <a:t>, v kovech se vzhledem k vysoké koncentraci vodivostních elektronů téměř neuplatňuje.</a:t>
            </a:r>
          </a:p>
        </p:txBody>
      </p:sp>
      <p:sp>
        <p:nvSpPr>
          <p:cNvPr id="11" name="TextovéPole 10">
            <a:extLst>
              <a:ext uri="{FF2B5EF4-FFF2-40B4-BE49-F238E27FC236}">
                <a16:creationId xmlns:a16="http://schemas.microsoft.com/office/drawing/2014/main" id="{F300122E-025D-4C99-9E3C-E12AB58CACCF}"/>
              </a:ext>
            </a:extLst>
          </p:cNvPr>
          <p:cNvSpPr txBox="1"/>
          <p:nvPr/>
        </p:nvSpPr>
        <p:spPr>
          <a:xfrm>
            <a:off x="410759" y="5502601"/>
            <a:ext cx="4086225" cy="923330"/>
          </a:xfrm>
          <a:prstGeom prst="rect">
            <a:avLst/>
          </a:prstGeom>
          <a:noFill/>
        </p:spPr>
        <p:txBody>
          <a:bodyPr wrap="square">
            <a:spAutoFit/>
          </a:bodyPr>
          <a:lstStyle/>
          <a:p>
            <a:pPr algn="just"/>
            <a:r>
              <a:rPr lang="cs-CZ" b="0" i="0" dirty="0" err="1">
                <a:solidFill>
                  <a:srgbClr val="202122"/>
                </a:solidFill>
                <a:effectLst/>
              </a:rPr>
              <a:t>Hallův</a:t>
            </a:r>
            <a:r>
              <a:rPr lang="cs-CZ" b="0" i="0" dirty="0">
                <a:solidFill>
                  <a:srgbClr val="202122"/>
                </a:solidFill>
                <a:effectLst/>
              </a:rPr>
              <a:t> jev se využívá při měření magnetických polí (</a:t>
            </a:r>
            <a:r>
              <a:rPr lang="cs-CZ" b="0" i="0" dirty="0" err="1">
                <a:solidFill>
                  <a:srgbClr val="202122"/>
                </a:solidFill>
                <a:effectLst/>
              </a:rPr>
              <a:t>Hallova</a:t>
            </a:r>
            <a:r>
              <a:rPr lang="cs-CZ" b="0" i="0" dirty="0">
                <a:solidFill>
                  <a:srgbClr val="202122"/>
                </a:solidFill>
                <a:effectLst/>
              </a:rPr>
              <a:t> sonda), bezkontaktního měření </a:t>
            </a:r>
            <a:r>
              <a:rPr lang="cs-CZ" dirty="0">
                <a:solidFill>
                  <a:srgbClr val="202122"/>
                </a:solidFill>
              </a:rPr>
              <a:t>el. </a:t>
            </a:r>
            <a:r>
              <a:rPr lang="cs-CZ" b="0" i="0" dirty="0">
                <a:solidFill>
                  <a:srgbClr val="202122"/>
                </a:solidFill>
                <a:effectLst/>
              </a:rPr>
              <a:t>proudu, apod.</a:t>
            </a:r>
            <a:endParaRPr lang="cs-CZ" dirty="0"/>
          </a:p>
        </p:txBody>
      </p:sp>
      <p:sp>
        <p:nvSpPr>
          <p:cNvPr id="8" name="TextovéPole 7">
            <a:extLst>
              <a:ext uri="{FF2B5EF4-FFF2-40B4-BE49-F238E27FC236}">
                <a16:creationId xmlns:a16="http://schemas.microsoft.com/office/drawing/2014/main" id="{5D6991C6-E2FB-4B23-83C9-9D83C201D184}"/>
              </a:ext>
            </a:extLst>
          </p:cNvPr>
          <p:cNvSpPr txBox="1"/>
          <p:nvPr/>
        </p:nvSpPr>
        <p:spPr>
          <a:xfrm>
            <a:off x="2109254" y="2239636"/>
            <a:ext cx="1350088" cy="400110"/>
          </a:xfrm>
          <a:prstGeom prst="rect">
            <a:avLst/>
          </a:prstGeom>
          <a:noFill/>
        </p:spPr>
        <p:txBody>
          <a:bodyPr wrap="square">
            <a:spAutoFit/>
          </a:bodyPr>
          <a:lstStyle/>
          <a:p>
            <a:r>
              <a:rPr lang="cs-CZ" sz="2000" dirty="0"/>
              <a:t>U</a:t>
            </a:r>
            <a:r>
              <a:rPr lang="cs-CZ" sz="2000" baseline="-25000" dirty="0"/>
              <a:t>H</a:t>
            </a:r>
            <a:r>
              <a:rPr lang="cs-CZ" sz="2000" dirty="0"/>
              <a:t> = E . d </a:t>
            </a:r>
          </a:p>
        </p:txBody>
      </p:sp>
      <p:sp>
        <p:nvSpPr>
          <p:cNvPr id="10" name="TextovéPole 9">
            <a:extLst>
              <a:ext uri="{FF2B5EF4-FFF2-40B4-BE49-F238E27FC236}">
                <a16:creationId xmlns:a16="http://schemas.microsoft.com/office/drawing/2014/main" id="{7AE925E3-2C6C-461D-8FEF-928FD60BA3B1}"/>
              </a:ext>
            </a:extLst>
          </p:cNvPr>
          <p:cNvSpPr txBox="1"/>
          <p:nvPr/>
        </p:nvSpPr>
        <p:spPr>
          <a:xfrm>
            <a:off x="214391" y="2845443"/>
            <a:ext cx="6102529" cy="707886"/>
          </a:xfrm>
          <a:prstGeom prst="rect">
            <a:avLst/>
          </a:prstGeom>
          <a:noFill/>
        </p:spPr>
        <p:txBody>
          <a:bodyPr wrap="square">
            <a:spAutoFit/>
          </a:bodyPr>
          <a:lstStyle/>
          <a:p>
            <a:r>
              <a:rPr lang="cs-CZ" sz="2000" dirty="0"/>
              <a:t>Pro velikost </a:t>
            </a:r>
            <a:r>
              <a:rPr lang="cs-CZ" sz="2000" i="1" dirty="0"/>
              <a:t>elektrické síly </a:t>
            </a:r>
            <a:r>
              <a:rPr lang="cs-CZ" sz="2000" dirty="0" err="1"/>
              <a:t>F</a:t>
            </a:r>
            <a:r>
              <a:rPr lang="cs-CZ" sz="2000" baseline="-25000" dirty="0" err="1"/>
              <a:t>e</a:t>
            </a:r>
            <a:r>
              <a:rPr lang="cs-CZ" sz="2000" dirty="0"/>
              <a:t> platí:       </a:t>
            </a:r>
            <a:r>
              <a:rPr lang="cs-CZ" sz="2000" dirty="0" err="1"/>
              <a:t>F</a:t>
            </a:r>
            <a:r>
              <a:rPr lang="cs-CZ" sz="2000" baseline="-25000" dirty="0" err="1"/>
              <a:t>e</a:t>
            </a:r>
            <a:r>
              <a:rPr lang="cs-CZ" sz="2000" dirty="0"/>
              <a:t> = E . e = U</a:t>
            </a:r>
            <a:r>
              <a:rPr lang="cs-CZ" sz="2000" baseline="-25000" dirty="0"/>
              <a:t>H </a:t>
            </a:r>
            <a:r>
              <a:rPr lang="cs-CZ" sz="2000" dirty="0"/>
              <a:t>. e / d</a:t>
            </a:r>
          </a:p>
          <a:p>
            <a:r>
              <a:rPr lang="cs-CZ" sz="2000" dirty="0"/>
              <a:t>Pro velikost </a:t>
            </a:r>
            <a:r>
              <a:rPr lang="cs-CZ" sz="2000" i="1" dirty="0"/>
              <a:t>magnetické síly </a:t>
            </a:r>
            <a:r>
              <a:rPr lang="cs-CZ" sz="2000" dirty="0" err="1"/>
              <a:t>F</a:t>
            </a:r>
            <a:r>
              <a:rPr lang="cs-CZ" sz="2000" baseline="-25000" dirty="0" err="1"/>
              <a:t>m</a:t>
            </a:r>
            <a:r>
              <a:rPr lang="cs-CZ" sz="2000" dirty="0"/>
              <a:t> platí:   </a:t>
            </a:r>
            <a:r>
              <a:rPr lang="cs-CZ" sz="2000" dirty="0" err="1"/>
              <a:t>F</a:t>
            </a:r>
            <a:r>
              <a:rPr lang="cs-CZ" sz="2000" baseline="-25000" dirty="0" err="1"/>
              <a:t>m</a:t>
            </a:r>
            <a:r>
              <a:rPr lang="cs-CZ" sz="2000" dirty="0"/>
              <a:t> = e . v . B</a:t>
            </a:r>
          </a:p>
        </p:txBody>
      </p:sp>
      <p:sp>
        <p:nvSpPr>
          <p:cNvPr id="12" name="TextovéPole 11">
            <a:extLst>
              <a:ext uri="{FF2B5EF4-FFF2-40B4-BE49-F238E27FC236}">
                <a16:creationId xmlns:a16="http://schemas.microsoft.com/office/drawing/2014/main" id="{0342DBE2-FE09-4B3B-AEA6-1AFAB34D2B3D}"/>
              </a:ext>
            </a:extLst>
          </p:cNvPr>
          <p:cNvSpPr txBox="1"/>
          <p:nvPr/>
        </p:nvSpPr>
        <p:spPr>
          <a:xfrm>
            <a:off x="2300286" y="3797921"/>
            <a:ext cx="4572000" cy="400110"/>
          </a:xfrm>
          <a:prstGeom prst="rect">
            <a:avLst/>
          </a:prstGeom>
          <a:noFill/>
        </p:spPr>
        <p:txBody>
          <a:bodyPr wrap="square">
            <a:spAutoFit/>
          </a:bodyPr>
          <a:lstStyle/>
          <a:p>
            <a:r>
              <a:rPr lang="cs-CZ" sz="2000" dirty="0"/>
              <a:t>U</a:t>
            </a:r>
            <a:r>
              <a:rPr lang="cs-CZ" sz="2000" baseline="-25000" dirty="0"/>
              <a:t>H</a:t>
            </a:r>
            <a:r>
              <a:rPr lang="cs-CZ" sz="2000" dirty="0"/>
              <a:t> = B . v . d </a:t>
            </a:r>
          </a:p>
        </p:txBody>
      </p:sp>
      <p:pic>
        <p:nvPicPr>
          <p:cNvPr id="6" name="Picture 2" descr="See the source image">
            <a:extLst>
              <a:ext uri="{FF2B5EF4-FFF2-40B4-BE49-F238E27FC236}">
                <a16:creationId xmlns:a16="http://schemas.microsoft.com/office/drawing/2014/main" id="{74932FA0-EA11-4BD4-A65B-0C824C58E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868" y="2030490"/>
            <a:ext cx="2532741" cy="176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85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84524D4-C84F-42D9-9E53-0C81A3D358F3}"/>
              </a:ext>
            </a:extLst>
          </p:cNvPr>
          <p:cNvSpPr txBox="1"/>
          <p:nvPr/>
        </p:nvSpPr>
        <p:spPr>
          <a:xfrm>
            <a:off x="236306" y="236440"/>
            <a:ext cx="3679149" cy="461665"/>
          </a:xfrm>
          <a:prstGeom prst="rect">
            <a:avLst/>
          </a:prstGeom>
          <a:noFill/>
        </p:spPr>
        <p:txBody>
          <a:bodyPr wrap="none" rtlCol="0">
            <a:spAutoFit/>
          </a:bodyPr>
          <a:lstStyle/>
          <a:p>
            <a:r>
              <a:rPr lang="cs-CZ" sz="2400" b="1" dirty="0"/>
              <a:t>Magnetické vlastnosti látek</a:t>
            </a:r>
          </a:p>
        </p:txBody>
      </p:sp>
      <p:sp>
        <p:nvSpPr>
          <p:cNvPr id="8" name="Rectangle 2">
            <a:extLst>
              <a:ext uri="{FF2B5EF4-FFF2-40B4-BE49-F238E27FC236}">
                <a16:creationId xmlns:a16="http://schemas.microsoft.com/office/drawing/2014/main" id="{648AD047-DAAF-48FB-BAB0-F391F2C7ADD8}"/>
              </a:ext>
            </a:extLst>
          </p:cNvPr>
          <p:cNvSpPr>
            <a:spLocks noChangeArrowheads="1"/>
          </p:cNvSpPr>
          <p:nvPr/>
        </p:nvSpPr>
        <p:spPr bwMode="auto">
          <a:xfrm>
            <a:off x="208051" y="767298"/>
            <a:ext cx="872789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gn="just"/>
            <a:r>
              <a:rPr lang="cs-CZ" altLang="cs-CZ" sz="2000" b="0" dirty="0">
                <a:latin typeface="+mn-lt"/>
              </a:rPr>
              <a:t>Rozdílné magnetické vlastnosti látek jsou podmíněny  nestejnými magnetickými vlastnostmi atomů a jejich uspořádáním v látce.</a:t>
            </a:r>
          </a:p>
        </p:txBody>
      </p:sp>
      <p:grpSp>
        <p:nvGrpSpPr>
          <p:cNvPr id="9" name="Skupina 8">
            <a:extLst>
              <a:ext uri="{FF2B5EF4-FFF2-40B4-BE49-F238E27FC236}">
                <a16:creationId xmlns:a16="http://schemas.microsoft.com/office/drawing/2014/main" id="{652D6A61-7768-4E5F-A916-1C07E52EF8B4}"/>
              </a:ext>
            </a:extLst>
          </p:cNvPr>
          <p:cNvGrpSpPr/>
          <p:nvPr/>
        </p:nvGrpSpPr>
        <p:grpSpPr>
          <a:xfrm>
            <a:off x="5411567" y="1321296"/>
            <a:ext cx="3352289" cy="1729582"/>
            <a:chOff x="1697038" y="1460500"/>
            <a:chExt cx="5057775" cy="2379663"/>
          </a:xfrm>
        </p:grpSpPr>
        <p:sp>
          <p:nvSpPr>
            <p:cNvPr id="10" name="Line 349">
              <a:extLst>
                <a:ext uri="{FF2B5EF4-FFF2-40B4-BE49-F238E27FC236}">
                  <a16:creationId xmlns:a16="http://schemas.microsoft.com/office/drawing/2014/main" id="{F7354D85-9E74-46CD-A15B-C72C766B72CB}"/>
                </a:ext>
              </a:extLst>
            </p:cNvPr>
            <p:cNvSpPr>
              <a:spLocks noChangeShapeType="1"/>
            </p:cNvSpPr>
            <p:nvPr/>
          </p:nvSpPr>
          <p:spPr bwMode="auto">
            <a:xfrm>
              <a:off x="6018213" y="1939925"/>
              <a:ext cx="736600" cy="1893888"/>
            </a:xfrm>
            <a:prstGeom prst="line">
              <a:avLst/>
            </a:prstGeom>
            <a:noFill/>
            <a:ln w="190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 name="Oval 350">
              <a:extLst>
                <a:ext uri="{FF2B5EF4-FFF2-40B4-BE49-F238E27FC236}">
                  <a16:creationId xmlns:a16="http://schemas.microsoft.com/office/drawing/2014/main" id="{67BCC057-08AE-498B-9048-C7F343FA7F25}"/>
                </a:ext>
              </a:extLst>
            </p:cNvPr>
            <p:cNvSpPr>
              <a:spLocks noChangeAspect="1" noChangeArrowheads="1"/>
            </p:cNvSpPr>
            <p:nvPr/>
          </p:nvSpPr>
          <p:spPr bwMode="auto">
            <a:xfrm>
              <a:off x="6030913" y="2528888"/>
              <a:ext cx="693737" cy="693737"/>
            </a:xfrm>
            <a:prstGeom prst="ellipse">
              <a:avLst/>
            </a:prstGeom>
            <a:gradFill rotWithShape="1">
              <a:gsLst>
                <a:gs pos="0">
                  <a:srgbClr val="6181C0"/>
                </a:gs>
                <a:gs pos="50000">
                  <a:srgbClr val="003399"/>
                </a:gs>
                <a:gs pos="100000">
                  <a:srgbClr val="6181C0"/>
                </a:gs>
              </a:gsLst>
              <a:lin ang="18900000" scaled="1"/>
            </a:gradFill>
            <a:ln w="1905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2" name="Line 352">
              <a:extLst>
                <a:ext uri="{FF2B5EF4-FFF2-40B4-BE49-F238E27FC236}">
                  <a16:creationId xmlns:a16="http://schemas.microsoft.com/office/drawing/2014/main" id="{FE163C98-05E9-425C-A820-A3B34617279B}"/>
                </a:ext>
              </a:extLst>
            </p:cNvPr>
            <p:cNvSpPr>
              <a:spLocks noChangeShapeType="1"/>
            </p:cNvSpPr>
            <p:nvPr/>
          </p:nvSpPr>
          <p:spPr bwMode="auto">
            <a:xfrm flipH="1" flipV="1">
              <a:off x="5972175" y="1820863"/>
              <a:ext cx="277813" cy="72390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aphicFrame>
          <p:nvGraphicFramePr>
            <p:cNvPr id="13" name="Object 353">
              <a:extLst>
                <a:ext uri="{FF2B5EF4-FFF2-40B4-BE49-F238E27FC236}">
                  <a16:creationId xmlns:a16="http://schemas.microsoft.com/office/drawing/2014/main" id="{5762ADF1-17C6-4266-8B97-EB34F603C7D7}"/>
                </a:ext>
              </a:extLst>
            </p:cNvPr>
            <p:cNvGraphicFramePr>
              <a:graphicFrameLocks noChangeAspect="1"/>
            </p:cNvGraphicFramePr>
            <p:nvPr>
              <p:extLst>
                <p:ext uri="{D42A27DB-BD31-4B8C-83A1-F6EECF244321}">
                  <p14:modId xmlns:p14="http://schemas.microsoft.com/office/powerpoint/2010/main" val="2250840612"/>
                </p:ext>
              </p:extLst>
            </p:nvPr>
          </p:nvGraphicFramePr>
          <p:xfrm>
            <a:off x="6115050" y="1476375"/>
            <a:ext cx="520700" cy="555625"/>
          </p:xfrm>
          <a:graphic>
            <a:graphicData uri="http://schemas.openxmlformats.org/presentationml/2006/ole">
              <mc:AlternateContent xmlns:mc="http://schemas.openxmlformats.org/markup-compatibility/2006">
                <mc:Choice xmlns:v="urn:schemas-microsoft-com:vml" Requires="v">
                  <p:oleObj name="Rovnica" r:id="rId2" imgW="215806" imgH="228501" progId="Equation.3">
                    <p:embed/>
                  </p:oleObj>
                </mc:Choice>
                <mc:Fallback>
                  <p:oleObj name="Rovnica" r:id="rId2" imgW="215806" imgH="228501" progId="Equation.3">
                    <p:embed/>
                    <p:pic>
                      <p:nvPicPr>
                        <p:cNvPr id="4449" name="Object 353">
                          <a:extLst>
                            <a:ext uri="{FF2B5EF4-FFF2-40B4-BE49-F238E27FC236}">
                              <a16:creationId xmlns:a16="http://schemas.microsoft.com/office/drawing/2014/main" id="{7821C822-9E43-40CD-BF00-5516BFFED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1476375"/>
                          <a:ext cx="520700" cy="5556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Object 355">
              <a:extLst>
                <a:ext uri="{FF2B5EF4-FFF2-40B4-BE49-F238E27FC236}">
                  <a16:creationId xmlns:a16="http://schemas.microsoft.com/office/drawing/2014/main" id="{6A1C8A53-DDEA-4D30-BCE1-595C7042F44B}"/>
                </a:ext>
              </a:extLst>
            </p:cNvPr>
            <p:cNvGraphicFramePr>
              <a:graphicFrameLocks noChangeAspect="1"/>
            </p:cNvGraphicFramePr>
            <p:nvPr>
              <p:extLst>
                <p:ext uri="{D42A27DB-BD31-4B8C-83A1-F6EECF244321}">
                  <p14:modId xmlns:p14="http://schemas.microsoft.com/office/powerpoint/2010/main" val="2007442790"/>
                </p:ext>
              </p:extLst>
            </p:nvPr>
          </p:nvGraphicFramePr>
          <p:xfrm>
            <a:off x="2895600" y="1581150"/>
            <a:ext cx="496888" cy="531813"/>
          </p:xfrm>
          <a:graphic>
            <a:graphicData uri="http://schemas.openxmlformats.org/presentationml/2006/ole">
              <mc:AlternateContent xmlns:mc="http://schemas.openxmlformats.org/markup-compatibility/2006">
                <mc:Choice xmlns:v="urn:schemas-microsoft-com:vml" Requires="v">
                  <p:oleObj name="Rovnica" r:id="rId4" imgW="215806" imgH="228501" progId="Equation.3">
                    <p:embed/>
                  </p:oleObj>
                </mc:Choice>
                <mc:Fallback>
                  <p:oleObj name="Rovnica" r:id="rId4" imgW="215806" imgH="228501" progId="Equation.3">
                    <p:embed/>
                    <p:pic>
                      <p:nvPicPr>
                        <p:cNvPr id="4451" name="Object 355">
                          <a:extLst>
                            <a:ext uri="{FF2B5EF4-FFF2-40B4-BE49-F238E27FC236}">
                              <a16:creationId xmlns:a16="http://schemas.microsoft.com/office/drawing/2014/main" id="{A39E9B61-FC4A-47A9-89EA-F692E7D7B7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581150"/>
                          <a:ext cx="496888" cy="53181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Oval 356">
              <a:extLst>
                <a:ext uri="{FF2B5EF4-FFF2-40B4-BE49-F238E27FC236}">
                  <a16:creationId xmlns:a16="http://schemas.microsoft.com/office/drawing/2014/main" id="{67A0A304-99C1-433F-BA69-839E3F0E82EC}"/>
                </a:ext>
              </a:extLst>
            </p:cNvPr>
            <p:cNvSpPr>
              <a:spLocks noChangeAspect="1" noChangeArrowheads="1"/>
            </p:cNvSpPr>
            <p:nvPr/>
          </p:nvSpPr>
          <p:spPr bwMode="auto">
            <a:xfrm>
              <a:off x="2565400" y="2525713"/>
              <a:ext cx="260350" cy="260350"/>
            </a:xfrm>
            <a:prstGeom prst="ellipse">
              <a:avLst/>
            </a:prstGeom>
            <a:gradFill rotWithShape="1">
              <a:gsLst>
                <a:gs pos="0">
                  <a:srgbClr val="FF0000"/>
                </a:gs>
                <a:gs pos="100000">
                  <a:srgbClr val="000000"/>
                </a:gs>
              </a:gsLst>
              <a:path path="shape">
                <a:fillToRect l="50000" t="50000" r="50000" b="50000"/>
              </a:path>
            </a:gradFill>
            <a:ln w="19050">
              <a:solidFill>
                <a:srgbClr val="6E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6" name="Line 357">
              <a:extLst>
                <a:ext uri="{FF2B5EF4-FFF2-40B4-BE49-F238E27FC236}">
                  <a16:creationId xmlns:a16="http://schemas.microsoft.com/office/drawing/2014/main" id="{60C9DDFC-D086-4960-8094-B10FD32E7697}"/>
                </a:ext>
              </a:extLst>
            </p:cNvPr>
            <p:cNvSpPr>
              <a:spLocks noChangeShapeType="1"/>
            </p:cNvSpPr>
            <p:nvPr/>
          </p:nvSpPr>
          <p:spPr bwMode="auto">
            <a:xfrm>
              <a:off x="1911350" y="2728913"/>
              <a:ext cx="355600" cy="525462"/>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aphicFrame>
          <p:nvGraphicFramePr>
            <p:cNvPr id="17" name="Object 358">
              <a:extLst>
                <a:ext uri="{FF2B5EF4-FFF2-40B4-BE49-F238E27FC236}">
                  <a16:creationId xmlns:a16="http://schemas.microsoft.com/office/drawing/2014/main" id="{AEF81654-7621-4D49-9F1E-239F69E8A563}"/>
                </a:ext>
              </a:extLst>
            </p:cNvPr>
            <p:cNvGraphicFramePr>
              <a:graphicFrameLocks noChangeAspect="1"/>
            </p:cNvGraphicFramePr>
            <p:nvPr>
              <p:extLst>
                <p:ext uri="{D42A27DB-BD31-4B8C-83A1-F6EECF244321}">
                  <p14:modId xmlns:p14="http://schemas.microsoft.com/office/powerpoint/2010/main" val="2712827766"/>
                </p:ext>
              </p:extLst>
            </p:nvPr>
          </p:nvGraphicFramePr>
          <p:xfrm>
            <a:off x="1697038" y="2957513"/>
            <a:ext cx="327025" cy="433387"/>
          </p:xfrm>
          <a:graphic>
            <a:graphicData uri="http://schemas.openxmlformats.org/presentationml/2006/ole">
              <mc:AlternateContent xmlns:mc="http://schemas.openxmlformats.org/markup-compatibility/2006">
                <mc:Choice xmlns:v="urn:schemas-microsoft-com:vml" Requires="v">
                  <p:oleObj name="Rovnica" r:id="rId6" imgW="126780" imgH="164814" progId="Equation.3">
                    <p:embed/>
                  </p:oleObj>
                </mc:Choice>
                <mc:Fallback>
                  <p:oleObj name="Rovnica" r:id="rId6" imgW="126780" imgH="164814" progId="Equation.3">
                    <p:embed/>
                    <p:pic>
                      <p:nvPicPr>
                        <p:cNvPr id="4454" name="Object 358">
                          <a:extLst>
                            <a:ext uri="{FF2B5EF4-FFF2-40B4-BE49-F238E27FC236}">
                              <a16:creationId xmlns:a16="http://schemas.microsoft.com/office/drawing/2014/main" id="{F4FCB6F6-2FFE-46C2-BB12-435E402C0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038" y="2957513"/>
                          <a:ext cx="327025"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Oval 359">
              <a:extLst>
                <a:ext uri="{FF2B5EF4-FFF2-40B4-BE49-F238E27FC236}">
                  <a16:creationId xmlns:a16="http://schemas.microsoft.com/office/drawing/2014/main" id="{216BF194-CFBC-473D-9C47-2E714D4EEC9B}"/>
                </a:ext>
              </a:extLst>
            </p:cNvPr>
            <p:cNvSpPr>
              <a:spLocks noChangeArrowheads="1"/>
            </p:cNvSpPr>
            <p:nvPr/>
          </p:nvSpPr>
          <p:spPr bwMode="auto">
            <a:xfrm rot="14024545">
              <a:off x="1447800" y="2146300"/>
              <a:ext cx="2379663" cy="1008063"/>
            </a:xfrm>
            <a:prstGeom prst="ellipse">
              <a:avLst/>
            </a:prstGeom>
            <a:noFill/>
            <a:ln w="1905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9" name="Line 360">
              <a:extLst>
                <a:ext uri="{FF2B5EF4-FFF2-40B4-BE49-F238E27FC236}">
                  <a16:creationId xmlns:a16="http://schemas.microsoft.com/office/drawing/2014/main" id="{A5F50D7B-5267-4E08-AA2F-BCF6B3E6BEE6}"/>
                </a:ext>
              </a:extLst>
            </p:cNvPr>
            <p:cNvSpPr>
              <a:spLocks noChangeShapeType="1"/>
            </p:cNvSpPr>
            <p:nvPr/>
          </p:nvSpPr>
          <p:spPr bwMode="auto">
            <a:xfrm flipV="1">
              <a:off x="2862263" y="1801813"/>
              <a:ext cx="908050" cy="75565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Oval 361">
              <a:extLst>
                <a:ext uri="{FF2B5EF4-FFF2-40B4-BE49-F238E27FC236}">
                  <a16:creationId xmlns:a16="http://schemas.microsoft.com/office/drawing/2014/main" id="{08E3E2F2-88CA-4C8A-964C-178BB3FF7CB6}"/>
                </a:ext>
              </a:extLst>
            </p:cNvPr>
            <p:cNvSpPr>
              <a:spLocks noChangeAspect="1" noChangeArrowheads="1"/>
            </p:cNvSpPr>
            <p:nvPr/>
          </p:nvSpPr>
          <p:spPr bwMode="auto">
            <a:xfrm>
              <a:off x="1884363" y="2390775"/>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1" name="AutoShape 351">
              <a:extLst>
                <a:ext uri="{FF2B5EF4-FFF2-40B4-BE49-F238E27FC236}">
                  <a16:creationId xmlns:a16="http://schemas.microsoft.com/office/drawing/2014/main" id="{CB322704-ED00-4363-A966-B130FCA19FD6}"/>
                </a:ext>
              </a:extLst>
            </p:cNvPr>
            <p:cNvSpPr>
              <a:spLocks noChangeArrowheads="1"/>
            </p:cNvSpPr>
            <p:nvPr/>
          </p:nvSpPr>
          <p:spPr bwMode="auto">
            <a:xfrm rot="20633273">
              <a:off x="5762625" y="2154238"/>
              <a:ext cx="766763" cy="274637"/>
            </a:xfrm>
            <a:custGeom>
              <a:avLst/>
              <a:gdLst>
                <a:gd name="T0" fmla="*/ 18382752 w 21600"/>
                <a:gd name="T1" fmla="*/ 3380858 h 21600"/>
                <a:gd name="T2" fmla="*/ 21156305 w 21600"/>
                <a:gd name="T3" fmla="*/ 423551 h 21600"/>
                <a:gd name="T4" fmla="*/ 17796782 w 21600"/>
                <a:gd name="T5" fmla="*/ 3180233 h 21600"/>
                <a:gd name="T6" fmla="*/ -2985228 w 21600"/>
                <a:gd name="T7" fmla="*/ 1265492 h 21600"/>
                <a:gd name="T8" fmla="*/ 2079206 w 21600"/>
                <a:gd name="T9" fmla="*/ 854706 h 21600"/>
                <a:gd name="T10" fmla="*/ 5281187 w 21600"/>
                <a:gd name="T11" fmla="*/ 150475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7" y="8714"/>
                  </a:moveTo>
                  <a:cubicBezTo>
                    <a:pt x="1402" y="9398"/>
                    <a:pt x="1325" y="10098"/>
                    <a:pt x="1325" y="10799"/>
                  </a:cubicBezTo>
                  <a:cubicBezTo>
                    <a:pt x="1325" y="16032"/>
                    <a:pt x="5567" y="20275"/>
                    <a:pt x="10800" y="20275"/>
                  </a:cubicBezTo>
                  <a:cubicBezTo>
                    <a:pt x="16032" y="20275"/>
                    <a:pt x="20275" y="16032"/>
                    <a:pt x="20275" y="10800"/>
                  </a:cubicBezTo>
                  <a:cubicBezTo>
                    <a:pt x="20275" y="7779"/>
                    <a:pt x="18834" y="4939"/>
                    <a:pt x="16397" y="3155"/>
                  </a:cubicBezTo>
                  <a:lnTo>
                    <a:pt x="17180" y="2086"/>
                  </a:lnTo>
                  <a:cubicBezTo>
                    <a:pt x="19958" y="4120"/>
                    <a:pt x="21600" y="7356"/>
                    <a:pt x="21600" y="10800"/>
                  </a:cubicBezTo>
                  <a:cubicBezTo>
                    <a:pt x="21600" y="16764"/>
                    <a:pt x="16764" y="21600"/>
                    <a:pt x="10800" y="21600"/>
                  </a:cubicBezTo>
                  <a:cubicBezTo>
                    <a:pt x="4835" y="21600"/>
                    <a:pt x="0" y="16764"/>
                    <a:pt x="0" y="10800"/>
                  </a:cubicBezTo>
                  <a:cubicBezTo>
                    <a:pt x="0" y="10000"/>
                    <a:pt x="88" y="9202"/>
                    <a:pt x="264" y="8422"/>
                  </a:cubicBezTo>
                  <a:lnTo>
                    <a:pt x="-2369" y="7828"/>
                  </a:lnTo>
                  <a:lnTo>
                    <a:pt x="1650" y="5287"/>
                  </a:lnTo>
                  <a:lnTo>
                    <a:pt x="4191" y="9308"/>
                  </a:lnTo>
                  <a:lnTo>
                    <a:pt x="1557" y="8714"/>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22" name="Text Box 362">
            <a:extLst>
              <a:ext uri="{FF2B5EF4-FFF2-40B4-BE49-F238E27FC236}">
                <a16:creationId xmlns:a16="http://schemas.microsoft.com/office/drawing/2014/main" id="{3FA7A1D6-4E69-4ED1-9933-28F3C9230306}"/>
              </a:ext>
            </a:extLst>
          </p:cNvPr>
          <p:cNvSpPr txBox="1">
            <a:spLocks noChangeArrowheads="1"/>
          </p:cNvSpPr>
          <p:nvPr/>
        </p:nvSpPr>
        <p:spPr bwMode="auto">
          <a:xfrm>
            <a:off x="171944" y="1573962"/>
            <a:ext cx="51183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0" dirty="0">
                <a:latin typeface="+mn-lt"/>
              </a:rPr>
              <a:t>Elektron obíhající kolem jádra  vytváří proud, který představuje proudovou smyčku, které přísluší  </a:t>
            </a:r>
            <a:r>
              <a:rPr lang="cs-CZ" altLang="cs-CZ" sz="2000" b="1" dirty="0" err="1">
                <a:latin typeface="+mn-lt"/>
              </a:rPr>
              <a:t>orbitalový</a:t>
            </a:r>
            <a:r>
              <a:rPr lang="cs-CZ" altLang="cs-CZ" sz="2000" b="1" dirty="0">
                <a:latin typeface="+mn-lt"/>
              </a:rPr>
              <a:t> magnetický moment  </a:t>
            </a:r>
            <a:r>
              <a:rPr lang="cs-CZ" altLang="cs-CZ" sz="2000" i="1" dirty="0" err="1">
                <a:latin typeface="+mn-lt"/>
              </a:rPr>
              <a:t>m</a:t>
            </a:r>
            <a:r>
              <a:rPr lang="cs-CZ" altLang="cs-CZ" sz="2000" b="0" baseline="-25000" dirty="0" err="1">
                <a:latin typeface="+mn-lt"/>
              </a:rPr>
              <a:t>o</a:t>
            </a:r>
            <a:r>
              <a:rPr lang="cs-CZ" altLang="cs-CZ" sz="2000" b="0" dirty="0">
                <a:latin typeface="+mn-lt"/>
              </a:rPr>
              <a:t>. Kromě toho má elektron </a:t>
            </a:r>
            <a:r>
              <a:rPr lang="cs-CZ" altLang="cs-CZ" sz="2000" b="1" dirty="0">
                <a:latin typeface="+mn-lt"/>
              </a:rPr>
              <a:t>spinový magnetický momen</a:t>
            </a:r>
            <a:r>
              <a:rPr lang="cs-CZ" altLang="cs-CZ" sz="2000" b="0" dirty="0">
                <a:latin typeface="+mn-lt"/>
              </a:rPr>
              <a:t>t </a:t>
            </a:r>
            <a:r>
              <a:rPr lang="cs-CZ" altLang="cs-CZ" sz="2000" i="1" dirty="0" err="1">
                <a:latin typeface="+mn-lt"/>
              </a:rPr>
              <a:t>m</a:t>
            </a:r>
            <a:r>
              <a:rPr lang="cs-CZ" altLang="cs-CZ" sz="2000" b="0" baseline="-25000" dirty="0" err="1">
                <a:latin typeface="+mn-lt"/>
              </a:rPr>
              <a:t>s</a:t>
            </a:r>
            <a:r>
              <a:rPr lang="cs-CZ" altLang="cs-CZ" sz="2000" b="0" baseline="-25000" dirty="0">
                <a:latin typeface="+mn-lt"/>
              </a:rPr>
              <a:t> </a:t>
            </a:r>
            <a:r>
              <a:rPr lang="cs-CZ" altLang="cs-CZ" sz="2000" b="0" dirty="0">
                <a:latin typeface="+mn-lt"/>
              </a:rPr>
              <a:t>jako důsledek své rotace kolem osy.   </a:t>
            </a:r>
          </a:p>
        </p:txBody>
      </p:sp>
      <p:sp>
        <p:nvSpPr>
          <p:cNvPr id="23" name="Rectangle 35">
            <a:extLst>
              <a:ext uri="{FF2B5EF4-FFF2-40B4-BE49-F238E27FC236}">
                <a16:creationId xmlns:a16="http://schemas.microsoft.com/office/drawing/2014/main" id="{6186905F-0CD4-4B10-8D63-BA5C5449D2DD}"/>
              </a:ext>
            </a:extLst>
          </p:cNvPr>
          <p:cNvSpPr>
            <a:spLocks noChangeArrowheads="1"/>
          </p:cNvSpPr>
          <p:nvPr/>
        </p:nvSpPr>
        <p:spPr bwMode="auto">
          <a:xfrm>
            <a:off x="193898" y="3329355"/>
            <a:ext cx="8723224" cy="1016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7600" tIns="46038" rIns="57600"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1" dirty="0">
                <a:latin typeface="+mn-lt"/>
              </a:rPr>
              <a:t>Magnetický moment atomu </a:t>
            </a:r>
            <a:r>
              <a:rPr lang="cs-CZ" altLang="cs-CZ" sz="2000" i="1" dirty="0" err="1">
                <a:latin typeface="+mn-lt"/>
              </a:rPr>
              <a:t>m</a:t>
            </a:r>
            <a:r>
              <a:rPr lang="cs-CZ" altLang="cs-CZ" sz="2000" baseline="-25000" dirty="0" err="1">
                <a:latin typeface="+mn-lt"/>
              </a:rPr>
              <a:t>v</a:t>
            </a:r>
            <a:r>
              <a:rPr lang="cs-CZ" altLang="cs-CZ" sz="2000" b="1" dirty="0">
                <a:latin typeface="+mn-lt"/>
              </a:rPr>
              <a:t> </a:t>
            </a:r>
            <a:r>
              <a:rPr lang="cs-CZ" altLang="cs-CZ" sz="2000" b="0" dirty="0">
                <a:latin typeface="+mn-lt"/>
              </a:rPr>
              <a:t>je roven vektorovému součtu výsledného </a:t>
            </a:r>
            <a:r>
              <a:rPr lang="cs-CZ" altLang="cs-CZ" sz="2000" b="0" dirty="0" err="1">
                <a:latin typeface="+mn-lt"/>
              </a:rPr>
              <a:t>orbitalového</a:t>
            </a:r>
            <a:r>
              <a:rPr lang="cs-CZ" altLang="cs-CZ" sz="2000" b="0" dirty="0">
                <a:latin typeface="+mn-lt"/>
              </a:rPr>
              <a:t> magnetického momentu elektronů  </a:t>
            </a:r>
            <a:r>
              <a:rPr lang="cs-CZ" altLang="cs-CZ" sz="2000" i="1" dirty="0" err="1">
                <a:latin typeface="+mn-lt"/>
              </a:rPr>
              <a:t>m</a:t>
            </a:r>
            <a:r>
              <a:rPr lang="cs-CZ" altLang="cs-CZ" sz="2000" b="0" baseline="-25000" dirty="0" err="1">
                <a:latin typeface="+mn-lt"/>
              </a:rPr>
              <a:t>VO</a:t>
            </a:r>
            <a:r>
              <a:rPr lang="cs-CZ" altLang="cs-CZ" sz="2000" b="0" dirty="0">
                <a:latin typeface="+mn-lt"/>
              </a:rPr>
              <a:t> a výsledného spinového magnetického momentu elektronů </a:t>
            </a:r>
            <a:r>
              <a:rPr lang="cs-CZ" altLang="cs-CZ" sz="2000" i="1" dirty="0" err="1">
                <a:latin typeface="+mn-lt"/>
              </a:rPr>
              <a:t>m</a:t>
            </a:r>
            <a:r>
              <a:rPr lang="cs-CZ" altLang="cs-CZ" sz="2000" b="0" baseline="-25000" dirty="0" err="1">
                <a:latin typeface="+mn-lt"/>
              </a:rPr>
              <a:t>VS</a:t>
            </a:r>
            <a:r>
              <a:rPr lang="cs-CZ" altLang="cs-CZ" sz="2000" b="0" dirty="0">
                <a:latin typeface="+mn-lt"/>
              </a:rPr>
              <a:t>.</a:t>
            </a:r>
          </a:p>
        </p:txBody>
      </p:sp>
      <p:graphicFrame>
        <p:nvGraphicFramePr>
          <p:cNvPr id="24" name="Object 3">
            <a:extLst>
              <a:ext uri="{FF2B5EF4-FFF2-40B4-BE49-F238E27FC236}">
                <a16:creationId xmlns:a16="http://schemas.microsoft.com/office/drawing/2014/main" id="{F6AF9592-7FAC-4635-8001-0070DA40B6E1}"/>
              </a:ext>
            </a:extLst>
          </p:cNvPr>
          <p:cNvGraphicFramePr>
            <a:graphicFrameLocks noChangeAspect="1"/>
          </p:cNvGraphicFramePr>
          <p:nvPr>
            <p:extLst>
              <p:ext uri="{D42A27DB-BD31-4B8C-83A1-F6EECF244321}">
                <p14:modId xmlns:p14="http://schemas.microsoft.com/office/powerpoint/2010/main" val="2417976929"/>
              </p:ext>
            </p:extLst>
          </p:nvPr>
        </p:nvGraphicFramePr>
        <p:xfrm>
          <a:off x="1529244" y="4397497"/>
          <a:ext cx="2868613" cy="538163"/>
        </p:xfrm>
        <a:graphic>
          <a:graphicData uri="http://schemas.openxmlformats.org/presentationml/2006/ole">
            <mc:AlternateContent xmlns:mc="http://schemas.openxmlformats.org/markup-compatibility/2006">
              <mc:Choice xmlns:v="urn:schemas-microsoft-com:vml" Requires="v">
                <p:oleObj name="Rovnica" r:id="rId8" imgW="1358310" imgH="253890" progId="Equation.3">
                  <p:embed/>
                </p:oleObj>
              </mc:Choice>
              <mc:Fallback>
                <p:oleObj name="Rovnica" r:id="rId8" imgW="1358310" imgH="253890" progId="Equation.3">
                  <p:embed/>
                  <p:pic>
                    <p:nvPicPr>
                      <p:cNvPr id="9219" name="Object 3">
                        <a:extLst>
                          <a:ext uri="{FF2B5EF4-FFF2-40B4-BE49-F238E27FC236}">
                            <a16:creationId xmlns:a16="http://schemas.microsoft.com/office/drawing/2014/main" id="{6746071A-00B5-4018-B80E-59E0A1788F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9244" y="4397497"/>
                        <a:ext cx="2868613" cy="538163"/>
                      </a:xfrm>
                      <a:prstGeom prst="rect">
                        <a:avLst/>
                      </a:prstGeom>
                      <a:noFill/>
                      <a:ln>
                        <a:noFill/>
                      </a:ln>
                      <a:effectLst/>
                    </p:spPr>
                  </p:pic>
                </p:oleObj>
              </mc:Fallback>
            </mc:AlternateContent>
          </a:graphicData>
        </a:graphic>
      </p:graphicFrame>
      <p:grpSp>
        <p:nvGrpSpPr>
          <p:cNvPr id="25" name="Skupina 24">
            <a:extLst>
              <a:ext uri="{FF2B5EF4-FFF2-40B4-BE49-F238E27FC236}">
                <a16:creationId xmlns:a16="http://schemas.microsoft.com/office/drawing/2014/main" id="{C1AB830F-3B89-4FA2-9104-0CB64C928AC2}"/>
              </a:ext>
            </a:extLst>
          </p:cNvPr>
          <p:cNvGrpSpPr/>
          <p:nvPr/>
        </p:nvGrpSpPr>
        <p:grpSpPr>
          <a:xfrm>
            <a:off x="6716422" y="4594014"/>
            <a:ext cx="2200700" cy="1839511"/>
            <a:chOff x="3190875" y="1360488"/>
            <a:chExt cx="3249613" cy="2397125"/>
          </a:xfrm>
        </p:grpSpPr>
        <p:graphicFrame>
          <p:nvGraphicFramePr>
            <p:cNvPr id="26" name="Object 37">
              <a:extLst>
                <a:ext uri="{FF2B5EF4-FFF2-40B4-BE49-F238E27FC236}">
                  <a16:creationId xmlns:a16="http://schemas.microsoft.com/office/drawing/2014/main" id="{E8192F33-68E8-4944-BB4D-4B2D3C305EEE}"/>
                </a:ext>
              </a:extLst>
            </p:cNvPr>
            <p:cNvGraphicFramePr>
              <a:graphicFrameLocks noChangeAspect="1"/>
            </p:cNvGraphicFramePr>
            <p:nvPr>
              <p:extLst>
                <p:ext uri="{D42A27DB-BD31-4B8C-83A1-F6EECF244321}">
                  <p14:modId xmlns:p14="http://schemas.microsoft.com/office/powerpoint/2010/main" val="4067762881"/>
                </p:ext>
              </p:extLst>
            </p:nvPr>
          </p:nvGraphicFramePr>
          <p:xfrm>
            <a:off x="5484814" y="1465262"/>
            <a:ext cx="496886" cy="531812"/>
          </p:xfrm>
          <a:graphic>
            <a:graphicData uri="http://schemas.openxmlformats.org/presentationml/2006/ole">
              <mc:AlternateContent xmlns:mc="http://schemas.openxmlformats.org/markup-compatibility/2006">
                <mc:Choice xmlns:v="urn:schemas-microsoft-com:vml" Requires="v">
                  <p:oleObj name="Rovnica" r:id="rId10" imgW="215806" imgH="228501" progId="Equation.3">
                    <p:embed/>
                  </p:oleObj>
                </mc:Choice>
                <mc:Fallback>
                  <p:oleObj name="Rovnica" r:id="rId10" imgW="215806" imgH="228501" progId="Equation.3">
                    <p:embed/>
                    <p:pic>
                      <p:nvPicPr>
                        <p:cNvPr id="9253" name="Object 37">
                          <a:extLst>
                            <a:ext uri="{FF2B5EF4-FFF2-40B4-BE49-F238E27FC236}">
                              <a16:creationId xmlns:a16="http://schemas.microsoft.com/office/drawing/2014/main" id="{CE14F133-4F8B-4070-A2C9-8A4DF860D6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4814" y="1465262"/>
                          <a:ext cx="496886" cy="531812"/>
                        </a:xfrm>
                        <a:prstGeom prst="rect">
                          <a:avLst/>
                        </a:prstGeom>
                        <a:noFill/>
                        <a:ln>
                          <a:noFill/>
                        </a:ln>
                        <a:effectLst/>
                      </p:spPr>
                    </p:pic>
                  </p:oleObj>
                </mc:Fallback>
              </mc:AlternateContent>
            </a:graphicData>
          </a:graphic>
        </p:graphicFrame>
        <p:sp>
          <p:nvSpPr>
            <p:cNvPr id="27" name="Oval 38">
              <a:extLst>
                <a:ext uri="{FF2B5EF4-FFF2-40B4-BE49-F238E27FC236}">
                  <a16:creationId xmlns:a16="http://schemas.microsoft.com/office/drawing/2014/main" id="{3C002361-765B-4F22-832C-3E5418D58441}"/>
                </a:ext>
              </a:extLst>
            </p:cNvPr>
            <p:cNvSpPr>
              <a:spLocks noChangeAspect="1" noChangeArrowheads="1"/>
            </p:cNvSpPr>
            <p:nvPr/>
          </p:nvSpPr>
          <p:spPr bwMode="auto">
            <a:xfrm>
              <a:off x="4229100" y="2443163"/>
              <a:ext cx="260350" cy="260350"/>
            </a:xfrm>
            <a:prstGeom prst="ellipse">
              <a:avLst/>
            </a:prstGeom>
            <a:gradFill rotWithShape="1">
              <a:gsLst>
                <a:gs pos="0">
                  <a:srgbClr val="FF0000"/>
                </a:gs>
                <a:gs pos="100000">
                  <a:srgbClr val="000000"/>
                </a:gs>
              </a:gsLst>
              <a:path path="shape">
                <a:fillToRect l="50000" t="50000" r="50000" b="50000"/>
              </a:path>
            </a:gradFill>
            <a:ln w="19050">
              <a:solidFill>
                <a:srgbClr val="6E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8" name="Oval 41">
              <a:extLst>
                <a:ext uri="{FF2B5EF4-FFF2-40B4-BE49-F238E27FC236}">
                  <a16:creationId xmlns:a16="http://schemas.microsoft.com/office/drawing/2014/main" id="{6812DE0E-037C-4472-B1C8-423294BBC175}"/>
                </a:ext>
              </a:extLst>
            </p:cNvPr>
            <p:cNvSpPr>
              <a:spLocks noChangeArrowheads="1"/>
            </p:cNvSpPr>
            <p:nvPr/>
          </p:nvSpPr>
          <p:spPr bwMode="auto">
            <a:xfrm rot="14024545">
              <a:off x="3111500" y="2063750"/>
              <a:ext cx="2379663" cy="1008063"/>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9" name="Line 42">
              <a:extLst>
                <a:ext uri="{FF2B5EF4-FFF2-40B4-BE49-F238E27FC236}">
                  <a16:creationId xmlns:a16="http://schemas.microsoft.com/office/drawing/2014/main" id="{014244DB-71BE-4487-A483-B4F5D6F8E2E6}"/>
                </a:ext>
              </a:extLst>
            </p:cNvPr>
            <p:cNvSpPr>
              <a:spLocks noChangeShapeType="1"/>
            </p:cNvSpPr>
            <p:nvPr/>
          </p:nvSpPr>
          <p:spPr bwMode="auto">
            <a:xfrm flipV="1">
              <a:off x="5330825" y="1873250"/>
              <a:ext cx="1109663" cy="40005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 name="Oval 47">
              <a:extLst>
                <a:ext uri="{FF2B5EF4-FFF2-40B4-BE49-F238E27FC236}">
                  <a16:creationId xmlns:a16="http://schemas.microsoft.com/office/drawing/2014/main" id="{1D2A9C94-D2AE-42DB-81B9-FECAD9EC0FF8}"/>
                </a:ext>
              </a:extLst>
            </p:cNvPr>
            <p:cNvSpPr>
              <a:spLocks noChangeArrowheads="1"/>
            </p:cNvSpPr>
            <p:nvPr/>
          </p:nvSpPr>
          <p:spPr bwMode="auto">
            <a:xfrm rot="17794208">
              <a:off x="3165476" y="2046287"/>
              <a:ext cx="2379662" cy="1008063"/>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1" name="Oval 48">
              <a:extLst>
                <a:ext uri="{FF2B5EF4-FFF2-40B4-BE49-F238E27FC236}">
                  <a16:creationId xmlns:a16="http://schemas.microsoft.com/office/drawing/2014/main" id="{5A3ECFD0-84E7-4331-B02A-5D8D732AD447}"/>
                </a:ext>
              </a:extLst>
            </p:cNvPr>
            <p:cNvSpPr>
              <a:spLocks noChangeArrowheads="1"/>
            </p:cNvSpPr>
            <p:nvPr/>
          </p:nvSpPr>
          <p:spPr bwMode="auto">
            <a:xfrm rot="20920049">
              <a:off x="3190875" y="2071688"/>
              <a:ext cx="2379663" cy="1008062"/>
            </a:xfrm>
            <a:prstGeom prst="ellipse">
              <a:avLst/>
            </a:prstGeom>
            <a:noFill/>
            <a:ln w="127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2" name="Oval 43">
              <a:extLst>
                <a:ext uri="{FF2B5EF4-FFF2-40B4-BE49-F238E27FC236}">
                  <a16:creationId xmlns:a16="http://schemas.microsoft.com/office/drawing/2014/main" id="{047DDA12-BE88-44C3-81D7-AD362594AD50}"/>
                </a:ext>
              </a:extLst>
            </p:cNvPr>
            <p:cNvSpPr>
              <a:spLocks noChangeAspect="1" noChangeArrowheads="1"/>
            </p:cNvSpPr>
            <p:nvPr/>
          </p:nvSpPr>
          <p:spPr bwMode="auto">
            <a:xfrm>
              <a:off x="3548063" y="2308225"/>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3" name="Oval 45">
              <a:extLst>
                <a:ext uri="{FF2B5EF4-FFF2-40B4-BE49-F238E27FC236}">
                  <a16:creationId xmlns:a16="http://schemas.microsoft.com/office/drawing/2014/main" id="{50AD9060-B707-4684-86C1-AFA612B5CD0E}"/>
                </a:ext>
              </a:extLst>
            </p:cNvPr>
            <p:cNvSpPr>
              <a:spLocks noChangeAspect="1" noChangeArrowheads="1"/>
            </p:cNvSpPr>
            <p:nvPr/>
          </p:nvSpPr>
          <p:spPr bwMode="auto">
            <a:xfrm>
              <a:off x="4168775" y="1776413"/>
              <a:ext cx="109538" cy="109537"/>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4" name="Oval 46">
              <a:extLst>
                <a:ext uri="{FF2B5EF4-FFF2-40B4-BE49-F238E27FC236}">
                  <a16:creationId xmlns:a16="http://schemas.microsoft.com/office/drawing/2014/main" id="{03B61042-8404-4D47-B6B5-1C9954C5DAF7}"/>
                </a:ext>
              </a:extLst>
            </p:cNvPr>
            <p:cNvSpPr>
              <a:spLocks noChangeAspect="1" noChangeArrowheads="1"/>
            </p:cNvSpPr>
            <p:nvPr/>
          </p:nvSpPr>
          <p:spPr bwMode="auto">
            <a:xfrm>
              <a:off x="4818063" y="1968500"/>
              <a:ext cx="109537" cy="109538"/>
            </a:xfrm>
            <a:prstGeom prst="ellipse">
              <a:avLst/>
            </a:prstGeom>
            <a:gradFill rotWithShape="1">
              <a:gsLst>
                <a:gs pos="0">
                  <a:srgbClr val="336699"/>
                </a:gs>
                <a:gs pos="50000">
                  <a:srgbClr val="000000"/>
                </a:gs>
                <a:gs pos="100000">
                  <a:srgbClr val="3366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3" name="TextovéPole 2">
            <a:extLst>
              <a:ext uri="{FF2B5EF4-FFF2-40B4-BE49-F238E27FC236}">
                <a16:creationId xmlns:a16="http://schemas.microsoft.com/office/drawing/2014/main" id="{62EFB050-F682-4875-AD58-6C380CAF6E91}"/>
              </a:ext>
            </a:extLst>
          </p:cNvPr>
          <p:cNvSpPr txBox="1"/>
          <p:nvPr/>
        </p:nvSpPr>
        <p:spPr>
          <a:xfrm>
            <a:off x="1785257" y="4594015"/>
            <a:ext cx="119744" cy="276999"/>
          </a:xfrm>
          <a:prstGeom prst="rect">
            <a:avLst/>
          </a:prstGeom>
          <a:solidFill>
            <a:schemeClr val="bg1"/>
          </a:solidFill>
        </p:spPr>
        <p:txBody>
          <a:bodyPr wrap="square" rtlCol="0">
            <a:spAutoFit/>
          </a:bodyPr>
          <a:lstStyle/>
          <a:p>
            <a:r>
              <a:rPr lang="cs-CZ" baseline="-25000" dirty="0"/>
              <a:t>v</a:t>
            </a:r>
          </a:p>
        </p:txBody>
      </p:sp>
      <p:sp>
        <p:nvSpPr>
          <p:cNvPr id="37" name="Rectangle 2">
            <a:extLst>
              <a:ext uri="{FF2B5EF4-FFF2-40B4-BE49-F238E27FC236}">
                <a16:creationId xmlns:a16="http://schemas.microsoft.com/office/drawing/2014/main" id="{D719897E-2145-45A9-B6EC-4034F7BC6C92}"/>
              </a:ext>
            </a:extLst>
          </p:cNvPr>
          <p:cNvSpPr>
            <a:spLocks noChangeArrowheads="1"/>
          </p:cNvSpPr>
          <p:nvPr/>
        </p:nvSpPr>
        <p:spPr bwMode="auto">
          <a:xfrm>
            <a:off x="291359" y="5214431"/>
            <a:ext cx="6185832"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indent="0" algn="just">
              <a:defRPr/>
            </a:pPr>
            <a:r>
              <a:rPr lang="cs-CZ" altLang="cs-CZ" sz="2000" b="0" dirty="0">
                <a:latin typeface="+mn-lt"/>
              </a:rPr>
              <a:t>1. </a:t>
            </a:r>
            <a:r>
              <a:rPr lang="cs-CZ" altLang="cs-CZ" sz="2000" i="1" dirty="0">
                <a:latin typeface="+mn-lt"/>
              </a:rPr>
              <a:t>Diamagnetické atomy </a:t>
            </a:r>
            <a:r>
              <a:rPr lang="cs-CZ" altLang="cs-CZ" sz="2000" b="0" dirty="0">
                <a:latin typeface="+mn-lt"/>
              </a:rPr>
              <a:t>– atomy s nulovým výsledným magnetickým momentem.</a:t>
            </a:r>
          </a:p>
          <a:p>
            <a:pPr marL="0" indent="0" algn="just">
              <a:defRPr/>
            </a:pPr>
            <a:r>
              <a:rPr lang="cs-CZ" altLang="cs-CZ" sz="2000" b="0" dirty="0">
                <a:latin typeface="+mn-lt"/>
              </a:rPr>
              <a:t>2. </a:t>
            </a:r>
            <a:r>
              <a:rPr lang="cs-CZ" altLang="cs-CZ" sz="2000" i="1" dirty="0">
                <a:latin typeface="+mn-lt"/>
              </a:rPr>
              <a:t>Paramagnetické atomy </a:t>
            </a:r>
            <a:r>
              <a:rPr lang="cs-CZ" altLang="cs-CZ" sz="2000" b="0" dirty="0">
                <a:latin typeface="+mn-lt"/>
              </a:rPr>
              <a:t>– atomy s nenulovým výsledným magnetickým momentem.</a:t>
            </a:r>
          </a:p>
        </p:txBody>
      </p:sp>
    </p:spTree>
    <p:extLst>
      <p:ext uri="{BB962C8B-B14F-4D97-AF65-F5344CB8AC3E}">
        <p14:creationId xmlns:p14="http://schemas.microsoft.com/office/powerpoint/2010/main" val="356123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1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10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000"/>
                                        <p:tgtEl>
                                          <p:spTgt spid="2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7">
                                            <p:txEl>
                                              <p:pRg st="0" end="0"/>
                                            </p:txEl>
                                          </p:spTgt>
                                        </p:tgtEl>
                                        <p:attrNameLst>
                                          <p:attrName>style.visibility</p:attrName>
                                        </p:attrNameLst>
                                      </p:cBhvr>
                                      <p:to>
                                        <p:strVal val="visible"/>
                                      </p:to>
                                    </p:set>
                                    <p:animEffect transition="in" filter="wipe(left)">
                                      <p:cBhvr>
                                        <p:cTn id="26" dur="1000"/>
                                        <p:tgtEl>
                                          <p:spTgt spid="37">
                                            <p:txEl>
                                              <p:pRg st="0" end="0"/>
                                            </p:txEl>
                                          </p:spTgt>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7">
                                            <p:txEl>
                                              <p:pRg st="1" end="1"/>
                                            </p:txEl>
                                          </p:spTgt>
                                        </p:tgtEl>
                                        <p:attrNameLst>
                                          <p:attrName>style.visibility</p:attrName>
                                        </p:attrNameLst>
                                      </p:cBhvr>
                                      <p:to>
                                        <p:strVal val="visible"/>
                                      </p:to>
                                    </p:set>
                                    <p:animEffect transition="in" filter="wipe(left)">
                                      <p:cBhvr>
                                        <p:cTn id="30" dur="10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2" grpId="0" uiExpand="1" build="p" autoUpdateAnimBg="0"/>
      <p:bldP spid="23" grpId="0" uiExpand="1" build="p" autoUpdateAnimBg="0"/>
      <p:bldP spid="37"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56A27AB-02BE-4EAE-A77A-F238011968A0}"/>
              </a:ext>
            </a:extLst>
          </p:cNvPr>
          <p:cNvSpPr>
            <a:spLocks noChangeArrowheads="1"/>
          </p:cNvSpPr>
          <p:nvPr/>
        </p:nvSpPr>
        <p:spPr bwMode="auto">
          <a:xfrm>
            <a:off x="193108" y="875126"/>
            <a:ext cx="8757783"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r>
              <a:rPr lang="cs-CZ" altLang="cs-CZ" sz="2000" b="0" dirty="0">
                <a:latin typeface="+mn-lt"/>
              </a:rPr>
              <a:t>1. </a:t>
            </a:r>
            <a:r>
              <a:rPr lang="cs-CZ" altLang="cs-CZ" sz="2000" dirty="0">
                <a:latin typeface="+mn-lt"/>
              </a:rPr>
              <a:t>diamagnetické látky </a:t>
            </a:r>
            <a:r>
              <a:rPr lang="cs-CZ" altLang="cs-CZ" sz="2000" b="0" dirty="0">
                <a:latin typeface="+mn-lt"/>
              </a:rPr>
              <a:t>jsou složeny z diamagnetických atomů, nepatrně zeslabují magnetické pole, jejich relativní permeabilita je o něco menší než jedna.</a:t>
            </a:r>
          </a:p>
        </p:txBody>
      </p:sp>
      <p:grpSp>
        <p:nvGrpSpPr>
          <p:cNvPr id="3" name="Skupina 2">
            <a:extLst>
              <a:ext uri="{FF2B5EF4-FFF2-40B4-BE49-F238E27FC236}">
                <a16:creationId xmlns:a16="http://schemas.microsoft.com/office/drawing/2014/main" id="{7ADE8154-2216-4AD2-8FAF-12303FB3AB8A}"/>
              </a:ext>
            </a:extLst>
          </p:cNvPr>
          <p:cNvGrpSpPr/>
          <p:nvPr/>
        </p:nvGrpSpPr>
        <p:grpSpPr>
          <a:xfrm>
            <a:off x="6128657" y="1727653"/>
            <a:ext cx="2637065" cy="1701347"/>
            <a:chOff x="1778000" y="2054225"/>
            <a:chExt cx="5365750" cy="2925763"/>
          </a:xfrm>
        </p:grpSpPr>
        <p:graphicFrame>
          <p:nvGraphicFramePr>
            <p:cNvPr id="4" name="Object 5">
              <a:extLst>
                <a:ext uri="{FF2B5EF4-FFF2-40B4-BE49-F238E27FC236}">
                  <a16:creationId xmlns:a16="http://schemas.microsoft.com/office/drawing/2014/main" id="{DBAA209B-BF2A-468F-A9EC-7EA5E26527F5}"/>
                </a:ext>
              </a:extLst>
            </p:cNvPr>
            <p:cNvGraphicFramePr>
              <a:graphicFrameLocks noChangeAspect="1"/>
            </p:cNvGraphicFramePr>
            <p:nvPr>
              <p:extLst>
                <p:ext uri="{D42A27DB-BD31-4B8C-83A1-F6EECF244321}">
                  <p14:modId xmlns:p14="http://schemas.microsoft.com/office/powerpoint/2010/main" val="2070851529"/>
                </p:ext>
              </p:extLst>
            </p:nvPr>
          </p:nvGraphicFramePr>
          <p:xfrm>
            <a:off x="4102100" y="4445000"/>
            <a:ext cx="811213" cy="534988"/>
          </p:xfrm>
          <a:graphic>
            <a:graphicData uri="http://schemas.openxmlformats.org/presentationml/2006/ole">
              <mc:AlternateContent xmlns:mc="http://schemas.openxmlformats.org/markup-compatibility/2006">
                <mc:Choice xmlns:v="urn:schemas-microsoft-com:vml" Requires="v">
                  <p:oleObj name="Rovnica" r:id="rId2" imgW="330057" imgH="215806" progId="Equation.3">
                    <p:embed/>
                  </p:oleObj>
                </mc:Choice>
                <mc:Fallback>
                  <p:oleObj name="Rovnica" r:id="rId2" imgW="330057" imgH="215806" progId="Equation.3">
                    <p:embed/>
                    <p:pic>
                      <p:nvPicPr>
                        <p:cNvPr id="15365" name="Object 5">
                          <a:extLst>
                            <a:ext uri="{FF2B5EF4-FFF2-40B4-BE49-F238E27FC236}">
                              <a16:creationId xmlns:a16="http://schemas.microsoft.com/office/drawing/2014/main" id="{D00082F2-90D8-49DB-9E25-DAC76E20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4445000"/>
                          <a:ext cx="811213" cy="5349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 name="Group 35">
              <a:extLst>
                <a:ext uri="{FF2B5EF4-FFF2-40B4-BE49-F238E27FC236}">
                  <a16:creationId xmlns:a16="http://schemas.microsoft.com/office/drawing/2014/main" id="{A2932B5D-565B-4BDE-9E61-B26CD32055E9}"/>
                </a:ext>
              </a:extLst>
            </p:cNvPr>
            <p:cNvGrpSpPr>
              <a:grpSpLocks noChangeAspect="1"/>
            </p:cNvGrpSpPr>
            <p:nvPr/>
          </p:nvGrpSpPr>
          <p:grpSpPr bwMode="auto">
            <a:xfrm>
              <a:off x="2835275" y="2219325"/>
              <a:ext cx="3246438" cy="1828800"/>
              <a:chOff x="1424" y="989"/>
              <a:chExt cx="2762" cy="1600"/>
            </a:xfrm>
          </p:grpSpPr>
          <p:sp>
            <p:nvSpPr>
              <p:cNvPr id="19" name="Line 9">
                <a:extLst>
                  <a:ext uri="{FF2B5EF4-FFF2-40B4-BE49-F238E27FC236}">
                    <a16:creationId xmlns:a16="http://schemas.microsoft.com/office/drawing/2014/main" id="{BF3C4405-316D-4EB5-9627-5F7527703392}"/>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Line 27">
                <a:extLst>
                  <a:ext uri="{FF2B5EF4-FFF2-40B4-BE49-F238E27FC236}">
                    <a16:creationId xmlns:a16="http://schemas.microsoft.com/office/drawing/2014/main" id="{0BE7C4FD-3096-4B68-BABD-4AE0BE52420E}"/>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 name="Line 28">
                <a:extLst>
                  <a:ext uri="{FF2B5EF4-FFF2-40B4-BE49-F238E27FC236}">
                    <a16:creationId xmlns:a16="http://schemas.microsoft.com/office/drawing/2014/main" id="{61C26515-6908-4AAD-99B9-CFAF1DDB115D}"/>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Line 29">
                <a:extLst>
                  <a:ext uri="{FF2B5EF4-FFF2-40B4-BE49-F238E27FC236}">
                    <a16:creationId xmlns:a16="http://schemas.microsoft.com/office/drawing/2014/main" id="{90F9691C-F11D-476C-A0E1-69A9651EC699}"/>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Line 30">
                <a:extLst>
                  <a:ext uri="{FF2B5EF4-FFF2-40B4-BE49-F238E27FC236}">
                    <a16:creationId xmlns:a16="http://schemas.microsoft.com/office/drawing/2014/main" id="{D4CE5983-514E-44C3-ADC4-454621302032}"/>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Line 31">
                <a:extLst>
                  <a:ext uri="{FF2B5EF4-FFF2-40B4-BE49-F238E27FC236}">
                    <a16:creationId xmlns:a16="http://schemas.microsoft.com/office/drawing/2014/main" id="{D00E8E84-5521-4711-9188-326F4BB79365}"/>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 name="Line 32">
                <a:extLst>
                  <a:ext uri="{FF2B5EF4-FFF2-40B4-BE49-F238E27FC236}">
                    <a16:creationId xmlns:a16="http://schemas.microsoft.com/office/drawing/2014/main" id="{E8734FED-08A6-4F27-9321-4F5F9ECA69B6}"/>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Line 33">
                <a:extLst>
                  <a:ext uri="{FF2B5EF4-FFF2-40B4-BE49-F238E27FC236}">
                    <a16:creationId xmlns:a16="http://schemas.microsoft.com/office/drawing/2014/main" id="{05BEF0B7-1532-4C21-897B-F5C725779DFD}"/>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 name="Line 34">
                <a:extLst>
                  <a:ext uri="{FF2B5EF4-FFF2-40B4-BE49-F238E27FC236}">
                    <a16:creationId xmlns:a16="http://schemas.microsoft.com/office/drawing/2014/main" id="{DD7671E9-A00D-4090-AE89-4A8A6E7DD19D}"/>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6" name="Group 41">
              <a:extLst>
                <a:ext uri="{FF2B5EF4-FFF2-40B4-BE49-F238E27FC236}">
                  <a16:creationId xmlns:a16="http://schemas.microsoft.com/office/drawing/2014/main" id="{96C1FAFF-0B36-4191-893F-9FD3D2145B92}"/>
                </a:ext>
              </a:extLst>
            </p:cNvPr>
            <p:cNvGrpSpPr>
              <a:grpSpLocks noChangeAspect="1"/>
            </p:cNvGrpSpPr>
            <p:nvPr/>
          </p:nvGrpSpPr>
          <p:grpSpPr bwMode="auto">
            <a:xfrm>
              <a:off x="2830513" y="2054225"/>
              <a:ext cx="3255962" cy="2170113"/>
              <a:chOff x="1487" y="1600"/>
              <a:chExt cx="2770" cy="1846"/>
            </a:xfrm>
          </p:grpSpPr>
          <p:sp>
            <p:nvSpPr>
              <p:cNvPr id="12" name="Rectangle 25">
                <a:extLst>
                  <a:ext uri="{FF2B5EF4-FFF2-40B4-BE49-F238E27FC236}">
                    <a16:creationId xmlns:a16="http://schemas.microsoft.com/office/drawing/2014/main" id="{9CB2AE7E-0EF9-4B49-971A-D1510927BD66}"/>
                  </a:ext>
                </a:extLst>
              </p:cNvPr>
              <p:cNvSpPr>
                <a:spLocks noChangeAspect="1" noChangeArrowheads="1"/>
              </p:cNvSpPr>
              <p:nvPr/>
            </p:nvSpPr>
            <p:spPr bwMode="auto">
              <a:xfrm>
                <a:off x="1491" y="1600"/>
                <a:ext cx="2761" cy="1846"/>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3" name="Freeform 17">
                <a:extLst>
                  <a:ext uri="{FF2B5EF4-FFF2-40B4-BE49-F238E27FC236}">
                    <a16:creationId xmlns:a16="http://schemas.microsoft.com/office/drawing/2014/main" id="{AEB724BD-03D7-42B1-9758-F22D5D79AD92}"/>
                  </a:ext>
                </a:extLst>
              </p:cNvPr>
              <p:cNvSpPr>
                <a:spLocks noChangeAspect="1"/>
              </p:cNvSpPr>
              <p:nvPr/>
            </p:nvSpPr>
            <p:spPr bwMode="auto">
              <a:xfrm>
                <a:off x="1489" y="3294"/>
                <a:ext cx="2767" cy="115"/>
              </a:xfrm>
              <a:custGeom>
                <a:avLst/>
                <a:gdLst>
                  <a:gd name="T0" fmla="*/ 0 w 3936"/>
                  <a:gd name="T1" fmla="*/ 0 h 306"/>
                  <a:gd name="T2" fmla="*/ 610 w 3936"/>
                  <a:gd name="T3" fmla="*/ 38 h 306"/>
                  <a:gd name="T4" fmla="*/ 1334 w 3936"/>
                  <a:gd name="T5" fmla="*/ 35 h 306"/>
                  <a:gd name="T6" fmla="*/ 1945 w 3936"/>
                  <a:gd name="T7" fmla="*/ 3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Freeform 18">
                <a:extLst>
                  <a:ext uri="{FF2B5EF4-FFF2-40B4-BE49-F238E27FC236}">
                    <a16:creationId xmlns:a16="http://schemas.microsoft.com/office/drawing/2014/main" id="{959A5DBA-505A-43D7-9A6F-3E2D7CA2E283}"/>
                  </a:ext>
                </a:extLst>
              </p:cNvPr>
              <p:cNvSpPr>
                <a:spLocks noChangeAspect="1"/>
              </p:cNvSpPr>
              <p:nvPr/>
            </p:nvSpPr>
            <p:spPr bwMode="auto">
              <a:xfrm flipV="1">
                <a:off x="1489" y="1617"/>
                <a:ext cx="2767" cy="115"/>
              </a:xfrm>
              <a:custGeom>
                <a:avLst/>
                <a:gdLst>
                  <a:gd name="T0" fmla="*/ 0 w 3936"/>
                  <a:gd name="T1" fmla="*/ 0 h 306"/>
                  <a:gd name="T2" fmla="*/ 610 w 3936"/>
                  <a:gd name="T3" fmla="*/ 38 h 306"/>
                  <a:gd name="T4" fmla="*/ 1334 w 3936"/>
                  <a:gd name="T5" fmla="*/ 35 h 306"/>
                  <a:gd name="T6" fmla="*/ 1945 w 3936"/>
                  <a:gd name="T7" fmla="*/ 3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 name="Freeform 19">
                <a:extLst>
                  <a:ext uri="{FF2B5EF4-FFF2-40B4-BE49-F238E27FC236}">
                    <a16:creationId xmlns:a16="http://schemas.microsoft.com/office/drawing/2014/main" id="{3B22D690-3CDD-435C-B9D9-3D83131654C3}"/>
                  </a:ext>
                </a:extLst>
              </p:cNvPr>
              <p:cNvSpPr>
                <a:spLocks noChangeAspect="1"/>
              </p:cNvSpPr>
              <p:nvPr/>
            </p:nvSpPr>
            <p:spPr bwMode="auto">
              <a:xfrm flipV="1">
                <a:off x="1489" y="1937"/>
                <a:ext cx="2768" cy="110"/>
              </a:xfrm>
              <a:custGeom>
                <a:avLst/>
                <a:gdLst>
                  <a:gd name="T0" fmla="*/ 0 w 3936"/>
                  <a:gd name="T1" fmla="*/ 0 h 306"/>
                  <a:gd name="T2" fmla="*/ 611 w 3936"/>
                  <a:gd name="T3" fmla="*/ 34 h 306"/>
                  <a:gd name="T4" fmla="*/ 1335 w 3936"/>
                  <a:gd name="T5" fmla="*/ 32 h 306"/>
                  <a:gd name="T6" fmla="*/ 1947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 name="Freeform 20">
                <a:extLst>
                  <a:ext uri="{FF2B5EF4-FFF2-40B4-BE49-F238E27FC236}">
                    <a16:creationId xmlns:a16="http://schemas.microsoft.com/office/drawing/2014/main" id="{0DEEAD87-ADEB-4067-9177-023818855187}"/>
                  </a:ext>
                </a:extLst>
              </p:cNvPr>
              <p:cNvSpPr>
                <a:spLocks noChangeAspect="1"/>
              </p:cNvSpPr>
              <p:nvPr/>
            </p:nvSpPr>
            <p:spPr bwMode="auto">
              <a:xfrm>
                <a:off x="1487" y="2967"/>
                <a:ext cx="2770" cy="98"/>
              </a:xfrm>
              <a:custGeom>
                <a:avLst/>
                <a:gdLst>
                  <a:gd name="T0" fmla="*/ 0 w 3936"/>
                  <a:gd name="T1" fmla="*/ 0 h 306"/>
                  <a:gd name="T2" fmla="*/ 612 w 3936"/>
                  <a:gd name="T3" fmla="*/ 27 h 306"/>
                  <a:gd name="T4" fmla="*/ 1337 w 3936"/>
                  <a:gd name="T5" fmla="*/ 25 h 306"/>
                  <a:gd name="T6" fmla="*/ 1949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 name="Freeform 21">
                <a:extLst>
                  <a:ext uri="{FF2B5EF4-FFF2-40B4-BE49-F238E27FC236}">
                    <a16:creationId xmlns:a16="http://schemas.microsoft.com/office/drawing/2014/main" id="{276CA69A-8DB9-43D7-8B91-441732786D19}"/>
                  </a:ext>
                </a:extLst>
              </p:cNvPr>
              <p:cNvSpPr>
                <a:spLocks noChangeAspect="1"/>
              </p:cNvSpPr>
              <p:nvPr/>
            </p:nvSpPr>
            <p:spPr bwMode="auto">
              <a:xfrm flipV="1">
                <a:off x="1492" y="2322"/>
                <a:ext cx="2764" cy="46"/>
              </a:xfrm>
              <a:custGeom>
                <a:avLst/>
                <a:gdLst>
                  <a:gd name="T0" fmla="*/ 0 w 3936"/>
                  <a:gd name="T1" fmla="*/ 0 h 306"/>
                  <a:gd name="T2" fmla="*/ 609 w 3936"/>
                  <a:gd name="T3" fmla="*/ 6 h 306"/>
                  <a:gd name="T4" fmla="*/ 1331 w 3936"/>
                  <a:gd name="T5" fmla="*/ 6 h 306"/>
                  <a:gd name="T6" fmla="*/ 1941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Freeform 22">
                <a:extLst>
                  <a:ext uri="{FF2B5EF4-FFF2-40B4-BE49-F238E27FC236}">
                    <a16:creationId xmlns:a16="http://schemas.microsoft.com/office/drawing/2014/main" id="{BFDB6F03-C262-4E2E-A03E-DDA5EAAF27F8}"/>
                  </a:ext>
                </a:extLst>
              </p:cNvPr>
              <p:cNvSpPr>
                <a:spLocks noChangeAspect="1"/>
              </p:cNvSpPr>
              <p:nvPr/>
            </p:nvSpPr>
            <p:spPr bwMode="auto">
              <a:xfrm>
                <a:off x="1492" y="2656"/>
                <a:ext cx="2764" cy="44"/>
              </a:xfrm>
              <a:custGeom>
                <a:avLst/>
                <a:gdLst>
                  <a:gd name="T0" fmla="*/ 0 w 3936"/>
                  <a:gd name="T1" fmla="*/ 0 h 306"/>
                  <a:gd name="T2" fmla="*/ 609 w 3936"/>
                  <a:gd name="T3" fmla="*/ 5 h 306"/>
                  <a:gd name="T4" fmla="*/ 1331 w 3936"/>
                  <a:gd name="T5" fmla="*/ 5 h 306"/>
                  <a:gd name="T6" fmla="*/ 1941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7" name="Rectangle 7" descr="75%">
              <a:extLst>
                <a:ext uri="{FF2B5EF4-FFF2-40B4-BE49-F238E27FC236}">
                  <a16:creationId xmlns:a16="http://schemas.microsoft.com/office/drawing/2014/main" id="{04B5774F-23D6-4775-83EB-91D16D706525}"/>
                </a:ext>
              </a:extLst>
            </p:cNvPr>
            <p:cNvSpPr>
              <a:spLocks noChangeAspect="1" noChangeArrowheads="1"/>
            </p:cNvSpPr>
            <p:nvPr/>
          </p:nvSpPr>
          <p:spPr bwMode="auto">
            <a:xfrm>
              <a:off x="3346450" y="2713038"/>
              <a:ext cx="2286000" cy="835025"/>
            </a:xfrm>
            <a:prstGeom prst="rect">
              <a:avLst/>
            </a:prstGeom>
            <a:blipFill dpi="0" rotWithShape="0">
              <a:blip r:embed="rId4"/>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8" name="Rectangle 15">
              <a:extLst>
                <a:ext uri="{FF2B5EF4-FFF2-40B4-BE49-F238E27FC236}">
                  <a16:creationId xmlns:a16="http://schemas.microsoft.com/office/drawing/2014/main" id="{CE2C192B-F333-47EC-995D-2E3D130175FA}"/>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9" name="Rectangle 6">
              <a:extLst>
                <a:ext uri="{FF2B5EF4-FFF2-40B4-BE49-F238E27FC236}">
                  <a16:creationId xmlns:a16="http://schemas.microsoft.com/office/drawing/2014/main" id="{9D5A4EC4-930A-4308-9F96-7369EE343E89}"/>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0" name="Text Box 45">
              <a:extLst>
                <a:ext uri="{FF2B5EF4-FFF2-40B4-BE49-F238E27FC236}">
                  <a16:creationId xmlns:a16="http://schemas.microsoft.com/office/drawing/2014/main" id="{9A3F0CBC-B542-4E47-8A6F-C7035227BC31}"/>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11" name="Text Box 46">
              <a:extLst>
                <a:ext uri="{FF2B5EF4-FFF2-40B4-BE49-F238E27FC236}">
                  <a16:creationId xmlns:a16="http://schemas.microsoft.com/office/drawing/2014/main" id="{AF379686-7995-4890-BEB5-ECEC1259BAEC}"/>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grpSp>
      <p:sp>
        <p:nvSpPr>
          <p:cNvPr id="29" name="TextovéPole 28">
            <a:extLst>
              <a:ext uri="{FF2B5EF4-FFF2-40B4-BE49-F238E27FC236}">
                <a16:creationId xmlns:a16="http://schemas.microsoft.com/office/drawing/2014/main" id="{9D4116E6-A328-41D5-AA80-DAA004DAD5DD}"/>
              </a:ext>
            </a:extLst>
          </p:cNvPr>
          <p:cNvSpPr txBox="1"/>
          <p:nvPr/>
        </p:nvSpPr>
        <p:spPr>
          <a:xfrm>
            <a:off x="243349" y="1710560"/>
            <a:ext cx="5543990" cy="1323439"/>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slabý </a:t>
            </a:r>
            <a:r>
              <a:rPr lang="cs-CZ" altLang="cs-CZ" sz="2000" b="0" dirty="0"/>
              <a:t>magnetismus s polem vektoru indukce </a:t>
            </a:r>
            <a:r>
              <a:rPr lang="cs-CZ" altLang="cs-CZ" sz="2000" dirty="0"/>
              <a:t>opačného</a:t>
            </a:r>
            <a:r>
              <a:rPr lang="cs-CZ" altLang="cs-CZ" sz="2000" b="0" dirty="0"/>
              <a:t> směru vzhledem k vektoru indukce vnějšího pole.</a:t>
            </a:r>
            <a:endParaRPr lang="cs-CZ" sz="2000" dirty="0"/>
          </a:p>
        </p:txBody>
      </p:sp>
      <p:sp>
        <p:nvSpPr>
          <p:cNvPr id="30" name="Rectangle 2">
            <a:extLst>
              <a:ext uri="{FF2B5EF4-FFF2-40B4-BE49-F238E27FC236}">
                <a16:creationId xmlns:a16="http://schemas.microsoft.com/office/drawing/2014/main" id="{EC868AC2-16AF-4F41-9F19-D863EA99EFD7}"/>
              </a:ext>
            </a:extLst>
          </p:cNvPr>
          <p:cNvSpPr>
            <a:spLocks noChangeArrowheads="1"/>
          </p:cNvSpPr>
          <p:nvPr/>
        </p:nvSpPr>
        <p:spPr bwMode="auto">
          <a:xfrm>
            <a:off x="193108" y="3605587"/>
            <a:ext cx="8757783"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None/>
            </a:pPr>
            <a:r>
              <a:rPr lang="cs-CZ" altLang="cs-CZ" sz="2000" dirty="0">
                <a:latin typeface="+mn-lt"/>
              </a:rPr>
              <a:t>2. </a:t>
            </a:r>
            <a:r>
              <a:rPr lang="cs-CZ" altLang="cs-CZ" sz="2000" b="1" dirty="0">
                <a:latin typeface="+mn-lt"/>
              </a:rPr>
              <a:t>paramagnetické látky </a:t>
            </a:r>
            <a:r>
              <a:rPr lang="cs-CZ" altLang="cs-CZ" sz="2000" dirty="0">
                <a:latin typeface="+mn-lt"/>
              </a:rPr>
              <a:t>jsou složeny z paramagnetických atomů, rušivým vlivem tepelného pohybu nelze dosáhnout paralelního uspořádání jejich magnetických momentů, nepatrně zesilují magnetické pole. </a:t>
            </a:r>
            <a:r>
              <a:rPr lang="cs-CZ" altLang="cs-CZ" sz="2000" b="0" dirty="0">
                <a:latin typeface="+mn-lt"/>
              </a:rPr>
              <a:t>Jejich relativní permeabilita je o něco větší jako jedna.</a:t>
            </a:r>
          </a:p>
        </p:txBody>
      </p:sp>
      <p:grpSp>
        <p:nvGrpSpPr>
          <p:cNvPr id="31" name="Skupina 30">
            <a:extLst>
              <a:ext uri="{FF2B5EF4-FFF2-40B4-BE49-F238E27FC236}">
                <a16:creationId xmlns:a16="http://schemas.microsoft.com/office/drawing/2014/main" id="{EF55B78F-B8B8-4566-9F83-1E0667EA2DA0}"/>
              </a:ext>
            </a:extLst>
          </p:cNvPr>
          <p:cNvGrpSpPr/>
          <p:nvPr/>
        </p:nvGrpSpPr>
        <p:grpSpPr>
          <a:xfrm>
            <a:off x="6343170" y="4716899"/>
            <a:ext cx="2571750" cy="1834783"/>
            <a:chOff x="1778000" y="2119313"/>
            <a:chExt cx="5365750" cy="2860675"/>
          </a:xfrm>
        </p:grpSpPr>
        <p:graphicFrame>
          <p:nvGraphicFramePr>
            <p:cNvPr id="32" name="Object 3">
              <a:extLst>
                <a:ext uri="{FF2B5EF4-FFF2-40B4-BE49-F238E27FC236}">
                  <a16:creationId xmlns:a16="http://schemas.microsoft.com/office/drawing/2014/main" id="{95F5EEA9-CD5D-4DB5-8CC2-20D7B0825CD9}"/>
                </a:ext>
              </a:extLst>
            </p:cNvPr>
            <p:cNvGraphicFramePr>
              <a:graphicFrameLocks noChangeAspect="1"/>
            </p:cNvGraphicFramePr>
            <p:nvPr>
              <p:extLst>
                <p:ext uri="{D42A27DB-BD31-4B8C-83A1-F6EECF244321}">
                  <p14:modId xmlns:p14="http://schemas.microsoft.com/office/powerpoint/2010/main" val="1297516403"/>
                </p:ext>
              </p:extLst>
            </p:nvPr>
          </p:nvGraphicFramePr>
          <p:xfrm>
            <a:off x="4102100" y="4445000"/>
            <a:ext cx="811213" cy="534988"/>
          </p:xfrm>
          <a:graphic>
            <a:graphicData uri="http://schemas.openxmlformats.org/presentationml/2006/ole">
              <mc:AlternateContent xmlns:mc="http://schemas.openxmlformats.org/markup-compatibility/2006">
                <mc:Choice xmlns:v="urn:schemas-microsoft-com:vml" Requires="v">
                  <p:oleObj name="Rovnica" r:id="rId5" imgW="330057" imgH="215806" progId="Equation.3">
                    <p:embed/>
                  </p:oleObj>
                </mc:Choice>
                <mc:Fallback>
                  <p:oleObj name="Rovnica" r:id="rId5" imgW="330057" imgH="215806" progId="Equation.3">
                    <p:embed/>
                    <p:pic>
                      <p:nvPicPr>
                        <p:cNvPr id="50179" name="Object 3">
                          <a:extLst>
                            <a:ext uri="{FF2B5EF4-FFF2-40B4-BE49-F238E27FC236}">
                              <a16:creationId xmlns:a16="http://schemas.microsoft.com/office/drawing/2014/main" id="{9653037A-9251-4757-8BEA-CA37B52A50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2100" y="4445000"/>
                          <a:ext cx="811213" cy="5349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3" name="Group 4">
              <a:extLst>
                <a:ext uri="{FF2B5EF4-FFF2-40B4-BE49-F238E27FC236}">
                  <a16:creationId xmlns:a16="http://schemas.microsoft.com/office/drawing/2014/main" id="{A5D256C2-6E8F-46A9-A373-4617EAE585C9}"/>
                </a:ext>
              </a:extLst>
            </p:cNvPr>
            <p:cNvGrpSpPr>
              <a:grpSpLocks noChangeAspect="1"/>
            </p:cNvGrpSpPr>
            <p:nvPr/>
          </p:nvGrpSpPr>
          <p:grpSpPr bwMode="auto">
            <a:xfrm>
              <a:off x="2835275" y="2219325"/>
              <a:ext cx="3246438" cy="1828800"/>
              <a:chOff x="1424" y="989"/>
              <a:chExt cx="2762" cy="1600"/>
            </a:xfrm>
          </p:grpSpPr>
          <p:sp>
            <p:nvSpPr>
              <p:cNvPr id="47" name="Line 5">
                <a:extLst>
                  <a:ext uri="{FF2B5EF4-FFF2-40B4-BE49-F238E27FC236}">
                    <a16:creationId xmlns:a16="http://schemas.microsoft.com/office/drawing/2014/main" id="{22743D52-7CD1-4A18-8DFA-6627401BE040}"/>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8" name="Line 6">
                <a:extLst>
                  <a:ext uri="{FF2B5EF4-FFF2-40B4-BE49-F238E27FC236}">
                    <a16:creationId xmlns:a16="http://schemas.microsoft.com/office/drawing/2014/main" id="{5E7D09DA-B2D6-49D1-98CC-C8E552F33C45}"/>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 name="Line 7">
                <a:extLst>
                  <a:ext uri="{FF2B5EF4-FFF2-40B4-BE49-F238E27FC236}">
                    <a16:creationId xmlns:a16="http://schemas.microsoft.com/office/drawing/2014/main" id="{287A692D-0C01-4E14-8059-9B15675ADFAA}"/>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0" name="Line 8">
                <a:extLst>
                  <a:ext uri="{FF2B5EF4-FFF2-40B4-BE49-F238E27FC236}">
                    <a16:creationId xmlns:a16="http://schemas.microsoft.com/office/drawing/2014/main" id="{3A374AA6-CA6D-48DB-BCCA-00C6F4E34361}"/>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 name="Line 9">
                <a:extLst>
                  <a:ext uri="{FF2B5EF4-FFF2-40B4-BE49-F238E27FC236}">
                    <a16:creationId xmlns:a16="http://schemas.microsoft.com/office/drawing/2014/main" id="{A02756E0-A674-48C7-AF5D-78C77511EA1C}"/>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Line 10">
                <a:extLst>
                  <a:ext uri="{FF2B5EF4-FFF2-40B4-BE49-F238E27FC236}">
                    <a16:creationId xmlns:a16="http://schemas.microsoft.com/office/drawing/2014/main" id="{B971B94C-D998-4BEF-848F-3C5D17D4B4F7}"/>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Line 11">
                <a:extLst>
                  <a:ext uri="{FF2B5EF4-FFF2-40B4-BE49-F238E27FC236}">
                    <a16:creationId xmlns:a16="http://schemas.microsoft.com/office/drawing/2014/main" id="{130EAA02-92A8-4EB6-AAB6-5A531B04D47F}"/>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Line 12">
                <a:extLst>
                  <a:ext uri="{FF2B5EF4-FFF2-40B4-BE49-F238E27FC236}">
                    <a16:creationId xmlns:a16="http://schemas.microsoft.com/office/drawing/2014/main" id="{BE11587C-4436-4B58-966C-7152F2979739}"/>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Line 13">
                <a:extLst>
                  <a:ext uri="{FF2B5EF4-FFF2-40B4-BE49-F238E27FC236}">
                    <a16:creationId xmlns:a16="http://schemas.microsoft.com/office/drawing/2014/main" id="{65A548DC-5E39-4F69-8567-8DC746DF4187}"/>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4" name="Group 28">
              <a:extLst>
                <a:ext uri="{FF2B5EF4-FFF2-40B4-BE49-F238E27FC236}">
                  <a16:creationId xmlns:a16="http://schemas.microsoft.com/office/drawing/2014/main" id="{CFB1EAB9-5D9E-4790-9F63-B1FC9865C449}"/>
                </a:ext>
              </a:extLst>
            </p:cNvPr>
            <p:cNvGrpSpPr>
              <a:grpSpLocks/>
            </p:cNvGrpSpPr>
            <p:nvPr/>
          </p:nvGrpSpPr>
          <p:grpSpPr bwMode="auto">
            <a:xfrm>
              <a:off x="2817813" y="2119313"/>
              <a:ext cx="3281362" cy="2043112"/>
              <a:chOff x="1608" y="1768"/>
              <a:chExt cx="2793" cy="1803"/>
            </a:xfrm>
          </p:grpSpPr>
          <p:sp>
            <p:nvSpPr>
              <p:cNvPr id="40" name="Rectangle 29">
                <a:extLst>
                  <a:ext uri="{FF2B5EF4-FFF2-40B4-BE49-F238E27FC236}">
                    <a16:creationId xmlns:a16="http://schemas.microsoft.com/office/drawing/2014/main" id="{1E8C756B-A3B8-4144-B471-7334C896CB11}"/>
                  </a:ext>
                </a:extLst>
              </p:cNvPr>
              <p:cNvSpPr>
                <a:spLocks noChangeArrowheads="1"/>
              </p:cNvSpPr>
              <p:nvPr/>
            </p:nvSpPr>
            <p:spPr bwMode="auto">
              <a:xfrm>
                <a:off x="1617" y="1768"/>
                <a:ext cx="2784" cy="1803"/>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1" name="Freeform 30">
                <a:extLst>
                  <a:ext uri="{FF2B5EF4-FFF2-40B4-BE49-F238E27FC236}">
                    <a16:creationId xmlns:a16="http://schemas.microsoft.com/office/drawing/2014/main" id="{0594EF3A-1797-42F1-B19F-C0C17AA4B01F}"/>
                  </a:ext>
                </a:extLst>
              </p:cNvPr>
              <p:cNvSpPr>
                <a:spLocks/>
              </p:cNvSpPr>
              <p:nvPr/>
            </p:nvSpPr>
            <p:spPr bwMode="auto">
              <a:xfrm flipV="1">
                <a:off x="1610" y="3348"/>
                <a:ext cx="2778" cy="98"/>
              </a:xfrm>
              <a:custGeom>
                <a:avLst/>
                <a:gdLst>
                  <a:gd name="T0" fmla="*/ 0 w 3936"/>
                  <a:gd name="T1" fmla="*/ 0 h 306"/>
                  <a:gd name="T2" fmla="*/ 615 w 3936"/>
                  <a:gd name="T3" fmla="*/ 27 h 306"/>
                  <a:gd name="T4" fmla="*/ 1345 w 3936"/>
                  <a:gd name="T5" fmla="*/ 25 h 306"/>
                  <a:gd name="T6" fmla="*/ 1961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 name="Freeform 31">
                <a:extLst>
                  <a:ext uri="{FF2B5EF4-FFF2-40B4-BE49-F238E27FC236}">
                    <a16:creationId xmlns:a16="http://schemas.microsoft.com/office/drawing/2014/main" id="{C9C073D8-AE69-4D30-913D-700F074D6A74}"/>
                  </a:ext>
                </a:extLst>
              </p:cNvPr>
              <p:cNvSpPr>
                <a:spLocks/>
              </p:cNvSpPr>
              <p:nvPr/>
            </p:nvSpPr>
            <p:spPr bwMode="auto">
              <a:xfrm>
                <a:off x="1620" y="1868"/>
                <a:ext cx="2762" cy="98"/>
              </a:xfrm>
              <a:custGeom>
                <a:avLst/>
                <a:gdLst>
                  <a:gd name="T0" fmla="*/ 0 w 3936"/>
                  <a:gd name="T1" fmla="*/ 0 h 306"/>
                  <a:gd name="T2" fmla="*/ 608 w 3936"/>
                  <a:gd name="T3" fmla="*/ 27 h 306"/>
                  <a:gd name="T4" fmla="*/ 1330 w 3936"/>
                  <a:gd name="T5" fmla="*/ 25 h 306"/>
                  <a:gd name="T6" fmla="*/ 193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 name="Freeform 32">
                <a:extLst>
                  <a:ext uri="{FF2B5EF4-FFF2-40B4-BE49-F238E27FC236}">
                    <a16:creationId xmlns:a16="http://schemas.microsoft.com/office/drawing/2014/main" id="{15BF5EC9-A51E-408E-BC15-CFEB29D73900}"/>
                  </a:ext>
                </a:extLst>
              </p:cNvPr>
              <p:cNvSpPr>
                <a:spLocks/>
              </p:cNvSpPr>
              <p:nvPr/>
            </p:nvSpPr>
            <p:spPr bwMode="auto">
              <a:xfrm>
                <a:off x="1628" y="2158"/>
                <a:ext cx="2758" cy="94"/>
              </a:xfrm>
              <a:custGeom>
                <a:avLst/>
                <a:gdLst>
                  <a:gd name="T0" fmla="*/ 0 w 3936"/>
                  <a:gd name="T1" fmla="*/ 0 h 306"/>
                  <a:gd name="T2" fmla="*/ 606 w 3936"/>
                  <a:gd name="T3" fmla="*/ 25 h 306"/>
                  <a:gd name="T4" fmla="*/ 1326 w 3936"/>
                  <a:gd name="T5" fmla="*/ 23 h 306"/>
                  <a:gd name="T6" fmla="*/ 1933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 name="Freeform 33">
                <a:extLst>
                  <a:ext uri="{FF2B5EF4-FFF2-40B4-BE49-F238E27FC236}">
                    <a16:creationId xmlns:a16="http://schemas.microsoft.com/office/drawing/2014/main" id="{4A156E8C-E6B2-498E-8EC2-D447A49E377C}"/>
                  </a:ext>
                </a:extLst>
              </p:cNvPr>
              <p:cNvSpPr>
                <a:spLocks/>
              </p:cNvSpPr>
              <p:nvPr/>
            </p:nvSpPr>
            <p:spPr bwMode="auto">
              <a:xfrm flipV="1">
                <a:off x="1608" y="3061"/>
                <a:ext cx="2778" cy="84"/>
              </a:xfrm>
              <a:custGeom>
                <a:avLst/>
                <a:gdLst>
                  <a:gd name="T0" fmla="*/ 0 w 3936"/>
                  <a:gd name="T1" fmla="*/ 0 h 306"/>
                  <a:gd name="T2" fmla="*/ 615 w 3936"/>
                  <a:gd name="T3" fmla="*/ 20 h 306"/>
                  <a:gd name="T4" fmla="*/ 1345 w 3936"/>
                  <a:gd name="T5" fmla="*/ 19 h 306"/>
                  <a:gd name="T6" fmla="*/ 1961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 name="Freeform 34">
                <a:extLst>
                  <a:ext uri="{FF2B5EF4-FFF2-40B4-BE49-F238E27FC236}">
                    <a16:creationId xmlns:a16="http://schemas.microsoft.com/office/drawing/2014/main" id="{38E7F31A-8788-4997-AC9A-35362940A316}"/>
                  </a:ext>
                </a:extLst>
              </p:cNvPr>
              <p:cNvSpPr>
                <a:spLocks/>
              </p:cNvSpPr>
              <p:nvPr/>
            </p:nvSpPr>
            <p:spPr bwMode="auto">
              <a:xfrm>
                <a:off x="1624" y="2479"/>
                <a:ext cx="2762" cy="36"/>
              </a:xfrm>
              <a:custGeom>
                <a:avLst/>
                <a:gdLst>
                  <a:gd name="T0" fmla="*/ 0 w 3936"/>
                  <a:gd name="T1" fmla="*/ 0 h 306"/>
                  <a:gd name="T2" fmla="*/ 608 w 3936"/>
                  <a:gd name="T3" fmla="*/ 4 h 306"/>
                  <a:gd name="T4" fmla="*/ 1330 w 3936"/>
                  <a:gd name="T5" fmla="*/ 3 h 306"/>
                  <a:gd name="T6" fmla="*/ 1938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6" name="Freeform 35">
                <a:extLst>
                  <a:ext uri="{FF2B5EF4-FFF2-40B4-BE49-F238E27FC236}">
                    <a16:creationId xmlns:a16="http://schemas.microsoft.com/office/drawing/2014/main" id="{0260F052-90D2-4649-ADB6-F7D746755C55}"/>
                  </a:ext>
                </a:extLst>
              </p:cNvPr>
              <p:cNvSpPr>
                <a:spLocks/>
              </p:cNvSpPr>
              <p:nvPr/>
            </p:nvSpPr>
            <p:spPr bwMode="auto">
              <a:xfrm flipV="1">
                <a:off x="1623" y="2777"/>
                <a:ext cx="2762" cy="36"/>
              </a:xfrm>
              <a:custGeom>
                <a:avLst/>
                <a:gdLst>
                  <a:gd name="T0" fmla="*/ 0 w 3936"/>
                  <a:gd name="T1" fmla="*/ 0 h 306"/>
                  <a:gd name="T2" fmla="*/ 608 w 3936"/>
                  <a:gd name="T3" fmla="*/ 4 h 306"/>
                  <a:gd name="T4" fmla="*/ 1330 w 3936"/>
                  <a:gd name="T5" fmla="*/ 3 h 306"/>
                  <a:gd name="T6" fmla="*/ 1938 w 3936"/>
                  <a:gd name="T7" fmla="*/ 0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35" name="Rectangle 24">
              <a:extLst>
                <a:ext uri="{FF2B5EF4-FFF2-40B4-BE49-F238E27FC236}">
                  <a16:creationId xmlns:a16="http://schemas.microsoft.com/office/drawing/2014/main" id="{7E394BF7-ADF5-46E9-B984-325333585C93}"/>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6" name="Text Box 27">
              <a:extLst>
                <a:ext uri="{FF2B5EF4-FFF2-40B4-BE49-F238E27FC236}">
                  <a16:creationId xmlns:a16="http://schemas.microsoft.com/office/drawing/2014/main" id="{DF60F0D0-A2F5-49F6-A5A4-523F08676BF2}"/>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sp>
          <p:nvSpPr>
            <p:cNvPr id="37" name="Rectangle 23">
              <a:extLst>
                <a:ext uri="{FF2B5EF4-FFF2-40B4-BE49-F238E27FC236}">
                  <a16:creationId xmlns:a16="http://schemas.microsoft.com/office/drawing/2014/main" id="{BF55F451-D0D3-4CD6-A419-9DE729A126A6}"/>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38" name="Text Box 26">
              <a:extLst>
                <a:ext uri="{FF2B5EF4-FFF2-40B4-BE49-F238E27FC236}">
                  <a16:creationId xmlns:a16="http://schemas.microsoft.com/office/drawing/2014/main" id="{3849F3B5-3DB1-4C8D-94A9-DF4B0D2FBE16}"/>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39" name="Rectangle 22" descr="30%">
              <a:extLst>
                <a:ext uri="{FF2B5EF4-FFF2-40B4-BE49-F238E27FC236}">
                  <a16:creationId xmlns:a16="http://schemas.microsoft.com/office/drawing/2014/main" id="{62DE7F64-4BD9-4B4A-A13D-4AC6A4894C21}"/>
                </a:ext>
              </a:extLst>
            </p:cNvPr>
            <p:cNvSpPr>
              <a:spLocks noChangeAspect="1" noChangeArrowheads="1"/>
            </p:cNvSpPr>
            <p:nvPr/>
          </p:nvSpPr>
          <p:spPr bwMode="auto">
            <a:xfrm>
              <a:off x="3346450" y="2713038"/>
              <a:ext cx="2286000" cy="835025"/>
            </a:xfrm>
            <a:prstGeom prst="rect">
              <a:avLst/>
            </a:prstGeom>
            <a:blipFill dpi="0" rotWithShape="0">
              <a:blip r:embed="rId7"/>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57" name="TextovéPole 56">
            <a:extLst>
              <a:ext uri="{FF2B5EF4-FFF2-40B4-BE49-F238E27FC236}">
                <a16:creationId xmlns:a16="http://schemas.microsoft.com/office/drawing/2014/main" id="{F396A56A-A4A6-4A8D-9E77-B726713EA0B1}"/>
              </a:ext>
            </a:extLst>
          </p:cNvPr>
          <p:cNvSpPr txBox="1"/>
          <p:nvPr/>
        </p:nvSpPr>
        <p:spPr>
          <a:xfrm>
            <a:off x="225095" y="4913663"/>
            <a:ext cx="5761226" cy="1015663"/>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slabý</a:t>
            </a:r>
          </a:p>
          <a:p>
            <a:pPr algn="just">
              <a:spcBef>
                <a:spcPct val="0"/>
              </a:spcBef>
              <a:buFontTx/>
              <a:buNone/>
            </a:pPr>
            <a:r>
              <a:rPr lang="cs-CZ" altLang="cs-CZ" sz="2000" b="0" dirty="0"/>
              <a:t>magnetizmus  s polem vektoru indukce </a:t>
            </a:r>
            <a:r>
              <a:rPr lang="cs-CZ" altLang="cs-CZ" sz="2000" dirty="0"/>
              <a:t>stejného </a:t>
            </a:r>
            <a:r>
              <a:rPr lang="cs-CZ" altLang="cs-CZ" sz="2000" b="0" dirty="0"/>
              <a:t>směru vzhledem k vektoru indukce vnějšího pole.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ipe(left)">
                                      <p:cBhvr>
                                        <p:cTn id="7" dur="1000"/>
                                        <p:tgtEl>
                                          <p:spTgt spid="1126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Effect transition="in" filter="wipe(left)">
                                      <p:cBhvr>
                                        <p:cTn id="11"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3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56A27AB-02BE-4EAE-A77A-F238011968A0}"/>
              </a:ext>
            </a:extLst>
          </p:cNvPr>
          <p:cNvSpPr>
            <a:spLocks noChangeArrowheads="1"/>
          </p:cNvSpPr>
          <p:nvPr/>
        </p:nvSpPr>
        <p:spPr bwMode="auto">
          <a:xfrm>
            <a:off x="179389" y="179388"/>
            <a:ext cx="8736012" cy="13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457200" indent="-457200" defTabSz="762000">
              <a:defRPr sz="2400" b="1">
                <a:solidFill>
                  <a:schemeClr val="tx1"/>
                </a:solidFill>
                <a:latin typeface="Times New Roman" panose="02020603050405020304" pitchFamily="18" charset="0"/>
              </a:defRPr>
            </a:lvl1pPr>
            <a:lvl2pPr marL="1028700" indent="-457200" defTabSz="762000">
              <a:defRPr sz="2400" b="1">
                <a:solidFill>
                  <a:schemeClr val="tx1"/>
                </a:solidFill>
                <a:latin typeface="Times New Roman" panose="02020603050405020304" pitchFamily="18" charset="0"/>
              </a:defRPr>
            </a:lvl2pPr>
            <a:lvl3pPr marL="1600200" indent="-457200" defTabSz="762000">
              <a:defRPr sz="2400" b="1">
                <a:solidFill>
                  <a:schemeClr val="tx1"/>
                </a:solidFill>
                <a:latin typeface="Times New Roman" panose="02020603050405020304" pitchFamily="18" charset="0"/>
              </a:defRPr>
            </a:lvl3pPr>
            <a:lvl4pPr marL="2171700" indent="-457200" defTabSz="762000">
              <a:defRPr sz="2400" b="1">
                <a:solidFill>
                  <a:schemeClr val="tx1"/>
                </a:solidFill>
                <a:latin typeface="Times New Roman" panose="02020603050405020304" pitchFamily="18" charset="0"/>
              </a:defRPr>
            </a:lvl4pPr>
            <a:lvl5pPr marL="2743200" indent="-457200" defTabSz="762000">
              <a:defRPr sz="2400" b="1">
                <a:solidFill>
                  <a:schemeClr val="tx1"/>
                </a:solidFill>
                <a:latin typeface="Times New Roman" panose="02020603050405020304" pitchFamily="18" charset="0"/>
              </a:defRPr>
            </a:lvl5pPr>
            <a:lvl6pPr marL="3200400" indent="-457200" defTabSz="762000" eaLnBrk="0" fontAlgn="base" hangingPunct="0">
              <a:spcBef>
                <a:spcPct val="0"/>
              </a:spcBef>
              <a:spcAft>
                <a:spcPct val="0"/>
              </a:spcAft>
              <a:defRPr sz="2400" b="1">
                <a:solidFill>
                  <a:schemeClr val="tx1"/>
                </a:solidFill>
                <a:latin typeface="Times New Roman" panose="02020603050405020304" pitchFamily="18" charset="0"/>
              </a:defRPr>
            </a:lvl6pPr>
            <a:lvl7pPr marL="3657600" indent="-457200" defTabSz="762000" eaLnBrk="0" fontAlgn="base" hangingPunct="0">
              <a:spcBef>
                <a:spcPct val="0"/>
              </a:spcBef>
              <a:spcAft>
                <a:spcPct val="0"/>
              </a:spcAft>
              <a:defRPr sz="2400" b="1">
                <a:solidFill>
                  <a:schemeClr val="tx1"/>
                </a:solidFill>
                <a:latin typeface="Times New Roman" panose="02020603050405020304" pitchFamily="18" charset="0"/>
              </a:defRPr>
            </a:lvl7pPr>
            <a:lvl8pPr marL="4114800" indent="-457200" defTabSz="762000" eaLnBrk="0" fontAlgn="base" hangingPunct="0">
              <a:spcBef>
                <a:spcPct val="0"/>
              </a:spcBef>
              <a:spcAft>
                <a:spcPct val="0"/>
              </a:spcAft>
              <a:defRPr sz="2400" b="1">
                <a:solidFill>
                  <a:schemeClr val="tx1"/>
                </a:solidFill>
                <a:latin typeface="Times New Roman" panose="02020603050405020304" pitchFamily="18" charset="0"/>
              </a:defRPr>
            </a:lvl8pPr>
            <a:lvl9pPr marL="4572000" indent="-457200" defTabSz="762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gn="just"/>
            <a:r>
              <a:rPr lang="cs-CZ" altLang="cs-CZ" sz="2000" b="0" dirty="0">
                <a:latin typeface="+mn-lt"/>
              </a:rPr>
              <a:t>3. </a:t>
            </a:r>
            <a:r>
              <a:rPr lang="cs-CZ" altLang="cs-CZ" sz="2000" dirty="0">
                <a:latin typeface="+mn-lt"/>
              </a:rPr>
              <a:t>ferromagnetické</a:t>
            </a:r>
            <a:r>
              <a:rPr lang="cs-CZ" altLang="cs-CZ" sz="2000" b="0" dirty="0">
                <a:latin typeface="+mn-lt"/>
              </a:rPr>
              <a:t> </a:t>
            </a:r>
            <a:r>
              <a:rPr lang="cs-CZ" altLang="cs-CZ" sz="2000" dirty="0">
                <a:latin typeface="+mn-lt"/>
              </a:rPr>
              <a:t>látky jsou</a:t>
            </a:r>
            <a:r>
              <a:rPr lang="cs-CZ" altLang="cs-CZ" sz="2000" b="0" dirty="0">
                <a:latin typeface="+mn-lt"/>
              </a:rPr>
              <a:t> složeny z paramagnetických atomů, v látkách působí tzv. výměnné síly </a:t>
            </a:r>
            <a:r>
              <a:rPr lang="cs-CZ" altLang="cs-CZ" sz="2000" b="0" dirty="0">
                <a:latin typeface="+mn-lt"/>
                <a:sym typeface="Symbol" panose="05050102010706020507" pitchFamily="18" charset="2"/>
              </a:rPr>
              <a:t> dochází k paralelnímu uspořádání magnetických momentů  vznikají tzv. </a:t>
            </a:r>
            <a:r>
              <a:rPr lang="cs-CZ" altLang="cs-CZ" sz="2000" dirty="0">
                <a:latin typeface="+mn-lt"/>
                <a:sym typeface="Symbol" panose="05050102010706020507" pitchFamily="18" charset="2"/>
              </a:rPr>
              <a:t>magnetické domény. </a:t>
            </a:r>
            <a:r>
              <a:rPr lang="cs-CZ" altLang="cs-CZ" sz="2000" b="0" dirty="0">
                <a:latin typeface="+mn-lt"/>
              </a:rPr>
              <a:t>Jejich relativní permeabilita je mnohem větší jako jedna.</a:t>
            </a:r>
            <a:endParaRPr lang="cs-CZ" altLang="cs-CZ" sz="2000" dirty="0">
              <a:latin typeface="+mn-lt"/>
            </a:endParaRPr>
          </a:p>
        </p:txBody>
      </p:sp>
      <p:pic>
        <p:nvPicPr>
          <p:cNvPr id="3" name="Picture 2" descr="Magnetické pole - Elektrotechnika 1. ročník">
            <a:extLst>
              <a:ext uri="{FF2B5EF4-FFF2-40B4-BE49-F238E27FC236}">
                <a16:creationId xmlns:a16="http://schemas.microsoft.com/office/drawing/2014/main" id="{669ADBBA-C9E7-4E5A-BF11-252333488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7" y="3026478"/>
            <a:ext cx="3038475" cy="17335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Skupina 5">
            <a:extLst>
              <a:ext uri="{FF2B5EF4-FFF2-40B4-BE49-F238E27FC236}">
                <a16:creationId xmlns:a16="http://schemas.microsoft.com/office/drawing/2014/main" id="{224E108C-DC5A-4FA0-AE45-54AFCB4393E8}"/>
              </a:ext>
            </a:extLst>
          </p:cNvPr>
          <p:cNvGrpSpPr/>
          <p:nvPr/>
        </p:nvGrpSpPr>
        <p:grpSpPr>
          <a:xfrm>
            <a:off x="5981219" y="1503469"/>
            <a:ext cx="2843893" cy="1733550"/>
            <a:chOff x="1778000" y="2173288"/>
            <a:chExt cx="5365750" cy="2789237"/>
          </a:xfrm>
        </p:grpSpPr>
        <p:graphicFrame>
          <p:nvGraphicFramePr>
            <p:cNvPr id="7" name="Object 3">
              <a:extLst>
                <a:ext uri="{FF2B5EF4-FFF2-40B4-BE49-F238E27FC236}">
                  <a16:creationId xmlns:a16="http://schemas.microsoft.com/office/drawing/2014/main" id="{6A3B77BA-2E99-4A97-836D-0BBB6A56AA66}"/>
                </a:ext>
              </a:extLst>
            </p:cNvPr>
            <p:cNvGraphicFramePr>
              <a:graphicFrameLocks noChangeAspect="1"/>
            </p:cNvGraphicFramePr>
            <p:nvPr>
              <p:extLst>
                <p:ext uri="{D42A27DB-BD31-4B8C-83A1-F6EECF244321}">
                  <p14:modId xmlns:p14="http://schemas.microsoft.com/office/powerpoint/2010/main" val="730571216"/>
                </p:ext>
              </p:extLst>
            </p:nvPr>
          </p:nvGraphicFramePr>
          <p:xfrm>
            <a:off x="3371850" y="4395788"/>
            <a:ext cx="2339975" cy="566737"/>
          </p:xfrm>
          <a:graphic>
            <a:graphicData uri="http://schemas.openxmlformats.org/presentationml/2006/ole">
              <mc:AlternateContent xmlns:mc="http://schemas.openxmlformats.org/markup-compatibility/2006">
                <mc:Choice xmlns:v="urn:schemas-microsoft-com:vml" Requires="v">
                  <p:oleObj name="Rovnica" r:id="rId4" imgW="952087" imgH="228501" progId="Equation.3">
                    <p:embed/>
                  </p:oleObj>
                </mc:Choice>
                <mc:Fallback>
                  <p:oleObj name="Rovnica" r:id="rId4" imgW="952087" imgH="228501" progId="Equation.3">
                    <p:embed/>
                    <p:pic>
                      <p:nvPicPr>
                        <p:cNvPr id="51203" name="Object 3">
                          <a:extLst>
                            <a:ext uri="{FF2B5EF4-FFF2-40B4-BE49-F238E27FC236}">
                              <a16:creationId xmlns:a16="http://schemas.microsoft.com/office/drawing/2014/main" id="{19B17296-5EA3-4AB4-BB45-B84A8CE9E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4395788"/>
                          <a:ext cx="2339975" cy="5667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 name="Group 4">
              <a:extLst>
                <a:ext uri="{FF2B5EF4-FFF2-40B4-BE49-F238E27FC236}">
                  <a16:creationId xmlns:a16="http://schemas.microsoft.com/office/drawing/2014/main" id="{D2258F94-1CF8-4257-AE9B-20199E39C6B3}"/>
                </a:ext>
              </a:extLst>
            </p:cNvPr>
            <p:cNvGrpSpPr>
              <a:grpSpLocks noChangeAspect="1"/>
            </p:cNvGrpSpPr>
            <p:nvPr/>
          </p:nvGrpSpPr>
          <p:grpSpPr bwMode="auto">
            <a:xfrm>
              <a:off x="2835275" y="2219325"/>
              <a:ext cx="3246438" cy="1828800"/>
              <a:chOff x="1424" y="989"/>
              <a:chExt cx="2762" cy="1600"/>
            </a:xfrm>
          </p:grpSpPr>
          <p:sp>
            <p:nvSpPr>
              <p:cNvPr id="28" name="Line 5">
                <a:extLst>
                  <a:ext uri="{FF2B5EF4-FFF2-40B4-BE49-F238E27FC236}">
                    <a16:creationId xmlns:a16="http://schemas.microsoft.com/office/drawing/2014/main" id="{9230009D-EC09-404B-A5F1-EA7DAB6EAD93}"/>
                  </a:ext>
                </a:extLst>
              </p:cNvPr>
              <p:cNvSpPr>
                <a:spLocks noChangeAspect="1" noChangeShapeType="1"/>
              </p:cNvSpPr>
              <p:nvPr/>
            </p:nvSpPr>
            <p:spPr bwMode="auto">
              <a:xfrm>
                <a:off x="1428" y="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9" name="Line 6">
                <a:extLst>
                  <a:ext uri="{FF2B5EF4-FFF2-40B4-BE49-F238E27FC236}">
                    <a16:creationId xmlns:a16="http://schemas.microsoft.com/office/drawing/2014/main" id="{5332D087-0909-468C-B8D3-ECFFB1612F14}"/>
                  </a:ext>
                </a:extLst>
              </p:cNvPr>
              <p:cNvSpPr>
                <a:spLocks noChangeAspect="1" noChangeShapeType="1"/>
              </p:cNvSpPr>
              <p:nvPr/>
            </p:nvSpPr>
            <p:spPr bwMode="auto">
              <a:xfrm>
                <a:off x="1428" y="1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 name="Line 7">
                <a:extLst>
                  <a:ext uri="{FF2B5EF4-FFF2-40B4-BE49-F238E27FC236}">
                    <a16:creationId xmlns:a16="http://schemas.microsoft.com/office/drawing/2014/main" id="{68FDA25B-C804-4E85-85BC-01CDA446334B}"/>
                  </a:ext>
                </a:extLst>
              </p:cNvPr>
              <p:cNvSpPr>
                <a:spLocks noChangeAspect="1" noChangeShapeType="1"/>
              </p:cNvSpPr>
              <p:nvPr/>
            </p:nvSpPr>
            <p:spPr bwMode="auto">
              <a:xfrm>
                <a:off x="1428" y="1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1" name="Line 8">
                <a:extLst>
                  <a:ext uri="{FF2B5EF4-FFF2-40B4-BE49-F238E27FC236}">
                    <a16:creationId xmlns:a16="http://schemas.microsoft.com/office/drawing/2014/main" id="{5D52477C-E0B4-474D-B4AD-38FF354C4AD9}"/>
                  </a:ext>
                </a:extLst>
              </p:cNvPr>
              <p:cNvSpPr>
                <a:spLocks noChangeAspect="1" noChangeShapeType="1"/>
              </p:cNvSpPr>
              <p:nvPr/>
            </p:nvSpPr>
            <p:spPr bwMode="auto">
              <a:xfrm>
                <a:off x="1424" y="1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Line 9">
                <a:extLst>
                  <a:ext uri="{FF2B5EF4-FFF2-40B4-BE49-F238E27FC236}">
                    <a16:creationId xmlns:a16="http://schemas.microsoft.com/office/drawing/2014/main" id="{836195DC-A18A-4857-A170-F2B8382E27EC}"/>
                  </a:ext>
                </a:extLst>
              </p:cNvPr>
              <p:cNvSpPr>
                <a:spLocks noChangeAspect="1" noChangeShapeType="1"/>
              </p:cNvSpPr>
              <p:nvPr/>
            </p:nvSpPr>
            <p:spPr bwMode="auto">
              <a:xfrm>
                <a:off x="1424" y="17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3" name="Line 10">
                <a:extLst>
                  <a:ext uri="{FF2B5EF4-FFF2-40B4-BE49-F238E27FC236}">
                    <a16:creationId xmlns:a16="http://schemas.microsoft.com/office/drawing/2014/main" id="{6D0446D2-22FB-454B-875F-C7370E541498}"/>
                  </a:ext>
                </a:extLst>
              </p:cNvPr>
              <p:cNvSpPr>
                <a:spLocks noChangeAspect="1" noChangeShapeType="1"/>
              </p:cNvSpPr>
              <p:nvPr/>
            </p:nvSpPr>
            <p:spPr bwMode="auto">
              <a:xfrm>
                <a:off x="1424" y="19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Line 11">
                <a:extLst>
                  <a:ext uri="{FF2B5EF4-FFF2-40B4-BE49-F238E27FC236}">
                    <a16:creationId xmlns:a16="http://schemas.microsoft.com/office/drawing/2014/main" id="{0B748413-9D9A-49DB-BA02-FB3B38CC7627}"/>
                  </a:ext>
                </a:extLst>
              </p:cNvPr>
              <p:cNvSpPr>
                <a:spLocks noChangeAspect="1" noChangeShapeType="1"/>
              </p:cNvSpPr>
              <p:nvPr/>
            </p:nvSpPr>
            <p:spPr bwMode="auto">
              <a:xfrm>
                <a:off x="1424" y="21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5" name="Line 12">
                <a:extLst>
                  <a:ext uri="{FF2B5EF4-FFF2-40B4-BE49-F238E27FC236}">
                    <a16:creationId xmlns:a16="http://schemas.microsoft.com/office/drawing/2014/main" id="{672AA199-1BF6-4F56-93F1-8978F8DF5C9B}"/>
                  </a:ext>
                </a:extLst>
              </p:cNvPr>
              <p:cNvSpPr>
                <a:spLocks noChangeAspect="1" noChangeShapeType="1"/>
              </p:cNvSpPr>
              <p:nvPr/>
            </p:nvSpPr>
            <p:spPr bwMode="auto">
              <a:xfrm>
                <a:off x="1424" y="23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6" name="Line 13">
                <a:extLst>
                  <a:ext uri="{FF2B5EF4-FFF2-40B4-BE49-F238E27FC236}">
                    <a16:creationId xmlns:a16="http://schemas.microsoft.com/office/drawing/2014/main" id="{28D65819-9955-42C0-85DA-DFCE81C3B638}"/>
                  </a:ext>
                </a:extLst>
              </p:cNvPr>
              <p:cNvSpPr>
                <a:spLocks noChangeAspect="1" noChangeShapeType="1"/>
              </p:cNvSpPr>
              <p:nvPr/>
            </p:nvSpPr>
            <p:spPr bwMode="auto">
              <a:xfrm>
                <a:off x="1424" y="2589"/>
                <a:ext cx="2758"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 name="Group 28">
              <a:extLst>
                <a:ext uri="{FF2B5EF4-FFF2-40B4-BE49-F238E27FC236}">
                  <a16:creationId xmlns:a16="http://schemas.microsoft.com/office/drawing/2014/main" id="{72511211-2354-4C17-A538-CDD80D8C4D9B}"/>
                </a:ext>
              </a:extLst>
            </p:cNvPr>
            <p:cNvGrpSpPr>
              <a:grpSpLocks/>
            </p:cNvGrpSpPr>
            <p:nvPr/>
          </p:nvGrpSpPr>
          <p:grpSpPr bwMode="auto">
            <a:xfrm>
              <a:off x="2820988" y="2173288"/>
              <a:ext cx="3270250" cy="2009775"/>
              <a:chOff x="2499" y="241"/>
              <a:chExt cx="2823" cy="1677"/>
            </a:xfrm>
          </p:grpSpPr>
          <p:sp>
            <p:nvSpPr>
              <p:cNvPr id="15" name="Rectangle 29">
                <a:extLst>
                  <a:ext uri="{FF2B5EF4-FFF2-40B4-BE49-F238E27FC236}">
                    <a16:creationId xmlns:a16="http://schemas.microsoft.com/office/drawing/2014/main" id="{DA6CBE45-2260-4E03-897D-CED04E8A344E}"/>
                  </a:ext>
                </a:extLst>
              </p:cNvPr>
              <p:cNvSpPr>
                <a:spLocks noChangeArrowheads="1"/>
              </p:cNvSpPr>
              <p:nvPr/>
            </p:nvSpPr>
            <p:spPr bwMode="auto">
              <a:xfrm>
                <a:off x="2501" y="241"/>
                <a:ext cx="2821" cy="1677"/>
              </a:xfrm>
              <a:prstGeom prst="rect">
                <a:avLst/>
              </a:prstGeom>
              <a:solidFill>
                <a:srgbClr val="FFFF99"/>
              </a:solidFill>
              <a:ln>
                <a:noFill/>
              </a:ln>
              <a:effectLst/>
              <a:extLst>
                <a:ext uri="{91240B29-F687-4F45-9708-019B960494DF}">
                  <a14:hiddenLine xmlns:a14="http://schemas.microsoft.com/office/drawing/2010/main" w="1905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16" name="Freeform 30">
                <a:extLst>
                  <a:ext uri="{FF2B5EF4-FFF2-40B4-BE49-F238E27FC236}">
                    <a16:creationId xmlns:a16="http://schemas.microsoft.com/office/drawing/2014/main" id="{5B56972D-5DF1-491A-B59E-FDDD00A977BC}"/>
                  </a:ext>
                </a:extLst>
              </p:cNvPr>
              <p:cNvSpPr>
                <a:spLocks/>
              </p:cNvSpPr>
              <p:nvPr/>
            </p:nvSpPr>
            <p:spPr bwMode="auto">
              <a:xfrm flipV="1">
                <a:off x="2503" y="1481"/>
                <a:ext cx="2804" cy="340"/>
              </a:xfrm>
              <a:custGeom>
                <a:avLst/>
                <a:gdLst>
                  <a:gd name="T0" fmla="*/ 0 w 3936"/>
                  <a:gd name="T1" fmla="*/ 0 h 306"/>
                  <a:gd name="T2" fmla="*/ 627 w 3936"/>
                  <a:gd name="T3" fmla="*/ 327 h 306"/>
                  <a:gd name="T4" fmla="*/ 1370 w 3936"/>
                  <a:gd name="T5" fmla="*/ 304 h 306"/>
                  <a:gd name="T6" fmla="*/ 1998 w 3936"/>
                  <a:gd name="T7" fmla="*/ 2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 name="Freeform 31">
                <a:extLst>
                  <a:ext uri="{FF2B5EF4-FFF2-40B4-BE49-F238E27FC236}">
                    <a16:creationId xmlns:a16="http://schemas.microsoft.com/office/drawing/2014/main" id="{0D372D3E-8C3B-40E0-A231-315DBB7336D6}"/>
                  </a:ext>
                </a:extLst>
              </p:cNvPr>
              <p:cNvSpPr>
                <a:spLocks/>
              </p:cNvSpPr>
              <p:nvPr/>
            </p:nvSpPr>
            <p:spPr bwMode="auto">
              <a:xfrm>
                <a:off x="2500" y="451"/>
                <a:ext cx="2803" cy="252"/>
              </a:xfrm>
              <a:custGeom>
                <a:avLst/>
                <a:gdLst>
                  <a:gd name="T0" fmla="*/ 0 w 3936"/>
                  <a:gd name="T1" fmla="*/ 0 h 306"/>
                  <a:gd name="T2" fmla="*/ 626 w 3936"/>
                  <a:gd name="T3" fmla="*/ 180 h 306"/>
                  <a:gd name="T4" fmla="*/ 1369 w 3936"/>
                  <a:gd name="T5" fmla="*/ 167 h 306"/>
                  <a:gd name="T6" fmla="*/ 1996 w 3936"/>
                  <a:gd name="T7" fmla="*/ 1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Freeform 32">
                <a:extLst>
                  <a:ext uri="{FF2B5EF4-FFF2-40B4-BE49-F238E27FC236}">
                    <a16:creationId xmlns:a16="http://schemas.microsoft.com/office/drawing/2014/main" id="{66ED1C3A-BDE6-4F61-827E-841F1E2AA3CE}"/>
                  </a:ext>
                </a:extLst>
              </p:cNvPr>
              <p:cNvSpPr>
                <a:spLocks/>
              </p:cNvSpPr>
              <p:nvPr/>
            </p:nvSpPr>
            <p:spPr bwMode="auto">
              <a:xfrm>
                <a:off x="2501" y="637"/>
                <a:ext cx="2804" cy="168"/>
              </a:xfrm>
              <a:custGeom>
                <a:avLst/>
                <a:gdLst>
                  <a:gd name="T0" fmla="*/ 0 w 3936"/>
                  <a:gd name="T1" fmla="*/ 0 h 306"/>
                  <a:gd name="T2" fmla="*/ 627 w 3936"/>
                  <a:gd name="T3" fmla="*/ 80 h 306"/>
                  <a:gd name="T4" fmla="*/ 1370 w 3936"/>
                  <a:gd name="T5" fmla="*/ 75 h 306"/>
                  <a:gd name="T6" fmla="*/ 1998 w 3936"/>
                  <a:gd name="T7" fmla="*/ 5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9" name="Freeform 33">
                <a:extLst>
                  <a:ext uri="{FF2B5EF4-FFF2-40B4-BE49-F238E27FC236}">
                    <a16:creationId xmlns:a16="http://schemas.microsoft.com/office/drawing/2014/main" id="{113F0951-9EE2-4A9F-B2A0-6977F10F5B24}"/>
                  </a:ext>
                </a:extLst>
              </p:cNvPr>
              <p:cNvSpPr>
                <a:spLocks/>
              </p:cNvSpPr>
              <p:nvPr/>
            </p:nvSpPr>
            <p:spPr bwMode="auto">
              <a:xfrm>
                <a:off x="2501" y="976"/>
                <a:ext cx="2803" cy="77"/>
              </a:xfrm>
              <a:custGeom>
                <a:avLst/>
                <a:gdLst>
                  <a:gd name="T0" fmla="*/ 0 w 3936"/>
                  <a:gd name="T1" fmla="*/ 0 h 306"/>
                  <a:gd name="T2" fmla="*/ 626 w 3936"/>
                  <a:gd name="T3" fmla="*/ 17 h 306"/>
                  <a:gd name="T4" fmla="*/ 1369 w 3936"/>
                  <a:gd name="T5" fmla="*/ 16 h 306"/>
                  <a:gd name="T6" fmla="*/ 1996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Freeform 34">
                <a:extLst>
                  <a:ext uri="{FF2B5EF4-FFF2-40B4-BE49-F238E27FC236}">
                    <a16:creationId xmlns:a16="http://schemas.microsoft.com/office/drawing/2014/main" id="{C5FEC200-5575-4463-A44A-10DC37D26F32}"/>
                  </a:ext>
                </a:extLst>
              </p:cNvPr>
              <p:cNvSpPr>
                <a:spLocks/>
              </p:cNvSpPr>
              <p:nvPr/>
            </p:nvSpPr>
            <p:spPr bwMode="auto">
              <a:xfrm flipV="1">
                <a:off x="2501" y="1213"/>
                <a:ext cx="2804" cy="107"/>
              </a:xfrm>
              <a:custGeom>
                <a:avLst/>
                <a:gdLst>
                  <a:gd name="T0" fmla="*/ 0 w 3936"/>
                  <a:gd name="T1" fmla="*/ 0 h 306"/>
                  <a:gd name="T2" fmla="*/ 627 w 3936"/>
                  <a:gd name="T3" fmla="*/ 33 h 306"/>
                  <a:gd name="T4" fmla="*/ 1370 w 3936"/>
                  <a:gd name="T5" fmla="*/ 30 h 306"/>
                  <a:gd name="T6" fmla="*/ 199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1" name="Line 35">
                <a:extLst>
                  <a:ext uri="{FF2B5EF4-FFF2-40B4-BE49-F238E27FC236}">
                    <a16:creationId xmlns:a16="http://schemas.microsoft.com/office/drawing/2014/main" id="{1AE501C2-AE47-4249-965B-F3076B5D399C}"/>
                  </a:ext>
                </a:extLst>
              </p:cNvPr>
              <p:cNvSpPr>
                <a:spLocks noChangeShapeType="1"/>
              </p:cNvSpPr>
              <p:nvPr/>
            </p:nvSpPr>
            <p:spPr bwMode="auto">
              <a:xfrm>
                <a:off x="2516" y="1096"/>
                <a:ext cx="2787" cy="0"/>
              </a:xfrm>
              <a:prstGeom prst="line">
                <a:avLst/>
              </a:prstGeom>
              <a:noFill/>
              <a:ln w="19050">
                <a:solidFill>
                  <a:srgbClr val="4D4D4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 name="Freeform 36">
                <a:extLst>
                  <a:ext uri="{FF2B5EF4-FFF2-40B4-BE49-F238E27FC236}">
                    <a16:creationId xmlns:a16="http://schemas.microsoft.com/office/drawing/2014/main" id="{63681AB6-EBF6-4BA7-86B8-F2F199C6522B}"/>
                  </a:ext>
                </a:extLst>
              </p:cNvPr>
              <p:cNvSpPr>
                <a:spLocks/>
              </p:cNvSpPr>
              <p:nvPr/>
            </p:nvSpPr>
            <p:spPr bwMode="auto">
              <a:xfrm>
                <a:off x="2499" y="768"/>
                <a:ext cx="2804" cy="138"/>
              </a:xfrm>
              <a:custGeom>
                <a:avLst/>
                <a:gdLst>
                  <a:gd name="T0" fmla="*/ 0 w 3936"/>
                  <a:gd name="T1" fmla="*/ 0 h 306"/>
                  <a:gd name="T2" fmla="*/ 627 w 3936"/>
                  <a:gd name="T3" fmla="*/ 54 h 306"/>
                  <a:gd name="T4" fmla="*/ 1370 w 3936"/>
                  <a:gd name="T5" fmla="*/ 50 h 306"/>
                  <a:gd name="T6" fmla="*/ 1998 w 3936"/>
                  <a:gd name="T7" fmla="*/ 4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Freeform 37">
                <a:extLst>
                  <a:ext uri="{FF2B5EF4-FFF2-40B4-BE49-F238E27FC236}">
                    <a16:creationId xmlns:a16="http://schemas.microsoft.com/office/drawing/2014/main" id="{D328F13E-14FA-4EB8-95DB-04D81480D9BA}"/>
                  </a:ext>
                </a:extLst>
              </p:cNvPr>
              <p:cNvSpPr>
                <a:spLocks/>
              </p:cNvSpPr>
              <p:nvPr/>
            </p:nvSpPr>
            <p:spPr bwMode="auto">
              <a:xfrm flipV="1">
                <a:off x="2501" y="1144"/>
                <a:ext cx="2804" cy="77"/>
              </a:xfrm>
              <a:custGeom>
                <a:avLst/>
                <a:gdLst>
                  <a:gd name="T0" fmla="*/ 0 w 3936"/>
                  <a:gd name="T1" fmla="*/ 0 h 306"/>
                  <a:gd name="T2" fmla="*/ 627 w 3936"/>
                  <a:gd name="T3" fmla="*/ 17 h 306"/>
                  <a:gd name="T4" fmla="*/ 1370 w 3936"/>
                  <a:gd name="T5" fmla="*/ 16 h 306"/>
                  <a:gd name="T6" fmla="*/ 1998 w 3936"/>
                  <a:gd name="T7" fmla="*/ 1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Freeform 38">
                <a:extLst>
                  <a:ext uri="{FF2B5EF4-FFF2-40B4-BE49-F238E27FC236}">
                    <a16:creationId xmlns:a16="http://schemas.microsoft.com/office/drawing/2014/main" id="{589C1610-CDD7-404E-B8D0-9D8AE554BC8E}"/>
                  </a:ext>
                </a:extLst>
              </p:cNvPr>
              <p:cNvSpPr>
                <a:spLocks/>
              </p:cNvSpPr>
              <p:nvPr/>
            </p:nvSpPr>
            <p:spPr bwMode="auto">
              <a:xfrm>
                <a:off x="2501" y="871"/>
                <a:ext cx="2804" cy="107"/>
              </a:xfrm>
              <a:custGeom>
                <a:avLst/>
                <a:gdLst>
                  <a:gd name="T0" fmla="*/ 0 w 3936"/>
                  <a:gd name="T1" fmla="*/ 0 h 306"/>
                  <a:gd name="T2" fmla="*/ 627 w 3936"/>
                  <a:gd name="T3" fmla="*/ 33 h 306"/>
                  <a:gd name="T4" fmla="*/ 1370 w 3936"/>
                  <a:gd name="T5" fmla="*/ 30 h 306"/>
                  <a:gd name="T6" fmla="*/ 1998 w 3936"/>
                  <a:gd name="T7" fmla="*/ 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 name="Freeform 39">
                <a:extLst>
                  <a:ext uri="{FF2B5EF4-FFF2-40B4-BE49-F238E27FC236}">
                    <a16:creationId xmlns:a16="http://schemas.microsoft.com/office/drawing/2014/main" id="{0078A738-66D5-438E-B0C3-AE52720B5C83}"/>
                  </a:ext>
                </a:extLst>
              </p:cNvPr>
              <p:cNvSpPr>
                <a:spLocks/>
              </p:cNvSpPr>
              <p:nvPr/>
            </p:nvSpPr>
            <p:spPr bwMode="auto">
              <a:xfrm flipV="1">
                <a:off x="2501" y="1301"/>
                <a:ext cx="2804" cy="168"/>
              </a:xfrm>
              <a:custGeom>
                <a:avLst/>
                <a:gdLst>
                  <a:gd name="T0" fmla="*/ 0 w 3936"/>
                  <a:gd name="T1" fmla="*/ 0 h 306"/>
                  <a:gd name="T2" fmla="*/ 627 w 3936"/>
                  <a:gd name="T3" fmla="*/ 80 h 306"/>
                  <a:gd name="T4" fmla="*/ 1370 w 3936"/>
                  <a:gd name="T5" fmla="*/ 75 h 306"/>
                  <a:gd name="T6" fmla="*/ 1998 w 3936"/>
                  <a:gd name="T7" fmla="*/ 5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Freeform 40">
                <a:extLst>
                  <a:ext uri="{FF2B5EF4-FFF2-40B4-BE49-F238E27FC236}">
                    <a16:creationId xmlns:a16="http://schemas.microsoft.com/office/drawing/2014/main" id="{A8DF9F99-C2DB-478C-9BB7-A0D5FA37A69A}"/>
                  </a:ext>
                </a:extLst>
              </p:cNvPr>
              <p:cNvSpPr>
                <a:spLocks/>
              </p:cNvSpPr>
              <p:nvPr/>
            </p:nvSpPr>
            <p:spPr bwMode="auto">
              <a:xfrm flipV="1">
                <a:off x="2500" y="1396"/>
                <a:ext cx="2804" cy="252"/>
              </a:xfrm>
              <a:custGeom>
                <a:avLst/>
                <a:gdLst>
                  <a:gd name="T0" fmla="*/ 0 w 3936"/>
                  <a:gd name="T1" fmla="*/ 0 h 306"/>
                  <a:gd name="T2" fmla="*/ 627 w 3936"/>
                  <a:gd name="T3" fmla="*/ 180 h 306"/>
                  <a:gd name="T4" fmla="*/ 1370 w 3936"/>
                  <a:gd name="T5" fmla="*/ 167 h 306"/>
                  <a:gd name="T6" fmla="*/ 1998 w 3936"/>
                  <a:gd name="T7" fmla="*/ 1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 name="Freeform 41">
                <a:extLst>
                  <a:ext uri="{FF2B5EF4-FFF2-40B4-BE49-F238E27FC236}">
                    <a16:creationId xmlns:a16="http://schemas.microsoft.com/office/drawing/2014/main" id="{141F44AF-126D-4D6E-B551-8F0EA3445F3D}"/>
                  </a:ext>
                </a:extLst>
              </p:cNvPr>
              <p:cNvSpPr>
                <a:spLocks/>
              </p:cNvSpPr>
              <p:nvPr/>
            </p:nvSpPr>
            <p:spPr bwMode="auto">
              <a:xfrm>
                <a:off x="2503" y="268"/>
                <a:ext cx="2804" cy="339"/>
              </a:xfrm>
              <a:custGeom>
                <a:avLst/>
                <a:gdLst>
                  <a:gd name="T0" fmla="*/ 0 w 3936"/>
                  <a:gd name="T1" fmla="*/ 0 h 306"/>
                  <a:gd name="T2" fmla="*/ 627 w 3936"/>
                  <a:gd name="T3" fmla="*/ 326 h 306"/>
                  <a:gd name="T4" fmla="*/ 1370 w 3936"/>
                  <a:gd name="T5" fmla="*/ 304 h 306"/>
                  <a:gd name="T6" fmla="*/ 1998 w 3936"/>
                  <a:gd name="T7" fmla="*/ 22 h 3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36" h="306">
                    <a:moveTo>
                      <a:pt x="0" y="0"/>
                    </a:moveTo>
                    <a:cubicBezTo>
                      <a:pt x="206" y="44"/>
                      <a:pt x="785" y="224"/>
                      <a:pt x="1235" y="265"/>
                    </a:cubicBezTo>
                    <a:cubicBezTo>
                      <a:pt x="1685" y="306"/>
                      <a:pt x="2250" y="288"/>
                      <a:pt x="2700" y="247"/>
                    </a:cubicBezTo>
                    <a:cubicBezTo>
                      <a:pt x="3150" y="206"/>
                      <a:pt x="3733" y="56"/>
                      <a:pt x="3936" y="18"/>
                    </a:cubicBezTo>
                  </a:path>
                </a:pathLst>
              </a:custGeom>
              <a:noFill/>
              <a:ln w="19050" cap="flat" cmpd="sng">
                <a:solidFill>
                  <a:srgbClr val="4D4D4D"/>
                </a:solidFill>
                <a:prstDash val="solid"/>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0" name="Rectangle 25">
              <a:extLst>
                <a:ext uri="{FF2B5EF4-FFF2-40B4-BE49-F238E27FC236}">
                  <a16:creationId xmlns:a16="http://schemas.microsoft.com/office/drawing/2014/main" id="{379EDE55-B7E4-4729-B28B-805B33A9604C}"/>
                </a:ext>
              </a:extLst>
            </p:cNvPr>
            <p:cNvSpPr>
              <a:spLocks noChangeAspect="1" noChangeArrowheads="1"/>
            </p:cNvSpPr>
            <p:nvPr/>
          </p:nvSpPr>
          <p:spPr bwMode="auto">
            <a:xfrm>
              <a:off x="1778000" y="2206625"/>
              <a:ext cx="1066800" cy="1865313"/>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11" name="Text Box 26">
              <a:extLst>
                <a:ext uri="{FF2B5EF4-FFF2-40B4-BE49-F238E27FC236}">
                  <a16:creationId xmlns:a16="http://schemas.microsoft.com/office/drawing/2014/main" id="{2DEBB14C-8417-4ABE-9B86-BB0B37A2F5D3}"/>
                </a:ext>
              </a:extLst>
            </p:cNvPr>
            <p:cNvSpPr txBox="1">
              <a:spLocks noChangeArrowheads="1"/>
            </p:cNvSpPr>
            <p:nvPr/>
          </p:nvSpPr>
          <p:spPr bwMode="auto">
            <a:xfrm>
              <a:off x="2078038" y="2886075"/>
              <a:ext cx="481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12" name="Rectangle 23">
              <a:extLst>
                <a:ext uri="{FF2B5EF4-FFF2-40B4-BE49-F238E27FC236}">
                  <a16:creationId xmlns:a16="http://schemas.microsoft.com/office/drawing/2014/main" id="{4D0DE2BB-85EA-4F56-AA8C-85B90AD10547}"/>
                </a:ext>
              </a:extLst>
            </p:cNvPr>
            <p:cNvSpPr>
              <a:spLocks noChangeAspect="1" noChangeArrowheads="1"/>
            </p:cNvSpPr>
            <p:nvPr/>
          </p:nvSpPr>
          <p:spPr bwMode="auto">
            <a:xfrm>
              <a:off x="6076950" y="2205038"/>
              <a:ext cx="1066800" cy="1865312"/>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13" name="Text Box 24">
              <a:extLst>
                <a:ext uri="{FF2B5EF4-FFF2-40B4-BE49-F238E27FC236}">
                  <a16:creationId xmlns:a16="http://schemas.microsoft.com/office/drawing/2014/main" id="{09F01B79-22E1-4405-AE47-D94B772210C9}"/>
                </a:ext>
              </a:extLst>
            </p:cNvPr>
            <p:cNvSpPr txBox="1">
              <a:spLocks noChangeArrowheads="1"/>
            </p:cNvSpPr>
            <p:nvPr/>
          </p:nvSpPr>
          <p:spPr bwMode="auto">
            <a:xfrm>
              <a:off x="6372225" y="2890838"/>
              <a:ext cx="441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sp>
          <p:nvSpPr>
            <p:cNvPr id="14" name="Rectangle 27" descr="50%">
              <a:extLst>
                <a:ext uri="{FF2B5EF4-FFF2-40B4-BE49-F238E27FC236}">
                  <a16:creationId xmlns:a16="http://schemas.microsoft.com/office/drawing/2014/main" id="{200A7896-4BDF-4A55-88DA-33CE891BEEB6}"/>
                </a:ext>
              </a:extLst>
            </p:cNvPr>
            <p:cNvSpPr>
              <a:spLocks noChangeAspect="1" noChangeArrowheads="1"/>
            </p:cNvSpPr>
            <p:nvPr/>
          </p:nvSpPr>
          <p:spPr bwMode="auto">
            <a:xfrm>
              <a:off x="3346450" y="2713038"/>
              <a:ext cx="2286000" cy="835025"/>
            </a:xfrm>
            <a:prstGeom prst="rect">
              <a:avLst/>
            </a:prstGeom>
            <a:blipFill dpi="0" rotWithShape="0">
              <a:blip r:embed="rId6"/>
              <a:srcRect/>
              <a:tile tx="0" ty="0" sx="100000" sy="100000" flip="none" algn="tl"/>
            </a:blipFill>
            <a:ln w="1905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sp>
        <p:nvSpPr>
          <p:cNvPr id="38" name="TextovéPole 37">
            <a:extLst>
              <a:ext uri="{FF2B5EF4-FFF2-40B4-BE49-F238E27FC236}">
                <a16:creationId xmlns:a16="http://schemas.microsoft.com/office/drawing/2014/main" id="{F67844B5-78F0-4C15-AA10-E52B9460BCA6}"/>
              </a:ext>
            </a:extLst>
          </p:cNvPr>
          <p:cNvSpPr txBox="1"/>
          <p:nvPr/>
        </p:nvSpPr>
        <p:spPr>
          <a:xfrm>
            <a:off x="179389" y="1532082"/>
            <a:ext cx="5535951" cy="1323439"/>
          </a:xfrm>
          <a:prstGeom prst="rect">
            <a:avLst/>
          </a:prstGeom>
          <a:noFill/>
        </p:spPr>
        <p:txBody>
          <a:bodyPr wrap="square">
            <a:spAutoFit/>
          </a:bodyPr>
          <a:lstStyle/>
          <a:p>
            <a:pPr algn="just">
              <a:spcBef>
                <a:spcPct val="0"/>
              </a:spcBef>
              <a:buFontTx/>
              <a:buNone/>
            </a:pPr>
            <a:r>
              <a:rPr lang="cs-CZ" altLang="cs-CZ" sz="2000" b="0" dirty="0"/>
              <a:t>Ve  vnějším  magnetickém  poli  látka  projevuje   </a:t>
            </a:r>
            <a:r>
              <a:rPr lang="cs-CZ" altLang="cs-CZ" sz="2000" dirty="0"/>
              <a:t>silný </a:t>
            </a:r>
            <a:r>
              <a:rPr lang="cs-CZ" altLang="cs-CZ" sz="2000" b="0" dirty="0"/>
              <a:t>magnetizmus s polem  vektoru indukce </a:t>
            </a:r>
            <a:r>
              <a:rPr lang="cs-CZ" altLang="cs-CZ" sz="2000" dirty="0"/>
              <a:t>stejného</a:t>
            </a:r>
            <a:r>
              <a:rPr lang="cs-CZ" altLang="cs-CZ" sz="2000" b="0" dirty="0"/>
              <a:t> směru vzhledem k vektoru indukce vnějšího pole.</a:t>
            </a:r>
          </a:p>
        </p:txBody>
      </p:sp>
      <p:sp>
        <p:nvSpPr>
          <p:cNvPr id="40" name="TextovéPole 39">
            <a:extLst>
              <a:ext uri="{FF2B5EF4-FFF2-40B4-BE49-F238E27FC236}">
                <a16:creationId xmlns:a16="http://schemas.microsoft.com/office/drawing/2014/main" id="{602BEC2E-8E70-4945-B6B9-2039F8C512EF}"/>
              </a:ext>
            </a:extLst>
          </p:cNvPr>
          <p:cNvSpPr txBox="1"/>
          <p:nvPr/>
        </p:nvSpPr>
        <p:spPr>
          <a:xfrm>
            <a:off x="3447312" y="3358887"/>
            <a:ext cx="5535951" cy="1631216"/>
          </a:xfrm>
          <a:prstGeom prst="rect">
            <a:avLst/>
          </a:prstGeom>
          <a:noFill/>
        </p:spPr>
        <p:txBody>
          <a:bodyPr wrap="square">
            <a:spAutoFit/>
          </a:bodyPr>
          <a:lstStyle/>
          <a:p>
            <a:pPr algn="just">
              <a:spcBef>
                <a:spcPct val="0"/>
              </a:spcBef>
            </a:pPr>
            <a:r>
              <a:rPr lang="cs-CZ" altLang="cs-CZ" sz="2000" b="1" dirty="0"/>
              <a:t>Magnetické momenty </a:t>
            </a:r>
            <a:r>
              <a:rPr lang="cs-CZ" altLang="cs-CZ" sz="2000" b="0" dirty="0"/>
              <a:t>v doméně mají stejný směr - domény se projevují silným magnetickým polem. Směry magnetických polí domén jsou zpravidla rozloženy nahodile - </a:t>
            </a:r>
            <a:r>
              <a:rPr lang="cs-CZ" altLang="cs-CZ" sz="2000" b="0" u="sng" dirty="0"/>
              <a:t>látka se navenek magneticky neprojevuje</a:t>
            </a:r>
            <a:r>
              <a:rPr lang="cs-CZ" altLang="cs-CZ" sz="2000" b="0" dirty="0"/>
              <a:t>.</a:t>
            </a:r>
          </a:p>
        </p:txBody>
      </p:sp>
      <p:sp>
        <p:nvSpPr>
          <p:cNvPr id="42" name="Rectangle 114">
            <a:extLst>
              <a:ext uri="{FF2B5EF4-FFF2-40B4-BE49-F238E27FC236}">
                <a16:creationId xmlns:a16="http://schemas.microsoft.com/office/drawing/2014/main" id="{21791856-AA2C-4C00-9217-43A6D3D257B9}"/>
              </a:ext>
            </a:extLst>
          </p:cNvPr>
          <p:cNvSpPr>
            <a:spLocks noChangeArrowheads="1"/>
          </p:cNvSpPr>
          <p:nvPr/>
        </p:nvSpPr>
        <p:spPr bwMode="auto">
          <a:xfrm>
            <a:off x="179389" y="5139205"/>
            <a:ext cx="882807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har char="•"/>
              <a:defRPr sz="3200">
                <a:solidFill>
                  <a:schemeClr val="tx1"/>
                </a:solidFill>
                <a:latin typeface="Times New Roman" panose="02020603050405020304" pitchFamily="18" charset="0"/>
              </a:defRPr>
            </a:lvl1pPr>
            <a:lvl2pPr marL="742950" indent="-285750" defTabSz="762000">
              <a:spcBef>
                <a:spcPct val="20000"/>
              </a:spcBef>
              <a:buChar char="–"/>
              <a:defRPr sz="2800">
                <a:solidFill>
                  <a:schemeClr val="tx1"/>
                </a:solidFill>
                <a:latin typeface="Times New Roman" panose="02020603050405020304" pitchFamily="18" charset="0"/>
              </a:defRPr>
            </a:lvl2pPr>
            <a:lvl3pPr marL="1143000" indent="-228600" defTabSz="762000">
              <a:spcBef>
                <a:spcPct val="20000"/>
              </a:spcBef>
              <a:buChar char="•"/>
              <a:defRPr sz="2400">
                <a:solidFill>
                  <a:schemeClr val="tx1"/>
                </a:solidFill>
                <a:latin typeface="Times New Roman" panose="02020603050405020304" pitchFamily="18" charset="0"/>
              </a:defRPr>
            </a:lvl3pPr>
            <a:lvl4pPr marL="1600200" indent="-228600" defTabSz="762000">
              <a:spcBef>
                <a:spcPct val="20000"/>
              </a:spcBef>
              <a:buChar char="–"/>
              <a:defRPr sz="2000">
                <a:solidFill>
                  <a:schemeClr val="tx1"/>
                </a:solidFill>
                <a:latin typeface="Times New Roman" panose="02020603050405020304" pitchFamily="18" charset="0"/>
              </a:defRPr>
            </a:lvl4pPr>
            <a:lvl5pPr marL="2057400" indent="-228600" defTabSz="762000">
              <a:spcBef>
                <a:spcPct val="20000"/>
              </a:spcBef>
              <a:buChar char="»"/>
              <a:defRPr sz="2000">
                <a:solidFill>
                  <a:schemeClr val="tx1"/>
                </a:solidFill>
                <a:latin typeface="Times New Roman" panose="02020603050405020304"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cs-CZ" altLang="cs-CZ" sz="2000" b="1" dirty="0">
                <a:latin typeface="+mn-lt"/>
              </a:rPr>
              <a:t>Spontánní magnetizace </a:t>
            </a:r>
            <a:r>
              <a:rPr lang="cs-CZ" altLang="cs-CZ" sz="2000" b="0" dirty="0">
                <a:latin typeface="+mn-lt"/>
              </a:rPr>
              <a:t>- samovolné magnetické nasycení domén, tj. bez působení vnějšího magnetického pole.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ipe(left)">
                                      <p:cBhvr>
                                        <p:cTn id="7" dur="1000"/>
                                        <p:tgtEl>
                                          <p:spTgt spid="1126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animEffect transition="in" filter="wipe(left)">
                                      <p:cBhvr>
                                        <p:cTn id="11" dur="10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4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7E429C75-6D22-4D3E-87C4-B7BFD8F9F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1" y="1345149"/>
            <a:ext cx="3060700" cy="2800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25DF53B-2AA3-4E16-9FD9-A62590A263D4}"/>
              </a:ext>
            </a:extLst>
          </p:cNvPr>
          <p:cNvSpPr txBox="1"/>
          <p:nvPr/>
        </p:nvSpPr>
        <p:spPr>
          <a:xfrm>
            <a:off x="190500" y="329486"/>
            <a:ext cx="8763000" cy="1015663"/>
          </a:xfrm>
          <a:prstGeom prst="rect">
            <a:avLst/>
          </a:prstGeom>
          <a:noFill/>
        </p:spPr>
        <p:txBody>
          <a:bodyPr wrap="square">
            <a:spAutoFit/>
          </a:bodyPr>
          <a:lstStyle/>
          <a:p>
            <a:r>
              <a:rPr lang="cs-CZ" sz="2000" dirty="0"/>
              <a:t>Jestliže k článku připojíme spotřebič, obvodem prochází elektrický proud, napětí na svorkách zatíženého článku klesne na svorkové napětí. Proud ve vnějším obvodu je tvořen elektrony, v elektrolytu ionty a na povrchu elektrod probíhá výměna nábojů.</a:t>
            </a:r>
          </a:p>
        </p:txBody>
      </p:sp>
      <p:sp>
        <p:nvSpPr>
          <p:cNvPr id="7" name="TextovéPole 6">
            <a:extLst>
              <a:ext uri="{FF2B5EF4-FFF2-40B4-BE49-F238E27FC236}">
                <a16:creationId xmlns:a16="http://schemas.microsoft.com/office/drawing/2014/main" id="{047F0E55-9653-4E3E-8C46-DF927CFE71A4}"/>
              </a:ext>
            </a:extLst>
          </p:cNvPr>
          <p:cNvSpPr txBox="1"/>
          <p:nvPr/>
        </p:nvSpPr>
        <p:spPr>
          <a:xfrm>
            <a:off x="273049" y="1435864"/>
            <a:ext cx="5381625" cy="3170099"/>
          </a:xfrm>
          <a:prstGeom prst="rect">
            <a:avLst/>
          </a:prstGeom>
          <a:noFill/>
        </p:spPr>
        <p:txBody>
          <a:bodyPr wrap="square">
            <a:spAutoFit/>
          </a:bodyPr>
          <a:lstStyle/>
          <a:p>
            <a:pPr algn="just"/>
            <a:r>
              <a:rPr lang="cs-CZ" sz="2000" b="1" dirty="0" err="1"/>
              <a:t>Daniellův</a:t>
            </a:r>
            <a:r>
              <a:rPr lang="cs-CZ" sz="2000" b="1" dirty="0"/>
              <a:t> článek </a:t>
            </a:r>
            <a:r>
              <a:rPr lang="cs-CZ" sz="2000" dirty="0"/>
              <a:t>– se skládá ze zinkové elektrody ponořené do vodného roztoku ZnSO</a:t>
            </a:r>
            <a:r>
              <a:rPr lang="cs-CZ" sz="2000" baseline="-25000" dirty="0"/>
              <a:t>4</a:t>
            </a:r>
            <a:r>
              <a:rPr lang="cs-CZ" sz="2000" dirty="0"/>
              <a:t> a měděné elektrody ponořené do vodného roztoku CuSO</a:t>
            </a:r>
            <a:r>
              <a:rPr lang="cs-CZ" sz="2000" baseline="-25000" dirty="0"/>
              <a:t>4</a:t>
            </a:r>
            <a:r>
              <a:rPr lang="cs-CZ" sz="2000" dirty="0"/>
              <a:t>, oba elektrolyty jsou od sebe odděleny pórovitou stěnou, která zabraňuje smíchání, ale umožňuje přechod iontů. Elektromotorické napětí tohoto článku je 1,1V. </a:t>
            </a:r>
            <a:r>
              <a:rPr lang="cs-CZ" altLang="cs-CZ" sz="2000" dirty="0"/>
              <a:t>Z katody uvolňují do roztoku ionty Zn</a:t>
            </a:r>
            <a:r>
              <a:rPr lang="cs-CZ" altLang="cs-CZ" sz="2000" baseline="30000" dirty="0"/>
              <a:t>2+</a:t>
            </a:r>
            <a:r>
              <a:rPr lang="cs-CZ" altLang="cs-CZ" sz="2000" dirty="0"/>
              <a:t> a vzniká síran zinečnatý, článek se postupně znehodnocuje.</a:t>
            </a:r>
          </a:p>
          <a:p>
            <a:pPr algn="just"/>
            <a:endParaRPr lang="cs-CZ" sz="2000" dirty="0"/>
          </a:p>
        </p:txBody>
      </p:sp>
      <p:pic>
        <p:nvPicPr>
          <p:cNvPr id="6" name="Obrázek 5">
            <a:extLst>
              <a:ext uri="{FF2B5EF4-FFF2-40B4-BE49-F238E27FC236}">
                <a16:creationId xmlns:a16="http://schemas.microsoft.com/office/drawing/2014/main" id="{39FCE241-DAFB-4A4B-B06D-6E909B9705B0}"/>
              </a:ext>
            </a:extLst>
          </p:cNvPr>
          <p:cNvPicPr>
            <a:picLocks noChangeAspect="1"/>
          </p:cNvPicPr>
          <p:nvPr/>
        </p:nvPicPr>
        <p:blipFill>
          <a:blip r:embed="rId3"/>
          <a:stretch>
            <a:fillRect/>
          </a:stretch>
        </p:blipFill>
        <p:spPr>
          <a:xfrm>
            <a:off x="5521721" y="4496004"/>
            <a:ext cx="1560514" cy="2001337"/>
          </a:xfrm>
          <a:prstGeom prst="rect">
            <a:avLst/>
          </a:prstGeom>
        </p:spPr>
      </p:pic>
      <p:sp>
        <p:nvSpPr>
          <p:cNvPr id="11" name="TextovéPole 10">
            <a:extLst>
              <a:ext uri="{FF2B5EF4-FFF2-40B4-BE49-F238E27FC236}">
                <a16:creationId xmlns:a16="http://schemas.microsoft.com/office/drawing/2014/main" id="{2F1A5D4A-05AD-439E-B3D5-3FB086DFF255}"/>
              </a:ext>
            </a:extLst>
          </p:cNvPr>
          <p:cNvSpPr txBox="1"/>
          <p:nvPr/>
        </p:nvSpPr>
        <p:spPr>
          <a:xfrm>
            <a:off x="190500" y="4527177"/>
            <a:ext cx="5163345" cy="1938992"/>
          </a:xfrm>
          <a:prstGeom prst="rect">
            <a:avLst/>
          </a:prstGeom>
          <a:noFill/>
        </p:spPr>
        <p:txBody>
          <a:bodyPr wrap="square">
            <a:spAutoFit/>
          </a:bodyPr>
          <a:lstStyle/>
          <a:p>
            <a:pPr algn="just"/>
            <a:r>
              <a:rPr lang="cs-CZ" sz="2000" b="1" dirty="0"/>
              <a:t>Suchý článek </a:t>
            </a:r>
            <a:r>
              <a:rPr lang="cs-CZ" sz="2000" dirty="0"/>
              <a:t>je druh galvanických článků, elektromotorické napětí je asi 1,5V, uvnitř probíhá elektrolýza, při ní se zinková elektroda rozpouští a na uhlíkové katodě se vylučuje vodík, který reaguje s burelem za vzniku vody, článek se postupně znehodnocuje.</a:t>
            </a:r>
          </a:p>
        </p:txBody>
      </p:sp>
      <p:pic>
        <p:nvPicPr>
          <p:cNvPr id="3074" name="Picture 2">
            <a:extLst>
              <a:ext uri="{FF2B5EF4-FFF2-40B4-BE49-F238E27FC236}">
                <a16:creationId xmlns:a16="http://schemas.microsoft.com/office/drawing/2014/main" id="{67E62065-4FBF-4371-A12D-F2CE1B7C8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25" y="4433014"/>
            <a:ext cx="17430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63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agnetické vlastnosti látek část 02 - PDF Stažení zdarma">
            <a:extLst>
              <a:ext uri="{FF2B5EF4-FFF2-40B4-BE49-F238E27FC236}">
                <a16:creationId xmlns:a16="http://schemas.microsoft.com/office/drawing/2014/main" id="{F321C7D0-A09F-4A9C-85C9-C7508EF57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162" y="3548817"/>
            <a:ext cx="4629150" cy="180022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Skupina 23">
            <a:extLst>
              <a:ext uri="{FF2B5EF4-FFF2-40B4-BE49-F238E27FC236}">
                <a16:creationId xmlns:a16="http://schemas.microsoft.com/office/drawing/2014/main" id="{F69C53F2-6FD6-4C40-B5F6-6C0F14259CA1}"/>
              </a:ext>
            </a:extLst>
          </p:cNvPr>
          <p:cNvGrpSpPr/>
          <p:nvPr/>
        </p:nvGrpSpPr>
        <p:grpSpPr>
          <a:xfrm>
            <a:off x="4017195" y="1628775"/>
            <a:ext cx="4780837" cy="1800225"/>
            <a:chOff x="304800" y="1162050"/>
            <a:chExt cx="8550275" cy="3563938"/>
          </a:xfrm>
        </p:grpSpPr>
        <p:graphicFrame>
          <p:nvGraphicFramePr>
            <p:cNvPr id="25" name="Object 31">
              <a:extLst>
                <a:ext uri="{FF2B5EF4-FFF2-40B4-BE49-F238E27FC236}">
                  <a16:creationId xmlns:a16="http://schemas.microsoft.com/office/drawing/2014/main" id="{9E1227E2-9C5E-4CE1-A92E-CFAE2D62D494}"/>
                </a:ext>
              </a:extLst>
            </p:cNvPr>
            <p:cNvGraphicFramePr>
              <a:graphicFrameLocks noChangeAspect="1"/>
            </p:cNvGraphicFramePr>
            <p:nvPr>
              <p:extLst>
                <p:ext uri="{D42A27DB-BD31-4B8C-83A1-F6EECF244321}">
                  <p14:modId xmlns:p14="http://schemas.microsoft.com/office/powerpoint/2010/main" val="4286414283"/>
                </p:ext>
              </p:extLst>
            </p:nvPr>
          </p:nvGraphicFramePr>
          <p:xfrm>
            <a:off x="4135438" y="1162050"/>
            <a:ext cx="593725" cy="593725"/>
          </p:xfrm>
          <a:graphic>
            <a:graphicData uri="http://schemas.openxmlformats.org/presentationml/2006/ole">
              <mc:AlternateContent xmlns:mc="http://schemas.openxmlformats.org/markup-compatibility/2006">
                <mc:Choice xmlns:v="urn:schemas-microsoft-com:vml" Requires="v">
                  <p:oleObj name="Rovnica" r:id="rId3" imgW="209399" imgH="209525" progId="Equation.3">
                    <p:embed/>
                  </p:oleObj>
                </mc:Choice>
                <mc:Fallback>
                  <p:oleObj name="Rovnica" r:id="rId3" imgW="209399" imgH="209525" progId="Equation.3">
                    <p:embed/>
                    <p:pic>
                      <p:nvPicPr>
                        <p:cNvPr id="19461" name="Object 31">
                          <a:extLst>
                            <a:ext uri="{FF2B5EF4-FFF2-40B4-BE49-F238E27FC236}">
                              <a16:creationId xmlns:a16="http://schemas.microsoft.com/office/drawing/2014/main" id="{D496FA35-C229-440C-842D-6E0AB8CA1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38" y="1162050"/>
                          <a:ext cx="593725" cy="593725"/>
                        </a:xfrm>
                        <a:prstGeom prst="rect">
                          <a:avLst/>
                        </a:prstGeom>
                        <a:noFill/>
                        <a:ln>
                          <a:noFill/>
                        </a:ln>
                        <a:effectLst/>
                        <a:extLst>
                          <a:ext uri="{909E8E84-426E-40DD-AFC4-6F175D3DCCD1}">
                            <a14:hiddenFill xmlns:a14="http://schemas.microsoft.com/office/drawing/2010/main">
                              <a:solidFill>
                                <a:srgbClr val="FFFF99">
                                  <a:alpha val="72940"/>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6" name="Skupina 25">
              <a:extLst>
                <a:ext uri="{FF2B5EF4-FFF2-40B4-BE49-F238E27FC236}">
                  <a16:creationId xmlns:a16="http://schemas.microsoft.com/office/drawing/2014/main" id="{260B878B-8252-428D-8967-531C317CFC82}"/>
                </a:ext>
              </a:extLst>
            </p:cNvPr>
            <p:cNvGrpSpPr/>
            <p:nvPr/>
          </p:nvGrpSpPr>
          <p:grpSpPr>
            <a:xfrm>
              <a:off x="304800" y="1760538"/>
              <a:ext cx="8550275" cy="2965450"/>
              <a:chOff x="304800" y="1760538"/>
              <a:chExt cx="8550275" cy="2965450"/>
            </a:xfrm>
          </p:grpSpPr>
          <p:sp>
            <p:nvSpPr>
              <p:cNvPr id="27" name="Rectangle 2">
                <a:extLst>
                  <a:ext uri="{FF2B5EF4-FFF2-40B4-BE49-F238E27FC236}">
                    <a16:creationId xmlns:a16="http://schemas.microsoft.com/office/drawing/2014/main" id="{91B5A8B9-C1CF-4E72-AE65-8F77E58C296A}"/>
                  </a:ext>
                </a:extLst>
              </p:cNvPr>
              <p:cNvSpPr>
                <a:spLocks noChangeAspect="1" noChangeArrowheads="1"/>
              </p:cNvSpPr>
              <p:nvPr/>
            </p:nvSpPr>
            <p:spPr bwMode="auto">
              <a:xfrm>
                <a:off x="1663700" y="2224088"/>
                <a:ext cx="5800725" cy="2290762"/>
              </a:xfrm>
              <a:prstGeom prst="rect">
                <a:avLst/>
              </a:prstGeom>
              <a:solidFill>
                <a:srgbClr val="DDDDD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grpSp>
            <p:nvGrpSpPr>
              <p:cNvPr id="28" name="Group 3">
                <a:extLst>
                  <a:ext uri="{FF2B5EF4-FFF2-40B4-BE49-F238E27FC236}">
                    <a16:creationId xmlns:a16="http://schemas.microsoft.com/office/drawing/2014/main" id="{B9E98422-A3AB-4421-B5CF-46F0FE37CD1C}"/>
                  </a:ext>
                </a:extLst>
              </p:cNvPr>
              <p:cNvGrpSpPr>
                <a:grpSpLocks noChangeAspect="1"/>
              </p:cNvGrpSpPr>
              <p:nvPr/>
            </p:nvGrpSpPr>
            <p:grpSpPr bwMode="auto">
              <a:xfrm>
                <a:off x="1658938" y="2228850"/>
                <a:ext cx="5800725" cy="2293938"/>
                <a:chOff x="673" y="1609"/>
                <a:chExt cx="4473" cy="1779"/>
              </a:xfrm>
            </p:grpSpPr>
            <p:sp>
              <p:nvSpPr>
                <p:cNvPr id="59" name="Freeform 4">
                  <a:extLst>
                    <a:ext uri="{FF2B5EF4-FFF2-40B4-BE49-F238E27FC236}">
                      <a16:creationId xmlns:a16="http://schemas.microsoft.com/office/drawing/2014/main" id="{E650C012-3DFC-441D-8869-006B709C00FE}"/>
                    </a:ext>
                  </a:extLst>
                </p:cNvPr>
                <p:cNvSpPr>
                  <a:spLocks noChangeAspect="1"/>
                </p:cNvSpPr>
                <p:nvPr/>
              </p:nvSpPr>
              <p:spPr bwMode="auto">
                <a:xfrm>
                  <a:off x="2415" y="2005"/>
                  <a:ext cx="799" cy="1127"/>
                </a:xfrm>
                <a:custGeom>
                  <a:avLst/>
                  <a:gdLst>
                    <a:gd name="T0" fmla="*/ 0 w 721"/>
                    <a:gd name="T1" fmla="*/ 1564 h 812"/>
                    <a:gd name="T2" fmla="*/ 195 w 721"/>
                    <a:gd name="T3" fmla="*/ 816 h 812"/>
                    <a:gd name="T4" fmla="*/ 824 w 721"/>
                    <a:gd name="T5" fmla="*/ 511 h 812"/>
                    <a:gd name="T6" fmla="*/ 564 w 721"/>
                    <a:gd name="T7" fmla="*/ 0 h 8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1" h="812">
                      <a:moveTo>
                        <a:pt x="0" y="812"/>
                      </a:moveTo>
                      <a:cubicBezTo>
                        <a:pt x="23" y="663"/>
                        <a:pt x="47" y="515"/>
                        <a:pt x="159" y="424"/>
                      </a:cubicBezTo>
                      <a:cubicBezTo>
                        <a:pt x="271" y="333"/>
                        <a:pt x="621" y="336"/>
                        <a:pt x="671" y="265"/>
                      </a:cubicBezTo>
                      <a:cubicBezTo>
                        <a:pt x="721" y="194"/>
                        <a:pt x="491" y="44"/>
                        <a:pt x="459"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0" name="Group 5">
                  <a:extLst>
                    <a:ext uri="{FF2B5EF4-FFF2-40B4-BE49-F238E27FC236}">
                      <a16:creationId xmlns:a16="http://schemas.microsoft.com/office/drawing/2014/main" id="{4D82A544-4988-42A3-81DD-F52A77C33834}"/>
                    </a:ext>
                  </a:extLst>
                </p:cNvPr>
                <p:cNvGrpSpPr>
                  <a:grpSpLocks noChangeAspect="1"/>
                </p:cNvGrpSpPr>
                <p:nvPr/>
              </p:nvGrpSpPr>
              <p:grpSpPr bwMode="auto">
                <a:xfrm>
                  <a:off x="673" y="1609"/>
                  <a:ext cx="4473" cy="1779"/>
                  <a:chOff x="673" y="1609"/>
                  <a:chExt cx="4473" cy="1779"/>
                </a:xfrm>
              </p:grpSpPr>
              <p:sp>
                <p:nvSpPr>
                  <p:cNvPr id="61" name="Freeform 6">
                    <a:extLst>
                      <a:ext uri="{FF2B5EF4-FFF2-40B4-BE49-F238E27FC236}">
                        <a16:creationId xmlns:a16="http://schemas.microsoft.com/office/drawing/2014/main" id="{4BBFF399-81D2-4E55-91F1-EA4D3EE48B9C}"/>
                      </a:ext>
                    </a:extLst>
                  </p:cNvPr>
                  <p:cNvSpPr>
                    <a:spLocks noChangeAspect="1"/>
                  </p:cNvSpPr>
                  <p:nvPr/>
                </p:nvSpPr>
                <p:spPr bwMode="auto">
                  <a:xfrm>
                    <a:off x="1975" y="1610"/>
                    <a:ext cx="401" cy="529"/>
                  </a:xfrm>
                  <a:custGeom>
                    <a:avLst/>
                    <a:gdLst>
                      <a:gd name="T0" fmla="*/ 234 w 401"/>
                      <a:gd name="T1" fmla="*/ 0 h 511"/>
                      <a:gd name="T2" fmla="*/ 28 w 401"/>
                      <a:gd name="T3" fmla="*/ 404 h 511"/>
                      <a:gd name="T4" fmla="*/ 401 w 401"/>
                      <a:gd name="T5" fmla="*/ 548 h 511"/>
                      <a:gd name="T6" fmla="*/ 0 60000 65536"/>
                      <a:gd name="T7" fmla="*/ 0 60000 65536"/>
                      <a:gd name="T8" fmla="*/ 0 60000 65536"/>
                    </a:gdLst>
                    <a:ahLst/>
                    <a:cxnLst>
                      <a:cxn ang="T6">
                        <a:pos x="T0" y="T1"/>
                      </a:cxn>
                      <a:cxn ang="T7">
                        <a:pos x="T2" y="T3"/>
                      </a:cxn>
                      <a:cxn ang="T8">
                        <a:pos x="T4" y="T5"/>
                      </a:cxn>
                    </a:cxnLst>
                    <a:rect l="0" t="0" r="r" b="b"/>
                    <a:pathLst>
                      <a:path w="401" h="511">
                        <a:moveTo>
                          <a:pt x="234" y="0"/>
                        </a:moveTo>
                        <a:cubicBezTo>
                          <a:pt x="200" y="64"/>
                          <a:pt x="0" y="292"/>
                          <a:pt x="28" y="377"/>
                        </a:cubicBezTo>
                        <a:cubicBezTo>
                          <a:pt x="56" y="462"/>
                          <a:pt x="227" y="488"/>
                          <a:pt x="401" y="511"/>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2" name="Freeform 7">
                    <a:extLst>
                      <a:ext uri="{FF2B5EF4-FFF2-40B4-BE49-F238E27FC236}">
                        <a16:creationId xmlns:a16="http://schemas.microsoft.com/office/drawing/2014/main" id="{F21B1260-936D-4F7E-AC21-42927A49B927}"/>
                      </a:ext>
                    </a:extLst>
                  </p:cNvPr>
                  <p:cNvSpPr>
                    <a:spLocks noChangeAspect="1"/>
                  </p:cNvSpPr>
                  <p:nvPr/>
                </p:nvSpPr>
                <p:spPr bwMode="auto">
                  <a:xfrm>
                    <a:off x="3172" y="2449"/>
                    <a:ext cx="393" cy="271"/>
                  </a:xfrm>
                  <a:custGeom>
                    <a:avLst/>
                    <a:gdLst>
                      <a:gd name="T0" fmla="*/ 0 w 370"/>
                      <a:gd name="T1" fmla="*/ 255 h 220"/>
                      <a:gd name="T2" fmla="*/ 199 w 370"/>
                      <a:gd name="T3" fmla="*/ 14 h 220"/>
                      <a:gd name="T4" fmla="*/ 417 w 370"/>
                      <a:gd name="T5" fmla="*/ 334 h 220"/>
                      <a:gd name="T6" fmla="*/ 0 60000 65536"/>
                      <a:gd name="T7" fmla="*/ 0 60000 65536"/>
                      <a:gd name="T8" fmla="*/ 0 60000 65536"/>
                    </a:gdLst>
                    <a:ahLst/>
                    <a:cxnLst>
                      <a:cxn ang="T6">
                        <a:pos x="T0" y="T1"/>
                      </a:cxn>
                      <a:cxn ang="T7">
                        <a:pos x="T2" y="T3"/>
                      </a:cxn>
                      <a:cxn ang="T8">
                        <a:pos x="T4" y="T5"/>
                      </a:cxn>
                    </a:cxnLst>
                    <a:rect l="0" t="0" r="r" b="b"/>
                    <a:pathLst>
                      <a:path w="370" h="220">
                        <a:moveTo>
                          <a:pt x="0" y="168"/>
                        </a:moveTo>
                        <a:cubicBezTo>
                          <a:pt x="57" y="84"/>
                          <a:pt x="114" y="0"/>
                          <a:pt x="176" y="9"/>
                        </a:cubicBezTo>
                        <a:cubicBezTo>
                          <a:pt x="238" y="18"/>
                          <a:pt x="341" y="194"/>
                          <a:pt x="370" y="22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63" name="Group 8">
                    <a:extLst>
                      <a:ext uri="{FF2B5EF4-FFF2-40B4-BE49-F238E27FC236}">
                        <a16:creationId xmlns:a16="http://schemas.microsoft.com/office/drawing/2014/main" id="{0AA78C4D-4DE7-4EA4-88EB-E54712BEC529}"/>
                      </a:ext>
                    </a:extLst>
                  </p:cNvPr>
                  <p:cNvGrpSpPr>
                    <a:grpSpLocks noChangeAspect="1"/>
                  </p:cNvGrpSpPr>
                  <p:nvPr/>
                </p:nvGrpSpPr>
                <p:grpSpPr bwMode="auto">
                  <a:xfrm>
                    <a:off x="673" y="1609"/>
                    <a:ext cx="4473" cy="1779"/>
                    <a:chOff x="673" y="1609"/>
                    <a:chExt cx="4473" cy="1779"/>
                  </a:xfrm>
                </p:grpSpPr>
                <p:cxnSp>
                  <p:nvCxnSpPr>
                    <p:cNvPr id="64" name="AutoShape 9">
                      <a:extLst>
                        <a:ext uri="{FF2B5EF4-FFF2-40B4-BE49-F238E27FC236}">
                          <a16:creationId xmlns:a16="http://schemas.microsoft.com/office/drawing/2014/main" id="{550984F5-CF0D-4E34-B054-CEB148BD0E33}"/>
                        </a:ext>
                      </a:extLst>
                    </p:cNvPr>
                    <p:cNvCxnSpPr>
                      <a:cxnSpLocks noChangeAspect="1" noChangeShapeType="1"/>
                    </p:cNvCxnSpPr>
                    <p:nvPr/>
                  </p:nvCxnSpPr>
                  <p:spPr bwMode="auto">
                    <a:xfrm flipH="1" flipV="1">
                      <a:off x="4403" y="1612"/>
                      <a:ext cx="743" cy="889"/>
                    </a:xfrm>
                    <a:prstGeom prst="curvedConnector4">
                      <a:avLst>
                        <a:gd name="adj1" fmla="val 54921"/>
                        <a:gd name="adj2" fmla="val 62319"/>
                      </a:avLst>
                    </a:prstGeom>
                    <a:noFill/>
                    <a:ln w="19050">
                      <a:solidFill>
                        <a:srgbClr val="2929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Freeform 10">
                      <a:extLst>
                        <a:ext uri="{FF2B5EF4-FFF2-40B4-BE49-F238E27FC236}">
                          <a16:creationId xmlns:a16="http://schemas.microsoft.com/office/drawing/2014/main" id="{6D9B9AAD-8AC8-4035-BBC6-599398A96920}"/>
                        </a:ext>
                      </a:extLst>
                    </p:cNvPr>
                    <p:cNvSpPr>
                      <a:spLocks noChangeAspect="1"/>
                    </p:cNvSpPr>
                    <p:nvPr/>
                  </p:nvSpPr>
                  <p:spPr bwMode="auto">
                    <a:xfrm>
                      <a:off x="1964" y="1609"/>
                      <a:ext cx="1371" cy="1774"/>
                    </a:xfrm>
                    <a:custGeom>
                      <a:avLst/>
                      <a:gdLst>
                        <a:gd name="T0" fmla="*/ 1521 w 1236"/>
                        <a:gd name="T1" fmla="*/ 0 h 1394"/>
                        <a:gd name="T2" fmla="*/ 1064 w 1236"/>
                        <a:gd name="T3" fmla="*/ 515 h 1394"/>
                        <a:gd name="T4" fmla="*/ 348 w 1236"/>
                        <a:gd name="T5" fmla="*/ 743 h 1394"/>
                        <a:gd name="T6" fmla="*/ 22 w 1236"/>
                        <a:gd name="T7" fmla="*/ 1428 h 1394"/>
                        <a:gd name="T8" fmla="*/ 477 w 1236"/>
                        <a:gd name="T9" fmla="*/ 1887 h 1394"/>
                        <a:gd name="T10" fmla="*/ 477 w 1236"/>
                        <a:gd name="T11" fmla="*/ 2258 h 13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6" h="1394">
                          <a:moveTo>
                            <a:pt x="1236" y="0"/>
                          </a:moveTo>
                          <a:cubicBezTo>
                            <a:pt x="1130" y="121"/>
                            <a:pt x="1024" y="242"/>
                            <a:pt x="865" y="318"/>
                          </a:cubicBezTo>
                          <a:cubicBezTo>
                            <a:pt x="706" y="394"/>
                            <a:pt x="424" y="365"/>
                            <a:pt x="283" y="459"/>
                          </a:cubicBezTo>
                          <a:cubicBezTo>
                            <a:pt x="142" y="553"/>
                            <a:pt x="0" y="764"/>
                            <a:pt x="18" y="882"/>
                          </a:cubicBezTo>
                          <a:cubicBezTo>
                            <a:pt x="36" y="1000"/>
                            <a:pt x="326" y="1080"/>
                            <a:pt x="388" y="1165"/>
                          </a:cubicBezTo>
                          <a:cubicBezTo>
                            <a:pt x="450" y="1250"/>
                            <a:pt x="419" y="1322"/>
                            <a:pt x="388" y="1394"/>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6" name="Freeform 11">
                      <a:extLst>
                        <a:ext uri="{FF2B5EF4-FFF2-40B4-BE49-F238E27FC236}">
                          <a16:creationId xmlns:a16="http://schemas.microsoft.com/office/drawing/2014/main" id="{17826234-3511-4269-8281-F59C9ED2EAA2}"/>
                        </a:ext>
                      </a:extLst>
                    </p:cNvPr>
                    <p:cNvSpPr>
                      <a:spLocks noChangeAspect="1"/>
                    </p:cNvSpPr>
                    <p:nvPr/>
                  </p:nvSpPr>
                  <p:spPr bwMode="auto">
                    <a:xfrm>
                      <a:off x="4362" y="2298"/>
                      <a:ext cx="498" cy="1067"/>
                    </a:xfrm>
                    <a:custGeom>
                      <a:avLst/>
                      <a:gdLst>
                        <a:gd name="T0" fmla="*/ 444 w 449"/>
                        <a:gd name="T1" fmla="*/ 0 h 847"/>
                        <a:gd name="T2" fmla="*/ 54 w 449"/>
                        <a:gd name="T3" fmla="*/ 197 h 847"/>
                        <a:gd name="T4" fmla="*/ 118 w 449"/>
                        <a:gd name="T5" fmla="*/ 813 h 847"/>
                        <a:gd name="T6" fmla="*/ 552 w 449"/>
                        <a:gd name="T7" fmla="*/ 1344 h 8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9" h="847">
                          <a:moveTo>
                            <a:pt x="361" y="0"/>
                          </a:moveTo>
                          <a:cubicBezTo>
                            <a:pt x="224" y="19"/>
                            <a:pt x="88" y="39"/>
                            <a:pt x="44" y="124"/>
                          </a:cubicBezTo>
                          <a:cubicBezTo>
                            <a:pt x="0" y="209"/>
                            <a:pt x="29" y="392"/>
                            <a:pt x="96" y="512"/>
                          </a:cubicBezTo>
                          <a:cubicBezTo>
                            <a:pt x="163" y="632"/>
                            <a:pt x="306" y="739"/>
                            <a:pt x="449" y="847"/>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7" name="Freeform 12">
                      <a:extLst>
                        <a:ext uri="{FF2B5EF4-FFF2-40B4-BE49-F238E27FC236}">
                          <a16:creationId xmlns:a16="http://schemas.microsoft.com/office/drawing/2014/main" id="{110C8E4E-1744-49CD-90AE-27E87DEF1FDE}"/>
                        </a:ext>
                      </a:extLst>
                    </p:cNvPr>
                    <p:cNvSpPr>
                      <a:spLocks noChangeAspect="1"/>
                    </p:cNvSpPr>
                    <p:nvPr/>
                  </p:nvSpPr>
                  <p:spPr bwMode="auto">
                    <a:xfrm>
                      <a:off x="3614" y="2766"/>
                      <a:ext cx="855" cy="209"/>
                    </a:xfrm>
                    <a:custGeom>
                      <a:avLst/>
                      <a:gdLst>
                        <a:gd name="T0" fmla="*/ 855 w 855"/>
                        <a:gd name="T1" fmla="*/ 177 h 209"/>
                        <a:gd name="T2" fmla="*/ 445 w 855"/>
                        <a:gd name="T3" fmla="*/ 0 h 209"/>
                        <a:gd name="T4" fmla="*/ 151 w 855"/>
                        <a:gd name="T5" fmla="*/ 177 h 209"/>
                        <a:gd name="T6" fmla="*/ 0 w 855"/>
                        <a:gd name="T7" fmla="*/ 193 h 2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5" h="209">
                          <a:moveTo>
                            <a:pt x="855" y="177"/>
                          </a:moveTo>
                          <a:cubicBezTo>
                            <a:pt x="709" y="88"/>
                            <a:pt x="562" y="0"/>
                            <a:pt x="445" y="0"/>
                          </a:cubicBezTo>
                          <a:cubicBezTo>
                            <a:pt x="327" y="0"/>
                            <a:pt x="225" y="145"/>
                            <a:pt x="151" y="177"/>
                          </a:cubicBezTo>
                          <a:cubicBezTo>
                            <a:pt x="77" y="209"/>
                            <a:pt x="31" y="190"/>
                            <a:pt x="0" y="193"/>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8" name="Freeform 13">
                      <a:extLst>
                        <a:ext uri="{FF2B5EF4-FFF2-40B4-BE49-F238E27FC236}">
                          <a16:creationId xmlns:a16="http://schemas.microsoft.com/office/drawing/2014/main" id="{BD7A8765-695C-4256-A89F-C2E5B1501FA0}"/>
                        </a:ext>
                      </a:extLst>
                    </p:cNvPr>
                    <p:cNvSpPr>
                      <a:spLocks noChangeAspect="1"/>
                    </p:cNvSpPr>
                    <p:nvPr/>
                  </p:nvSpPr>
                  <p:spPr bwMode="auto">
                    <a:xfrm>
                      <a:off x="3480" y="1610"/>
                      <a:ext cx="276" cy="1767"/>
                    </a:xfrm>
                    <a:custGeom>
                      <a:avLst/>
                      <a:gdLst>
                        <a:gd name="T0" fmla="*/ 276 w 276"/>
                        <a:gd name="T1" fmla="*/ 1767 h 1767"/>
                        <a:gd name="T2" fmla="*/ 90 w 276"/>
                        <a:gd name="T3" fmla="*/ 1177 h 1767"/>
                        <a:gd name="T4" fmla="*/ 147 w 276"/>
                        <a:gd name="T5" fmla="*/ 667 h 1767"/>
                        <a:gd name="T6" fmla="*/ 0 w 276"/>
                        <a:gd name="T7" fmla="*/ 0 h 17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1767">
                          <a:moveTo>
                            <a:pt x="276" y="1767"/>
                          </a:moveTo>
                          <a:cubicBezTo>
                            <a:pt x="245" y="1670"/>
                            <a:pt x="111" y="1360"/>
                            <a:pt x="90" y="1177"/>
                          </a:cubicBezTo>
                          <a:cubicBezTo>
                            <a:pt x="69" y="994"/>
                            <a:pt x="162" y="863"/>
                            <a:pt x="147" y="667"/>
                          </a:cubicBezTo>
                          <a:cubicBezTo>
                            <a:pt x="132" y="471"/>
                            <a:pt x="31" y="139"/>
                            <a:pt x="0"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9" name="Freeform 14">
                      <a:extLst>
                        <a:ext uri="{FF2B5EF4-FFF2-40B4-BE49-F238E27FC236}">
                          <a16:creationId xmlns:a16="http://schemas.microsoft.com/office/drawing/2014/main" id="{D61582EA-1144-40ED-9631-9026A932A628}"/>
                        </a:ext>
                      </a:extLst>
                    </p:cNvPr>
                    <p:cNvSpPr>
                      <a:spLocks noChangeAspect="1"/>
                    </p:cNvSpPr>
                    <p:nvPr/>
                  </p:nvSpPr>
                  <p:spPr bwMode="auto">
                    <a:xfrm>
                      <a:off x="3627" y="1878"/>
                      <a:ext cx="845" cy="466"/>
                    </a:xfrm>
                    <a:custGeom>
                      <a:avLst/>
                      <a:gdLst>
                        <a:gd name="T0" fmla="*/ 0 w 886"/>
                        <a:gd name="T1" fmla="*/ 466 h 466"/>
                        <a:gd name="T2" fmla="*/ 214 w 886"/>
                        <a:gd name="T3" fmla="*/ 65 h 466"/>
                        <a:gd name="T4" fmla="*/ 624 w 886"/>
                        <a:gd name="T5" fmla="*/ 287 h 466"/>
                        <a:gd name="T6" fmla="*/ 806 w 886"/>
                        <a:gd name="T7" fmla="*/ 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6" h="466">
                          <a:moveTo>
                            <a:pt x="0" y="466"/>
                          </a:moveTo>
                          <a:cubicBezTo>
                            <a:pt x="60" y="281"/>
                            <a:pt x="121" y="95"/>
                            <a:pt x="235" y="65"/>
                          </a:cubicBezTo>
                          <a:cubicBezTo>
                            <a:pt x="349" y="35"/>
                            <a:pt x="578" y="298"/>
                            <a:pt x="686" y="287"/>
                          </a:cubicBezTo>
                          <a:cubicBezTo>
                            <a:pt x="794" y="276"/>
                            <a:pt x="844" y="60"/>
                            <a:pt x="886"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0" name="Freeform 15">
                      <a:extLst>
                        <a:ext uri="{FF2B5EF4-FFF2-40B4-BE49-F238E27FC236}">
                          <a16:creationId xmlns:a16="http://schemas.microsoft.com/office/drawing/2014/main" id="{9117EAA9-858D-470F-92A3-219F94E0D109}"/>
                        </a:ext>
                      </a:extLst>
                    </p:cNvPr>
                    <p:cNvSpPr>
                      <a:spLocks noChangeAspect="1"/>
                    </p:cNvSpPr>
                    <p:nvPr/>
                  </p:nvSpPr>
                  <p:spPr bwMode="auto">
                    <a:xfrm>
                      <a:off x="1182" y="1609"/>
                      <a:ext cx="900" cy="924"/>
                    </a:xfrm>
                    <a:custGeom>
                      <a:avLst/>
                      <a:gdLst>
                        <a:gd name="T0" fmla="*/ 0 w 812"/>
                        <a:gd name="T1" fmla="*/ 0 h 733"/>
                        <a:gd name="T2" fmla="*/ 607 w 812"/>
                        <a:gd name="T3" fmla="*/ 421 h 733"/>
                        <a:gd name="T4" fmla="*/ 390 w 812"/>
                        <a:gd name="T5" fmla="*/ 1066 h 733"/>
                        <a:gd name="T6" fmla="*/ 998 w 812"/>
                        <a:gd name="T7" fmla="*/ 1008 h 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2" h="733">
                          <a:moveTo>
                            <a:pt x="0" y="0"/>
                          </a:moveTo>
                          <a:cubicBezTo>
                            <a:pt x="220" y="76"/>
                            <a:pt x="441" y="153"/>
                            <a:pt x="494" y="265"/>
                          </a:cubicBezTo>
                          <a:cubicBezTo>
                            <a:pt x="547" y="377"/>
                            <a:pt x="265" y="609"/>
                            <a:pt x="318" y="671"/>
                          </a:cubicBezTo>
                          <a:cubicBezTo>
                            <a:pt x="371" y="733"/>
                            <a:pt x="591" y="684"/>
                            <a:pt x="812" y="635"/>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 name="Freeform 16">
                      <a:extLst>
                        <a:ext uri="{FF2B5EF4-FFF2-40B4-BE49-F238E27FC236}">
                          <a16:creationId xmlns:a16="http://schemas.microsoft.com/office/drawing/2014/main" id="{D71D4489-94B1-4E63-B488-C8E05DB4ED92}"/>
                        </a:ext>
                      </a:extLst>
                    </p:cNvPr>
                    <p:cNvSpPr>
                      <a:spLocks noChangeAspect="1"/>
                    </p:cNvSpPr>
                    <p:nvPr/>
                  </p:nvSpPr>
                  <p:spPr bwMode="auto">
                    <a:xfrm>
                      <a:off x="2719" y="2521"/>
                      <a:ext cx="534" cy="867"/>
                    </a:xfrm>
                    <a:custGeom>
                      <a:avLst/>
                      <a:gdLst>
                        <a:gd name="T0" fmla="*/ 0 w 579"/>
                        <a:gd name="T1" fmla="*/ 0 h 688"/>
                        <a:gd name="T2" fmla="*/ 450 w 579"/>
                        <a:gd name="T3" fmla="*/ 251 h 688"/>
                        <a:gd name="T4" fmla="*/ 255 w 579"/>
                        <a:gd name="T5" fmla="*/ 1093 h 688"/>
                        <a:gd name="T6" fmla="*/ 0 60000 65536"/>
                        <a:gd name="T7" fmla="*/ 0 60000 65536"/>
                        <a:gd name="T8" fmla="*/ 0 60000 65536"/>
                      </a:gdLst>
                      <a:ahLst/>
                      <a:cxnLst>
                        <a:cxn ang="T6">
                          <a:pos x="T0" y="T1"/>
                        </a:cxn>
                        <a:cxn ang="T7">
                          <a:pos x="T2" y="T3"/>
                        </a:cxn>
                        <a:cxn ang="T8">
                          <a:pos x="T4" y="T5"/>
                        </a:cxn>
                      </a:cxnLst>
                      <a:rect l="0" t="0" r="r" b="b"/>
                      <a:pathLst>
                        <a:path w="579" h="688">
                          <a:moveTo>
                            <a:pt x="0" y="0"/>
                          </a:moveTo>
                          <a:cubicBezTo>
                            <a:pt x="239" y="21"/>
                            <a:pt x="479" y="43"/>
                            <a:pt x="529" y="158"/>
                          </a:cubicBezTo>
                          <a:cubicBezTo>
                            <a:pt x="579" y="273"/>
                            <a:pt x="338" y="600"/>
                            <a:pt x="300" y="688"/>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2" name="Freeform 17">
                      <a:extLst>
                        <a:ext uri="{FF2B5EF4-FFF2-40B4-BE49-F238E27FC236}">
                          <a16:creationId xmlns:a16="http://schemas.microsoft.com/office/drawing/2014/main" id="{C44EA45B-28D5-4010-A4DD-7E42212DD25B}"/>
                        </a:ext>
                      </a:extLst>
                    </p:cNvPr>
                    <p:cNvSpPr>
                      <a:spLocks noChangeAspect="1"/>
                    </p:cNvSpPr>
                    <p:nvPr/>
                  </p:nvSpPr>
                  <p:spPr bwMode="auto">
                    <a:xfrm>
                      <a:off x="1299" y="2784"/>
                      <a:ext cx="704" cy="604"/>
                    </a:xfrm>
                    <a:custGeom>
                      <a:avLst/>
                      <a:gdLst>
                        <a:gd name="T0" fmla="*/ 780 w 635"/>
                        <a:gd name="T1" fmla="*/ 0 h 494"/>
                        <a:gd name="T2" fmla="*/ 521 w 635"/>
                        <a:gd name="T3" fmla="*/ 342 h 494"/>
                        <a:gd name="T4" fmla="*/ 109 w 635"/>
                        <a:gd name="T5" fmla="*/ 79 h 494"/>
                        <a:gd name="T6" fmla="*/ 0 w 635"/>
                        <a:gd name="T7" fmla="*/ 738 h 4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5" h="494">
                          <a:moveTo>
                            <a:pt x="635" y="0"/>
                          </a:moveTo>
                          <a:cubicBezTo>
                            <a:pt x="575" y="110"/>
                            <a:pt x="515" y="220"/>
                            <a:pt x="424" y="229"/>
                          </a:cubicBezTo>
                          <a:cubicBezTo>
                            <a:pt x="333" y="238"/>
                            <a:pt x="159" y="9"/>
                            <a:pt x="88" y="53"/>
                          </a:cubicBezTo>
                          <a:cubicBezTo>
                            <a:pt x="17" y="97"/>
                            <a:pt x="15" y="421"/>
                            <a:pt x="0" y="494"/>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3" name="Freeform 18">
                      <a:extLst>
                        <a:ext uri="{FF2B5EF4-FFF2-40B4-BE49-F238E27FC236}">
                          <a16:creationId xmlns:a16="http://schemas.microsoft.com/office/drawing/2014/main" id="{95A867F0-59EA-4AC7-A8EF-4F229ED55C31}"/>
                        </a:ext>
                      </a:extLst>
                    </p:cNvPr>
                    <p:cNvSpPr>
                      <a:spLocks noChangeAspect="1"/>
                    </p:cNvSpPr>
                    <p:nvPr/>
                  </p:nvSpPr>
                  <p:spPr bwMode="auto">
                    <a:xfrm>
                      <a:off x="673" y="1921"/>
                      <a:ext cx="984" cy="544"/>
                    </a:xfrm>
                    <a:custGeom>
                      <a:avLst/>
                      <a:gdLst>
                        <a:gd name="T0" fmla="*/ 984 w 984"/>
                        <a:gd name="T1" fmla="*/ 265 h 544"/>
                        <a:gd name="T2" fmla="*/ 609 w 984"/>
                        <a:gd name="T3" fmla="*/ 533 h 544"/>
                        <a:gd name="T4" fmla="*/ 388 w 984"/>
                        <a:gd name="T5" fmla="*/ 200 h 544"/>
                        <a:gd name="T6" fmla="*/ 0 w 984"/>
                        <a:gd name="T7" fmla="*/ 0 h 5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4" h="544">
                          <a:moveTo>
                            <a:pt x="984" y="265"/>
                          </a:moveTo>
                          <a:cubicBezTo>
                            <a:pt x="921" y="308"/>
                            <a:pt x="708" y="544"/>
                            <a:pt x="609" y="533"/>
                          </a:cubicBezTo>
                          <a:cubicBezTo>
                            <a:pt x="510" y="522"/>
                            <a:pt x="489" y="289"/>
                            <a:pt x="388" y="200"/>
                          </a:cubicBezTo>
                          <a:cubicBezTo>
                            <a:pt x="286" y="111"/>
                            <a:pt x="143" y="55"/>
                            <a:pt x="0" y="0"/>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 name="Freeform 19">
                      <a:extLst>
                        <a:ext uri="{FF2B5EF4-FFF2-40B4-BE49-F238E27FC236}">
                          <a16:creationId xmlns:a16="http://schemas.microsoft.com/office/drawing/2014/main" id="{EE86ACBC-4941-4D9E-A905-4CB288B7FD55}"/>
                        </a:ext>
                      </a:extLst>
                    </p:cNvPr>
                    <p:cNvSpPr>
                      <a:spLocks noChangeAspect="1"/>
                    </p:cNvSpPr>
                    <p:nvPr/>
                  </p:nvSpPr>
                  <p:spPr bwMode="auto">
                    <a:xfrm>
                      <a:off x="918" y="2298"/>
                      <a:ext cx="420" cy="712"/>
                    </a:xfrm>
                    <a:custGeom>
                      <a:avLst/>
                      <a:gdLst>
                        <a:gd name="T0" fmla="*/ 270 w 379"/>
                        <a:gd name="T1" fmla="*/ 0 h 565"/>
                        <a:gd name="T2" fmla="*/ 32 w 379"/>
                        <a:gd name="T3" fmla="*/ 532 h 565"/>
                        <a:gd name="T4" fmla="*/ 465 w 379"/>
                        <a:gd name="T5" fmla="*/ 897 h 565"/>
                        <a:gd name="T6" fmla="*/ 0 60000 65536"/>
                        <a:gd name="T7" fmla="*/ 0 60000 65536"/>
                        <a:gd name="T8" fmla="*/ 0 60000 65536"/>
                      </a:gdLst>
                      <a:ahLst/>
                      <a:cxnLst>
                        <a:cxn ang="T6">
                          <a:pos x="T0" y="T1"/>
                        </a:cxn>
                        <a:cxn ang="T7">
                          <a:pos x="T2" y="T3"/>
                        </a:cxn>
                        <a:cxn ang="T8">
                          <a:pos x="T4" y="T5"/>
                        </a:cxn>
                      </a:cxnLst>
                      <a:rect l="0" t="0" r="r" b="b"/>
                      <a:pathLst>
                        <a:path w="379" h="565">
                          <a:moveTo>
                            <a:pt x="220" y="0"/>
                          </a:moveTo>
                          <a:cubicBezTo>
                            <a:pt x="110" y="120"/>
                            <a:pt x="0" y="241"/>
                            <a:pt x="26" y="335"/>
                          </a:cubicBezTo>
                          <a:cubicBezTo>
                            <a:pt x="52" y="429"/>
                            <a:pt x="215" y="497"/>
                            <a:pt x="379" y="565"/>
                          </a:cubicBezTo>
                        </a:path>
                      </a:pathLst>
                    </a:custGeom>
                    <a:noFill/>
                    <a:ln w="19050" cmpd="sng">
                      <a:solidFill>
                        <a:srgbClr val="2929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grpSp>
            <p:nvGrpSpPr>
              <p:cNvPr id="29" name="Group 40">
                <a:extLst>
                  <a:ext uri="{FF2B5EF4-FFF2-40B4-BE49-F238E27FC236}">
                    <a16:creationId xmlns:a16="http://schemas.microsoft.com/office/drawing/2014/main" id="{18B49EAB-73C1-4C2B-909F-3A2B776B7B34}"/>
                  </a:ext>
                </a:extLst>
              </p:cNvPr>
              <p:cNvGrpSpPr>
                <a:grpSpLocks/>
              </p:cNvGrpSpPr>
              <p:nvPr/>
            </p:nvGrpSpPr>
            <p:grpSpPr bwMode="auto">
              <a:xfrm>
                <a:off x="304800" y="2012950"/>
                <a:ext cx="8550275" cy="2713038"/>
                <a:chOff x="192" y="1338"/>
                <a:chExt cx="5386" cy="1709"/>
              </a:xfrm>
            </p:grpSpPr>
            <p:grpSp>
              <p:nvGrpSpPr>
                <p:cNvPr id="46" name="Group 41">
                  <a:extLst>
                    <a:ext uri="{FF2B5EF4-FFF2-40B4-BE49-F238E27FC236}">
                      <a16:creationId xmlns:a16="http://schemas.microsoft.com/office/drawing/2014/main" id="{5CF9E504-A002-4FD5-8E95-AB2101588523}"/>
                    </a:ext>
                  </a:extLst>
                </p:cNvPr>
                <p:cNvGrpSpPr>
                  <a:grpSpLocks/>
                </p:cNvGrpSpPr>
                <p:nvPr/>
              </p:nvGrpSpPr>
              <p:grpSpPr bwMode="auto">
                <a:xfrm>
                  <a:off x="853" y="1363"/>
                  <a:ext cx="4057" cy="1655"/>
                  <a:chOff x="580" y="1414"/>
                  <a:chExt cx="4603" cy="1834"/>
                </a:xfrm>
              </p:grpSpPr>
              <p:sp>
                <p:nvSpPr>
                  <p:cNvPr id="51" name="Line 42">
                    <a:extLst>
                      <a:ext uri="{FF2B5EF4-FFF2-40B4-BE49-F238E27FC236}">
                        <a16:creationId xmlns:a16="http://schemas.microsoft.com/office/drawing/2014/main" id="{C282AF07-A7D6-4C62-BC1D-66551771D974}"/>
                      </a:ext>
                    </a:extLst>
                  </p:cNvPr>
                  <p:cNvSpPr>
                    <a:spLocks noChangeShapeType="1"/>
                  </p:cNvSpPr>
                  <p:nvPr/>
                </p:nvSpPr>
                <p:spPr bwMode="auto">
                  <a:xfrm>
                    <a:off x="586" y="1414"/>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Line 43">
                    <a:extLst>
                      <a:ext uri="{FF2B5EF4-FFF2-40B4-BE49-F238E27FC236}">
                        <a16:creationId xmlns:a16="http://schemas.microsoft.com/office/drawing/2014/main" id="{0005380A-0541-42E0-A7D5-815D56A97E50}"/>
                      </a:ext>
                    </a:extLst>
                  </p:cNvPr>
                  <p:cNvSpPr>
                    <a:spLocks noChangeShapeType="1"/>
                  </p:cNvSpPr>
                  <p:nvPr/>
                </p:nvSpPr>
                <p:spPr bwMode="auto">
                  <a:xfrm>
                    <a:off x="583" y="1676"/>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3" name="Line 44">
                    <a:extLst>
                      <a:ext uri="{FF2B5EF4-FFF2-40B4-BE49-F238E27FC236}">
                        <a16:creationId xmlns:a16="http://schemas.microsoft.com/office/drawing/2014/main" id="{48B5054F-3D9F-46AF-9D1D-DA209E3783C6}"/>
                      </a:ext>
                    </a:extLst>
                  </p:cNvPr>
                  <p:cNvSpPr>
                    <a:spLocks noChangeShapeType="1"/>
                  </p:cNvSpPr>
                  <p:nvPr/>
                </p:nvSpPr>
                <p:spPr bwMode="auto">
                  <a:xfrm>
                    <a:off x="585" y="1938"/>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4" name="Line 45">
                    <a:extLst>
                      <a:ext uri="{FF2B5EF4-FFF2-40B4-BE49-F238E27FC236}">
                        <a16:creationId xmlns:a16="http://schemas.microsoft.com/office/drawing/2014/main" id="{5F6D44B4-751F-42DC-B44B-373509BFD6F1}"/>
                      </a:ext>
                    </a:extLst>
                  </p:cNvPr>
                  <p:cNvSpPr>
                    <a:spLocks noChangeShapeType="1"/>
                  </p:cNvSpPr>
                  <p:nvPr/>
                </p:nvSpPr>
                <p:spPr bwMode="auto">
                  <a:xfrm>
                    <a:off x="584" y="2200"/>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Line 46">
                    <a:extLst>
                      <a:ext uri="{FF2B5EF4-FFF2-40B4-BE49-F238E27FC236}">
                        <a16:creationId xmlns:a16="http://schemas.microsoft.com/office/drawing/2014/main" id="{5174FA07-CCB7-4D60-8DD5-167408497C42}"/>
                      </a:ext>
                    </a:extLst>
                  </p:cNvPr>
                  <p:cNvSpPr>
                    <a:spLocks noChangeShapeType="1"/>
                  </p:cNvSpPr>
                  <p:nvPr/>
                </p:nvSpPr>
                <p:spPr bwMode="auto">
                  <a:xfrm>
                    <a:off x="583" y="2462"/>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6" name="Line 47">
                    <a:extLst>
                      <a:ext uri="{FF2B5EF4-FFF2-40B4-BE49-F238E27FC236}">
                        <a16:creationId xmlns:a16="http://schemas.microsoft.com/office/drawing/2014/main" id="{B4E4B57F-CDE0-47CA-B272-F0527948504C}"/>
                      </a:ext>
                    </a:extLst>
                  </p:cNvPr>
                  <p:cNvSpPr>
                    <a:spLocks noChangeShapeType="1"/>
                  </p:cNvSpPr>
                  <p:nvPr/>
                </p:nvSpPr>
                <p:spPr bwMode="auto">
                  <a:xfrm>
                    <a:off x="581" y="2724"/>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7" name="Line 48">
                    <a:extLst>
                      <a:ext uri="{FF2B5EF4-FFF2-40B4-BE49-F238E27FC236}">
                        <a16:creationId xmlns:a16="http://schemas.microsoft.com/office/drawing/2014/main" id="{E4EBDCBF-0255-4D64-AE15-3CE127FEB901}"/>
                      </a:ext>
                    </a:extLst>
                  </p:cNvPr>
                  <p:cNvSpPr>
                    <a:spLocks noChangeShapeType="1"/>
                  </p:cNvSpPr>
                  <p:nvPr/>
                </p:nvSpPr>
                <p:spPr bwMode="auto">
                  <a:xfrm>
                    <a:off x="580" y="2986"/>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8" name="Line 49">
                    <a:extLst>
                      <a:ext uri="{FF2B5EF4-FFF2-40B4-BE49-F238E27FC236}">
                        <a16:creationId xmlns:a16="http://schemas.microsoft.com/office/drawing/2014/main" id="{C889460B-A563-4806-85C0-B78C2B8C31A7}"/>
                      </a:ext>
                    </a:extLst>
                  </p:cNvPr>
                  <p:cNvSpPr>
                    <a:spLocks noChangeShapeType="1"/>
                  </p:cNvSpPr>
                  <p:nvPr/>
                </p:nvSpPr>
                <p:spPr bwMode="auto">
                  <a:xfrm>
                    <a:off x="585" y="3248"/>
                    <a:ext cx="4597" cy="0"/>
                  </a:xfrm>
                  <a:prstGeom prst="line">
                    <a:avLst/>
                  </a:prstGeom>
                  <a:noFill/>
                  <a:ln w="19050">
                    <a:solidFill>
                      <a:srgbClr val="29292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47" name="Rectangle 50">
                  <a:extLst>
                    <a:ext uri="{FF2B5EF4-FFF2-40B4-BE49-F238E27FC236}">
                      <a16:creationId xmlns:a16="http://schemas.microsoft.com/office/drawing/2014/main" id="{57C3CD2A-A73C-4C7C-BF42-C41A28BFF8B4}"/>
                    </a:ext>
                  </a:extLst>
                </p:cNvPr>
                <p:cNvSpPr>
                  <a:spLocks noChangeAspect="1" noChangeArrowheads="1"/>
                </p:cNvSpPr>
                <p:nvPr/>
              </p:nvSpPr>
              <p:spPr bwMode="auto">
                <a:xfrm>
                  <a:off x="192" y="1338"/>
                  <a:ext cx="672" cy="1706"/>
                </a:xfrm>
                <a:prstGeom prst="rect">
                  <a:avLst/>
                </a:prstGeom>
                <a:solidFill>
                  <a:srgbClr val="FF0000"/>
                </a:solidFill>
                <a:ln w="19050">
                  <a:solidFill>
                    <a:srgbClr val="72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400"/>
                </a:p>
              </p:txBody>
            </p:sp>
            <p:sp>
              <p:nvSpPr>
                <p:cNvPr id="48" name="Text Box 51">
                  <a:extLst>
                    <a:ext uri="{FF2B5EF4-FFF2-40B4-BE49-F238E27FC236}">
                      <a16:creationId xmlns:a16="http://schemas.microsoft.com/office/drawing/2014/main" id="{D568F3A9-1534-4B80-8844-34EA1A32CAAE}"/>
                    </a:ext>
                  </a:extLst>
                </p:cNvPr>
                <p:cNvSpPr txBox="1">
                  <a:spLocks noChangeArrowheads="1"/>
                </p:cNvSpPr>
                <p:nvPr/>
              </p:nvSpPr>
              <p:spPr bwMode="auto">
                <a:xfrm>
                  <a:off x="374" y="2067"/>
                  <a:ext cx="30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N</a:t>
                  </a:r>
                </a:p>
              </p:txBody>
            </p:sp>
            <p:sp>
              <p:nvSpPr>
                <p:cNvPr id="49" name="Rectangle 52">
                  <a:extLst>
                    <a:ext uri="{FF2B5EF4-FFF2-40B4-BE49-F238E27FC236}">
                      <a16:creationId xmlns:a16="http://schemas.microsoft.com/office/drawing/2014/main" id="{C8F58DE4-B085-4125-9863-8B27435B755C}"/>
                    </a:ext>
                  </a:extLst>
                </p:cNvPr>
                <p:cNvSpPr>
                  <a:spLocks noChangeArrowheads="1"/>
                </p:cNvSpPr>
                <p:nvPr/>
              </p:nvSpPr>
              <p:spPr bwMode="auto">
                <a:xfrm>
                  <a:off x="4906" y="1340"/>
                  <a:ext cx="672" cy="1707"/>
                </a:xfrm>
                <a:prstGeom prst="rect">
                  <a:avLst/>
                </a:prstGeom>
                <a:solidFill>
                  <a:srgbClr val="3366FF"/>
                </a:solidFill>
                <a:ln w="1905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50" name="Text Box 53">
                  <a:extLst>
                    <a:ext uri="{FF2B5EF4-FFF2-40B4-BE49-F238E27FC236}">
                      <a16:creationId xmlns:a16="http://schemas.microsoft.com/office/drawing/2014/main" id="{8B6D9BB7-B9C4-42D5-A91D-9151FC71C7E3}"/>
                    </a:ext>
                  </a:extLst>
                </p:cNvPr>
                <p:cNvSpPr txBox="1">
                  <a:spLocks noChangeArrowheads="1"/>
                </p:cNvSpPr>
                <p:nvPr/>
              </p:nvSpPr>
              <p:spPr bwMode="auto">
                <a:xfrm>
                  <a:off x="5113" y="2000"/>
                  <a:ext cx="2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sk-SK" altLang="cs-CZ" sz="2800">
                      <a:solidFill>
                        <a:srgbClr val="292929"/>
                      </a:solidFill>
                      <a:latin typeface="Arial Black" panose="020B0A04020102020204" pitchFamily="34" charset="0"/>
                    </a:rPr>
                    <a:t>S</a:t>
                  </a:r>
                </a:p>
              </p:txBody>
            </p:sp>
          </p:grpSp>
          <p:sp>
            <p:nvSpPr>
              <p:cNvPr id="30" name="AutoShape 54">
                <a:extLst>
                  <a:ext uri="{FF2B5EF4-FFF2-40B4-BE49-F238E27FC236}">
                    <a16:creationId xmlns:a16="http://schemas.microsoft.com/office/drawing/2014/main" id="{C15A1A77-19EA-4C33-AA27-C66D8C42356E}"/>
                  </a:ext>
                </a:extLst>
              </p:cNvPr>
              <p:cNvSpPr>
                <a:spLocks noChangeAspect="1" noChangeArrowheads="1"/>
              </p:cNvSpPr>
              <p:nvPr/>
            </p:nvSpPr>
            <p:spPr bwMode="auto">
              <a:xfrm>
                <a:off x="2946400" y="4208463"/>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1" name="AutoShape 55">
                <a:extLst>
                  <a:ext uri="{FF2B5EF4-FFF2-40B4-BE49-F238E27FC236}">
                    <a16:creationId xmlns:a16="http://schemas.microsoft.com/office/drawing/2014/main" id="{773D9B4C-ED7D-42F8-BE70-85DCA70E779D}"/>
                  </a:ext>
                </a:extLst>
              </p:cNvPr>
              <p:cNvSpPr>
                <a:spLocks noChangeAspect="1" noChangeArrowheads="1"/>
              </p:cNvSpPr>
              <p:nvPr/>
            </p:nvSpPr>
            <p:spPr bwMode="auto">
              <a:xfrm>
                <a:off x="2206625" y="26304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2" name="AutoShape 56">
                <a:extLst>
                  <a:ext uri="{FF2B5EF4-FFF2-40B4-BE49-F238E27FC236}">
                    <a16:creationId xmlns:a16="http://schemas.microsoft.com/office/drawing/2014/main" id="{8B68CF92-61DC-4597-9FD0-0155D65A4A2D}"/>
                  </a:ext>
                </a:extLst>
              </p:cNvPr>
              <p:cNvSpPr>
                <a:spLocks noChangeAspect="1" noChangeArrowheads="1"/>
              </p:cNvSpPr>
              <p:nvPr/>
            </p:nvSpPr>
            <p:spPr bwMode="auto">
              <a:xfrm>
                <a:off x="3736975" y="248443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3" name="AutoShape 57">
                <a:extLst>
                  <a:ext uri="{FF2B5EF4-FFF2-40B4-BE49-F238E27FC236}">
                    <a16:creationId xmlns:a16="http://schemas.microsoft.com/office/drawing/2014/main" id="{E00C8686-D4A0-402C-B384-6CEE6C096050}"/>
                  </a:ext>
                </a:extLst>
              </p:cNvPr>
              <p:cNvSpPr>
                <a:spLocks noChangeAspect="1" noChangeArrowheads="1"/>
              </p:cNvSpPr>
              <p:nvPr/>
            </p:nvSpPr>
            <p:spPr bwMode="auto">
              <a:xfrm>
                <a:off x="5695950" y="238601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4" name="AutoShape 58">
                <a:extLst>
                  <a:ext uri="{FF2B5EF4-FFF2-40B4-BE49-F238E27FC236}">
                    <a16:creationId xmlns:a16="http://schemas.microsoft.com/office/drawing/2014/main" id="{DE3DF756-B537-4BF6-88BB-1C38376E5F8F}"/>
                  </a:ext>
                </a:extLst>
              </p:cNvPr>
              <p:cNvSpPr>
                <a:spLocks noChangeAspect="1" noChangeArrowheads="1"/>
              </p:cNvSpPr>
              <p:nvPr/>
            </p:nvSpPr>
            <p:spPr bwMode="auto">
              <a:xfrm>
                <a:off x="4826000" y="284956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5" name="AutoShape 59">
                <a:extLst>
                  <a:ext uri="{FF2B5EF4-FFF2-40B4-BE49-F238E27FC236}">
                    <a16:creationId xmlns:a16="http://schemas.microsoft.com/office/drawing/2014/main" id="{C306E1D2-3917-4E87-89EC-2E222A4B5824}"/>
                  </a:ext>
                </a:extLst>
              </p:cNvPr>
              <p:cNvSpPr>
                <a:spLocks noChangeAspect="1" noChangeArrowheads="1"/>
              </p:cNvSpPr>
              <p:nvPr/>
            </p:nvSpPr>
            <p:spPr bwMode="auto">
              <a:xfrm>
                <a:off x="6765925" y="248443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6" name="AutoShape 60">
                <a:extLst>
                  <a:ext uri="{FF2B5EF4-FFF2-40B4-BE49-F238E27FC236}">
                    <a16:creationId xmlns:a16="http://schemas.microsoft.com/office/drawing/2014/main" id="{14955E2A-5237-4E42-9D75-47095EC97950}"/>
                  </a:ext>
                </a:extLst>
              </p:cNvPr>
              <p:cNvSpPr>
                <a:spLocks noChangeAspect="1" noChangeArrowheads="1"/>
              </p:cNvSpPr>
              <p:nvPr/>
            </p:nvSpPr>
            <p:spPr bwMode="auto">
              <a:xfrm>
                <a:off x="3752850" y="31384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7" name="AutoShape 61">
                <a:extLst>
                  <a:ext uri="{FF2B5EF4-FFF2-40B4-BE49-F238E27FC236}">
                    <a16:creationId xmlns:a16="http://schemas.microsoft.com/office/drawing/2014/main" id="{FC594C11-4E31-4AB2-98F9-60BE58C8E014}"/>
                  </a:ext>
                </a:extLst>
              </p:cNvPr>
              <p:cNvSpPr>
                <a:spLocks noChangeAspect="1" noChangeArrowheads="1"/>
              </p:cNvSpPr>
              <p:nvPr/>
            </p:nvSpPr>
            <p:spPr bwMode="auto">
              <a:xfrm>
                <a:off x="2492375" y="35067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8" name="AutoShape 62">
                <a:extLst>
                  <a:ext uri="{FF2B5EF4-FFF2-40B4-BE49-F238E27FC236}">
                    <a16:creationId xmlns:a16="http://schemas.microsoft.com/office/drawing/2014/main" id="{2E7B9C24-8AC1-4C75-BEC1-B39D0BFAE2C1}"/>
                  </a:ext>
                </a:extLst>
              </p:cNvPr>
              <p:cNvSpPr>
                <a:spLocks noChangeAspect="1" noChangeArrowheads="1"/>
              </p:cNvSpPr>
              <p:nvPr/>
            </p:nvSpPr>
            <p:spPr bwMode="auto">
              <a:xfrm>
                <a:off x="3003550" y="2922588"/>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39" name="AutoShape 63">
                <a:extLst>
                  <a:ext uri="{FF2B5EF4-FFF2-40B4-BE49-F238E27FC236}">
                    <a16:creationId xmlns:a16="http://schemas.microsoft.com/office/drawing/2014/main" id="{835ADF32-9FAA-4373-85F6-3A200822F631}"/>
                  </a:ext>
                </a:extLst>
              </p:cNvPr>
              <p:cNvSpPr>
                <a:spLocks noChangeAspect="1" noChangeArrowheads="1"/>
              </p:cNvSpPr>
              <p:nvPr/>
            </p:nvSpPr>
            <p:spPr bwMode="auto">
              <a:xfrm>
                <a:off x="1746250" y="4037013"/>
                <a:ext cx="614363" cy="153987"/>
              </a:xfrm>
              <a:prstGeom prst="rightArrow">
                <a:avLst>
                  <a:gd name="adj1" fmla="val 37731"/>
                  <a:gd name="adj2" fmla="val 77338"/>
                </a:avLst>
              </a:prstGeom>
              <a:solidFill>
                <a:srgbClr val="0033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0" name="AutoShape 64">
                <a:extLst>
                  <a:ext uri="{FF2B5EF4-FFF2-40B4-BE49-F238E27FC236}">
                    <a16:creationId xmlns:a16="http://schemas.microsoft.com/office/drawing/2014/main" id="{7BAAEA3C-19D5-48D9-B533-6B32AC903950}"/>
                  </a:ext>
                </a:extLst>
              </p:cNvPr>
              <p:cNvSpPr>
                <a:spLocks noChangeAspect="1" noChangeArrowheads="1"/>
              </p:cNvSpPr>
              <p:nvPr/>
            </p:nvSpPr>
            <p:spPr bwMode="auto">
              <a:xfrm>
                <a:off x="4162425" y="393858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1" name="AutoShape 65">
                <a:extLst>
                  <a:ext uri="{FF2B5EF4-FFF2-40B4-BE49-F238E27FC236}">
                    <a16:creationId xmlns:a16="http://schemas.microsoft.com/office/drawing/2014/main" id="{FCEC325C-E417-4F8C-9AC3-B9C3AEBBB67E}"/>
                  </a:ext>
                </a:extLst>
              </p:cNvPr>
              <p:cNvSpPr>
                <a:spLocks noChangeAspect="1" noChangeArrowheads="1"/>
              </p:cNvSpPr>
              <p:nvPr/>
            </p:nvSpPr>
            <p:spPr bwMode="auto">
              <a:xfrm>
                <a:off x="5759450" y="3249613"/>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2" name="AutoShape 66">
                <a:extLst>
                  <a:ext uri="{FF2B5EF4-FFF2-40B4-BE49-F238E27FC236}">
                    <a16:creationId xmlns:a16="http://schemas.microsoft.com/office/drawing/2014/main" id="{06A5614F-7E49-4104-8FD3-188495490474}"/>
                  </a:ext>
                </a:extLst>
              </p:cNvPr>
              <p:cNvSpPr>
                <a:spLocks noChangeAspect="1" noChangeArrowheads="1"/>
              </p:cNvSpPr>
              <p:nvPr/>
            </p:nvSpPr>
            <p:spPr bwMode="auto">
              <a:xfrm>
                <a:off x="6746875" y="37036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3" name="AutoShape 67">
                <a:extLst>
                  <a:ext uri="{FF2B5EF4-FFF2-40B4-BE49-F238E27FC236}">
                    <a16:creationId xmlns:a16="http://schemas.microsoft.com/office/drawing/2014/main" id="{8256D98B-A507-48CC-9683-EB4735C0DBCF}"/>
                  </a:ext>
                </a:extLst>
              </p:cNvPr>
              <p:cNvSpPr>
                <a:spLocks noChangeAspect="1" noChangeArrowheads="1"/>
              </p:cNvSpPr>
              <p:nvPr/>
            </p:nvSpPr>
            <p:spPr bwMode="auto">
              <a:xfrm>
                <a:off x="5857875" y="41100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4" name="AutoShape 68">
                <a:extLst>
                  <a:ext uri="{FF2B5EF4-FFF2-40B4-BE49-F238E27FC236}">
                    <a16:creationId xmlns:a16="http://schemas.microsoft.com/office/drawing/2014/main" id="{2DF6FE44-F2C9-4C67-A2AD-E3CD06D03E4F}"/>
                  </a:ext>
                </a:extLst>
              </p:cNvPr>
              <p:cNvSpPr>
                <a:spLocks noChangeAspect="1" noChangeArrowheads="1"/>
              </p:cNvSpPr>
              <p:nvPr/>
            </p:nvSpPr>
            <p:spPr bwMode="auto">
              <a:xfrm>
                <a:off x="4902200" y="4097338"/>
                <a:ext cx="544513" cy="136525"/>
              </a:xfrm>
              <a:prstGeom prst="rightArrow">
                <a:avLst>
                  <a:gd name="adj1" fmla="val 37731"/>
                  <a:gd name="adj2" fmla="val 77312"/>
                </a:avLst>
              </a:prstGeom>
              <a:solidFill>
                <a:srgbClr val="003366"/>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45" name="Freeform 71">
                <a:extLst>
                  <a:ext uri="{FF2B5EF4-FFF2-40B4-BE49-F238E27FC236}">
                    <a16:creationId xmlns:a16="http://schemas.microsoft.com/office/drawing/2014/main" id="{FDD50F7E-0F8C-4001-87CA-924C28562C0F}"/>
                  </a:ext>
                </a:extLst>
              </p:cNvPr>
              <p:cNvSpPr>
                <a:spLocks noChangeAspect="1"/>
              </p:cNvSpPr>
              <p:nvPr/>
            </p:nvSpPr>
            <p:spPr bwMode="auto">
              <a:xfrm>
                <a:off x="3894138" y="1760538"/>
                <a:ext cx="1085850" cy="1587"/>
              </a:xfrm>
              <a:custGeom>
                <a:avLst/>
                <a:gdLst>
                  <a:gd name="T0" fmla="*/ 0 w 684"/>
                  <a:gd name="T1" fmla="*/ 0 h 1"/>
                  <a:gd name="T2" fmla="*/ 1723786875 w 684"/>
                  <a:gd name="T3" fmla="*/ 0 h 1"/>
                  <a:gd name="T4" fmla="*/ 0 60000 65536"/>
                  <a:gd name="T5" fmla="*/ 0 60000 65536"/>
                </a:gdLst>
                <a:ahLst/>
                <a:cxnLst>
                  <a:cxn ang="T4">
                    <a:pos x="T0" y="T1"/>
                  </a:cxn>
                  <a:cxn ang="T5">
                    <a:pos x="T2" y="T3"/>
                  </a:cxn>
                </a:cxnLst>
                <a:rect l="0" t="0" r="r" b="b"/>
                <a:pathLst>
                  <a:path w="684" h="1">
                    <a:moveTo>
                      <a:pt x="0" y="0"/>
                    </a:moveTo>
                    <a:lnTo>
                      <a:pt x="684" y="0"/>
                    </a:lnTo>
                  </a:path>
                </a:pathLst>
              </a:custGeom>
              <a:noFill/>
              <a:ln w="38100">
                <a:solidFill>
                  <a:srgbClr val="292929"/>
                </a:solidFill>
                <a:round/>
                <a:headEn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75" name="TextovéPole 74">
            <a:extLst>
              <a:ext uri="{FF2B5EF4-FFF2-40B4-BE49-F238E27FC236}">
                <a16:creationId xmlns:a16="http://schemas.microsoft.com/office/drawing/2014/main" id="{89764DA4-CA51-4529-9DE6-70B5FEC9D1BE}"/>
              </a:ext>
            </a:extLst>
          </p:cNvPr>
          <p:cNvSpPr txBox="1"/>
          <p:nvPr/>
        </p:nvSpPr>
        <p:spPr>
          <a:xfrm>
            <a:off x="247173" y="333190"/>
            <a:ext cx="8733034" cy="1631216"/>
          </a:xfrm>
          <a:prstGeom prst="rect">
            <a:avLst/>
          </a:prstGeom>
          <a:noFill/>
        </p:spPr>
        <p:txBody>
          <a:bodyPr wrap="square">
            <a:spAutoFit/>
          </a:bodyPr>
          <a:lstStyle/>
          <a:p>
            <a:pPr algn="just">
              <a:spcBef>
                <a:spcPct val="0"/>
              </a:spcBef>
              <a:buFontTx/>
              <a:buNone/>
            </a:pPr>
            <a:r>
              <a:rPr lang="cs-CZ" altLang="cs-CZ" sz="2000" b="1" dirty="0"/>
              <a:t>Magnetizace</a:t>
            </a:r>
            <a:r>
              <a:rPr lang="cs-CZ" altLang="cs-CZ" sz="2000" b="0" dirty="0">
                <a:solidFill>
                  <a:srgbClr val="FF0000"/>
                </a:solidFill>
              </a:rPr>
              <a:t> </a:t>
            </a:r>
            <a:r>
              <a:rPr lang="cs-CZ" altLang="cs-CZ" sz="2000" b="0" dirty="0"/>
              <a:t>- magnetické nasycení feromagnetické látky vlivem vnějšího magnetického pole. Atomy se orientují do směru souhlasného s indukčními čárami vnějšího pole. </a:t>
            </a:r>
            <a:r>
              <a:rPr lang="cs-CZ" sz="2000" b="0" i="0" dirty="0">
                <a:effectLst/>
              </a:rPr>
              <a:t>Čím vyšší je uspořádanost v doméně, tím silnější je výsledné pole. Vzdálené uspořádání (a výsledné silné magnetické pole) je hlavním znakem feromagnetických materiálů.</a:t>
            </a:r>
            <a:endParaRPr lang="cs-CZ" sz="2000" dirty="0"/>
          </a:p>
        </p:txBody>
      </p:sp>
      <p:sp>
        <p:nvSpPr>
          <p:cNvPr id="76" name="TextovéPole 75">
            <a:extLst>
              <a:ext uri="{FF2B5EF4-FFF2-40B4-BE49-F238E27FC236}">
                <a16:creationId xmlns:a16="http://schemas.microsoft.com/office/drawing/2014/main" id="{0D91E4BF-A86B-4C78-9D4F-C6C9FEDE584B}"/>
              </a:ext>
            </a:extLst>
          </p:cNvPr>
          <p:cNvSpPr txBox="1"/>
          <p:nvPr/>
        </p:nvSpPr>
        <p:spPr>
          <a:xfrm>
            <a:off x="126083" y="5468859"/>
            <a:ext cx="8854124" cy="1015663"/>
          </a:xfrm>
          <a:prstGeom prst="rect">
            <a:avLst/>
          </a:prstGeom>
          <a:noFill/>
        </p:spPr>
        <p:txBody>
          <a:bodyPr wrap="square">
            <a:spAutoFit/>
          </a:bodyPr>
          <a:lstStyle/>
          <a:p>
            <a:pPr algn="just"/>
            <a:r>
              <a:rPr lang="cs-CZ" sz="2000" b="1" dirty="0"/>
              <a:t>Curieova teplota </a:t>
            </a:r>
            <a:r>
              <a:rPr lang="cs-CZ" sz="2000" dirty="0"/>
              <a:t>(</a:t>
            </a:r>
            <a:r>
              <a:rPr lang="cs-CZ" sz="2000" dirty="0" err="1"/>
              <a:t>Tc</a:t>
            </a:r>
            <a:r>
              <a:rPr lang="cs-CZ" sz="2000" dirty="0"/>
              <a:t>) je charakteristická vlastnost feromagnetických a piezoelektrických látek, nad Curieovou teplotou ztrácí látka své feromagnetické (či piezoelektrické) vlastnosti.</a:t>
            </a:r>
          </a:p>
        </p:txBody>
      </p:sp>
    </p:spTree>
    <p:extLst>
      <p:ext uri="{BB962C8B-B14F-4D97-AF65-F5344CB8AC3E}">
        <p14:creationId xmlns:p14="http://schemas.microsoft.com/office/powerpoint/2010/main" val="528943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e the source image">
            <a:extLst>
              <a:ext uri="{FF2B5EF4-FFF2-40B4-BE49-F238E27FC236}">
                <a16:creationId xmlns:a16="http://schemas.microsoft.com/office/drawing/2014/main" id="{16B75409-5EEA-49C2-92AE-1E6D7710A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492" y="2899209"/>
            <a:ext cx="2265574" cy="213870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3D9ACFBD-CFB8-4475-9651-A4E73F68F0D0}"/>
              </a:ext>
            </a:extLst>
          </p:cNvPr>
          <p:cNvPicPr>
            <a:picLocks noChangeAspect="1"/>
          </p:cNvPicPr>
          <p:nvPr/>
        </p:nvPicPr>
        <p:blipFill>
          <a:blip r:embed="rId3"/>
          <a:stretch>
            <a:fillRect/>
          </a:stretch>
        </p:blipFill>
        <p:spPr>
          <a:xfrm>
            <a:off x="5121044" y="253184"/>
            <a:ext cx="3822931" cy="2007247"/>
          </a:xfrm>
          <a:prstGeom prst="rect">
            <a:avLst/>
          </a:prstGeom>
        </p:spPr>
      </p:pic>
      <p:sp>
        <p:nvSpPr>
          <p:cNvPr id="10" name="TextovéPole 9">
            <a:extLst>
              <a:ext uri="{FF2B5EF4-FFF2-40B4-BE49-F238E27FC236}">
                <a16:creationId xmlns:a16="http://schemas.microsoft.com/office/drawing/2014/main" id="{89359EF8-49C6-4A53-AB0F-57E60690C660}"/>
              </a:ext>
            </a:extLst>
          </p:cNvPr>
          <p:cNvSpPr txBox="1"/>
          <p:nvPr/>
        </p:nvSpPr>
        <p:spPr>
          <a:xfrm>
            <a:off x="200025" y="477616"/>
            <a:ext cx="4125395" cy="923330"/>
          </a:xfrm>
          <a:prstGeom prst="rect">
            <a:avLst/>
          </a:prstGeom>
          <a:noFill/>
        </p:spPr>
        <p:txBody>
          <a:bodyPr wrap="square">
            <a:spAutoFit/>
          </a:bodyPr>
          <a:lstStyle/>
          <a:p>
            <a:pPr algn="just"/>
            <a:r>
              <a:rPr lang="cs-CZ" b="1" i="0" dirty="0">
                <a:solidFill>
                  <a:srgbClr val="555555"/>
                </a:solidFill>
                <a:effectLst/>
                <a:latin typeface="Arial" panose="020B0604020202020204" pitchFamily="34" charset="0"/>
              </a:rPr>
              <a:t>Magnetizační křivka </a:t>
            </a:r>
            <a:r>
              <a:rPr lang="cs-CZ" b="0" i="0" dirty="0">
                <a:solidFill>
                  <a:srgbClr val="555555"/>
                </a:solidFill>
                <a:effectLst/>
                <a:latin typeface="Arial" panose="020B0604020202020204" pitchFamily="34" charset="0"/>
              </a:rPr>
              <a:t>je závislost magnetické indukce na intenzitě magnetického pole </a:t>
            </a:r>
            <a:r>
              <a:rPr lang="cs-CZ" b="1" i="1" dirty="0">
                <a:solidFill>
                  <a:srgbClr val="555555"/>
                </a:solidFill>
                <a:effectLst/>
                <a:latin typeface="Arial" panose="020B0604020202020204" pitchFamily="34" charset="0"/>
              </a:rPr>
              <a:t>B</a:t>
            </a:r>
            <a:r>
              <a:rPr lang="cs-CZ" b="0" i="0" dirty="0">
                <a:solidFill>
                  <a:srgbClr val="555555"/>
                </a:solidFill>
                <a:effectLst/>
                <a:latin typeface="Arial" panose="020B0604020202020204" pitchFamily="34" charset="0"/>
              </a:rPr>
              <a:t> = f (</a:t>
            </a:r>
            <a:r>
              <a:rPr lang="cs-CZ" b="1" i="1" dirty="0">
                <a:solidFill>
                  <a:srgbClr val="555555"/>
                </a:solidFill>
                <a:effectLst/>
                <a:latin typeface="Arial" panose="020B0604020202020204" pitchFamily="34" charset="0"/>
              </a:rPr>
              <a:t>H</a:t>
            </a:r>
            <a:r>
              <a:rPr lang="cs-CZ" b="0" i="0" dirty="0">
                <a:solidFill>
                  <a:srgbClr val="555555"/>
                </a:solidFill>
                <a:effectLst/>
                <a:latin typeface="Arial" panose="020B0604020202020204" pitchFamily="34" charset="0"/>
              </a:rPr>
              <a:t>).</a:t>
            </a:r>
            <a:endParaRPr lang="cs-CZ" dirty="0"/>
          </a:p>
        </p:txBody>
      </p:sp>
      <p:sp>
        <p:nvSpPr>
          <p:cNvPr id="7" name="Rectangle 3">
            <a:extLst>
              <a:ext uri="{FF2B5EF4-FFF2-40B4-BE49-F238E27FC236}">
                <a16:creationId xmlns:a16="http://schemas.microsoft.com/office/drawing/2014/main" id="{2524E6AC-B173-436E-8EB1-1B0AE67BB8C5}"/>
              </a:ext>
            </a:extLst>
          </p:cNvPr>
          <p:cNvSpPr>
            <a:spLocks noChangeArrowheads="1"/>
          </p:cNvSpPr>
          <p:nvPr/>
        </p:nvSpPr>
        <p:spPr bwMode="auto">
          <a:xfrm>
            <a:off x="932218" y="1477026"/>
            <a:ext cx="2661008"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a:ln>
                  <a:noFill/>
                </a:ln>
                <a:solidFill>
                  <a:srgbClr val="555555"/>
                </a:solidFill>
                <a:effectLst/>
                <a:latin typeface="+mn-lt"/>
                <a:cs typeface="Arial" panose="020B0604020202020204" pitchFamily="34" charset="0"/>
              </a:rPr>
              <a:t>B</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 </a:t>
            </a:r>
            <a:r>
              <a:rPr kumimoji="0" lang="cs-CZ" altLang="cs-CZ" sz="2400" b="0" i="0" u="none" strike="noStrike" cap="none" normalizeH="0" baseline="0" dirty="0" err="1">
                <a:ln>
                  <a:noFill/>
                </a:ln>
                <a:solidFill>
                  <a:srgbClr val="555555"/>
                </a:solidFill>
                <a:effectLst/>
                <a:latin typeface="+mn-lt"/>
                <a:cs typeface="Arial" panose="020B0604020202020204" pitchFamily="34" charset="0"/>
              </a:rPr>
              <a:t>μ⋅</a:t>
            </a:r>
            <a:r>
              <a:rPr kumimoji="0" lang="cs-CZ" altLang="cs-CZ" sz="2400" b="1" i="0" u="none" strike="noStrike" cap="none" normalizeH="0" baseline="0" dirty="0" err="1">
                <a:ln>
                  <a:noFill/>
                </a:ln>
                <a:solidFill>
                  <a:srgbClr val="555555"/>
                </a:solidFill>
                <a:effectLst/>
                <a:latin typeface="+mn-lt"/>
                <a:cs typeface="Arial" panose="020B0604020202020204" pitchFamily="34" charset="0"/>
              </a:rPr>
              <a:t>H</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 μ</a:t>
            </a:r>
            <a:r>
              <a:rPr kumimoji="0" lang="cs-CZ" altLang="cs-CZ" sz="2400" b="0" i="0" u="none" strike="noStrike" cap="none" normalizeH="0" baseline="-25000" dirty="0">
                <a:ln>
                  <a:noFill/>
                </a:ln>
                <a:solidFill>
                  <a:srgbClr val="555555"/>
                </a:solidFill>
                <a:effectLst/>
                <a:latin typeface="+mn-lt"/>
                <a:cs typeface="Arial" panose="020B0604020202020204" pitchFamily="34" charset="0"/>
              </a:rPr>
              <a:t>0</a:t>
            </a:r>
            <a:r>
              <a:rPr kumimoji="0" lang="cs-CZ" altLang="cs-CZ" sz="2400" b="0" i="0" u="none" strike="noStrike" cap="none" normalizeH="0" baseline="0" dirty="0">
                <a:ln>
                  <a:noFill/>
                </a:ln>
                <a:solidFill>
                  <a:srgbClr val="555555"/>
                </a:solidFill>
                <a:effectLst/>
                <a:latin typeface="+mn-lt"/>
                <a:cs typeface="Arial" panose="020B0604020202020204" pitchFamily="34" charset="0"/>
              </a:rPr>
              <a:t>⋅μ</a:t>
            </a:r>
            <a:r>
              <a:rPr kumimoji="0" lang="cs-CZ" altLang="cs-CZ" sz="2400" b="0" i="0" u="none" strike="noStrike" cap="none" normalizeH="0" baseline="-25000" dirty="0">
                <a:ln>
                  <a:noFill/>
                </a:ln>
                <a:solidFill>
                  <a:srgbClr val="555555"/>
                </a:solidFill>
                <a:effectLst/>
                <a:latin typeface="+mn-lt"/>
                <a:cs typeface="Arial" panose="020B0604020202020204" pitchFamily="34" charset="0"/>
              </a:rPr>
              <a:t>r</a:t>
            </a:r>
            <a:r>
              <a:rPr kumimoji="0" lang="cs-CZ" altLang="cs-CZ" sz="2400" b="0" i="0" u="none" strike="noStrike" cap="none" normalizeH="0" baseline="0" dirty="0">
                <a:ln>
                  <a:noFill/>
                </a:ln>
                <a:solidFill>
                  <a:srgbClr val="555555"/>
                </a:solidFill>
                <a:effectLst/>
                <a:latin typeface="+mn-lt"/>
                <a:cs typeface="Arial" panose="020B0604020202020204" pitchFamily="34" charset="0"/>
              </a:rPr>
              <a:t>⋅</a:t>
            </a:r>
            <a:r>
              <a:rPr kumimoji="0" lang="cs-CZ" altLang="cs-CZ" sz="2400" b="1" i="0" u="none" strike="noStrike" cap="none" normalizeH="0" baseline="0" dirty="0">
                <a:ln>
                  <a:noFill/>
                </a:ln>
                <a:solidFill>
                  <a:srgbClr val="555555"/>
                </a:solidFill>
                <a:effectLst/>
                <a:latin typeface="+mn-lt"/>
                <a:cs typeface="Arial" panose="020B0604020202020204" pitchFamily="34" charset="0"/>
              </a:rPr>
              <a:t>H</a:t>
            </a:r>
            <a:r>
              <a:rPr kumimoji="0" lang="cs-CZ" altLang="cs-CZ" sz="2400" b="0" i="0" u="none" strike="noStrike" cap="none" normalizeH="0" baseline="0" dirty="0">
                <a:ln>
                  <a:noFill/>
                </a:ln>
                <a:solidFill>
                  <a:srgbClr val="555555"/>
                </a:solidFill>
                <a:effectLst/>
                <a:latin typeface="+mn-lt"/>
                <a:cs typeface="Arial" panose="020B0604020202020204" pitchFamily="34" charset="0"/>
              </a:rPr>
              <a:t> </a:t>
            </a:r>
            <a:endParaRPr kumimoji="0" lang="cs-CZ" altLang="cs-CZ" sz="2400" b="0" i="0" u="none" strike="noStrike" cap="none" normalizeH="0" baseline="0" dirty="0">
              <a:ln>
                <a:noFill/>
              </a:ln>
              <a:solidFill>
                <a:schemeClr val="tx1"/>
              </a:solidFill>
              <a:effectLst/>
              <a:latin typeface="+mn-lt"/>
            </a:endParaRPr>
          </a:p>
        </p:txBody>
      </p:sp>
      <p:sp>
        <p:nvSpPr>
          <p:cNvPr id="13" name="TextovéPole 12">
            <a:extLst>
              <a:ext uri="{FF2B5EF4-FFF2-40B4-BE49-F238E27FC236}">
                <a16:creationId xmlns:a16="http://schemas.microsoft.com/office/drawing/2014/main" id="{746E8CAC-9D79-442B-B9C1-9591672488E2}"/>
              </a:ext>
            </a:extLst>
          </p:cNvPr>
          <p:cNvSpPr txBox="1"/>
          <p:nvPr/>
        </p:nvSpPr>
        <p:spPr>
          <a:xfrm>
            <a:off x="200025" y="5344783"/>
            <a:ext cx="3944292" cy="1323439"/>
          </a:xfrm>
          <a:prstGeom prst="rect">
            <a:avLst/>
          </a:prstGeom>
          <a:noFill/>
        </p:spPr>
        <p:txBody>
          <a:bodyPr wrap="square" rtlCol="0">
            <a:spAutoFit/>
          </a:bodyPr>
          <a:lstStyle/>
          <a:p>
            <a:pPr algn="just"/>
            <a:r>
              <a:rPr lang="cs-CZ" sz="2000" b="1" dirty="0"/>
              <a:t>Magnetická susceptibilita (</a:t>
            </a:r>
            <a:r>
              <a:rPr lang="el-GR" sz="2000" b="1" i="1" dirty="0"/>
              <a:t>χ</a:t>
            </a:r>
            <a:r>
              <a:rPr lang="cs-CZ" sz="2000" dirty="0"/>
              <a:t>) je skalární veličina, popisuje chování materiálu ve vnějším magnetickém poli.</a:t>
            </a:r>
          </a:p>
        </p:txBody>
      </p:sp>
      <p:pic>
        <p:nvPicPr>
          <p:cNvPr id="16" name="Obrázek 15">
            <a:extLst>
              <a:ext uri="{FF2B5EF4-FFF2-40B4-BE49-F238E27FC236}">
                <a16:creationId xmlns:a16="http://schemas.microsoft.com/office/drawing/2014/main" id="{2C1468B7-3035-4C85-B1BC-515EF5AE620E}"/>
              </a:ext>
            </a:extLst>
          </p:cNvPr>
          <p:cNvPicPr>
            <a:picLocks noChangeAspect="1"/>
          </p:cNvPicPr>
          <p:nvPr/>
        </p:nvPicPr>
        <p:blipFill>
          <a:blip r:embed="rId4"/>
          <a:stretch>
            <a:fillRect/>
          </a:stretch>
        </p:blipFill>
        <p:spPr>
          <a:xfrm>
            <a:off x="6024109" y="5790420"/>
            <a:ext cx="2411700" cy="690552"/>
          </a:xfrm>
          <a:prstGeom prst="rect">
            <a:avLst/>
          </a:prstGeom>
        </p:spPr>
      </p:pic>
      <p:pic>
        <p:nvPicPr>
          <p:cNvPr id="18" name="Obrázek 17">
            <a:extLst>
              <a:ext uri="{FF2B5EF4-FFF2-40B4-BE49-F238E27FC236}">
                <a16:creationId xmlns:a16="http://schemas.microsoft.com/office/drawing/2014/main" id="{23F83764-9F33-420D-BD8E-67F00AA33A64}"/>
              </a:ext>
            </a:extLst>
          </p:cNvPr>
          <p:cNvPicPr>
            <a:picLocks noChangeAspect="1"/>
          </p:cNvPicPr>
          <p:nvPr/>
        </p:nvPicPr>
        <p:blipFill>
          <a:blip r:embed="rId5"/>
          <a:stretch>
            <a:fillRect/>
          </a:stretch>
        </p:blipFill>
        <p:spPr>
          <a:xfrm>
            <a:off x="4483279" y="5996985"/>
            <a:ext cx="1041811" cy="399234"/>
          </a:xfrm>
          <a:prstGeom prst="rect">
            <a:avLst/>
          </a:prstGeom>
        </p:spPr>
      </p:pic>
      <p:pic>
        <p:nvPicPr>
          <p:cNvPr id="5125" name="Picture 5" descr="ELUC">
            <a:extLst>
              <a:ext uri="{FF2B5EF4-FFF2-40B4-BE49-F238E27FC236}">
                <a16:creationId xmlns:a16="http://schemas.microsoft.com/office/drawing/2014/main" id="{B9987330-DB0F-4C2D-9184-888768B3CF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435" y="2203536"/>
            <a:ext cx="3407540" cy="35868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ovéPole 24">
            <a:extLst>
              <a:ext uri="{FF2B5EF4-FFF2-40B4-BE49-F238E27FC236}">
                <a16:creationId xmlns:a16="http://schemas.microsoft.com/office/drawing/2014/main" id="{A7F0E8B9-5F9D-40F8-A894-F3CE04E24A65}"/>
              </a:ext>
            </a:extLst>
          </p:cNvPr>
          <p:cNvSpPr txBox="1"/>
          <p:nvPr/>
        </p:nvSpPr>
        <p:spPr>
          <a:xfrm>
            <a:off x="60796" y="3079698"/>
            <a:ext cx="3221433" cy="1323439"/>
          </a:xfrm>
          <a:prstGeom prst="rect">
            <a:avLst/>
          </a:prstGeom>
          <a:noFill/>
        </p:spPr>
        <p:txBody>
          <a:bodyPr wrap="square">
            <a:spAutoFit/>
          </a:bodyPr>
          <a:lstStyle/>
          <a:p>
            <a:pPr algn="just"/>
            <a:r>
              <a:rPr lang="cs-CZ" sz="2000" b="1" dirty="0"/>
              <a:t>Hysterezní křivka (h</a:t>
            </a:r>
            <a:r>
              <a:rPr lang="cs-CZ" sz="2000" b="1" i="0" dirty="0">
                <a:solidFill>
                  <a:srgbClr val="555555"/>
                </a:solidFill>
                <a:effectLst/>
              </a:rPr>
              <a:t>ysterezní smyčka</a:t>
            </a:r>
            <a:r>
              <a:rPr lang="cs-CZ" sz="2000" b="1" dirty="0"/>
              <a:t>) </a:t>
            </a:r>
            <a:r>
              <a:rPr lang="cs-CZ" sz="2000" dirty="0"/>
              <a:t>vyjadřuje závislost B na H při pomalé, plynulé změně H od +</a:t>
            </a:r>
            <a:r>
              <a:rPr lang="cs-CZ" sz="2000" dirty="0" err="1"/>
              <a:t>H</a:t>
            </a:r>
            <a:r>
              <a:rPr lang="cs-CZ" sz="2000" baseline="-25000" dirty="0" err="1"/>
              <a:t>s</a:t>
            </a:r>
            <a:r>
              <a:rPr lang="cs-CZ" sz="2000" dirty="0"/>
              <a:t> do -</a:t>
            </a:r>
            <a:r>
              <a:rPr lang="cs-CZ" sz="2000" dirty="0" err="1"/>
              <a:t>H</a:t>
            </a:r>
            <a:r>
              <a:rPr lang="cs-CZ" sz="2000" baseline="-25000" dirty="0" err="1"/>
              <a:t>s</a:t>
            </a:r>
            <a:r>
              <a:rPr lang="cs-CZ" sz="2000" dirty="0"/>
              <a:t>.</a:t>
            </a:r>
          </a:p>
        </p:txBody>
      </p:sp>
    </p:spTree>
    <p:extLst>
      <p:ext uri="{BB962C8B-B14F-4D97-AF65-F5344CB8AC3E}">
        <p14:creationId xmlns:p14="http://schemas.microsoft.com/office/powerpoint/2010/main" val="1664027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26CCBFE-ED8E-48A9-A46F-651594F0DC05}"/>
              </a:ext>
            </a:extLst>
          </p:cNvPr>
          <p:cNvSpPr txBox="1"/>
          <p:nvPr/>
        </p:nvSpPr>
        <p:spPr>
          <a:xfrm>
            <a:off x="266700" y="340489"/>
            <a:ext cx="4572000" cy="461665"/>
          </a:xfrm>
          <a:prstGeom prst="rect">
            <a:avLst/>
          </a:prstGeom>
          <a:noFill/>
        </p:spPr>
        <p:txBody>
          <a:bodyPr wrap="square">
            <a:spAutoFit/>
          </a:bodyPr>
          <a:lstStyle/>
          <a:p>
            <a:pPr algn="l"/>
            <a:r>
              <a:rPr lang="cs-CZ" sz="2400" b="1" i="0" dirty="0">
                <a:solidFill>
                  <a:srgbClr val="202122"/>
                </a:solidFill>
                <a:effectLst/>
              </a:rPr>
              <a:t>Elektromagnetická indukce</a:t>
            </a:r>
            <a:r>
              <a:rPr lang="cs-CZ" sz="2400" b="0" i="0" dirty="0">
                <a:solidFill>
                  <a:srgbClr val="202122"/>
                </a:solidFill>
                <a:effectLst/>
              </a:rPr>
              <a:t> </a:t>
            </a:r>
          </a:p>
        </p:txBody>
      </p:sp>
      <p:sp>
        <p:nvSpPr>
          <p:cNvPr id="5" name="TextovéPole 4">
            <a:extLst>
              <a:ext uri="{FF2B5EF4-FFF2-40B4-BE49-F238E27FC236}">
                <a16:creationId xmlns:a16="http://schemas.microsoft.com/office/drawing/2014/main" id="{1E5434F4-2129-421E-BA84-1E0CAA4AB8C2}"/>
              </a:ext>
            </a:extLst>
          </p:cNvPr>
          <p:cNvSpPr txBox="1"/>
          <p:nvPr/>
        </p:nvSpPr>
        <p:spPr>
          <a:xfrm>
            <a:off x="180976" y="946056"/>
            <a:ext cx="8667750" cy="1323439"/>
          </a:xfrm>
          <a:prstGeom prst="rect">
            <a:avLst/>
          </a:prstGeom>
          <a:noFill/>
        </p:spPr>
        <p:txBody>
          <a:bodyPr wrap="square">
            <a:spAutoFit/>
          </a:bodyPr>
          <a:lstStyle/>
          <a:p>
            <a:pPr algn="just"/>
            <a:r>
              <a:rPr lang="cs-CZ" sz="2000" b="1" dirty="0"/>
              <a:t>Elektromagnetická indukce </a:t>
            </a:r>
            <a:r>
              <a:rPr lang="cs-CZ" sz="2000" dirty="0"/>
              <a:t>je jev, při kterém ve vodiči dochází ke vzniku indukovaného elektromotorického napětí </a:t>
            </a:r>
            <a:r>
              <a:rPr lang="cs-CZ" sz="2000" dirty="0" err="1"/>
              <a:t>U</a:t>
            </a:r>
            <a:r>
              <a:rPr lang="cs-CZ" sz="2000" baseline="-25000" dirty="0" err="1"/>
              <a:t>i</a:t>
            </a:r>
            <a:r>
              <a:rPr lang="cs-CZ" sz="2000" dirty="0"/>
              <a:t> a indukovaného proudu v důsledku časové změny magnetického indukčního toku, tj. důsledkem umístění vodiče v nestacionárním magnetickém poli.</a:t>
            </a:r>
          </a:p>
        </p:txBody>
      </p:sp>
      <p:pic>
        <p:nvPicPr>
          <p:cNvPr id="2052" name="Picture 4" descr="Image result for Induction Science">
            <a:extLst>
              <a:ext uri="{FF2B5EF4-FFF2-40B4-BE49-F238E27FC236}">
                <a16:creationId xmlns:a16="http://schemas.microsoft.com/office/drawing/2014/main" id="{EC992F52-00FA-442A-BE19-86294195F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2538535"/>
            <a:ext cx="4035067" cy="228286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81EEA37-146E-45C1-8394-7A4BE4D401AC}"/>
              </a:ext>
            </a:extLst>
          </p:cNvPr>
          <p:cNvSpPr txBox="1"/>
          <p:nvPr/>
        </p:nvSpPr>
        <p:spPr>
          <a:xfrm>
            <a:off x="180976" y="2413397"/>
            <a:ext cx="4567076" cy="2554545"/>
          </a:xfrm>
          <a:prstGeom prst="rect">
            <a:avLst/>
          </a:prstGeom>
          <a:noFill/>
        </p:spPr>
        <p:txBody>
          <a:bodyPr wrap="square">
            <a:spAutoFit/>
          </a:bodyPr>
          <a:lstStyle/>
          <a:p>
            <a:pPr algn="just"/>
            <a:r>
              <a:rPr lang="cs-CZ" sz="2000" b="0" i="0" dirty="0">
                <a:solidFill>
                  <a:srgbClr val="212529"/>
                </a:solidFill>
                <a:effectLst/>
              </a:rPr>
              <a:t>Vlastnosti </a:t>
            </a:r>
            <a:r>
              <a:rPr lang="cs-CZ" sz="2000" b="1" i="0" dirty="0">
                <a:solidFill>
                  <a:srgbClr val="212529"/>
                </a:solidFill>
                <a:effectLst/>
              </a:rPr>
              <a:t>nestacionárního magnetického pole</a:t>
            </a:r>
            <a:r>
              <a:rPr lang="cs-CZ" sz="2000" b="0" i="0" dirty="0">
                <a:solidFill>
                  <a:srgbClr val="212529"/>
                </a:solidFill>
                <a:effectLst/>
              </a:rPr>
              <a:t> (magnetická indukce) se s časem mění. Mezi zdroje tohoto pole můžeme zařadit nepohybující se vodič s časově proměnným proudem, pohybující se vodič s proudem (časově proměnným i konstantním) nebo pohybující se permanentní magnet či elektromagnet.</a:t>
            </a:r>
          </a:p>
        </p:txBody>
      </p:sp>
      <p:sp>
        <p:nvSpPr>
          <p:cNvPr id="8" name="TextovéPole 7">
            <a:extLst>
              <a:ext uri="{FF2B5EF4-FFF2-40B4-BE49-F238E27FC236}">
                <a16:creationId xmlns:a16="http://schemas.microsoft.com/office/drawing/2014/main" id="{A118A849-924A-4D3A-AB3B-03488B31B51A}"/>
              </a:ext>
            </a:extLst>
          </p:cNvPr>
          <p:cNvSpPr txBox="1"/>
          <p:nvPr/>
        </p:nvSpPr>
        <p:spPr>
          <a:xfrm>
            <a:off x="180976" y="5111844"/>
            <a:ext cx="8824110" cy="707886"/>
          </a:xfrm>
          <a:prstGeom prst="rect">
            <a:avLst/>
          </a:prstGeom>
          <a:noFill/>
        </p:spPr>
        <p:txBody>
          <a:bodyPr wrap="square">
            <a:spAutoFit/>
          </a:bodyPr>
          <a:lstStyle/>
          <a:p>
            <a:pPr algn="just"/>
            <a:r>
              <a:rPr lang="cs-CZ" sz="2000" dirty="0"/>
              <a:t>Velikost indukovaného napětí závisí na velikosti změny magnetického pole a rychlosti této změny.</a:t>
            </a:r>
          </a:p>
        </p:txBody>
      </p:sp>
    </p:spTree>
    <p:extLst>
      <p:ext uri="{BB962C8B-B14F-4D97-AF65-F5344CB8AC3E}">
        <p14:creationId xmlns:p14="http://schemas.microsoft.com/office/powerpoint/2010/main" val="1155565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1DE13F9-0F42-4E85-8A6C-DF987677E447}"/>
              </a:ext>
            </a:extLst>
          </p:cNvPr>
          <p:cNvSpPr txBox="1"/>
          <p:nvPr/>
        </p:nvSpPr>
        <p:spPr>
          <a:xfrm>
            <a:off x="241441" y="221476"/>
            <a:ext cx="8727898" cy="461665"/>
          </a:xfrm>
          <a:prstGeom prst="rect">
            <a:avLst/>
          </a:prstGeom>
          <a:noFill/>
        </p:spPr>
        <p:txBody>
          <a:bodyPr wrap="square">
            <a:spAutoFit/>
          </a:bodyPr>
          <a:lstStyle/>
          <a:p>
            <a:pPr algn="just"/>
            <a:r>
              <a:rPr lang="cs-CZ" sz="2400" b="1" i="0" dirty="0">
                <a:solidFill>
                  <a:srgbClr val="000000"/>
                </a:solidFill>
                <a:effectLst/>
              </a:rPr>
              <a:t>Magnetický indukční tok</a:t>
            </a:r>
          </a:p>
        </p:txBody>
      </p:sp>
      <p:sp>
        <p:nvSpPr>
          <p:cNvPr id="7" name="TextovéPole 6">
            <a:extLst>
              <a:ext uri="{FF2B5EF4-FFF2-40B4-BE49-F238E27FC236}">
                <a16:creationId xmlns:a16="http://schemas.microsoft.com/office/drawing/2014/main" id="{B9A09520-CA80-4F4C-9FCF-375990183D56}"/>
              </a:ext>
            </a:extLst>
          </p:cNvPr>
          <p:cNvSpPr txBox="1"/>
          <p:nvPr/>
        </p:nvSpPr>
        <p:spPr>
          <a:xfrm>
            <a:off x="1748178" y="2271925"/>
            <a:ext cx="1731195" cy="369332"/>
          </a:xfrm>
          <a:prstGeom prst="rect">
            <a:avLst/>
          </a:prstGeom>
          <a:noFill/>
        </p:spPr>
        <p:txBody>
          <a:bodyPr wrap="square">
            <a:spAutoFit/>
          </a:bodyPr>
          <a:lstStyle/>
          <a:p>
            <a:r>
              <a:rPr lang="cs-CZ" b="1" dirty="0">
                <a:latin typeface="Arial"/>
                <a:cs typeface="Arial"/>
              </a:rPr>
              <a:t> </a:t>
            </a:r>
            <a:r>
              <a:rPr lang="cs-CZ" dirty="0">
                <a:latin typeface="Arial"/>
                <a:cs typeface="Arial"/>
              </a:rPr>
              <a:t>Φ</a:t>
            </a:r>
            <a:r>
              <a:rPr lang="en-US" dirty="0">
                <a:latin typeface="Arial"/>
                <a:cs typeface="Arial"/>
              </a:rPr>
              <a:t> </a:t>
            </a:r>
            <a:r>
              <a:rPr lang="cs-CZ" dirty="0">
                <a:latin typeface="Arial"/>
                <a:cs typeface="Arial"/>
              </a:rPr>
              <a:t>= B</a:t>
            </a:r>
            <a:r>
              <a:rPr lang="en-US" dirty="0">
                <a:latin typeface="Arial"/>
                <a:cs typeface="Arial"/>
              </a:rPr>
              <a:t>.</a:t>
            </a:r>
            <a:r>
              <a:rPr lang="cs-CZ" dirty="0">
                <a:latin typeface="Arial"/>
                <a:cs typeface="Arial"/>
              </a:rPr>
              <a:t>S</a:t>
            </a:r>
            <a:r>
              <a:rPr lang="en-US" dirty="0">
                <a:latin typeface="Arial"/>
                <a:cs typeface="Arial"/>
              </a:rPr>
              <a:t>.</a:t>
            </a:r>
            <a:r>
              <a:rPr lang="cs-CZ" dirty="0">
                <a:latin typeface="Arial"/>
                <a:cs typeface="Arial"/>
              </a:rPr>
              <a:t>cos</a:t>
            </a:r>
            <a:r>
              <a:rPr lang="el-GR" dirty="0">
                <a:latin typeface="Arial"/>
                <a:cs typeface="Arial"/>
              </a:rPr>
              <a:t>α</a:t>
            </a:r>
            <a:endParaRPr lang="cs-CZ" dirty="0"/>
          </a:p>
        </p:txBody>
      </p:sp>
      <p:sp>
        <p:nvSpPr>
          <p:cNvPr id="62" name="TextovéPole 61">
            <a:extLst>
              <a:ext uri="{FF2B5EF4-FFF2-40B4-BE49-F238E27FC236}">
                <a16:creationId xmlns:a16="http://schemas.microsoft.com/office/drawing/2014/main" id="{E57A2D5B-A0F4-445B-9202-E88E40E34E7F}"/>
              </a:ext>
            </a:extLst>
          </p:cNvPr>
          <p:cNvSpPr txBox="1"/>
          <p:nvPr/>
        </p:nvSpPr>
        <p:spPr>
          <a:xfrm>
            <a:off x="241441" y="844737"/>
            <a:ext cx="5749334" cy="1323439"/>
          </a:xfrm>
          <a:prstGeom prst="rect">
            <a:avLst/>
          </a:prstGeom>
          <a:noFill/>
        </p:spPr>
        <p:txBody>
          <a:bodyPr wrap="square">
            <a:spAutoFit/>
          </a:bodyPr>
          <a:lstStyle/>
          <a:p>
            <a:pPr algn="just"/>
            <a:r>
              <a:rPr lang="cs-CZ" sz="2000" b="1" i="0" dirty="0">
                <a:solidFill>
                  <a:srgbClr val="212529"/>
                </a:solidFill>
                <a:effectLst/>
              </a:rPr>
              <a:t>Magnetický indukční tok</a:t>
            </a:r>
            <a:r>
              <a:rPr lang="cs-CZ" sz="2000" b="0" i="0" dirty="0">
                <a:solidFill>
                  <a:srgbClr val="212529"/>
                </a:solidFill>
                <a:effectLst/>
              </a:rPr>
              <a:t> </a:t>
            </a:r>
            <a:r>
              <a:rPr lang="en-US" sz="2000" b="0" i="0" dirty="0">
                <a:solidFill>
                  <a:srgbClr val="212529"/>
                </a:solidFill>
                <a:effectLst/>
              </a:rPr>
              <a:t> </a:t>
            </a:r>
            <a:r>
              <a:rPr lang="el-GR" sz="2000" b="1" i="0" dirty="0">
                <a:solidFill>
                  <a:srgbClr val="212529"/>
                </a:solidFill>
                <a:effectLst/>
              </a:rPr>
              <a:t>Φ </a:t>
            </a:r>
            <a:r>
              <a:rPr lang="cs-CZ" sz="2000" b="0" i="0" dirty="0">
                <a:solidFill>
                  <a:srgbClr val="212529"/>
                </a:solidFill>
                <a:effectLst/>
              </a:rPr>
              <a:t>je skalární veličina, která </a:t>
            </a:r>
            <a:r>
              <a:rPr lang="cs-CZ" sz="2000" dirty="0"/>
              <a:t>slouží pro kvantitativní popis sumárního působení magnetického pole </a:t>
            </a:r>
            <a:r>
              <a:rPr lang="en-US" sz="2000" b="0" i="0" dirty="0">
                <a:solidFill>
                  <a:srgbClr val="212529"/>
                </a:solidFill>
                <a:effectLst/>
              </a:rPr>
              <a:t>a</a:t>
            </a:r>
            <a:r>
              <a:rPr lang="cs-CZ" sz="2000" b="0" i="0" dirty="0">
                <a:solidFill>
                  <a:srgbClr val="212529"/>
                </a:solidFill>
                <a:effectLst/>
              </a:rPr>
              <a:t> používá se </a:t>
            </a:r>
            <a:r>
              <a:rPr lang="en-US" sz="2000" b="0" i="0" dirty="0">
                <a:solidFill>
                  <a:srgbClr val="212529"/>
                </a:solidFill>
                <a:effectLst/>
              </a:rPr>
              <a:t>nap</a:t>
            </a:r>
            <a:r>
              <a:rPr lang="cs-CZ" sz="2000" b="0" i="0" dirty="0">
                <a:solidFill>
                  <a:srgbClr val="212529"/>
                </a:solidFill>
                <a:effectLst/>
              </a:rPr>
              <a:t>ř</a:t>
            </a:r>
            <a:r>
              <a:rPr lang="en-US" sz="2000" b="0" i="0" dirty="0">
                <a:solidFill>
                  <a:srgbClr val="212529"/>
                </a:solidFill>
                <a:effectLst/>
              </a:rPr>
              <a:t>. </a:t>
            </a:r>
            <a:r>
              <a:rPr lang="cs-CZ" sz="2000" b="0" i="0" dirty="0">
                <a:solidFill>
                  <a:srgbClr val="212529"/>
                </a:solidFill>
                <a:effectLst/>
              </a:rPr>
              <a:t>ke kvantitativnímu popisu elektromagnetické indukce.</a:t>
            </a:r>
            <a:endParaRPr lang="cs-CZ" sz="2000" dirty="0"/>
          </a:p>
        </p:txBody>
      </p:sp>
      <p:sp>
        <p:nvSpPr>
          <p:cNvPr id="64" name="TextovéPole 63">
            <a:extLst>
              <a:ext uri="{FF2B5EF4-FFF2-40B4-BE49-F238E27FC236}">
                <a16:creationId xmlns:a16="http://schemas.microsoft.com/office/drawing/2014/main" id="{66E22867-2FED-4F7C-BA23-6396067B8643}"/>
              </a:ext>
            </a:extLst>
          </p:cNvPr>
          <p:cNvSpPr txBox="1"/>
          <p:nvPr/>
        </p:nvSpPr>
        <p:spPr>
          <a:xfrm>
            <a:off x="241442" y="2657889"/>
            <a:ext cx="5645650" cy="923330"/>
          </a:xfrm>
          <a:prstGeom prst="rect">
            <a:avLst/>
          </a:prstGeom>
          <a:noFill/>
        </p:spPr>
        <p:txBody>
          <a:bodyPr wrap="square">
            <a:spAutoFit/>
          </a:bodyPr>
          <a:lstStyle/>
          <a:p>
            <a:r>
              <a:rPr lang="cs-CZ" b="0" i="0" dirty="0">
                <a:solidFill>
                  <a:srgbClr val="212529"/>
                </a:solidFill>
                <a:effectLst/>
                <a:latin typeface="-apple-system"/>
              </a:rPr>
              <a:t>homogenní magnetické pole, rovinnou plochu o obsahu S, normálu n k ploše S, vektor magnetické indukce B a úhel </a:t>
            </a:r>
            <a:r>
              <a:rPr lang="el-GR" b="0" i="0" dirty="0">
                <a:solidFill>
                  <a:srgbClr val="212529"/>
                </a:solidFill>
                <a:effectLst/>
                <a:latin typeface="-apple-system"/>
              </a:rPr>
              <a:t>α, </a:t>
            </a:r>
            <a:r>
              <a:rPr lang="cs-CZ" b="0" i="0" dirty="0">
                <a:solidFill>
                  <a:srgbClr val="212529"/>
                </a:solidFill>
                <a:effectLst/>
                <a:latin typeface="-apple-system"/>
              </a:rPr>
              <a:t>který svírá normála n s vektorem B </a:t>
            </a:r>
            <a:endParaRPr lang="cs-CZ" dirty="0"/>
          </a:p>
        </p:txBody>
      </p:sp>
      <p:pic>
        <p:nvPicPr>
          <p:cNvPr id="1026" name="Picture 2" descr="Magnetický indukční tok - FYZIKA 007">
            <a:extLst>
              <a:ext uri="{FF2B5EF4-FFF2-40B4-BE49-F238E27FC236}">
                <a16:creationId xmlns:a16="http://schemas.microsoft.com/office/drawing/2014/main" id="{1BA01C77-C0F0-4829-AC6F-D90754D52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101" y="1206854"/>
            <a:ext cx="1737442" cy="1098815"/>
          </a:xfrm>
          <a:prstGeom prst="rect">
            <a:avLst/>
          </a:prstGeom>
          <a:noFill/>
          <a:extLst>
            <a:ext uri="{909E8E84-426E-40DD-AFC4-6F175D3DCCD1}">
              <a14:hiddenFill xmlns:a14="http://schemas.microsoft.com/office/drawing/2010/main">
                <a:solidFill>
                  <a:srgbClr val="FFFFFF"/>
                </a:solidFill>
              </a14:hiddenFill>
            </a:ext>
          </a:extLst>
        </p:spPr>
      </p:pic>
      <p:sp>
        <p:nvSpPr>
          <p:cNvPr id="61" name="TextovéPole 60">
            <a:extLst>
              <a:ext uri="{FF2B5EF4-FFF2-40B4-BE49-F238E27FC236}">
                <a16:creationId xmlns:a16="http://schemas.microsoft.com/office/drawing/2014/main" id="{E06BB4EC-F0AF-4BEF-81D3-052F280C85D9}"/>
              </a:ext>
            </a:extLst>
          </p:cNvPr>
          <p:cNvSpPr txBox="1"/>
          <p:nvPr/>
        </p:nvSpPr>
        <p:spPr>
          <a:xfrm>
            <a:off x="3920532" y="2240868"/>
            <a:ext cx="2070243" cy="400110"/>
          </a:xfrm>
          <a:prstGeom prst="rect">
            <a:avLst/>
          </a:prstGeom>
          <a:noFill/>
        </p:spPr>
        <p:txBody>
          <a:bodyPr wrap="square">
            <a:spAutoFit/>
          </a:bodyPr>
          <a:lstStyle/>
          <a:p>
            <a:r>
              <a:rPr lang="en-US" sz="2000" b="0" i="0" dirty="0">
                <a:solidFill>
                  <a:srgbClr val="212529"/>
                </a:solidFill>
                <a:effectLst/>
              </a:rPr>
              <a:t>[</a:t>
            </a:r>
            <a:r>
              <a:rPr lang="cs-CZ" sz="2000" dirty="0">
                <a:cs typeface="Arial"/>
              </a:rPr>
              <a:t>Φ</a:t>
            </a:r>
            <a:r>
              <a:rPr lang="en-US" sz="2000" b="0" i="0" dirty="0">
                <a:solidFill>
                  <a:srgbClr val="212529"/>
                </a:solidFill>
                <a:effectLst/>
              </a:rPr>
              <a:t>] = </a:t>
            </a:r>
            <a:r>
              <a:rPr lang="cs-CZ" sz="2000" b="0" i="0" dirty="0" err="1">
                <a:solidFill>
                  <a:srgbClr val="212529"/>
                </a:solidFill>
                <a:effectLst/>
              </a:rPr>
              <a:t>Wb</a:t>
            </a:r>
            <a:r>
              <a:rPr lang="cs-CZ" sz="2000" b="0" i="0" dirty="0">
                <a:solidFill>
                  <a:srgbClr val="212529"/>
                </a:solidFill>
                <a:effectLst/>
              </a:rPr>
              <a:t> (weber)</a:t>
            </a:r>
            <a:endParaRPr lang="cs-CZ" sz="2000" dirty="0"/>
          </a:p>
        </p:txBody>
      </p:sp>
      <p:sp>
        <p:nvSpPr>
          <p:cNvPr id="63" name="TextovéPole 62">
            <a:extLst>
              <a:ext uri="{FF2B5EF4-FFF2-40B4-BE49-F238E27FC236}">
                <a16:creationId xmlns:a16="http://schemas.microsoft.com/office/drawing/2014/main" id="{7D3F3CD2-9382-411C-A9FE-33A9088CA631}"/>
              </a:ext>
            </a:extLst>
          </p:cNvPr>
          <p:cNvSpPr txBox="1"/>
          <p:nvPr/>
        </p:nvSpPr>
        <p:spPr>
          <a:xfrm>
            <a:off x="188761" y="3708486"/>
            <a:ext cx="8780578" cy="1015663"/>
          </a:xfrm>
          <a:prstGeom prst="rect">
            <a:avLst/>
          </a:prstGeom>
          <a:noFill/>
        </p:spPr>
        <p:txBody>
          <a:bodyPr wrap="square">
            <a:spAutoFit/>
          </a:bodyPr>
          <a:lstStyle/>
          <a:p>
            <a:r>
              <a:rPr lang="cs-CZ" sz="2000" dirty="0"/>
              <a:t>Vyjadřuje úhrnný tok magnetické indukce procházející určitou jednoduše souvislou plochou. Při názorném zobrazení pomocí indukčních čar je mírou celkového počtu indukčních čar procházejících touto plochou.</a:t>
            </a:r>
          </a:p>
        </p:txBody>
      </p:sp>
      <p:sp>
        <p:nvSpPr>
          <p:cNvPr id="65" name="TextovéPole 64">
            <a:extLst>
              <a:ext uri="{FF2B5EF4-FFF2-40B4-BE49-F238E27FC236}">
                <a16:creationId xmlns:a16="http://schemas.microsoft.com/office/drawing/2014/main" id="{4B11ECD7-459E-4351-86B1-99626A5CDA11}"/>
              </a:ext>
            </a:extLst>
          </p:cNvPr>
          <p:cNvSpPr txBox="1"/>
          <p:nvPr/>
        </p:nvSpPr>
        <p:spPr>
          <a:xfrm>
            <a:off x="188761" y="5247862"/>
            <a:ext cx="8766477" cy="1015663"/>
          </a:xfrm>
          <a:prstGeom prst="rect">
            <a:avLst/>
          </a:prstGeom>
          <a:noFill/>
        </p:spPr>
        <p:txBody>
          <a:bodyPr wrap="square">
            <a:spAutoFit/>
          </a:bodyPr>
          <a:lstStyle/>
          <a:p>
            <a:pPr algn="just"/>
            <a:r>
              <a:rPr lang="cs-CZ" sz="2000" b="1" dirty="0">
                <a:solidFill>
                  <a:srgbClr val="212529"/>
                </a:solidFill>
              </a:rPr>
              <a:t>Vlastní indukčnost </a:t>
            </a:r>
            <a:r>
              <a:rPr lang="cs-CZ" sz="2000" dirty="0">
                <a:solidFill>
                  <a:srgbClr val="212529"/>
                </a:solidFill>
              </a:rPr>
              <a:t>(indukčnost) L je fyzikální veličina, vyjadřující schopnost dané konfigurace elektricky vodivých těles protékaných elektrickým proudem vytvářet ve svém okolí magnetické pole.          </a:t>
            </a:r>
          </a:p>
        </p:txBody>
      </p:sp>
      <p:sp>
        <p:nvSpPr>
          <p:cNvPr id="66" name="TextovéPole 65">
            <a:extLst>
              <a:ext uri="{FF2B5EF4-FFF2-40B4-BE49-F238E27FC236}">
                <a16:creationId xmlns:a16="http://schemas.microsoft.com/office/drawing/2014/main" id="{AEDE4B55-6892-4546-9748-5B66457852BF}"/>
              </a:ext>
            </a:extLst>
          </p:cNvPr>
          <p:cNvSpPr txBox="1"/>
          <p:nvPr/>
        </p:nvSpPr>
        <p:spPr>
          <a:xfrm>
            <a:off x="241441" y="4756892"/>
            <a:ext cx="4572000" cy="461665"/>
          </a:xfrm>
          <a:prstGeom prst="rect">
            <a:avLst/>
          </a:prstGeom>
          <a:noFill/>
        </p:spPr>
        <p:txBody>
          <a:bodyPr wrap="square">
            <a:spAutoFit/>
          </a:bodyPr>
          <a:lstStyle/>
          <a:p>
            <a:r>
              <a:rPr lang="cs-CZ" sz="2400" b="1" i="0" dirty="0">
                <a:solidFill>
                  <a:srgbClr val="000000"/>
                </a:solidFill>
                <a:effectLst/>
              </a:rPr>
              <a:t>Indukčnost</a:t>
            </a:r>
            <a:endParaRPr lang="cs-CZ" sz="2400" dirty="0"/>
          </a:p>
        </p:txBody>
      </p:sp>
      <p:sp>
        <p:nvSpPr>
          <p:cNvPr id="67" name="TextovéPole 66">
            <a:extLst>
              <a:ext uri="{FF2B5EF4-FFF2-40B4-BE49-F238E27FC236}">
                <a16:creationId xmlns:a16="http://schemas.microsoft.com/office/drawing/2014/main" id="{3CE01DEB-FC22-4052-B224-634CC1A1C130}"/>
              </a:ext>
            </a:extLst>
          </p:cNvPr>
          <p:cNvSpPr txBox="1"/>
          <p:nvPr/>
        </p:nvSpPr>
        <p:spPr>
          <a:xfrm>
            <a:off x="2008597" y="6292830"/>
            <a:ext cx="4572000" cy="400110"/>
          </a:xfrm>
          <a:prstGeom prst="rect">
            <a:avLst/>
          </a:prstGeom>
          <a:noFill/>
        </p:spPr>
        <p:txBody>
          <a:bodyPr wrap="square">
            <a:spAutoFit/>
          </a:bodyPr>
          <a:lstStyle/>
          <a:p>
            <a:r>
              <a:rPr lang="en-US" sz="2000" dirty="0">
                <a:solidFill>
                  <a:srgbClr val="212529"/>
                </a:solidFill>
              </a:rPr>
              <a:t>L = </a:t>
            </a:r>
            <a:r>
              <a:rPr lang="cs-CZ" sz="2000" dirty="0">
                <a:cs typeface="Arial"/>
              </a:rPr>
              <a:t>Φ</a:t>
            </a:r>
            <a:r>
              <a:rPr lang="en-US" sz="2000" dirty="0">
                <a:cs typeface="Arial"/>
              </a:rPr>
              <a:t> / I       </a:t>
            </a:r>
            <a:r>
              <a:rPr lang="cs-CZ" sz="2000" dirty="0">
                <a:solidFill>
                  <a:srgbClr val="212529"/>
                </a:solidFill>
              </a:rPr>
              <a:t> </a:t>
            </a:r>
            <a:r>
              <a:rPr lang="en-US" sz="2000" dirty="0">
                <a:solidFill>
                  <a:srgbClr val="212529"/>
                </a:solidFill>
              </a:rPr>
              <a:t>[L] = H  (henry)</a:t>
            </a:r>
            <a:endParaRPr lang="cs-CZ" sz="2000" dirty="0"/>
          </a:p>
        </p:txBody>
      </p:sp>
      <p:pic>
        <p:nvPicPr>
          <p:cNvPr id="3074" name="Picture 2" descr="Magnetic Flux">
            <a:extLst>
              <a:ext uri="{FF2B5EF4-FFF2-40B4-BE49-F238E27FC236}">
                <a16:creationId xmlns:a16="http://schemas.microsoft.com/office/drawing/2014/main" id="{9E6F443F-7411-41E3-8994-727866169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775" y="130788"/>
            <a:ext cx="2938409" cy="84364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FC7976C-B506-4515-BD53-5A6CE16D6E7D}"/>
              </a:ext>
            </a:extLst>
          </p:cNvPr>
          <p:cNvPicPr>
            <a:picLocks noChangeAspect="1"/>
          </p:cNvPicPr>
          <p:nvPr/>
        </p:nvPicPr>
        <p:blipFill>
          <a:blip r:embed="rId4"/>
          <a:stretch>
            <a:fillRect/>
          </a:stretch>
        </p:blipFill>
        <p:spPr>
          <a:xfrm>
            <a:off x="6066890" y="2410570"/>
            <a:ext cx="2835668" cy="1307895"/>
          </a:xfrm>
          <a:prstGeom prst="rect">
            <a:avLst/>
          </a:prstGeom>
        </p:spPr>
      </p:pic>
    </p:spTree>
    <p:extLst>
      <p:ext uri="{BB962C8B-B14F-4D97-AF65-F5344CB8AC3E}">
        <p14:creationId xmlns:p14="http://schemas.microsoft.com/office/powerpoint/2010/main" val="1033310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6D301A08-FDE1-42E5-979D-79781C25D1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1510" y="476826"/>
            <a:ext cx="1279306" cy="639653"/>
          </a:xfrm>
          <a:prstGeom prst="rect">
            <a:avLst/>
          </a:prstGeom>
        </p:spPr>
      </p:pic>
      <p:sp>
        <p:nvSpPr>
          <p:cNvPr id="7" name="TextovéPole 6">
            <a:extLst>
              <a:ext uri="{FF2B5EF4-FFF2-40B4-BE49-F238E27FC236}">
                <a16:creationId xmlns:a16="http://schemas.microsoft.com/office/drawing/2014/main" id="{32F93619-0D9B-49BD-941E-6507940B908D}"/>
              </a:ext>
            </a:extLst>
          </p:cNvPr>
          <p:cNvSpPr txBox="1"/>
          <p:nvPr/>
        </p:nvSpPr>
        <p:spPr>
          <a:xfrm>
            <a:off x="179798" y="329100"/>
            <a:ext cx="4572000" cy="400110"/>
          </a:xfrm>
          <a:prstGeom prst="rect">
            <a:avLst/>
          </a:prstGeom>
          <a:noFill/>
        </p:spPr>
        <p:txBody>
          <a:bodyPr wrap="square">
            <a:spAutoFit/>
          </a:bodyPr>
          <a:lstStyle/>
          <a:p>
            <a:pPr algn="l"/>
            <a:r>
              <a:rPr lang="cs-CZ" sz="2000" b="0" i="0" dirty="0">
                <a:solidFill>
                  <a:srgbClr val="202122"/>
                </a:solidFill>
                <a:effectLst/>
              </a:rPr>
              <a:t>Vlastní indukčnost cívky:</a:t>
            </a:r>
          </a:p>
        </p:txBody>
      </p:sp>
      <p:sp>
        <p:nvSpPr>
          <p:cNvPr id="9" name="TextovéPole 8">
            <a:extLst>
              <a:ext uri="{FF2B5EF4-FFF2-40B4-BE49-F238E27FC236}">
                <a16:creationId xmlns:a16="http://schemas.microsoft.com/office/drawing/2014/main" id="{27A577CD-7635-4AE3-9937-31C34895FBC0}"/>
              </a:ext>
            </a:extLst>
          </p:cNvPr>
          <p:cNvSpPr txBox="1"/>
          <p:nvPr/>
        </p:nvSpPr>
        <p:spPr>
          <a:xfrm>
            <a:off x="179797" y="1195071"/>
            <a:ext cx="8768993" cy="923330"/>
          </a:xfrm>
          <a:prstGeom prst="rect">
            <a:avLst/>
          </a:prstGeom>
          <a:noFill/>
        </p:spPr>
        <p:txBody>
          <a:bodyPr wrap="square">
            <a:spAutoFit/>
          </a:bodyPr>
          <a:lstStyle/>
          <a:p>
            <a:pPr algn="just"/>
            <a:r>
              <a:rPr lang="cs-CZ" dirty="0"/>
              <a:t>kde μ je permeabilita prostředí, N je počet závitů cívky, </a:t>
            </a:r>
            <a:r>
              <a:rPr lang="cs-CZ" i="1" dirty="0"/>
              <a:t>l</a:t>
            </a:r>
            <a:r>
              <a:rPr lang="cs-CZ" dirty="0"/>
              <a:t> je délka cívky, S je obsah průřezu cívky (vztah platí pro cívku, jejíž délka je mnohem větší než poloměr (solenoid), při zanedbání rozptylu magnetického pole na krajích cívky)</a:t>
            </a:r>
          </a:p>
        </p:txBody>
      </p:sp>
      <p:sp>
        <p:nvSpPr>
          <p:cNvPr id="11" name="TextovéPole 10">
            <a:extLst>
              <a:ext uri="{FF2B5EF4-FFF2-40B4-BE49-F238E27FC236}">
                <a16:creationId xmlns:a16="http://schemas.microsoft.com/office/drawing/2014/main" id="{20B6CC91-9307-4B01-95A0-EFCB6C67D537}"/>
              </a:ext>
            </a:extLst>
          </p:cNvPr>
          <p:cNvSpPr txBox="1"/>
          <p:nvPr/>
        </p:nvSpPr>
        <p:spPr>
          <a:xfrm>
            <a:off x="179797" y="2245708"/>
            <a:ext cx="8655977" cy="677108"/>
          </a:xfrm>
          <a:prstGeom prst="rect">
            <a:avLst/>
          </a:prstGeom>
          <a:noFill/>
        </p:spPr>
        <p:txBody>
          <a:bodyPr wrap="square">
            <a:spAutoFit/>
          </a:bodyPr>
          <a:lstStyle/>
          <a:p>
            <a:pPr algn="just"/>
            <a:r>
              <a:rPr lang="cs-CZ" sz="2000" dirty="0">
                <a:solidFill>
                  <a:srgbClr val="202122"/>
                </a:solidFill>
              </a:rPr>
              <a:t>P</a:t>
            </a:r>
            <a:r>
              <a:rPr lang="cs-CZ" sz="2000" b="0" i="0" dirty="0">
                <a:solidFill>
                  <a:srgbClr val="202122"/>
                </a:solidFill>
                <a:effectLst/>
              </a:rPr>
              <a:t>ro</a:t>
            </a:r>
            <a:r>
              <a:rPr lang="cs-CZ" b="0" i="0" dirty="0">
                <a:solidFill>
                  <a:srgbClr val="202122"/>
                </a:solidFill>
                <a:effectLst/>
                <a:latin typeface="Arial" panose="020B0604020202020204" pitchFamily="34" charset="0"/>
              </a:rPr>
              <a:t> výpočet </a:t>
            </a:r>
            <a:r>
              <a:rPr lang="cs-CZ" b="1" i="0" dirty="0">
                <a:solidFill>
                  <a:srgbClr val="202122"/>
                </a:solidFill>
                <a:effectLst/>
                <a:latin typeface="Arial" panose="020B0604020202020204" pitchFamily="34" charset="0"/>
              </a:rPr>
              <a:t>indukovaného elektromotorického napětí </a:t>
            </a:r>
            <a:r>
              <a:rPr lang="cs-CZ" b="0" i="1" dirty="0" err="1">
                <a:solidFill>
                  <a:srgbClr val="202122"/>
                </a:solidFill>
                <a:effectLst/>
                <a:latin typeface="Arial" panose="020B0604020202020204" pitchFamily="34" charset="0"/>
              </a:rPr>
              <a:t>U</a:t>
            </a:r>
            <a:r>
              <a:rPr lang="cs-CZ" b="0" i="0" baseline="-25000" dirty="0" err="1">
                <a:solidFill>
                  <a:srgbClr val="202122"/>
                </a:solidFill>
                <a:effectLst/>
                <a:latin typeface="Arial" panose="020B0604020202020204" pitchFamily="34" charset="0"/>
              </a:rPr>
              <a:t>i</a:t>
            </a:r>
            <a:r>
              <a:rPr lang="cs-CZ" b="0" i="0" dirty="0">
                <a:solidFill>
                  <a:srgbClr val="202122"/>
                </a:solidFill>
                <a:effectLst/>
                <a:latin typeface="Arial" panose="020B0604020202020204" pitchFamily="34" charset="0"/>
              </a:rPr>
              <a:t> v cívce při změně elektrického proudu v čase</a:t>
            </a:r>
          </a:p>
        </p:txBody>
      </p:sp>
      <p:pic>
        <p:nvPicPr>
          <p:cNvPr id="13" name="Grafický objekt 12">
            <a:extLst>
              <a:ext uri="{FF2B5EF4-FFF2-40B4-BE49-F238E27FC236}">
                <a16:creationId xmlns:a16="http://schemas.microsoft.com/office/drawing/2014/main" id="{B674C229-AC18-4064-B80E-7126045E87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6177" y="2714484"/>
            <a:ext cx="1431645" cy="656171"/>
          </a:xfrm>
          <a:prstGeom prst="rect">
            <a:avLst/>
          </a:prstGeom>
        </p:spPr>
      </p:pic>
      <p:sp>
        <p:nvSpPr>
          <p:cNvPr id="10" name="TextovéPole 9">
            <a:extLst>
              <a:ext uri="{FF2B5EF4-FFF2-40B4-BE49-F238E27FC236}">
                <a16:creationId xmlns:a16="http://schemas.microsoft.com/office/drawing/2014/main" id="{F91C46D4-A276-47F9-BABD-0709605D0B0C}"/>
              </a:ext>
            </a:extLst>
          </p:cNvPr>
          <p:cNvSpPr txBox="1"/>
          <p:nvPr/>
        </p:nvSpPr>
        <p:spPr>
          <a:xfrm>
            <a:off x="179797" y="3433637"/>
            <a:ext cx="6118261" cy="2369880"/>
          </a:xfrm>
          <a:prstGeom prst="rect">
            <a:avLst/>
          </a:prstGeom>
          <a:noFill/>
        </p:spPr>
        <p:txBody>
          <a:bodyPr wrap="square">
            <a:spAutoFit/>
          </a:bodyPr>
          <a:lstStyle/>
          <a:p>
            <a:pPr algn="just"/>
            <a:r>
              <a:rPr lang="en-US" sz="2000" b="1" dirty="0"/>
              <a:t>Faraday</a:t>
            </a:r>
            <a:r>
              <a:rPr lang="cs-CZ" sz="2000" b="1" dirty="0"/>
              <a:t>ů</a:t>
            </a:r>
            <a:r>
              <a:rPr lang="en-US" sz="2000" b="1" dirty="0"/>
              <a:t>v - </a:t>
            </a:r>
            <a:r>
              <a:rPr lang="cs-CZ" sz="2000" b="1" i="0" dirty="0" err="1">
                <a:effectLst/>
              </a:rPr>
              <a:t>Lenzův</a:t>
            </a:r>
            <a:r>
              <a:rPr lang="cs-CZ" sz="2000" b="1" i="0" dirty="0">
                <a:effectLst/>
              </a:rPr>
              <a:t> zákon</a:t>
            </a:r>
            <a:r>
              <a:rPr lang="cs-CZ" sz="2000" b="0" i="0" dirty="0">
                <a:effectLst/>
              </a:rPr>
              <a:t> (</a:t>
            </a:r>
            <a:r>
              <a:rPr lang="cs-CZ" sz="2000" i="0" dirty="0" err="1">
                <a:effectLst/>
              </a:rPr>
              <a:t>Lenzův</a:t>
            </a:r>
            <a:r>
              <a:rPr lang="cs-CZ" sz="2000" i="0" dirty="0">
                <a:effectLst/>
              </a:rPr>
              <a:t> zákon</a:t>
            </a:r>
            <a:r>
              <a:rPr lang="cs-CZ" sz="2000" b="0" i="0" dirty="0">
                <a:effectLst/>
              </a:rPr>
              <a:t>) popisuj</a:t>
            </a:r>
            <a:r>
              <a:rPr lang="en-US" sz="2000" b="0" i="0" dirty="0">
                <a:effectLst/>
              </a:rPr>
              <a:t>e</a:t>
            </a:r>
            <a:r>
              <a:rPr lang="cs-CZ" sz="2000" b="0" i="0" dirty="0">
                <a:effectLst/>
              </a:rPr>
              <a:t> vztah mezi </a:t>
            </a:r>
            <a:r>
              <a:rPr lang="cs-CZ" sz="2000" b="0" i="0" u="none" strike="noStrike" dirty="0">
                <a:effectLst/>
              </a:rPr>
              <a:t>elektrickým proudem</a:t>
            </a:r>
            <a:r>
              <a:rPr lang="cs-CZ" sz="2000" b="0" i="0" dirty="0">
                <a:effectLst/>
              </a:rPr>
              <a:t> a změnou </a:t>
            </a:r>
            <a:r>
              <a:rPr lang="cs-CZ" sz="2000" b="0" i="0" u="none" strike="noStrike" dirty="0">
                <a:effectLst/>
              </a:rPr>
              <a:t>magnetického indukčního toku</a:t>
            </a:r>
            <a:r>
              <a:rPr lang="cs-CZ" sz="2000" b="0" i="0" dirty="0">
                <a:effectLst/>
              </a:rPr>
              <a:t>: </a:t>
            </a:r>
            <a:endParaRPr lang="en-US" sz="2000" b="0" i="0" dirty="0">
              <a:effectLst/>
            </a:endParaRPr>
          </a:p>
          <a:p>
            <a:pPr algn="just"/>
            <a:endParaRPr lang="en-US" sz="800" b="0" i="0" dirty="0">
              <a:effectLst/>
            </a:endParaRPr>
          </a:p>
          <a:p>
            <a:pPr algn="just"/>
            <a:r>
              <a:rPr lang="cs-CZ" sz="2000" b="0" i="1" dirty="0">
                <a:effectLst/>
              </a:rPr>
              <a:t>Indukovaný elektrický proud v uzavřeném obvodu má takový směr, že svým magnetickým polem působí proti změně magnetického indukčního toku, která je jeho příčinou.</a:t>
            </a:r>
          </a:p>
        </p:txBody>
      </p:sp>
      <p:pic>
        <p:nvPicPr>
          <p:cNvPr id="8" name="Obrázek 7">
            <a:extLst>
              <a:ext uri="{FF2B5EF4-FFF2-40B4-BE49-F238E27FC236}">
                <a16:creationId xmlns:a16="http://schemas.microsoft.com/office/drawing/2014/main" id="{1027D06F-4B35-4C87-A0FB-5F7BB8A48AFE}"/>
              </a:ext>
            </a:extLst>
          </p:cNvPr>
          <p:cNvPicPr>
            <a:picLocks noChangeAspect="1"/>
          </p:cNvPicPr>
          <p:nvPr/>
        </p:nvPicPr>
        <p:blipFill>
          <a:blip r:embed="rId6"/>
          <a:stretch>
            <a:fillRect/>
          </a:stretch>
        </p:blipFill>
        <p:spPr>
          <a:xfrm>
            <a:off x="6380217" y="3429000"/>
            <a:ext cx="2714963" cy="1822042"/>
          </a:xfrm>
          <a:prstGeom prst="rect">
            <a:avLst/>
          </a:prstGeom>
        </p:spPr>
      </p:pic>
      <p:sp>
        <p:nvSpPr>
          <p:cNvPr id="16" name="TextovéPole 15">
            <a:extLst>
              <a:ext uri="{FF2B5EF4-FFF2-40B4-BE49-F238E27FC236}">
                <a16:creationId xmlns:a16="http://schemas.microsoft.com/office/drawing/2014/main" id="{45276865-4D22-43BD-92FB-5A209B51FE9B}"/>
              </a:ext>
            </a:extLst>
          </p:cNvPr>
          <p:cNvSpPr txBox="1"/>
          <p:nvPr/>
        </p:nvSpPr>
        <p:spPr>
          <a:xfrm>
            <a:off x="218872" y="5981064"/>
            <a:ext cx="8223333" cy="400110"/>
          </a:xfrm>
          <a:prstGeom prst="rect">
            <a:avLst/>
          </a:prstGeom>
          <a:noFill/>
        </p:spPr>
        <p:txBody>
          <a:bodyPr wrap="square">
            <a:spAutoFit/>
          </a:bodyPr>
          <a:lstStyle/>
          <a:p>
            <a:pPr algn="l"/>
            <a:r>
              <a:rPr lang="cs-CZ" sz="2000" b="1" i="0" dirty="0">
                <a:solidFill>
                  <a:srgbClr val="212529"/>
                </a:solidFill>
                <a:effectLst/>
              </a:rPr>
              <a:t>Energie magnetického pole </a:t>
            </a:r>
            <a:r>
              <a:rPr lang="cs-CZ" sz="2000" b="0" i="0" dirty="0">
                <a:solidFill>
                  <a:srgbClr val="212529"/>
                </a:solidFill>
                <a:effectLst/>
              </a:rPr>
              <a:t>kolem cívky je vyjádřena vztahem</a:t>
            </a:r>
          </a:p>
        </p:txBody>
      </p:sp>
      <p:pic>
        <p:nvPicPr>
          <p:cNvPr id="17" name="Grafický objekt 16">
            <a:extLst>
              <a:ext uri="{FF2B5EF4-FFF2-40B4-BE49-F238E27FC236}">
                <a16:creationId xmlns:a16="http://schemas.microsoft.com/office/drawing/2014/main" id="{CFBB0D23-62A6-4416-9B76-231C46162F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6870" y="5973532"/>
            <a:ext cx="1441816" cy="588109"/>
          </a:xfrm>
          <a:prstGeom prst="rect">
            <a:avLst/>
          </a:prstGeom>
        </p:spPr>
      </p:pic>
    </p:spTree>
    <p:extLst>
      <p:ext uri="{BB962C8B-B14F-4D97-AF65-F5344CB8AC3E}">
        <p14:creationId xmlns:p14="http://schemas.microsoft.com/office/powerpoint/2010/main" val="3530445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14DD6F-761A-45D3-AABF-195E3483D2FA}"/>
              </a:ext>
            </a:extLst>
          </p:cNvPr>
          <p:cNvSpPr txBox="1"/>
          <p:nvPr/>
        </p:nvSpPr>
        <p:spPr>
          <a:xfrm>
            <a:off x="190498" y="236306"/>
            <a:ext cx="3575851" cy="461665"/>
          </a:xfrm>
          <a:prstGeom prst="rect">
            <a:avLst/>
          </a:prstGeom>
          <a:noFill/>
        </p:spPr>
        <p:txBody>
          <a:bodyPr wrap="none" rtlCol="0">
            <a:spAutoFit/>
          </a:bodyPr>
          <a:lstStyle/>
          <a:p>
            <a:r>
              <a:rPr lang="cs-CZ" sz="2400" b="1" dirty="0"/>
              <a:t>Geomagnetické pole Země</a:t>
            </a:r>
          </a:p>
        </p:txBody>
      </p:sp>
      <p:sp>
        <p:nvSpPr>
          <p:cNvPr id="14" name="TextovéPole 13">
            <a:extLst>
              <a:ext uri="{FF2B5EF4-FFF2-40B4-BE49-F238E27FC236}">
                <a16:creationId xmlns:a16="http://schemas.microsoft.com/office/drawing/2014/main" id="{780D696E-1F38-426C-9934-9DE339606080}"/>
              </a:ext>
            </a:extLst>
          </p:cNvPr>
          <p:cNvSpPr txBox="1"/>
          <p:nvPr/>
        </p:nvSpPr>
        <p:spPr>
          <a:xfrm>
            <a:off x="102053" y="864104"/>
            <a:ext cx="5939151" cy="3785652"/>
          </a:xfrm>
          <a:prstGeom prst="rect">
            <a:avLst/>
          </a:prstGeom>
          <a:noFill/>
        </p:spPr>
        <p:txBody>
          <a:bodyPr wrap="square">
            <a:spAutoFit/>
          </a:bodyPr>
          <a:lstStyle/>
          <a:p>
            <a:pPr algn="just"/>
            <a:r>
              <a:rPr lang="cs-CZ" sz="2000" b="1" dirty="0"/>
              <a:t>Magnetické pole Země </a:t>
            </a:r>
            <a:r>
              <a:rPr lang="cs-CZ" sz="2000" dirty="0"/>
              <a:t>(geomagnetické pole) je indukované magnetické pole v určitém prostoru okolo Země, ve kterém působí magnetická síla generovaná </a:t>
            </a:r>
            <a:r>
              <a:rPr lang="cs-CZ" sz="2000" dirty="0" err="1"/>
              <a:t>geodynamem</a:t>
            </a:r>
            <a:r>
              <a:rPr lang="cs-CZ" sz="2000" dirty="0"/>
              <a:t> uvnitř Země. Magnetické pole Země má převážně dipólový charakter (rozložení siločar je podobné siločarám v okolí tyčového magnetu). Jeho osa neprochází středem Země, ale je na povrchu Země přibližně o 520 kilometrů odkloněna. Poloha magnetických pólů driftuje různou rychlostí, v posledních letech i několik desítek km za rok, což způsobuje problémy v navigaci.</a:t>
            </a:r>
          </a:p>
          <a:p>
            <a:pPr algn="just"/>
            <a:endParaRPr lang="cs-CZ" sz="2000" dirty="0"/>
          </a:p>
        </p:txBody>
      </p:sp>
      <p:sp>
        <p:nvSpPr>
          <p:cNvPr id="16" name="TextovéPole 15">
            <a:extLst>
              <a:ext uri="{FF2B5EF4-FFF2-40B4-BE49-F238E27FC236}">
                <a16:creationId xmlns:a16="http://schemas.microsoft.com/office/drawing/2014/main" id="{F46635F4-80A3-4174-AA67-E19297E55753}"/>
              </a:ext>
            </a:extLst>
          </p:cNvPr>
          <p:cNvSpPr txBox="1"/>
          <p:nvPr/>
        </p:nvSpPr>
        <p:spPr>
          <a:xfrm>
            <a:off x="139127" y="4649756"/>
            <a:ext cx="5902077" cy="1938992"/>
          </a:xfrm>
          <a:prstGeom prst="rect">
            <a:avLst/>
          </a:prstGeom>
          <a:noFill/>
        </p:spPr>
        <p:txBody>
          <a:bodyPr wrap="square">
            <a:spAutoFit/>
          </a:bodyPr>
          <a:lstStyle/>
          <a:p>
            <a:pPr algn="just"/>
            <a:r>
              <a:rPr lang="cs-CZ" sz="2000" dirty="0"/>
              <a:t>Magnetické pole se vytváří elektrickým proudem vznikajícím prouděním tekutého vnějšího zemského jádra nacházejícího se mezi pevným vnitřním jádrem planety a zemským pláštěm. Tento proces funguje jako obrovské hydrodynamické </a:t>
            </a:r>
            <a:r>
              <a:rPr lang="cs-CZ" sz="2000" dirty="0" err="1"/>
              <a:t>geodynamo</a:t>
            </a:r>
            <a:r>
              <a:rPr lang="cs-CZ" sz="2000" dirty="0"/>
              <a:t> (prvky jádra jsou hlavně nikl a železo). </a:t>
            </a:r>
          </a:p>
        </p:txBody>
      </p:sp>
      <p:pic>
        <p:nvPicPr>
          <p:cNvPr id="3074" name="Picture 2" descr="Earth's magnetic poles could be about to FLIP sparking chaos and mass  blackouts">
            <a:extLst>
              <a:ext uri="{FF2B5EF4-FFF2-40B4-BE49-F238E27FC236}">
                <a16:creationId xmlns:a16="http://schemas.microsoft.com/office/drawing/2014/main" id="{2A0DCBBC-A25F-4F9F-B42D-EAA33FC14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575" y="236306"/>
            <a:ext cx="2949372" cy="2949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rth Magnets | Earth Changes">
            <a:extLst>
              <a:ext uri="{FF2B5EF4-FFF2-40B4-BE49-F238E27FC236}">
                <a16:creationId xmlns:a16="http://schemas.microsoft.com/office/drawing/2014/main" id="{D6A1D3BA-CF03-422D-BCCB-FC749E947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575" y="3987937"/>
            <a:ext cx="2850489" cy="263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30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99FBD3F-B651-434E-B7D9-92A4C464697E}"/>
              </a:ext>
            </a:extLst>
          </p:cNvPr>
          <p:cNvSpPr txBox="1"/>
          <p:nvPr/>
        </p:nvSpPr>
        <p:spPr>
          <a:xfrm>
            <a:off x="190498" y="5523966"/>
            <a:ext cx="7248525" cy="1015663"/>
          </a:xfrm>
          <a:prstGeom prst="rect">
            <a:avLst/>
          </a:prstGeom>
          <a:noFill/>
        </p:spPr>
        <p:txBody>
          <a:bodyPr wrap="square">
            <a:spAutoFit/>
          </a:bodyPr>
          <a:lstStyle/>
          <a:p>
            <a:pPr algn="just"/>
            <a:r>
              <a:rPr lang="cs-CZ" sz="2000" b="1" dirty="0"/>
              <a:t>Kompas</a:t>
            </a:r>
            <a:r>
              <a:rPr lang="cs-CZ" sz="2000" dirty="0"/>
              <a:t> je zařízení k určování světových stran, obsahuje volně pohyblivou magnetickou střelku, která se vlivem zemského magnetického pole natáčí ve směru magnetického severu a jihu.</a:t>
            </a:r>
          </a:p>
        </p:txBody>
      </p:sp>
      <p:pic>
        <p:nvPicPr>
          <p:cNvPr id="5122" name="Picture 2" descr="Buy PRODUCTMINE®Big Compass Stainless Steel Directional Military Magnetic  Compass (7.3 cm) for Feng Shui/Travel Online at Low Prices in India -  Amazon.in">
            <a:extLst>
              <a:ext uri="{FF2B5EF4-FFF2-40B4-BE49-F238E27FC236}">
                <a16:creationId xmlns:a16="http://schemas.microsoft.com/office/drawing/2014/main" id="{D7148400-F0F8-463B-AD7D-082318229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492" y="5157310"/>
            <a:ext cx="1514475" cy="15423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agram showing the Earth with magnetic field lines running from the south pole around to the north pole. A region near the Earth circling the equatorial to mid-latitudes and oriented along a magnetic field line is highlighted and labeled Inner Van Allen radiation belt. A region farther out circles the Earth, except in the polar regions, also following the magnetic field lines, and is labeled Outer Van Allen radiation belt.">
            <a:extLst>
              <a:ext uri="{FF2B5EF4-FFF2-40B4-BE49-F238E27FC236}">
                <a16:creationId xmlns:a16="http://schemas.microsoft.com/office/drawing/2014/main" id="{0DA892C0-3D36-45D7-8824-12CC5E47C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545" y="350357"/>
            <a:ext cx="2989845" cy="23560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814DD6F-761A-45D3-AABF-195E3483D2FA}"/>
              </a:ext>
            </a:extLst>
          </p:cNvPr>
          <p:cNvSpPr txBox="1"/>
          <p:nvPr/>
        </p:nvSpPr>
        <p:spPr>
          <a:xfrm>
            <a:off x="190498" y="236306"/>
            <a:ext cx="2736198" cy="461665"/>
          </a:xfrm>
          <a:prstGeom prst="rect">
            <a:avLst/>
          </a:prstGeom>
          <a:noFill/>
        </p:spPr>
        <p:txBody>
          <a:bodyPr wrap="none" rtlCol="0">
            <a:spAutoFit/>
          </a:bodyPr>
          <a:lstStyle/>
          <a:p>
            <a:r>
              <a:rPr lang="cs-CZ" sz="2400" b="1" dirty="0"/>
              <a:t>Magnetosféra Země</a:t>
            </a:r>
          </a:p>
        </p:txBody>
      </p:sp>
      <p:sp>
        <p:nvSpPr>
          <p:cNvPr id="10" name="TextovéPole 9">
            <a:extLst>
              <a:ext uri="{FF2B5EF4-FFF2-40B4-BE49-F238E27FC236}">
                <a16:creationId xmlns:a16="http://schemas.microsoft.com/office/drawing/2014/main" id="{552B4DE8-5CF8-461B-8BB6-C5ACC1150A5A}"/>
              </a:ext>
            </a:extLst>
          </p:cNvPr>
          <p:cNvSpPr txBox="1"/>
          <p:nvPr/>
        </p:nvSpPr>
        <p:spPr>
          <a:xfrm>
            <a:off x="190498" y="787628"/>
            <a:ext cx="5388370" cy="2554545"/>
          </a:xfrm>
          <a:prstGeom prst="rect">
            <a:avLst/>
          </a:prstGeom>
          <a:noFill/>
        </p:spPr>
        <p:txBody>
          <a:bodyPr wrap="square">
            <a:spAutoFit/>
          </a:bodyPr>
          <a:lstStyle/>
          <a:p>
            <a:pPr algn="just"/>
            <a:r>
              <a:rPr lang="cs-CZ" sz="2000" dirty="0"/>
              <a:t>Působením magnetického pole Země vzniká zemská</a:t>
            </a:r>
            <a:r>
              <a:rPr lang="cs-CZ" sz="2000" b="1" dirty="0"/>
              <a:t> magnetosféra. </a:t>
            </a:r>
          </a:p>
          <a:p>
            <a:pPr algn="just"/>
            <a:r>
              <a:rPr lang="cs-CZ" sz="2000" dirty="0"/>
              <a:t>Van Allenovy </a:t>
            </a:r>
            <a:r>
              <a:rPr lang="cs-CZ" sz="2000" b="1" dirty="0"/>
              <a:t>radiační pásy </a:t>
            </a:r>
            <a:r>
              <a:rPr lang="cs-CZ" sz="2000" dirty="0"/>
              <a:t>jsou oblasti v okolí planety, ve kterých je zachycené korpuskulární záření (energetické ionty a elektrony ze slunečního větru). Nabité částice zde jsou ovládané Lorentzovou silou a vykonávají tři různé pohyby:</a:t>
            </a:r>
          </a:p>
        </p:txBody>
      </p:sp>
      <p:sp>
        <p:nvSpPr>
          <p:cNvPr id="11" name="TextovéPole 10">
            <a:extLst>
              <a:ext uri="{FF2B5EF4-FFF2-40B4-BE49-F238E27FC236}">
                <a16:creationId xmlns:a16="http://schemas.microsoft.com/office/drawing/2014/main" id="{F96C0045-E13A-42EC-B455-EEA981A879E7}"/>
              </a:ext>
            </a:extLst>
          </p:cNvPr>
          <p:cNvSpPr txBox="1"/>
          <p:nvPr/>
        </p:nvSpPr>
        <p:spPr>
          <a:xfrm>
            <a:off x="190498" y="4926477"/>
            <a:ext cx="4572000" cy="461665"/>
          </a:xfrm>
          <a:prstGeom prst="rect">
            <a:avLst/>
          </a:prstGeom>
          <a:noFill/>
        </p:spPr>
        <p:txBody>
          <a:bodyPr wrap="square">
            <a:spAutoFit/>
          </a:bodyPr>
          <a:lstStyle/>
          <a:p>
            <a:r>
              <a:rPr lang="cs-CZ" sz="2400" b="1" dirty="0"/>
              <a:t>Kompas</a:t>
            </a:r>
            <a:endParaRPr lang="cs-CZ" sz="2400" dirty="0"/>
          </a:p>
        </p:txBody>
      </p:sp>
      <p:sp>
        <p:nvSpPr>
          <p:cNvPr id="13" name="TextovéPole 12">
            <a:extLst>
              <a:ext uri="{FF2B5EF4-FFF2-40B4-BE49-F238E27FC236}">
                <a16:creationId xmlns:a16="http://schemas.microsoft.com/office/drawing/2014/main" id="{4E7EB27A-420E-4731-B0F1-9111244DA820}"/>
              </a:ext>
            </a:extLst>
          </p:cNvPr>
          <p:cNvSpPr txBox="1"/>
          <p:nvPr/>
        </p:nvSpPr>
        <p:spPr>
          <a:xfrm>
            <a:off x="267554" y="3335530"/>
            <a:ext cx="8608892" cy="1015663"/>
          </a:xfrm>
          <a:prstGeom prst="rect">
            <a:avLst/>
          </a:prstGeom>
          <a:noFill/>
        </p:spPr>
        <p:txBody>
          <a:bodyPr wrap="square">
            <a:spAutoFit/>
          </a:bodyPr>
          <a:lstStyle/>
          <a:p>
            <a:pPr algn="just"/>
            <a:r>
              <a:rPr lang="cs-CZ" sz="2000" dirty="0"/>
              <a:t>  1. oběh okolo své siločáry s periodou několika mikrosekund až milisekund.</a:t>
            </a:r>
          </a:p>
          <a:p>
            <a:pPr algn="just"/>
            <a:r>
              <a:rPr lang="cs-CZ" sz="2000" dirty="0"/>
              <a:t>  2. posuvný (při složení s prvním pohybem spirálový) pohyb podél siločar.</a:t>
            </a:r>
          </a:p>
          <a:p>
            <a:pPr algn="just"/>
            <a:r>
              <a:rPr lang="cs-CZ" sz="2000" dirty="0"/>
              <a:t>  3. pohyb kolmý na rovinu magnetického poledníku. </a:t>
            </a:r>
          </a:p>
        </p:txBody>
      </p:sp>
    </p:spTree>
    <p:extLst>
      <p:ext uri="{BB962C8B-B14F-4D97-AF65-F5344CB8AC3E}">
        <p14:creationId xmlns:p14="http://schemas.microsoft.com/office/powerpoint/2010/main" val="2701853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Peter Pan &amp; His Shadow | Cindy Goeddel Photography, LLC">
            <a:extLst>
              <a:ext uri="{FF2B5EF4-FFF2-40B4-BE49-F238E27FC236}">
                <a16:creationId xmlns:a16="http://schemas.microsoft.com/office/drawing/2014/main" id="{386D28E9-D147-42B5-A25F-66723D11F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170" y="2293298"/>
            <a:ext cx="4291337" cy="1608507"/>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Fleet Foxes Might Hunt with Magnetic Fields | Mental Floss">
            <a:extLst>
              <a:ext uri="{FF2B5EF4-FFF2-40B4-BE49-F238E27FC236}">
                <a16:creationId xmlns:a16="http://schemas.microsoft.com/office/drawing/2014/main" id="{803C3629-C616-418B-BCD6-708FDC02D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170" y="4099388"/>
            <a:ext cx="4557559" cy="256204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E5BC1F6-56D7-45BD-A4C6-4026653E9F50}"/>
              </a:ext>
            </a:extLst>
          </p:cNvPr>
          <p:cNvSpPr txBox="1"/>
          <p:nvPr/>
        </p:nvSpPr>
        <p:spPr>
          <a:xfrm>
            <a:off x="173534" y="871067"/>
            <a:ext cx="8803195" cy="1323439"/>
          </a:xfrm>
          <a:prstGeom prst="rect">
            <a:avLst/>
          </a:prstGeom>
          <a:noFill/>
        </p:spPr>
        <p:txBody>
          <a:bodyPr wrap="square">
            <a:spAutoFit/>
          </a:bodyPr>
          <a:lstStyle/>
          <a:p>
            <a:pPr algn="just"/>
            <a:r>
              <a:rPr lang="cs-CZ" sz="2000" b="0" i="0" dirty="0">
                <a:solidFill>
                  <a:srgbClr val="000000"/>
                </a:solidFill>
                <a:effectLst/>
              </a:rPr>
              <a:t>Lišky se při lovu hlodavců pod sněhem či ve vysoké trávě přednostně staví severojižně a skoky provedené tímto směrem mají vyšší pravděpodobnost úspěšného ulovení kořisti. Liška tedy zřejmě nejen vnímá zemské magnetické pole, ale při lovu ho dokáže využít i k vylepšení odhadu vzdálenosti. </a:t>
            </a:r>
            <a:endParaRPr lang="cs-CZ" sz="2000" dirty="0"/>
          </a:p>
        </p:txBody>
      </p:sp>
      <p:sp>
        <p:nvSpPr>
          <p:cNvPr id="11" name="TextovéPole 10">
            <a:extLst>
              <a:ext uri="{FF2B5EF4-FFF2-40B4-BE49-F238E27FC236}">
                <a16:creationId xmlns:a16="http://schemas.microsoft.com/office/drawing/2014/main" id="{EAF4578D-223B-4AAC-A330-0E982369C1A8}"/>
              </a:ext>
            </a:extLst>
          </p:cNvPr>
          <p:cNvSpPr txBox="1"/>
          <p:nvPr/>
        </p:nvSpPr>
        <p:spPr>
          <a:xfrm>
            <a:off x="239190" y="2293298"/>
            <a:ext cx="4105335" cy="4401205"/>
          </a:xfrm>
          <a:prstGeom prst="rect">
            <a:avLst/>
          </a:prstGeom>
          <a:noFill/>
        </p:spPr>
        <p:txBody>
          <a:bodyPr wrap="square">
            <a:spAutoFit/>
          </a:bodyPr>
          <a:lstStyle/>
          <a:p>
            <a:pPr algn="just"/>
            <a:r>
              <a:rPr lang="cs-CZ" sz="2000" b="0" i="0" dirty="0">
                <a:solidFill>
                  <a:srgbClr val="000000"/>
                </a:solidFill>
                <a:effectLst/>
              </a:rPr>
              <a:t>Na základě terénních záběrů zvěře a satelitních snímků se ukázalo, že pasoucí se nebo odpočívající krávy, srnci a jeleni nepostávají náhodně, ale nejčastěji se orientují v severojižním směru. Pod dráty vysokého napětí je poloha zvířat naopak náhodná, tj. indukovaná elektromagnetická pole vedou k dezorientaci a ztrátě schopnosti vnímat zemské magnetické pole. Čím dále od elektrického vedení, tím více opět začala u zvířat převládat severojižní orientace.</a:t>
            </a:r>
            <a:endParaRPr lang="cs-CZ" sz="2000" dirty="0"/>
          </a:p>
        </p:txBody>
      </p:sp>
      <p:sp>
        <p:nvSpPr>
          <p:cNvPr id="7" name="TextovéPole 6">
            <a:extLst>
              <a:ext uri="{FF2B5EF4-FFF2-40B4-BE49-F238E27FC236}">
                <a16:creationId xmlns:a16="http://schemas.microsoft.com/office/drawing/2014/main" id="{48E58B5F-B846-4066-B67A-6B1DDF93C3AE}"/>
              </a:ext>
            </a:extLst>
          </p:cNvPr>
          <p:cNvSpPr txBox="1"/>
          <p:nvPr/>
        </p:nvSpPr>
        <p:spPr>
          <a:xfrm>
            <a:off x="239190" y="196567"/>
            <a:ext cx="4572000" cy="461665"/>
          </a:xfrm>
          <a:prstGeom prst="rect">
            <a:avLst/>
          </a:prstGeom>
          <a:noFill/>
        </p:spPr>
        <p:txBody>
          <a:bodyPr wrap="square">
            <a:spAutoFit/>
          </a:bodyPr>
          <a:lstStyle/>
          <a:p>
            <a:r>
              <a:rPr lang="cs-CZ" sz="2400" b="1" dirty="0" err="1"/>
              <a:t>Magnetorecepce</a:t>
            </a:r>
            <a:endParaRPr lang="cs-CZ" sz="2400" dirty="0"/>
          </a:p>
        </p:txBody>
      </p:sp>
    </p:spTree>
    <p:extLst>
      <p:ext uri="{BB962C8B-B14F-4D97-AF65-F5344CB8AC3E}">
        <p14:creationId xmlns:p14="http://schemas.microsoft.com/office/powerpoint/2010/main" val="2678226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D91D990-9157-4C6C-9988-1636B8070034}"/>
              </a:ext>
            </a:extLst>
          </p:cNvPr>
          <p:cNvPicPr>
            <a:picLocks noChangeAspect="1"/>
          </p:cNvPicPr>
          <p:nvPr/>
        </p:nvPicPr>
        <p:blipFill>
          <a:blip r:embed="rId2"/>
          <a:stretch>
            <a:fillRect/>
          </a:stretch>
        </p:blipFill>
        <p:spPr>
          <a:xfrm>
            <a:off x="602301" y="1746235"/>
            <a:ext cx="3969699" cy="4996150"/>
          </a:xfrm>
          <a:prstGeom prst="rect">
            <a:avLst/>
          </a:prstGeom>
        </p:spPr>
      </p:pic>
      <p:pic>
        <p:nvPicPr>
          <p:cNvPr id="5" name="Obrázek 4">
            <a:extLst>
              <a:ext uri="{FF2B5EF4-FFF2-40B4-BE49-F238E27FC236}">
                <a16:creationId xmlns:a16="http://schemas.microsoft.com/office/drawing/2014/main" id="{82B2097F-6CCA-488F-A560-D6BF22AE5961}"/>
              </a:ext>
            </a:extLst>
          </p:cNvPr>
          <p:cNvPicPr>
            <a:picLocks noChangeAspect="1"/>
          </p:cNvPicPr>
          <p:nvPr/>
        </p:nvPicPr>
        <p:blipFill>
          <a:blip r:embed="rId3"/>
          <a:stretch>
            <a:fillRect/>
          </a:stretch>
        </p:blipFill>
        <p:spPr>
          <a:xfrm>
            <a:off x="5481602" y="486622"/>
            <a:ext cx="3504744" cy="5884756"/>
          </a:xfrm>
          <a:prstGeom prst="rect">
            <a:avLst/>
          </a:prstGeom>
        </p:spPr>
      </p:pic>
      <p:sp>
        <p:nvSpPr>
          <p:cNvPr id="8" name="TextovéPole 7">
            <a:extLst>
              <a:ext uri="{FF2B5EF4-FFF2-40B4-BE49-F238E27FC236}">
                <a16:creationId xmlns:a16="http://schemas.microsoft.com/office/drawing/2014/main" id="{33101097-7002-4073-A753-A4828EE66541}"/>
              </a:ext>
            </a:extLst>
          </p:cNvPr>
          <p:cNvSpPr txBox="1"/>
          <p:nvPr/>
        </p:nvSpPr>
        <p:spPr>
          <a:xfrm>
            <a:off x="157654" y="187534"/>
            <a:ext cx="5513682" cy="1446550"/>
          </a:xfrm>
          <a:prstGeom prst="rect">
            <a:avLst/>
          </a:prstGeom>
          <a:noFill/>
        </p:spPr>
        <p:txBody>
          <a:bodyPr wrap="square">
            <a:spAutoFit/>
          </a:bodyPr>
          <a:lstStyle/>
          <a:p>
            <a:r>
              <a:rPr lang="cs-CZ" sz="2000" b="1" dirty="0"/>
              <a:t>Mechanismy </a:t>
            </a:r>
            <a:r>
              <a:rPr lang="cs-CZ" sz="2000" b="1" dirty="0" err="1"/>
              <a:t>magnetorecepce</a:t>
            </a:r>
            <a:endParaRPr lang="cs-CZ" sz="2000" dirty="0"/>
          </a:p>
          <a:p>
            <a:r>
              <a:rPr lang="cs-CZ" sz="800" dirty="0"/>
              <a:t> </a:t>
            </a:r>
          </a:p>
          <a:p>
            <a:r>
              <a:rPr lang="cs-CZ" sz="2000" dirty="0"/>
              <a:t>   </a:t>
            </a:r>
            <a:r>
              <a:rPr lang="cs-CZ" sz="2000" i="1" dirty="0"/>
              <a:t>mechanický</a:t>
            </a:r>
            <a:r>
              <a:rPr lang="cs-CZ" sz="2000" dirty="0"/>
              <a:t>, založený na magnetickém minerálu magnetitu </a:t>
            </a:r>
          </a:p>
          <a:p>
            <a:r>
              <a:rPr lang="cs-CZ" sz="2000" dirty="0"/>
              <a:t>   </a:t>
            </a:r>
            <a:r>
              <a:rPr lang="cs-CZ" sz="2000" i="1" dirty="0"/>
              <a:t>biochemický</a:t>
            </a:r>
            <a:r>
              <a:rPr lang="cs-CZ" sz="2000" dirty="0"/>
              <a:t>, založený na proteinu </a:t>
            </a:r>
            <a:r>
              <a:rPr lang="cs-CZ" sz="2000" i="1" dirty="0" err="1"/>
              <a:t>kryptochromu</a:t>
            </a:r>
            <a:r>
              <a:rPr lang="cs-CZ" sz="2000" dirty="0"/>
              <a:t>.</a:t>
            </a:r>
          </a:p>
        </p:txBody>
      </p:sp>
    </p:spTree>
    <p:extLst>
      <p:ext uri="{BB962C8B-B14F-4D97-AF65-F5344CB8AC3E}">
        <p14:creationId xmlns:p14="http://schemas.microsoft.com/office/powerpoint/2010/main" val="2750458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45EC712-8EB6-4803-AB4B-982AB4F4D3DB}"/>
              </a:ext>
            </a:extLst>
          </p:cNvPr>
          <p:cNvSpPr txBox="1"/>
          <p:nvPr/>
        </p:nvSpPr>
        <p:spPr>
          <a:xfrm>
            <a:off x="226031" y="722283"/>
            <a:ext cx="8691937" cy="1938992"/>
          </a:xfrm>
          <a:prstGeom prst="rect">
            <a:avLst/>
          </a:prstGeom>
          <a:noFill/>
        </p:spPr>
        <p:txBody>
          <a:bodyPr wrap="square">
            <a:spAutoFit/>
          </a:bodyPr>
          <a:lstStyle/>
          <a:p>
            <a:pPr algn="just"/>
            <a:r>
              <a:rPr lang="cs-CZ" sz="2000" b="1" dirty="0" err="1"/>
              <a:t>Paleomagnetismus</a:t>
            </a:r>
            <a:r>
              <a:rPr lang="cs-CZ" sz="2000" dirty="0"/>
              <a:t> zkoumá rozložení geomagnetického pole a jeho změny v jednotlivých geologických obdobích na základě studia zbytkového magnetismu některých hornin. Metoda je založena na magnetizaci kovových částic v horninách, které se buď během fáze roztavení hornin (T</a:t>
            </a:r>
            <a:r>
              <a:rPr lang="en-US" sz="2000" baseline="-25000" dirty="0"/>
              <a:t>t</a:t>
            </a:r>
            <a:r>
              <a:rPr lang="cs-CZ" sz="2000" dirty="0"/>
              <a:t> </a:t>
            </a:r>
            <a:r>
              <a:rPr lang="en-US" sz="2000" dirty="0"/>
              <a:t>&gt; </a:t>
            </a:r>
            <a:r>
              <a:rPr lang="cs-CZ" sz="2000" dirty="0" err="1"/>
              <a:t>T</a:t>
            </a:r>
            <a:r>
              <a:rPr lang="cs-CZ" sz="2000" baseline="-25000" dirty="0" err="1"/>
              <a:t>c</a:t>
            </a:r>
            <a:r>
              <a:rPr lang="cs-CZ" sz="2000" dirty="0"/>
              <a:t>) orientují ve směru geomagnetického pole (převážně magnetit) či na sedimentárních horninách, kde se částice orientují během sedimentace (hematit).</a:t>
            </a:r>
          </a:p>
        </p:txBody>
      </p:sp>
      <p:sp>
        <p:nvSpPr>
          <p:cNvPr id="7" name="TextovéPole 6">
            <a:extLst>
              <a:ext uri="{FF2B5EF4-FFF2-40B4-BE49-F238E27FC236}">
                <a16:creationId xmlns:a16="http://schemas.microsoft.com/office/drawing/2014/main" id="{5584BA6A-3DA3-42F8-AB50-F668DAB83800}"/>
              </a:ext>
            </a:extLst>
          </p:cNvPr>
          <p:cNvSpPr txBox="1"/>
          <p:nvPr/>
        </p:nvSpPr>
        <p:spPr>
          <a:xfrm>
            <a:off x="226031" y="195477"/>
            <a:ext cx="4572000" cy="461665"/>
          </a:xfrm>
          <a:prstGeom prst="rect">
            <a:avLst/>
          </a:prstGeom>
          <a:noFill/>
        </p:spPr>
        <p:txBody>
          <a:bodyPr wrap="square">
            <a:spAutoFit/>
          </a:bodyPr>
          <a:lstStyle/>
          <a:p>
            <a:r>
              <a:rPr lang="cs-CZ" sz="2400" b="1" dirty="0" err="1"/>
              <a:t>Paleomagnetismus</a:t>
            </a:r>
            <a:endParaRPr lang="cs-CZ" sz="2400" dirty="0"/>
          </a:p>
        </p:txBody>
      </p:sp>
      <p:pic>
        <p:nvPicPr>
          <p:cNvPr id="9" name="Obrázek 8">
            <a:extLst>
              <a:ext uri="{FF2B5EF4-FFF2-40B4-BE49-F238E27FC236}">
                <a16:creationId xmlns:a16="http://schemas.microsoft.com/office/drawing/2014/main" id="{157F5C23-3381-4D5D-B596-2F5617A3C58E}"/>
              </a:ext>
            </a:extLst>
          </p:cNvPr>
          <p:cNvPicPr>
            <a:picLocks noChangeAspect="1"/>
          </p:cNvPicPr>
          <p:nvPr/>
        </p:nvPicPr>
        <p:blipFill>
          <a:blip r:embed="rId2"/>
          <a:stretch>
            <a:fillRect/>
          </a:stretch>
        </p:blipFill>
        <p:spPr>
          <a:xfrm>
            <a:off x="1716660" y="3066765"/>
            <a:ext cx="5992617" cy="3347607"/>
          </a:xfrm>
          <a:prstGeom prst="rect">
            <a:avLst/>
          </a:prstGeom>
        </p:spPr>
      </p:pic>
      <p:pic>
        <p:nvPicPr>
          <p:cNvPr id="3076" name="Picture 4" descr="See the source image">
            <a:extLst>
              <a:ext uri="{FF2B5EF4-FFF2-40B4-BE49-F238E27FC236}">
                <a16:creationId xmlns:a16="http://schemas.microsoft.com/office/drawing/2014/main" id="{A2264A3D-2AE1-4C0C-B059-D056DAE32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31" y="2818615"/>
            <a:ext cx="1100674" cy="384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6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alvanická koroze - skutečná zkáza vodníků?">
            <a:extLst>
              <a:ext uri="{FF2B5EF4-FFF2-40B4-BE49-F238E27FC236}">
                <a16:creationId xmlns:a16="http://schemas.microsoft.com/office/drawing/2014/main" id="{8055D827-1E1C-4E61-AD22-52F37562F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34" y="1985935"/>
            <a:ext cx="3922503" cy="174592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RIBOLÓGIA : Povrchové úpravy spojovacích součástí">
            <a:extLst>
              <a:ext uri="{FF2B5EF4-FFF2-40B4-BE49-F238E27FC236}">
                <a16:creationId xmlns:a16="http://schemas.microsoft.com/office/drawing/2014/main" id="{70AB2C9B-E8BD-4274-98C4-DF623058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516" y="428263"/>
            <a:ext cx="33337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a:extLst>
              <a:ext uri="{FF2B5EF4-FFF2-40B4-BE49-F238E27FC236}">
                <a16:creationId xmlns:a16="http://schemas.microsoft.com/office/drawing/2014/main" id="{DB21584E-A0BA-4510-A223-DDD920910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660" y="4180738"/>
            <a:ext cx="3713463" cy="2248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D410925-A678-4953-80B2-E25C68B2364D}"/>
              </a:ext>
            </a:extLst>
          </p:cNvPr>
          <p:cNvSpPr txBox="1"/>
          <p:nvPr/>
        </p:nvSpPr>
        <p:spPr>
          <a:xfrm>
            <a:off x="196484" y="289367"/>
            <a:ext cx="4919240" cy="461665"/>
          </a:xfrm>
          <a:prstGeom prst="rect">
            <a:avLst/>
          </a:prstGeom>
          <a:noFill/>
        </p:spPr>
        <p:txBody>
          <a:bodyPr wrap="square" rtlCol="0">
            <a:spAutoFit/>
          </a:bodyPr>
          <a:lstStyle/>
          <a:p>
            <a:r>
              <a:rPr lang="cs-CZ" sz="2400" b="1" dirty="0"/>
              <a:t>Elektrochemická (galvanická) koroze</a:t>
            </a:r>
          </a:p>
        </p:txBody>
      </p:sp>
      <p:sp>
        <p:nvSpPr>
          <p:cNvPr id="9" name="TextovéPole 8">
            <a:extLst>
              <a:ext uri="{FF2B5EF4-FFF2-40B4-BE49-F238E27FC236}">
                <a16:creationId xmlns:a16="http://schemas.microsoft.com/office/drawing/2014/main" id="{90847568-FABA-4128-866B-AEAB44EA53C7}"/>
              </a:ext>
            </a:extLst>
          </p:cNvPr>
          <p:cNvSpPr txBox="1"/>
          <p:nvPr/>
        </p:nvSpPr>
        <p:spPr>
          <a:xfrm>
            <a:off x="68877" y="3731856"/>
            <a:ext cx="5174455" cy="2862322"/>
          </a:xfrm>
          <a:prstGeom prst="rect">
            <a:avLst/>
          </a:prstGeom>
          <a:noFill/>
        </p:spPr>
        <p:txBody>
          <a:bodyPr wrap="square">
            <a:spAutoFit/>
          </a:bodyPr>
          <a:lstStyle/>
          <a:p>
            <a:pPr algn="just">
              <a:spcAft>
                <a:spcPts val="0"/>
              </a:spcAft>
            </a:pPr>
            <a:r>
              <a:rPr lang="cs-CZ" sz="2000" b="1" i="0" dirty="0">
                <a:solidFill>
                  <a:srgbClr val="000000"/>
                </a:solidFill>
                <a:effectLst/>
              </a:rPr>
              <a:t>Katodická ochrana </a:t>
            </a:r>
            <a:r>
              <a:rPr lang="cs-CZ" sz="2000" b="0" i="0" dirty="0">
                <a:solidFill>
                  <a:srgbClr val="000000"/>
                </a:solidFill>
                <a:effectLst/>
              </a:rPr>
              <a:t>se provádí dvěma způsoby:</a:t>
            </a:r>
          </a:p>
          <a:p>
            <a:pPr marL="90170" indent="-90170" algn="just">
              <a:spcAft>
                <a:spcPts val="0"/>
              </a:spcAft>
            </a:pPr>
            <a:r>
              <a:rPr lang="cs-CZ" sz="2000" b="0" i="0" dirty="0">
                <a:solidFill>
                  <a:srgbClr val="000000"/>
                </a:solidFill>
                <a:effectLst/>
              </a:rPr>
              <a:t>- pomocí obětované elektrody z materiálu s nižším elektrodovým potenciálem, než má chráněný materiál (pro ocel např. Zn, Al, Mg)</a:t>
            </a:r>
          </a:p>
          <a:p>
            <a:pPr marL="90170" indent="-90170" algn="just">
              <a:spcAft>
                <a:spcPts val="0"/>
              </a:spcAft>
            </a:pPr>
            <a:r>
              <a:rPr lang="cs-CZ" sz="2000" b="0" i="0" dirty="0">
                <a:solidFill>
                  <a:srgbClr val="000000"/>
                </a:solidFill>
                <a:effectLst/>
              </a:rPr>
              <a:t>- pomocí stejnosměrného elektrického zdroje, kdy chráněný předmět je připojen na katodu a anoda je zhotovena z relativně málo rozpustného vodivého materiálu (grafit, olovo, titan, korozivzdorné oceli).</a:t>
            </a:r>
          </a:p>
        </p:txBody>
      </p:sp>
      <p:sp>
        <p:nvSpPr>
          <p:cNvPr id="11" name="TextovéPole 10">
            <a:extLst>
              <a:ext uri="{FF2B5EF4-FFF2-40B4-BE49-F238E27FC236}">
                <a16:creationId xmlns:a16="http://schemas.microsoft.com/office/drawing/2014/main" id="{E9AEDDC4-6716-4F0D-922F-121DE39109CD}"/>
              </a:ext>
            </a:extLst>
          </p:cNvPr>
          <p:cNvSpPr txBox="1"/>
          <p:nvPr/>
        </p:nvSpPr>
        <p:spPr>
          <a:xfrm>
            <a:off x="228960" y="935222"/>
            <a:ext cx="4854288" cy="2554545"/>
          </a:xfrm>
          <a:prstGeom prst="rect">
            <a:avLst/>
          </a:prstGeom>
          <a:noFill/>
        </p:spPr>
        <p:txBody>
          <a:bodyPr wrap="square">
            <a:spAutoFit/>
          </a:bodyPr>
          <a:lstStyle/>
          <a:p>
            <a:pPr algn="just"/>
            <a:r>
              <a:rPr lang="cs-CZ" sz="2000" b="0" i="0" dirty="0">
                <a:solidFill>
                  <a:srgbClr val="202122"/>
                </a:solidFill>
                <a:effectLst/>
              </a:rPr>
              <a:t>Vzniká spojením dvou odlišných kovů a jejich vystavením koroznímu prostředí. Ušlechtilejší kov (katoda) koroduje pomaleji než by korodoval sám, kov méně ušlechtilý (anoda) naopak koroduje rychleji. Tento jev je využíván v praxi při tzv. katodické ochraně obětovanou anodou. Neúmyslná galvanická koroze je však většinou jevem nežádoucím.</a:t>
            </a:r>
            <a:endParaRPr lang="cs-CZ" sz="2000" dirty="0"/>
          </a:p>
        </p:txBody>
      </p:sp>
    </p:spTree>
    <p:extLst>
      <p:ext uri="{BB962C8B-B14F-4D97-AF65-F5344CB8AC3E}">
        <p14:creationId xmlns:p14="http://schemas.microsoft.com/office/powerpoint/2010/main" val="2725059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3A245FA-A5AB-47CF-B587-6AFC2E98AD8E}"/>
              </a:ext>
            </a:extLst>
          </p:cNvPr>
          <p:cNvSpPr txBox="1"/>
          <p:nvPr/>
        </p:nvSpPr>
        <p:spPr>
          <a:xfrm>
            <a:off x="214632" y="177551"/>
            <a:ext cx="3287503" cy="461665"/>
          </a:xfrm>
          <a:prstGeom prst="rect">
            <a:avLst/>
          </a:prstGeom>
          <a:noFill/>
        </p:spPr>
        <p:txBody>
          <a:bodyPr wrap="none" rtlCol="0">
            <a:spAutoFit/>
          </a:bodyPr>
          <a:lstStyle/>
          <a:p>
            <a:r>
              <a:rPr lang="cs-CZ" sz="2400" b="1" dirty="0"/>
              <a:t>Vznik střídavého proudu</a:t>
            </a:r>
          </a:p>
        </p:txBody>
      </p:sp>
      <p:pic>
        <p:nvPicPr>
          <p:cNvPr id="4104" name="Picture 8">
            <a:extLst>
              <a:ext uri="{FF2B5EF4-FFF2-40B4-BE49-F238E27FC236}">
                <a16:creationId xmlns:a16="http://schemas.microsoft.com/office/drawing/2014/main" id="{89735C7E-1955-40CC-87BD-6B2E52D43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132" y="2812022"/>
            <a:ext cx="3877236" cy="1853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94AFC27-0299-4AD5-9E47-71D08A4527EC}"/>
              </a:ext>
            </a:extLst>
          </p:cNvPr>
          <p:cNvSpPr txBox="1"/>
          <p:nvPr/>
        </p:nvSpPr>
        <p:spPr>
          <a:xfrm>
            <a:off x="184935" y="639216"/>
            <a:ext cx="8744433" cy="1938992"/>
          </a:xfrm>
          <a:prstGeom prst="rect">
            <a:avLst/>
          </a:prstGeom>
          <a:noFill/>
        </p:spPr>
        <p:txBody>
          <a:bodyPr wrap="square">
            <a:spAutoFit/>
          </a:bodyPr>
          <a:lstStyle/>
          <a:p>
            <a:pPr algn="just"/>
            <a:r>
              <a:rPr lang="cs-CZ" sz="2000" b="0" i="0" dirty="0">
                <a:solidFill>
                  <a:srgbClr val="333333"/>
                </a:solidFill>
                <a:effectLst/>
              </a:rPr>
              <a:t>Jestliže se hodnota napětí na svorkách zdroje nemění, obvodem protéká stálý, tzv. </a:t>
            </a:r>
            <a:r>
              <a:rPr lang="cs-CZ" sz="2000" b="1" i="0" dirty="0">
                <a:solidFill>
                  <a:srgbClr val="333333"/>
                </a:solidFill>
                <a:effectLst/>
              </a:rPr>
              <a:t>stejnosměrný proud (DC)</a:t>
            </a:r>
            <a:r>
              <a:rPr lang="cs-CZ" sz="2000" b="0" i="0" dirty="0">
                <a:solidFill>
                  <a:srgbClr val="333333"/>
                </a:solidFill>
                <a:effectLst/>
              </a:rPr>
              <a:t>. Bude-li se polarita obou svorek rychle a periodicky měnit, bude se obdobně měnit i směr elektrického napětí, čímž získáme tzv. střídavé elektrické napětí. Připojíme-li ke svorkám zdroje střídavého napětí elektrický obvod, bude jím procházet proud, který periodicky mění směr i velikost, tzv. </a:t>
            </a:r>
            <a:r>
              <a:rPr lang="cs-CZ" sz="2000" b="1" i="0" dirty="0">
                <a:solidFill>
                  <a:srgbClr val="333333"/>
                </a:solidFill>
                <a:effectLst/>
              </a:rPr>
              <a:t>střídavý elektrický proud</a:t>
            </a:r>
            <a:r>
              <a:rPr lang="cs-CZ" sz="2000" b="0" i="0" dirty="0">
                <a:solidFill>
                  <a:srgbClr val="333333"/>
                </a:solidFill>
                <a:effectLst/>
              </a:rPr>
              <a:t>. </a:t>
            </a:r>
            <a:endParaRPr lang="cs-CZ" sz="2000" dirty="0"/>
          </a:p>
        </p:txBody>
      </p:sp>
      <p:pic>
        <p:nvPicPr>
          <p:cNvPr id="7170" name="Picture 2">
            <a:extLst>
              <a:ext uri="{FF2B5EF4-FFF2-40B4-BE49-F238E27FC236}">
                <a16:creationId xmlns:a16="http://schemas.microsoft.com/office/drawing/2014/main" id="{F6E210D9-9BD7-472D-8666-E3ED9EFD1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476" y="4899107"/>
            <a:ext cx="3802564" cy="182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A0021137-FCC6-4191-88FA-72BC39211A61}"/>
              </a:ext>
            </a:extLst>
          </p:cNvPr>
          <p:cNvSpPr txBox="1"/>
          <p:nvPr/>
        </p:nvSpPr>
        <p:spPr>
          <a:xfrm>
            <a:off x="283798" y="5148504"/>
            <a:ext cx="4768334" cy="1323439"/>
          </a:xfrm>
          <a:prstGeom prst="rect">
            <a:avLst/>
          </a:prstGeom>
          <a:noFill/>
        </p:spPr>
        <p:txBody>
          <a:bodyPr wrap="square">
            <a:spAutoFit/>
          </a:bodyPr>
          <a:lstStyle/>
          <a:p>
            <a:r>
              <a:rPr lang="cs-CZ" sz="2000" b="0" i="0" dirty="0">
                <a:solidFill>
                  <a:srgbClr val="333333"/>
                </a:solidFill>
                <a:effectLst/>
              </a:rPr>
              <a:t>Podle Ampérova pravidla pravé ruky určíme, že v první polovině pohybu bude proud směřovat od nás a v druhé polovině pohybu k nám.</a:t>
            </a:r>
            <a:endParaRPr lang="cs-CZ" sz="2000" dirty="0"/>
          </a:p>
        </p:txBody>
      </p:sp>
      <p:sp>
        <p:nvSpPr>
          <p:cNvPr id="16" name="TextovéPole 15">
            <a:extLst>
              <a:ext uri="{FF2B5EF4-FFF2-40B4-BE49-F238E27FC236}">
                <a16:creationId xmlns:a16="http://schemas.microsoft.com/office/drawing/2014/main" id="{349BD784-315F-4A83-865E-3F5F982F6C42}"/>
              </a:ext>
            </a:extLst>
          </p:cNvPr>
          <p:cNvSpPr txBox="1"/>
          <p:nvPr/>
        </p:nvSpPr>
        <p:spPr>
          <a:xfrm>
            <a:off x="214632" y="2812022"/>
            <a:ext cx="4572000" cy="1938992"/>
          </a:xfrm>
          <a:prstGeom prst="rect">
            <a:avLst/>
          </a:prstGeom>
          <a:noFill/>
        </p:spPr>
        <p:txBody>
          <a:bodyPr wrap="square">
            <a:spAutoFit/>
          </a:bodyPr>
          <a:lstStyle/>
          <a:p>
            <a:pPr algn="just"/>
            <a:r>
              <a:rPr lang="cs-CZ" sz="2000" b="0" i="0" dirty="0">
                <a:solidFill>
                  <a:srgbClr val="333333"/>
                </a:solidFill>
                <a:effectLst/>
              </a:rPr>
              <a:t>Pohybuje-li se vodič v magnetickém poli po kruhové dráze, můžeme sledovat, kolik indukčních čar vodič protne za stejnou dobu. Čím více indukčních čar vodič protne, tím větší napětí se v něm indukuje. </a:t>
            </a:r>
            <a:endParaRPr lang="cs-CZ" sz="2000" dirty="0"/>
          </a:p>
        </p:txBody>
      </p:sp>
    </p:spTree>
    <p:extLst>
      <p:ext uri="{BB962C8B-B14F-4D97-AF65-F5344CB8AC3E}">
        <p14:creationId xmlns:p14="http://schemas.microsoft.com/office/powerpoint/2010/main" val="2921732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9D0C793-30C9-46D1-9999-607B73816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059" y="2751273"/>
            <a:ext cx="5892978" cy="3253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5637F6B5-97E0-4CFE-9ED2-DC650E93139C}"/>
              </a:ext>
            </a:extLst>
          </p:cNvPr>
          <p:cNvSpPr txBox="1"/>
          <p:nvPr/>
        </p:nvSpPr>
        <p:spPr>
          <a:xfrm>
            <a:off x="241443" y="233252"/>
            <a:ext cx="8697074" cy="2246769"/>
          </a:xfrm>
          <a:prstGeom prst="rect">
            <a:avLst/>
          </a:prstGeom>
          <a:noFill/>
        </p:spPr>
        <p:txBody>
          <a:bodyPr wrap="square">
            <a:spAutoFit/>
          </a:bodyPr>
          <a:lstStyle/>
          <a:p>
            <a:pPr algn="just"/>
            <a:r>
              <a:rPr lang="cs-CZ" sz="2000" b="0" i="0" dirty="0">
                <a:solidFill>
                  <a:srgbClr val="333333"/>
                </a:solidFill>
                <a:effectLst/>
              </a:rPr>
              <a:t>V času 0 s se vodič pohybuje ve směru indukčních čar, neprotíná téměř žádné magnetické indukční čáry a ve vodiči žádné napětí nevzniká. V čase 0,25 s už vodič protíná více magnetických indukčních čar, a proto se ve vodiči indukuje napětí a jemu odpovídají proud směřující od nás. V čase 0,5 s protíná vodič nejvíce indukčních čar, a proto se indukuje největší napětí tzv. amplituda napětí. Průběh napětí indukovaného ve vodiči je o periodický děj. Grafem závislosti střídavého indukovaného napětí na čase je sinusoida. </a:t>
            </a:r>
            <a:endParaRPr lang="cs-CZ" sz="2000" dirty="0"/>
          </a:p>
        </p:txBody>
      </p:sp>
      <p:pic>
        <p:nvPicPr>
          <p:cNvPr id="7" name="Picture 2">
            <a:extLst>
              <a:ext uri="{FF2B5EF4-FFF2-40B4-BE49-F238E27FC236}">
                <a16:creationId xmlns:a16="http://schemas.microsoft.com/office/drawing/2014/main" id="{D73A1615-570B-4B8D-9D84-83625A27C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62" y="2480021"/>
            <a:ext cx="1843412" cy="197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6282E68-CDD5-4856-96B1-3B7BB30CC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62" y="4874442"/>
            <a:ext cx="1867125" cy="40519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A5D478A-7DFF-4F91-B99B-23423C614568}"/>
              </a:ext>
            </a:extLst>
          </p:cNvPr>
          <p:cNvSpPr txBox="1"/>
          <p:nvPr/>
        </p:nvSpPr>
        <p:spPr>
          <a:xfrm>
            <a:off x="241443" y="5424419"/>
            <a:ext cx="2604499" cy="1200329"/>
          </a:xfrm>
          <a:prstGeom prst="rect">
            <a:avLst/>
          </a:prstGeom>
          <a:noFill/>
        </p:spPr>
        <p:txBody>
          <a:bodyPr wrap="square">
            <a:spAutoFit/>
          </a:bodyPr>
          <a:lstStyle/>
          <a:p>
            <a:r>
              <a:rPr lang="cs-CZ" b="0" i="0" dirty="0">
                <a:solidFill>
                  <a:srgbClr val="000000"/>
                </a:solidFill>
                <a:effectLst/>
              </a:rPr>
              <a:t>u ... okamžitá hodnota napětí</a:t>
            </a:r>
            <a:br>
              <a:rPr lang="cs-CZ" dirty="0"/>
            </a:br>
            <a:r>
              <a:rPr lang="cs-CZ" b="0" i="0" dirty="0">
                <a:solidFill>
                  <a:srgbClr val="000000"/>
                </a:solidFill>
                <a:effectLst/>
              </a:rPr>
              <a:t>U</a:t>
            </a:r>
            <a:r>
              <a:rPr lang="cs-CZ" b="0" i="0" baseline="-25000" dirty="0">
                <a:solidFill>
                  <a:srgbClr val="000000"/>
                </a:solidFill>
                <a:effectLst/>
              </a:rPr>
              <a:t>m</a:t>
            </a:r>
            <a:r>
              <a:rPr lang="cs-CZ" b="0" i="0" dirty="0">
                <a:solidFill>
                  <a:srgbClr val="000000"/>
                </a:solidFill>
                <a:effectLst/>
              </a:rPr>
              <a:t> ... amplituda napětí</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37081538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2994904-868D-4D42-85B2-17C4C57EBD28}"/>
              </a:ext>
            </a:extLst>
          </p:cNvPr>
          <p:cNvSpPr txBox="1"/>
          <p:nvPr/>
        </p:nvSpPr>
        <p:spPr>
          <a:xfrm>
            <a:off x="226940" y="667416"/>
            <a:ext cx="8690119" cy="2554545"/>
          </a:xfrm>
          <a:prstGeom prst="rect">
            <a:avLst/>
          </a:prstGeom>
          <a:noFill/>
        </p:spPr>
        <p:txBody>
          <a:bodyPr wrap="square">
            <a:spAutoFit/>
          </a:bodyPr>
          <a:lstStyle/>
          <a:p>
            <a:pPr algn="just"/>
            <a:r>
              <a:rPr lang="cs-CZ" sz="2000" b="1" dirty="0"/>
              <a:t>Alternátor</a:t>
            </a:r>
            <a:r>
              <a:rPr lang="cs-CZ" sz="2000" dirty="0"/>
              <a:t> </a:t>
            </a:r>
            <a:r>
              <a:rPr lang="en-US" sz="2000" dirty="0"/>
              <a:t>(</a:t>
            </a:r>
            <a:r>
              <a:rPr lang="cs-CZ" sz="2000" dirty="0"/>
              <a:t>synchronní generátor</a:t>
            </a:r>
            <a:r>
              <a:rPr lang="en-US" sz="2000" dirty="0"/>
              <a:t>) </a:t>
            </a:r>
            <a:r>
              <a:rPr lang="cs-CZ" sz="2000" dirty="0"/>
              <a:t>je typ elektrického generátoru, synchronního stroje měnící točivou mechanickou energii na střídavý elektrický proud. Přeměňuje kinetickou energii (pohybovou energii) rotačního pohybu na energii elektrickou ve formě střídavého proudu a střídavého napětí, čímž se liší od dynama generující proud stejnosměrný. Výstupní střídavý proud (a odpovídající střídavé napětí) může být jednofázový nebo vícefázový (nejčastěji třífázový). Alternátor pracuje na principu elektromagnetické indukce – ve vodiči je indukováno napětí, pokud se vodič a magnetické pole vůči sobě pohybují.</a:t>
            </a:r>
          </a:p>
        </p:txBody>
      </p:sp>
      <p:sp>
        <p:nvSpPr>
          <p:cNvPr id="8" name="TextovéPole 7">
            <a:extLst>
              <a:ext uri="{FF2B5EF4-FFF2-40B4-BE49-F238E27FC236}">
                <a16:creationId xmlns:a16="http://schemas.microsoft.com/office/drawing/2014/main" id="{A3DAFA86-B3BC-4B06-AABD-C779C1B27187}"/>
              </a:ext>
            </a:extLst>
          </p:cNvPr>
          <p:cNvSpPr txBox="1"/>
          <p:nvPr/>
        </p:nvSpPr>
        <p:spPr>
          <a:xfrm>
            <a:off x="226940" y="205751"/>
            <a:ext cx="4572000" cy="461665"/>
          </a:xfrm>
          <a:prstGeom prst="rect">
            <a:avLst/>
          </a:prstGeom>
          <a:noFill/>
        </p:spPr>
        <p:txBody>
          <a:bodyPr wrap="square">
            <a:spAutoFit/>
          </a:bodyPr>
          <a:lstStyle/>
          <a:p>
            <a:r>
              <a:rPr lang="cs-CZ" sz="2400" b="1" dirty="0"/>
              <a:t>Alternátor</a:t>
            </a:r>
            <a:endParaRPr lang="cs-CZ" sz="2400" dirty="0"/>
          </a:p>
        </p:txBody>
      </p:sp>
      <p:pic>
        <p:nvPicPr>
          <p:cNvPr id="3" name="Obrázek 2">
            <a:extLst>
              <a:ext uri="{FF2B5EF4-FFF2-40B4-BE49-F238E27FC236}">
                <a16:creationId xmlns:a16="http://schemas.microsoft.com/office/drawing/2014/main" id="{52BB82F0-FF7E-4A2D-8FD7-B20EFA5C4E1D}"/>
              </a:ext>
            </a:extLst>
          </p:cNvPr>
          <p:cNvPicPr>
            <a:picLocks noChangeAspect="1"/>
          </p:cNvPicPr>
          <p:nvPr/>
        </p:nvPicPr>
        <p:blipFill>
          <a:blip r:embed="rId2"/>
          <a:stretch>
            <a:fillRect/>
          </a:stretch>
        </p:blipFill>
        <p:spPr>
          <a:xfrm>
            <a:off x="3382713" y="3381000"/>
            <a:ext cx="5438775" cy="1819275"/>
          </a:xfrm>
          <a:prstGeom prst="rect">
            <a:avLst/>
          </a:prstGeom>
        </p:spPr>
      </p:pic>
      <p:pic>
        <p:nvPicPr>
          <p:cNvPr id="16386" name="Picture 2">
            <a:extLst>
              <a:ext uri="{FF2B5EF4-FFF2-40B4-BE49-F238E27FC236}">
                <a16:creationId xmlns:a16="http://schemas.microsoft.com/office/drawing/2014/main" id="{24BC2A83-7236-4A95-9195-318FD19A2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8" y="3221961"/>
            <a:ext cx="2095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lternátor – Wikipedie">
            <a:extLst>
              <a:ext uri="{FF2B5EF4-FFF2-40B4-BE49-F238E27FC236}">
                <a16:creationId xmlns:a16="http://schemas.microsoft.com/office/drawing/2014/main" id="{660D4253-0A05-4351-8BBA-DEE898B9D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059" y="4725845"/>
            <a:ext cx="2130638" cy="192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11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0058316-E07A-4183-93A4-BA570797A9F8}"/>
              </a:ext>
            </a:extLst>
          </p:cNvPr>
          <p:cNvSpPr txBox="1"/>
          <p:nvPr/>
        </p:nvSpPr>
        <p:spPr>
          <a:xfrm>
            <a:off x="164993" y="645721"/>
            <a:ext cx="8814013" cy="1938992"/>
          </a:xfrm>
          <a:prstGeom prst="rect">
            <a:avLst/>
          </a:prstGeom>
          <a:noFill/>
        </p:spPr>
        <p:txBody>
          <a:bodyPr wrap="square">
            <a:spAutoFit/>
          </a:bodyPr>
          <a:lstStyle/>
          <a:p>
            <a:pPr algn="just"/>
            <a:r>
              <a:rPr lang="cs-CZ" sz="2000" b="1" dirty="0" err="1"/>
              <a:t>Magneto</a:t>
            </a:r>
            <a:r>
              <a:rPr lang="cs-CZ" sz="2000" dirty="0"/>
              <a:t> je generátor elektřiny, který využívá otáčivého pohybu permanentních magnetů k výrobě střídavého proudu (alternátory používají místo permanentních magnetů elektromagnetické cívky). Ručně poháněná </a:t>
            </a:r>
            <a:r>
              <a:rPr lang="cs-CZ" sz="2000" dirty="0" err="1"/>
              <a:t>magneta</a:t>
            </a:r>
            <a:r>
              <a:rPr lang="cs-CZ" sz="2000" dirty="0"/>
              <a:t> byla součástí prvních telefonů (poskytovala proud pro vyzvánění), </a:t>
            </a:r>
            <a:r>
              <a:rPr lang="cs-CZ" sz="2000" dirty="0" err="1"/>
              <a:t>magneta</a:t>
            </a:r>
            <a:r>
              <a:rPr lang="cs-CZ" sz="2000" dirty="0"/>
              <a:t> upravená pro generování pulsů vysokého napětí jsou používána v některých systémech spalovacích motorů jako zdroj energie pro zapalovací svíčky</a:t>
            </a:r>
            <a:r>
              <a:rPr lang="cs-CZ" sz="2000" b="0" i="0" dirty="0">
                <a:effectLst/>
              </a:rPr>
              <a:t>.</a:t>
            </a:r>
            <a:endParaRPr lang="cs-CZ" sz="2000" dirty="0"/>
          </a:p>
        </p:txBody>
      </p:sp>
      <p:pic>
        <p:nvPicPr>
          <p:cNvPr id="20482" name="Picture 2">
            <a:extLst>
              <a:ext uri="{FF2B5EF4-FFF2-40B4-BE49-F238E27FC236}">
                <a16:creationId xmlns:a16="http://schemas.microsoft.com/office/drawing/2014/main" id="{09B249EE-A6E4-4886-BF53-8A24251CD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950" y="2433802"/>
            <a:ext cx="2010056" cy="2570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B44C363-E28D-472A-8BF3-DD6B8FD9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252" y="2584713"/>
            <a:ext cx="2010056" cy="2065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12F0B7F-C7E2-4961-AB41-6514C8A75FFF}"/>
              </a:ext>
            </a:extLst>
          </p:cNvPr>
          <p:cNvSpPr txBox="1"/>
          <p:nvPr/>
        </p:nvSpPr>
        <p:spPr>
          <a:xfrm>
            <a:off x="164993" y="184056"/>
            <a:ext cx="4572000" cy="461665"/>
          </a:xfrm>
          <a:prstGeom prst="rect">
            <a:avLst/>
          </a:prstGeom>
          <a:noFill/>
        </p:spPr>
        <p:txBody>
          <a:bodyPr wrap="square">
            <a:spAutoFit/>
          </a:bodyPr>
          <a:lstStyle/>
          <a:p>
            <a:r>
              <a:rPr lang="cs-CZ" sz="2400" b="1" dirty="0" err="1"/>
              <a:t>Magneto</a:t>
            </a:r>
            <a:endParaRPr lang="cs-CZ" sz="2400" dirty="0"/>
          </a:p>
        </p:txBody>
      </p:sp>
    </p:spTree>
    <p:extLst>
      <p:ext uri="{BB962C8B-B14F-4D97-AF65-F5344CB8AC3E}">
        <p14:creationId xmlns:p14="http://schemas.microsoft.com/office/powerpoint/2010/main" val="2049969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78F0F31-EF2F-42DC-8FE7-1FB968167B82}"/>
              </a:ext>
            </a:extLst>
          </p:cNvPr>
          <p:cNvSpPr txBox="1"/>
          <p:nvPr/>
        </p:nvSpPr>
        <p:spPr>
          <a:xfrm>
            <a:off x="190072" y="180268"/>
            <a:ext cx="8676526" cy="400110"/>
          </a:xfrm>
          <a:prstGeom prst="rect">
            <a:avLst/>
          </a:prstGeom>
          <a:noFill/>
        </p:spPr>
        <p:txBody>
          <a:bodyPr wrap="square">
            <a:spAutoFit/>
          </a:bodyPr>
          <a:lstStyle/>
          <a:p>
            <a:r>
              <a:rPr lang="cs-CZ" sz="2000" b="0" i="0" dirty="0">
                <a:solidFill>
                  <a:srgbClr val="333333"/>
                </a:solidFill>
                <a:effectLst/>
              </a:rPr>
              <a:t>Graf závislosti střídavého napětí na čase může mít i jiný než sinusový průběh</a:t>
            </a:r>
            <a:endParaRPr lang="cs-CZ" sz="2000" dirty="0"/>
          </a:p>
        </p:txBody>
      </p:sp>
      <p:pic>
        <p:nvPicPr>
          <p:cNvPr id="9218" name="Picture 2">
            <a:extLst>
              <a:ext uri="{FF2B5EF4-FFF2-40B4-BE49-F238E27FC236}">
                <a16:creationId xmlns:a16="http://schemas.microsoft.com/office/drawing/2014/main" id="{FBB4DEAF-2C93-4C62-9D28-6B1646DA7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08" y="699660"/>
            <a:ext cx="5187483" cy="14373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C82294CF-2DD6-40F3-BE7E-1CDB1A4B23AB}"/>
              </a:ext>
            </a:extLst>
          </p:cNvPr>
          <p:cNvSpPr txBox="1"/>
          <p:nvPr/>
        </p:nvSpPr>
        <p:spPr>
          <a:xfrm>
            <a:off x="190072" y="2673976"/>
            <a:ext cx="8830638" cy="1938992"/>
          </a:xfrm>
          <a:prstGeom prst="rect">
            <a:avLst/>
          </a:prstGeom>
          <a:noFill/>
        </p:spPr>
        <p:txBody>
          <a:bodyPr wrap="square">
            <a:spAutoFit/>
          </a:bodyPr>
          <a:lstStyle/>
          <a:p>
            <a:pPr algn="just"/>
            <a:r>
              <a:rPr lang="cs-CZ" sz="2000" dirty="0"/>
              <a:t>Komutátor je v elektrotechnice speciální sběrný kroužek, který je rozdělen na vzájemně izolované lamely, na něž doléhají kartáče (obvykle grafitové). Zajišťuje přívod a přepínání směru proudu vedeného do rotorových cívek tak, aby byla napájena vždy cívka pod aktivním pólem a bylo dosaženo co největší účinnosti stroje (stejnosměrný motor nebo univerzálního motoru − vrtačka, mixér atd.). U dynama slouží komutátor jako mechanický rotační usměrňovač.</a:t>
            </a:r>
          </a:p>
        </p:txBody>
      </p:sp>
      <p:sp>
        <p:nvSpPr>
          <p:cNvPr id="14" name="TextovéPole 13">
            <a:extLst>
              <a:ext uri="{FF2B5EF4-FFF2-40B4-BE49-F238E27FC236}">
                <a16:creationId xmlns:a16="http://schemas.microsoft.com/office/drawing/2014/main" id="{A35D5999-CA8F-499C-B6D9-D719C9BD03D8}"/>
              </a:ext>
            </a:extLst>
          </p:cNvPr>
          <p:cNvSpPr txBox="1"/>
          <p:nvPr/>
        </p:nvSpPr>
        <p:spPr>
          <a:xfrm>
            <a:off x="185028" y="2235759"/>
            <a:ext cx="4572000" cy="461665"/>
          </a:xfrm>
          <a:prstGeom prst="rect">
            <a:avLst/>
          </a:prstGeom>
          <a:noFill/>
        </p:spPr>
        <p:txBody>
          <a:bodyPr wrap="square">
            <a:spAutoFit/>
          </a:bodyPr>
          <a:lstStyle/>
          <a:p>
            <a:r>
              <a:rPr lang="cs-CZ" sz="2400" b="1" dirty="0"/>
              <a:t>Komutátor</a:t>
            </a:r>
          </a:p>
        </p:txBody>
      </p:sp>
      <p:pic>
        <p:nvPicPr>
          <p:cNvPr id="9222" name="Picture 6">
            <a:extLst>
              <a:ext uri="{FF2B5EF4-FFF2-40B4-BE49-F238E27FC236}">
                <a16:creationId xmlns:a16="http://schemas.microsoft.com/office/drawing/2014/main" id="{B5033CB9-B654-4CF4-9192-A0C9C7A1A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36" y="4902261"/>
            <a:ext cx="1662701" cy="172208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e the source image">
            <a:extLst>
              <a:ext uri="{FF2B5EF4-FFF2-40B4-BE49-F238E27FC236}">
                <a16:creationId xmlns:a16="http://schemas.microsoft.com/office/drawing/2014/main" id="{A4E939ED-1BCF-4D8D-9D79-684E029A8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488" y="4758414"/>
            <a:ext cx="3105150"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ee the source image">
            <a:extLst>
              <a:ext uri="{FF2B5EF4-FFF2-40B4-BE49-F238E27FC236}">
                <a16:creationId xmlns:a16="http://schemas.microsoft.com/office/drawing/2014/main" id="{A554C2A0-6F2A-40A9-9989-BEF5B6B7FD6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56658" y="4797486"/>
            <a:ext cx="3750067" cy="170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073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48C45FE-370C-4344-BD1D-DC5E4B6EB131}"/>
              </a:ext>
            </a:extLst>
          </p:cNvPr>
          <p:cNvSpPr txBox="1"/>
          <p:nvPr/>
        </p:nvSpPr>
        <p:spPr>
          <a:xfrm>
            <a:off x="118099" y="516332"/>
            <a:ext cx="6724490" cy="3785652"/>
          </a:xfrm>
          <a:prstGeom prst="rect">
            <a:avLst/>
          </a:prstGeom>
          <a:noFill/>
        </p:spPr>
        <p:txBody>
          <a:bodyPr wrap="square">
            <a:spAutoFit/>
          </a:bodyPr>
          <a:lstStyle/>
          <a:p>
            <a:pPr algn="just"/>
            <a:r>
              <a:rPr lang="cs-CZ" sz="2000" b="1" dirty="0"/>
              <a:t>Dynamo </a:t>
            </a:r>
            <a:r>
              <a:rPr lang="cs-CZ" sz="2000" dirty="0"/>
              <a:t>je již zastaralý elektrický generátor, který přeměňuje mechanickou energii na stejnosměrný proud. Mechanickou energii dodává dynamu vnější zdroj (např. turbína, klika). Dynamo se skládá ze statoru tvořeného magnetem nebo elektromagnetem, rotoru s vinutím a komutátoru. Slouží k přeměně mechanické energie na stejnosměrný proud. Nevýhodou dynama je přítomnost </a:t>
            </a:r>
            <a:r>
              <a:rPr lang="cs-CZ" sz="2000" b="1" dirty="0"/>
              <a:t>komutátoru</a:t>
            </a:r>
            <a:r>
              <a:rPr lang="cs-CZ" sz="2000" dirty="0"/>
              <a:t> a závislost výstupního napětí na otáčkách rotoru. Dynamo bylo používáno například ve starých automobilech, protože při použití permanentních magnetů nepotřebuje buzení (a tedy ani přítomnost akumulátoru) – staré automobily neměly baterii a startovaly se klikou.</a:t>
            </a:r>
          </a:p>
        </p:txBody>
      </p:sp>
      <p:pic>
        <p:nvPicPr>
          <p:cNvPr id="3074" name="Picture 2">
            <a:extLst>
              <a:ext uri="{FF2B5EF4-FFF2-40B4-BE49-F238E27FC236}">
                <a16:creationId xmlns:a16="http://schemas.microsoft.com/office/drawing/2014/main" id="{A9E52E2F-20CD-465E-8461-7119407D7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329" y="283308"/>
            <a:ext cx="2154572" cy="16159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08-laurin-a-klement-bsc-01">
            <a:extLst>
              <a:ext uri="{FF2B5EF4-FFF2-40B4-BE49-F238E27FC236}">
                <a16:creationId xmlns:a16="http://schemas.microsoft.com/office/drawing/2014/main" id="{150480F2-13BE-42DC-AD42-854E43CC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427" y="2213708"/>
            <a:ext cx="1979910" cy="197991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71453A8-7981-4EDF-8736-6FE0CC3142CA}"/>
              </a:ext>
            </a:extLst>
          </p:cNvPr>
          <p:cNvSpPr txBox="1"/>
          <p:nvPr/>
        </p:nvSpPr>
        <p:spPr>
          <a:xfrm>
            <a:off x="118099" y="52476"/>
            <a:ext cx="4572000" cy="461665"/>
          </a:xfrm>
          <a:prstGeom prst="rect">
            <a:avLst/>
          </a:prstGeom>
          <a:noFill/>
        </p:spPr>
        <p:txBody>
          <a:bodyPr wrap="square">
            <a:spAutoFit/>
          </a:bodyPr>
          <a:lstStyle/>
          <a:p>
            <a:r>
              <a:rPr lang="cs-CZ" sz="2400" b="1" dirty="0"/>
              <a:t>Dynamo</a:t>
            </a:r>
            <a:endParaRPr lang="cs-CZ" sz="2400" dirty="0"/>
          </a:p>
        </p:txBody>
      </p:sp>
      <p:pic>
        <p:nvPicPr>
          <p:cNvPr id="4" name="Obrázek 3">
            <a:extLst>
              <a:ext uri="{FF2B5EF4-FFF2-40B4-BE49-F238E27FC236}">
                <a16:creationId xmlns:a16="http://schemas.microsoft.com/office/drawing/2014/main" id="{8A5F8362-EC92-4906-8BE1-0AD8C28CE8FD}"/>
              </a:ext>
            </a:extLst>
          </p:cNvPr>
          <p:cNvPicPr>
            <a:picLocks noChangeAspect="1"/>
          </p:cNvPicPr>
          <p:nvPr/>
        </p:nvPicPr>
        <p:blipFill>
          <a:blip r:embed="rId4"/>
          <a:stretch>
            <a:fillRect/>
          </a:stretch>
        </p:blipFill>
        <p:spPr>
          <a:xfrm>
            <a:off x="282486" y="4301984"/>
            <a:ext cx="3040772" cy="2362200"/>
          </a:xfrm>
          <a:prstGeom prst="rect">
            <a:avLst/>
          </a:prstGeom>
        </p:spPr>
      </p:pic>
      <p:pic>
        <p:nvPicPr>
          <p:cNvPr id="3" name="Obrázek 2">
            <a:extLst>
              <a:ext uri="{FF2B5EF4-FFF2-40B4-BE49-F238E27FC236}">
                <a16:creationId xmlns:a16="http://schemas.microsoft.com/office/drawing/2014/main" id="{14BFE7F3-E8FE-4296-B4DC-503164C232EA}"/>
              </a:ext>
            </a:extLst>
          </p:cNvPr>
          <p:cNvPicPr>
            <a:picLocks noChangeAspect="1"/>
          </p:cNvPicPr>
          <p:nvPr/>
        </p:nvPicPr>
        <p:blipFill>
          <a:blip r:embed="rId5"/>
          <a:stretch>
            <a:fillRect/>
          </a:stretch>
        </p:blipFill>
        <p:spPr>
          <a:xfrm>
            <a:off x="3565662" y="4546043"/>
            <a:ext cx="5400675" cy="2009775"/>
          </a:xfrm>
          <a:prstGeom prst="rect">
            <a:avLst/>
          </a:prstGeom>
        </p:spPr>
      </p:pic>
    </p:spTree>
    <p:extLst>
      <p:ext uri="{BB962C8B-B14F-4D97-AF65-F5344CB8AC3E}">
        <p14:creationId xmlns:p14="http://schemas.microsoft.com/office/powerpoint/2010/main" val="967611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lektřina a magnetismus">
            <a:extLst>
              <a:ext uri="{FF2B5EF4-FFF2-40B4-BE49-F238E27FC236}">
                <a16:creationId xmlns:a16="http://schemas.microsoft.com/office/drawing/2014/main" id="{E7D47901-F53A-46F3-9177-92508B856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18" y="2792415"/>
            <a:ext cx="3848100" cy="3724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4337B8B-7E39-4A13-8F2B-55C86FE886BB}"/>
              </a:ext>
            </a:extLst>
          </p:cNvPr>
          <p:cNvSpPr txBox="1"/>
          <p:nvPr/>
        </p:nvSpPr>
        <p:spPr>
          <a:xfrm>
            <a:off x="215757" y="247543"/>
            <a:ext cx="2006896" cy="461665"/>
          </a:xfrm>
          <a:prstGeom prst="rect">
            <a:avLst/>
          </a:prstGeom>
          <a:noFill/>
        </p:spPr>
        <p:txBody>
          <a:bodyPr wrap="none" rtlCol="0">
            <a:spAutoFit/>
          </a:bodyPr>
          <a:lstStyle/>
          <a:p>
            <a:r>
              <a:rPr lang="cs-CZ" sz="2400" b="1" dirty="0"/>
              <a:t>Transformátor</a:t>
            </a:r>
          </a:p>
        </p:txBody>
      </p:sp>
      <p:sp>
        <p:nvSpPr>
          <p:cNvPr id="7" name="TextovéPole 6">
            <a:extLst>
              <a:ext uri="{FF2B5EF4-FFF2-40B4-BE49-F238E27FC236}">
                <a16:creationId xmlns:a16="http://schemas.microsoft.com/office/drawing/2014/main" id="{977BCEA8-DC64-4EE8-ADEF-CEB1D19B0B63}"/>
              </a:ext>
            </a:extLst>
          </p:cNvPr>
          <p:cNvSpPr txBox="1"/>
          <p:nvPr/>
        </p:nvSpPr>
        <p:spPr>
          <a:xfrm>
            <a:off x="143838" y="771922"/>
            <a:ext cx="8815227" cy="1938992"/>
          </a:xfrm>
          <a:prstGeom prst="rect">
            <a:avLst/>
          </a:prstGeom>
          <a:noFill/>
        </p:spPr>
        <p:txBody>
          <a:bodyPr wrap="square">
            <a:spAutoFit/>
          </a:bodyPr>
          <a:lstStyle/>
          <a:p>
            <a:pPr algn="just"/>
            <a:r>
              <a:rPr lang="cs-CZ" sz="2000" b="1" dirty="0"/>
              <a:t>Transformátor</a:t>
            </a:r>
            <a:r>
              <a:rPr lang="cs-CZ" sz="2000" dirty="0"/>
              <a:t> umožňuje přenášet elektrickou energii z jednoho obvodu do druhého pomocí elektromagnetické indukce. Používá se zejména pro transformaci nízkého střídavého napětí na vysoké (a zpět) nebo pro galvanické oddělení obvodů (ochrana před úrazem elektrickým proudem). Transformátor je základním prvkem pro zajištění přenosu elektrické energie od místa výroby ke spotřebiteli, protože při přenosu vysokého napětí jsou ztráty nepoměrně nižší.</a:t>
            </a:r>
          </a:p>
        </p:txBody>
      </p:sp>
      <p:pic>
        <p:nvPicPr>
          <p:cNvPr id="1026" name="Picture 2">
            <a:extLst>
              <a:ext uri="{FF2B5EF4-FFF2-40B4-BE49-F238E27FC236}">
                <a16:creationId xmlns:a16="http://schemas.microsoft.com/office/drawing/2014/main" id="{FD5872FC-C42A-4C50-9C3E-65F7BC88F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633" y="2494355"/>
            <a:ext cx="2876764" cy="216019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31B9A7F9-A090-46A8-A907-4DDAF4D61BA5}"/>
              </a:ext>
            </a:extLst>
          </p:cNvPr>
          <p:cNvPicPr>
            <a:picLocks noChangeAspect="1"/>
          </p:cNvPicPr>
          <p:nvPr/>
        </p:nvPicPr>
        <p:blipFill>
          <a:blip r:embed="rId4"/>
          <a:stretch>
            <a:fillRect/>
          </a:stretch>
        </p:blipFill>
        <p:spPr>
          <a:xfrm>
            <a:off x="4674742" y="5054839"/>
            <a:ext cx="4284323" cy="1555618"/>
          </a:xfrm>
          <a:prstGeom prst="rect">
            <a:avLst/>
          </a:prstGeom>
        </p:spPr>
      </p:pic>
    </p:spTree>
    <p:extLst>
      <p:ext uri="{BB962C8B-B14F-4D97-AF65-F5344CB8AC3E}">
        <p14:creationId xmlns:p14="http://schemas.microsoft.com/office/powerpoint/2010/main" val="7643011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C439FE9-7FC9-4D11-8AC0-35DCB141A627}"/>
              </a:ext>
            </a:extLst>
          </p:cNvPr>
          <p:cNvSpPr txBox="1"/>
          <p:nvPr/>
        </p:nvSpPr>
        <p:spPr>
          <a:xfrm>
            <a:off x="87331" y="127726"/>
            <a:ext cx="4572000" cy="461665"/>
          </a:xfrm>
          <a:prstGeom prst="rect">
            <a:avLst/>
          </a:prstGeom>
          <a:noFill/>
        </p:spPr>
        <p:txBody>
          <a:bodyPr wrap="square">
            <a:spAutoFit/>
          </a:bodyPr>
          <a:lstStyle/>
          <a:p>
            <a:pPr algn="l"/>
            <a:r>
              <a:rPr lang="cs-CZ" sz="2400" b="1" i="0" dirty="0">
                <a:solidFill>
                  <a:srgbClr val="000000"/>
                </a:solidFill>
                <a:effectLst/>
              </a:rPr>
              <a:t>Elektrická přenosová soustava</a:t>
            </a:r>
          </a:p>
        </p:txBody>
      </p:sp>
      <p:sp>
        <p:nvSpPr>
          <p:cNvPr id="5" name="TextovéPole 4">
            <a:extLst>
              <a:ext uri="{FF2B5EF4-FFF2-40B4-BE49-F238E27FC236}">
                <a16:creationId xmlns:a16="http://schemas.microsoft.com/office/drawing/2014/main" id="{1879A374-BAA0-49CF-BCFA-335AE42E9667}"/>
              </a:ext>
            </a:extLst>
          </p:cNvPr>
          <p:cNvSpPr txBox="1"/>
          <p:nvPr/>
        </p:nvSpPr>
        <p:spPr>
          <a:xfrm>
            <a:off x="192640" y="566678"/>
            <a:ext cx="8758719" cy="3170099"/>
          </a:xfrm>
          <a:prstGeom prst="rect">
            <a:avLst/>
          </a:prstGeom>
          <a:noFill/>
        </p:spPr>
        <p:txBody>
          <a:bodyPr wrap="square">
            <a:spAutoFit/>
          </a:bodyPr>
          <a:lstStyle/>
          <a:p>
            <a:pPr algn="just"/>
            <a:r>
              <a:rPr lang="cs-CZ" sz="2000" b="1" dirty="0"/>
              <a:t>Elektrická přenosová soustava</a:t>
            </a:r>
            <a:r>
              <a:rPr lang="cs-CZ" sz="2000" dirty="0"/>
              <a:t> je systém zařízení, která zajišťují přenos elektrické energie od velkých zdrojů (elektráren) k velkým rozvodnám. Část od rozvoden k jednotlivým uživatelům, například domácnostem, se nazývá </a:t>
            </a:r>
            <a:r>
              <a:rPr lang="cs-CZ" sz="2000" b="1" dirty="0"/>
              <a:t>distribuční soustava</a:t>
            </a:r>
            <a:r>
              <a:rPr lang="cs-CZ" sz="2000" dirty="0"/>
              <a:t>.</a:t>
            </a:r>
          </a:p>
          <a:p>
            <a:pPr algn="just"/>
            <a:r>
              <a:rPr lang="cs-CZ" sz="2000" dirty="0"/>
              <a:t>V české elektrické síti nízkého napětí je střídavé napětí o frekvenci 50 Hz a efektivní napětí 230 V. Maximální napětí (amplituda) během periody trvající 0,02 s je asi 325 V. Tato napětí jsou vztažena vůči zemi (pracovnímu vodiči). Udávané napětí třífázové soustavy je efektivní napětí mezi jejími každými dvěma fázemi, tzv. </a:t>
            </a:r>
            <a:r>
              <a:rPr lang="cs-CZ" sz="2000" b="1" dirty="0"/>
              <a:t>sdružené napětí</a:t>
            </a:r>
            <a:r>
              <a:rPr lang="cs-CZ" sz="2000" dirty="0"/>
              <a:t>. V evropské soustavě nízkého napětí je sdružené napětí definováno na 400 V. Každá fáze přitom má efektivní napětí vůči střednímu vodiči (tzv. fázové napětí) symetricky zhruba 231 V.</a:t>
            </a:r>
          </a:p>
        </p:txBody>
      </p:sp>
      <p:pic>
        <p:nvPicPr>
          <p:cNvPr id="36866" name="Picture 2">
            <a:extLst>
              <a:ext uri="{FF2B5EF4-FFF2-40B4-BE49-F238E27FC236}">
                <a16:creationId xmlns:a16="http://schemas.microsoft.com/office/drawing/2014/main" id="{D5BF5310-3B6A-474E-8132-449D767B6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692" y="3929104"/>
            <a:ext cx="3750132" cy="264384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3EA316E-A04B-480F-94B3-F595FDA65F12}"/>
              </a:ext>
            </a:extLst>
          </p:cNvPr>
          <p:cNvPicPr>
            <a:picLocks noChangeAspect="1"/>
          </p:cNvPicPr>
          <p:nvPr/>
        </p:nvPicPr>
        <p:blipFill>
          <a:blip r:embed="rId3"/>
          <a:stretch>
            <a:fillRect/>
          </a:stretch>
        </p:blipFill>
        <p:spPr>
          <a:xfrm>
            <a:off x="421176" y="3929104"/>
            <a:ext cx="4238155" cy="2401622"/>
          </a:xfrm>
          <a:prstGeom prst="rect">
            <a:avLst/>
          </a:prstGeom>
        </p:spPr>
      </p:pic>
    </p:spTree>
    <p:extLst>
      <p:ext uri="{BB962C8B-B14F-4D97-AF65-F5344CB8AC3E}">
        <p14:creationId xmlns:p14="http://schemas.microsoft.com/office/powerpoint/2010/main" val="29869822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5586494-9A2C-45DA-BC5A-305BE225CFD8}"/>
              </a:ext>
            </a:extLst>
          </p:cNvPr>
          <p:cNvSpPr txBox="1"/>
          <p:nvPr/>
        </p:nvSpPr>
        <p:spPr>
          <a:xfrm>
            <a:off x="148976" y="267396"/>
            <a:ext cx="5840858" cy="461665"/>
          </a:xfrm>
          <a:prstGeom prst="rect">
            <a:avLst/>
          </a:prstGeom>
          <a:noFill/>
        </p:spPr>
        <p:txBody>
          <a:bodyPr wrap="square">
            <a:spAutoFit/>
          </a:bodyPr>
          <a:lstStyle/>
          <a:p>
            <a:pPr algn="l"/>
            <a:r>
              <a:rPr lang="cs-CZ" sz="2400" b="1" i="0" dirty="0">
                <a:effectLst/>
              </a:rPr>
              <a:t>Obvod střídavého proudu s odporem</a:t>
            </a:r>
          </a:p>
        </p:txBody>
      </p:sp>
      <p:pic>
        <p:nvPicPr>
          <p:cNvPr id="1026" name="Picture 2">
            <a:extLst>
              <a:ext uri="{FF2B5EF4-FFF2-40B4-BE49-F238E27FC236}">
                <a16:creationId xmlns:a16="http://schemas.microsoft.com/office/drawing/2014/main" id="{98DB9932-FA42-4951-B34E-A05572EB1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725" y="419619"/>
            <a:ext cx="3628133" cy="286641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2AE6639-C838-4A0F-B6A5-6E79CD2A6EC1}"/>
              </a:ext>
            </a:extLst>
          </p:cNvPr>
          <p:cNvSpPr txBox="1"/>
          <p:nvPr/>
        </p:nvSpPr>
        <p:spPr>
          <a:xfrm>
            <a:off x="148976" y="842834"/>
            <a:ext cx="5049749" cy="646331"/>
          </a:xfrm>
          <a:prstGeom prst="rect">
            <a:avLst/>
          </a:prstGeom>
          <a:noFill/>
        </p:spPr>
        <p:txBody>
          <a:bodyPr wrap="square">
            <a:spAutoFit/>
          </a:bodyPr>
          <a:lstStyle/>
          <a:p>
            <a:pPr algn="just"/>
            <a:r>
              <a:rPr lang="en-US" b="0" i="0" dirty="0">
                <a:solidFill>
                  <a:srgbClr val="000000"/>
                </a:solidFill>
                <a:effectLst/>
                <a:latin typeface="Arial" panose="020B0604020202020204" pitchFamily="34" charset="0"/>
              </a:rPr>
              <a:t>O</a:t>
            </a:r>
            <a:r>
              <a:rPr lang="cs-CZ" b="0" i="0" dirty="0" err="1">
                <a:solidFill>
                  <a:srgbClr val="000000"/>
                </a:solidFill>
                <a:effectLst/>
                <a:latin typeface="Arial" panose="020B0604020202020204" pitchFamily="34" charset="0"/>
              </a:rPr>
              <a:t>bvodem</a:t>
            </a:r>
            <a:r>
              <a:rPr lang="cs-CZ" b="0" i="0" dirty="0">
                <a:solidFill>
                  <a:srgbClr val="000000"/>
                </a:solidFill>
                <a:effectLst/>
                <a:latin typeface="Arial" panose="020B0604020202020204" pitchFamily="34" charset="0"/>
              </a:rPr>
              <a:t> prochází </a:t>
            </a:r>
            <a:r>
              <a:rPr lang="cs-CZ" b="1" i="0" dirty="0">
                <a:solidFill>
                  <a:srgbClr val="000000"/>
                </a:solidFill>
                <a:effectLst/>
                <a:latin typeface="Arial" panose="020B0604020202020204" pitchFamily="34" charset="0"/>
              </a:rPr>
              <a:t>střídavý proud</a:t>
            </a:r>
            <a:r>
              <a:rPr lang="cs-CZ" b="0" i="0" dirty="0">
                <a:solidFill>
                  <a:srgbClr val="000000"/>
                </a:solidFill>
                <a:effectLst/>
                <a:latin typeface="Arial" panose="020B0604020202020204" pitchFamily="34" charset="0"/>
              </a:rPr>
              <a:t>, jehož okamžitá hodnota </a:t>
            </a:r>
            <a:r>
              <a:rPr lang="cs-CZ" b="0" i="1"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je dána vztahem :</a:t>
            </a:r>
            <a:endParaRPr lang="cs-CZ" dirty="0"/>
          </a:p>
        </p:txBody>
      </p:sp>
      <p:pic>
        <p:nvPicPr>
          <p:cNvPr id="1028" name="Picture 4">
            <a:extLst>
              <a:ext uri="{FF2B5EF4-FFF2-40B4-BE49-F238E27FC236}">
                <a16:creationId xmlns:a16="http://schemas.microsoft.com/office/drawing/2014/main" id="{700689A0-B435-4F95-8721-9ECA4328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11" y="1545693"/>
            <a:ext cx="3538699" cy="6142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3D60E300-6742-42B5-89AE-71734A86AE12}"/>
              </a:ext>
            </a:extLst>
          </p:cNvPr>
          <p:cNvSpPr txBox="1"/>
          <p:nvPr/>
        </p:nvSpPr>
        <p:spPr>
          <a:xfrm>
            <a:off x="317142" y="2285873"/>
            <a:ext cx="4572000" cy="923330"/>
          </a:xfrm>
          <a:prstGeom prst="rect">
            <a:avLst/>
          </a:prstGeom>
          <a:noFill/>
        </p:spPr>
        <p:txBody>
          <a:bodyPr wrap="square">
            <a:spAutoFit/>
          </a:bodyPr>
          <a:lstStyle/>
          <a:p>
            <a:r>
              <a:rPr lang="cs-CZ" b="0" i="0" dirty="0" err="1">
                <a:solidFill>
                  <a:srgbClr val="000000"/>
                </a:solidFill>
                <a:effectLst/>
              </a:rPr>
              <a:t>I</a:t>
            </a:r>
            <a:r>
              <a:rPr lang="cs-CZ" b="0" i="0" baseline="-25000" dirty="0" err="1">
                <a:solidFill>
                  <a:srgbClr val="000000"/>
                </a:solidFill>
                <a:effectLst/>
              </a:rPr>
              <a:t>m</a:t>
            </a:r>
            <a:r>
              <a:rPr lang="cs-CZ" b="0" i="0" dirty="0">
                <a:solidFill>
                  <a:srgbClr val="000000"/>
                </a:solidFill>
                <a:effectLst/>
              </a:rPr>
              <a:t> ... amplituda střídavého proudu</a:t>
            </a:r>
            <a:br>
              <a:rPr lang="cs-CZ" dirty="0"/>
            </a:br>
            <a:r>
              <a:rPr lang="cs-CZ" b="0" i="0" dirty="0">
                <a:solidFill>
                  <a:srgbClr val="000000"/>
                </a:solidFill>
                <a:effectLst/>
              </a:rPr>
              <a:t>U</a:t>
            </a:r>
            <a:r>
              <a:rPr lang="cs-CZ" b="0" i="0" baseline="-25000" dirty="0">
                <a:solidFill>
                  <a:srgbClr val="000000"/>
                </a:solidFill>
                <a:effectLst/>
              </a:rPr>
              <a:t>m</a:t>
            </a:r>
            <a:r>
              <a:rPr lang="cs-CZ" b="0" i="0" dirty="0">
                <a:solidFill>
                  <a:srgbClr val="000000"/>
                </a:solidFill>
                <a:effectLst/>
              </a:rPr>
              <a:t> ... amplituda střídavého napětí</a:t>
            </a:r>
            <a:br>
              <a:rPr lang="cs-CZ" dirty="0"/>
            </a:br>
            <a:r>
              <a:rPr lang="cs-CZ" b="1" i="0" dirty="0">
                <a:solidFill>
                  <a:srgbClr val="000000"/>
                </a:solidFill>
                <a:effectLst/>
              </a:rPr>
              <a:t>R</a:t>
            </a:r>
            <a:r>
              <a:rPr lang="cs-CZ" b="0" i="0" dirty="0">
                <a:solidFill>
                  <a:srgbClr val="000000"/>
                </a:solidFill>
                <a:effectLst/>
              </a:rPr>
              <a:t> ... </a:t>
            </a:r>
            <a:r>
              <a:rPr lang="cs-CZ" b="1" i="0" dirty="0" err="1">
                <a:solidFill>
                  <a:srgbClr val="000000"/>
                </a:solidFill>
                <a:effectLst/>
              </a:rPr>
              <a:t>rezistance</a:t>
            </a:r>
            <a:r>
              <a:rPr lang="cs-CZ" b="1" i="0" dirty="0">
                <a:solidFill>
                  <a:srgbClr val="000000"/>
                </a:solidFill>
                <a:effectLst/>
              </a:rPr>
              <a:t> </a:t>
            </a:r>
            <a:r>
              <a:rPr lang="cs-CZ" b="0" i="0" dirty="0">
                <a:solidFill>
                  <a:srgbClr val="000000"/>
                </a:solidFill>
                <a:effectLst/>
              </a:rPr>
              <a:t>(odpor)</a:t>
            </a:r>
            <a:endParaRPr lang="cs-CZ" dirty="0"/>
          </a:p>
        </p:txBody>
      </p:sp>
      <p:sp>
        <p:nvSpPr>
          <p:cNvPr id="12" name="TextovéPole 11">
            <a:extLst>
              <a:ext uri="{FF2B5EF4-FFF2-40B4-BE49-F238E27FC236}">
                <a16:creationId xmlns:a16="http://schemas.microsoft.com/office/drawing/2014/main" id="{40D43D06-E25A-431E-A951-AA815A765F81}"/>
              </a:ext>
            </a:extLst>
          </p:cNvPr>
          <p:cNvSpPr txBox="1"/>
          <p:nvPr/>
        </p:nvSpPr>
        <p:spPr>
          <a:xfrm>
            <a:off x="148976" y="3274814"/>
            <a:ext cx="8518633" cy="707886"/>
          </a:xfrm>
          <a:prstGeom prst="rect">
            <a:avLst/>
          </a:prstGeom>
          <a:noFill/>
        </p:spPr>
        <p:txBody>
          <a:bodyPr wrap="square">
            <a:spAutoFit/>
          </a:bodyPr>
          <a:lstStyle/>
          <a:p>
            <a:pPr algn="just"/>
            <a:r>
              <a:rPr lang="cs-CZ" sz="2000" i="0" dirty="0">
                <a:effectLst/>
              </a:rPr>
              <a:t>Odpor R rezistoru v obvodu střídavého proudu je stejný jako v obvodu stejnosměrného proudu a nazývá se </a:t>
            </a:r>
            <a:r>
              <a:rPr lang="cs-CZ" sz="2000" b="1" i="0" dirty="0" err="1">
                <a:effectLst/>
              </a:rPr>
              <a:t>rezistance</a:t>
            </a:r>
            <a:r>
              <a:rPr lang="cs-CZ" sz="2000" i="0" dirty="0">
                <a:effectLst/>
              </a:rPr>
              <a:t>.</a:t>
            </a:r>
            <a:endParaRPr lang="cs-CZ" sz="2000" dirty="0"/>
          </a:p>
        </p:txBody>
      </p:sp>
      <p:sp>
        <p:nvSpPr>
          <p:cNvPr id="14" name="TextovéPole 13">
            <a:extLst>
              <a:ext uri="{FF2B5EF4-FFF2-40B4-BE49-F238E27FC236}">
                <a16:creationId xmlns:a16="http://schemas.microsoft.com/office/drawing/2014/main" id="{57E6F97A-4018-4A95-8704-53056DA7F0E8}"/>
              </a:ext>
            </a:extLst>
          </p:cNvPr>
          <p:cNvSpPr txBox="1"/>
          <p:nvPr/>
        </p:nvSpPr>
        <p:spPr>
          <a:xfrm>
            <a:off x="236536" y="4216674"/>
            <a:ext cx="4572000" cy="400110"/>
          </a:xfrm>
          <a:prstGeom prst="rect">
            <a:avLst/>
          </a:prstGeom>
          <a:noFill/>
        </p:spPr>
        <p:txBody>
          <a:bodyPr wrap="square">
            <a:spAutoFit/>
          </a:bodyPr>
          <a:lstStyle/>
          <a:p>
            <a:r>
              <a:rPr lang="en-US" sz="2000" b="0" i="0" dirty="0">
                <a:solidFill>
                  <a:srgbClr val="000000"/>
                </a:solidFill>
                <a:effectLst/>
              </a:rPr>
              <a:t>P</a:t>
            </a:r>
            <a:r>
              <a:rPr lang="cs-CZ" sz="2000" b="0" i="0" dirty="0">
                <a:solidFill>
                  <a:srgbClr val="000000"/>
                </a:solidFill>
                <a:effectLst/>
              </a:rPr>
              <a:t>ro okamžitou hodnotu </a:t>
            </a:r>
            <a:r>
              <a:rPr lang="cs-CZ" sz="2000" b="1" i="0" dirty="0">
                <a:solidFill>
                  <a:srgbClr val="000000"/>
                </a:solidFill>
                <a:effectLst/>
              </a:rPr>
              <a:t>napětí</a:t>
            </a:r>
            <a:r>
              <a:rPr lang="cs-CZ" sz="2000" b="0" i="0" dirty="0">
                <a:solidFill>
                  <a:srgbClr val="000000"/>
                </a:solidFill>
                <a:effectLst/>
              </a:rPr>
              <a:t> </a:t>
            </a:r>
            <a:r>
              <a:rPr lang="cs-CZ" sz="2000" b="0" i="1" dirty="0">
                <a:solidFill>
                  <a:srgbClr val="000000"/>
                </a:solidFill>
                <a:effectLst/>
              </a:rPr>
              <a:t>u</a:t>
            </a:r>
            <a:r>
              <a:rPr lang="cs-CZ" sz="2000" b="0" i="0" dirty="0">
                <a:solidFill>
                  <a:srgbClr val="000000"/>
                </a:solidFill>
                <a:effectLst/>
              </a:rPr>
              <a:t> platí :</a:t>
            </a:r>
            <a:endParaRPr lang="cs-CZ" sz="2000" dirty="0"/>
          </a:p>
        </p:txBody>
      </p:sp>
      <p:pic>
        <p:nvPicPr>
          <p:cNvPr id="1030" name="Picture 6">
            <a:extLst>
              <a:ext uri="{FF2B5EF4-FFF2-40B4-BE49-F238E27FC236}">
                <a16:creationId xmlns:a16="http://schemas.microsoft.com/office/drawing/2014/main" id="{9895A699-5B09-4CB9-9F5E-949C75141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709" y="4247414"/>
            <a:ext cx="1969190" cy="407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701A796-5856-45EE-910E-830CE1155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5361" y="5145298"/>
            <a:ext cx="4171308" cy="1449095"/>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69E3356B-E24A-42EB-AE32-9CBC2345DA35}"/>
              </a:ext>
            </a:extLst>
          </p:cNvPr>
          <p:cNvSpPr txBox="1"/>
          <p:nvPr/>
        </p:nvSpPr>
        <p:spPr>
          <a:xfrm>
            <a:off x="236536" y="4897237"/>
            <a:ext cx="4253271" cy="1631216"/>
          </a:xfrm>
          <a:prstGeom prst="rect">
            <a:avLst/>
          </a:prstGeom>
          <a:noFill/>
        </p:spPr>
        <p:txBody>
          <a:bodyPr wrap="square">
            <a:spAutoFit/>
          </a:bodyPr>
          <a:lstStyle/>
          <a:p>
            <a:pPr algn="just"/>
            <a:r>
              <a:rPr lang="cs-CZ" sz="2000" u="sng" dirty="0" err="1"/>
              <a:t>Rezistance</a:t>
            </a:r>
            <a:r>
              <a:rPr lang="cs-CZ" sz="2000" u="sng" dirty="0"/>
              <a:t> střídavého obvodu nemá vliv na fázový rozdíl střídavého napětí a proudu</a:t>
            </a:r>
            <a:r>
              <a:rPr lang="cs-CZ" sz="2000" dirty="0"/>
              <a:t>.</a:t>
            </a:r>
            <a:r>
              <a:rPr lang="en-US" sz="2000" dirty="0"/>
              <a:t> </a:t>
            </a:r>
            <a:r>
              <a:rPr lang="cs-CZ" sz="2000" dirty="0"/>
              <a:t>V jednoduchém obvodu s odporem mají obě veličiny stejnou fázi a jejich fázový rozdíl je nulový</a:t>
            </a:r>
            <a:r>
              <a:rPr lang="en-US" sz="2000" dirty="0"/>
              <a:t> </a:t>
            </a:r>
            <a:r>
              <a:rPr lang="cs-CZ" sz="2000" dirty="0"/>
              <a:t>( </a:t>
            </a:r>
            <a:r>
              <a:rPr lang="el-GR" sz="2000" dirty="0"/>
              <a:t>ϕ</a:t>
            </a:r>
            <a:r>
              <a:rPr lang="en-US" sz="2000" dirty="0"/>
              <a:t> </a:t>
            </a:r>
            <a:r>
              <a:rPr lang="cs-CZ" sz="2000" dirty="0"/>
              <a:t>= 0 )</a:t>
            </a:r>
          </a:p>
        </p:txBody>
      </p:sp>
    </p:spTree>
    <p:extLst>
      <p:ext uri="{BB962C8B-B14F-4D97-AF65-F5344CB8AC3E}">
        <p14:creationId xmlns:p14="http://schemas.microsoft.com/office/powerpoint/2010/main" val="654245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983A404-6A26-4EA2-A4F7-B060182898CC}"/>
              </a:ext>
            </a:extLst>
          </p:cNvPr>
          <p:cNvSpPr txBox="1"/>
          <p:nvPr/>
        </p:nvSpPr>
        <p:spPr>
          <a:xfrm>
            <a:off x="200346" y="234227"/>
            <a:ext cx="5316876" cy="461665"/>
          </a:xfrm>
          <a:prstGeom prst="rect">
            <a:avLst/>
          </a:prstGeom>
          <a:noFill/>
        </p:spPr>
        <p:txBody>
          <a:bodyPr wrap="square">
            <a:spAutoFit/>
          </a:bodyPr>
          <a:lstStyle/>
          <a:p>
            <a:pPr algn="l"/>
            <a:r>
              <a:rPr lang="cs-CZ" sz="2400" b="1" i="0" dirty="0">
                <a:effectLst/>
              </a:rPr>
              <a:t>Obvod střídavého proudu s indukčností</a:t>
            </a:r>
          </a:p>
        </p:txBody>
      </p:sp>
      <p:pic>
        <p:nvPicPr>
          <p:cNvPr id="2050" name="Picture 2">
            <a:extLst>
              <a:ext uri="{FF2B5EF4-FFF2-40B4-BE49-F238E27FC236}">
                <a16:creationId xmlns:a16="http://schemas.microsoft.com/office/drawing/2014/main" id="{21CD7F52-9A76-40C6-8240-7264F0E8D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078" y="164652"/>
            <a:ext cx="3179245" cy="251176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1A6DBA3-098F-4255-AB6F-52FFC683CCFA}"/>
              </a:ext>
            </a:extLst>
          </p:cNvPr>
          <p:cNvSpPr txBox="1"/>
          <p:nvPr/>
        </p:nvSpPr>
        <p:spPr>
          <a:xfrm>
            <a:off x="287676" y="839024"/>
            <a:ext cx="5229546" cy="1754326"/>
          </a:xfrm>
          <a:prstGeom prst="rect">
            <a:avLst/>
          </a:prstGeom>
          <a:noFill/>
        </p:spPr>
        <p:txBody>
          <a:bodyPr wrap="square">
            <a:spAutoFit/>
          </a:bodyPr>
          <a:lstStyle/>
          <a:p>
            <a:pPr algn="just"/>
            <a:r>
              <a:rPr lang="en-US" b="0" i="0" dirty="0">
                <a:solidFill>
                  <a:srgbClr val="000000"/>
                </a:solidFill>
                <a:effectLst/>
                <a:latin typeface="Arial" panose="020B0604020202020204" pitchFamily="34" charset="0"/>
              </a:rPr>
              <a:t>S</a:t>
            </a:r>
            <a:r>
              <a:rPr lang="cs-CZ" b="0" i="0" dirty="0" err="1">
                <a:solidFill>
                  <a:srgbClr val="000000"/>
                </a:solidFill>
                <a:effectLst/>
                <a:latin typeface="Arial" panose="020B0604020202020204" pitchFamily="34" charset="0"/>
              </a:rPr>
              <a:t>třídavý</a:t>
            </a:r>
            <a:r>
              <a:rPr lang="cs-CZ" b="0" i="0" dirty="0">
                <a:solidFill>
                  <a:srgbClr val="000000"/>
                </a:solidFill>
                <a:effectLst/>
                <a:latin typeface="Arial" panose="020B0604020202020204" pitchFamily="34" charset="0"/>
              </a:rPr>
              <a:t> proud procházející cívkou vytváří měnící se magnetické pole v cívce</a:t>
            </a:r>
            <a:r>
              <a:rPr lang="en-US" dirty="0">
                <a:solidFill>
                  <a:srgbClr val="000000"/>
                </a:solidFill>
                <a:latin typeface="Arial" panose="020B0604020202020204" pitchFamily="34" charset="0"/>
              </a:rPr>
              <a:t>. V </a:t>
            </a:r>
            <a:r>
              <a:rPr lang="cs-CZ" b="0" i="0" dirty="0">
                <a:solidFill>
                  <a:srgbClr val="000000"/>
                </a:solidFill>
                <a:effectLst/>
                <a:latin typeface="Arial" panose="020B0604020202020204" pitchFamily="34" charset="0"/>
              </a:rPr>
              <a:t>cívce se indukuje napětí, které podle </a:t>
            </a:r>
            <a:r>
              <a:rPr lang="en-US" b="1" i="0" dirty="0">
                <a:solidFill>
                  <a:srgbClr val="000000"/>
                </a:solidFill>
                <a:effectLst/>
                <a:latin typeface="Arial" panose="020B0604020202020204" pitchFamily="34" charset="0"/>
              </a:rPr>
              <a:t>Faraday - </a:t>
            </a:r>
            <a:r>
              <a:rPr lang="cs-CZ" b="1" i="0" dirty="0" err="1">
                <a:solidFill>
                  <a:srgbClr val="000000"/>
                </a:solidFill>
                <a:effectLst/>
                <a:latin typeface="Arial" panose="020B0604020202020204" pitchFamily="34" charset="0"/>
              </a:rPr>
              <a:t>Lenzova</a:t>
            </a:r>
            <a:r>
              <a:rPr lang="cs-CZ" b="1" i="0" dirty="0">
                <a:solidFill>
                  <a:srgbClr val="000000"/>
                </a:solidFill>
                <a:effectLst/>
                <a:latin typeface="Arial" panose="020B0604020202020204" pitchFamily="34" charset="0"/>
              </a:rPr>
              <a:t> zákona</a:t>
            </a:r>
            <a:r>
              <a:rPr lang="cs-CZ" b="0" i="0" dirty="0">
                <a:solidFill>
                  <a:srgbClr val="000000"/>
                </a:solidFill>
                <a:effectLst/>
                <a:latin typeface="Arial" panose="020B0604020202020204" pitchFamily="34" charset="0"/>
              </a:rPr>
              <a:t> má opačnou polaritu než napětí zdroje</a:t>
            </a:r>
            <a:r>
              <a:rPr lang="en-US" b="0" i="0" dirty="0">
                <a:solidFill>
                  <a:srgbClr val="000000"/>
                </a:solidFill>
                <a:effectLst/>
                <a:latin typeface="Arial" panose="020B0604020202020204" pitchFamily="34" charset="0"/>
              </a:rPr>
              <a:t>.</a:t>
            </a:r>
            <a:br>
              <a:rPr lang="cs-CZ" dirty="0"/>
            </a:br>
            <a:r>
              <a:rPr lang="en-US" dirty="0"/>
              <a:t>   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střídavého proudu</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i</a:t>
            </a:r>
            <a:r>
              <a:rPr lang="cs-CZ" b="0" i="0" dirty="0">
                <a:solidFill>
                  <a:srgbClr val="000000"/>
                </a:solidFill>
                <a:effectLst/>
                <a:latin typeface="Arial" panose="020B0604020202020204" pitchFamily="34" charset="0"/>
              </a:rPr>
              <a:t> platí :</a:t>
            </a:r>
            <a:endParaRPr lang="cs-CZ" dirty="0"/>
          </a:p>
        </p:txBody>
      </p:sp>
      <p:pic>
        <p:nvPicPr>
          <p:cNvPr id="2052" name="Picture 4">
            <a:extLst>
              <a:ext uri="{FF2B5EF4-FFF2-40B4-BE49-F238E27FC236}">
                <a16:creationId xmlns:a16="http://schemas.microsoft.com/office/drawing/2014/main" id="{3A290E08-A567-4578-A7FA-60318FF3D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216" y="2439935"/>
            <a:ext cx="1694950" cy="3832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43E19C3D-989D-44C7-9DD2-EC33A6698567}"/>
              </a:ext>
            </a:extLst>
          </p:cNvPr>
          <p:cNvSpPr txBox="1"/>
          <p:nvPr/>
        </p:nvSpPr>
        <p:spPr>
          <a:xfrm>
            <a:off x="287676" y="2947469"/>
            <a:ext cx="4572000"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napětí</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u</a:t>
            </a:r>
            <a:r>
              <a:rPr lang="cs-CZ" b="0" i="0" dirty="0">
                <a:solidFill>
                  <a:srgbClr val="000000"/>
                </a:solidFill>
                <a:effectLst/>
                <a:latin typeface="Arial" panose="020B0604020202020204" pitchFamily="34" charset="0"/>
              </a:rPr>
              <a:t> platí:</a:t>
            </a:r>
            <a:endParaRPr lang="cs-CZ" dirty="0"/>
          </a:p>
        </p:txBody>
      </p:sp>
      <p:pic>
        <p:nvPicPr>
          <p:cNvPr id="2054" name="Picture 6">
            <a:extLst>
              <a:ext uri="{FF2B5EF4-FFF2-40B4-BE49-F238E27FC236}">
                <a16:creationId xmlns:a16="http://schemas.microsoft.com/office/drawing/2014/main" id="{11AEC823-36E8-4D0C-84D1-570E097AA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441" y="3233733"/>
            <a:ext cx="4484233" cy="6794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220C915-7251-4479-B397-63DD1CA2BBD9}"/>
              </a:ext>
            </a:extLst>
          </p:cNvPr>
          <p:cNvSpPr txBox="1"/>
          <p:nvPr/>
        </p:nvSpPr>
        <p:spPr>
          <a:xfrm>
            <a:off x="200345" y="3957184"/>
            <a:ext cx="8748445" cy="1015663"/>
          </a:xfrm>
          <a:prstGeom prst="rect">
            <a:avLst/>
          </a:prstGeom>
          <a:noFill/>
        </p:spPr>
        <p:txBody>
          <a:bodyPr wrap="square">
            <a:spAutoFit/>
          </a:bodyPr>
          <a:lstStyle/>
          <a:p>
            <a:pPr algn="just"/>
            <a:r>
              <a:rPr lang="cs-CZ" sz="2000" i="0" dirty="0">
                <a:effectLst/>
              </a:rPr>
              <a:t>Cívka svou indukčností L vytváří v obvodu zdánlivý odpor, který způsobuje předbíhání napětí před proudem</a:t>
            </a:r>
            <a:r>
              <a:rPr lang="en-US" sz="2000" i="0" dirty="0">
                <a:effectLst/>
              </a:rPr>
              <a:t> </a:t>
            </a:r>
            <a:r>
              <a:rPr lang="cs-CZ" sz="2000" i="0" dirty="0">
                <a:effectLst/>
              </a:rPr>
              <a:t>( </a:t>
            </a:r>
            <a:r>
              <a:rPr lang="el-GR" sz="2000" i="0" dirty="0">
                <a:effectLst/>
              </a:rPr>
              <a:t>ϕ = + π/2 )</a:t>
            </a:r>
            <a:r>
              <a:rPr lang="en-US" sz="2000" dirty="0"/>
              <a:t>. </a:t>
            </a:r>
            <a:r>
              <a:rPr lang="cs-CZ" sz="2000" i="0" dirty="0">
                <a:effectLst/>
              </a:rPr>
              <a:t>Tento odpor nazýváme </a:t>
            </a:r>
            <a:r>
              <a:rPr lang="cs-CZ" sz="2000" b="1" i="0" dirty="0">
                <a:effectLst/>
              </a:rPr>
              <a:t>induktance</a:t>
            </a:r>
            <a:r>
              <a:rPr lang="cs-CZ" sz="2000" i="0" dirty="0">
                <a:effectLst/>
              </a:rPr>
              <a:t> (X</a:t>
            </a:r>
            <a:r>
              <a:rPr lang="cs-CZ" sz="2000" i="0" baseline="-25000" dirty="0">
                <a:effectLst/>
              </a:rPr>
              <a:t>L</a:t>
            </a:r>
            <a:r>
              <a:rPr lang="cs-CZ" sz="2000" i="0" dirty="0">
                <a:effectLst/>
              </a:rPr>
              <a:t> </a:t>
            </a:r>
            <a:r>
              <a:rPr lang="en-US" sz="2000" i="0" dirty="0">
                <a:effectLst/>
              </a:rPr>
              <a:t>, </a:t>
            </a:r>
            <a:r>
              <a:rPr lang="cs-CZ" sz="2000" i="0" dirty="0">
                <a:effectLst/>
              </a:rPr>
              <a:t>jednotka </a:t>
            </a:r>
            <a:r>
              <a:rPr lang="el-GR" sz="2000" i="0" dirty="0">
                <a:effectLst/>
              </a:rPr>
              <a:t>Ω (</a:t>
            </a:r>
            <a:r>
              <a:rPr lang="cs-CZ" sz="2000" i="0" dirty="0">
                <a:effectLst/>
              </a:rPr>
              <a:t>ohm)</a:t>
            </a:r>
            <a:r>
              <a:rPr lang="en-US" sz="2000" dirty="0"/>
              <a:t>).</a:t>
            </a:r>
            <a:endParaRPr lang="cs-CZ" sz="2000" dirty="0"/>
          </a:p>
        </p:txBody>
      </p:sp>
      <p:pic>
        <p:nvPicPr>
          <p:cNvPr id="2056" name="Picture 8">
            <a:extLst>
              <a:ext uri="{FF2B5EF4-FFF2-40B4-BE49-F238E27FC236}">
                <a16:creationId xmlns:a16="http://schemas.microsoft.com/office/drawing/2014/main" id="{7D708F00-0665-4234-8D77-A6AEED0A2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13" y="5141912"/>
            <a:ext cx="982637" cy="7018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11D13E88-F290-42DF-AAAB-65DB24DB9A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4270" y="4798032"/>
            <a:ext cx="4969386" cy="17263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E04F153-C2EF-466E-BDF2-49CC2C6670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913" y="5948348"/>
            <a:ext cx="1030576" cy="3883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BA24BDB2-4E0D-40D5-AE13-4246108D9A4B}"/>
              </a:ext>
            </a:extLst>
          </p:cNvPr>
          <p:cNvSpPr txBox="1"/>
          <p:nvPr/>
        </p:nvSpPr>
        <p:spPr>
          <a:xfrm>
            <a:off x="1736209" y="5948348"/>
            <a:ext cx="4572000" cy="646331"/>
          </a:xfrm>
          <a:prstGeom prst="rect">
            <a:avLst/>
          </a:prstGeom>
          <a:noFill/>
        </p:spPr>
        <p:txBody>
          <a:bodyPr wrap="square">
            <a:spAutoFit/>
          </a:bodyPr>
          <a:lstStyle/>
          <a:p>
            <a:r>
              <a:rPr lang="cs-CZ" b="0" i="0" dirty="0">
                <a:solidFill>
                  <a:srgbClr val="000000"/>
                </a:solidFill>
                <a:effectLst/>
              </a:rPr>
              <a:t>L ... indukčnost cívky</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2030796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lessandro Volta">
            <a:extLst>
              <a:ext uri="{FF2B5EF4-FFF2-40B4-BE49-F238E27FC236}">
                <a16:creationId xmlns:a16="http://schemas.microsoft.com/office/drawing/2014/main" id="{C2E9D904-9EC7-42D6-BBCA-B84E19C79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070" y="123307"/>
            <a:ext cx="1682629" cy="3717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DE0531C-4FE3-4345-97C7-0F569DE1DA35}"/>
              </a:ext>
            </a:extLst>
          </p:cNvPr>
          <p:cNvSpPr txBox="1"/>
          <p:nvPr/>
        </p:nvSpPr>
        <p:spPr>
          <a:xfrm>
            <a:off x="193637" y="123307"/>
            <a:ext cx="1774973" cy="461665"/>
          </a:xfrm>
          <a:prstGeom prst="rect">
            <a:avLst/>
          </a:prstGeom>
          <a:noFill/>
        </p:spPr>
        <p:txBody>
          <a:bodyPr wrap="none" rtlCol="0">
            <a:spAutoFit/>
          </a:bodyPr>
          <a:lstStyle/>
          <a:p>
            <a:r>
              <a:rPr lang="cs-CZ" sz="2400" b="1" dirty="0"/>
              <a:t>Voltův sloup</a:t>
            </a:r>
          </a:p>
        </p:txBody>
      </p:sp>
      <p:sp>
        <p:nvSpPr>
          <p:cNvPr id="11" name="TextovéPole 10">
            <a:extLst>
              <a:ext uri="{FF2B5EF4-FFF2-40B4-BE49-F238E27FC236}">
                <a16:creationId xmlns:a16="http://schemas.microsoft.com/office/drawing/2014/main" id="{1EAA6F7D-53D9-4F42-86B2-6DE8FB080AE6}"/>
              </a:ext>
            </a:extLst>
          </p:cNvPr>
          <p:cNvSpPr txBox="1"/>
          <p:nvPr/>
        </p:nvSpPr>
        <p:spPr>
          <a:xfrm>
            <a:off x="193637" y="673798"/>
            <a:ext cx="4635538" cy="2862322"/>
          </a:xfrm>
          <a:prstGeom prst="rect">
            <a:avLst/>
          </a:prstGeom>
          <a:noFill/>
        </p:spPr>
        <p:txBody>
          <a:bodyPr wrap="square">
            <a:spAutoFit/>
          </a:bodyPr>
          <a:lstStyle/>
          <a:p>
            <a:pPr algn="just"/>
            <a:r>
              <a:rPr lang="cs-CZ" sz="2000" b="1" dirty="0"/>
              <a:t>Voltův sloup </a:t>
            </a:r>
            <a:r>
              <a:rPr lang="cs-CZ" sz="2000" dirty="0"/>
              <a:t>byl sestaven A. Voltou v roce 1800. Šlo se o galvanickou baterii tvořenou několika sériově zapojenými elektrickými články se zinkovou a měděnou elektrodou. Skládal se z navrstvených měděných a zinkových plíšků, proložených plátky kůže, textilie či kartonu, které byly provlhčeny roztokem nebo kyseliny sírové nebo slanou vodou.</a:t>
            </a:r>
          </a:p>
        </p:txBody>
      </p:sp>
      <p:sp>
        <p:nvSpPr>
          <p:cNvPr id="14" name="TextovéPole 13">
            <a:extLst>
              <a:ext uri="{FF2B5EF4-FFF2-40B4-BE49-F238E27FC236}">
                <a16:creationId xmlns:a16="http://schemas.microsoft.com/office/drawing/2014/main" id="{C6040BA7-035F-427D-8738-D82E7967CC5A}"/>
              </a:ext>
            </a:extLst>
          </p:cNvPr>
          <p:cNvSpPr txBox="1"/>
          <p:nvPr/>
        </p:nvSpPr>
        <p:spPr>
          <a:xfrm>
            <a:off x="168255" y="4403758"/>
            <a:ext cx="8807489" cy="2246769"/>
          </a:xfrm>
          <a:prstGeom prst="rect">
            <a:avLst/>
          </a:prstGeom>
          <a:noFill/>
        </p:spPr>
        <p:txBody>
          <a:bodyPr wrap="square">
            <a:spAutoFit/>
          </a:bodyPr>
          <a:lstStyle/>
          <a:p>
            <a:pPr marL="0" indent="0" algn="just">
              <a:buNone/>
            </a:pPr>
            <a:r>
              <a:rPr lang="cs-CZ" altLang="cs-CZ" sz="2000" b="1" dirty="0"/>
              <a:t>Elektrolytický kondenzátor</a:t>
            </a:r>
            <a:r>
              <a:rPr lang="cs-CZ" altLang="cs-CZ" sz="2000" dirty="0"/>
              <a:t> tvoří dvě hliníkové nebo tantalové fólie, mezi nimiž je vrstva papíru napuštěná elektrolytem, na jedné fólii se elektrochemicky vytvoří tenká vrstva oxidu, která slouží jako dielektrikum, vzhledem k malé tloušťce dielektrika mají tyto kondenzátory poměrně velkou kapacitu – řádově 10</a:t>
            </a:r>
            <a:r>
              <a:rPr lang="cs-CZ" altLang="cs-CZ" sz="2000" baseline="30000" dirty="0"/>
              <a:t>-6 </a:t>
            </a:r>
            <a:r>
              <a:rPr lang="cs-CZ" altLang="cs-CZ" sz="2000" dirty="0"/>
              <a:t>F až 10</a:t>
            </a:r>
            <a:r>
              <a:rPr lang="cs-CZ" altLang="cs-CZ" sz="2000" baseline="30000" dirty="0"/>
              <a:t>-2 </a:t>
            </a:r>
            <a:r>
              <a:rPr lang="cs-CZ" altLang="cs-CZ" sz="2000" dirty="0"/>
              <a:t>F. Zoxidovaná fólie elektrolytického kondenzátoru musí být zapojována do místa s vyšším potenciálem, jinak by se kondenzátor zničil (může dojít i k výbuchu, při němž se kondenzátor roztrhne).</a:t>
            </a:r>
            <a:endParaRPr lang="cs-CZ" altLang="cs-CZ" sz="2000" b="1" dirty="0"/>
          </a:p>
        </p:txBody>
      </p:sp>
      <p:pic>
        <p:nvPicPr>
          <p:cNvPr id="2052" name="Picture 4" descr="Voltaic pile - Wikipedia">
            <a:extLst>
              <a:ext uri="{FF2B5EF4-FFF2-40B4-BE49-F238E27FC236}">
                <a16:creationId xmlns:a16="http://schemas.microsoft.com/office/drawing/2014/main" id="{68ACDE8D-16C9-448D-AC03-32E65C378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115" y="918991"/>
            <a:ext cx="2598489" cy="2126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9511B4ED-0313-4123-8627-D5C3EE9E451A}"/>
              </a:ext>
            </a:extLst>
          </p:cNvPr>
          <p:cNvSpPr txBox="1"/>
          <p:nvPr/>
        </p:nvSpPr>
        <p:spPr>
          <a:xfrm>
            <a:off x="168255" y="3885789"/>
            <a:ext cx="4572000" cy="461665"/>
          </a:xfrm>
          <a:prstGeom prst="rect">
            <a:avLst/>
          </a:prstGeom>
          <a:noFill/>
        </p:spPr>
        <p:txBody>
          <a:bodyPr wrap="square">
            <a:spAutoFit/>
          </a:bodyPr>
          <a:lstStyle/>
          <a:p>
            <a:r>
              <a:rPr lang="cs-CZ" altLang="cs-CZ" sz="2400" b="1" dirty="0"/>
              <a:t>Elektrolytický kondenzátor</a:t>
            </a:r>
            <a:r>
              <a:rPr lang="cs-CZ" altLang="cs-CZ" sz="2400" dirty="0"/>
              <a:t> </a:t>
            </a:r>
            <a:endParaRPr lang="cs-CZ" sz="2400" dirty="0"/>
          </a:p>
        </p:txBody>
      </p:sp>
    </p:spTree>
    <p:extLst>
      <p:ext uri="{BB962C8B-B14F-4D97-AF65-F5344CB8AC3E}">
        <p14:creationId xmlns:p14="http://schemas.microsoft.com/office/powerpoint/2010/main" val="831992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7EF9E4A-A822-48A4-BA4F-1A8CDC48B8C5}"/>
              </a:ext>
            </a:extLst>
          </p:cNvPr>
          <p:cNvSpPr txBox="1"/>
          <p:nvPr/>
        </p:nvSpPr>
        <p:spPr>
          <a:xfrm>
            <a:off x="138701" y="300762"/>
            <a:ext cx="5286054" cy="461665"/>
          </a:xfrm>
          <a:prstGeom prst="rect">
            <a:avLst/>
          </a:prstGeom>
          <a:noFill/>
        </p:spPr>
        <p:txBody>
          <a:bodyPr wrap="square">
            <a:spAutoFit/>
          </a:bodyPr>
          <a:lstStyle/>
          <a:p>
            <a:pPr algn="l"/>
            <a:r>
              <a:rPr lang="cs-CZ" sz="2400" b="1" i="0" dirty="0">
                <a:effectLst/>
              </a:rPr>
              <a:t>Obvod střídavého proudu s kapacitou</a:t>
            </a:r>
          </a:p>
        </p:txBody>
      </p:sp>
      <p:sp>
        <p:nvSpPr>
          <p:cNvPr id="7" name="TextovéPole 6">
            <a:extLst>
              <a:ext uri="{FF2B5EF4-FFF2-40B4-BE49-F238E27FC236}">
                <a16:creationId xmlns:a16="http://schemas.microsoft.com/office/drawing/2014/main" id="{E601E408-7570-4C2B-8748-C87C652F5FA7}"/>
              </a:ext>
            </a:extLst>
          </p:cNvPr>
          <p:cNvSpPr txBox="1"/>
          <p:nvPr/>
        </p:nvSpPr>
        <p:spPr>
          <a:xfrm>
            <a:off x="261990" y="895331"/>
            <a:ext cx="4916185" cy="1938992"/>
          </a:xfrm>
          <a:prstGeom prst="rect">
            <a:avLst/>
          </a:prstGeom>
          <a:noFill/>
        </p:spPr>
        <p:txBody>
          <a:bodyPr wrap="square">
            <a:spAutoFit/>
          </a:bodyPr>
          <a:lstStyle/>
          <a:p>
            <a:r>
              <a:rPr lang="en-US" sz="2000" b="0" i="0" dirty="0">
                <a:solidFill>
                  <a:srgbClr val="000000"/>
                </a:solidFill>
                <a:effectLst/>
              </a:rPr>
              <a:t>S</a:t>
            </a:r>
            <a:r>
              <a:rPr lang="cs-CZ" sz="2000" b="0" i="0" dirty="0" err="1">
                <a:solidFill>
                  <a:srgbClr val="000000"/>
                </a:solidFill>
                <a:effectLst/>
              </a:rPr>
              <a:t>třídavý</a:t>
            </a:r>
            <a:r>
              <a:rPr lang="cs-CZ" sz="2000" b="0" i="0" dirty="0">
                <a:solidFill>
                  <a:srgbClr val="000000"/>
                </a:solidFill>
                <a:effectLst/>
              </a:rPr>
              <a:t> proud dielektrikem mezi deskami kondenzátoru neprochází</a:t>
            </a:r>
            <a:r>
              <a:rPr lang="en-US" sz="2000" b="0" i="0" dirty="0">
                <a:solidFill>
                  <a:srgbClr val="000000"/>
                </a:solidFill>
                <a:effectLst/>
              </a:rPr>
              <a:t>. K</a:t>
            </a:r>
            <a:r>
              <a:rPr lang="cs-CZ" sz="2000" b="0" i="0" dirty="0" err="1">
                <a:solidFill>
                  <a:srgbClr val="000000"/>
                </a:solidFill>
                <a:effectLst/>
              </a:rPr>
              <a:t>ondenzátor</a:t>
            </a:r>
            <a:r>
              <a:rPr lang="cs-CZ" sz="2000" b="0" i="0" dirty="0">
                <a:solidFill>
                  <a:srgbClr val="000000"/>
                </a:solidFill>
                <a:effectLst/>
              </a:rPr>
              <a:t> se střídavě nabíjí a vybíjí</a:t>
            </a:r>
            <a:r>
              <a:rPr lang="en-US" sz="2000" b="0" i="0" dirty="0">
                <a:solidFill>
                  <a:srgbClr val="000000"/>
                </a:solidFill>
                <a:effectLst/>
              </a:rPr>
              <a:t>, </a:t>
            </a:r>
            <a:r>
              <a:rPr lang="cs-CZ" sz="2000" b="0" i="0" dirty="0">
                <a:solidFill>
                  <a:srgbClr val="000000"/>
                </a:solidFill>
                <a:effectLst/>
              </a:rPr>
              <a:t>napětí se zpožďuje za</a:t>
            </a:r>
            <a:r>
              <a:rPr lang="en-US" sz="2000" b="0" i="0" dirty="0">
                <a:solidFill>
                  <a:srgbClr val="000000"/>
                </a:solidFill>
                <a:effectLst/>
              </a:rPr>
              <a:t> </a:t>
            </a:r>
            <a:r>
              <a:rPr lang="cs-CZ" sz="2000" b="0" i="0" dirty="0">
                <a:solidFill>
                  <a:srgbClr val="000000"/>
                </a:solidFill>
                <a:effectLst/>
              </a:rPr>
              <a:t>proudem</a:t>
            </a:r>
            <a:r>
              <a:rPr lang="en-US" sz="2000" b="0" i="0" dirty="0">
                <a:solidFill>
                  <a:srgbClr val="000000"/>
                </a:solidFill>
                <a:effectLst/>
              </a:rPr>
              <a:t>.</a:t>
            </a:r>
            <a:br>
              <a:rPr lang="cs-CZ" sz="2000" dirty="0"/>
            </a:br>
            <a:r>
              <a:rPr lang="en-US" sz="2000" dirty="0"/>
              <a:t>   </a:t>
            </a:r>
            <a:r>
              <a:rPr lang="en-US" sz="2000" b="0" i="0" dirty="0">
                <a:solidFill>
                  <a:srgbClr val="000000"/>
                </a:solidFill>
                <a:effectLst/>
              </a:rPr>
              <a:t>P</a:t>
            </a:r>
            <a:r>
              <a:rPr lang="cs-CZ" sz="2000" b="0" i="0" dirty="0">
                <a:solidFill>
                  <a:srgbClr val="000000"/>
                </a:solidFill>
                <a:effectLst/>
              </a:rPr>
              <a:t>ro </a:t>
            </a:r>
            <a:r>
              <a:rPr lang="cs-CZ" sz="2000" b="1" i="0" dirty="0">
                <a:solidFill>
                  <a:srgbClr val="000000"/>
                </a:solidFill>
                <a:effectLst/>
              </a:rPr>
              <a:t>okamžitou hodnotu střídavého proudu</a:t>
            </a:r>
            <a:r>
              <a:rPr lang="cs-CZ" sz="2000" b="0" i="0" dirty="0">
                <a:solidFill>
                  <a:srgbClr val="000000"/>
                </a:solidFill>
                <a:effectLst/>
              </a:rPr>
              <a:t> </a:t>
            </a:r>
            <a:r>
              <a:rPr lang="cs-CZ" sz="2000" b="0" i="1" dirty="0">
                <a:solidFill>
                  <a:srgbClr val="000000"/>
                </a:solidFill>
                <a:effectLst/>
              </a:rPr>
              <a:t>i</a:t>
            </a:r>
            <a:r>
              <a:rPr lang="cs-CZ" sz="2000" b="0" i="0" dirty="0">
                <a:solidFill>
                  <a:srgbClr val="000000"/>
                </a:solidFill>
                <a:effectLst/>
              </a:rPr>
              <a:t> platí:</a:t>
            </a:r>
            <a:endParaRPr lang="cs-CZ" sz="2000" dirty="0"/>
          </a:p>
        </p:txBody>
      </p:sp>
      <p:pic>
        <p:nvPicPr>
          <p:cNvPr id="3074" name="Picture 2">
            <a:extLst>
              <a:ext uri="{FF2B5EF4-FFF2-40B4-BE49-F238E27FC236}">
                <a16:creationId xmlns:a16="http://schemas.microsoft.com/office/drawing/2014/main" id="{6AA83ED3-A93D-453F-AC7A-E3D91380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725" y="531595"/>
            <a:ext cx="3553574" cy="2807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C9913-AE4D-4836-B243-D523C51E2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50" y="2627601"/>
            <a:ext cx="1828694" cy="4134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4EAFA43-7D8F-44D5-BFC7-5F2A4DD7CC17}"/>
              </a:ext>
            </a:extLst>
          </p:cNvPr>
          <p:cNvSpPr txBox="1"/>
          <p:nvPr/>
        </p:nvSpPr>
        <p:spPr>
          <a:xfrm>
            <a:off x="434082" y="3244334"/>
            <a:ext cx="4572000"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P</a:t>
            </a:r>
            <a:r>
              <a:rPr lang="cs-CZ" b="0" i="0" dirty="0">
                <a:solidFill>
                  <a:srgbClr val="000000"/>
                </a:solidFill>
                <a:effectLst/>
                <a:latin typeface="Arial" panose="020B0604020202020204" pitchFamily="34" charset="0"/>
              </a:rPr>
              <a:t>ro </a:t>
            </a:r>
            <a:r>
              <a:rPr lang="cs-CZ" b="1" i="0" dirty="0">
                <a:solidFill>
                  <a:srgbClr val="000000"/>
                </a:solidFill>
                <a:effectLst/>
                <a:latin typeface="Arial" panose="020B0604020202020204" pitchFamily="34" charset="0"/>
              </a:rPr>
              <a:t>okamžitou hodnotu napětí</a:t>
            </a:r>
            <a:r>
              <a:rPr lang="cs-CZ" b="0" i="0" dirty="0">
                <a:solidFill>
                  <a:srgbClr val="000000"/>
                </a:solidFill>
                <a:effectLst/>
                <a:latin typeface="Arial" panose="020B0604020202020204" pitchFamily="34" charset="0"/>
              </a:rPr>
              <a:t> </a:t>
            </a:r>
            <a:r>
              <a:rPr lang="cs-CZ" b="0" i="1" dirty="0">
                <a:solidFill>
                  <a:srgbClr val="000000"/>
                </a:solidFill>
                <a:effectLst/>
                <a:latin typeface="Arial" panose="020B0604020202020204" pitchFamily="34" charset="0"/>
              </a:rPr>
              <a:t>u</a:t>
            </a:r>
            <a:r>
              <a:rPr lang="cs-CZ" b="0" i="0" dirty="0">
                <a:solidFill>
                  <a:srgbClr val="000000"/>
                </a:solidFill>
                <a:effectLst/>
                <a:latin typeface="Arial" panose="020B0604020202020204" pitchFamily="34" charset="0"/>
              </a:rPr>
              <a:t> platí:</a:t>
            </a:r>
            <a:endParaRPr lang="cs-CZ" dirty="0"/>
          </a:p>
        </p:txBody>
      </p:sp>
      <p:pic>
        <p:nvPicPr>
          <p:cNvPr id="3078" name="Picture 6">
            <a:extLst>
              <a:ext uri="{FF2B5EF4-FFF2-40B4-BE49-F238E27FC236}">
                <a16:creationId xmlns:a16="http://schemas.microsoft.com/office/drawing/2014/main" id="{AB463713-43F1-43DF-87A3-8D39EC4F7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564" y="3656399"/>
            <a:ext cx="4233221" cy="6109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48978BFB-A0F7-4AE5-A39C-D50624BDC786}"/>
              </a:ext>
            </a:extLst>
          </p:cNvPr>
          <p:cNvSpPr txBox="1"/>
          <p:nvPr/>
        </p:nvSpPr>
        <p:spPr>
          <a:xfrm>
            <a:off x="138701" y="4303966"/>
            <a:ext cx="8748445" cy="1015663"/>
          </a:xfrm>
          <a:prstGeom prst="rect">
            <a:avLst/>
          </a:prstGeom>
          <a:noFill/>
        </p:spPr>
        <p:txBody>
          <a:bodyPr wrap="square">
            <a:spAutoFit/>
          </a:bodyPr>
          <a:lstStyle/>
          <a:p>
            <a:pPr algn="just"/>
            <a:r>
              <a:rPr lang="cs-CZ" sz="2000" dirty="0"/>
              <a:t>Kondenzátor svou kapacitou C vytváří v obvodu zdánlivý odpor, který způsobuje zpožďování napětí za proudem</a:t>
            </a:r>
            <a:r>
              <a:rPr lang="en-US" sz="2000" dirty="0"/>
              <a:t> </a:t>
            </a:r>
            <a:r>
              <a:rPr lang="cs-CZ" sz="2000" dirty="0"/>
              <a:t>(</a:t>
            </a:r>
            <a:r>
              <a:rPr lang="el-GR" sz="2000" dirty="0"/>
              <a:t>ϕ</a:t>
            </a:r>
            <a:r>
              <a:rPr lang="cs-CZ" sz="2000" dirty="0"/>
              <a:t> = - π/2)</a:t>
            </a:r>
            <a:r>
              <a:rPr lang="en-US" sz="2000" dirty="0"/>
              <a:t>. </a:t>
            </a:r>
            <a:r>
              <a:rPr lang="cs-CZ" sz="2000" dirty="0"/>
              <a:t>Tento odpor nazýváme </a:t>
            </a:r>
            <a:r>
              <a:rPr lang="cs-CZ" sz="2000" b="1" dirty="0"/>
              <a:t>kapacitance</a:t>
            </a:r>
            <a:r>
              <a:rPr lang="cs-CZ" sz="2000" dirty="0"/>
              <a:t> (XC</a:t>
            </a:r>
            <a:r>
              <a:rPr lang="en-US" sz="2000" dirty="0"/>
              <a:t>, </a:t>
            </a:r>
            <a:r>
              <a:rPr lang="cs-CZ" sz="2000" dirty="0"/>
              <a:t>jednotka: Ω (ohm</a:t>
            </a:r>
            <a:r>
              <a:rPr lang="en-US" sz="2000" dirty="0"/>
              <a:t>)</a:t>
            </a:r>
            <a:r>
              <a:rPr lang="cs-CZ" sz="2000" dirty="0"/>
              <a:t>)</a:t>
            </a:r>
          </a:p>
        </p:txBody>
      </p:sp>
      <p:pic>
        <p:nvPicPr>
          <p:cNvPr id="3086" name="Picture 14">
            <a:extLst>
              <a:ext uri="{FF2B5EF4-FFF2-40B4-BE49-F238E27FC236}">
                <a16:creationId xmlns:a16="http://schemas.microsoft.com/office/drawing/2014/main" id="{5C671B74-AB8F-486A-9A58-03B360BA5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082" y="5376102"/>
            <a:ext cx="963794" cy="67872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1F0D926D-96DA-4648-A5C8-5C4F0F599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241" y="6064586"/>
            <a:ext cx="1043635" cy="67872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4E73353E-49A4-4038-A1D7-29F446623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0001" y="5179445"/>
            <a:ext cx="4349917" cy="15111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73C2E5E0-D949-493E-9569-96FAB1C7B573}"/>
              </a:ext>
            </a:extLst>
          </p:cNvPr>
          <p:cNvSpPr txBox="1"/>
          <p:nvPr/>
        </p:nvSpPr>
        <p:spPr>
          <a:xfrm>
            <a:off x="1731142" y="6126098"/>
            <a:ext cx="2994970" cy="646331"/>
          </a:xfrm>
          <a:prstGeom prst="rect">
            <a:avLst/>
          </a:prstGeom>
          <a:noFill/>
        </p:spPr>
        <p:txBody>
          <a:bodyPr wrap="square">
            <a:spAutoFit/>
          </a:bodyPr>
          <a:lstStyle/>
          <a:p>
            <a:r>
              <a:rPr lang="cs-CZ" b="0" i="0" dirty="0">
                <a:solidFill>
                  <a:srgbClr val="000000"/>
                </a:solidFill>
                <a:effectLst/>
              </a:rPr>
              <a:t>C ... kapacita kondenzátoru</a:t>
            </a:r>
            <a:br>
              <a:rPr lang="cs-CZ" dirty="0"/>
            </a:br>
            <a:r>
              <a:rPr lang="el-GR" b="0" i="0" dirty="0">
                <a:solidFill>
                  <a:srgbClr val="000000"/>
                </a:solidFill>
                <a:effectLst/>
              </a:rPr>
              <a:t>ω ... </a:t>
            </a:r>
            <a:r>
              <a:rPr lang="cs-CZ" b="0" i="0" dirty="0">
                <a:solidFill>
                  <a:srgbClr val="000000"/>
                </a:solidFill>
                <a:effectLst/>
              </a:rPr>
              <a:t>úhlová frekvence</a:t>
            </a:r>
            <a:endParaRPr lang="cs-CZ" dirty="0"/>
          </a:p>
        </p:txBody>
      </p:sp>
    </p:spTree>
    <p:extLst>
      <p:ext uri="{BB962C8B-B14F-4D97-AF65-F5344CB8AC3E}">
        <p14:creationId xmlns:p14="http://schemas.microsoft.com/office/powerpoint/2010/main" val="40840718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6F56856-7B3A-4EEA-89CF-146305A964EC}"/>
              </a:ext>
            </a:extLst>
          </p:cNvPr>
          <p:cNvSpPr txBox="1"/>
          <p:nvPr/>
        </p:nvSpPr>
        <p:spPr>
          <a:xfrm>
            <a:off x="148975" y="226301"/>
            <a:ext cx="7895689" cy="461665"/>
          </a:xfrm>
          <a:prstGeom prst="rect">
            <a:avLst/>
          </a:prstGeom>
          <a:noFill/>
        </p:spPr>
        <p:txBody>
          <a:bodyPr wrap="square">
            <a:spAutoFit/>
          </a:bodyPr>
          <a:lstStyle/>
          <a:p>
            <a:r>
              <a:rPr lang="cs-CZ" sz="2400" b="1" i="0" dirty="0">
                <a:solidFill>
                  <a:srgbClr val="000000"/>
                </a:solidFill>
                <a:effectLst/>
              </a:rPr>
              <a:t>Složený obvod střídavého proudu</a:t>
            </a:r>
            <a:r>
              <a:rPr lang="en-US" sz="2400" b="1" i="0" dirty="0">
                <a:solidFill>
                  <a:srgbClr val="000000"/>
                </a:solidFill>
                <a:effectLst/>
              </a:rPr>
              <a:t> - </a:t>
            </a:r>
            <a:r>
              <a:rPr lang="cs-CZ" sz="2400" b="1" i="0" dirty="0">
                <a:solidFill>
                  <a:srgbClr val="000000"/>
                </a:solidFill>
                <a:effectLst/>
              </a:rPr>
              <a:t>sériový obvod RLC</a:t>
            </a:r>
          </a:p>
        </p:txBody>
      </p:sp>
      <p:pic>
        <p:nvPicPr>
          <p:cNvPr id="4098" name="Picture 2">
            <a:extLst>
              <a:ext uri="{FF2B5EF4-FFF2-40B4-BE49-F238E27FC236}">
                <a16:creationId xmlns:a16="http://schemas.microsoft.com/office/drawing/2014/main" id="{97422FB6-D57D-43E1-87EB-AADDD29BF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533" y="811473"/>
            <a:ext cx="3071887" cy="25745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50F6614-538E-4B7D-9FAD-FF6171231259}"/>
              </a:ext>
            </a:extLst>
          </p:cNvPr>
          <p:cNvSpPr>
            <a:spLocks noChangeArrowheads="1"/>
          </p:cNvSpPr>
          <p:nvPr/>
        </p:nvSpPr>
        <p:spPr bwMode="auto">
          <a:xfrm>
            <a:off x="148975" y="862911"/>
            <a:ext cx="5933326" cy="17543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rPr>
              <a:t>Vlastnosti vyplývající ze způsobu zapojení:</a:t>
            </a:r>
            <a:br>
              <a:rPr kumimoji="0" lang="cs-CZ" altLang="cs-CZ" sz="2000" b="0" i="0" u="none" strike="noStrike" cap="none" normalizeH="0" baseline="0" dirty="0">
                <a:ln>
                  <a:noFill/>
                </a:ln>
                <a:solidFill>
                  <a:srgbClr val="000000"/>
                </a:solidFill>
                <a:effectLst/>
              </a:rPr>
            </a:br>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1) všemi prvky prochází stejný proud</a:t>
            </a:r>
            <a:br>
              <a:rPr kumimoji="0" lang="cs-CZ" altLang="cs-CZ" sz="2000" b="0" i="0" u="none" strike="noStrike" cap="none" normalizeH="0" baseline="0" dirty="0">
                <a:ln>
                  <a:noFill/>
                </a:ln>
                <a:solidFill>
                  <a:srgbClr val="000000"/>
                </a:solidFill>
                <a:effectLst/>
              </a:rPr>
            </a:br>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2) napětí na jednotlivých prvcích se liší svou velikostí i vzájemnou fází</a:t>
            </a:r>
            <a:r>
              <a:rPr lang="en-US" altLang="cs-CZ" sz="2000" dirty="0">
                <a:solidFill>
                  <a:srgbClr val="000000"/>
                </a:solidFill>
              </a:rPr>
              <a:t>.</a:t>
            </a:r>
            <a:endParaRPr kumimoji="0" lang="cs-CZ" altLang="cs-CZ" sz="20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cs-CZ" sz="2000" b="0" i="0" u="none" strike="noStrike" cap="none" normalizeH="0" baseline="0" dirty="0">
                <a:ln>
                  <a:noFill/>
                </a:ln>
                <a:solidFill>
                  <a:srgbClr val="000000"/>
                </a:solidFill>
                <a:effectLst/>
              </a:rPr>
              <a:t>   P</a:t>
            </a:r>
            <a:r>
              <a:rPr kumimoji="0" lang="cs-CZ" altLang="cs-CZ" sz="2000" b="0" i="0" u="none" strike="noStrike" cap="none" normalizeH="0" baseline="0" dirty="0">
                <a:ln>
                  <a:noFill/>
                </a:ln>
                <a:solidFill>
                  <a:srgbClr val="000000"/>
                </a:solidFill>
                <a:effectLst/>
              </a:rPr>
              <a:t>ro amplitudu výsledného napětí platí:</a:t>
            </a:r>
            <a:endParaRPr kumimoji="0" lang="en-US" altLang="cs-CZ" sz="2000" b="0" i="0" u="none" strike="noStrike" cap="none" normalizeH="0" baseline="0" dirty="0">
              <a:ln>
                <a:noFill/>
              </a:ln>
              <a:solidFill>
                <a:srgbClr val="000000"/>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cs-CZ" sz="800" b="0" i="0" u="none" strike="noStrike" cap="none" normalizeH="0" baseline="0" dirty="0">
              <a:ln>
                <a:noFill/>
              </a:ln>
              <a:solidFill>
                <a:srgbClr val="000000"/>
              </a:solidFill>
              <a:effectLst/>
            </a:endParaRPr>
          </a:p>
        </p:txBody>
      </p:sp>
      <p:pic>
        <p:nvPicPr>
          <p:cNvPr id="4101" name="Picture 5">
            <a:extLst>
              <a:ext uri="{FF2B5EF4-FFF2-40B4-BE49-F238E27FC236}">
                <a16:creationId xmlns:a16="http://schemas.microsoft.com/office/drawing/2014/main" id="{9D8FFEF1-AB62-4118-B099-0BB4C14CE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70" y="2794189"/>
            <a:ext cx="1562100" cy="15335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E33A60B-ACF1-4AD7-A0FB-0A2DE8D6E2F3}"/>
              </a:ext>
            </a:extLst>
          </p:cNvPr>
          <p:cNvSpPr txBox="1"/>
          <p:nvPr/>
        </p:nvSpPr>
        <p:spPr>
          <a:xfrm>
            <a:off x="779443" y="2540625"/>
            <a:ext cx="1154451" cy="646331"/>
          </a:xfrm>
          <a:prstGeom prst="rect">
            <a:avLst/>
          </a:prstGeom>
          <a:noFill/>
        </p:spPr>
        <p:txBody>
          <a:bodyPr wrap="square">
            <a:spAutoFit/>
          </a:bodyPr>
          <a:lstStyle/>
          <a:p>
            <a:r>
              <a:rPr kumimoji="0" lang="cs-CZ" altLang="cs-CZ" sz="1800" b="0" i="1" u="none" strike="noStrike" cap="none" normalizeH="0" baseline="0" dirty="0">
                <a:ln>
                  <a:noFill/>
                </a:ln>
                <a:solidFill>
                  <a:srgbClr val="000000"/>
                </a:solidFill>
                <a:effectLst/>
              </a:rPr>
              <a:t>Fázorový</a:t>
            </a:r>
            <a:endParaRPr kumimoji="0" lang="en-US" altLang="cs-CZ" sz="1800" b="0" i="1" u="none" strike="noStrike" cap="none" normalizeH="0" baseline="0" dirty="0">
              <a:ln>
                <a:noFill/>
              </a:ln>
              <a:solidFill>
                <a:srgbClr val="000000"/>
              </a:solidFill>
              <a:effectLst/>
            </a:endParaRPr>
          </a:p>
          <a:p>
            <a:r>
              <a:rPr kumimoji="0" lang="cs-CZ" altLang="cs-CZ" sz="1800" b="0" i="1" u="none" strike="noStrike" cap="none" normalizeH="0" baseline="0" dirty="0">
                <a:ln>
                  <a:noFill/>
                </a:ln>
                <a:solidFill>
                  <a:srgbClr val="000000"/>
                </a:solidFill>
                <a:effectLst/>
              </a:rPr>
              <a:t>diagram</a:t>
            </a:r>
            <a:endParaRPr lang="cs-CZ" i="1" dirty="0"/>
          </a:p>
        </p:txBody>
      </p:sp>
      <p:sp>
        <p:nvSpPr>
          <p:cNvPr id="14" name="TextovéPole 13">
            <a:extLst>
              <a:ext uri="{FF2B5EF4-FFF2-40B4-BE49-F238E27FC236}">
                <a16:creationId xmlns:a16="http://schemas.microsoft.com/office/drawing/2014/main" id="{CF82066D-4B2E-4698-988F-18AF978352A3}"/>
              </a:ext>
            </a:extLst>
          </p:cNvPr>
          <p:cNvSpPr txBox="1"/>
          <p:nvPr/>
        </p:nvSpPr>
        <p:spPr>
          <a:xfrm>
            <a:off x="3922575" y="3560952"/>
            <a:ext cx="4920906" cy="369332"/>
          </a:xfrm>
          <a:prstGeom prst="rect">
            <a:avLst/>
          </a:prstGeom>
          <a:noFill/>
        </p:spPr>
        <p:txBody>
          <a:bodyPr wrap="square">
            <a:spAutoFit/>
          </a:bodyPr>
          <a:lstStyle/>
          <a:p>
            <a:r>
              <a:rPr lang="cs-CZ" b="0" i="0" dirty="0">
                <a:solidFill>
                  <a:srgbClr val="000000"/>
                </a:solidFill>
                <a:effectLst/>
              </a:rPr>
              <a:t>U</a:t>
            </a:r>
            <a:r>
              <a:rPr lang="cs-CZ" b="0" i="0" baseline="-25000" dirty="0">
                <a:solidFill>
                  <a:srgbClr val="000000"/>
                </a:solidFill>
                <a:effectLst/>
              </a:rPr>
              <a:t>R</a:t>
            </a:r>
            <a:r>
              <a:rPr lang="cs-CZ" b="0" i="0" dirty="0">
                <a:solidFill>
                  <a:srgbClr val="000000"/>
                </a:solidFill>
                <a:effectLst/>
              </a:rPr>
              <a:t>, U</a:t>
            </a:r>
            <a:r>
              <a:rPr lang="cs-CZ" b="0" i="0" baseline="-25000" dirty="0">
                <a:solidFill>
                  <a:srgbClr val="000000"/>
                </a:solidFill>
                <a:effectLst/>
              </a:rPr>
              <a:t>L</a:t>
            </a:r>
            <a:r>
              <a:rPr lang="cs-CZ" b="0" i="0" dirty="0">
                <a:solidFill>
                  <a:srgbClr val="000000"/>
                </a:solidFill>
                <a:effectLst/>
              </a:rPr>
              <a:t>, U</a:t>
            </a:r>
            <a:r>
              <a:rPr lang="cs-CZ" b="0" i="0" baseline="-25000" dirty="0">
                <a:solidFill>
                  <a:srgbClr val="000000"/>
                </a:solidFill>
                <a:effectLst/>
              </a:rPr>
              <a:t>C</a:t>
            </a:r>
            <a:r>
              <a:rPr lang="cs-CZ" b="0" i="0" dirty="0">
                <a:solidFill>
                  <a:srgbClr val="000000"/>
                </a:solidFill>
                <a:effectLst/>
              </a:rPr>
              <a:t> ... amplitudy napětí na prvcích obvodu</a:t>
            </a:r>
            <a:endParaRPr lang="cs-CZ" dirty="0"/>
          </a:p>
        </p:txBody>
      </p:sp>
      <p:sp>
        <p:nvSpPr>
          <p:cNvPr id="16" name="TextovéPole 15">
            <a:extLst>
              <a:ext uri="{FF2B5EF4-FFF2-40B4-BE49-F238E27FC236}">
                <a16:creationId xmlns:a16="http://schemas.microsoft.com/office/drawing/2014/main" id="{094209E2-F395-4019-A68D-BE2A9094DA82}"/>
              </a:ext>
            </a:extLst>
          </p:cNvPr>
          <p:cNvSpPr txBox="1"/>
          <p:nvPr/>
        </p:nvSpPr>
        <p:spPr>
          <a:xfrm>
            <a:off x="2228731" y="3094806"/>
            <a:ext cx="1309957" cy="1015663"/>
          </a:xfrm>
          <a:prstGeom prst="rect">
            <a:avLst/>
          </a:prstGeom>
          <a:noFill/>
        </p:spPr>
        <p:txBody>
          <a:bodyPr wrap="square">
            <a:spAutoFit/>
          </a:bodyPr>
          <a:lstStyle/>
          <a:p>
            <a:r>
              <a:rPr lang="cs-CZ" sz="2000" b="0" i="0" dirty="0">
                <a:solidFill>
                  <a:srgbClr val="000000"/>
                </a:solidFill>
                <a:effectLst/>
              </a:rPr>
              <a:t>U</a:t>
            </a:r>
            <a:r>
              <a:rPr lang="cs-CZ" sz="2000" b="0" i="0" baseline="-25000" dirty="0">
                <a:solidFill>
                  <a:srgbClr val="000000"/>
                </a:solidFill>
                <a:effectLst/>
              </a:rPr>
              <a:t>R</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cs-CZ" sz="2000" b="0" i="0" dirty="0" err="1">
                <a:solidFill>
                  <a:srgbClr val="000000"/>
                </a:solidFill>
                <a:effectLst/>
              </a:rPr>
              <a:t>R</a:t>
            </a:r>
            <a:endParaRPr lang="en-US" sz="2000" b="0" i="0" dirty="0">
              <a:solidFill>
                <a:srgbClr val="000000"/>
              </a:solidFill>
              <a:effectLst/>
            </a:endParaRPr>
          </a:p>
          <a:p>
            <a:r>
              <a:rPr lang="cs-CZ" sz="2000" b="0" i="0" dirty="0">
                <a:solidFill>
                  <a:srgbClr val="000000"/>
                </a:solidFill>
                <a:effectLst/>
              </a:rPr>
              <a:t>U</a:t>
            </a:r>
            <a:r>
              <a:rPr lang="cs-CZ" sz="2000" b="0" i="0" baseline="-25000" dirty="0">
                <a:solidFill>
                  <a:srgbClr val="000000"/>
                </a:solidFill>
                <a:effectLst/>
              </a:rPr>
              <a:t>L</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el-GR" sz="2000" b="0" i="0" dirty="0">
                <a:solidFill>
                  <a:srgbClr val="000000"/>
                </a:solidFill>
                <a:effectLst/>
              </a:rPr>
              <a:t>ω</a:t>
            </a:r>
            <a:r>
              <a:rPr lang="cs-CZ" sz="2000" b="0" i="0" dirty="0">
                <a:solidFill>
                  <a:srgbClr val="000000"/>
                </a:solidFill>
                <a:effectLst/>
              </a:rPr>
              <a:t>L</a:t>
            </a:r>
            <a:endParaRPr lang="en-US" sz="2000" b="0" i="0" dirty="0">
              <a:solidFill>
                <a:srgbClr val="000000"/>
              </a:solidFill>
              <a:effectLst/>
            </a:endParaRPr>
          </a:p>
          <a:p>
            <a:r>
              <a:rPr lang="cs-CZ" sz="2000" b="0" i="0" dirty="0">
                <a:solidFill>
                  <a:srgbClr val="000000"/>
                </a:solidFill>
                <a:effectLst/>
              </a:rPr>
              <a:t>U</a:t>
            </a:r>
            <a:r>
              <a:rPr lang="cs-CZ" sz="2000" b="0" i="0" baseline="-25000" dirty="0">
                <a:solidFill>
                  <a:srgbClr val="000000"/>
                </a:solidFill>
                <a:effectLst/>
              </a:rPr>
              <a:t>C</a:t>
            </a:r>
            <a:r>
              <a:rPr lang="cs-CZ" sz="2000" b="0" i="0" dirty="0">
                <a:solidFill>
                  <a:srgbClr val="000000"/>
                </a:solidFill>
                <a:effectLst/>
              </a:rPr>
              <a:t> = </a:t>
            </a:r>
            <a:r>
              <a:rPr lang="cs-CZ" sz="2000" b="0" i="0" dirty="0" err="1">
                <a:solidFill>
                  <a:srgbClr val="000000"/>
                </a:solidFill>
                <a:effectLst/>
              </a:rPr>
              <a:t>I</a:t>
            </a:r>
            <a:r>
              <a:rPr lang="cs-CZ" sz="2000" b="0" i="0" baseline="-25000" dirty="0" err="1">
                <a:solidFill>
                  <a:srgbClr val="000000"/>
                </a:solidFill>
                <a:effectLst/>
              </a:rPr>
              <a:t>m</a:t>
            </a:r>
            <a:r>
              <a:rPr lang="cs-CZ" sz="2000" b="0" i="0" dirty="0">
                <a:solidFill>
                  <a:srgbClr val="000000"/>
                </a:solidFill>
                <a:effectLst/>
              </a:rPr>
              <a:t>/</a:t>
            </a:r>
            <a:r>
              <a:rPr lang="el-GR" sz="2000" b="0" i="0" dirty="0">
                <a:solidFill>
                  <a:srgbClr val="000000"/>
                </a:solidFill>
                <a:effectLst/>
              </a:rPr>
              <a:t>ω</a:t>
            </a:r>
            <a:r>
              <a:rPr lang="cs-CZ" sz="2000" b="0" i="0" dirty="0">
                <a:solidFill>
                  <a:srgbClr val="000000"/>
                </a:solidFill>
                <a:effectLst/>
              </a:rPr>
              <a:t>C</a:t>
            </a:r>
            <a:endParaRPr lang="cs-CZ" sz="2000" dirty="0"/>
          </a:p>
        </p:txBody>
      </p:sp>
      <p:sp>
        <p:nvSpPr>
          <p:cNvPr id="18" name="TextovéPole 17">
            <a:extLst>
              <a:ext uri="{FF2B5EF4-FFF2-40B4-BE49-F238E27FC236}">
                <a16:creationId xmlns:a16="http://schemas.microsoft.com/office/drawing/2014/main" id="{F76A5A72-33D0-43DA-8A77-5940DB3A08C3}"/>
              </a:ext>
            </a:extLst>
          </p:cNvPr>
          <p:cNvSpPr txBox="1"/>
          <p:nvPr/>
        </p:nvSpPr>
        <p:spPr>
          <a:xfrm>
            <a:off x="3697191" y="2786846"/>
            <a:ext cx="2573388" cy="400110"/>
          </a:xfrm>
          <a:prstGeom prst="rect">
            <a:avLst/>
          </a:prstGeom>
          <a:noFill/>
        </p:spPr>
        <p:txBody>
          <a:bodyPr wrap="square">
            <a:spAutoFit/>
          </a:bodyPr>
          <a:lstStyle/>
          <a:p>
            <a:r>
              <a:rPr kumimoji="0" lang="en-US" altLang="cs-CZ" sz="2000" b="0" i="0" u="none" strike="noStrike" cap="none" normalizeH="0" baseline="0" dirty="0">
                <a:ln>
                  <a:noFill/>
                </a:ln>
                <a:solidFill>
                  <a:srgbClr val="000000"/>
                </a:solidFill>
                <a:effectLst/>
              </a:rPr>
              <a:t> </a:t>
            </a:r>
            <a:r>
              <a:rPr kumimoji="0" lang="cs-CZ" altLang="cs-CZ" sz="2000" b="0" i="0" u="none" strike="noStrike" cap="none" normalizeH="0" baseline="0" dirty="0">
                <a:ln>
                  <a:noFill/>
                </a:ln>
                <a:solidFill>
                  <a:srgbClr val="000000"/>
                </a:solidFill>
                <a:effectLst/>
              </a:rPr>
              <a:t>U</a:t>
            </a:r>
            <a:r>
              <a:rPr kumimoji="0" lang="cs-CZ" altLang="cs-CZ" sz="2000" b="0" i="0" u="none" strike="noStrike" cap="none" normalizeH="0" baseline="-30000" dirty="0">
                <a:ln>
                  <a:noFill/>
                </a:ln>
                <a:solidFill>
                  <a:srgbClr val="000000"/>
                </a:solidFill>
                <a:effectLst/>
              </a:rPr>
              <a:t>m</a:t>
            </a:r>
            <a:r>
              <a:rPr kumimoji="0" lang="cs-CZ" altLang="cs-CZ" sz="2000" b="0" i="0" u="none" strike="noStrike" cap="none" normalizeH="0" baseline="30000" dirty="0">
                <a:ln>
                  <a:noFill/>
                </a:ln>
                <a:solidFill>
                  <a:srgbClr val="000000"/>
                </a:solidFill>
                <a:effectLst/>
              </a:rPr>
              <a:t>2</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R</a:t>
            </a:r>
            <a:r>
              <a:rPr kumimoji="0" lang="cs-CZ" altLang="cs-CZ" sz="2000" b="0" i="0" u="none" strike="noStrike" cap="none" normalizeH="0" baseline="30000" dirty="0">
                <a:ln>
                  <a:noFill/>
                </a:ln>
                <a:solidFill>
                  <a:srgbClr val="000000"/>
                </a:solidFill>
                <a:effectLst/>
              </a:rPr>
              <a:t>2</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L</a:t>
            </a:r>
            <a:r>
              <a:rPr kumimoji="0" lang="cs-CZ" altLang="cs-CZ" sz="2000" b="0" i="0" u="none" strike="noStrike" cap="none" normalizeH="0" baseline="0" dirty="0">
                <a:ln>
                  <a:noFill/>
                </a:ln>
                <a:solidFill>
                  <a:srgbClr val="000000"/>
                </a:solidFill>
                <a:effectLst/>
              </a:rPr>
              <a:t> - U</a:t>
            </a:r>
            <a:r>
              <a:rPr kumimoji="0" lang="cs-CZ" altLang="cs-CZ" sz="2000" b="0" i="0" u="none" strike="noStrike" cap="none" normalizeH="0" baseline="-30000" dirty="0">
                <a:ln>
                  <a:noFill/>
                </a:ln>
                <a:solidFill>
                  <a:srgbClr val="000000"/>
                </a:solidFill>
                <a:effectLst/>
              </a:rPr>
              <a:t>C</a:t>
            </a:r>
            <a:r>
              <a:rPr kumimoji="0" lang="cs-CZ" altLang="cs-CZ" sz="2000" b="0" i="0" u="none" strike="noStrike" cap="none" normalizeH="0" baseline="0" dirty="0">
                <a:ln>
                  <a:noFill/>
                </a:ln>
                <a:solidFill>
                  <a:srgbClr val="000000"/>
                </a:solidFill>
                <a:effectLst/>
              </a:rPr>
              <a:t>)</a:t>
            </a:r>
            <a:r>
              <a:rPr kumimoji="0" lang="cs-CZ" altLang="cs-CZ" sz="2000" b="0" i="0" u="none" strike="noStrike" cap="none" normalizeH="0" baseline="30000" dirty="0">
                <a:ln>
                  <a:noFill/>
                </a:ln>
                <a:solidFill>
                  <a:srgbClr val="000000"/>
                </a:solidFill>
                <a:effectLst/>
              </a:rPr>
              <a:t>2</a:t>
            </a:r>
            <a:endParaRPr lang="cs-CZ" sz="2000" dirty="0"/>
          </a:p>
        </p:txBody>
      </p:sp>
      <p:pic>
        <p:nvPicPr>
          <p:cNvPr id="4103" name="Picture 7">
            <a:extLst>
              <a:ext uri="{FF2B5EF4-FFF2-40B4-BE49-F238E27FC236}">
                <a16:creationId xmlns:a16="http://schemas.microsoft.com/office/drawing/2014/main" id="{38D24545-02D4-4ACA-A4FF-4567C6C1B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449" y="4105229"/>
            <a:ext cx="2619208" cy="537627"/>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a:extLst>
              <a:ext uri="{FF2B5EF4-FFF2-40B4-BE49-F238E27FC236}">
                <a16:creationId xmlns:a16="http://schemas.microsoft.com/office/drawing/2014/main" id="{CE27F5A4-22C1-4C6D-9F18-ABD654628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7191" y="4826787"/>
            <a:ext cx="3228254" cy="66744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D156B2A6-099C-4BA2-A534-7BF582B51265}"/>
              </a:ext>
            </a:extLst>
          </p:cNvPr>
          <p:cNvSpPr txBox="1"/>
          <p:nvPr/>
        </p:nvSpPr>
        <p:spPr>
          <a:xfrm>
            <a:off x="241870" y="5967545"/>
            <a:ext cx="8768994" cy="707886"/>
          </a:xfrm>
          <a:prstGeom prst="rect">
            <a:avLst/>
          </a:prstGeom>
          <a:noFill/>
        </p:spPr>
        <p:txBody>
          <a:bodyPr wrap="square">
            <a:spAutoFit/>
          </a:bodyPr>
          <a:lstStyle/>
          <a:p>
            <a:pPr algn="just"/>
            <a:r>
              <a:rPr lang="cs-CZ" sz="2000" i="0" dirty="0">
                <a:effectLst/>
              </a:rPr>
              <a:t>Z ... </a:t>
            </a:r>
            <a:r>
              <a:rPr lang="en-US" sz="2000" b="1" i="0" dirty="0" err="1">
                <a:effectLst/>
              </a:rPr>
              <a:t>i</a:t>
            </a:r>
            <a:r>
              <a:rPr lang="cs-CZ" sz="2000" b="1" i="0" dirty="0" err="1">
                <a:effectLst/>
              </a:rPr>
              <a:t>mpedance</a:t>
            </a:r>
            <a:r>
              <a:rPr lang="en-US" sz="2000" i="0" dirty="0">
                <a:effectLst/>
              </a:rPr>
              <a:t>, </a:t>
            </a:r>
            <a:r>
              <a:rPr lang="cs-CZ" sz="2000" i="0" dirty="0">
                <a:effectLst/>
              </a:rPr>
              <a:t>parametr charakterizující s</a:t>
            </a:r>
            <a:r>
              <a:rPr lang="cs-CZ" sz="2000" dirty="0"/>
              <a:t>é</a:t>
            </a:r>
            <a:r>
              <a:rPr lang="cs-CZ" sz="2000" i="0" dirty="0">
                <a:effectLst/>
              </a:rPr>
              <a:t>riový obvod RLC jako celek</a:t>
            </a:r>
            <a:r>
              <a:rPr lang="en-US" sz="2000" i="0" dirty="0">
                <a:effectLst/>
              </a:rPr>
              <a:t> </a:t>
            </a:r>
            <a:r>
              <a:rPr lang="cs-CZ" sz="2000" i="0" dirty="0">
                <a:effectLst/>
              </a:rPr>
              <a:t>(vyjadřuje zdánlivý odpor celého obvodu)</a:t>
            </a:r>
            <a:r>
              <a:rPr lang="en-US" sz="2000" i="0" dirty="0">
                <a:effectLst/>
              </a:rPr>
              <a:t>, </a:t>
            </a:r>
            <a:r>
              <a:rPr lang="cs-CZ" sz="2000" i="0" dirty="0">
                <a:effectLst/>
              </a:rPr>
              <a:t>jednotka</a:t>
            </a:r>
            <a:r>
              <a:rPr lang="cs-CZ" sz="2000" dirty="0"/>
              <a:t> Ω (ohm</a:t>
            </a:r>
            <a:r>
              <a:rPr lang="en-US" sz="2000" dirty="0"/>
              <a:t>)</a:t>
            </a:r>
            <a:endParaRPr lang="cs-CZ" sz="2000" dirty="0"/>
          </a:p>
        </p:txBody>
      </p:sp>
      <p:pic>
        <p:nvPicPr>
          <p:cNvPr id="19" name="Obrázek 18">
            <a:extLst>
              <a:ext uri="{FF2B5EF4-FFF2-40B4-BE49-F238E27FC236}">
                <a16:creationId xmlns:a16="http://schemas.microsoft.com/office/drawing/2014/main" id="{09EF2D7E-BA6D-4967-91BB-1EF14931D6E2}"/>
              </a:ext>
            </a:extLst>
          </p:cNvPr>
          <p:cNvPicPr>
            <a:picLocks noChangeAspect="1"/>
          </p:cNvPicPr>
          <p:nvPr/>
        </p:nvPicPr>
        <p:blipFill>
          <a:blip r:embed="rId6"/>
          <a:stretch>
            <a:fillRect/>
          </a:stretch>
        </p:blipFill>
        <p:spPr>
          <a:xfrm>
            <a:off x="546320" y="4504666"/>
            <a:ext cx="2515300" cy="1345657"/>
          </a:xfrm>
          <a:prstGeom prst="rect">
            <a:avLst/>
          </a:prstGeom>
        </p:spPr>
      </p:pic>
    </p:spTree>
    <p:extLst>
      <p:ext uri="{BB962C8B-B14F-4D97-AF65-F5344CB8AC3E}">
        <p14:creationId xmlns:p14="http://schemas.microsoft.com/office/powerpoint/2010/main" val="936058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C5A66F0-9CA6-4B28-8396-D7F4032E5C79}"/>
              </a:ext>
            </a:extLst>
          </p:cNvPr>
          <p:cNvSpPr txBox="1"/>
          <p:nvPr/>
        </p:nvSpPr>
        <p:spPr>
          <a:xfrm>
            <a:off x="148975" y="293283"/>
            <a:ext cx="4515492" cy="400110"/>
          </a:xfrm>
          <a:prstGeom prst="rect">
            <a:avLst/>
          </a:prstGeom>
          <a:noFill/>
        </p:spPr>
        <p:txBody>
          <a:bodyPr wrap="square">
            <a:spAutoFit/>
          </a:bodyPr>
          <a:lstStyle/>
          <a:p>
            <a:r>
              <a:rPr lang="cs-CZ" sz="2000" b="1" i="0" dirty="0">
                <a:effectLst/>
              </a:rPr>
              <a:t>Fázový rozdíl napětí a proudu v obvodu</a:t>
            </a:r>
            <a:endParaRPr lang="cs-CZ" sz="2000" b="1" dirty="0"/>
          </a:p>
        </p:txBody>
      </p:sp>
      <p:pic>
        <p:nvPicPr>
          <p:cNvPr id="5122" name="Picture 2">
            <a:extLst>
              <a:ext uri="{FF2B5EF4-FFF2-40B4-BE49-F238E27FC236}">
                <a16:creationId xmlns:a16="http://schemas.microsoft.com/office/drawing/2014/main" id="{489EFE06-BDA1-4353-AFDF-C2E1EBC8E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591" y="693393"/>
            <a:ext cx="2911688" cy="853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AD855E5-429E-4375-A46B-5DB51025DDB8}"/>
              </a:ext>
            </a:extLst>
          </p:cNvPr>
          <p:cNvSpPr txBox="1"/>
          <p:nvPr/>
        </p:nvSpPr>
        <p:spPr>
          <a:xfrm>
            <a:off x="477748" y="883845"/>
            <a:ext cx="4572000" cy="400110"/>
          </a:xfrm>
          <a:prstGeom prst="rect">
            <a:avLst/>
          </a:prstGeom>
          <a:noFill/>
        </p:spPr>
        <p:txBody>
          <a:bodyPr wrap="square">
            <a:spAutoFit/>
          </a:bodyPr>
          <a:lstStyle/>
          <a:p>
            <a:r>
              <a:rPr lang="cs-CZ" sz="2000" b="0" i="0" dirty="0">
                <a:solidFill>
                  <a:srgbClr val="000000"/>
                </a:solidFill>
                <a:effectLst/>
              </a:rPr>
              <a:t>viz fázorový diagram</a:t>
            </a:r>
            <a:endParaRPr lang="cs-CZ" sz="2000" dirty="0"/>
          </a:p>
        </p:txBody>
      </p:sp>
      <p:sp>
        <p:nvSpPr>
          <p:cNvPr id="10" name="TextovéPole 9">
            <a:extLst>
              <a:ext uri="{FF2B5EF4-FFF2-40B4-BE49-F238E27FC236}">
                <a16:creationId xmlns:a16="http://schemas.microsoft.com/office/drawing/2014/main" id="{A32DF6F7-5E75-4CEC-8332-13CECA9BFBCD}"/>
              </a:ext>
            </a:extLst>
          </p:cNvPr>
          <p:cNvSpPr txBox="1"/>
          <p:nvPr/>
        </p:nvSpPr>
        <p:spPr>
          <a:xfrm>
            <a:off x="246580" y="1736951"/>
            <a:ext cx="8671389" cy="1631216"/>
          </a:xfrm>
          <a:prstGeom prst="rect">
            <a:avLst/>
          </a:prstGeom>
          <a:noFill/>
        </p:spPr>
        <p:txBody>
          <a:bodyPr wrap="square">
            <a:spAutoFit/>
          </a:bodyPr>
          <a:lstStyle/>
          <a:p>
            <a:pPr algn="just"/>
            <a:r>
              <a:rPr lang="cs-CZ" sz="2000" b="1" i="0" dirty="0">
                <a:effectLst/>
              </a:rPr>
              <a:t>Reaktance (X)</a:t>
            </a:r>
          </a:p>
          <a:p>
            <a:pPr algn="just"/>
            <a:r>
              <a:rPr lang="cs-CZ" sz="2000" b="0" i="0" dirty="0">
                <a:effectLst/>
              </a:rPr>
              <a:t>   = </a:t>
            </a:r>
            <a:r>
              <a:rPr lang="cs-CZ" sz="2000" i="0" dirty="0">
                <a:effectLst/>
              </a:rPr>
              <a:t>veličina charakterizující vlastnost té části obvodu střídavého proudu, v níž se elektromagnetická energie nemění v teplo, ale jen v energii elektrického a magnetického pole.</a:t>
            </a:r>
            <a:endParaRPr lang="cs-CZ" sz="800" i="0" dirty="0">
              <a:effectLst/>
            </a:endParaRPr>
          </a:p>
          <a:p>
            <a:pPr algn="just"/>
            <a:r>
              <a:rPr lang="cs-CZ" sz="800" b="1" i="0" dirty="0">
                <a:effectLst/>
              </a:rPr>
              <a:t>						</a:t>
            </a:r>
            <a:r>
              <a:rPr lang="cs-CZ" sz="2000" i="0" dirty="0">
                <a:effectLst/>
              </a:rPr>
              <a:t>X = X</a:t>
            </a:r>
            <a:r>
              <a:rPr lang="cs-CZ" sz="2000" i="0" baseline="-25000" dirty="0">
                <a:effectLst/>
              </a:rPr>
              <a:t>L</a:t>
            </a:r>
            <a:r>
              <a:rPr lang="cs-CZ" sz="2000" i="0" dirty="0">
                <a:effectLst/>
              </a:rPr>
              <a:t> - X</a:t>
            </a:r>
            <a:r>
              <a:rPr lang="cs-CZ" sz="2000" i="0" baseline="-25000" dirty="0">
                <a:effectLst/>
              </a:rPr>
              <a:t>C</a:t>
            </a:r>
            <a:endParaRPr lang="cs-CZ" sz="2000" i="0" dirty="0">
              <a:effectLst/>
            </a:endParaRPr>
          </a:p>
        </p:txBody>
      </p:sp>
      <p:pic>
        <p:nvPicPr>
          <p:cNvPr id="5124" name="Picture 4">
            <a:extLst>
              <a:ext uri="{FF2B5EF4-FFF2-40B4-BE49-F238E27FC236}">
                <a16:creationId xmlns:a16="http://schemas.microsoft.com/office/drawing/2014/main" id="{66CE2B1F-5AD0-41EF-A9B3-61CB53F93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983" y="2767877"/>
            <a:ext cx="3959697" cy="9410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B8F11C21-6039-485C-88DA-5553B72E2EAF}"/>
              </a:ext>
            </a:extLst>
          </p:cNvPr>
          <p:cNvSpPr txBox="1"/>
          <p:nvPr/>
        </p:nvSpPr>
        <p:spPr>
          <a:xfrm>
            <a:off x="187503" y="3896191"/>
            <a:ext cx="7425648" cy="1323439"/>
          </a:xfrm>
          <a:prstGeom prst="rect">
            <a:avLst/>
          </a:prstGeom>
          <a:noFill/>
        </p:spPr>
        <p:txBody>
          <a:bodyPr wrap="square">
            <a:spAutoFit/>
          </a:bodyPr>
          <a:lstStyle/>
          <a:p>
            <a:pPr algn="just"/>
            <a:r>
              <a:rPr lang="cs-CZ" sz="2000" b="1" i="0" dirty="0">
                <a:effectLst/>
              </a:rPr>
              <a:t>Rezonance střídavého proudu</a:t>
            </a:r>
            <a:endParaRPr lang="cs-CZ" sz="2000" b="0" i="0" dirty="0">
              <a:effectLst/>
            </a:endParaRPr>
          </a:p>
          <a:p>
            <a:r>
              <a:rPr lang="cs-CZ" sz="2000" b="0" i="0" dirty="0">
                <a:solidFill>
                  <a:srgbClr val="000000"/>
                </a:solidFill>
                <a:effectLst/>
              </a:rPr>
              <a:t>      = </a:t>
            </a:r>
            <a:r>
              <a:rPr lang="cs-CZ" sz="2000" i="0" dirty="0">
                <a:solidFill>
                  <a:srgbClr val="000000"/>
                </a:solidFill>
                <a:effectLst/>
              </a:rPr>
              <a:t>podmínka, za které proud v obvodu dosahuje největší hodnoty,</a:t>
            </a:r>
            <a:r>
              <a:rPr lang="cs-CZ" sz="2000" b="1" i="0" dirty="0">
                <a:solidFill>
                  <a:srgbClr val="000000"/>
                </a:solidFill>
                <a:effectLst/>
              </a:rPr>
              <a:t> </a:t>
            </a:r>
            <a:r>
              <a:rPr lang="en-US" sz="2000" b="0" i="0" dirty="0" err="1">
                <a:solidFill>
                  <a:srgbClr val="000000"/>
                </a:solidFill>
                <a:effectLst/>
              </a:rPr>
              <a:t>t.j.</a:t>
            </a:r>
            <a:r>
              <a:rPr lang="en-US" sz="2000" b="0" i="0" dirty="0">
                <a:solidFill>
                  <a:srgbClr val="000000"/>
                </a:solidFill>
                <a:effectLst/>
              </a:rPr>
              <a:t> </a:t>
            </a:r>
            <a:r>
              <a:rPr lang="en-US" sz="2000" b="0" i="0" dirty="0" err="1">
                <a:solidFill>
                  <a:srgbClr val="000000"/>
                </a:solidFill>
                <a:effectLst/>
              </a:rPr>
              <a:t>pokud</a:t>
            </a:r>
            <a:r>
              <a:rPr lang="en-US" sz="2000" b="0" i="0" dirty="0">
                <a:solidFill>
                  <a:srgbClr val="000000"/>
                </a:solidFill>
                <a:effectLst/>
              </a:rPr>
              <a:t> je</a:t>
            </a:r>
            <a:r>
              <a:rPr lang="cs-CZ" sz="2000" b="0" i="0" dirty="0">
                <a:solidFill>
                  <a:srgbClr val="000000"/>
                </a:solidFill>
                <a:effectLst/>
              </a:rPr>
              <a:t> Z nejmenší. To nastane právě tehdy, když</a:t>
            </a:r>
            <a:br>
              <a:rPr lang="cs-CZ" sz="2000" b="0" i="0" dirty="0">
                <a:solidFill>
                  <a:srgbClr val="000000"/>
                </a:solidFill>
                <a:effectLst/>
              </a:rPr>
            </a:br>
            <a:r>
              <a:rPr lang="cs-CZ" sz="2000" b="0" i="0" dirty="0">
                <a:solidFill>
                  <a:srgbClr val="000000"/>
                </a:solidFill>
                <a:effectLst/>
              </a:rPr>
              <a:t>									</a:t>
            </a:r>
            <a:r>
              <a:rPr lang="en-US" sz="2000" b="0" i="0" dirty="0">
                <a:solidFill>
                  <a:srgbClr val="000000"/>
                </a:solidFill>
                <a:effectLst/>
              </a:rPr>
              <a:t> </a:t>
            </a:r>
            <a:r>
              <a:rPr lang="cs-CZ" sz="2000" b="0" i="0" dirty="0">
                <a:solidFill>
                  <a:srgbClr val="000000"/>
                </a:solidFill>
                <a:effectLst/>
              </a:rPr>
              <a:t>X</a:t>
            </a:r>
            <a:r>
              <a:rPr lang="cs-CZ" sz="2000" b="0" i="0" baseline="-25000" dirty="0">
                <a:solidFill>
                  <a:srgbClr val="000000"/>
                </a:solidFill>
                <a:effectLst/>
              </a:rPr>
              <a:t>L</a:t>
            </a:r>
            <a:r>
              <a:rPr lang="cs-CZ" sz="2000" b="0" i="0" dirty="0">
                <a:solidFill>
                  <a:srgbClr val="000000"/>
                </a:solidFill>
                <a:effectLst/>
              </a:rPr>
              <a:t> - X</a:t>
            </a:r>
            <a:r>
              <a:rPr lang="cs-CZ" sz="2000" b="0" i="0" baseline="-25000" dirty="0">
                <a:solidFill>
                  <a:srgbClr val="000000"/>
                </a:solidFill>
                <a:effectLst/>
              </a:rPr>
              <a:t>C</a:t>
            </a:r>
            <a:r>
              <a:rPr lang="cs-CZ" sz="2000" b="0" i="0" dirty="0">
                <a:solidFill>
                  <a:srgbClr val="000000"/>
                </a:solidFill>
                <a:effectLst/>
              </a:rPr>
              <a:t> = 0    =</a:t>
            </a:r>
            <a:r>
              <a:rPr lang="en-US" sz="2000" b="0" i="0" dirty="0">
                <a:solidFill>
                  <a:srgbClr val="000000"/>
                </a:solidFill>
                <a:effectLst/>
              </a:rPr>
              <a:t>&gt;   </a:t>
            </a:r>
            <a:r>
              <a:rPr lang="cs-CZ" sz="2000" b="0" i="0" dirty="0">
                <a:solidFill>
                  <a:srgbClr val="000000"/>
                </a:solidFill>
                <a:effectLst/>
              </a:rPr>
              <a:t>  X</a:t>
            </a:r>
            <a:r>
              <a:rPr lang="cs-CZ" sz="2000" b="0" i="0" baseline="-25000" dirty="0">
                <a:solidFill>
                  <a:srgbClr val="000000"/>
                </a:solidFill>
                <a:effectLst/>
              </a:rPr>
              <a:t>L</a:t>
            </a:r>
            <a:r>
              <a:rPr lang="cs-CZ" sz="2000" b="0" i="0" dirty="0">
                <a:solidFill>
                  <a:srgbClr val="000000"/>
                </a:solidFill>
                <a:effectLst/>
              </a:rPr>
              <a:t> = X</a:t>
            </a:r>
            <a:r>
              <a:rPr lang="cs-CZ" sz="2000" b="0" i="0" baseline="-25000" dirty="0">
                <a:solidFill>
                  <a:srgbClr val="000000"/>
                </a:solidFill>
                <a:effectLst/>
              </a:rPr>
              <a:t>C</a:t>
            </a:r>
            <a:endParaRPr lang="cs-CZ" sz="2000" b="0" i="0" dirty="0">
              <a:solidFill>
                <a:srgbClr val="000000"/>
              </a:solidFill>
              <a:effectLst/>
            </a:endParaRPr>
          </a:p>
        </p:txBody>
      </p:sp>
      <p:pic>
        <p:nvPicPr>
          <p:cNvPr id="5126" name="Picture 6">
            <a:extLst>
              <a:ext uri="{FF2B5EF4-FFF2-40B4-BE49-F238E27FC236}">
                <a16:creationId xmlns:a16="http://schemas.microsoft.com/office/drawing/2014/main" id="{832C8C48-18D6-4A84-968F-10200D49A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723" y="4319627"/>
            <a:ext cx="1517016" cy="25383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51B47D7-C2BF-429E-BC67-5FF2A7D7C7C1}"/>
              </a:ext>
            </a:extLst>
          </p:cNvPr>
          <p:cNvSpPr txBox="1"/>
          <p:nvPr/>
        </p:nvSpPr>
        <p:spPr>
          <a:xfrm>
            <a:off x="3111005" y="6171203"/>
            <a:ext cx="5234683" cy="400110"/>
          </a:xfrm>
          <a:prstGeom prst="rect">
            <a:avLst/>
          </a:prstGeom>
          <a:noFill/>
        </p:spPr>
        <p:txBody>
          <a:bodyPr wrap="square">
            <a:spAutoFit/>
          </a:bodyPr>
          <a:lstStyle/>
          <a:p>
            <a:r>
              <a:rPr lang="cs-CZ" sz="2000" i="0" dirty="0">
                <a:effectLst/>
              </a:rPr>
              <a:t>podmínka pro rezonanční frekvenci f</a:t>
            </a:r>
            <a:r>
              <a:rPr lang="cs-CZ" sz="2000" i="0" baseline="-25000" dirty="0">
                <a:effectLst/>
              </a:rPr>
              <a:t>0</a:t>
            </a:r>
            <a:endParaRPr lang="cs-CZ" sz="2000" dirty="0"/>
          </a:p>
        </p:txBody>
      </p:sp>
    </p:spTree>
    <p:extLst>
      <p:ext uri="{BB962C8B-B14F-4D97-AF65-F5344CB8AC3E}">
        <p14:creationId xmlns:p14="http://schemas.microsoft.com/office/powerpoint/2010/main" val="4242520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a:extLst>
              <a:ext uri="{FF2B5EF4-FFF2-40B4-BE49-F238E27FC236}">
                <a16:creationId xmlns:a16="http://schemas.microsoft.com/office/drawing/2014/main" id="{73800831-063B-462F-A11B-9E1B4AA3D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770"/>
          <a:stretch>
            <a:fillRect/>
          </a:stretch>
        </p:blipFill>
        <p:spPr bwMode="auto">
          <a:xfrm>
            <a:off x="4038085" y="4435203"/>
            <a:ext cx="46799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a:extLst>
              <a:ext uri="{FF2B5EF4-FFF2-40B4-BE49-F238E27FC236}">
                <a16:creationId xmlns:a16="http://schemas.microsoft.com/office/drawing/2014/main" id="{75CA9D87-ADD7-4E12-BB77-C564408BE197}"/>
              </a:ext>
            </a:extLst>
          </p:cNvPr>
          <p:cNvSpPr txBox="1"/>
          <p:nvPr/>
        </p:nvSpPr>
        <p:spPr>
          <a:xfrm>
            <a:off x="233362" y="367268"/>
            <a:ext cx="4572000" cy="461665"/>
          </a:xfrm>
          <a:prstGeom prst="rect">
            <a:avLst/>
          </a:prstGeom>
          <a:noFill/>
        </p:spPr>
        <p:txBody>
          <a:bodyPr wrap="square">
            <a:spAutoFit/>
          </a:bodyPr>
          <a:lstStyle/>
          <a:p>
            <a:pPr algn="l"/>
            <a:r>
              <a:rPr lang="cs-CZ" sz="2400" b="1" i="0" dirty="0">
                <a:solidFill>
                  <a:srgbClr val="000000"/>
                </a:solidFill>
                <a:effectLst/>
                <a:latin typeface="Arial" panose="020B0604020202020204" pitchFamily="34" charset="0"/>
              </a:rPr>
              <a:t>Výkon střídavého proudu</a:t>
            </a:r>
          </a:p>
        </p:txBody>
      </p:sp>
      <p:sp>
        <p:nvSpPr>
          <p:cNvPr id="15" name="TextovéPole 14">
            <a:extLst>
              <a:ext uri="{FF2B5EF4-FFF2-40B4-BE49-F238E27FC236}">
                <a16:creationId xmlns:a16="http://schemas.microsoft.com/office/drawing/2014/main" id="{56BDB4B8-655A-4B22-A237-D16AF42FE77C}"/>
              </a:ext>
            </a:extLst>
          </p:cNvPr>
          <p:cNvSpPr txBox="1"/>
          <p:nvPr/>
        </p:nvSpPr>
        <p:spPr>
          <a:xfrm>
            <a:off x="188600" y="1004545"/>
            <a:ext cx="8766800" cy="1015663"/>
          </a:xfrm>
          <a:prstGeom prst="rect">
            <a:avLst/>
          </a:prstGeom>
          <a:noFill/>
        </p:spPr>
        <p:txBody>
          <a:bodyPr wrap="square">
            <a:spAutoFit/>
          </a:bodyPr>
          <a:lstStyle/>
          <a:p>
            <a:pPr algn="just"/>
            <a:r>
              <a:rPr lang="cs-CZ" sz="2000" dirty="0"/>
              <a:t>Kvůli neustále se měnící okamžité hodnotě střídavého proudu a napětí se mění také elektrický výkon. Průměrný elektrický výkon střídavého proudu (harmonický průběh) lze vypočítat:</a:t>
            </a:r>
          </a:p>
        </p:txBody>
      </p:sp>
      <p:sp>
        <p:nvSpPr>
          <p:cNvPr id="17" name="TextovéPole 16">
            <a:extLst>
              <a:ext uri="{FF2B5EF4-FFF2-40B4-BE49-F238E27FC236}">
                <a16:creationId xmlns:a16="http://schemas.microsoft.com/office/drawing/2014/main" id="{2CDAAE0C-E337-4F4A-981F-381C56A728C5}"/>
              </a:ext>
            </a:extLst>
          </p:cNvPr>
          <p:cNvSpPr txBox="1"/>
          <p:nvPr/>
        </p:nvSpPr>
        <p:spPr>
          <a:xfrm>
            <a:off x="233362" y="2289742"/>
            <a:ext cx="8766800" cy="646331"/>
          </a:xfrm>
          <a:prstGeom prst="rect">
            <a:avLst/>
          </a:prstGeom>
          <a:noFill/>
        </p:spPr>
        <p:txBody>
          <a:bodyPr wrap="square">
            <a:spAutoFit/>
          </a:bodyPr>
          <a:lstStyle/>
          <a:p>
            <a:r>
              <a:rPr lang="cs-CZ" dirty="0"/>
              <a:t>kde U a I jsou efektivní hodnoty střídavého proudu a napětí, φ je fázový posuv mezi proudem a napětím, člen cos φ se nazývá </a:t>
            </a:r>
            <a:r>
              <a:rPr lang="cs-CZ" b="1" dirty="0"/>
              <a:t>účiník</a:t>
            </a:r>
            <a:r>
              <a:rPr lang="cs-CZ" dirty="0"/>
              <a:t>.</a:t>
            </a:r>
          </a:p>
        </p:txBody>
      </p:sp>
      <p:pic>
        <p:nvPicPr>
          <p:cNvPr id="13" name="Grafický objekt 12">
            <a:extLst>
              <a:ext uri="{FF2B5EF4-FFF2-40B4-BE49-F238E27FC236}">
                <a16:creationId xmlns:a16="http://schemas.microsoft.com/office/drawing/2014/main" id="{97FA159F-AA23-42DF-8D20-DB5586992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7260" y="1860102"/>
            <a:ext cx="1941279" cy="320211"/>
          </a:xfrm>
          <a:prstGeom prst="rect">
            <a:avLst/>
          </a:prstGeom>
        </p:spPr>
      </p:pic>
      <p:sp>
        <p:nvSpPr>
          <p:cNvPr id="21" name="TextovéPole 20">
            <a:extLst>
              <a:ext uri="{FF2B5EF4-FFF2-40B4-BE49-F238E27FC236}">
                <a16:creationId xmlns:a16="http://schemas.microsoft.com/office/drawing/2014/main" id="{4C42013A-1850-4F7D-A54D-16848AA68AB2}"/>
              </a:ext>
            </a:extLst>
          </p:cNvPr>
          <p:cNvSpPr txBox="1"/>
          <p:nvPr/>
        </p:nvSpPr>
        <p:spPr>
          <a:xfrm>
            <a:off x="188600" y="3132004"/>
            <a:ext cx="8722038" cy="1323439"/>
          </a:xfrm>
          <a:prstGeom prst="rect">
            <a:avLst/>
          </a:prstGeom>
          <a:noFill/>
        </p:spPr>
        <p:txBody>
          <a:bodyPr wrap="square">
            <a:spAutoFit/>
          </a:bodyPr>
          <a:lstStyle/>
          <a:p>
            <a:pPr algn="just"/>
            <a:r>
              <a:rPr lang="cs-CZ" sz="2000" b="0" i="0" dirty="0">
                <a:solidFill>
                  <a:srgbClr val="202122"/>
                </a:solidFill>
                <a:effectLst/>
              </a:rPr>
              <a:t>Efektivní hodnoty střídavého proudu a napětí jsou hodnoty takového stejnosměrného proudu a napětí, jehož výkon by byl stejný jako je výkon daného střídavého proudu a napětí. Velikost efektivní hodnoty střídavého proudu a napětí s harmonickým průběhem je</a:t>
            </a:r>
            <a:endParaRPr lang="cs-CZ" sz="2000" dirty="0"/>
          </a:p>
        </p:txBody>
      </p:sp>
      <p:pic>
        <p:nvPicPr>
          <p:cNvPr id="18" name="Grafický objekt 17">
            <a:extLst>
              <a:ext uri="{FF2B5EF4-FFF2-40B4-BE49-F238E27FC236}">
                <a16:creationId xmlns:a16="http://schemas.microsoft.com/office/drawing/2014/main" id="{242BE1A4-B4BC-46D7-828B-926A72B925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563" y="4567273"/>
            <a:ext cx="2058379" cy="470871"/>
          </a:xfrm>
          <a:prstGeom prst="rect">
            <a:avLst/>
          </a:prstGeom>
        </p:spPr>
      </p:pic>
      <p:pic>
        <p:nvPicPr>
          <p:cNvPr id="20" name="Grafický objekt 19">
            <a:extLst>
              <a:ext uri="{FF2B5EF4-FFF2-40B4-BE49-F238E27FC236}">
                <a16:creationId xmlns:a16="http://schemas.microsoft.com/office/drawing/2014/main" id="{6ACE9083-4580-4C27-9B00-2510884252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7563" y="5302286"/>
            <a:ext cx="2192914" cy="470871"/>
          </a:xfrm>
          <a:prstGeom prst="rect">
            <a:avLst/>
          </a:prstGeom>
        </p:spPr>
      </p:pic>
      <p:sp>
        <p:nvSpPr>
          <p:cNvPr id="27" name="TextovéPole 26">
            <a:extLst>
              <a:ext uri="{FF2B5EF4-FFF2-40B4-BE49-F238E27FC236}">
                <a16:creationId xmlns:a16="http://schemas.microsoft.com/office/drawing/2014/main" id="{C5251201-7C45-495C-95F7-78BC05184F4E}"/>
              </a:ext>
            </a:extLst>
          </p:cNvPr>
          <p:cNvSpPr txBox="1"/>
          <p:nvPr/>
        </p:nvSpPr>
        <p:spPr>
          <a:xfrm>
            <a:off x="255484" y="6037299"/>
            <a:ext cx="8047609" cy="369332"/>
          </a:xfrm>
          <a:prstGeom prst="rect">
            <a:avLst/>
          </a:prstGeom>
          <a:noFill/>
        </p:spPr>
        <p:txBody>
          <a:bodyPr wrap="square">
            <a:spAutoFit/>
          </a:bodyPr>
          <a:lstStyle/>
          <a:p>
            <a:r>
              <a:rPr lang="cs-CZ" b="0" i="0" dirty="0">
                <a:solidFill>
                  <a:srgbClr val="202122"/>
                </a:solidFill>
                <a:effectLst/>
              </a:rPr>
              <a:t>kde </a:t>
            </a:r>
            <a:r>
              <a:rPr lang="cs-CZ" b="0" i="1" dirty="0" err="1">
                <a:solidFill>
                  <a:srgbClr val="202122"/>
                </a:solidFill>
                <a:effectLst/>
              </a:rPr>
              <a:t>I</a:t>
            </a:r>
            <a:r>
              <a:rPr lang="cs-CZ" b="0" i="1" baseline="-25000" dirty="0" err="1">
                <a:solidFill>
                  <a:srgbClr val="202122"/>
                </a:solidFill>
                <a:effectLst/>
              </a:rPr>
              <a:t>m</a:t>
            </a:r>
            <a:r>
              <a:rPr lang="cs-CZ" b="0" i="0" dirty="0">
                <a:solidFill>
                  <a:srgbClr val="202122"/>
                </a:solidFill>
                <a:effectLst/>
              </a:rPr>
              <a:t> je amplituda střídavého proudu a </a:t>
            </a:r>
            <a:r>
              <a:rPr lang="cs-CZ" b="0" i="1" dirty="0">
                <a:solidFill>
                  <a:srgbClr val="202122"/>
                </a:solidFill>
                <a:effectLst/>
              </a:rPr>
              <a:t>U</a:t>
            </a:r>
            <a:r>
              <a:rPr lang="cs-CZ" b="0" i="1" baseline="-25000" dirty="0">
                <a:solidFill>
                  <a:srgbClr val="202122"/>
                </a:solidFill>
                <a:effectLst/>
              </a:rPr>
              <a:t>m</a:t>
            </a:r>
            <a:r>
              <a:rPr lang="cs-CZ" b="0" i="0" dirty="0">
                <a:solidFill>
                  <a:srgbClr val="202122"/>
                </a:solidFill>
                <a:effectLst/>
              </a:rPr>
              <a:t> je amplituda střídavého napětí.</a:t>
            </a:r>
            <a:endParaRPr lang="cs-CZ" dirty="0"/>
          </a:p>
        </p:txBody>
      </p:sp>
    </p:spTree>
    <p:extLst>
      <p:ext uri="{BB962C8B-B14F-4D97-AF65-F5344CB8AC3E}">
        <p14:creationId xmlns:p14="http://schemas.microsoft.com/office/powerpoint/2010/main" val="183898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2000"/>
                                        <p:tgtEl>
                                          <p:spTgt spid="10249"/>
                                        </p:tgtEl>
                                      </p:cBhvr>
                                    </p:animEffect>
                                    <p:anim calcmode="lin" valueType="num">
                                      <p:cBhvr>
                                        <p:cTn id="8" dur="2000" fill="hold"/>
                                        <p:tgtEl>
                                          <p:spTgt spid="10249"/>
                                        </p:tgtEl>
                                        <p:attrNameLst>
                                          <p:attrName>ppt_x</p:attrName>
                                        </p:attrNameLst>
                                      </p:cBhvr>
                                      <p:tavLst>
                                        <p:tav tm="0">
                                          <p:val>
                                            <p:strVal val="#ppt_x"/>
                                          </p:val>
                                        </p:tav>
                                        <p:tav tm="100000">
                                          <p:val>
                                            <p:strVal val="#ppt_x"/>
                                          </p:val>
                                        </p:tav>
                                      </p:tavLst>
                                    </p:anim>
                                    <p:anim calcmode="lin" valueType="num">
                                      <p:cBhvr>
                                        <p:cTn id="9" dur="1800" decel="100000" fill="hold"/>
                                        <p:tgtEl>
                                          <p:spTgt spid="1024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02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BD120F-910C-4D32-93E6-E795CE599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12" y="2022482"/>
            <a:ext cx="5048369" cy="257466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11A60C4-6B73-4F30-89DE-F2BC50461362}"/>
              </a:ext>
            </a:extLst>
          </p:cNvPr>
          <p:cNvSpPr txBox="1"/>
          <p:nvPr/>
        </p:nvSpPr>
        <p:spPr>
          <a:xfrm>
            <a:off x="242888" y="230298"/>
            <a:ext cx="3422027" cy="461665"/>
          </a:xfrm>
          <a:prstGeom prst="rect">
            <a:avLst/>
          </a:prstGeom>
          <a:noFill/>
        </p:spPr>
        <p:txBody>
          <a:bodyPr wrap="none" rtlCol="0">
            <a:spAutoFit/>
          </a:bodyPr>
          <a:lstStyle/>
          <a:p>
            <a:r>
              <a:rPr lang="cs-CZ" sz="2400" b="1" dirty="0"/>
              <a:t>Vířivý (</a:t>
            </a:r>
            <a:r>
              <a:rPr lang="cs-CZ" sz="2400" b="1" dirty="0" err="1"/>
              <a:t>Foucaultův</a:t>
            </a:r>
            <a:r>
              <a:rPr lang="cs-CZ" sz="2400" b="1" dirty="0"/>
              <a:t>) proud</a:t>
            </a:r>
          </a:p>
        </p:txBody>
      </p:sp>
      <p:sp>
        <p:nvSpPr>
          <p:cNvPr id="6" name="TextovéPole 5">
            <a:extLst>
              <a:ext uri="{FF2B5EF4-FFF2-40B4-BE49-F238E27FC236}">
                <a16:creationId xmlns:a16="http://schemas.microsoft.com/office/drawing/2014/main" id="{19EA0CE8-A0E2-4D9D-86C4-9D2EAE0E4734}"/>
              </a:ext>
            </a:extLst>
          </p:cNvPr>
          <p:cNvSpPr txBox="1"/>
          <p:nvPr/>
        </p:nvSpPr>
        <p:spPr>
          <a:xfrm>
            <a:off x="242888" y="877491"/>
            <a:ext cx="8658225" cy="1015663"/>
          </a:xfrm>
          <a:prstGeom prst="rect">
            <a:avLst/>
          </a:prstGeom>
          <a:noFill/>
        </p:spPr>
        <p:txBody>
          <a:bodyPr wrap="square">
            <a:spAutoFit/>
          </a:bodyPr>
          <a:lstStyle/>
          <a:p>
            <a:pPr algn="just"/>
            <a:r>
              <a:rPr lang="cs-CZ" sz="2000" dirty="0"/>
              <a:t>Vířivý proud (též </a:t>
            </a:r>
            <a:r>
              <a:rPr lang="cs-CZ" sz="2000" dirty="0" err="1"/>
              <a:t>Foucaultův</a:t>
            </a:r>
            <a:r>
              <a:rPr lang="cs-CZ" sz="2000" dirty="0"/>
              <a:t> proud)  vzniká v plošných a objemových vodičích, když se v jejich okolí mění magnetický indukční tok. Indukované proudy mají charakter proudových smyček.</a:t>
            </a:r>
          </a:p>
        </p:txBody>
      </p:sp>
      <p:sp>
        <p:nvSpPr>
          <p:cNvPr id="9" name="TextovéPole 8">
            <a:extLst>
              <a:ext uri="{FF2B5EF4-FFF2-40B4-BE49-F238E27FC236}">
                <a16:creationId xmlns:a16="http://schemas.microsoft.com/office/drawing/2014/main" id="{28A0FF2B-D25F-42D4-B2A6-A68F8AC6EEE1}"/>
              </a:ext>
            </a:extLst>
          </p:cNvPr>
          <p:cNvSpPr txBox="1"/>
          <p:nvPr/>
        </p:nvSpPr>
        <p:spPr>
          <a:xfrm>
            <a:off x="242889" y="5321318"/>
            <a:ext cx="8658224" cy="1015663"/>
          </a:xfrm>
          <a:prstGeom prst="rect">
            <a:avLst/>
          </a:prstGeom>
          <a:noFill/>
        </p:spPr>
        <p:txBody>
          <a:bodyPr wrap="square">
            <a:spAutoFit/>
          </a:bodyPr>
          <a:lstStyle/>
          <a:p>
            <a:pPr algn="just"/>
            <a:r>
              <a:rPr lang="cs-CZ" sz="2000" dirty="0"/>
              <a:t>Indukovaný proud se snaží svým polem zabránit změně, která je vyvolala, tedy zeslabit budící magnetický tok. Největší zeslabení nastane uprostřed průřezu, protože ten obepínají všechny indukované proudy.</a:t>
            </a:r>
          </a:p>
        </p:txBody>
      </p:sp>
      <p:pic>
        <p:nvPicPr>
          <p:cNvPr id="1028" name="Picture 4" descr="The difference between inductive proximity, displacement, and eddy-current  sensors – Passive Components Blog">
            <a:extLst>
              <a:ext uri="{FF2B5EF4-FFF2-40B4-BE49-F238E27FC236}">
                <a16:creationId xmlns:a16="http://schemas.microsoft.com/office/drawing/2014/main" id="{7A529E9C-2BB5-4E7E-B553-1E1F7ACC6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60" y="2725875"/>
            <a:ext cx="2754253" cy="176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75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2A22945-2750-4DDF-91F1-9CD640EBE932}"/>
              </a:ext>
            </a:extLst>
          </p:cNvPr>
          <p:cNvSpPr txBox="1"/>
          <p:nvPr/>
        </p:nvSpPr>
        <p:spPr>
          <a:xfrm>
            <a:off x="285750" y="190500"/>
            <a:ext cx="1441933" cy="461665"/>
          </a:xfrm>
          <a:prstGeom prst="rect">
            <a:avLst/>
          </a:prstGeom>
          <a:noFill/>
        </p:spPr>
        <p:txBody>
          <a:bodyPr wrap="none" rtlCol="0">
            <a:spAutoFit/>
          </a:bodyPr>
          <a:lstStyle/>
          <a:p>
            <a:r>
              <a:rPr lang="cs-CZ" sz="2400" b="1" dirty="0"/>
              <a:t>Skin efekt</a:t>
            </a:r>
          </a:p>
        </p:txBody>
      </p:sp>
      <p:sp>
        <p:nvSpPr>
          <p:cNvPr id="6" name="TextovéPole 5">
            <a:extLst>
              <a:ext uri="{FF2B5EF4-FFF2-40B4-BE49-F238E27FC236}">
                <a16:creationId xmlns:a16="http://schemas.microsoft.com/office/drawing/2014/main" id="{047D3FEA-10C2-4538-9F65-BAE65B1690AA}"/>
              </a:ext>
            </a:extLst>
          </p:cNvPr>
          <p:cNvSpPr txBox="1"/>
          <p:nvPr/>
        </p:nvSpPr>
        <p:spPr>
          <a:xfrm>
            <a:off x="248926" y="652165"/>
            <a:ext cx="6743700" cy="3477875"/>
          </a:xfrm>
          <a:prstGeom prst="rect">
            <a:avLst/>
          </a:prstGeom>
          <a:noFill/>
        </p:spPr>
        <p:txBody>
          <a:bodyPr wrap="square">
            <a:spAutoFit/>
          </a:bodyPr>
          <a:lstStyle/>
          <a:p>
            <a:pPr algn="just"/>
            <a:r>
              <a:rPr lang="cs-CZ" sz="2000" dirty="0"/>
              <a:t>Skin efekt (povrchový jev) je fyzikální děj, při kterém dochází k vytlačování elektrického proudu k povrchu vodiče. Elektrický </a:t>
            </a:r>
            <a:r>
              <a:rPr lang="cs-CZ" sz="2000" u="sng" dirty="0"/>
              <a:t>střídavý proud procházející vodičem uzavírá kolem sebe siločáry magnetického (indukčního) toku</a:t>
            </a:r>
            <a:r>
              <a:rPr lang="cs-CZ" sz="2000" dirty="0"/>
              <a:t>. Část tohoto toku prochází i tím samým vodičem a </a:t>
            </a:r>
            <a:r>
              <a:rPr lang="cs-CZ" sz="2000" u="sng" dirty="0"/>
              <a:t>indukuje v něm uzavřené vířivé proudy</a:t>
            </a:r>
            <a:r>
              <a:rPr lang="cs-CZ" sz="2000" dirty="0"/>
              <a:t>. Tyto vířivé proudy </a:t>
            </a:r>
            <a:r>
              <a:rPr lang="cs-CZ" sz="2000" u="sng" dirty="0"/>
              <a:t>mají blíže ke středu vodiče opačný směr než původní elektrický proud a odečítají se od něj, kdežto blíže k povrchu jsou směry souhlasné a proudy se sčítají</a:t>
            </a:r>
            <a:r>
              <a:rPr lang="cs-CZ" sz="2000" dirty="0"/>
              <a:t>.</a:t>
            </a:r>
          </a:p>
          <a:p>
            <a:pPr algn="just"/>
            <a:r>
              <a:rPr lang="cs-CZ" sz="2000" dirty="0"/>
              <a:t>K povrchovému jevu </a:t>
            </a:r>
            <a:r>
              <a:rPr lang="cs-CZ" sz="2000" u="sng" dirty="0"/>
              <a:t>nedochází při průchodu stejnosměrného proudu </a:t>
            </a:r>
            <a:r>
              <a:rPr lang="cs-CZ" sz="2000" dirty="0"/>
              <a:t>vodičem, při frekvenci 50 Hz používané v síťových rozvodech je obvykle zanedbatelný.</a:t>
            </a:r>
          </a:p>
        </p:txBody>
      </p:sp>
      <p:pic>
        <p:nvPicPr>
          <p:cNvPr id="1026" name="Picture 2">
            <a:extLst>
              <a:ext uri="{FF2B5EF4-FFF2-40B4-BE49-F238E27FC236}">
                <a16:creationId xmlns:a16="http://schemas.microsoft.com/office/drawing/2014/main" id="{D2B6EA0D-7E96-4D27-9DE7-B18166974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0"/>
            <a:ext cx="2095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D327840-5CCB-4656-B13C-3136E1E0E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95" y="4075621"/>
            <a:ext cx="2887282" cy="1443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B0473CE-9841-4F8B-AC47-1536764E4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939" y="4249166"/>
            <a:ext cx="3514725" cy="223539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447D312-5717-42C5-8523-B6171A1FBA7E}"/>
              </a:ext>
            </a:extLst>
          </p:cNvPr>
          <p:cNvPicPr>
            <a:picLocks noChangeAspect="1"/>
          </p:cNvPicPr>
          <p:nvPr/>
        </p:nvPicPr>
        <p:blipFill>
          <a:blip r:embed="rId5"/>
          <a:stretch>
            <a:fillRect/>
          </a:stretch>
        </p:blipFill>
        <p:spPr>
          <a:xfrm>
            <a:off x="178695" y="5638487"/>
            <a:ext cx="2957513" cy="1029013"/>
          </a:xfrm>
          <a:prstGeom prst="rect">
            <a:avLst/>
          </a:prstGeom>
        </p:spPr>
      </p:pic>
      <p:pic>
        <p:nvPicPr>
          <p:cNvPr id="10" name="Obrázek 9">
            <a:extLst>
              <a:ext uri="{FF2B5EF4-FFF2-40B4-BE49-F238E27FC236}">
                <a16:creationId xmlns:a16="http://schemas.microsoft.com/office/drawing/2014/main" id="{1243F087-66E1-4B05-BCF1-9C1C564DE067}"/>
              </a:ext>
            </a:extLst>
          </p:cNvPr>
          <p:cNvPicPr>
            <a:picLocks noChangeAspect="1"/>
          </p:cNvPicPr>
          <p:nvPr/>
        </p:nvPicPr>
        <p:blipFill>
          <a:blip r:embed="rId6"/>
          <a:stretch>
            <a:fillRect/>
          </a:stretch>
        </p:blipFill>
        <p:spPr>
          <a:xfrm>
            <a:off x="7198588" y="3551279"/>
            <a:ext cx="1774352" cy="1395773"/>
          </a:xfrm>
          <a:prstGeom prst="rect">
            <a:avLst/>
          </a:prstGeom>
        </p:spPr>
      </p:pic>
      <p:pic>
        <p:nvPicPr>
          <p:cNvPr id="1034" name="Picture 10" descr="See the source image">
            <a:extLst>
              <a:ext uri="{FF2B5EF4-FFF2-40B4-BE49-F238E27FC236}">
                <a16:creationId xmlns:a16="http://schemas.microsoft.com/office/drawing/2014/main" id="{E10A617F-7E0A-47D0-AF2C-14FDF5D7C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953" y="5182571"/>
            <a:ext cx="1774352" cy="148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61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07AFAC4-BA05-45F8-946A-1C10539AB1FF}"/>
              </a:ext>
            </a:extLst>
          </p:cNvPr>
          <p:cNvSpPr txBox="1"/>
          <p:nvPr/>
        </p:nvSpPr>
        <p:spPr>
          <a:xfrm>
            <a:off x="185737" y="770981"/>
            <a:ext cx="8772524" cy="1015663"/>
          </a:xfrm>
          <a:prstGeom prst="rect">
            <a:avLst/>
          </a:prstGeom>
          <a:noFill/>
        </p:spPr>
        <p:txBody>
          <a:bodyPr wrap="square">
            <a:spAutoFit/>
          </a:bodyPr>
          <a:lstStyle/>
          <a:p>
            <a:pPr algn="just"/>
            <a:r>
              <a:rPr lang="cs-CZ" sz="2000" dirty="0"/>
              <a:t>Průchodem vířivých proudů vodičem vznikají tepelné ztráty, část energie, kterou dodáme na magnetování materiálu, se mění v energii tepelnou (</a:t>
            </a:r>
            <a:r>
              <a:rPr lang="cs-CZ" sz="2000" dirty="0" err="1"/>
              <a:t>Jouleovo</a:t>
            </a:r>
            <a:r>
              <a:rPr lang="cs-CZ" sz="2000" dirty="0"/>
              <a:t> teplo). Ztráty vzniklé vířivými proudy jsou značně závislé na frekvenci:</a:t>
            </a:r>
          </a:p>
        </p:txBody>
      </p:sp>
      <p:sp>
        <p:nvSpPr>
          <p:cNvPr id="5" name="TextovéPole 4">
            <a:extLst>
              <a:ext uri="{FF2B5EF4-FFF2-40B4-BE49-F238E27FC236}">
                <a16:creationId xmlns:a16="http://schemas.microsoft.com/office/drawing/2014/main" id="{C22B892D-252C-4591-8614-ECBBEA1758D5}"/>
              </a:ext>
            </a:extLst>
          </p:cNvPr>
          <p:cNvSpPr txBox="1"/>
          <p:nvPr/>
        </p:nvSpPr>
        <p:spPr>
          <a:xfrm>
            <a:off x="185736" y="2204078"/>
            <a:ext cx="8772524" cy="1323439"/>
          </a:xfrm>
          <a:prstGeom prst="rect">
            <a:avLst/>
          </a:prstGeom>
          <a:noFill/>
        </p:spPr>
        <p:txBody>
          <a:bodyPr wrap="square">
            <a:spAutoFit/>
          </a:bodyPr>
          <a:lstStyle/>
          <a:p>
            <a:pPr algn="just"/>
            <a:r>
              <a:rPr lang="cs-CZ" sz="2000" dirty="0"/>
              <a:t>Ztráty způsobené vířivými proudy se omezují například použitím navzájem izolovaných plechů (např. jádra cívek), použitím materiálu s velkým elektrickým odporem (přidáním malého množství křemíku do základního materiálu), nebo snížením indukovaného napětí. </a:t>
            </a:r>
          </a:p>
        </p:txBody>
      </p:sp>
      <p:pic>
        <p:nvPicPr>
          <p:cNvPr id="7" name="Grafický objekt 6">
            <a:extLst>
              <a:ext uri="{FF2B5EF4-FFF2-40B4-BE49-F238E27FC236}">
                <a16:creationId xmlns:a16="http://schemas.microsoft.com/office/drawing/2014/main" id="{B3D9198E-93F2-49CD-9938-EE0BE4F452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06307" y="1843738"/>
            <a:ext cx="1141943" cy="302279"/>
          </a:xfrm>
          <a:prstGeom prst="rect">
            <a:avLst/>
          </a:prstGeom>
        </p:spPr>
      </p:pic>
      <p:sp>
        <p:nvSpPr>
          <p:cNvPr id="9" name="TextovéPole 8">
            <a:extLst>
              <a:ext uri="{FF2B5EF4-FFF2-40B4-BE49-F238E27FC236}">
                <a16:creationId xmlns:a16="http://schemas.microsoft.com/office/drawing/2014/main" id="{7F8DF242-83D8-49F2-AFB0-BECADF32F2F1}"/>
              </a:ext>
            </a:extLst>
          </p:cNvPr>
          <p:cNvSpPr txBox="1"/>
          <p:nvPr/>
        </p:nvSpPr>
        <p:spPr>
          <a:xfrm>
            <a:off x="226215" y="4738562"/>
            <a:ext cx="8691564" cy="646331"/>
          </a:xfrm>
          <a:prstGeom prst="rect">
            <a:avLst/>
          </a:prstGeom>
          <a:noFill/>
        </p:spPr>
        <p:txBody>
          <a:bodyPr wrap="square">
            <a:spAutoFit/>
          </a:bodyPr>
          <a:lstStyle/>
          <a:p>
            <a:pPr algn="just"/>
            <a:r>
              <a:rPr lang="cs-CZ" dirty="0"/>
              <a:t>kde </a:t>
            </a:r>
            <a:r>
              <a:rPr lang="cs-CZ" i="1" dirty="0" err="1"/>
              <a:t>P</a:t>
            </a:r>
            <a:r>
              <a:rPr lang="cs-CZ" i="1" baseline="-25000" dirty="0" err="1"/>
              <a:t>h</a:t>
            </a:r>
            <a:r>
              <a:rPr lang="cs-CZ" dirty="0"/>
              <a:t> jsou ztráty způsobené hysterezní křivkou a </a:t>
            </a:r>
            <a:r>
              <a:rPr lang="cs-CZ" i="1" dirty="0" err="1"/>
              <a:t>P</a:t>
            </a:r>
            <a:r>
              <a:rPr lang="cs-CZ" i="1" baseline="-25000" dirty="0" err="1"/>
              <a:t>v</a:t>
            </a:r>
            <a:r>
              <a:rPr lang="cs-CZ" dirty="0"/>
              <a:t> jsou ztráty způsobené již zmíněnými vířivými proudy.</a:t>
            </a:r>
          </a:p>
        </p:txBody>
      </p:sp>
      <p:pic>
        <p:nvPicPr>
          <p:cNvPr id="11" name="Grafický objekt 10">
            <a:extLst>
              <a:ext uri="{FF2B5EF4-FFF2-40B4-BE49-F238E27FC236}">
                <a16:creationId xmlns:a16="http://schemas.microsoft.com/office/drawing/2014/main" id="{8020E855-C52D-44A6-9736-EC5C663893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4248" y="4260409"/>
            <a:ext cx="1724025" cy="278069"/>
          </a:xfrm>
          <a:prstGeom prst="rect">
            <a:avLst/>
          </a:prstGeom>
        </p:spPr>
      </p:pic>
      <p:sp>
        <p:nvSpPr>
          <p:cNvPr id="13" name="TextovéPole 12">
            <a:extLst>
              <a:ext uri="{FF2B5EF4-FFF2-40B4-BE49-F238E27FC236}">
                <a16:creationId xmlns:a16="http://schemas.microsoft.com/office/drawing/2014/main" id="{381B3FF5-99E0-458A-A6E6-00026DECB9AA}"/>
              </a:ext>
            </a:extLst>
          </p:cNvPr>
          <p:cNvSpPr txBox="1"/>
          <p:nvPr/>
        </p:nvSpPr>
        <p:spPr>
          <a:xfrm>
            <a:off x="185736" y="5506993"/>
            <a:ext cx="8772523" cy="1015663"/>
          </a:xfrm>
          <a:prstGeom prst="rect">
            <a:avLst/>
          </a:prstGeom>
          <a:noFill/>
        </p:spPr>
        <p:txBody>
          <a:bodyPr wrap="square">
            <a:spAutoFit/>
          </a:bodyPr>
          <a:lstStyle/>
          <a:p>
            <a:pPr algn="just"/>
            <a:r>
              <a:rPr lang="cs-CZ" sz="2000" dirty="0"/>
              <a:t>Tohoto jevu se využívá například při stabilizaci ručiček tachometru, pro zastavení elektroměru po ukončení odběru, nebo v indukční brzdě. Tepelných účinků se využívá například v kuchyňských indukčních vařičích nebo metalurgii.</a:t>
            </a:r>
          </a:p>
        </p:txBody>
      </p:sp>
      <p:pic>
        <p:nvPicPr>
          <p:cNvPr id="7170" name="Picture 2" descr="laminating an iron core">
            <a:extLst>
              <a:ext uri="{FF2B5EF4-FFF2-40B4-BE49-F238E27FC236}">
                <a16:creationId xmlns:a16="http://schemas.microsoft.com/office/drawing/2014/main" id="{DDB85BC4-0B75-4153-8DD9-9DE7A20EA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935" y="3352852"/>
            <a:ext cx="2390775" cy="1343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52AD70A-BBB4-4955-9794-4BC1FDD2601F}"/>
              </a:ext>
            </a:extLst>
          </p:cNvPr>
          <p:cNvSpPr txBox="1"/>
          <p:nvPr/>
        </p:nvSpPr>
        <p:spPr>
          <a:xfrm>
            <a:off x="226215" y="3670422"/>
            <a:ext cx="5967415" cy="707886"/>
          </a:xfrm>
          <a:prstGeom prst="rect">
            <a:avLst/>
          </a:prstGeom>
          <a:noFill/>
        </p:spPr>
        <p:txBody>
          <a:bodyPr wrap="square">
            <a:spAutoFit/>
          </a:bodyPr>
          <a:lstStyle/>
          <a:p>
            <a:pPr algn="just"/>
            <a:r>
              <a:rPr lang="cs-CZ" sz="2000" dirty="0"/>
              <a:t>Celkové ztráty ve feromagnetických materiálech jsou vyjádřeny vztahem:</a:t>
            </a:r>
          </a:p>
        </p:txBody>
      </p:sp>
      <p:sp>
        <p:nvSpPr>
          <p:cNvPr id="12" name="TextovéPole 11">
            <a:extLst>
              <a:ext uri="{FF2B5EF4-FFF2-40B4-BE49-F238E27FC236}">
                <a16:creationId xmlns:a16="http://schemas.microsoft.com/office/drawing/2014/main" id="{73EC7ED0-CBBE-4EBA-9A5E-BBAE18A7872B}"/>
              </a:ext>
            </a:extLst>
          </p:cNvPr>
          <p:cNvSpPr txBox="1"/>
          <p:nvPr/>
        </p:nvSpPr>
        <p:spPr>
          <a:xfrm>
            <a:off x="185736" y="161503"/>
            <a:ext cx="4572000" cy="461665"/>
          </a:xfrm>
          <a:prstGeom prst="rect">
            <a:avLst/>
          </a:prstGeom>
          <a:noFill/>
        </p:spPr>
        <p:txBody>
          <a:bodyPr wrap="square">
            <a:spAutoFit/>
          </a:bodyPr>
          <a:lstStyle/>
          <a:p>
            <a:r>
              <a:rPr lang="cs-CZ" sz="2400" b="1" dirty="0"/>
              <a:t>Tepelné účinky vířivých proudů </a:t>
            </a:r>
          </a:p>
        </p:txBody>
      </p:sp>
    </p:spTree>
    <p:extLst>
      <p:ext uri="{BB962C8B-B14F-4D97-AF65-F5344CB8AC3E}">
        <p14:creationId xmlns:p14="http://schemas.microsoft.com/office/powerpoint/2010/main" val="2644626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97201-ACDE-4383-8AF5-E12509886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299" y="354657"/>
            <a:ext cx="2828925"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9DE379B-4873-4A7A-BAC9-5AD790838843}"/>
              </a:ext>
            </a:extLst>
          </p:cNvPr>
          <p:cNvSpPr txBox="1"/>
          <p:nvPr/>
        </p:nvSpPr>
        <p:spPr>
          <a:xfrm>
            <a:off x="190500" y="729972"/>
            <a:ext cx="5905500" cy="2554545"/>
          </a:xfrm>
          <a:prstGeom prst="rect">
            <a:avLst/>
          </a:prstGeom>
          <a:noFill/>
        </p:spPr>
        <p:txBody>
          <a:bodyPr wrap="square">
            <a:spAutoFit/>
          </a:bodyPr>
          <a:lstStyle/>
          <a:p>
            <a:pPr algn="just"/>
            <a:r>
              <a:rPr lang="cs-CZ" sz="2000" b="1" dirty="0"/>
              <a:t>Indukční ohřev </a:t>
            </a:r>
            <a:r>
              <a:rPr lang="cs-CZ" sz="2000" dirty="0"/>
              <a:t>je ohřev vodivého materiálu (obvykle kovu) vířivými proudy, které se v něm indukují elektromagnetickým polem. Používá se na pájení, žíhání a tavení kovových materiálů, od malých laboratorních zařízení až po tavicí pece. Hlavní výhody jsou úspory energie, protože se materiál ohřívá přímo, možnost provádět ohřev v ochranné atmosféře nebo ve vakuu a čistý provoz.</a:t>
            </a:r>
          </a:p>
        </p:txBody>
      </p:sp>
      <p:sp>
        <p:nvSpPr>
          <p:cNvPr id="6" name="TextovéPole 5">
            <a:extLst>
              <a:ext uri="{FF2B5EF4-FFF2-40B4-BE49-F238E27FC236}">
                <a16:creationId xmlns:a16="http://schemas.microsoft.com/office/drawing/2014/main" id="{06CAECED-70D9-47E3-87CD-CCE7D825234B}"/>
              </a:ext>
            </a:extLst>
          </p:cNvPr>
          <p:cNvSpPr txBox="1"/>
          <p:nvPr/>
        </p:nvSpPr>
        <p:spPr>
          <a:xfrm>
            <a:off x="190500" y="196065"/>
            <a:ext cx="4572000" cy="461665"/>
          </a:xfrm>
          <a:prstGeom prst="rect">
            <a:avLst/>
          </a:prstGeom>
          <a:noFill/>
        </p:spPr>
        <p:txBody>
          <a:bodyPr wrap="square">
            <a:spAutoFit/>
          </a:bodyPr>
          <a:lstStyle/>
          <a:p>
            <a:r>
              <a:rPr lang="cs-CZ" sz="2400" b="1" dirty="0"/>
              <a:t>Indukční ohřev </a:t>
            </a:r>
          </a:p>
        </p:txBody>
      </p:sp>
      <p:sp>
        <p:nvSpPr>
          <p:cNvPr id="10" name="TextovéPole 9">
            <a:extLst>
              <a:ext uri="{FF2B5EF4-FFF2-40B4-BE49-F238E27FC236}">
                <a16:creationId xmlns:a16="http://schemas.microsoft.com/office/drawing/2014/main" id="{BC43A827-8501-412B-9C0F-FA5DFDDC48FE}"/>
              </a:ext>
            </a:extLst>
          </p:cNvPr>
          <p:cNvSpPr txBox="1"/>
          <p:nvPr/>
        </p:nvSpPr>
        <p:spPr>
          <a:xfrm>
            <a:off x="190500" y="3429000"/>
            <a:ext cx="8696325" cy="1631216"/>
          </a:xfrm>
          <a:prstGeom prst="rect">
            <a:avLst/>
          </a:prstGeom>
          <a:noFill/>
        </p:spPr>
        <p:txBody>
          <a:bodyPr wrap="square">
            <a:spAutoFit/>
          </a:bodyPr>
          <a:lstStyle/>
          <a:p>
            <a:pPr algn="just"/>
            <a:r>
              <a:rPr lang="cs-CZ" sz="2000" dirty="0"/>
              <a:t>Ohřev se provádí cívkou s několika málo závity, do níž se umístí ohřívaný materiál buď přímo nebo v nevodivém kelímku. Cívka je napájena střídavým proudem buď o frekvenci sítě (50 Hz), častěji o vysoké frekvenci desítek až stovek kHz. Nižší frekvence se používají pro velké předměty, vyšší pro tenkostěnné a drobné předměty.</a:t>
            </a:r>
          </a:p>
        </p:txBody>
      </p:sp>
    </p:spTree>
    <p:extLst>
      <p:ext uri="{BB962C8B-B14F-4D97-AF65-F5344CB8AC3E}">
        <p14:creationId xmlns:p14="http://schemas.microsoft.com/office/powerpoint/2010/main" val="10320456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C3B5CE0-D195-4EAC-BBB0-32D279B9E50B}"/>
              </a:ext>
            </a:extLst>
          </p:cNvPr>
          <p:cNvPicPr>
            <a:picLocks noChangeAspect="1"/>
          </p:cNvPicPr>
          <p:nvPr/>
        </p:nvPicPr>
        <p:blipFill>
          <a:blip r:embed="rId2"/>
          <a:stretch>
            <a:fillRect/>
          </a:stretch>
        </p:blipFill>
        <p:spPr>
          <a:xfrm>
            <a:off x="1280529" y="3089403"/>
            <a:ext cx="3464425" cy="2084335"/>
          </a:xfrm>
          <a:prstGeom prst="rect">
            <a:avLst/>
          </a:prstGeom>
        </p:spPr>
      </p:pic>
      <p:pic>
        <p:nvPicPr>
          <p:cNvPr id="3" name="Obrázek 2">
            <a:extLst>
              <a:ext uri="{FF2B5EF4-FFF2-40B4-BE49-F238E27FC236}">
                <a16:creationId xmlns:a16="http://schemas.microsoft.com/office/drawing/2014/main" id="{F9B3CA39-80EF-406E-9602-493F8D62DE49}"/>
              </a:ext>
            </a:extLst>
          </p:cNvPr>
          <p:cNvPicPr>
            <a:picLocks noChangeAspect="1"/>
          </p:cNvPicPr>
          <p:nvPr/>
        </p:nvPicPr>
        <p:blipFill>
          <a:blip r:embed="rId3"/>
          <a:stretch>
            <a:fillRect/>
          </a:stretch>
        </p:blipFill>
        <p:spPr>
          <a:xfrm>
            <a:off x="5617661" y="2881491"/>
            <a:ext cx="2266950" cy="2066925"/>
          </a:xfrm>
          <a:prstGeom prst="rect">
            <a:avLst/>
          </a:prstGeom>
        </p:spPr>
      </p:pic>
      <p:sp>
        <p:nvSpPr>
          <p:cNvPr id="5" name="TextovéPole 4">
            <a:extLst>
              <a:ext uri="{FF2B5EF4-FFF2-40B4-BE49-F238E27FC236}">
                <a16:creationId xmlns:a16="http://schemas.microsoft.com/office/drawing/2014/main" id="{D5F98BE6-6829-4099-83BA-BDA15A3D48D2}"/>
              </a:ext>
            </a:extLst>
          </p:cNvPr>
          <p:cNvSpPr txBox="1"/>
          <p:nvPr/>
        </p:nvSpPr>
        <p:spPr>
          <a:xfrm>
            <a:off x="252412" y="908804"/>
            <a:ext cx="8639175" cy="1938992"/>
          </a:xfrm>
          <a:prstGeom prst="rect">
            <a:avLst/>
          </a:prstGeom>
          <a:noFill/>
        </p:spPr>
        <p:txBody>
          <a:bodyPr wrap="square">
            <a:spAutoFit/>
          </a:bodyPr>
          <a:lstStyle/>
          <a:p>
            <a:pPr algn="just"/>
            <a:r>
              <a:rPr lang="cs-CZ" sz="2000" dirty="0"/>
              <a:t>Při </a:t>
            </a:r>
            <a:r>
              <a:rPr lang="cs-CZ" sz="2000" b="1" dirty="0"/>
              <a:t>vaření pomocí indukce </a:t>
            </a:r>
            <a:r>
              <a:rPr lang="cs-CZ" sz="2000" dirty="0"/>
              <a:t>se teplo vytváří přímo ve dnu varné nádoby. Sklokeramická deska slouží pouze jako plocha k postavení hrnce, nikoli k přenosu tepla. Generátor (měnič) převádí proud ze sítě o frekvenci 50 Hz na vysokofrekvenční proud o asi 25000 Hz.  Vysokofrekvenční proud vytváří v měděné cívce, tak zvaném induktoru, střídavé magnetické pole. To ovlivňuje pohyb elektronů ve feromagnetickém dnu hrnce, které se tak zahřívá.</a:t>
            </a:r>
          </a:p>
        </p:txBody>
      </p:sp>
      <p:sp>
        <p:nvSpPr>
          <p:cNvPr id="7" name="TextovéPole 6">
            <a:extLst>
              <a:ext uri="{FF2B5EF4-FFF2-40B4-BE49-F238E27FC236}">
                <a16:creationId xmlns:a16="http://schemas.microsoft.com/office/drawing/2014/main" id="{889E91C2-8CCB-4807-B711-DD9053F31064}"/>
              </a:ext>
            </a:extLst>
          </p:cNvPr>
          <p:cNvSpPr txBox="1"/>
          <p:nvPr/>
        </p:nvSpPr>
        <p:spPr>
          <a:xfrm>
            <a:off x="252412" y="279943"/>
            <a:ext cx="4572000" cy="461665"/>
          </a:xfrm>
          <a:prstGeom prst="rect">
            <a:avLst/>
          </a:prstGeom>
          <a:noFill/>
        </p:spPr>
        <p:txBody>
          <a:bodyPr wrap="square">
            <a:spAutoFit/>
          </a:bodyPr>
          <a:lstStyle/>
          <a:p>
            <a:r>
              <a:rPr lang="cs-CZ" sz="2400" b="1" dirty="0"/>
              <a:t>Vaření pomocí indukce </a:t>
            </a:r>
          </a:p>
        </p:txBody>
      </p:sp>
    </p:spTree>
    <p:extLst>
      <p:ext uri="{BB962C8B-B14F-4D97-AF65-F5344CB8AC3E}">
        <p14:creationId xmlns:p14="http://schemas.microsoft.com/office/powerpoint/2010/main" val="38645009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B5C7E49-7E0B-44CF-B129-4026B4ACAF74}"/>
              </a:ext>
            </a:extLst>
          </p:cNvPr>
          <p:cNvSpPr txBox="1"/>
          <p:nvPr/>
        </p:nvSpPr>
        <p:spPr>
          <a:xfrm>
            <a:off x="390417" y="4949993"/>
            <a:ext cx="6053513" cy="1631216"/>
          </a:xfrm>
          <a:prstGeom prst="rect">
            <a:avLst/>
          </a:prstGeom>
          <a:noFill/>
        </p:spPr>
        <p:txBody>
          <a:bodyPr wrap="square">
            <a:spAutoFit/>
          </a:bodyPr>
          <a:lstStyle/>
          <a:p>
            <a:pPr algn="just"/>
            <a:r>
              <a:rPr lang="cs-CZ" sz="2000" b="1" dirty="0"/>
              <a:t>Elektrické křeslo </a:t>
            </a:r>
            <a:r>
              <a:rPr lang="cs-CZ" sz="2000" dirty="0"/>
              <a:t>sloužilo k popravám pomocí střídavého elektrického proudu. Tento způsob popravy je používán téměř výlučně jen v některých státech USA (</a:t>
            </a:r>
            <a:r>
              <a:rPr lang="cs-CZ" sz="2000" b="0" i="0" dirty="0">
                <a:solidFill>
                  <a:srgbClr val="303030"/>
                </a:solidFill>
                <a:effectLst/>
              </a:rPr>
              <a:t>Alabama, Arkansas, Florida, Kentucky, Mississippi, Oklahoma, </a:t>
            </a:r>
            <a:r>
              <a:rPr lang="cs-CZ" sz="2000" b="0" i="0" dirty="0" err="1">
                <a:solidFill>
                  <a:srgbClr val="303030"/>
                </a:solidFill>
                <a:effectLst/>
              </a:rPr>
              <a:t>South</a:t>
            </a:r>
            <a:r>
              <a:rPr lang="cs-CZ" sz="2000" b="0" i="0" dirty="0">
                <a:solidFill>
                  <a:srgbClr val="303030"/>
                </a:solidFill>
                <a:effectLst/>
              </a:rPr>
              <a:t> Carolina, Tennessee a Virginia</a:t>
            </a:r>
            <a:r>
              <a:rPr lang="cs-CZ" sz="2000" dirty="0"/>
              <a:t>).</a:t>
            </a:r>
          </a:p>
        </p:txBody>
      </p:sp>
      <p:pic>
        <p:nvPicPr>
          <p:cNvPr id="9" name="Obrázek 8">
            <a:extLst>
              <a:ext uri="{FF2B5EF4-FFF2-40B4-BE49-F238E27FC236}">
                <a16:creationId xmlns:a16="http://schemas.microsoft.com/office/drawing/2014/main" id="{3759437A-9E19-4251-BFB8-DC823042795B}"/>
              </a:ext>
            </a:extLst>
          </p:cNvPr>
          <p:cNvPicPr>
            <a:picLocks noChangeAspect="1"/>
          </p:cNvPicPr>
          <p:nvPr/>
        </p:nvPicPr>
        <p:blipFill>
          <a:blip r:embed="rId2"/>
          <a:stretch>
            <a:fillRect/>
          </a:stretch>
        </p:blipFill>
        <p:spPr>
          <a:xfrm>
            <a:off x="6801491" y="3760417"/>
            <a:ext cx="1952092" cy="3003218"/>
          </a:xfrm>
          <a:prstGeom prst="rect">
            <a:avLst/>
          </a:prstGeom>
        </p:spPr>
      </p:pic>
      <p:pic>
        <p:nvPicPr>
          <p:cNvPr id="17416" name="Picture 8" descr="See the source image">
            <a:extLst>
              <a:ext uri="{FF2B5EF4-FFF2-40B4-BE49-F238E27FC236}">
                <a16:creationId xmlns:a16="http://schemas.microsoft.com/office/drawing/2014/main" id="{9DC22A6E-77B4-4F1A-869B-34FB410E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7" y="2032108"/>
            <a:ext cx="5876284" cy="251663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See related image detail">
            <a:extLst>
              <a:ext uri="{FF2B5EF4-FFF2-40B4-BE49-F238E27FC236}">
                <a16:creationId xmlns:a16="http://schemas.microsoft.com/office/drawing/2014/main" id="{57E8818F-699A-4DC3-9F82-159D8D537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6996" y="1765204"/>
            <a:ext cx="2114121" cy="18435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5D635CDC-3CDB-44F7-930F-F443452AB558}"/>
              </a:ext>
            </a:extLst>
          </p:cNvPr>
          <p:cNvSpPr txBox="1"/>
          <p:nvPr/>
        </p:nvSpPr>
        <p:spPr>
          <a:xfrm>
            <a:off x="390417" y="859445"/>
            <a:ext cx="8725328" cy="1015663"/>
          </a:xfrm>
          <a:prstGeom prst="rect">
            <a:avLst/>
          </a:prstGeom>
          <a:noFill/>
        </p:spPr>
        <p:txBody>
          <a:bodyPr wrap="square">
            <a:spAutoFit/>
          </a:bodyPr>
          <a:lstStyle/>
          <a:p>
            <a:r>
              <a:rPr lang="cs-CZ" sz="2000" b="1" i="0" dirty="0">
                <a:solidFill>
                  <a:srgbClr val="212529"/>
                </a:solidFill>
                <a:effectLst/>
              </a:rPr>
              <a:t>Účinek elektrického proudu na lidský organismus </a:t>
            </a:r>
            <a:r>
              <a:rPr lang="cs-CZ" sz="2000" b="0" i="0" dirty="0">
                <a:solidFill>
                  <a:srgbClr val="212529"/>
                </a:solidFill>
                <a:effectLst/>
              </a:rPr>
              <a:t>ovlivňuje řada faktorů. Závisí na druhu proudu, jeho intenzitě, napětí i frekvenci, impedanci lidského těla, dráze proudu, době průchodu proudu a na fyziologickém a psychickém stavu organismu.</a:t>
            </a:r>
            <a:endParaRPr lang="cs-CZ" sz="2000" dirty="0"/>
          </a:p>
        </p:txBody>
      </p:sp>
      <p:sp>
        <p:nvSpPr>
          <p:cNvPr id="24" name="TextovéPole 23">
            <a:extLst>
              <a:ext uri="{FF2B5EF4-FFF2-40B4-BE49-F238E27FC236}">
                <a16:creationId xmlns:a16="http://schemas.microsoft.com/office/drawing/2014/main" id="{C667FE5A-ADF4-4775-A754-A0F082EBA05C}"/>
              </a:ext>
            </a:extLst>
          </p:cNvPr>
          <p:cNvSpPr txBox="1"/>
          <p:nvPr/>
        </p:nvSpPr>
        <p:spPr>
          <a:xfrm>
            <a:off x="308224" y="276791"/>
            <a:ext cx="7126412" cy="461665"/>
          </a:xfrm>
          <a:prstGeom prst="rect">
            <a:avLst/>
          </a:prstGeom>
          <a:noFill/>
        </p:spPr>
        <p:txBody>
          <a:bodyPr wrap="square">
            <a:spAutoFit/>
          </a:bodyPr>
          <a:lstStyle/>
          <a:p>
            <a:r>
              <a:rPr lang="cs-CZ" sz="2400" b="1" i="0" dirty="0">
                <a:solidFill>
                  <a:srgbClr val="212529"/>
                </a:solidFill>
                <a:effectLst/>
              </a:rPr>
              <a:t>Účinek elektrického proudu na lidský organismus </a:t>
            </a:r>
            <a:endParaRPr lang="cs-CZ" sz="2400" dirty="0"/>
          </a:p>
        </p:txBody>
      </p:sp>
    </p:spTree>
    <p:extLst>
      <p:ext uri="{BB962C8B-B14F-4D97-AF65-F5344CB8AC3E}">
        <p14:creationId xmlns:p14="http://schemas.microsoft.com/office/powerpoint/2010/main" val="408931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percapacitor">
            <a:extLst>
              <a:ext uri="{FF2B5EF4-FFF2-40B4-BE49-F238E27FC236}">
                <a16:creationId xmlns:a16="http://schemas.microsoft.com/office/drawing/2014/main" id="{E872433F-548E-445F-8D66-4E5494298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862" y="495225"/>
            <a:ext cx="4108570" cy="2933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D2C7FE0-0244-44F5-AC2C-D8DC6AE25A92}"/>
              </a:ext>
            </a:extLst>
          </p:cNvPr>
          <p:cNvSpPr txBox="1"/>
          <p:nvPr/>
        </p:nvSpPr>
        <p:spPr>
          <a:xfrm>
            <a:off x="219075" y="245065"/>
            <a:ext cx="5674246" cy="461665"/>
          </a:xfrm>
          <a:prstGeom prst="rect">
            <a:avLst/>
          </a:prstGeom>
          <a:noFill/>
        </p:spPr>
        <p:txBody>
          <a:bodyPr wrap="none" rtlCol="0">
            <a:spAutoFit/>
          </a:bodyPr>
          <a:lstStyle/>
          <a:p>
            <a:r>
              <a:rPr lang="cs-CZ" sz="2400" b="1" dirty="0" err="1"/>
              <a:t>Superkondenzátor</a:t>
            </a:r>
            <a:r>
              <a:rPr lang="cs-CZ" sz="2400" dirty="0"/>
              <a:t> (</a:t>
            </a:r>
            <a:r>
              <a:rPr lang="cs-CZ" sz="2400" dirty="0" err="1"/>
              <a:t>ultrakondenzátor</a:t>
            </a:r>
            <a:r>
              <a:rPr lang="cs-CZ" sz="2400" dirty="0"/>
              <a:t>, EDLC)</a:t>
            </a:r>
          </a:p>
        </p:txBody>
      </p:sp>
      <p:pic>
        <p:nvPicPr>
          <p:cNvPr id="3" name="Picture 2">
            <a:extLst>
              <a:ext uri="{FF2B5EF4-FFF2-40B4-BE49-F238E27FC236}">
                <a16:creationId xmlns:a16="http://schemas.microsoft.com/office/drawing/2014/main" id="{0D2A7109-A87F-493F-B960-D66DD6AE3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936" y="3512031"/>
            <a:ext cx="4278496" cy="3208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E3BC00C-31CE-4B68-B43A-26FF8823F5BC}"/>
              </a:ext>
            </a:extLst>
          </p:cNvPr>
          <p:cNvSpPr txBox="1"/>
          <p:nvPr/>
        </p:nvSpPr>
        <p:spPr>
          <a:xfrm>
            <a:off x="219075" y="1089057"/>
            <a:ext cx="4639893" cy="3477875"/>
          </a:xfrm>
          <a:prstGeom prst="rect">
            <a:avLst/>
          </a:prstGeom>
          <a:noFill/>
        </p:spPr>
        <p:txBody>
          <a:bodyPr wrap="square">
            <a:spAutoFit/>
          </a:bodyPr>
          <a:lstStyle/>
          <a:p>
            <a:pPr algn="just"/>
            <a:r>
              <a:rPr lang="cs-CZ" sz="2000" b="1" dirty="0" err="1"/>
              <a:t>Superkondenzátory</a:t>
            </a:r>
            <a:r>
              <a:rPr lang="cs-CZ" sz="2000" b="1" dirty="0"/>
              <a:t> </a:t>
            </a:r>
            <a:r>
              <a:rPr lang="cs-CZ" sz="2000" dirty="0"/>
              <a:t>jsou kondenzátory s vysokou kapacitou, ale nízkým limitním napětím. Umožňují uchovat 10 – 100x více energie než elektrolytické kondenzátory, poskytují elektrický náboj rychleji než baterie a dovoluje více nabíjecích cyklů než akumulátory.</a:t>
            </a:r>
          </a:p>
          <a:p>
            <a:pPr algn="just"/>
            <a:endParaRPr lang="cs-CZ" sz="2000" dirty="0"/>
          </a:p>
          <a:p>
            <a:pPr algn="just"/>
            <a:r>
              <a:rPr lang="cs-CZ" sz="2000" dirty="0"/>
              <a:t>Perspektivní je jejich využití v  automobilech, autobusech, vlacích, jeřábech a výtazích.</a:t>
            </a:r>
          </a:p>
        </p:txBody>
      </p:sp>
    </p:spTree>
    <p:extLst>
      <p:ext uri="{BB962C8B-B14F-4D97-AF65-F5344CB8AC3E}">
        <p14:creationId xmlns:p14="http://schemas.microsoft.com/office/powerpoint/2010/main" val="35729195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7EE78C82-81B0-4FD4-86AF-842F3CCA1B1F}"/>
              </a:ext>
            </a:extLst>
          </p:cNvPr>
          <p:cNvSpPr txBox="1"/>
          <p:nvPr/>
        </p:nvSpPr>
        <p:spPr>
          <a:xfrm>
            <a:off x="213188" y="254318"/>
            <a:ext cx="8717624" cy="2246769"/>
          </a:xfrm>
          <a:prstGeom prst="rect">
            <a:avLst/>
          </a:prstGeom>
          <a:noFill/>
        </p:spPr>
        <p:txBody>
          <a:bodyPr wrap="square">
            <a:spAutoFit/>
          </a:bodyPr>
          <a:lstStyle/>
          <a:p>
            <a:pPr algn="just"/>
            <a:r>
              <a:rPr lang="cs-CZ" sz="2000" b="1" dirty="0"/>
              <a:t>Defibrilátor</a:t>
            </a:r>
            <a:r>
              <a:rPr lang="cs-CZ" sz="2000" dirty="0"/>
              <a:t> využívá elektrického proudu ke zvrácení fibrilace komor (zhoubné srdeční arytmie), jež by bez zásahu nevyhnutelně vedla ke smrti. Ta spočívá v chaotické činnosti jednotlivých svalových buněk myokardu, při níž nedochází k účinné kontrakci srdce vedoucí k vypuzení krve. Princip metody spočívá v průchodu elektrického výboje pacientovým srdečním svalem (myokardem), který způsobí depolarizaci všech jeho vláken (dojde k jejich synchronizaci), po níž by se měl obnovit normální rytmus. </a:t>
            </a:r>
          </a:p>
        </p:txBody>
      </p:sp>
      <p:pic>
        <p:nvPicPr>
          <p:cNvPr id="17410" name="Picture 2">
            <a:extLst>
              <a:ext uri="{FF2B5EF4-FFF2-40B4-BE49-F238E27FC236}">
                <a16:creationId xmlns:a16="http://schemas.microsoft.com/office/drawing/2014/main" id="{D08454B2-9BF4-4036-9429-0A12FE77E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020" y="2229491"/>
            <a:ext cx="1537661" cy="19835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F0105CC-6006-4E57-B5FC-C944DBB343B2}"/>
              </a:ext>
            </a:extLst>
          </p:cNvPr>
          <p:cNvSpPr txBox="1"/>
          <p:nvPr/>
        </p:nvSpPr>
        <p:spPr>
          <a:xfrm>
            <a:off x="321319" y="5680415"/>
            <a:ext cx="8933169" cy="1015663"/>
          </a:xfrm>
          <a:prstGeom prst="rect">
            <a:avLst/>
          </a:prstGeom>
          <a:noFill/>
        </p:spPr>
        <p:txBody>
          <a:bodyPr wrap="square">
            <a:spAutoFit/>
          </a:bodyPr>
          <a:lstStyle/>
          <a:p>
            <a:r>
              <a:rPr lang="cs-CZ" sz="2000" b="0" i="0" dirty="0">
                <a:solidFill>
                  <a:srgbClr val="212529"/>
                </a:solidFill>
                <a:effectLst/>
              </a:rPr>
              <a:t>Elektrody musí mít při defibrilaci dokonalý vodivý kontakt s kůží, jinak dojde k jejímu popálení. Po zapnutí obvodu nastává výboj (vybití kondenzátoru), který trvá 8 až 12 </a:t>
            </a:r>
            <a:r>
              <a:rPr lang="cs-CZ" sz="2000" b="0" i="0" dirty="0" err="1">
                <a:solidFill>
                  <a:srgbClr val="212529"/>
                </a:solidFill>
                <a:effectLst/>
              </a:rPr>
              <a:t>ms</a:t>
            </a:r>
            <a:r>
              <a:rPr lang="cs-CZ" sz="2000" b="0" i="0" dirty="0">
                <a:solidFill>
                  <a:srgbClr val="212529"/>
                </a:solidFill>
                <a:effectLst/>
              </a:rPr>
              <a:t>.</a:t>
            </a:r>
            <a:endParaRPr lang="cs-CZ" sz="2000" dirty="0"/>
          </a:p>
        </p:txBody>
      </p:sp>
      <p:sp>
        <p:nvSpPr>
          <p:cNvPr id="16" name="TextovéPole 15">
            <a:extLst>
              <a:ext uri="{FF2B5EF4-FFF2-40B4-BE49-F238E27FC236}">
                <a16:creationId xmlns:a16="http://schemas.microsoft.com/office/drawing/2014/main" id="{04776A9F-63F3-473D-AEC2-52DF5222E0E8}"/>
              </a:ext>
            </a:extLst>
          </p:cNvPr>
          <p:cNvSpPr txBox="1"/>
          <p:nvPr/>
        </p:nvSpPr>
        <p:spPr>
          <a:xfrm>
            <a:off x="296776" y="2624377"/>
            <a:ext cx="6747301" cy="2677656"/>
          </a:xfrm>
          <a:prstGeom prst="rect">
            <a:avLst/>
          </a:prstGeom>
          <a:noFill/>
        </p:spPr>
        <p:txBody>
          <a:bodyPr wrap="square">
            <a:spAutoFit/>
          </a:bodyPr>
          <a:lstStyle/>
          <a:p>
            <a:pPr algn="just"/>
            <a:r>
              <a:rPr lang="cs-CZ" sz="2000" b="1" i="1" dirty="0" err="1"/>
              <a:t>Monofazické</a:t>
            </a:r>
            <a:r>
              <a:rPr lang="cs-CZ" sz="2000" b="1" i="1" dirty="0"/>
              <a:t> přístroje </a:t>
            </a:r>
            <a:r>
              <a:rPr lang="cs-CZ" sz="2000" dirty="0"/>
              <a:t>používají unipolární proud ve tvaru tlumené sinusoidní vlny, která postupně klesá k nule (častější), nebo </a:t>
            </a:r>
            <a:r>
              <a:rPr lang="cs-CZ" sz="2000" dirty="0" err="1"/>
              <a:t>seřízlé</a:t>
            </a:r>
            <a:r>
              <a:rPr lang="cs-CZ" sz="2000" dirty="0"/>
              <a:t> exponenciální vlny, která je před dosažením nuly náhle ukončena.</a:t>
            </a:r>
          </a:p>
          <a:p>
            <a:pPr algn="just"/>
            <a:endParaRPr lang="cs-CZ" sz="800" dirty="0"/>
          </a:p>
          <a:p>
            <a:pPr algn="just"/>
            <a:r>
              <a:rPr lang="cs-CZ" sz="2000" dirty="0"/>
              <a:t>U </a:t>
            </a:r>
            <a:r>
              <a:rPr lang="cs-CZ" sz="2000" dirty="0" err="1"/>
              <a:t>bifazických</a:t>
            </a:r>
            <a:r>
              <a:rPr lang="cs-CZ" sz="2000" dirty="0"/>
              <a:t> přístrojů teče proud po stanovenou dobu jedním směrem, poté se obrací a po zbytek periody teče směrem opačným. Ve srovnání s </a:t>
            </a:r>
            <a:r>
              <a:rPr lang="cs-CZ" sz="2000" dirty="0" err="1"/>
              <a:t>monofazickým</a:t>
            </a:r>
            <a:r>
              <a:rPr lang="cs-CZ" sz="2000" dirty="0"/>
              <a:t>, dosáhne obdobné účinnosti při použití přibližně poloviční energie.</a:t>
            </a:r>
          </a:p>
        </p:txBody>
      </p:sp>
      <p:pic>
        <p:nvPicPr>
          <p:cNvPr id="20482" name="Picture 2" descr="Přenosný manuální externí defibrilátor.">
            <a:extLst>
              <a:ext uri="{FF2B5EF4-FFF2-40B4-BE49-F238E27FC236}">
                <a16:creationId xmlns:a16="http://schemas.microsoft.com/office/drawing/2014/main" id="{74C00A51-2171-4F25-9223-45B16EC23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342" y="4396516"/>
            <a:ext cx="1724470" cy="129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07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99CC8C9E-A7FC-488A-91A5-6868766E3DF3}"/>
              </a:ext>
            </a:extLst>
          </p:cNvPr>
          <p:cNvSpPr>
            <a:spLocks noGrp="1"/>
          </p:cNvSpPr>
          <p:nvPr>
            <p:ph type="subTitle" idx="1"/>
          </p:nvPr>
        </p:nvSpPr>
        <p:spPr>
          <a:xfrm>
            <a:off x="1047466" y="995316"/>
            <a:ext cx="6858000" cy="1655762"/>
          </a:xfrm>
        </p:spPr>
        <p:txBody>
          <a:bodyPr>
            <a:normAutofit/>
          </a:bodyPr>
          <a:lstStyle/>
          <a:p>
            <a:r>
              <a:rPr lang="en-US" sz="4000" b="1" dirty="0" err="1"/>
              <a:t>Elektromagnetick</a:t>
            </a:r>
            <a:r>
              <a:rPr lang="cs-CZ" sz="4000" b="1" dirty="0"/>
              <a:t>é vlnění</a:t>
            </a:r>
          </a:p>
        </p:txBody>
      </p:sp>
    </p:spTree>
    <p:extLst>
      <p:ext uri="{BB962C8B-B14F-4D97-AF65-F5344CB8AC3E}">
        <p14:creationId xmlns:p14="http://schemas.microsoft.com/office/powerpoint/2010/main" val="21357015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cillating electric &#10;and magnetic fields"/>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1790" y="4368145"/>
            <a:ext cx="3744121" cy="2347624"/>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elektromagnetická vl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15" y="4958856"/>
            <a:ext cx="3825029" cy="152490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592" y="1696406"/>
            <a:ext cx="2394650" cy="2378739"/>
          </a:xfrm>
          <a:prstGeom prst="rect">
            <a:avLst/>
          </a:prstGeom>
        </p:spPr>
      </p:pic>
      <p:sp>
        <p:nvSpPr>
          <p:cNvPr id="7" name="TextovéPole 6">
            <a:extLst>
              <a:ext uri="{FF2B5EF4-FFF2-40B4-BE49-F238E27FC236}">
                <a16:creationId xmlns:a16="http://schemas.microsoft.com/office/drawing/2014/main" id="{6CB41830-2DF3-4C96-A455-FEDFE3E54A53}"/>
              </a:ext>
            </a:extLst>
          </p:cNvPr>
          <p:cNvSpPr txBox="1"/>
          <p:nvPr/>
        </p:nvSpPr>
        <p:spPr>
          <a:xfrm>
            <a:off x="156950" y="796711"/>
            <a:ext cx="8727743" cy="1631216"/>
          </a:xfrm>
          <a:prstGeom prst="rect">
            <a:avLst/>
          </a:prstGeom>
          <a:noFill/>
        </p:spPr>
        <p:txBody>
          <a:bodyPr wrap="square">
            <a:spAutoFit/>
          </a:bodyPr>
          <a:lstStyle/>
          <a:p>
            <a:pPr algn="just"/>
            <a:r>
              <a:rPr lang="en-US" sz="2000" dirty="0" err="1"/>
              <a:t>Elektromagnetické</a:t>
            </a:r>
            <a:r>
              <a:rPr lang="en-US" sz="2000" dirty="0"/>
              <a:t> </a:t>
            </a:r>
            <a:r>
              <a:rPr lang="en-US" sz="2000" dirty="0" err="1"/>
              <a:t>vlnění</a:t>
            </a:r>
            <a:r>
              <a:rPr lang="en-US" sz="2000" dirty="0"/>
              <a:t> (</a:t>
            </a:r>
            <a:r>
              <a:rPr lang="en-US" sz="2000" dirty="0" err="1"/>
              <a:t>též</a:t>
            </a:r>
            <a:r>
              <a:rPr lang="en-US" sz="2000" dirty="0"/>
              <a:t> </a:t>
            </a:r>
            <a:r>
              <a:rPr lang="en-US" sz="2000" dirty="0" err="1"/>
              <a:t>elektromagnetické</a:t>
            </a:r>
            <a:r>
              <a:rPr lang="en-US" sz="2000" dirty="0"/>
              <a:t> </a:t>
            </a:r>
            <a:r>
              <a:rPr lang="en-US" sz="2000" dirty="0" err="1"/>
              <a:t>záření</a:t>
            </a:r>
            <a:r>
              <a:rPr lang="en-US" sz="2000" dirty="0"/>
              <a:t>) je </a:t>
            </a:r>
            <a:r>
              <a:rPr lang="en-US" sz="2000" dirty="0" err="1"/>
              <a:t>děj</a:t>
            </a:r>
            <a:r>
              <a:rPr lang="en-US" sz="2000" dirty="0"/>
              <a:t>, </a:t>
            </a:r>
            <a:r>
              <a:rPr lang="en-US" sz="2000" dirty="0" err="1"/>
              <a:t>při</a:t>
            </a:r>
            <a:r>
              <a:rPr lang="en-US" sz="2000" dirty="0"/>
              <a:t> </a:t>
            </a:r>
            <a:r>
              <a:rPr lang="en-US" sz="2000" dirty="0" err="1"/>
              <a:t>němž</a:t>
            </a:r>
            <a:r>
              <a:rPr lang="en-US" sz="2000" dirty="0"/>
              <a:t> se </a:t>
            </a:r>
            <a:r>
              <a:rPr lang="en-US" sz="2000" dirty="0" err="1"/>
              <a:t>prostorem</a:t>
            </a:r>
            <a:r>
              <a:rPr lang="en-US" sz="2000" dirty="0"/>
              <a:t> </a:t>
            </a:r>
            <a:r>
              <a:rPr lang="en-US" sz="2000" dirty="0" err="1"/>
              <a:t>šíří</a:t>
            </a:r>
            <a:r>
              <a:rPr lang="en-US" sz="2000" dirty="0"/>
              <a:t> </a:t>
            </a:r>
            <a:r>
              <a:rPr lang="en-US" sz="2000" dirty="0" err="1"/>
              <a:t>příčné</a:t>
            </a:r>
            <a:r>
              <a:rPr lang="en-US" sz="2000" dirty="0"/>
              <a:t> </a:t>
            </a:r>
            <a:r>
              <a:rPr lang="en-US" sz="2000" dirty="0" err="1"/>
              <a:t>vlnění</a:t>
            </a:r>
            <a:r>
              <a:rPr lang="en-US" sz="2000" dirty="0"/>
              <a:t> </a:t>
            </a:r>
            <a:r>
              <a:rPr lang="en-US" sz="2000" dirty="0" err="1"/>
              <a:t>elektrického</a:t>
            </a:r>
            <a:r>
              <a:rPr lang="en-US" sz="2000" dirty="0"/>
              <a:t> a </a:t>
            </a:r>
            <a:r>
              <a:rPr lang="en-US" sz="2000" dirty="0" err="1"/>
              <a:t>magnetického</a:t>
            </a:r>
            <a:r>
              <a:rPr lang="en-US" sz="2000" dirty="0"/>
              <a:t> pole.</a:t>
            </a:r>
            <a:r>
              <a:rPr lang="cs-CZ" sz="2000" dirty="0"/>
              <a:t> </a:t>
            </a:r>
            <a:r>
              <a:rPr lang="en-US" sz="2000" dirty="0" err="1"/>
              <a:t>Popsáno</a:t>
            </a:r>
            <a:r>
              <a:rPr lang="en-US" sz="2000" dirty="0"/>
              <a:t> je </a:t>
            </a:r>
            <a:r>
              <a:rPr lang="en-US" sz="2000" dirty="0" err="1"/>
              <a:t>pomocí</a:t>
            </a:r>
            <a:r>
              <a:rPr lang="en-US" sz="2000" dirty="0"/>
              <a:t> </a:t>
            </a:r>
            <a:r>
              <a:rPr lang="en-US" sz="2000" dirty="0" err="1"/>
              <a:t>tzv</a:t>
            </a:r>
            <a:r>
              <a:rPr lang="en-US" sz="2000" dirty="0"/>
              <a:t>. </a:t>
            </a:r>
            <a:r>
              <a:rPr lang="en-US" sz="2000" dirty="0" err="1"/>
              <a:t>Maxwellových</a:t>
            </a:r>
            <a:r>
              <a:rPr lang="en-US" sz="2000" dirty="0"/>
              <a:t> </a:t>
            </a:r>
            <a:r>
              <a:rPr lang="en-US" sz="2000" dirty="0" err="1"/>
              <a:t>rovnic</a:t>
            </a:r>
            <a:r>
              <a:rPr lang="en-US" sz="2000" dirty="0"/>
              <a:t>. </a:t>
            </a:r>
          </a:p>
          <a:p>
            <a:pPr algn="just"/>
            <a:r>
              <a:rPr lang="en-US" sz="2000" dirty="0"/>
              <a:t> </a:t>
            </a:r>
            <a:endParaRPr lang="cs-CZ" sz="2000" dirty="0"/>
          </a:p>
          <a:p>
            <a:pPr algn="just"/>
            <a:endParaRPr lang="en-US" sz="2000" dirty="0"/>
          </a:p>
        </p:txBody>
      </p:sp>
      <p:sp>
        <p:nvSpPr>
          <p:cNvPr id="8" name="TextovéPole 7">
            <a:extLst>
              <a:ext uri="{FF2B5EF4-FFF2-40B4-BE49-F238E27FC236}">
                <a16:creationId xmlns:a16="http://schemas.microsoft.com/office/drawing/2014/main" id="{6C1DCDF4-98E4-4243-942C-93AD7A62BF30}"/>
              </a:ext>
            </a:extLst>
          </p:cNvPr>
          <p:cNvSpPr txBox="1"/>
          <p:nvPr/>
        </p:nvSpPr>
        <p:spPr>
          <a:xfrm>
            <a:off x="252483" y="177000"/>
            <a:ext cx="4572000" cy="461665"/>
          </a:xfrm>
          <a:prstGeom prst="rect">
            <a:avLst/>
          </a:prstGeom>
          <a:noFill/>
        </p:spPr>
        <p:txBody>
          <a:bodyPr wrap="square">
            <a:spAutoFit/>
          </a:bodyPr>
          <a:lstStyle/>
          <a:p>
            <a:r>
              <a:rPr lang="en-US" sz="2400" b="1" dirty="0" err="1"/>
              <a:t>Elektromagnetické</a:t>
            </a:r>
            <a:r>
              <a:rPr lang="en-US" sz="2400" b="1" dirty="0"/>
              <a:t> </a:t>
            </a:r>
            <a:r>
              <a:rPr lang="en-US" sz="2400" b="1" dirty="0" err="1"/>
              <a:t>vlnění</a:t>
            </a:r>
            <a:endParaRPr lang="en-US" sz="2400" b="1" dirty="0"/>
          </a:p>
        </p:txBody>
      </p:sp>
      <p:pic>
        <p:nvPicPr>
          <p:cNvPr id="14" name="Picture 4" descr="http://enpedie.cz/rovnice/maxwell1.png">
            <a:extLst>
              <a:ext uri="{FF2B5EF4-FFF2-40B4-BE49-F238E27FC236}">
                <a16:creationId xmlns:a16="http://schemas.microsoft.com/office/drawing/2014/main" id="{52C95DC3-2A97-45D1-AD9B-A10A3ABC0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524" y="1932818"/>
            <a:ext cx="3803884" cy="146547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1DAD607-B93D-462A-B901-4EAE4DEF16EC}"/>
              </a:ext>
            </a:extLst>
          </p:cNvPr>
          <p:cNvSpPr txBox="1"/>
          <p:nvPr/>
        </p:nvSpPr>
        <p:spPr>
          <a:xfrm>
            <a:off x="191069" y="3657797"/>
            <a:ext cx="6612340" cy="1015663"/>
          </a:xfrm>
          <a:prstGeom prst="rect">
            <a:avLst/>
          </a:prstGeom>
          <a:noFill/>
        </p:spPr>
        <p:txBody>
          <a:bodyPr wrap="square">
            <a:spAutoFit/>
          </a:bodyPr>
          <a:lstStyle/>
          <a:p>
            <a:r>
              <a:rPr lang="cs-CZ" altLang="cs-CZ" sz="2000" dirty="0"/>
              <a:t>Zahrnuje dvě složky, které jsou na sebe kolmé:</a:t>
            </a:r>
          </a:p>
          <a:p>
            <a:pPr marL="742950" lvl="1" indent="-285750">
              <a:buFont typeface="Arial" panose="020B0604020202020204" pitchFamily="34" charset="0"/>
              <a:buChar char="•"/>
            </a:pPr>
            <a:r>
              <a:rPr lang="cs-CZ" altLang="cs-CZ" sz="2000" dirty="0"/>
              <a:t>Intenzita elektrického pole </a:t>
            </a:r>
            <a:r>
              <a:rPr lang="cs-CZ" altLang="cs-CZ" sz="2000" dirty="0">
                <a:solidFill>
                  <a:srgbClr val="FF0000"/>
                </a:solidFill>
              </a:rPr>
              <a:t>E</a:t>
            </a:r>
          </a:p>
          <a:p>
            <a:pPr marL="742950" lvl="1" indent="-285750">
              <a:buFont typeface="Arial" panose="020B0604020202020204" pitchFamily="34" charset="0"/>
              <a:buChar char="•"/>
            </a:pPr>
            <a:r>
              <a:rPr lang="cs-CZ" altLang="cs-CZ" sz="2000" dirty="0"/>
              <a:t>Magnetická indukce </a:t>
            </a:r>
            <a:r>
              <a:rPr lang="cs-CZ" altLang="cs-CZ" sz="2000" dirty="0">
                <a:solidFill>
                  <a:srgbClr val="FF0000"/>
                </a:solidFill>
              </a:rPr>
              <a:t>B</a:t>
            </a:r>
          </a:p>
        </p:txBody>
      </p:sp>
    </p:spTree>
    <p:extLst>
      <p:ext uri="{BB962C8B-B14F-4D97-AF65-F5344CB8AC3E}">
        <p14:creationId xmlns:p14="http://schemas.microsoft.com/office/powerpoint/2010/main" val="3877152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92FE40DD-A6C5-402B-ACC9-BA4868B91AE4}"/>
              </a:ext>
            </a:extLst>
          </p:cNvPr>
          <p:cNvSpPr txBox="1"/>
          <p:nvPr/>
        </p:nvSpPr>
        <p:spPr>
          <a:xfrm>
            <a:off x="163773" y="1000920"/>
            <a:ext cx="8720920" cy="1323439"/>
          </a:xfrm>
          <a:prstGeom prst="rect">
            <a:avLst/>
          </a:prstGeom>
          <a:noFill/>
        </p:spPr>
        <p:txBody>
          <a:bodyPr wrap="square">
            <a:spAutoFit/>
          </a:bodyPr>
          <a:lstStyle/>
          <a:p>
            <a:pPr algn="just"/>
            <a:r>
              <a:rPr lang="en-US" sz="2000" dirty="0" err="1"/>
              <a:t>Při</a:t>
            </a:r>
            <a:r>
              <a:rPr lang="en-US" sz="2000" dirty="0"/>
              <a:t> </a:t>
            </a:r>
            <a:r>
              <a:rPr lang="en-US" sz="2000" dirty="0" err="1"/>
              <a:t>přenosu</a:t>
            </a:r>
            <a:r>
              <a:rPr lang="en-US" sz="2000" dirty="0"/>
              <a:t> </a:t>
            </a:r>
            <a:r>
              <a:rPr lang="en-US" sz="2000" dirty="0" err="1"/>
              <a:t>elektromagnetické</a:t>
            </a:r>
            <a:r>
              <a:rPr lang="en-US" sz="2000" dirty="0"/>
              <a:t> </a:t>
            </a:r>
            <a:r>
              <a:rPr lang="en-US" sz="2000" dirty="0" err="1"/>
              <a:t>energie</a:t>
            </a:r>
            <a:r>
              <a:rPr lang="en-US" sz="2000" dirty="0"/>
              <a:t> </a:t>
            </a:r>
            <a:r>
              <a:rPr lang="en-US" sz="2000" dirty="0" err="1"/>
              <a:t>dvouvodičovým</a:t>
            </a:r>
            <a:r>
              <a:rPr lang="en-US" sz="2000" dirty="0"/>
              <a:t> </a:t>
            </a:r>
            <a:r>
              <a:rPr lang="en-US" sz="2000" dirty="0" err="1"/>
              <a:t>vedením</a:t>
            </a:r>
            <a:r>
              <a:rPr lang="en-US" sz="2000" dirty="0"/>
              <a:t> </a:t>
            </a:r>
            <a:r>
              <a:rPr lang="en-US" sz="2000" dirty="0" err="1"/>
              <a:t>vzniká</a:t>
            </a:r>
            <a:r>
              <a:rPr lang="en-US" sz="2000" dirty="0"/>
              <a:t> v </a:t>
            </a:r>
            <a:r>
              <a:rPr lang="en-US" sz="2000" dirty="0" err="1"/>
              <a:t>prostoru</a:t>
            </a:r>
            <a:r>
              <a:rPr lang="en-US" sz="2000" dirty="0"/>
              <a:t> </a:t>
            </a:r>
            <a:r>
              <a:rPr lang="en-US" sz="2000" dirty="0" err="1"/>
              <a:t>mezi</a:t>
            </a:r>
            <a:r>
              <a:rPr lang="en-US" sz="2000" dirty="0"/>
              <a:t> </a:t>
            </a:r>
            <a:r>
              <a:rPr lang="en-US" sz="2000" dirty="0" err="1"/>
              <a:t>vodiči</a:t>
            </a:r>
            <a:r>
              <a:rPr lang="en-US" sz="2000" dirty="0"/>
              <a:t> </a:t>
            </a:r>
            <a:r>
              <a:rPr lang="en-US" sz="2000" b="1" dirty="0" err="1"/>
              <a:t>časově</a:t>
            </a:r>
            <a:r>
              <a:rPr lang="en-US" sz="2000" b="1" dirty="0"/>
              <a:t> </a:t>
            </a:r>
            <a:r>
              <a:rPr lang="en-US" sz="2000" b="1" dirty="0" err="1"/>
              <a:t>proměnné</a:t>
            </a:r>
            <a:r>
              <a:rPr lang="en-US" sz="2000" b="1" dirty="0"/>
              <a:t> </a:t>
            </a:r>
            <a:r>
              <a:rPr lang="en-US" sz="2000" b="1" dirty="0" err="1"/>
              <a:t>silové</a:t>
            </a:r>
            <a:r>
              <a:rPr lang="en-US" sz="2000" b="1" dirty="0"/>
              <a:t> pole</a:t>
            </a:r>
            <a:r>
              <a:rPr lang="en-US" sz="2000" dirty="0"/>
              <a:t>, </a:t>
            </a:r>
            <a:r>
              <a:rPr lang="en-US" sz="2000" dirty="0" err="1"/>
              <a:t>které</a:t>
            </a:r>
            <a:r>
              <a:rPr lang="en-US" sz="2000" dirty="0"/>
              <a:t> </a:t>
            </a:r>
            <a:r>
              <a:rPr lang="en-US" sz="2000" dirty="0" err="1"/>
              <a:t>má</a:t>
            </a:r>
            <a:r>
              <a:rPr lang="en-US" sz="2000" dirty="0"/>
              <a:t> </a:t>
            </a:r>
            <a:r>
              <a:rPr lang="en-US" sz="2000" dirty="0" err="1"/>
              <a:t>složku</a:t>
            </a:r>
            <a:r>
              <a:rPr lang="en-US" sz="2000" dirty="0"/>
              <a:t> </a:t>
            </a:r>
            <a:r>
              <a:rPr lang="en-US" sz="2000" dirty="0" err="1"/>
              <a:t>elektrickou</a:t>
            </a:r>
            <a:r>
              <a:rPr lang="en-US" sz="2000" dirty="0"/>
              <a:t> a </a:t>
            </a:r>
            <a:r>
              <a:rPr lang="en-US" sz="2000" dirty="0" err="1"/>
              <a:t>magnetickou</a:t>
            </a:r>
            <a:r>
              <a:rPr lang="en-US" sz="2000" dirty="0"/>
              <a:t> </a:t>
            </a:r>
            <a:r>
              <a:rPr lang="cs-CZ" sz="2000" dirty="0"/>
              <a:t>( = </a:t>
            </a:r>
            <a:r>
              <a:rPr lang="en-US" sz="2000" b="1" dirty="0" err="1"/>
              <a:t>elektromagnetické</a:t>
            </a:r>
            <a:r>
              <a:rPr lang="en-US" sz="2000" b="1" dirty="0"/>
              <a:t> pole</a:t>
            </a:r>
            <a:r>
              <a:rPr lang="cs-CZ" sz="2000" dirty="0"/>
              <a:t>)</a:t>
            </a:r>
            <a:r>
              <a:rPr lang="en-US" sz="2000" dirty="0"/>
              <a:t>. </a:t>
            </a:r>
            <a:r>
              <a:rPr lang="en-US" sz="2000" dirty="0" err="1"/>
              <a:t>Energie</a:t>
            </a:r>
            <a:r>
              <a:rPr lang="en-US" sz="2000" dirty="0"/>
              <a:t> </a:t>
            </a:r>
            <a:r>
              <a:rPr lang="en-US" sz="2000" dirty="0" err="1"/>
              <a:t>není</a:t>
            </a:r>
            <a:r>
              <a:rPr lang="en-US" sz="2000" dirty="0"/>
              <a:t> </a:t>
            </a:r>
            <a:r>
              <a:rPr lang="en-US" sz="2000" dirty="0" err="1"/>
              <a:t>přenášena</a:t>
            </a:r>
            <a:r>
              <a:rPr lang="en-US" sz="2000" dirty="0"/>
              <a:t> </a:t>
            </a:r>
            <a:r>
              <a:rPr lang="en-US" sz="2000" dirty="0" err="1"/>
              <a:t>samotnými</a:t>
            </a:r>
            <a:r>
              <a:rPr lang="en-US" sz="2000" dirty="0"/>
              <a:t> </a:t>
            </a:r>
            <a:r>
              <a:rPr lang="en-US" sz="2000" dirty="0" err="1"/>
              <a:t>vodiči</a:t>
            </a:r>
            <a:r>
              <a:rPr lang="en-US" sz="2000" dirty="0"/>
              <a:t>, ale </a:t>
            </a:r>
            <a:r>
              <a:rPr lang="en-US" sz="2000" dirty="0" err="1"/>
              <a:t>elektromagnetickým</a:t>
            </a:r>
            <a:r>
              <a:rPr lang="en-US" sz="2000" dirty="0"/>
              <a:t> </a:t>
            </a:r>
            <a:r>
              <a:rPr lang="en-US" sz="2000" dirty="0" err="1"/>
              <a:t>polem</a:t>
            </a:r>
            <a:r>
              <a:rPr lang="en-US" sz="2000" dirty="0"/>
              <a:t> </a:t>
            </a:r>
            <a:r>
              <a:rPr lang="en-US" sz="2000" dirty="0" err="1"/>
              <a:t>mezi</a:t>
            </a:r>
            <a:r>
              <a:rPr lang="en-US" sz="2000" dirty="0"/>
              <a:t> </a:t>
            </a:r>
            <a:r>
              <a:rPr lang="en-US" sz="2000" dirty="0" err="1"/>
              <a:t>nimi</a:t>
            </a:r>
            <a:r>
              <a:rPr lang="en-US" sz="2000" dirty="0"/>
              <a:t>. </a:t>
            </a:r>
            <a:r>
              <a:rPr lang="en-US" sz="2000" dirty="0" err="1"/>
              <a:t>Tento</a:t>
            </a:r>
            <a:r>
              <a:rPr lang="en-US" sz="2000" dirty="0"/>
              <a:t> </a:t>
            </a:r>
            <a:r>
              <a:rPr lang="en-US" sz="2000" u="sng" dirty="0" err="1"/>
              <a:t>děj</a:t>
            </a:r>
            <a:r>
              <a:rPr lang="en-US" sz="2000" u="sng" dirty="0"/>
              <a:t> </a:t>
            </a:r>
            <a:r>
              <a:rPr lang="en-US" sz="2000" u="sng" dirty="0" err="1"/>
              <a:t>má</a:t>
            </a:r>
            <a:r>
              <a:rPr lang="en-US" sz="2000" u="sng" dirty="0"/>
              <a:t> </a:t>
            </a:r>
            <a:r>
              <a:rPr lang="en-US" sz="2000" u="sng" dirty="0" err="1"/>
              <a:t>charakter</a:t>
            </a:r>
            <a:r>
              <a:rPr lang="en-US" sz="2000" u="sng" dirty="0"/>
              <a:t> </a:t>
            </a:r>
            <a:r>
              <a:rPr lang="en-US" sz="2000" u="sng" dirty="0" err="1"/>
              <a:t>vlnění</a:t>
            </a:r>
            <a:r>
              <a:rPr lang="en-US" sz="2000" dirty="0"/>
              <a:t>. </a:t>
            </a:r>
          </a:p>
        </p:txBody>
      </p:sp>
      <p:sp>
        <p:nvSpPr>
          <p:cNvPr id="18" name="TextovéPole 17">
            <a:extLst>
              <a:ext uri="{FF2B5EF4-FFF2-40B4-BE49-F238E27FC236}">
                <a16:creationId xmlns:a16="http://schemas.microsoft.com/office/drawing/2014/main" id="{AE50186A-3753-4E0A-9AC3-04CD9F11864B}"/>
              </a:ext>
            </a:extLst>
          </p:cNvPr>
          <p:cNvSpPr txBox="1"/>
          <p:nvPr/>
        </p:nvSpPr>
        <p:spPr>
          <a:xfrm>
            <a:off x="3889613" y="2389457"/>
            <a:ext cx="4995081" cy="2246769"/>
          </a:xfrm>
          <a:prstGeom prst="rect">
            <a:avLst/>
          </a:prstGeom>
          <a:noFill/>
        </p:spPr>
        <p:txBody>
          <a:bodyPr wrap="square">
            <a:spAutoFit/>
          </a:bodyPr>
          <a:lstStyle/>
          <a:p>
            <a:pPr algn="just"/>
            <a:r>
              <a:rPr lang="cs-CZ" sz="2000" dirty="0"/>
              <a:t>Z</a:t>
            </a:r>
            <a:r>
              <a:rPr lang="en-US" sz="2000" dirty="0"/>
              <a:t>a </a:t>
            </a:r>
            <a:r>
              <a:rPr lang="en-US" sz="2000" dirty="0" err="1"/>
              <a:t>předpokladu</a:t>
            </a:r>
            <a:r>
              <a:rPr lang="en-US" sz="2000" dirty="0"/>
              <a:t>, </a:t>
            </a:r>
            <a:r>
              <a:rPr lang="en-US" sz="2000" dirty="0" err="1"/>
              <a:t>že</a:t>
            </a:r>
            <a:r>
              <a:rPr lang="en-US" sz="2000" dirty="0"/>
              <a:t> </a:t>
            </a:r>
            <a:r>
              <a:rPr lang="en-US" sz="2000" dirty="0" err="1"/>
              <a:t>veškerá</a:t>
            </a:r>
            <a:r>
              <a:rPr lang="en-US" sz="2000" dirty="0"/>
              <a:t> </a:t>
            </a:r>
            <a:r>
              <a:rPr lang="en-US" sz="2000" dirty="0" err="1"/>
              <a:t>elektromagnetická</a:t>
            </a:r>
            <a:r>
              <a:rPr lang="en-US" sz="2000" dirty="0"/>
              <a:t> </a:t>
            </a:r>
            <a:r>
              <a:rPr lang="en-US" sz="2000" dirty="0" err="1"/>
              <a:t>energie</a:t>
            </a:r>
            <a:r>
              <a:rPr lang="en-US" sz="2000" dirty="0"/>
              <a:t> se </a:t>
            </a:r>
            <a:r>
              <a:rPr lang="en-US" sz="2000" dirty="0" err="1"/>
              <a:t>na</a:t>
            </a:r>
            <a:r>
              <a:rPr lang="en-US" sz="2000" dirty="0"/>
              <a:t> </a:t>
            </a:r>
            <a:r>
              <a:rPr lang="en-US" sz="2000" dirty="0" err="1"/>
              <a:t>konci</a:t>
            </a:r>
            <a:r>
              <a:rPr lang="en-US" sz="2000" dirty="0"/>
              <a:t> </a:t>
            </a:r>
            <a:r>
              <a:rPr lang="en-US" sz="2000" dirty="0" err="1"/>
              <a:t>vedení</a:t>
            </a:r>
            <a:r>
              <a:rPr lang="en-US" sz="2000" dirty="0"/>
              <a:t> </a:t>
            </a:r>
            <a:r>
              <a:rPr lang="en-US" sz="2000" dirty="0" err="1"/>
              <a:t>pohltí</a:t>
            </a:r>
            <a:r>
              <a:rPr lang="en-US" sz="2000" dirty="0"/>
              <a:t> </a:t>
            </a:r>
            <a:r>
              <a:rPr lang="cs-CZ" sz="2000" dirty="0"/>
              <a:t>dostáváme </a:t>
            </a:r>
            <a:r>
              <a:rPr lang="en-US" sz="2000" b="1" dirty="0" err="1"/>
              <a:t>postupné</a:t>
            </a:r>
            <a:r>
              <a:rPr lang="en-US" sz="2000" b="1" dirty="0"/>
              <a:t> </a:t>
            </a:r>
            <a:r>
              <a:rPr lang="en-US" sz="2000" b="1" dirty="0" err="1"/>
              <a:t>elektromagnetické</a:t>
            </a:r>
            <a:r>
              <a:rPr lang="en-US" sz="2000" b="1" dirty="0"/>
              <a:t> </a:t>
            </a:r>
            <a:r>
              <a:rPr lang="en-US" sz="2000" b="1" dirty="0" err="1"/>
              <a:t>vlně</a:t>
            </a:r>
            <a:r>
              <a:rPr lang="cs-CZ" sz="2000" b="1" dirty="0"/>
              <a:t>ní</a:t>
            </a:r>
            <a:r>
              <a:rPr lang="en-US" sz="2000" dirty="0"/>
              <a:t>. </a:t>
            </a:r>
            <a:endParaRPr lang="cs-CZ" sz="2000" dirty="0"/>
          </a:p>
          <a:p>
            <a:pPr algn="just"/>
            <a:endParaRPr lang="cs-CZ" sz="2000" dirty="0"/>
          </a:p>
          <a:p>
            <a:pPr algn="just"/>
            <a:r>
              <a:rPr lang="en-US" sz="2000" dirty="0" err="1"/>
              <a:t>Pokud</a:t>
            </a:r>
            <a:r>
              <a:rPr lang="en-US" sz="2000" dirty="0"/>
              <a:t> </a:t>
            </a:r>
            <a:r>
              <a:rPr lang="en-US" sz="2000" dirty="0" err="1"/>
              <a:t>tomu</a:t>
            </a:r>
            <a:r>
              <a:rPr lang="en-US" sz="2000" dirty="0"/>
              <a:t> </a:t>
            </a:r>
            <a:r>
              <a:rPr lang="en-US" sz="2000" dirty="0" err="1"/>
              <a:t>tak</a:t>
            </a:r>
            <a:r>
              <a:rPr lang="en-US" sz="2000" dirty="0"/>
              <a:t> </a:t>
            </a:r>
            <a:r>
              <a:rPr lang="en-US" sz="2000" dirty="0" err="1"/>
              <a:t>není</a:t>
            </a:r>
            <a:r>
              <a:rPr lang="en-US" sz="2000" dirty="0"/>
              <a:t>, </a:t>
            </a:r>
            <a:r>
              <a:rPr lang="en-US" sz="2000" dirty="0" err="1"/>
              <a:t>nastává</a:t>
            </a:r>
            <a:r>
              <a:rPr lang="en-US" sz="2000" dirty="0"/>
              <a:t> </a:t>
            </a:r>
            <a:r>
              <a:rPr lang="en-US" sz="2000" dirty="0" err="1"/>
              <a:t>na</a:t>
            </a:r>
            <a:r>
              <a:rPr lang="en-US" sz="2000" dirty="0"/>
              <a:t> </a:t>
            </a:r>
            <a:r>
              <a:rPr lang="en-US" sz="2000" dirty="0" err="1"/>
              <a:t>konci</a:t>
            </a:r>
            <a:r>
              <a:rPr lang="en-US" sz="2000" dirty="0"/>
              <a:t> </a:t>
            </a:r>
            <a:r>
              <a:rPr lang="en-US" sz="2000" dirty="0" err="1"/>
              <a:t>vedení</a:t>
            </a:r>
            <a:r>
              <a:rPr lang="en-US" sz="2000" dirty="0"/>
              <a:t> </a:t>
            </a:r>
            <a:r>
              <a:rPr lang="en-US" sz="2000" dirty="0" err="1"/>
              <a:t>odraz</a:t>
            </a:r>
            <a:r>
              <a:rPr lang="en-US" sz="2000" dirty="0"/>
              <a:t> </a:t>
            </a:r>
            <a:r>
              <a:rPr lang="en-US" sz="2000" dirty="0" err="1"/>
              <a:t>vlnění</a:t>
            </a:r>
            <a:r>
              <a:rPr lang="en-US" sz="2000" dirty="0"/>
              <a:t> a </a:t>
            </a:r>
            <a:r>
              <a:rPr lang="en-US" sz="2000" dirty="0" err="1"/>
              <a:t>odražené</a:t>
            </a:r>
            <a:r>
              <a:rPr lang="en-US" sz="2000" dirty="0"/>
              <a:t> </a:t>
            </a:r>
            <a:r>
              <a:rPr lang="en-US" sz="2000" dirty="0" err="1"/>
              <a:t>vlnění</a:t>
            </a:r>
            <a:r>
              <a:rPr lang="en-US" sz="2000" dirty="0"/>
              <a:t> se </a:t>
            </a:r>
            <a:r>
              <a:rPr lang="en-US" sz="2000" dirty="0" err="1"/>
              <a:t>skládá</a:t>
            </a:r>
            <a:r>
              <a:rPr lang="en-US" sz="2000" dirty="0"/>
              <a:t> s </a:t>
            </a:r>
            <a:r>
              <a:rPr lang="en-US" sz="2000" dirty="0" err="1"/>
              <a:t>vlněním</a:t>
            </a:r>
            <a:r>
              <a:rPr lang="en-US" sz="2000" dirty="0"/>
              <a:t> </a:t>
            </a:r>
            <a:r>
              <a:rPr lang="en-US" sz="2000" dirty="0" err="1"/>
              <a:t>postupujícím</a:t>
            </a:r>
            <a:r>
              <a:rPr lang="en-US" sz="2000" dirty="0"/>
              <a:t> a </a:t>
            </a:r>
            <a:r>
              <a:rPr lang="en-US" sz="2000" dirty="0" err="1"/>
              <a:t>vzniká</a:t>
            </a:r>
            <a:r>
              <a:rPr lang="en-US" sz="2000" dirty="0"/>
              <a:t> </a:t>
            </a:r>
            <a:r>
              <a:rPr lang="en-US" sz="2000" b="1" dirty="0" err="1"/>
              <a:t>vlnění</a:t>
            </a:r>
            <a:r>
              <a:rPr lang="en-US" sz="2000" b="1" dirty="0"/>
              <a:t> </a:t>
            </a:r>
            <a:r>
              <a:rPr lang="en-US" sz="2000" b="1" dirty="0" err="1"/>
              <a:t>stojaté</a:t>
            </a:r>
            <a:r>
              <a:rPr lang="en-US" sz="2000" dirty="0"/>
              <a:t>.</a:t>
            </a:r>
          </a:p>
        </p:txBody>
      </p:sp>
      <p:pic>
        <p:nvPicPr>
          <p:cNvPr id="4100" name="Picture 4">
            <a:extLst>
              <a:ext uri="{FF2B5EF4-FFF2-40B4-BE49-F238E27FC236}">
                <a16:creationId xmlns:a16="http://schemas.microsoft.com/office/drawing/2014/main" id="{0DA119FF-EFDC-4950-97EE-7A321C9FA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14" y="2444086"/>
            <a:ext cx="3324225"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0B73EE79-7552-4E81-A92F-863FDC23C8A7}"/>
              </a:ext>
            </a:extLst>
          </p:cNvPr>
          <p:cNvSpPr>
            <a:spLocks noGrp="1"/>
          </p:cNvSpPr>
          <p:nvPr>
            <p:ph type="title"/>
          </p:nvPr>
        </p:nvSpPr>
        <p:spPr>
          <a:xfrm>
            <a:off x="260159" y="177421"/>
            <a:ext cx="5212592" cy="781286"/>
          </a:xfrm>
        </p:spPr>
        <p:txBody>
          <a:bodyPr>
            <a:normAutofit/>
          </a:bodyPr>
          <a:lstStyle/>
          <a:p>
            <a:r>
              <a:rPr lang="cs-CZ" altLang="cs-CZ" sz="2800" b="1" dirty="0">
                <a:latin typeface="+mn-lt"/>
              </a:rPr>
              <a:t>Vznik elektromagnetického záření</a:t>
            </a:r>
          </a:p>
        </p:txBody>
      </p:sp>
      <p:sp>
        <p:nvSpPr>
          <p:cNvPr id="12" name="Zástupný symbol pro obsah 2">
            <a:extLst>
              <a:ext uri="{FF2B5EF4-FFF2-40B4-BE49-F238E27FC236}">
                <a16:creationId xmlns:a16="http://schemas.microsoft.com/office/drawing/2014/main" id="{17D02135-E47E-40F0-B325-73D1E1829494}"/>
              </a:ext>
            </a:extLst>
          </p:cNvPr>
          <p:cNvSpPr>
            <a:spLocks noGrp="1"/>
          </p:cNvSpPr>
          <p:nvPr>
            <p:ph sz="quarter" idx="1"/>
          </p:nvPr>
        </p:nvSpPr>
        <p:spPr>
          <a:xfrm>
            <a:off x="234095" y="4995766"/>
            <a:ext cx="8705187" cy="1722295"/>
          </a:xfrm>
        </p:spPr>
        <p:txBody>
          <a:bodyPr>
            <a:noAutofit/>
          </a:bodyPr>
          <a:lstStyle/>
          <a:p>
            <a:pPr marL="0" indent="0" algn="just">
              <a:buNone/>
            </a:pPr>
            <a:r>
              <a:rPr lang="cs-CZ" altLang="cs-CZ" sz="2000" dirty="0"/>
              <a:t>E</a:t>
            </a:r>
            <a:r>
              <a:rPr lang="en-US" sz="2000" dirty="0" err="1"/>
              <a:t>lektromagnetické</a:t>
            </a:r>
            <a:r>
              <a:rPr lang="en-US" sz="2000" dirty="0"/>
              <a:t> </a:t>
            </a:r>
            <a:r>
              <a:rPr lang="en-US" sz="2000" dirty="0" err="1"/>
              <a:t>záření</a:t>
            </a:r>
            <a:r>
              <a:rPr lang="en-US" sz="2000" dirty="0"/>
              <a:t> </a:t>
            </a:r>
            <a:r>
              <a:rPr lang="cs-CZ" sz="2000" dirty="0"/>
              <a:t>v</a:t>
            </a:r>
            <a:r>
              <a:rPr lang="cs-CZ" altLang="cs-CZ" sz="2000" dirty="0"/>
              <a:t>zniká všude tam, kde se </a:t>
            </a:r>
            <a:r>
              <a:rPr lang="cs-CZ" altLang="cs-CZ" sz="2000" u="sng" dirty="0"/>
              <a:t>pohybuje náboj s nenulovým zrychlením</a:t>
            </a:r>
            <a:r>
              <a:rPr lang="cs-CZ" altLang="cs-CZ" sz="2000" dirty="0"/>
              <a:t>,  tzn. kde teče nekonstantní proud, např.</a:t>
            </a:r>
          </a:p>
          <a:p>
            <a:pPr lvl="1" algn="just"/>
            <a:r>
              <a:rPr lang="cs-CZ" altLang="cs-CZ" sz="2000" dirty="0"/>
              <a:t>Střídavý proud (např. anténa) </a:t>
            </a:r>
          </a:p>
          <a:p>
            <a:pPr lvl="1" algn="just"/>
            <a:r>
              <a:rPr lang="cs-CZ" altLang="cs-CZ" sz="2000" dirty="0"/>
              <a:t>Zpomalování nabité částice (např. rentgenka)</a:t>
            </a:r>
          </a:p>
          <a:p>
            <a:pPr lvl="1" algn="just"/>
            <a:r>
              <a:rPr lang="cs-CZ" altLang="cs-CZ" sz="2000" dirty="0"/>
              <a:t>Emise záření podle Planckova vyzařovacího zákona (</a:t>
            </a:r>
            <a:r>
              <a:rPr lang="cs-CZ" altLang="cs-CZ" sz="2000" dirty="0" err="1"/>
              <a:t>např.žárovka</a:t>
            </a:r>
            <a:r>
              <a:rPr lang="cs-CZ" altLang="cs-CZ" sz="2000" dirty="0"/>
              <a:t>)</a:t>
            </a:r>
          </a:p>
          <a:p>
            <a:pPr marL="0" indent="0" algn="just">
              <a:buNone/>
            </a:pPr>
            <a:endParaRPr lang="cs-CZ" altLang="cs-CZ" sz="2000" dirty="0"/>
          </a:p>
        </p:txBody>
      </p:sp>
    </p:spTree>
    <p:extLst>
      <p:ext uri="{BB962C8B-B14F-4D97-AF65-F5344CB8AC3E}">
        <p14:creationId xmlns:p14="http://schemas.microsoft.com/office/powerpoint/2010/main" val="28198214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Zobrazit zdrojový obrázek">
            <a:extLst>
              <a:ext uri="{FF2B5EF4-FFF2-40B4-BE49-F238E27FC236}">
                <a16:creationId xmlns:a16="http://schemas.microsoft.com/office/drawing/2014/main" id="{1B422EE1-21E0-408B-9365-D77FF0DFF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022" y="1523804"/>
            <a:ext cx="1100978" cy="117247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F15400E-B48F-4E25-B87F-2602B5C4A71B}"/>
              </a:ext>
            </a:extLst>
          </p:cNvPr>
          <p:cNvSpPr txBox="1"/>
          <p:nvPr/>
        </p:nvSpPr>
        <p:spPr>
          <a:xfrm>
            <a:off x="457200" y="313478"/>
            <a:ext cx="3732663" cy="830997"/>
          </a:xfrm>
          <a:prstGeom prst="rect">
            <a:avLst/>
          </a:prstGeom>
          <a:noFill/>
        </p:spPr>
        <p:txBody>
          <a:bodyPr wrap="square">
            <a:spAutoFit/>
          </a:bodyPr>
          <a:lstStyle/>
          <a:p>
            <a:r>
              <a:rPr lang="cs-CZ" sz="2400" b="1" dirty="0"/>
              <a:t>Elektromagnetické kmitání,</a:t>
            </a:r>
          </a:p>
          <a:p>
            <a:r>
              <a:rPr lang="cs-CZ" sz="2400" b="1" dirty="0"/>
              <a:t>elektromagnetický oscilátor</a:t>
            </a:r>
          </a:p>
        </p:txBody>
      </p:sp>
      <p:sp>
        <p:nvSpPr>
          <p:cNvPr id="10" name="TextovéPole 9">
            <a:extLst>
              <a:ext uri="{FF2B5EF4-FFF2-40B4-BE49-F238E27FC236}">
                <a16:creationId xmlns:a16="http://schemas.microsoft.com/office/drawing/2014/main" id="{FBCC247F-8912-4C0D-927E-CD7919BB399B}"/>
              </a:ext>
            </a:extLst>
          </p:cNvPr>
          <p:cNvSpPr txBox="1"/>
          <p:nvPr/>
        </p:nvSpPr>
        <p:spPr>
          <a:xfrm>
            <a:off x="307075" y="1539754"/>
            <a:ext cx="2777320" cy="1200329"/>
          </a:xfrm>
          <a:prstGeom prst="rect">
            <a:avLst/>
          </a:prstGeom>
          <a:noFill/>
        </p:spPr>
        <p:txBody>
          <a:bodyPr wrap="square">
            <a:spAutoFit/>
          </a:bodyPr>
          <a:lstStyle/>
          <a:p>
            <a:pPr algn="just"/>
            <a:r>
              <a:rPr lang="cs-CZ" sz="1800" dirty="0"/>
              <a:t>Elektromagnetický oscilátor </a:t>
            </a:r>
            <a:r>
              <a:rPr lang="en-US" dirty="0"/>
              <a:t>je </a:t>
            </a:r>
            <a:r>
              <a:rPr lang="en-US" dirty="0" err="1"/>
              <a:t>obvod</a:t>
            </a:r>
            <a:r>
              <a:rPr lang="en-US" dirty="0"/>
              <a:t> </a:t>
            </a:r>
            <a:r>
              <a:rPr lang="en-US" dirty="0" err="1"/>
              <a:t>tvořený</a:t>
            </a:r>
            <a:r>
              <a:rPr lang="en-US" dirty="0"/>
              <a:t> </a:t>
            </a:r>
            <a:r>
              <a:rPr lang="en-US" dirty="0" err="1"/>
              <a:t>cívkou</a:t>
            </a:r>
            <a:r>
              <a:rPr lang="en-US" dirty="0"/>
              <a:t> a </a:t>
            </a:r>
            <a:r>
              <a:rPr lang="en-US" dirty="0" err="1"/>
              <a:t>kondenzátorem</a:t>
            </a:r>
            <a:r>
              <a:rPr lang="en-US" dirty="0"/>
              <a:t> - </a:t>
            </a:r>
            <a:r>
              <a:rPr lang="en-US" dirty="0" err="1"/>
              <a:t>obvod</a:t>
            </a:r>
            <a:r>
              <a:rPr lang="en-US" dirty="0"/>
              <a:t> LC (</a:t>
            </a:r>
            <a:r>
              <a:rPr lang="en-US" dirty="0" err="1"/>
              <a:t>oscilační</a:t>
            </a:r>
            <a:r>
              <a:rPr lang="en-US" dirty="0"/>
              <a:t> </a:t>
            </a:r>
            <a:r>
              <a:rPr lang="en-US" dirty="0" err="1"/>
              <a:t>obvod</a:t>
            </a:r>
            <a:r>
              <a:rPr lang="en-US" dirty="0"/>
              <a:t>) </a:t>
            </a:r>
          </a:p>
        </p:txBody>
      </p:sp>
      <p:sp>
        <p:nvSpPr>
          <p:cNvPr id="12" name="TextovéPole 11">
            <a:extLst>
              <a:ext uri="{FF2B5EF4-FFF2-40B4-BE49-F238E27FC236}">
                <a16:creationId xmlns:a16="http://schemas.microsoft.com/office/drawing/2014/main" id="{75EB4F09-FAC3-413A-8C0B-91001E30F609}"/>
              </a:ext>
            </a:extLst>
          </p:cNvPr>
          <p:cNvSpPr txBox="1"/>
          <p:nvPr/>
        </p:nvSpPr>
        <p:spPr>
          <a:xfrm>
            <a:off x="109179" y="3018261"/>
            <a:ext cx="8789159" cy="3693319"/>
          </a:xfrm>
          <a:prstGeom prst="rect">
            <a:avLst/>
          </a:prstGeom>
          <a:noFill/>
        </p:spPr>
        <p:txBody>
          <a:bodyPr wrap="square">
            <a:spAutoFit/>
          </a:bodyPr>
          <a:lstStyle/>
          <a:p>
            <a:pPr marL="342900" indent="-342900" algn="just">
              <a:buAutoNum type="arabicPeriod"/>
            </a:pPr>
            <a:r>
              <a:rPr lang="en-US" dirty="0"/>
              <a:t>Po </a:t>
            </a:r>
            <a:r>
              <a:rPr lang="en-US" dirty="0" err="1"/>
              <a:t>nabití</a:t>
            </a:r>
            <a:r>
              <a:rPr lang="en-US" dirty="0"/>
              <a:t> </a:t>
            </a:r>
            <a:r>
              <a:rPr lang="en-US" dirty="0" err="1"/>
              <a:t>kondenzátoru</a:t>
            </a:r>
            <a:r>
              <a:rPr lang="en-US" dirty="0"/>
              <a:t> se </a:t>
            </a:r>
            <a:r>
              <a:rPr lang="en-US" dirty="0" err="1"/>
              <a:t>mezi</a:t>
            </a:r>
            <a:r>
              <a:rPr lang="en-US" dirty="0"/>
              <a:t> </a:t>
            </a:r>
            <a:r>
              <a:rPr lang="en-US" dirty="0" err="1"/>
              <a:t>jeho</a:t>
            </a:r>
            <a:r>
              <a:rPr lang="en-US" dirty="0"/>
              <a:t> </a:t>
            </a:r>
            <a:r>
              <a:rPr lang="en-US" dirty="0" err="1"/>
              <a:t>deskami</a:t>
            </a:r>
            <a:r>
              <a:rPr lang="en-US" dirty="0"/>
              <a:t> </a:t>
            </a:r>
            <a:r>
              <a:rPr lang="en-US" dirty="0" err="1"/>
              <a:t>vytvoří</a:t>
            </a:r>
            <a:r>
              <a:rPr lang="en-US" dirty="0"/>
              <a:t> </a:t>
            </a:r>
            <a:r>
              <a:rPr lang="en-US" dirty="0" err="1"/>
              <a:t>elektrické</a:t>
            </a:r>
            <a:r>
              <a:rPr lang="en-US" dirty="0"/>
              <a:t> pole, </a:t>
            </a:r>
            <a:r>
              <a:rPr lang="en-US" dirty="0" err="1"/>
              <a:t>jehož</a:t>
            </a:r>
            <a:r>
              <a:rPr lang="en-US" dirty="0"/>
              <a:t> </a:t>
            </a:r>
            <a:r>
              <a:rPr lang="en-US" dirty="0" err="1"/>
              <a:t>energie</a:t>
            </a:r>
            <a:r>
              <a:rPr lang="en-US" dirty="0"/>
              <a:t> </a:t>
            </a:r>
            <a:r>
              <a:rPr lang="en-US" dirty="0" err="1"/>
              <a:t>představuje</a:t>
            </a:r>
            <a:r>
              <a:rPr lang="en-US" dirty="0"/>
              <a:t> </a:t>
            </a:r>
            <a:r>
              <a:rPr lang="en-US" dirty="0" err="1"/>
              <a:t>počáteční</a:t>
            </a:r>
            <a:r>
              <a:rPr lang="en-US" dirty="0"/>
              <a:t> </a:t>
            </a:r>
            <a:r>
              <a:rPr lang="en-US" dirty="0" err="1"/>
              <a:t>energii</a:t>
            </a:r>
            <a:r>
              <a:rPr lang="en-US" dirty="0"/>
              <a:t> </a:t>
            </a:r>
            <a:r>
              <a:rPr lang="en-US" dirty="0" err="1"/>
              <a:t>oscilátoru</a:t>
            </a:r>
            <a:r>
              <a:rPr lang="en-US" dirty="0"/>
              <a:t>. Po </a:t>
            </a:r>
            <a:r>
              <a:rPr lang="en-US" dirty="0" err="1"/>
              <a:t>připojení</a:t>
            </a:r>
            <a:r>
              <a:rPr lang="en-US" dirty="0"/>
              <a:t> </a:t>
            </a:r>
            <a:r>
              <a:rPr lang="en-US" dirty="0" err="1"/>
              <a:t>kondenzátoru</a:t>
            </a:r>
            <a:r>
              <a:rPr lang="en-US" dirty="0"/>
              <a:t> k </a:t>
            </a:r>
            <a:r>
              <a:rPr lang="en-US" dirty="0" err="1"/>
              <a:t>cívce</a:t>
            </a:r>
            <a:r>
              <a:rPr lang="en-US" dirty="0"/>
              <a:t> </a:t>
            </a:r>
            <a:r>
              <a:rPr lang="en-US" dirty="0" err="1"/>
              <a:t>začne</a:t>
            </a:r>
            <a:r>
              <a:rPr lang="en-US" dirty="0"/>
              <a:t> </a:t>
            </a:r>
            <a:r>
              <a:rPr lang="en-US" dirty="0" err="1"/>
              <a:t>oscilačním</a:t>
            </a:r>
            <a:r>
              <a:rPr lang="en-US" dirty="0"/>
              <a:t> </a:t>
            </a:r>
            <a:r>
              <a:rPr lang="en-US" dirty="0" err="1"/>
              <a:t>obvodem</a:t>
            </a:r>
            <a:r>
              <a:rPr lang="en-US" dirty="0"/>
              <a:t> </a:t>
            </a:r>
            <a:r>
              <a:rPr lang="en-US" dirty="0" err="1"/>
              <a:t>procházet</a:t>
            </a:r>
            <a:r>
              <a:rPr lang="en-US" dirty="0"/>
              <a:t> proud, </a:t>
            </a:r>
            <a:r>
              <a:rPr lang="en-US" dirty="0" err="1"/>
              <a:t>kondenzátor</a:t>
            </a:r>
            <a:r>
              <a:rPr lang="en-US" dirty="0"/>
              <a:t> se </a:t>
            </a:r>
            <a:r>
              <a:rPr lang="en-US" dirty="0" err="1"/>
              <a:t>vybíjí</a:t>
            </a:r>
            <a:r>
              <a:rPr lang="en-US" dirty="0"/>
              <a:t> a </a:t>
            </a:r>
            <a:r>
              <a:rPr lang="en-US" dirty="0" err="1"/>
              <a:t>energie</a:t>
            </a:r>
            <a:r>
              <a:rPr lang="en-US" dirty="0"/>
              <a:t> </a:t>
            </a:r>
            <a:r>
              <a:rPr lang="en-US" dirty="0" err="1"/>
              <a:t>elektrického</a:t>
            </a:r>
            <a:r>
              <a:rPr lang="en-US" dirty="0"/>
              <a:t> pole se </a:t>
            </a:r>
            <a:r>
              <a:rPr lang="en-US" dirty="0" err="1"/>
              <a:t>zmenšuje</a:t>
            </a:r>
            <a:r>
              <a:rPr lang="en-US" dirty="0"/>
              <a:t>. </a:t>
            </a:r>
            <a:r>
              <a:rPr lang="en-US" dirty="0" err="1"/>
              <a:t>Současně</a:t>
            </a:r>
            <a:r>
              <a:rPr lang="en-US" dirty="0"/>
              <a:t> se </a:t>
            </a:r>
            <a:r>
              <a:rPr lang="en-US" dirty="0" err="1"/>
              <a:t>zvětšuje</a:t>
            </a:r>
            <a:r>
              <a:rPr lang="en-US" dirty="0"/>
              <a:t> proud </a:t>
            </a:r>
            <a:r>
              <a:rPr lang="en-US" dirty="0" err="1"/>
              <a:t>procházející</a:t>
            </a:r>
            <a:r>
              <a:rPr lang="en-US" dirty="0"/>
              <a:t> </a:t>
            </a:r>
            <a:r>
              <a:rPr lang="en-US" dirty="0" err="1"/>
              <a:t>cívkou</a:t>
            </a:r>
            <a:r>
              <a:rPr lang="en-US" dirty="0"/>
              <a:t> a </a:t>
            </a:r>
            <a:r>
              <a:rPr lang="en-US" dirty="0" err="1"/>
              <a:t>kolem</a:t>
            </a:r>
            <a:r>
              <a:rPr lang="en-US" dirty="0"/>
              <a:t> </a:t>
            </a:r>
            <a:r>
              <a:rPr lang="en-US" dirty="0" err="1"/>
              <a:t>ní</a:t>
            </a:r>
            <a:r>
              <a:rPr lang="en-US" dirty="0"/>
              <a:t> se </a:t>
            </a:r>
            <a:r>
              <a:rPr lang="en-US" dirty="0" err="1"/>
              <a:t>vytváří</a:t>
            </a:r>
            <a:r>
              <a:rPr lang="en-US" dirty="0"/>
              <a:t> </a:t>
            </a:r>
            <a:r>
              <a:rPr lang="en-US" dirty="0" err="1"/>
              <a:t>magnetické</a:t>
            </a:r>
            <a:r>
              <a:rPr lang="en-US" dirty="0"/>
              <a:t> pole. </a:t>
            </a:r>
            <a:r>
              <a:rPr lang="en-US" dirty="0" err="1"/>
              <a:t>Energie</a:t>
            </a:r>
            <a:r>
              <a:rPr lang="en-US" dirty="0"/>
              <a:t> </a:t>
            </a:r>
            <a:r>
              <a:rPr lang="en-US" dirty="0" err="1"/>
              <a:t>elektrického</a:t>
            </a:r>
            <a:r>
              <a:rPr lang="en-US" dirty="0"/>
              <a:t> pole </a:t>
            </a:r>
            <a:r>
              <a:rPr lang="en-US" dirty="0" err="1"/>
              <a:t>kondenzátoru</a:t>
            </a:r>
            <a:r>
              <a:rPr lang="en-US" dirty="0"/>
              <a:t> se </a:t>
            </a:r>
            <a:r>
              <a:rPr lang="en-US" dirty="0" err="1"/>
              <a:t>tedy</a:t>
            </a:r>
            <a:r>
              <a:rPr lang="en-US" dirty="0"/>
              <a:t> </a:t>
            </a:r>
            <a:r>
              <a:rPr lang="en-US" dirty="0" err="1"/>
              <a:t>mění</a:t>
            </a:r>
            <a:r>
              <a:rPr lang="en-US" dirty="0"/>
              <a:t> </a:t>
            </a:r>
            <a:r>
              <a:rPr lang="en-US" dirty="0" err="1"/>
              <a:t>na</a:t>
            </a:r>
            <a:r>
              <a:rPr lang="en-US" dirty="0"/>
              <a:t> </a:t>
            </a:r>
            <a:r>
              <a:rPr lang="en-US" dirty="0" err="1"/>
              <a:t>energii</a:t>
            </a:r>
            <a:r>
              <a:rPr lang="en-US" dirty="0"/>
              <a:t> </a:t>
            </a:r>
            <a:r>
              <a:rPr lang="en-US" dirty="0" err="1"/>
              <a:t>magnetického</a:t>
            </a:r>
            <a:r>
              <a:rPr lang="en-US" dirty="0"/>
              <a:t> pole </a:t>
            </a:r>
            <a:r>
              <a:rPr lang="en-US" dirty="0" err="1"/>
              <a:t>cívky</a:t>
            </a:r>
            <a:r>
              <a:rPr lang="en-US" dirty="0"/>
              <a:t>.</a:t>
            </a:r>
            <a:endParaRPr lang="cs-CZ" dirty="0"/>
          </a:p>
          <a:p>
            <a:pPr marL="342900" indent="-342900" algn="just">
              <a:buAutoNum type="arabicPeriod"/>
            </a:pPr>
            <a:r>
              <a:rPr lang="cs-CZ" dirty="0"/>
              <a:t> </a:t>
            </a:r>
            <a:r>
              <a:rPr lang="en-US" dirty="0" err="1"/>
              <a:t>Kondenzátor</a:t>
            </a:r>
            <a:r>
              <a:rPr lang="en-US" dirty="0"/>
              <a:t> se </a:t>
            </a:r>
            <a:r>
              <a:rPr lang="en-US" dirty="0" err="1"/>
              <a:t>vybije</a:t>
            </a:r>
            <a:r>
              <a:rPr lang="en-US" dirty="0"/>
              <a:t> za </a:t>
            </a:r>
            <a:r>
              <a:rPr lang="en-US" dirty="0" err="1"/>
              <a:t>jednu</a:t>
            </a:r>
            <a:r>
              <a:rPr lang="en-US" dirty="0"/>
              <a:t> </a:t>
            </a:r>
            <a:r>
              <a:rPr lang="en-US" dirty="0" err="1"/>
              <a:t>čtvrtinu</a:t>
            </a:r>
            <a:r>
              <a:rPr lang="en-US" dirty="0"/>
              <a:t> </a:t>
            </a:r>
            <a:r>
              <a:rPr lang="en-US" dirty="0" err="1"/>
              <a:t>periody</a:t>
            </a:r>
            <a:r>
              <a:rPr lang="en-US" dirty="0"/>
              <a:t> T </a:t>
            </a:r>
            <a:r>
              <a:rPr lang="en-US" dirty="0" err="1"/>
              <a:t>kmitání</a:t>
            </a:r>
            <a:r>
              <a:rPr lang="en-US" dirty="0"/>
              <a:t> </a:t>
            </a:r>
            <a:r>
              <a:rPr lang="en-US" dirty="0" err="1"/>
              <a:t>obvodu</a:t>
            </a:r>
            <a:r>
              <a:rPr lang="en-US" dirty="0"/>
              <a:t> LC. V tom </a:t>
            </a:r>
            <a:r>
              <a:rPr lang="en-US" dirty="0" err="1"/>
              <a:t>okamžiku</a:t>
            </a:r>
            <a:r>
              <a:rPr lang="en-US" dirty="0"/>
              <a:t> </a:t>
            </a:r>
            <a:r>
              <a:rPr lang="en-US" dirty="0" err="1"/>
              <a:t>dosahuje</a:t>
            </a:r>
            <a:r>
              <a:rPr lang="en-US" dirty="0"/>
              <a:t> proud </a:t>
            </a:r>
            <a:r>
              <a:rPr lang="en-US" dirty="0" err="1"/>
              <a:t>maximální</a:t>
            </a:r>
            <a:r>
              <a:rPr lang="en-US" dirty="0"/>
              <a:t> </a:t>
            </a:r>
            <a:r>
              <a:rPr lang="en-US" dirty="0" err="1"/>
              <a:t>hodnoty</a:t>
            </a:r>
            <a:r>
              <a:rPr lang="en-US" dirty="0"/>
              <a:t> a </a:t>
            </a:r>
            <a:r>
              <a:rPr lang="en-US" dirty="0" err="1"/>
              <a:t>celková</a:t>
            </a:r>
            <a:r>
              <a:rPr lang="en-US" dirty="0"/>
              <a:t> </a:t>
            </a:r>
            <a:r>
              <a:rPr lang="en-US" dirty="0" err="1"/>
              <a:t>energie</a:t>
            </a:r>
            <a:r>
              <a:rPr lang="en-US" dirty="0"/>
              <a:t> </a:t>
            </a:r>
            <a:r>
              <a:rPr lang="en-US" dirty="0" err="1"/>
              <a:t>kmitání</a:t>
            </a:r>
            <a:r>
              <a:rPr lang="en-US" dirty="0"/>
              <a:t> je </a:t>
            </a:r>
            <a:r>
              <a:rPr lang="en-US" dirty="0" err="1"/>
              <a:t>dána</a:t>
            </a:r>
            <a:r>
              <a:rPr lang="en-US" dirty="0"/>
              <a:t> </a:t>
            </a:r>
            <a:r>
              <a:rPr lang="en-US" dirty="0" err="1"/>
              <a:t>energií</a:t>
            </a:r>
            <a:r>
              <a:rPr lang="en-US" dirty="0"/>
              <a:t> </a:t>
            </a:r>
            <a:r>
              <a:rPr lang="en-US" dirty="0" err="1"/>
              <a:t>magnetického</a:t>
            </a:r>
            <a:r>
              <a:rPr lang="en-US" dirty="0"/>
              <a:t> pole. </a:t>
            </a:r>
            <a:r>
              <a:rPr lang="en-US" dirty="0" err="1"/>
              <a:t>Kondenzátor</a:t>
            </a:r>
            <a:r>
              <a:rPr lang="en-US" dirty="0"/>
              <a:t> je </a:t>
            </a:r>
            <a:r>
              <a:rPr lang="en-US" dirty="0" err="1"/>
              <a:t>vybit</a:t>
            </a:r>
            <a:r>
              <a:rPr lang="en-US" dirty="0"/>
              <a:t> a proud se </a:t>
            </a:r>
            <a:r>
              <a:rPr lang="en-US" dirty="0" err="1"/>
              <a:t>začíná</a:t>
            </a:r>
            <a:r>
              <a:rPr lang="en-US" dirty="0"/>
              <a:t> </a:t>
            </a:r>
            <a:r>
              <a:rPr lang="en-US" dirty="0" err="1"/>
              <a:t>zmenšovat</a:t>
            </a:r>
            <a:r>
              <a:rPr lang="en-US" dirty="0"/>
              <a:t>. To </a:t>
            </a:r>
            <a:r>
              <a:rPr lang="en-US" dirty="0" err="1"/>
              <a:t>vede</a:t>
            </a:r>
            <a:r>
              <a:rPr lang="en-US" dirty="0"/>
              <a:t> </a:t>
            </a:r>
            <a:r>
              <a:rPr lang="en-US" dirty="0" err="1"/>
              <a:t>ke</a:t>
            </a:r>
            <a:r>
              <a:rPr lang="en-US" dirty="0"/>
              <a:t> </a:t>
            </a:r>
            <a:r>
              <a:rPr lang="en-US" dirty="0" err="1"/>
              <a:t>vzniku</a:t>
            </a:r>
            <a:r>
              <a:rPr lang="en-US" dirty="0"/>
              <a:t> </a:t>
            </a:r>
            <a:r>
              <a:rPr lang="en-US" dirty="0" err="1"/>
              <a:t>indukovaného</a:t>
            </a:r>
            <a:r>
              <a:rPr lang="en-US" dirty="0"/>
              <a:t> </a:t>
            </a:r>
            <a:r>
              <a:rPr lang="en-US" dirty="0" err="1"/>
              <a:t>napětí</a:t>
            </a:r>
            <a:r>
              <a:rPr lang="en-US" dirty="0"/>
              <a:t>, </a:t>
            </a:r>
            <a:r>
              <a:rPr lang="en-US" dirty="0" err="1"/>
              <a:t>obvodem</a:t>
            </a:r>
            <a:r>
              <a:rPr lang="en-US" dirty="0"/>
              <a:t> </a:t>
            </a:r>
            <a:r>
              <a:rPr lang="en-US" dirty="0" err="1"/>
              <a:t>prochází</a:t>
            </a:r>
            <a:r>
              <a:rPr lang="en-US" dirty="0"/>
              <a:t> </a:t>
            </a:r>
            <a:r>
              <a:rPr lang="en-US" dirty="0" err="1"/>
              <a:t>indukovaný</a:t>
            </a:r>
            <a:r>
              <a:rPr lang="en-US" dirty="0"/>
              <a:t> proud a </a:t>
            </a:r>
            <a:r>
              <a:rPr lang="en-US" dirty="0" err="1"/>
              <a:t>kondenzátor</a:t>
            </a:r>
            <a:r>
              <a:rPr lang="en-US" dirty="0"/>
              <a:t> se </a:t>
            </a:r>
            <a:r>
              <a:rPr lang="en-US" dirty="0" err="1"/>
              <a:t>opět</a:t>
            </a:r>
            <a:r>
              <a:rPr lang="en-US" dirty="0"/>
              <a:t> </a:t>
            </a:r>
            <a:r>
              <a:rPr lang="en-US" dirty="0" err="1"/>
              <a:t>nabíjí</a:t>
            </a:r>
            <a:r>
              <a:rPr lang="en-US" dirty="0"/>
              <a:t>.</a:t>
            </a:r>
            <a:endParaRPr lang="cs-CZ" dirty="0"/>
          </a:p>
          <a:p>
            <a:pPr marL="342900" indent="-342900" algn="just">
              <a:buAutoNum type="arabicPeriod"/>
            </a:pPr>
            <a:r>
              <a:rPr lang="cs-CZ" dirty="0"/>
              <a:t> Polarita jeho napětí je ale opačná a v okamžiku t = T/2 je ukončena přeměna magnetické energie v energii elektrickou. Ve druhé polovině periody se popsaný děj opakuje - směry proudů a pořadí polarit napětí kondenzátoru jsou ale opačné.</a:t>
            </a:r>
          </a:p>
        </p:txBody>
      </p:sp>
      <p:pic>
        <p:nvPicPr>
          <p:cNvPr id="8194" name="Picture 2" descr="Zobrazit zdrojový obrázek">
            <a:extLst>
              <a:ext uri="{FF2B5EF4-FFF2-40B4-BE49-F238E27FC236}">
                <a16:creationId xmlns:a16="http://schemas.microsoft.com/office/drawing/2014/main" id="{BFA3415A-0795-4935-A145-B2DB88559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911" y="282979"/>
            <a:ext cx="3851157" cy="2454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9535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59A22C3-0649-4C7D-8B0B-57CCF7A2E6FB}"/>
              </a:ext>
            </a:extLst>
          </p:cNvPr>
          <p:cNvSpPr txBox="1"/>
          <p:nvPr/>
        </p:nvSpPr>
        <p:spPr>
          <a:xfrm>
            <a:off x="179553" y="2167252"/>
            <a:ext cx="2515240" cy="369332"/>
          </a:xfrm>
          <a:prstGeom prst="rect">
            <a:avLst/>
          </a:prstGeom>
          <a:noFill/>
        </p:spPr>
        <p:txBody>
          <a:bodyPr wrap="none" rtlCol="0">
            <a:spAutoFit/>
          </a:bodyPr>
          <a:lstStyle/>
          <a:p>
            <a:r>
              <a:rPr lang="cs-CZ" b="1" i="1" dirty="0"/>
              <a:t>Rychlost světla ve vakuu</a:t>
            </a:r>
          </a:p>
        </p:txBody>
      </p:sp>
      <p:pic>
        <p:nvPicPr>
          <p:cNvPr id="4" name="Obrázek 3">
            <a:extLst>
              <a:ext uri="{FF2B5EF4-FFF2-40B4-BE49-F238E27FC236}">
                <a16:creationId xmlns:a16="http://schemas.microsoft.com/office/drawing/2014/main" id="{13EEF3EF-205B-442C-97CC-D18B6C5759DF}"/>
              </a:ext>
            </a:extLst>
          </p:cNvPr>
          <p:cNvPicPr>
            <a:picLocks noChangeAspect="1"/>
          </p:cNvPicPr>
          <p:nvPr/>
        </p:nvPicPr>
        <p:blipFill>
          <a:blip r:embed="rId2"/>
          <a:stretch>
            <a:fillRect/>
          </a:stretch>
        </p:blipFill>
        <p:spPr>
          <a:xfrm>
            <a:off x="3649799" y="155535"/>
            <a:ext cx="5010685" cy="2922900"/>
          </a:xfrm>
          <a:prstGeom prst="rect">
            <a:avLst/>
          </a:prstGeom>
        </p:spPr>
      </p:pic>
      <p:sp>
        <p:nvSpPr>
          <p:cNvPr id="5" name="TextovéPole 4">
            <a:extLst>
              <a:ext uri="{FF2B5EF4-FFF2-40B4-BE49-F238E27FC236}">
                <a16:creationId xmlns:a16="http://schemas.microsoft.com/office/drawing/2014/main" id="{8D922D3B-3FC4-4B01-9B8A-C4F66F8E16CD}"/>
              </a:ext>
            </a:extLst>
          </p:cNvPr>
          <p:cNvSpPr txBox="1"/>
          <p:nvPr/>
        </p:nvSpPr>
        <p:spPr>
          <a:xfrm>
            <a:off x="218365" y="190649"/>
            <a:ext cx="2770495" cy="707886"/>
          </a:xfrm>
          <a:prstGeom prst="rect">
            <a:avLst/>
          </a:prstGeom>
          <a:noFill/>
        </p:spPr>
        <p:txBody>
          <a:bodyPr wrap="square">
            <a:spAutoFit/>
          </a:bodyPr>
          <a:lstStyle/>
          <a:p>
            <a:r>
              <a:rPr lang="cs-CZ" sz="2000" b="1" dirty="0"/>
              <a:t>Rovnice postupné elektromagnetické vlny</a:t>
            </a:r>
          </a:p>
        </p:txBody>
      </p:sp>
      <p:sp>
        <p:nvSpPr>
          <p:cNvPr id="8" name="TextovéPole 7">
            <a:extLst>
              <a:ext uri="{FF2B5EF4-FFF2-40B4-BE49-F238E27FC236}">
                <a16:creationId xmlns:a16="http://schemas.microsoft.com/office/drawing/2014/main" id="{FF9F7C6A-BBC2-4710-B121-2F9D65BDD1BA}"/>
              </a:ext>
            </a:extLst>
          </p:cNvPr>
          <p:cNvSpPr txBox="1"/>
          <p:nvPr/>
        </p:nvSpPr>
        <p:spPr>
          <a:xfrm>
            <a:off x="1999894" y="2831146"/>
            <a:ext cx="3200400" cy="646331"/>
          </a:xfrm>
          <a:prstGeom prst="rect">
            <a:avLst/>
          </a:prstGeom>
          <a:noFill/>
        </p:spPr>
        <p:txBody>
          <a:bodyPr wrap="square">
            <a:spAutoFit/>
          </a:bodyPr>
          <a:lstStyle/>
          <a:p>
            <a:r>
              <a:rPr lang="cs-CZ" dirty="0"/>
              <a:t>c</a:t>
            </a:r>
            <a:r>
              <a:rPr lang="cs-CZ" baseline="-25000" dirty="0"/>
              <a:t>0</a:t>
            </a:r>
            <a:r>
              <a:rPr lang="cs-CZ" dirty="0"/>
              <a:t> = </a:t>
            </a:r>
            <a:r>
              <a:rPr lang="en-US" dirty="0"/>
              <a:t>299 792 458 m/s </a:t>
            </a:r>
            <a:endParaRPr lang="cs-CZ" dirty="0"/>
          </a:p>
          <a:p>
            <a:r>
              <a:rPr lang="cs-CZ" dirty="0"/>
              <a:t>c</a:t>
            </a:r>
            <a:r>
              <a:rPr lang="cs-CZ" baseline="-25000" dirty="0"/>
              <a:t>0</a:t>
            </a:r>
            <a:r>
              <a:rPr lang="cs-CZ" dirty="0"/>
              <a:t> = </a:t>
            </a:r>
            <a:r>
              <a:rPr lang="en-US" dirty="0"/>
              <a:t>1 079 252 848,8 km/h</a:t>
            </a:r>
          </a:p>
        </p:txBody>
      </p:sp>
      <p:pic>
        <p:nvPicPr>
          <p:cNvPr id="9" name="Grafický objekt 8">
            <a:extLst>
              <a:ext uri="{FF2B5EF4-FFF2-40B4-BE49-F238E27FC236}">
                <a16:creationId xmlns:a16="http://schemas.microsoft.com/office/drawing/2014/main" id="{8113564A-F365-472B-BA58-9D49F742A6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307" y="2906115"/>
            <a:ext cx="1257714" cy="620472"/>
          </a:xfrm>
          <a:prstGeom prst="rect">
            <a:avLst/>
          </a:prstGeom>
        </p:spPr>
      </p:pic>
      <p:sp>
        <p:nvSpPr>
          <p:cNvPr id="12" name="TextovéPole 11">
            <a:extLst>
              <a:ext uri="{FF2B5EF4-FFF2-40B4-BE49-F238E27FC236}">
                <a16:creationId xmlns:a16="http://schemas.microsoft.com/office/drawing/2014/main" id="{E5DA4198-AA18-4634-8E79-5F83B96D99E9}"/>
              </a:ext>
            </a:extLst>
          </p:cNvPr>
          <p:cNvSpPr txBox="1"/>
          <p:nvPr/>
        </p:nvSpPr>
        <p:spPr>
          <a:xfrm>
            <a:off x="240398" y="3751992"/>
            <a:ext cx="5124735" cy="923330"/>
          </a:xfrm>
          <a:prstGeom prst="rect">
            <a:avLst/>
          </a:prstGeom>
          <a:noFill/>
        </p:spPr>
        <p:txBody>
          <a:bodyPr wrap="square">
            <a:spAutoFit/>
          </a:bodyPr>
          <a:lstStyle/>
          <a:p>
            <a:r>
              <a:rPr lang="en-US" dirty="0"/>
              <a:t>c</a:t>
            </a:r>
            <a:r>
              <a:rPr lang="en-US" baseline="-25000" dirty="0"/>
              <a:t>0</a:t>
            </a:r>
            <a:r>
              <a:rPr lang="en-US" dirty="0"/>
              <a:t> je </a:t>
            </a:r>
            <a:r>
              <a:rPr lang="en-US" dirty="0" err="1"/>
              <a:t>rychlost</a:t>
            </a:r>
            <a:r>
              <a:rPr lang="en-US" dirty="0"/>
              <a:t> </a:t>
            </a:r>
            <a:r>
              <a:rPr lang="en-US" dirty="0" err="1"/>
              <a:t>světla</a:t>
            </a:r>
            <a:r>
              <a:rPr lang="en-US" dirty="0"/>
              <a:t> </a:t>
            </a:r>
            <a:r>
              <a:rPr lang="en-US" dirty="0" err="1"/>
              <a:t>ve</a:t>
            </a:r>
            <a:r>
              <a:rPr lang="en-US" dirty="0"/>
              <a:t> </a:t>
            </a:r>
            <a:r>
              <a:rPr lang="en-US" dirty="0" err="1"/>
              <a:t>vakuu</a:t>
            </a:r>
            <a:r>
              <a:rPr lang="en-US" dirty="0"/>
              <a:t>, </a:t>
            </a:r>
            <a:endParaRPr lang="cs-CZ" dirty="0"/>
          </a:p>
          <a:p>
            <a:r>
              <a:rPr lang="el-GR" dirty="0"/>
              <a:t>ε</a:t>
            </a:r>
            <a:r>
              <a:rPr lang="cs-CZ" baseline="-25000" dirty="0"/>
              <a:t>0</a:t>
            </a:r>
            <a:r>
              <a:rPr lang="en-US" dirty="0"/>
              <a:t> </a:t>
            </a:r>
            <a:r>
              <a:rPr lang="cs-CZ" dirty="0"/>
              <a:t>je </a:t>
            </a:r>
            <a:r>
              <a:rPr lang="en-US" dirty="0" err="1"/>
              <a:t>permitivita</a:t>
            </a:r>
            <a:r>
              <a:rPr lang="en-US" dirty="0"/>
              <a:t> </a:t>
            </a:r>
            <a:r>
              <a:rPr lang="en-US" dirty="0" err="1"/>
              <a:t>vakua</a:t>
            </a:r>
            <a:r>
              <a:rPr lang="en-US" dirty="0"/>
              <a:t> (</a:t>
            </a:r>
            <a:r>
              <a:rPr lang="en-US" dirty="0" err="1"/>
              <a:t>dielektrická</a:t>
            </a:r>
            <a:r>
              <a:rPr lang="en-US" dirty="0"/>
              <a:t> </a:t>
            </a:r>
            <a:r>
              <a:rPr lang="en-US" dirty="0" err="1"/>
              <a:t>konstanta</a:t>
            </a:r>
            <a:r>
              <a:rPr lang="en-US" dirty="0"/>
              <a:t>) </a:t>
            </a:r>
            <a:endParaRPr lang="cs-CZ" dirty="0"/>
          </a:p>
          <a:p>
            <a:r>
              <a:rPr lang="el-GR" dirty="0"/>
              <a:t>μ</a:t>
            </a:r>
            <a:r>
              <a:rPr lang="en-US" baseline="-25000" dirty="0"/>
              <a:t>0</a:t>
            </a:r>
            <a:r>
              <a:rPr lang="en-US" dirty="0"/>
              <a:t> je </a:t>
            </a:r>
            <a:r>
              <a:rPr lang="en-US" dirty="0" err="1"/>
              <a:t>permeabilita</a:t>
            </a:r>
            <a:r>
              <a:rPr lang="en-US" dirty="0"/>
              <a:t> </a:t>
            </a:r>
            <a:r>
              <a:rPr lang="en-US" dirty="0" err="1"/>
              <a:t>vakua</a:t>
            </a:r>
            <a:r>
              <a:rPr lang="en-US" dirty="0"/>
              <a:t> (</a:t>
            </a:r>
            <a:r>
              <a:rPr lang="en-US" dirty="0" err="1"/>
              <a:t>magnetická</a:t>
            </a:r>
            <a:r>
              <a:rPr lang="en-US" dirty="0"/>
              <a:t> </a:t>
            </a:r>
            <a:r>
              <a:rPr lang="en-US" dirty="0" err="1"/>
              <a:t>konstanta</a:t>
            </a:r>
            <a:r>
              <a:rPr lang="en-US" dirty="0"/>
              <a:t>)</a:t>
            </a:r>
          </a:p>
        </p:txBody>
      </p:sp>
      <p:sp>
        <p:nvSpPr>
          <p:cNvPr id="11" name="TextovéPole 10">
            <a:extLst>
              <a:ext uri="{FF2B5EF4-FFF2-40B4-BE49-F238E27FC236}">
                <a16:creationId xmlns:a16="http://schemas.microsoft.com/office/drawing/2014/main" id="{6995B52F-7C20-43A1-B09B-3FBDC3284E9F}"/>
              </a:ext>
            </a:extLst>
          </p:cNvPr>
          <p:cNvSpPr txBox="1"/>
          <p:nvPr/>
        </p:nvSpPr>
        <p:spPr>
          <a:xfrm>
            <a:off x="179553" y="5068719"/>
            <a:ext cx="6841083" cy="369332"/>
          </a:xfrm>
          <a:prstGeom prst="rect">
            <a:avLst/>
          </a:prstGeom>
          <a:noFill/>
        </p:spPr>
        <p:txBody>
          <a:bodyPr wrap="square">
            <a:spAutoFit/>
          </a:bodyPr>
          <a:lstStyle/>
          <a:p>
            <a:r>
              <a:rPr lang="cs-CZ" sz="1800" b="1" i="1" dirty="0"/>
              <a:t>Rychlost šíření světla v jiných prostředích </a:t>
            </a:r>
            <a:r>
              <a:rPr lang="cs-CZ" sz="1800" dirty="0"/>
              <a:t>je vždy menší. </a:t>
            </a:r>
          </a:p>
        </p:txBody>
      </p:sp>
      <p:graphicFrame>
        <p:nvGraphicFramePr>
          <p:cNvPr id="13" name="Object 4">
            <a:extLst>
              <a:ext uri="{FF2B5EF4-FFF2-40B4-BE49-F238E27FC236}">
                <a16:creationId xmlns:a16="http://schemas.microsoft.com/office/drawing/2014/main" id="{066DA4A4-CFB2-44D3-AC17-BE11CBE30B43}"/>
              </a:ext>
            </a:extLst>
          </p:cNvPr>
          <p:cNvGraphicFramePr>
            <a:graphicFrameLocks noChangeAspect="1"/>
          </p:cNvGraphicFramePr>
          <p:nvPr/>
        </p:nvGraphicFramePr>
        <p:xfrm>
          <a:off x="4054713" y="5795269"/>
          <a:ext cx="1246162" cy="754698"/>
        </p:xfrm>
        <a:graphic>
          <a:graphicData uri="http://schemas.openxmlformats.org/presentationml/2006/ole">
            <mc:AlternateContent xmlns:mc="http://schemas.openxmlformats.org/markup-compatibility/2006">
              <mc:Choice xmlns:v="urn:schemas-microsoft-com:vml" Requires="v">
                <p:oleObj name="Rovnice" r:id="rId5" imgW="723600" imgH="457200" progId="Equation.3">
                  <p:embed/>
                </p:oleObj>
              </mc:Choice>
              <mc:Fallback>
                <p:oleObj name="Rovnice" r:id="rId5" imgW="723600" imgH="457200" progId="Equation.3">
                  <p:embed/>
                  <p:pic>
                    <p:nvPicPr>
                      <p:cNvPr id="13" name="Object 4">
                        <a:extLst>
                          <a:ext uri="{FF2B5EF4-FFF2-40B4-BE49-F238E27FC236}">
                            <a16:creationId xmlns:a16="http://schemas.microsoft.com/office/drawing/2014/main" id="{066DA4A4-CFB2-44D3-AC17-BE11CBE30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713" y="5795269"/>
                        <a:ext cx="1246162" cy="754698"/>
                      </a:xfrm>
                      <a:prstGeom prst="rect">
                        <a:avLst/>
                      </a:prstGeom>
                      <a:solidFill>
                        <a:schemeClr val="bg1"/>
                      </a:solidFill>
                      <a:ln w="6350">
                        <a:solidFill>
                          <a:srgbClr val="000000"/>
                        </a:solidFill>
                        <a:miter lim="800000"/>
                        <a:headEnd/>
                        <a:tailEnd/>
                      </a:ln>
                    </p:spPr>
                  </p:pic>
                </p:oleObj>
              </mc:Fallback>
            </mc:AlternateContent>
          </a:graphicData>
        </a:graphic>
      </p:graphicFrame>
      <p:sp>
        <p:nvSpPr>
          <p:cNvPr id="14" name="TextovéPole 13">
            <a:extLst>
              <a:ext uri="{FF2B5EF4-FFF2-40B4-BE49-F238E27FC236}">
                <a16:creationId xmlns:a16="http://schemas.microsoft.com/office/drawing/2014/main" id="{81D0FE47-BB25-4C81-87FC-A3B788488764}"/>
              </a:ext>
            </a:extLst>
          </p:cNvPr>
          <p:cNvSpPr txBox="1"/>
          <p:nvPr/>
        </p:nvSpPr>
        <p:spPr>
          <a:xfrm>
            <a:off x="240398" y="5626637"/>
            <a:ext cx="4572000" cy="923330"/>
          </a:xfrm>
          <a:prstGeom prst="rect">
            <a:avLst/>
          </a:prstGeom>
          <a:noFill/>
        </p:spPr>
        <p:txBody>
          <a:bodyPr wrap="square">
            <a:spAutoFit/>
          </a:bodyPr>
          <a:lstStyle/>
          <a:p>
            <a:r>
              <a:rPr lang="cs-CZ" sz="1800" dirty="0" err="1"/>
              <a:t>v</a:t>
            </a:r>
            <a:r>
              <a:rPr lang="cs-CZ" sz="1800" baseline="-25000" dirty="0" err="1"/>
              <a:t>vzduch</a:t>
            </a:r>
            <a:r>
              <a:rPr lang="cs-CZ" sz="1800" dirty="0"/>
              <a:t> ≈ c</a:t>
            </a:r>
          </a:p>
          <a:p>
            <a:r>
              <a:rPr lang="cs-CZ" sz="1800" dirty="0" err="1"/>
              <a:t>v</a:t>
            </a:r>
            <a:r>
              <a:rPr lang="cs-CZ" sz="1800" baseline="-25000" dirty="0" err="1"/>
              <a:t>voda</a:t>
            </a:r>
            <a:r>
              <a:rPr lang="cs-CZ" sz="1800" dirty="0"/>
              <a:t> = 2</a:t>
            </a:r>
            <a:r>
              <a:rPr lang="en-US" sz="1800" dirty="0"/>
              <a:t>.</a:t>
            </a:r>
            <a:r>
              <a:rPr lang="cs-CZ" sz="1800" dirty="0"/>
              <a:t>25 .10</a:t>
            </a:r>
            <a:r>
              <a:rPr lang="cs-CZ" sz="1800" baseline="30000" dirty="0"/>
              <a:t>8</a:t>
            </a:r>
            <a:r>
              <a:rPr lang="cs-CZ" sz="1800" dirty="0"/>
              <a:t> m.s</a:t>
            </a:r>
            <a:r>
              <a:rPr lang="cs-CZ" sz="1800" baseline="30000" dirty="0"/>
              <a:t>-1</a:t>
            </a:r>
            <a:endParaRPr lang="cs-CZ" sz="1800" dirty="0"/>
          </a:p>
          <a:p>
            <a:r>
              <a:rPr lang="cs-CZ" sz="1800" dirty="0" err="1"/>
              <a:t>v</a:t>
            </a:r>
            <a:r>
              <a:rPr lang="cs-CZ" sz="1800" baseline="-25000" dirty="0" err="1"/>
              <a:t>sklo</a:t>
            </a:r>
            <a:r>
              <a:rPr lang="cs-CZ" sz="1800" dirty="0"/>
              <a:t> = </a:t>
            </a:r>
            <a:r>
              <a:rPr lang="en-US" sz="1800" dirty="0"/>
              <a:t>2</a:t>
            </a:r>
            <a:r>
              <a:rPr lang="cs-CZ" sz="1800" dirty="0"/>
              <a:t>.10</a:t>
            </a:r>
            <a:r>
              <a:rPr lang="cs-CZ" sz="1800" baseline="30000" dirty="0"/>
              <a:t>8</a:t>
            </a:r>
            <a:r>
              <a:rPr lang="en-US" sz="1800" dirty="0"/>
              <a:t> </a:t>
            </a:r>
            <a:r>
              <a:rPr lang="cs-CZ" sz="1800" dirty="0"/>
              <a:t>m.s</a:t>
            </a:r>
            <a:r>
              <a:rPr lang="cs-CZ" sz="1800" baseline="30000" dirty="0"/>
              <a:t>-1 </a:t>
            </a:r>
            <a:r>
              <a:rPr lang="cs-CZ" sz="1800" dirty="0"/>
              <a:t>– 1</a:t>
            </a:r>
            <a:r>
              <a:rPr lang="en-US" sz="1800" dirty="0"/>
              <a:t>,</a:t>
            </a:r>
            <a:r>
              <a:rPr lang="cs-CZ" sz="1800" dirty="0"/>
              <a:t>5</a:t>
            </a:r>
            <a:r>
              <a:rPr lang="en-US" sz="1800" dirty="0"/>
              <a:t> </a:t>
            </a:r>
            <a:r>
              <a:rPr lang="cs-CZ" sz="1800" dirty="0"/>
              <a:t>.10</a:t>
            </a:r>
            <a:r>
              <a:rPr lang="cs-CZ" sz="1800" baseline="30000" dirty="0"/>
              <a:t>8</a:t>
            </a:r>
            <a:r>
              <a:rPr lang="en-US" sz="1800" baseline="30000" dirty="0"/>
              <a:t> </a:t>
            </a:r>
            <a:r>
              <a:rPr lang="cs-CZ" sz="1800" dirty="0"/>
              <a:t>m.s</a:t>
            </a:r>
            <a:r>
              <a:rPr lang="cs-CZ" sz="1800" baseline="30000" dirty="0"/>
              <a:t>-1</a:t>
            </a:r>
            <a:endParaRPr lang="en-US" sz="1800" baseline="30000" dirty="0"/>
          </a:p>
        </p:txBody>
      </p:sp>
      <p:sp>
        <p:nvSpPr>
          <p:cNvPr id="16" name="TextovéPole 15">
            <a:extLst>
              <a:ext uri="{FF2B5EF4-FFF2-40B4-BE49-F238E27FC236}">
                <a16:creationId xmlns:a16="http://schemas.microsoft.com/office/drawing/2014/main" id="{F7A668E7-AB3E-4CF4-8CA1-7002066D484A}"/>
              </a:ext>
            </a:extLst>
          </p:cNvPr>
          <p:cNvSpPr txBox="1"/>
          <p:nvPr/>
        </p:nvSpPr>
        <p:spPr>
          <a:xfrm>
            <a:off x="5759333" y="5820266"/>
            <a:ext cx="2867380" cy="646331"/>
          </a:xfrm>
          <a:prstGeom prst="rect">
            <a:avLst/>
          </a:prstGeom>
          <a:noFill/>
        </p:spPr>
        <p:txBody>
          <a:bodyPr wrap="square">
            <a:spAutoFit/>
          </a:bodyPr>
          <a:lstStyle/>
          <a:p>
            <a:r>
              <a:rPr lang="el-GR" sz="1800" dirty="0"/>
              <a:t>ε</a:t>
            </a:r>
            <a:r>
              <a:rPr lang="en-US" sz="1800" baseline="-25000" dirty="0"/>
              <a:t>r</a:t>
            </a:r>
            <a:r>
              <a:rPr lang="en-US" sz="1800" dirty="0"/>
              <a:t>	</a:t>
            </a:r>
            <a:r>
              <a:rPr lang="cs-CZ" sz="1800" dirty="0"/>
              <a:t>relativní permitivita </a:t>
            </a:r>
          </a:p>
          <a:p>
            <a:r>
              <a:rPr lang="el-GR" sz="1800" dirty="0"/>
              <a:t>μ</a:t>
            </a:r>
            <a:r>
              <a:rPr lang="en-US" sz="1800" baseline="-25000" dirty="0"/>
              <a:t> r</a:t>
            </a:r>
            <a:r>
              <a:rPr lang="cs-CZ" sz="1800" dirty="0"/>
              <a:t> </a:t>
            </a:r>
            <a:r>
              <a:rPr lang="en-US" sz="1800" dirty="0"/>
              <a:t>	</a:t>
            </a:r>
            <a:r>
              <a:rPr lang="cs-CZ" sz="1800" dirty="0"/>
              <a:t>relativní permeabilita</a:t>
            </a:r>
            <a:endParaRPr lang="en-US" sz="1800" dirty="0"/>
          </a:p>
        </p:txBody>
      </p:sp>
    </p:spTree>
    <p:extLst>
      <p:ext uri="{BB962C8B-B14F-4D97-AF65-F5344CB8AC3E}">
        <p14:creationId xmlns:p14="http://schemas.microsoft.com/office/powerpoint/2010/main" val="41668849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5C893C-FBEB-4682-8EE6-28FD9D8E7D10}"/>
              </a:ext>
            </a:extLst>
          </p:cNvPr>
          <p:cNvSpPr txBox="1"/>
          <p:nvPr/>
        </p:nvSpPr>
        <p:spPr>
          <a:xfrm>
            <a:off x="247649" y="1028343"/>
            <a:ext cx="8677275" cy="2585323"/>
          </a:xfrm>
          <a:prstGeom prst="rect">
            <a:avLst/>
          </a:prstGeom>
          <a:noFill/>
        </p:spPr>
        <p:txBody>
          <a:bodyPr wrap="square">
            <a:spAutoFit/>
          </a:bodyPr>
          <a:lstStyle/>
          <a:p>
            <a:pPr algn="just"/>
            <a:r>
              <a:rPr lang="cs-CZ" b="1" i="0" dirty="0" err="1">
                <a:solidFill>
                  <a:srgbClr val="202122"/>
                </a:solidFill>
                <a:effectLst/>
                <a:latin typeface="Arial" panose="020B0604020202020204" pitchFamily="34" charset="0"/>
              </a:rPr>
              <a:t>Čerenkovovo</a:t>
            </a:r>
            <a:r>
              <a:rPr lang="cs-CZ" b="1" i="0" dirty="0">
                <a:solidFill>
                  <a:srgbClr val="202122"/>
                </a:solidFill>
                <a:effectLst/>
                <a:latin typeface="Arial" panose="020B0604020202020204" pitchFamily="34" charset="0"/>
              </a:rPr>
              <a:t> záření</a:t>
            </a:r>
            <a:r>
              <a:rPr lang="cs-CZ" b="0" i="0" dirty="0">
                <a:solidFill>
                  <a:srgbClr val="202122"/>
                </a:solidFill>
                <a:effectLst/>
                <a:latin typeface="Arial" panose="020B0604020202020204" pitchFamily="34" charset="0"/>
              </a:rPr>
              <a:t> je </a:t>
            </a:r>
            <a:r>
              <a:rPr lang="cs-CZ" b="0" i="0" u="sng" dirty="0">
                <a:solidFill>
                  <a:srgbClr val="202122"/>
                </a:solidFill>
                <a:effectLst/>
                <a:latin typeface="Arial" panose="020B0604020202020204" pitchFamily="34" charset="0"/>
              </a:rPr>
              <a:t>elektromagnetická obdoba zvukové rázové vlny</a:t>
            </a:r>
            <a:r>
              <a:rPr lang="cs-CZ" b="0" i="0" dirty="0">
                <a:solidFill>
                  <a:srgbClr val="202122"/>
                </a:solidFill>
                <a:effectLst/>
                <a:latin typeface="Arial" panose="020B0604020202020204" pitchFamily="34" charset="0"/>
              </a:rPr>
              <a:t>. Nabitá částice, která se pohybuje v optickém prostředí rychleji, než je fázová rychlost světla pro toto prostředí, vyvolává záření, které trvá po tu dobu, kdy je částice rychlejší než světlo. </a:t>
            </a:r>
            <a:endParaRPr lang="en-US" b="0" i="0" dirty="0">
              <a:solidFill>
                <a:srgbClr val="202122"/>
              </a:solidFill>
              <a:effectLst/>
              <a:latin typeface="Arial" panose="020B0604020202020204" pitchFamily="34" charset="0"/>
            </a:endParaRPr>
          </a:p>
          <a:p>
            <a:pPr algn="just"/>
            <a:r>
              <a:rPr lang="cs-CZ" b="0" i="0" dirty="0">
                <a:solidFill>
                  <a:srgbClr val="202122"/>
                </a:solidFill>
                <a:effectLst/>
                <a:latin typeface="Arial" panose="020B0604020202020204" pitchFamily="34" charset="0"/>
              </a:rPr>
              <a:t>Typicky lze </a:t>
            </a:r>
            <a:r>
              <a:rPr lang="cs-CZ" b="0" i="0" dirty="0" err="1">
                <a:solidFill>
                  <a:srgbClr val="202122"/>
                </a:solidFill>
                <a:effectLst/>
                <a:latin typeface="Arial" panose="020B0604020202020204" pitchFamily="34" charset="0"/>
              </a:rPr>
              <a:t>Čerenkovův</a:t>
            </a:r>
            <a:r>
              <a:rPr lang="cs-CZ" b="0" i="0" dirty="0">
                <a:solidFill>
                  <a:srgbClr val="202122"/>
                </a:solidFill>
                <a:effectLst/>
                <a:latin typeface="Arial" panose="020B0604020202020204" pitchFamily="34" charset="0"/>
              </a:rPr>
              <a:t> efekt pozorovat v nádržích jaderných reaktorů, kde se uranové palivo nachází v kapalině moderující neutrony, vlivem štěpení jsou produkovány částice záření beta (vysokoenergetické elektrony), které při pohybu kapalinou emitují fotony s energií několika málo eV a voda tak získává modravý nádech.</a:t>
            </a:r>
            <a:endParaRPr lang="cs-CZ" dirty="0"/>
          </a:p>
        </p:txBody>
      </p:sp>
      <p:sp>
        <p:nvSpPr>
          <p:cNvPr id="7" name="TextovéPole 6">
            <a:extLst>
              <a:ext uri="{FF2B5EF4-FFF2-40B4-BE49-F238E27FC236}">
                <a16:creationId xmlns:a16="http://schemas.microsoft.com/office/drawing/2014/main" id="{C7730176-7369-459A-BD0C-E8C4F552F57C}"/>
              </a:ext>
            </a:extLst>
          </p:cNvPr>
          <p:cNvSpPr txBox="1"/>
          <p:nvPr/>
        </p:nvSpPr>
        <p:spPr>
          <a:xfrm>
            <a:off x="247649" y="301109"/>
            <a:ext cx="4572000" cy="461665"/>
          </a:xfrm>
          <a:prstGeom prst="rect">
            <a:avLst/>
          </a:prstGeom>
          <a:noFill/>
        </p:spPr>
        <p:txBody>
          <a:bodyPr wrap="square">
            <a:spAutoFit/>
          </a:bodyPr>
          <a:lstStyle/>
          <a:p>
            <a:r>
              <a:rPr lang="cs-CZ" sz="2400" b="1" i="0" dirty="0" err="1">
                <a:solidFill>
                  <a:srgbClr val="202122"/>
                </a:solidFill>
                <a:effectLst/>
                <a:latin typeface="Arial" panose="020B0604020202020204" pitchFamily="34" charset="0"/>
              </a:rPr>
              <a:t>Čerenkovovo</a:t>
            </a:r>
            <a:r>
              <a:rPr lang="cs-CZ" sz="2400" b="1" i="0" dirty="0">
                <a:solidFill>
                  <a:srgbClr val="202122"/>
                </a:solidFill>
                <a:effectLst/>
                <a:latin typeface="Arial" panose="020B0604020202020204" pitchFamily="34" charset="0"/>
              </a:rPr>
              <a:t> záření</a:t>
            </a:r>
            <a:r>
              <a:rPr lang="cs-CZ" sz="2400" b="0" i="0" dirty="0">
                <a:solidFill>
                  <a:srgbClr val="202122"/>
                </a:solidFill>
                <a:effectLst/>
                <a:latin typeface="Arial" panose="020B0604020202020204" pitchFamily="34" charset="0"/>
              </a:rPr>
              <a:t> </a:t>
            </a:r>
            <a:endParaRPr lang="cs-CZ" sz="2400" dirty="0"/>
          </a:p>
        </p:txBody>
      </p:sp>
      <p:pic>
        <p:nvPicPr>
          <p:cNvPr id="24578" name="Picture 2">
            <a:extLst>
              <a:ext uri="{FF2B5EF4-FFF2-40B4-BE49-F238E27FC236}">
                <a16:creationId xmlns:a16="http://schemas.microsoft.com/office/drawing/2014/main" id="{8D5D1C27-7BF6-4EB0-BA65-C316220DC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451" y="3613666"/>
            <a:ext cx="3771900" cy="277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822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s Solar Cell Can Capture All Wavelengths of Solar ...">
            <a:extLst>
              <a:ext uri="{FF2B5EF4-FFF2-40B4-BE49-F238E27FC236}">
                <a16:creationId xmlns:a16="http://schemas.microsoft.com/office/drawing/2014/main" id="{C83A352B-A33A-4054-A15F-02E345A98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57" y="2202728"/>
            <a:ext cx="4793066" cy="2170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BE5F13E-CC6D-4FDA-9429-C089CBFB634B}"/>
              </a:ext>
            </a:extLst>
          </p:cNvPr>
          <p:cNvSpPr txBox="1"/>
          <p:nvPr/>
        </p:nvSpPr>
        <p:spPr>
          <a:xfrm>
            <a:off x="606264" y="2800037"/>
            <a:ext cx="1421928" cy="369332"/>
          </a:xfrm>
          <a:prstGeom prst="rect">
            <a:avLst/>
          </a:prstGeom>
          <a:noFill/>
        </p:spPr>
        <p:txBody>
          <a:bodyPr wrap="none" rtlCol="0">
            <a:spAutoFit/>
          </a:bodyPr>
          <a:lstStyle/>
          <a:p>
            <a:r>
              <a:rPr lang="cs-CZ" b="1" i="1" dirty="0"/>
              <a:t>Vlnová délka</a:t>
            </a:r>
            <a:endParaRPr lang="en-US" b="1" i="1" dirty="0"/>
          </a:p>
        </p:txBody>
      </p:sp>
      <p:sp>
        <p:nvSpPr>
          <p:cNvPr id="11" name="TextovéPole 10">
            <a:extLst>
              <a:ext uri="{FF2B5EF4-FFF2-40B4-BE49-F238E27FC236}">
                <a16:creationId xmlns:a16="http://schemas.microsoft.com/office/drawing/2014/main" id="{9025C3FE-B588-496F-A9DC-C5F5F3B89EF7}"/>
              </a:ext>
            </a:extLst>
          </p:cNvPr>
          <p:cNvSpPr txBox="1"/>
          <p:nvPr/>
        </p:nvSpPr>
        <p:spPr>
          <a:xfrm>
            <a:off x="354842" y="298817"/>
            <a:ext cx="5636383" cy="1631216"/>
          </a:xfrm>
          <a:prstGeom prst="rect">
            <a:avLst/>
          </a:prstGeom>
          <a:noFill/>
        </p:spPr>
        <p:txBody>
          <a:bodyPr wrap="square">
            <a:spAutoFit/>
          </a:bodyPr>
          <a:lstStyle/>
          <a:p>
            <a:r>
              <a:rPr lang="cs-CZ" sz="2000" b="1" dirty="0"/>
              <a:t>Vztah mezi vlnovou délkou a frekvencí</a:t>
            </a:r>
            <a:r>
              <a:rPr lang="cs-CZ" sz="2000" dirty="0"/>
              <a:t>  </a:t>
            </a:r>
          </a:p>
          <a:p>
            <a:r>
              <a:rPr lang="cs-CZ" sz="2000" dirty="0"/>
              <a:t>                  </a:t>
            </a:r>
          </a:p>
          <a:p>
            <a:r>
              <a:rPr lang="cs-CZ" sz="2000" dirty="0"/>
              <a:t>f – nezávisí na prostředí</a:t>
            </a:r>
          </a:p>
          <a:p>
            <a:r>
              <a:rPr lang="cs-CZ" sz="2000" dirty="0"/>
              <a:t>λ – se mění podle rychlosti</a:t>
            </a:r>
          </a:p>
          <a:p>
            <a:r>
              <a:rPr lang="cs-CZ" sz="2000" dirty="0"/>
              <a:t>c (v) – rychlost světla ve vakuu (v daném prostředí)</a:t>
            </a:r>
          </a:p>
        </p:txBody>
      </p:sp>
      <p:graphicFrame>
        <p:nvGraphicFramePr>
          <p:cNvPr id="13" name="Object 3">
            <a:extLst>
              <a:ext uri="{FF2B5EF4-FFF2-40B4-BE49-F238E27FC236}">
                <a16:creationId xmlns:a16="http://schemas.microsoft.com/office/drawing/2014/main" id="{EC4082BE-F8C1-471F-9353-76119B8CA0CD}"/>
              </a:ext>
            </a:extLst>
          </p:cNvPr>
          <p:cNvGraphicFramePr>
            <a:graphicFrameLocks noChangeAspect="1"/>
          </p:cNvGraphicFramePr>
          <p:nvPr/>
        </p:nvGraphicFramePr>
        <p:xfrm>
          <a:off x="6533438" y="595750"/>
          <a:ext cx="1630571" cy="909200"/>
        </p:xfrm>
        <a:graphic>
          <a:graphicData uri="http://schemas.openxmlformats.org/presentationml/2006/ole">
            <mc:AlternateContent xmlns:mc="http://schemas.openxmlformats.org/markup-compatibility/2006">
              <mc:Choice xmlns:v="urn:schemas-microsoft-com:vml" Requires="v">
                <p:oleObj name="Rovnice" r:id="rId3" imgW="749160" imgH="431640" progId="Equation.3">
                  <p:embed/>
                </p:oleObj>
              </mc:Choice>
              <mc:Fallback>
                <p:oleObj name="Rovnice" r:id="rId3" imgW="749160" imgH="431640" progId="Equation.3">
                  <p:embed/>
                  <p:pic>
                    <p:nvPicPr>
                      <p:cNvPr id="13" name="Object 3">
                        <a:extLst>
                          <a:ext uri="{FF2B5EF4-FFF2-40B4-BE49-F238E27FC236}">
                            <a16:creationId xmlns:a16="http://schemas.microsoft.com/office/drawing/2014/main" id="{EC4082BE-F8C1-471F-9353-76119B8CA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438" y="595750"/>
                        <a:ext cx="1630571" cy="909200"/>
                      </a:xfrm>
                      <a:prstGeom prst="rect">
                        <a:avLst/>
                      </a:prstGeom>
                      <a:solidFill>
                        <a:schemeClr val="bg1"/>
                      </a:solidFill>
                      <a:ln w="6350">
                        <a:solidFill>
                          <a:srgbClr val="000000"/>
                        </a:solidFill>
                        <a:miter lim="800000"/>
                        <a:headEnd/>
                        <a:tailEnd/>
                      </a:ln>
                    </p:spPr>
                  </p:pic>
                </p:oleObj>
              </mc:Fallback>
            </mc:AlternateContent>
          </a:graphicData>
        </a:graphic>
      </p:graphicFrame>
      <p:pic>
        <p:nvPicPr>
          <p:cNvPr id="14" name="Obrázek 13">
            <a:extLst>
              <a:ext uri="{FF2B5EF4-FFF2-40B4-BE49-F238E27FC236}">
                <a16:creationId xmlns:a16="http://schemas.microsoft.com/office/drawing/2014/main" id="{37C130ED-E2FF-43B0-8FC0-A40D46DB8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804" y="4655272"/>
            <a:ext cx="4407772" cy="2109788"/>
          </a:xfrm>
          <a:prstGeom prst="rect">
            <a:avLst/>
          </a:prstGeom>
        </p:spPr>
      </p:pic>
      <p:sp>
        <p:nvSpPr>
          <p:cNvPr id="16" name="TextovéPole 15">
            <a:extLst>
              <a:ext uri="{FF2B5EF4-FFF2-40B4-BE49-F238E27FC236}">
                <a16:creationId xmlns:a16="http://schemas.microsoft.com/office/drawing/2014/main" id="{52AC349A-3E73-4E00-8805-D5BE0543A262}"/>
              </a:ext>
            </a:extLst>
          </p:cNvPr>
          <p:cNvSpPr txBox="1"/>
          <p:nvPr/>
        </p:nvSpPr>
        <p:spPr>
          <a:xfrm>
            <a:off x="354842" y="5056823"/>
            <a:ext cx="3346701" cy="1477328"/>
          </a:xfrm>
          <a:prstGeom prst="rect">
            <a:avLst/>
          </a:prstGeom>
          <a:noFill/>
        </p:spPr>
        <p:txBody>
          <a:bodyPr wrap="square">
            <a:spAutoFit/>
          </a:bodyPr>
          <a:lstStyle/>
          <a:p>
            <a:pPr algn="just"/>
            <a:r>
              <a:rPr lang="cs-CZ" sz="1800" dirty="0">
                <a:cs typeface="Times New Roman" panose="02020603050405020304" pitchFamily="18" charset="0"/>
              </a:rPr>
              <a:t>Elektromagnetické vlny  se </a:t>
            </a:r>
            <a:r>
              <a:rPr lang="cs-CZ" sz="1800" b="1" dirty="0">
                <a:cs typeface="Times New Roman" panose="02020603050405020304" pitchFamily="18" charset="0"/>
              </a:rPr>
              <a:t>odráží i lámou</a:t>
            </a:r>
            <a:r>
              <a:rPr lang="cs-CZ" sz="1800" dirty="0">
                <a:cs typeface="Times New Roman" panose="02020603050405020304" pitchFamily="18" charset="0"/>
              </a:rPr>
              <a:t>. Jednotlivé druhy elektromagnetického záření se liší vlnovou</a:t>
            </a:r>
            <a:r>
              <a:rPr lang="en-US" sz="1800" dirty="0">
                <a:cs typeface="Times New Roman" panose="02020603050405020304" pitchFamily="18" charset="0"/>
              </a:rPr>
              <a:t> </a:t>
            </a:r>
            <a:r>
              <a:rPr lang="cs-CZ" sz="1800" dirty="0">
                <a:cs typeface="Times New Roman" panose="02020603050405020304" pitchFamily="18" charset="0"/>
              </a:rPr>
              <a:t> délkou a tvoří </a:t>
            </a:r>
            <a:r>
              <a:rPr lang="cs-CZ" sz="1800" b="1" dirty="0">
                <a:cs typeface="Times New Roman" panose="02020603050405020304" pitchFamily="18" charset="0"/>
              </a:rPr>
              <a:t>spektrum</a:t>
            </a:r>
            <a:r>
              <a:rPr lang="cs-CZ" sz="1800" dirty="0">
                <a:cs typeface="Times New Roman" panose="02020603050405020304" pitchFamily="18" charset="0"/>
              </a:rPr>
              <a:t> elektromagnetického záření.</a:t>
            </a:r>
          </a:p>
        </p:txBody>
      </p:sp>
    </p:spTree>
    <p:extLst>
      <p:ext uri="{BB962C8B-B14F-4D97-AF65-F5344CB8AC3E}">
        <p14:creationId xmlns:p14="http://schemas.microsoft.com/office/powerpoint/2010/main" val="3317715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obrazit zdrojový obrázek">
            <a:extLst>
              <a:ext uri="{FF2B5EF4-FFF2-40B4-BE49-F238E27FC236}">
                <a16:creationId xmlns:a16="http://schemas.microsoft.com/office/drawing/2014/main" id="{486DD82A-9E4F-4077-8D71-F0D7861FE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692" y="590550"/>
            <a:ext cx="7856615" cy="583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8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6DBC026-541C-4740-B664-8CB82D217F6E}"/>
              </a:ext>
            </a:extLst>
          </p:cNvPr>
          <p:cNvSpPr txBox="1"/>
          <p:nvPr/>
        </p:nvSpPr>
        <p:spPr>
          <a:xfrm>
            <a:off x="525437" y="204294"/>
            <a:ext cx="7922526" cy="461665"/>
          </a:xfrm>
          <a:prstGeom prst="rect">
            <a:avLst/>
          </a:prstGeom>
          <a:noFill/>
        </p:spPr>
        <p:txBody>
          <a:bodyPr wrap="square">
            <a:spAutoFit/>
          </a:bodyPr>
          <a:lstStyle/>
          <a:p>
            <a:r>
              <a:rPr lang="cs-CZ" sz="2400" b="1" dirty="0"/>
              <a:t>Vlnově-korpuskulární vlastnosti elektromagnetického záření</a:t>
            </a:r>
          </a:p>
        </p:txBody>
      </p:sp>
      <p:sp>
        <p:nvSpPr>
          <p:cNvPr id="5" name="TextovéPole 4">
            <a:extLst>
              <a:ext uri="{FF2B5EF4-FFF2-40B4-BE49-F238E27FC236}">
                <a16:creationId xmlns:a16="http://schemas.microsoft.com/office/drawing/2014/main" id="{D9AAE4FE-D51B-4421-BE1A-C43C9000BD69}"/>
              </a:ext>
            </a:extLst>
          </p:cNvPr>
          <p:cNvSpPr txBox="1"/>
          <p:nvPr/>
        </p:nvSpPr>
        <p:spPr>
          <a:xfrm>
            <a:off x="259307" y="985756"/>
            <a:ext cx="8679977" cy="2862322"/>
          </a:xfrm>
          <a:prstGeom prst="rect">
            <a:avLst/>
          </a:prstGeom>
          <a:noFill/>
        </p:spPr>
        <p:txBody>
          <a:bodyPr wrap="square">
            <a:spAutoFit/>
          </a:bodyPr>
          <a:lstStyle/>
          <a:p>
            <a:pPr algn="just"/>
            <a:r>
              <a:rPr lang="en-US" sz="2000" b="1" i="0" dirty="0" err="1">
                <a:solidFill>
                  <a:srgbClr val="212529"/>
                </a:solidFill>
                <a:effectLst/>
              </a:rPr>
              <a:t>Vlnově-korpuskulární</a:t>
            </a:r>
            <a:r>
              <a:rPr lang="en-US" sz="2000" b="1" i="0" dirty="0">
                <a:solidFill>
                  <a:srgbClr val="212529"/>
                </a:solidFill>
                <a:effectLst/>
              </a:rPr>
              <a:t> (</a:t>
            </a:r>
            <a:r>
              <a:rPr lang="en-US" sz="2000" b="1" i="0" dirty="0" err="1">
                <a:solidFill>
                  <a:srgbClr val="212529"/>
                </a:solidFill>
                <a:effectLst/>
              </a:rPr>
              <a:t>vlnově-částicový</a:t>
            </a:r>
            <a:r>
              <a:rPr lang="en-US" sz="2000" b="1" i="0" dirty="0">
                <a:solidFill>
                  <a:srgbClr val="212529"/>
                </a:solidFill>
                <a:effectLst/>
              </a:rPr>
              <a:t>) dualism</a:t>
            </a:r>
            <a:r>
              <a:rPr lang="cs-CZ" sz="2000" b="1" i="0" dirty="0" err="1">
                <a:solidFill>
                  <a:srgbClr val="212529"/>
                </a:solidFill>
                <a:effectLst/>
              </a:rPr>
              <a:t>us</a:t>
            </a:r>
            <a:r>
              <a:rPr lang="en-US" sz="2000" b="0" i="0" dirty="0">
                <a:solidFill>
                  <a:srgbClr val="212529"/>
                </a:solidFill>
                <a:effectLst/>
              </a:rPr>
              <a:t> - </a:t>
            </a:r>
            <a:r>
              <a:rPr lang="en-US" sz="2000" b="0" i="0" dirty="0" err="1">
                <a:solidFill>
                  <a:srgbClr val="212529"/>
                </a:solidFill>
                <a:effectLst/>
              </a:rPr>
              <a:t>některé</a:t>
            </a:r>
            <a:r>
              <a:rPr lang="en-US" sz="2000" b="0" i="0" dirty="0">
                <a:solidFill>
                  <a:srgbClr val="212529"/>
                </a:solidFill>
                <a:effectLst/>
              </a:rPr>
              <a:t> </a:t>
            </a:r>
            <a:r>
              <a:rPr lang="en-US" sz="2000" b="0" i="0" dirty="0" err="1">
                <a:solidFill>
                  <a:srgbClr val="212529"/>
                </a:solidFill>
                <a:effectLst/>
              </a:rPr>
              <a:t>jevy</a:t>
            </a:r>
            <a:r>
              <a:rPr lang="en-US" sz="2000" b="0" i="0" dirty="0">
                <a:solidFill>
                  <a:srgbClr val="212529"/>
                </a:solidFill>
                <a:effectLst/>
              </a:rPr>
              <a:t> u </a:t>
            </a:r>
            <a:r>
              <a:rPr lang="en-US" sz="2000" b="0" i="0" dirty="0" err="1">
                <a:solidFill>
                  <a:srgbClr val="212529"/>
                </a:solidFill>
                <a:effectLst/>
              </a:rPr>
              <a:t>týchž</a:t>
            </a:r>
            <a:r>
              <a:rPr lang="en-US" sz="2000" b="0" i="0" dirty="0">
                <a:solidFill>
                  <a:srgbClr val="212529"/>
                </a:solidFill>
                <a:effectLst/>
              </a:rPr>
              <a:t> </a:t>
            </a:r>
            <a:r>
              <a:rPr lang="en-US" sz="2000" b="0" i="0" dirty="0" err="1">
                <a:solidFill>
                  <a:srgbClr val="212529"/>
                </a:solidFill>
                <a:effectLst/>
              </a:rPr>
              <a:t>objektů</a:t>
            </a:r>
            <a:r>
              <a:rPr lang="en-US" sz="2000" b="0" i="0" dirty="0">
                <a:solidFill>
                  <a:srgbClr val="212529"/>
                </a:solidFill>
                <a:effectLst/>
              </a:rPr>
              <a:t> </a:t>
            </a:r>
            <a:r>
              <a:rPr lang="en-US" sz="2000" b="0" i="0" dirty="0" err="1">
                <a:solidFill>
                  <a:srgbClr val="212529"/>
                </a:solidFill>
                <a:effectLst/>
              </a:rPr>
              <a:t>mikrosvěta</a:t>
            </a:r>
            <a:r>
              <a:rPr lang="en-US" sz="2000" b="0" i="0" dirty="0">
                <a:solidFill>
                  <a:srgbClr val="212529"/>
                </a:solidFill>
                <a:effectLst/>
              </a:rPr>
              <a:t> se </a:t>
            </a:r>
            <a:r>
              <a:rPr lang="en-US" sz="2000" b="0" i="0" dirty="0" err="1">
                <a:solidFill>
                  <a:srgbClr val="212529"/>
                </a:solidFill>
                <a:effectLst/>
              </a:rPr>
              <a:t>daří</a:t>
            </a:r>
            <a:r>
              <a:rPr lang="en-US" sz="2000" b="0" i="0" dirty="0">
                <a:solidFill>
                  <a:srgbClr val="212529"/>
                </a:solidFill>
                <a:effectLst/>
              </a:rPr>
              <a:t> </a:t>
            </a:r>
            <a:r>
              <a:rPr lang="en-US" sz="2000" b="0" i="0" dirty="0" err="1">
                <a:solidFill>
                  <a:srgbClr val="212529"/>
                </a:solidFill>
                <a:effectLst/>
              </a:rPr>
              <a:t>lépe</a:t>
            </a:r>
            <a:r>
              <a:rPr lang="en-US" sz="2000" b="0" i="0" dirty="0">
                <a:solidFill>
                  <a:srgbClr val="212529"/>
                </a:solidFill>
                <a:effectLst/>
              </a:rPr>
              <a:t> </a:t>
            </a:r>
            <a:r>
              <a:rPr lang="en-US" sz="2000" b="0" i="0" dirty="0" err="1">
                <a:solidFill>
                  <a:srgbClr val="212529"/>
                </a:solidFill>
                <a:effectLst/>
              </a:rPr>
              <a:t>vysvětlit</a:t>
            </a:r>
            <a:r>
              <a:rPr lang="en-US" sz="2000" b="0" i="0" dirty="0">
                <a:solidFill>
                  <a:srgbClr val="212529"/>
                </a:solidFill>
                <a:effectLst/>
              </a:rPr>
              <a:t> </a:t>
            </a:r>
            <a:r>
              <a:rPr lang="en-US" sz="2000" b="0" i="0" dirty="0" err="1">
                <a:solidFill>
                  <a:srgbClr val="212529"/>
                </a:solidFill>
                <a:effectLst/>
              </a:rPr>
              <a:t>pokud</a:t>
            </a:r>
            <a:r>
              <a:rPr lang="en-US" sz="2000" b="0" i="0" dirty="0">
                <a:solidFill>
                  <a:srgbClr val="212529"/>
                </a:solidFill>
                <a:effectLst/>
              </a:rPr>
              <a:t> </a:t>
            </a:r>
            <a:r>
              <a:rPr lang="en-US" sz="2000" b="0" i="0" dirty="0" err="1">
                <a:solidFill>
                  <a:srgbClr val="212529"/>
                </a:solidFill>
                <a:effectLst/>
              </a:rPr>
              <a:t>na</a:t>
            </a:r>
            <a:r>
              <a:rPr lang="en-US" sz="2000" b="0" i="0" dirty="0">
                <a:solidFill>
                  <a:srgbClr val="212529"/>
                </a:solidFill>
                <a:effectLst/>
              </a:rPr>
              <a:t> </a:t>
            </a:r>
            <a:r>
              <a:rPr lang="en-US" sz="2000" b="0" i="0" dirty="0" err="1">
                <a:solidFill>
                  <a:srgbClr val="212529"/>
                </a:solidFill>
                <a:effectLst/>
              </a:rPr>
              <a:t>tyto</a:t>
            </a:r>
            <a:r>
              <a:rPr lang="en-US" sz="2000" b="0" i="0" dirty="0">
                <a:solidFill>
                  <a:srgbClr val="212529"/>
                </a:solidFill>
                <a:effectLst/>
              </a:rPr>
              <a:t> </a:t>
            </a:r>
            <a:r>
              <a:rPr lang="en-US" sz="2000" b="0" i="0" dirty="0" err="1">
                <a:solidFill>
                  <a:srgbClr val="212529"/>
                </a:solidFill>
                <a:effectLst/>
              </a:rPr>
              <a:t>objekty</a:t>
            </a:r>
            <a:r>
              <a:rPr lang="en-US" sz="2000" b="0" i="0" dirty="0">
                <a:solidFill>
                  <a:srgbClr val="212529"/>
                </a:solidFill>
                <a:effectLst/>
              </a:rPr>
              <a:t> </a:t>
            </a:r>
            <a:r>
              <a:rPr lang="en-US" sz="2000" b="0" i="0" dirty="0" err="1">
                <a:solidFill>
                  <a:srgbClr val="212529"/>
                </a:solidFill>
                <a:effectLst/>
              </a:rPr>
              <a:t>nahlížíme</a:t>
            </a:r>
            <a:r>
              <a:rPr lang="en-US" sz="2000" b="0" i="0" dirty="0">
                <a:solidFill>
                  <a:srgbClr val="212529"/>
                </a:solidFill>
                <a:effectLst/>
              </a:rPr>
              <a:t> </a:t>
            </a:r>
            <a:r>
              <a:rPr lang="en-US" sz="2000" b="0" i="0" dirty="0" err="1">
                <a:solidFill>
                  <a:srgbClr val="212529"/>
                </a:solidFill>
                <a:effectLst/>
              </a:rPr>
              <a:t>bu</a:t>
            </a:r>
            <a:r>
              <a:rPr lang="cs-CZ" sz="2000" b="0" i="0" dirty="0">
                <a:solidFill>
                  <a:srgbClr val="212529"/>
                </a:solidFill>
                <a:effectLst/>
              </a:rPr>
              <a:t>ď</a:t>
            </a:r>
            <a:r>
              <a:rPr lang="en-US" sz="2000" b="0" i="0" dirty="0">
                <a:solidFill>
                  <a:srgbClr val="212529"/>
                </a:solidFill>
                <a:effectLst/>
              </a:rPr>
              <a:t> </a:t>
            </a:r>
            <a:r>
              <a:rPr lang="en-US" sz="2000" b="0" i="0" dirty="0" err="1">
                <a:solidFill>
                  <a:srgbClr val="212529"/>
                </a:solidFill>
                <a:effectLst/>
              </a:rPr>
              <a:t>jako</a:t>
            </a:r>
            <a:r>
              <a:rPr lang="en-US" sz="2000" b="0" i="0" dirty="0">
                <a:solidFill>
                  <a:srgbClr val="212529"/>
                </a:solidFill>
                <a:effectLst/>
              </a:rPr>
              <a:t> </a:t>
            </a:r>
            <a:r>
              <a:rPr lang="en-US" sz="2000" b="0" i="0" dirty="0" err="1">
                <a:solidFill>
                  <a:srgbClr val="212529"/>
                </a:solidFill>
                <a:effectLst/>
              </a:rPr>
              <a:t>na</a:t>
            </a:r>
            <a:r>
              <a:rPr lang="en-US" sz="2000" b="0" i="0" dirty="0">
                <a:solidFill>
                  <a:srgbClr val="212529"/>
                </a:solidFill>
                <a:effectLst/>
              </a:rPr>
              <a:t> </a:t>
            </a:r>
            <a:r>
              <a:rPr lang="en-US" sz="2000" b="0" i="0" dirty="0" err="1">
                <a:solidFill>
                  <a:srgbClr val="212529"/>
                </a:solidFill>
                <a:effectLst/>
              </a:rPr>
              <a:t>vlny</a:t>
            </a:r>
            <a:r>
              <a:rPr lang="en-US" sz="2000" b="0" i="0" dirty="0">
                <a:solidFill>
                  <a:srgbClr val="212529"/>
                </a:solidFill>
                <a:effectLst/>
              </a:rPr>
              <a:t>, </a:t>
            </a:r>
            <a:r>
              <a:rPr lang="en-US" sz="2000" b="0" i="0" dirty="0" err="1">
                <a:solidFill>
                  <a:srgbClr val="212529"/>
                </a:solidFill>
                <a:effectLst/>
              </a:rPr>
              <a:t>nebo</a:t>
            </a:r>
            <a:r>
              <a:rPr lang="en-US" sz="2000" b="0" i="0" dirty="0">
                <a:solidFill>
                  <a:srgbClr val="212529"/>
                </a:solidFill>
                <a:effectLst/>
              </a:rPr>
              <a:t> </a:t>
            </a:r>
            <a:r>
              <a:rPr lang="en-US" sz="2000" b="0" i="0" dirty="0" err="1">
                <a:solidFill>
                  <a:srgbClr val="212529"/>
                </a:solidFill>
                <a:effectLst/>
              </a:rPr>
              <a:t>jako</a:t>
            </a:r>
            <a:r>
              <a:rPr lang="en-US" sz="2000" b="0" i="0" dirty="0">
                <a:solidFill>
                  <a:srgbClr val="212529"/>
                </a:solidFill>
                <a:effectLst/>
              </a:rPr>
              <a:t> </a:t>
            </a:r>
            <a:r>
              <a:rPr lang="en-US" sz="2000" b="0" i="0" dirty="0" err="1">
                <a:solidFill>
                  <a:srgbClr val="212529"/>
                </a:solidFill>
                <a:effectLst/>
              </a:rPr>
              <a:t>na</a:t>
            </a:r>
            <a:r>
              <a:rPr lang="en-US" sz="2000" b="0" i="0" dirty="0">
                <a:solidFill>
                  <a:srgbClr val="212529"/>
                </a:solidFill>
                <a:effectLst/>
              </a:rPr>
              <a:t> </a:t>
            </a:r>
            <a:r>
              <a:rPr lang="en-US" sz="2000" b="0" i="0" dirty="0" err="1">
                <a:solidFill>
                  <a:srgbClr val="212529"/>
                </a:solidFill>
                <a:effectLst/>
              </a:rPr>
              <a:t>částice</a:t>
            </a:r>
            <a:r>
              <a:rPr lang="cs-CZ" sz="2000" b="0" i="0" dirty="0">
                <a:solidFill>
                  <a:srgbClr val="212529"/>
                </a:solidFill>
                <a:effectLst/>
              </a:rPr>
              <a:t> (fotony)</a:t>
            </a:r>
            <a:r>
              <a:rPr lang="en-US" sz="2000" b="0" i="0" dirty="0">
                <a:solidFill>
                  <a:srgbClr val="212529"/>
                </a:solidFill>
                <a:effectLst/>
              </a:rPr>
              <a:t>.</a:t>
            </a:r>
            <a:endParaRPr lang="cs-CZ" sz="2000" b="0" i="0" dirty="0">
              <a:solidFill>
                <a:srgbClr val="212529"/>
              </a:solidFill>
              <a:effectLst/>
            </a:endParaRPr>
          </a:p>
          <a:p>
            <a:pPr algn="just"/>
            <a:r>
              <a:rPr lang="cs-CZ" sz="2000" dirty="0"/>
              <a:t>   </a:t>
            </a:r>
            <a:r>
              <a:rPr lang="en-US" sz="2000" dirty="0" err="1"/>
              <a:t>Např</a:t>
            </a:r>
            <a:r>
              <a:rPr lang="en-US" sz="2000" dirty="0"/>
              <a:t>. </a:t>
            </a:r>
            <a:r>
              <a:rPr lang="en-US" sz="2000" b="1" i="1" dirty="0" err="1"/>
              <a:t>elektromagnetické</a:t>
            </a:r>
            <a:r>
              <a:rPr lang="en-US" sz="2000" b="1" i="1" dirty="0"/>
              <a:t> </a:t>
            </a:r>
            <a:r>
              <a:rPr lang="en-US" sz="2000" b="1" i="1" dirty="0" err="1"/>
              <a:t>záření</a:t>
            </a:r>
            <a:r>
              <a:rPr lang="en-US" sz="2000" b="1" i="1" dirty="0"/>
              <a:t> </a:t>
            </a:r>
            <a:r>
              <a:rPr lang="en-US" sz="2000" dirty="0" err="1"/>
              <a:t>může</a:t>
            </a:r>
            <a:r>
              <a:rPr lang="en-US" sz="2000" dirty="0"/>
              <a:t> </a:t>
            </a:r>
            <a:r>
              <a:rPr lang="en-US" sz="2000" dirty="0" err="1"/>
              <a:t>někdy</a:t>
            </a:r>
            <a:r>
              <a:rPr lang="en-US" sz="2000" dirty="0"/>
              <a:t> </a:t>
            </a:r>
            <a:r>
              <a:rPr lang="en-US" sz="2000" dirty="0" err="1"/>
              <a:t>vykazovat</a:t>
            </a:r>
            <a:r>
              <a:rPr lang="en-US" sz="2000" dirty="0"/>
              <a:t> </a:t>
            </a:r>
            <a:r>
              <a:rPr lang="en-US" sz="2000" dirty="0" err="1"/>
              <a:t>vlnový</a:t>
            </a:r>
            <a:r>
              <a:rPr lang="en-US" sz="2000" dirty="0"/>
              <a:t> </a:t>
            </a:r>
            <a:r>
              <a:rPr lang="en-US" sz="2000" dirty="0" err="1"/>
              <a:t>charakter</a:t>
            </a:r>
            <a:r>
              <a:rPr lang="en-US" sz="2000" dirty="0"/>
              <a:t> (</a:t>
            </a:r>
            <a:r>
              <a:rPr lang="en-US" sz="2000" dirty="0" err="1"/>
              <a:t>např</a:t>
            </a:r>
            <a:r>
              <a:rPr lang="en-US" sz="2000" dirty="0"/>
              <a:t>. </a:t>
            </a:r>
            <a:r>
              <a:rPr lang="en-US" sz="2000" dirty="0" err="1"/>
              <a:t>při</a:t>
            </a:r>
            <a:r>
              <a:rPr lang="en-US" sz="2000" dirty="0"/>
              <a:t> </a:t>
            </a:r>
            <a:r>
              <a:rPr lang="en-US" sz="2000" dirty="0" err="1"/>
              <a:t>ohybu</a:t>
            </a:r>
            <a:r>
              <a:rPr lang="en-US" sz="2000" dirty="0"/>
              <a:t> </a:t>
            </a:r>
            <a:r>
              <a:rPr lang="en-US" sz="2000" dirty="0" err="1"/>
              <a:t>světla</a:t>
            </a:r>
            <a:r>
              <a:rPr lang="en-US" sz="2000" dirty="0"/>
              <a:t>), a </a:t>
            </a:r>
            <a:r>
              <a:rPr lang="en-US" sz="2000" dirty="0" err="1"/>
              <a:t>jindy</a:t>
            </a:r>
            <a:r>
              <a:rPr lang="en-US" sz="2000" dirty="0"/>
              <a:t> se </a:t>
            </a:r>
            <a:r>
              <a:rPr lang="en-US" sz="2000" dirty="0" err="1"/>
              <a:t>chová</a:t>
            </a:r>
            <a:r>
              <a:rPr lang="en-US" sz="2000" dirty="0"/>
              <a:t> </a:t>
            </a:r>
            <a:r>
              <a:rPr lang="en-US" sz="2000" dirty="0" err="1"/>
              <a:t>jako</a:t>
            </a:r>
            <a:r>
              <a:rPr lang="en-US" sz="2000" dirty="0"/>
              <a:t> </a:t>
            </a:r>
            <a:r>
              <a:rPr lang="en-US" sz="2000" dirty="0" err="1"/>
              <a:t>částicové</a:t>
            </a:r>
            <a:r>
              <a:rPr lang="en-US" sz="2000" dirty="0"/>
              <a:t> </a:t>
            </a:r>
            <a:r>
              <a:rPr lang="en-US" sz="2000" dirty="0" err="1"/>
              <a:t>záření</a:t>
            </a:r>
            <a:r>
              <a:rPr lang="en-US" sz="2000" dirty="0"/>
              <a:t> (</a:t>
            </a:r>
            <a:r>
              <a:rPr lang="en-US" sz="2000" dirty="0" err="1"/>
              <a:t>např</a:t>
            </a:r>
            <a:r>
              <a:rPr lang="en-US" sz="2000" dirty="0"/>
              <a:t>. u </a:t>
            </a:r>
            <a:r>
              <a:rPr lang="en-US" sz="2000" dirty="0" err="1"/>
              <a:t>fotoelektrického</a:t>
            </a:r>
            <a:r>
              <a:rPr lang="en-US" sz="2000" dirty="0"/>
              <a:t> </a:t>
            </a:r>
            <a:r>
              <a:rPr lang="en-US" sz="2000" dirty="0" err="1"/>
              <a:t>jevu</a:t>
            </a:r>
            <a:r>
              <a:rPr lang="en-US" sz="2000" dirty="0"/>
              <a:t>). </a:t>
            </a:r>
            <a:r>
              <a:rPr lang="en-US" sz="2000" dirty="0" err="1"/>
              <a:t>Světlo</a:t>
            </a:r>
            <a:r>
              <a:rPr lang="en-US" sz="2000" dirty="0"/>
              <a:t> </a:t>
            </a:r>
            <a:r>
              <a:rPr lang="en-US" sz="2000" dirty="0" err="1"/>
              <a:t>lze</a:t>
            </a:r>
            <a:r>
              <a:rPr lang="en-US" sz="2000" dirty="0"/>
              <a:t> </a:t>
            </a:r>
            <a:r>
              <a:rPr lang="en-US" sz="2000" dirty="0" err="1"/>
              <a:t>tedy</a:t>
            </a:r>
            <a:r>
              <a:rPr lang="en-US" sz="2000" dirty="0"/>
              <a:t> </a:t>
            </a:r>
            <a:r>
              <a:rPr lang="en-US" sz="2000" dirty="0" err="1"/>
              <a:t>popsat</a:t>
            </a:r>
            <a:r>
              <a:rPr lang="en-US" sz="2000" dirty="0"/>
              <a:t> </a:t>
            </a:r>
            <a:r>
              <a:rPr lang="en-US" sz="2000" dirty="0" err="1"/>
              <a:t>vlnovou</a:t>
            </a:r>
            <a:r>
              <a:rPr lang="en-US" sz="2000" dirty="0"/>
              <a:t> </a:t>
            </a:r>
            <a:r>
              <a:rPr lang="en-US" sz="2000" dirty="0" err="1"/>
              <a:t>teorií</a:t>
            </a:r>
            <a:r>
              <a:rPr lang="en-US" sz="2000" dirty="0"/>
              <a:t>, ale </a:t>
            </a:r>
            <a:r>
              <a:rPr lang="en-US" sz="2000" dirty="0" err="1"/>
              <a:t>také</a:t>
            </a:r>
            <a:r>
              <a:rPr lang="en-US" sz="2000" dirty="0"/>
              <a:t> </a:t>
            </a:r>
            <a:r>
              <a:rPr lang="en-US" sz="2000" dirty="0" err="1"/>
              <a:t>teorií</a:t>
            </a:r>
            <a:r>
              <a:rPr lang="en-US" sz="2000" dirty="0"/>
              <a:t> </a:t>
            </a:r>
            <a:r>
              <a:rPr lang="en-US" sz="2000" dirty="0" err="1"/>
              <a:t>kvantovou</a:t>
            </a:r>
            <a:r>
              <a:rPr lang="en-US" sz="2000" dirty="0"/>
              <a:t>.</a:t>
            </a:r>
            <a:r>
              <a:rPr lang="cs-CZ" sz="2000" dirty="0"/>
              <a:t> </a:t>
            </a:r>
            <a:r>
              <a:rPr lang="en-US" sz="2000" b="0" i="0" dirty="0" err="1">
                <a:solidFill>
                  <a:srgbClr val="202122"/>
                </a:solidFill>
                <a:effectLst/>
              </a:rPr>
              <a:t>Částicová</a:t>
            </a:r>
            <a:r>
              <a:rPr lang="en-US" sz="2000" b="0" i="0" dirty="0">
                <a:solidFill>
                  <a:srgbClr val="202122"/>
                </a:solidFill>
                <a:effectLst/>
              </a:rPr>
              <a:t> </a:t>
            </a:r>
            <a:r>
              <a:rPr lang="en-US" sz="2000" b="0" i="0" dirty="0" err="1">
                <a:solidFill>
                  <a:srgbClr val="202122"/>
                </a:solidFill>
                <a:effectLst/>
              </a:rPr>
              <a:t>povaha</a:t>
            </a:r>
            <a:r>
              <a:rPr lang="en-US" sz="2000" b="0" i="0" dirty="0">
                <a:solidFill>
                  <a:srgbClr val="202122"/>
                </a:solidFill>
                <a:effectLst/>
              </a:rPr>
              <a:t> </a:t>
            </a:r>
            <a:r>
              <a:rPr lang="en-US" sz="2000" b="0" i="0" dirty="0" err="1">
                <a:solidFill>
                  <a:srgbClr val="202122"/>
                </a:solidFill>
                <a:effectLst/>
              </a:rPr>
              <a:t>elektromagnetického</a:t>
            </a:r>
            <a:r>
              <a:rPr lang="en-US" sz="2000" b="0" i="0" dirty="0">
                <a:solidFill>
                  <a:srgbClr val="202122"/>
                </a:solidFill>
                <a:effectLst/>
              </a:rPr>
              <a:t> </a:t>
            </a:r>
            <a:r>
              <a:rPr lang="en-US" sz="2000" b="0" i="0" dirty="0" err="1">
                <a:solidFill>
                  <a:srgbClr val="202122"/>
                </a:solidFill>
                <a:effectLst/>
              </a:rPr>
              <a:t>záření</a:t>
            </a:r>
            <a:r>
              <a:rPr lang="en-US" sz="2000" b="0" i="0" dirty="0">
                <a:solidFill>
                  <a:srgbClr val="202122"/>
                </a:solidFill>
                <a:effectLst/>
              </a:rPr>
              <a:t> se </a:t>
            </a:r>
            <a:r>
              <a:rPr lang="en-US" sz="2000" b="0" i="0" dirty="0" err="1">
                <a:solidFill>
                  <a:srgbClr val="202122"/>
                </a:solidFill>
                <a:effectLst/>
              </a:rPr>
              <a:t>projevuje</a:t>
            </a:r>
            <a:r>
              <a:rPr lang="en-US" sz="2000" b="0" i="0" dirty="0">
                <a:solidFill>
                  <a:srgbClr val="202122"/>
                </a:solidFill>
                <a:effectLst/>
              </a:rPr>
              <a:t> </a:t>
            </a:r>
            <a:r>
              <a:rPr lang="en-US" sz="2000" b="0" i="0" dirty="0" err="1">
                <a:solidFill>
                  <a:srgbClr val="202122"/>
                </a:solidFill>
                <a:effectLst/>
              </a:rPr>
              <a:t>především</a:t>
            </a:r>
            <a:r>
              <a:rPr lang="en-US" sz="2000" b="0" i="0" dirty="0">
                <a:solidFill>
                  <a:srgbClr val="202122"/>
                </a:solidFill>
                <a:effectLst/>
              </a:rPr>
              <a:t> v </a:t>
            </a:r>
            <a:r>
              <a:rPr lang="en-US" sz="2000" b="0" i="0" dirty="0" err="1">
                <a:solidFill>
                  <a:srgbClr val="202122"/>
                </a:solidFill>
                <a:effectLst/>
              </a:rPr>
              <a:t>krátkovlnných</a:t>
            </a:r>
            <a:r>
              <a:rPr lang="en-US" sz="2000" b="0" i="0" dirty="0">
                <a:solidFill>
                  <a:srgbClr val="202122"/>
                </a:solidFill>
                <a:effectLst/>
              </a:rPr>
              <a:t> </a:t>
            </a:r>
            <a:r>
              <a:rPr lang="en-US" sz="2000" b="0" i="0" dirty="0" err="1">
                <a:solidFill>
                  <a:srgbClr val="202122"/>
                </a:solidFill>
                <a:effectLst/>
              </a:rPr>
              <a:t>oblastech</a:t>
            </a:r>
            <a:r>
              <a:rPr lang="en-US" sz="2000" b="0" i="0" dirty="0">
                <a:solidFill>
                  <a:srgbClr val="202122"/>
                </a:solidFill>
                <a:effectLst/>
              </a:rPr>
              <a:t> (</a:t>
            </a:r>
            <a:r>
              <a:rPr lang="en-US" sz="2000" b="0" i="0" dirty="0" err="1">
                <a:solidFill>
                  <a:srgbClr val="202122"/>
                </a:solidFill>
                <a:effectLst/>
              </a:rPr>
              <a:t>tzn</a:t>
            </a:r>
            <a:r>
              <a:rPr lang="en-US" sz="2000" b="0" i="0" dirty="0">
                <a:solidFill>
                  <a:srgbClr val="202122"/>
                </a:solidFill>
                <a:effectLst/>
              </a:rPr>
              <a:t>. </a:t>
            </a:r>
            <a:r>
              <a:rPr lang="en-US" sz="2000" b="0" i="0" dirty="0" err="1">
                <a:solidFill>
                  <a:srgbClr val="202122"/>
                </a:solidFill>
                <a:effectLst/>
              </a:rPr>
              <a:t>při</a:t>
            </a:r>
            <a:r>
              <a:rPr lang="en-US" sz="2000" b="0" i="0" dirty="0">
                <a:solidFill>
                  <a:srgbClr val="202122"/>
                </a:solidFill>
                <a:effectLst/>
              </a:rPr>
              <a:t> </a:t>
            </a:r>
            <a:r>
              <a:rPr lang="en-US" sz="2000" b="0" i="0" dirty="0" err="1">
                <a:solidFill>
                  <a:srgbClr val="202122"/>
                </a:solidFill>
                <a:effectLst/>
              </a:rPr>
              <a:t>vysokých</a:t>
            </a:r>
            <a:r>
              <a:rPr lang="en-US" sz="2000" b="0" i="0" dirty="0">
                <a:solidFill>
                  <a:srgbClr val="202122"/>
                </a:solidFill>
                <a:effectLst/>
              </a:rPr>
              <a:t> </a:t>
            </a:r>
            <a:r>
              <a:rPr lang="en-US" sz="2000" b="0" i="0" dirty="0" err="1">
                <a:solidFill>
                  <a:srgbClr val="202122"/>
                </a:solidFill>
                <a:effectLst/>
              </a:rPr>
              <a:t>energiích</a:t>
            </a:r>
            <a:r>
              <a:rPr lang="en-US" sz="2000" b="0" i="0" dirty="0">
                <a:solidFill>
                  <a:srgbClr val="202122"/>
                </a:solidFill>
                <a:effectLst/>
              </a:rPr>
              <a:t> </a:t>
            </a:r>
            <a:r>
              <a:rPr lang="en-US" sz="2000" b="0" i="0" dirty="0" err="1">
                <a:solidFill>
                  <a:srgbClr val="202122"/>
                </a:solidFill>
                <a:effectLst/>
              </a:rPr>
              <a:t>fotonů</a:t>
            </a:r>
            <a:r>
              <a:rPr lang="en-US" sz="2000" b="0" i="0" dirty="0">
                <a:solidFill>
                  <a:srgbClr val="202122"/>
                </a:solidFill>
                <a:effectLst/>
              </a:rPr>
              <a:t>), </a:t>
            </a:r>
            <a:r>
              <a:rPr lang="en-US" sz="2000" b="0" i="0" dirty="0" err="1">
                <a:solidFill>
                  <a:srgbClr val="202122"/>
                </a:solidFill>
                <a:effectLst/>
              </a:rPr>
              <a:t>vlnová</a:t>
            </a:r>
            <a:r>
              <a:rPr lang="en-US" sz="2000" b="0" i="0" dirty="0">
                <a:solidFill>
                  <a:srgbClr val="202122"/>
                </a:solidFill>
                <a:effectLst/>
              </a:rPr>
              <a:t> </a:t>
            </a:r>
            <a:r>
              <a:rPr lang="en-US" sz="2000" b="0" i="0" dirty="0" err="1">
                <a:solidFill>
                  <a:srgbClr val="202122"/>
                </a:solidFill>
                <a:effectLst/>
              </a:rPr>
              <a:t>povaha</a:t>
            </a:r>
            <a:r>
              <a:rPr lang="en-US" sz="2000" b="0" i="0" dirty="0">
                <a:solidFill>
                  <a:srgbClr val="202122"/>
                </a:solidFill>
                <a:effectLst/>
              </a:rPr>
              <a:t> v </a:t>
            </a:r>
            <a:r>
              <a:rPr lang="en-US" sz="2000" b="0" i="0" dirty="0" err="1">
                <a:solidFill>
                  <a:srgbClr val="202122"/>
                </a:solidFill>
                <a:effectLst/>
              </a:rPr>
              <a:t>oblasti</a:t>
            </a:r>
            <a:r>
              <a:rPr lang="en-US" sz="2000" b="0" i="0" dirty="0">
                <a:solidFill>
                  <a:srgbClr val="202122"/>
                </a:solidFill>
                <a:effectLst/>
              </a:rPr>
              <a:t> </a:t>
            </a:r>
            <a:r>
              <a:rPr lang="en-US" sz="2000" b="0" i="0" dirty="0" err="1">
                <a:solidFill>
                  <a:srgbClr val="202122"/>
                </a:solidFill>
                <a:effectLst/>
              </a:rPr>
              <a:t>dlouhovlnné</a:t>
            </a:r>
            <a:r>
              <a:rPr lang="en-US" sz="2000" b="0" i="0" dirty="0">
                <a:solidFill>
                  <a:srgbClr val="202122"/>
                </a:solidFill>
                <a:effectLst/>
              </a:rPr>
              <a:t>.</a:t>
            </a:r>
            <a:endParaRPr lang="en-US" sz="2000" dirty="0"/>
          </a:p>
        </p:txBody>
      </p:sp>
      <p:sp>
        <p:nvSpPr>
          <p:cNvPr id="15" name="TextovéPole 14">
            <a:extLst>
              <a:ext uri="{FF2B5EF4-FFF2-40B4-BE49-F238E27FC236}">
                <a16:creationId xmlns:a16="http://schemas.microsoft.com/office/drawing/2014/main" id="{FA498C34-9D48-463A-8EAA-3014B00E6A6C}"/>
              </a:ext>
            </a:extLst>
          </p:cNvPr>
          <p:cNvSpPr txBox="1"/>
          <p:nvPr/>
        </p:nvSpPr>
        <p:spPr>
          <a:xfrm>
            <a:off x="143301" y="4142435"/>
            <a:ext cx="8755039" cy="1015663"/>
          </a:xfrm>
          <a:prstGeom prst="rect">
            <a:avLst/>
          </a:prstGeom>
          <a:noFill/>
        </p:spPr>
        <p:txBody>
          <a:bodyPr wrap="square">
            <a:spAutoFit/>
          </a:bodyPr>
          <a:lstStyle/>
          <a:p>
            <a:pPr algn="just"/>
            <a:r>
              <a:rPr lang="en-US" sz="2000" dirty="0"/>
              <a:t> </a:t>
            </a:r>
            <a:r>
              <a:rPr lang="cs-CZ" sz="2000" dirty="0"/>
              <a:t>1. </a:t>
            </a:r>
            <a:r>
              <a:rPr lang="en-US" sz="2000" dirty="0" err="1"/>
              <a:t>Elektromagnetické</a:t>
            </a:r>
            <a:r>
              <a:rPr lang="en-US" sz="2000" dirty="0"/>
              <a:t> </a:t>
            </a:r>
            <a:r>
              <a:rPr lang="en-US" sz="2000" dirty="0" err="1"/>
              <a:t>záření</a:t>
            </a:r>
            <a:r>
              <a:rPr lang="en-US" sz="2000" dirty="0"/>
              <a:t> </a:t>
            </a:r>
            <a:r>
              <a:rPr lang="en-US" sz="2000" dirty="0" err="1"/>
              <a:t>může</a:t>
            </a:r>
            <a:r>
              <a:rPr lang="en-US" sz="2000" dirty="0"/>
              <a:t> </a:t>
            </a:r>
            <a:r>
              <a:rPr lang="en-US" sz="2000" dirty="0" err="1"/>
              <a:t>být</a:t>
            </a:r>
            <a:r>
              <a:rPr lang="en-US" sz="2000" dirty="0"/>
              <a:t> </a:t>
            </a:r>
            <a:r>
              <a:rPr lang="en-US" sz="2000" dirty="0" err="1"/>
              <a:t>pohlcováno</a:t>
            </a:r>
            <a:r>
              <a:rPr lang="cs-CZ" sz="2000" dirty="0"/>
              <a:t>,</a:t>
            </a:r>
            <a:r>
              <a:rPr lang="en-US" sz="2000" dirty="0"/>
              <a:t> resp. </a:t>
            </a:r>
            <a:r>
              <a:rPr lang="en-US" sz="2000" dirty="0" err="1"/>
              <a:t>vyzařováno</a:t>
            </a:r>
            <a:r>
              <a:rPr lang="cs-CZ" sz="2000" dirty="0"/>
              <a:t>,</a:t>
            </a:r>
            <a:r>
              <a:rPr lang="en-US" sz="2000" dirty="0"/>
              <a:t> </a:t>
            </a:r>
            <a:r>
              <a:rPr lang="en-US" sz="2000" dirty="0" err="1"/>
              <a:t>jen</a:t>
            </a:r>
            <a:r>
              <a:rPr lang="en-US" sz="2000" dirty="0"/>
              <a:t> v </a:t>
            </a:r>
            <a:r>
              <a:rPr lang="en-US" sz="2000" dirty="0" err="1"/>
              <a:t>určitých</a:t>
            </a:r>
            <a:r>
              <a:rPr lang="en-US" sz="2000" dirty="0"/>
              <a:t> </a:t>
            </a:r>
            <a:r>
              <a:rPr lang="en-US" sz="2000" dirty="0" err="1"/>
              <a:t>kvantech</a:t>
            </a:r>
            <a:r>
              <a:rPr lang="cs-CZ" sz="2000" dirty="0"/>
              <a:t> (fotonech)</a:t>
            </a:r>
            <a:r>
              <a:rPr lang="en-US" sz="2000" dirty="0"/>
              <a:t>, </a:t>
            </a:r>
            <a:r>
              <a:rPr lang="en-US" sz="2000" dirty="0" err="1"/>
              <a:t>jejichž</a:t>
            </a:r>
            <a:r>
              <a:rPr lang="en-US" sz="2000" dirty="0"/>
              <a:t> </a:t>
            </a:r>
            <a:r>
              <a:rPr lang="en-US" sz="2000" dirty="0" err="1"/>
              <a:t>energie</a:t>
            </a:r>
            <a:r>
              <a:rPr lang="en-US" sz="2000" dirty="0"/>
              <a:t> </a:t>
            </a:r>
            <a:r>
              <a:rPr lang="en-US" sz="2000" i="1" dirty="0"/>
              <a:t>E</a:t>
            </a:r>
            <a:r>
              <a:rPr lang="en-US" sz="2000" dirty="0"/>
              <a:t> </a:t>
            </a:r>
            <a:r>
              <a:rPr lang="cs-CZ" sz="2000" dirty="0"/>
              <a:t>odpovídá</a:t>
            </a:r>
            <a:r>
              <a:rPr lang="en-US" sz="2000" dirty="0"/>
              <a:t> </a:t>
            </a:r>
            <a:r>
              <a:rPr lang="en-US" sz="2000" dirty="0" err="1"/>
              <a:t>násobk</a:t>
            </a:r>
            <a:r>
              <a:rPr lang="cs-CZ" sz="2000" dirty="0" err="1"/>
              <a:t>ům</a:t>
            </a:r>
            <a:r>
              <a:rPr lang="en-US" sz="2000" dirty="0"/>
              <a:t> </a:t>
            </a:r>
            <a:r>
              <a:rPr lang="en-US" sz="2000" dirty="0" err="1"/>
              <a:t>frekvence</a:t>
            </a:r>
            <a:r>
              <a:rPr lang="cs-CZ" sz="2000" dirty="0"/>
              <a:t> záření</a:t>
            </a:r>
            <a:r>
              <a:rPr lang="en-US" sz="2000" dirty="0"/>
              <a:t> </a:t>
            </a:r>
            <a:r>
              <a:rPr lang="en-US" sz="2000" i="1" dirty="0"/>
              <a:t>f</a:t>
            </a:r>
            <a:r>
              <a:rPr lang="en-US" sz="2000" dirty="0"/>
              <a:t> </a:t>
            </a:r>
            <a:r>
              <a:rPr lang="cs-CZ" sz="2000" dirty="0"/>
              <a:t>(Planck 1999):</a:t>
            </a:r>
            <a:endParaRPr lang="en-US" sz="2000" dirty="0"/>
          </a:p>
        </p:txBody>
      </p:sp>
      <p:sp>
        <p:nvSpPr>
          <p:cNvPr id="17" name="TextovéPole 16">
            <a:extLst>
              <a:ext uri="{FF2B5EF4-FFF2-40B4-BE49-F238E27FC236}">
                <a16:creationId xmlns:a16="http://schemas.microsoft.com/office/drawing/2014/main" id="{6E365C03-FBC4-44D3-BE38-6FEBE8D2A23F}"/>
              </a:ext>
            </a:extLst>
          </p:cNvPr>
          <p:cNvSpPr txBox="1"/>
          <p:nvPr/>
        </p:nvSpPr>
        <p:spPr>
          <a:xfrm>
            <a:off x="3787253" y="5142763"/>
            <a:ext cx="4960962" cy="369332"/>
          </a:xfrm>
          <a:prstGeom prst="rect">
            <a:avLst/>
          </a:prstGeom>
          <a:noFill/>
        </p:spPr>
        <p:txBody>
          <a:bodyPr wrap="square">
            <a:spAutoFit/>
          </a:bodyPr>
          <a:lstStyle/>
          <a:p>
            <a:r>
              <a:rPr lang="cs-CZ" dirty="0"/>
              <a:t>kde</a:t>
            </a:r>
            <a:r>
              <a:rPr lang="en-US" dirty="0"/>
              <a:t> h </a:t>
            </a:r>
            <a:r>
              <a:rPr lang="cs-CZ" dirty="0"/>
              <a:t>j</a:t>
            </a:r>
            <a:r>
              <a:rPr lang="en-US" dirty="0"/>
              <a:t>e </a:t>
            </a:r>
            <a:r>
              <a:rPr lang="en-US" dirty="0" err="1"/>
              <a:t>Planckova</a:t>
            </a:r>
            <a:r>
              <a:rPr lang="en-US" dirty="0"/>
              <a:t> </a:t>
            </a:r>
            <a:r>
              <a:rPr lang="en-US" dirty="0" err="1"/>
              <a:t>konstanta</a:t>
            </a:r>
            <a:r>
              <a:rPr lang="en-US" dirty="0"/>
              <a:t>, h = 6,626075·10</a:t>
            </a:r>
            <a:r>
              <a:rPr lang="en-US" baseline="30000" dirty="0"/>
              <a:t>−34 </a:t>
            </a:r>
            <a:r>
              <a:rPr lang="en-US" dirty="0"/>
              <a:t>Js. </a:t>
            </a:r>
          </a:p>
        </p:txBody>
      </p:sp>
      <p:pic>
        <p:nvPicPr>
          <p:cNvPr id="21" name="Grafický objekt 20">
            <a:extLst>
              <a:ext uri="{FF2B5EF4-FFF2-40B4-BE49-F238E27FC236}">
                <a16:creationId xmlns:a16="http://schemas.microsoft.com/office/drawing/2014/main" id="{484EE51C-C5C5-45ED-8F1E-275B33FC31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7289" y="5200010"/>
            <a:ext cx="1083862" cy="295599"/>
          </a:xfrm>
          <a:prstGeom prst="rect">
            <a:avLst/>
          </a:prstGeom>
        </p:spPr>
      </p:pic>
      <p:sp>
        <p:nvSpPr>
          <p:cNvPr id="23" name="TextovéPole 22">
            <a:extLst>
              <a:ext uri="{FF2B5EF4-FFF2-40B4-BE49-F238E27FC236}">
                <a16:creationId xmlns:a16="http://schemas.microsoft.com/office/drawing/2014/main" id="{6726C1C4-EF1A-4017-AC55-8E6ACC46673F}"/>
              </a:ext>
            </a:extLst>
          </p:cNvPr>
          <p:cNvSpPr txBox="1"/>
          <p:nvPr/>
        </p:nvSpPr>
        <p:spPr>
          <a:xfrm>
            <a:off x="187657" y="5836777"/>
            <a:ext cx="8737980" cy="707886"/>
          </a:xfrm>
          <a:prstGeom prst="rect">
            <a:avLst/>
          </a:prstGeom>
          <a:noFill/>
        </p:spPr>
        <p:txBody>
          <a:bodyPr wrap="square">
            <a:spAutoFit/>
          </a:bodyPr>
          <a:lstStyle/>
          <a:p>
            <a:pPr algn="just"/>
            <a:r>
              <a:rPr lang="en-US" sz="2000" dirty="0" err="1"/>
              <a:t>Elektromagnetická</a:t>
            </a:r>
            <a:r>
              <a:rPr lang="en-US" sz="2000" dirty="0"/>
              <a:t> </a:t>
            </a:r>
            <a:r>
              <a:rPr lang="en-US" sz="2000" dirty="0" err="1"/>
              <a:t>vlna</a:t>
            </a:r>
            <a:r>
              <a:rPr lang="en-US" sz="2000" dirty="0"/>
              <a:t> o </a:t>
            </a:r>
            <a:r>
              <a:rPr lang="en-US" sz="2000" dirty="0" err="1"/>
              <a:t>frekvenci</a:t>
            </a:r>
            <a:r>
              <a:rPr lang="en-US" sz="2000" dirty="0"/>
              <a:t> </a:t>
            </a:r>
            <a:r>
              <a:rPr lang="en-US" sz="2000" i="1" dirty="0"/>
              <a:t>f</a:t>
            </a:r>
            <a:r>
              <a:rPr lang="en-US" sz="2000" dirty="0"/>
              <a:t> a </a:t>
            </a:r>
            <a:r>
              <a:rPr lang="en-US" sz="2000" dirty="0" err="1"/>
              <a:t>vlnové</a:t>
            </a:r>
            <a:r>
              <a:rPr lang="en-US" sz="2000" dirty="0"/>
              <a:t> </a:t>
            </a:r>
            <a:r>
              <a:rPr lang="en-US" sz="2000" dirty="0" err="1"/>
              <a:t>délce</a:t>
            </a:r>
            <a:r>
              <a:rPr lang="en-US" sz="2000" dirty="0"/>
              <a:t> </a:t>
            </a:r>
            <a:r>
              <a:rPr lang="en-US" sz="2000" i="1" dirty="0"/>
              <a:t>λ</a:t>
            </a:r>
            <a:r>
              <a:rPr lang="en-US" sz="2000" dirty="0"/>
              <a:t> je </a:t>
            </a:r>
            <a:r>
              <a:rPr lang="en-US" sz="2000" dirty="0" err="1"/>
              <a:t>soubor</a:t>
            </a:r>
            <a:r>
              <a:rPr lang="en-US" sz="2000" dirty="0"/>
              <a:t> </a:t>
            </a:r>
            <a:r>
              <a:rPr lang="en-US" sz="2000" dirty="0" err="1"/>
              <a:t>světelných</a:t>
            </a:r>
            <a:r>
              <a:rPr lang="en-US" sz="2000" dirty="0"/>
              <a:t> </a:t>
            </a:r>
            <a:r>
              <a:rPr lang="en-US" sz="2000" dirty="0" err="1"/>
              <a:t>kvant</a:t>
            </a:r>
            <a:r>
              <a:rPr lang="en-US" sz="2000" dirty="0"/>
              <a:t> (</a:t>
            </a:r>
            <a:r>
              <a:rPr lang="en-US" sz="2000" dirty="0" err="1"/>
              <a:t>fotonů</a:t>
            </a:r>
            <a:r>
              <a:rPr lang="en-US" sz="2000" dirty="0"/>
              <a:t>) o </a:t>
            </a:r>
            <a:r>
              <a:rPr lang="en-US" sz="2000" dirty="0" err="1"/>
              <a:t>určité</a:t>
            </a:r>
            <a:r>
              <a:rPr lang="en-US" sz="2000" dirty="0"/>
              <a:t> </a:t>
            </a:r>
            <a:r>
              <a:rPr lang="en-US" sz="2000" dirty="0" err="1"/>
              <a:t>energii</a:t>
            </a:r>
            <a:r>
              <a:rPr lang="en-US" sz="2000" dirty="0"/>
              <a:t> a </a:t>
            </a:r>
            <a:r>
              <a:rPr lang="en-US" sz="2000" dirty="0" err="1"/>
              <a:t>hybnosti</a:t>
            </a:r>
            <a:r>
              <a:rPr lang="cs-CZ" sz="2000" dirty="0"/>
              <a:t> (Einstein 1905)</a:t>
            </a:r>
            <a:r>
              <a:rPr lang="en-US" sz="2000" dirty="0"/>
              <a:t>. </a:t>
            </a:r>
          </a:p>
        </p:txBody>
      </p:sp>
    </p:spTree>
    <p:extLst>
      <p:ext uri="{BB962C8B-B14F-4D97-AF65-F5344CB8AC3E}">
        <p14:creationId xmlns:p14="http://schemas.microsoft.com/office/powerpoint/2010/main" val="3779372982"/>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14003</TotalTime>
  <Words>11656</Words>
  <Application>Microsoft Office PowerPoint</Application>
  <PresentationFormat>Předvádění na obrazovce (4:3)</PresentationFormat>
  <Paragraphs>578</Paragraphs>
  <Slides>115</Slides>
  <Notes>1</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2</vt:i4>
      </vt:variant>
      <vt:variant>
        <vt:lpstr>Nadpisy snímků</vt:lpstr>
      </vt:variant>
      <vt:variant>
        <vt:i4>115</vt:i4>
      </vt:variant>
    </vt:vector>
  </HeadingPairs>
  <TitlesOfParts>
    <vt:vector size="126" baseType="lpstr">
      <vt:lpstr>-apple-system</vt:lpstr>
      <vt:lpstr>Arial</vt:lpstr>
      <vt:lpstr>Arial Black</vt:lpstr>
      <vt:lpstr>Calibri</vt:lpstr>
      <vt:lpstr>Calibri Light</vt:lpstr>
      <vt:lpstr>Source Sans Pro</vt:lpstr>
      <vt:lpstr>Times New Roman</vt:lpstr>
      <vt:lpstr>Wingdings</vt:lpstr>
      <vt:lpstr>Motiv Office</vt:lpstr>
      <vt:lpstr>Rovnica</vt:lpstr>
      <vt:lpstr>Rovnice</vt:lpstr>
      <vt:lpstr>Prezentace aplikace PowerPoint</vt:lpstr>
      <vt:lpstr>Prezentace aplikace PowerPoint</vt:lpstr>
      <vt:lpstr>Prezentace aplikace PowerPoint</vt:lpstr>
      <vt:lpstr>Prezentace aplikace PowerPoint</vt:lpstr>
      <vt:lpstr>Galvanické články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Faradayovy zákony pro elektrolýzu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Vznik elektromagnetického záření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Vliv elektromagnetického záření na molekuly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458</cp:revision>
  <dcterms:created xsi:type="dcterms:W3CDTF">2020-12-02T13:06:08Z</dcterms:created>
  <dcterms:modified xsi:type="dcterms:W3CDTF">2022-12-13T06:42:47Z</dcterms:modified>
</cp:coreProperties>
</file>