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256" r:id="rId2"/>
    <p:sldId id="1053" r:id="rId3"/>
    <p:sldId id="984" r:id="rId4"/>
    <p:sldId id="960" r:id="rId5"/>
    <p:sldId id="1169" r:id="rId6"/>
    <p:sldId id="1049" r:id="rId7"/>
    <p:sldId id="1042" r:id="rId8"/>
    <p:sldId id="1050" r:id="rId9"/>
    <p:sldId id="362" r:id="rId10"/>
    <p:sldId id="1161" r:id="rId11"/>
    <p:sldId id="298" r:id="rId12"/>
    <p:sldId id="1040" r:id="rId13"/>
    <p:sldId id="1055" r:id="rId14"/>
    <p:sldId id="1051" r:id="rId15"/>
    <p:sldId id="1056" r:id="rId16"/>
    <p:sldId id="1057" r:id="rId17"/>
    <p:sldId id="985" r:id="rId18"/>
    <p:sldId id="1175" r:id="rId19"/>
    <p:sldId id="1036" r:id="rId20"/>
    <p:sldId id="334" r:id="rId21"/>
    <p:sldId id="1207" r:id="rId22"/>
    <p:sldId id="1157" r:id="rId23"/>
    <p:sldId id="1209" r:id="rId24"/>
    <p:sldId id="1208" r:id="rId25"/>
    <p:sldId id="1077" r:id="rId26"/>
    <p:sldId id="1210" r:id="rId27"/>
    <p:sldId id="1159" r:id="rId28"/>
    <p:sldId id="1025" r:id="rId29"/>
    <p:sldId id="1160" r:id="rId30"/>
    <p:sldId id="396" r:id="rId31"/>
    <p:sldId id="1078" r:id="rId32"/>
    <p:sldId id="352" r:id="rId33"/>
    <p:sldId id="411" r:id="rId34"/>
    <p:sldId id="1222" r:id="rId35"/>
    <p:sldId id="368" r:id="rId36"/>
    <p:sldId id="371" r:id="rId37"/>
    <p:sldId id="370" r:id="rId38"/>
    <p:sldId id="410" r:id="rId39"/>
    <p:sldId id="400" r:id="rId40"/>
    <p:sldId id="259" r:id="rId41"/>
    <p:sldId id="409" r:id="rId42"/>
    <p:sldId id="361" r:id="rId43"/>
    <p:sldId id="357" r:id="rId44"/>
    <p:sldId id="363" r:id="rId45"/>
    <p:sldId id="498" r:id="rId46"/>
    <p:sldId id="273" r:id="rId47"/>
    <p:sldId id="1225" r:id="rId48"/>
    <p:sldId id="1088" r:id="rId49"/>
    <p:sldId id="1060" r:id="rId50"/>
    <p:sldId id="257" r:id="rId51"/>
    <p:sldId id="1221" r:id="rId52"/>
    <p:sldId id="1166" r:id="rId53"/>
    <p:sldId id="1167" r:id="rId54"/>
    <p:sldId id="1168" r:id="rId55"/>
    <p:sldId id="982" r:id="rId56"/>
    <p:sldId id="1024" r:id="rId57"/>
    <p:sldId id="1165" r:id="rId58"/>
    <p:sldId id="1023" r:id="rId59"/>
    <p:sldId id="1022" r:id="rId60"/>
    <p:sldId id="983" r:id="rId61"/>
    <p:sldId id="1163" r:id="rId62"/>
    <p:sldId id="1038" r:id="rId63"/>
    <p:sldId id="966" r:id="rId64"/>
    <p:sldId id="414" r:id="rId65"/>
    <p:sldId id="415" r:id="rId66"/>
    <p:sldId id="391" r:id="rId67"/>
    <p:sldId id="1091" r:id="rId68"/>
    <p:sldId id="1090" r:id="rId69"/>
    <p:sldId id="297" r:id="rId70"/>
    <p:sldId id="355" r:id="rId71"/>
    <p:sldId id="1171" r:id="rId72"/>
    <p:sldId id="271" r:id="rId73"/>
    <p:sldId id="1172" r:id="rId74"/>
    <p:sldId id="268" r:id="rId75"/>
    <p:sldId id="1223" r:id="rId76"/>
    <p:sldId id="1224" r:id="rId77"/>
    <p:sldId id="1083" r:id="rId78"/>
    <p:sldId id="1214" r:id="rId79"/>
    <p:sldId id="1156" r:id="rId80"/>
    <p:sldId id="1219" r:id="rId81"/>
    <p:sldId id="968" r:id="rId82"/>
    <p:sldId id="973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D302-69AF-4E47-B940-112BE6806F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57D56-F2DD-4870-BEAC-82A5C95F3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5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14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2244D388-2CA8-4953-B764-0728E731423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153E927-23A7-487E-9243-A243EE3D4F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48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428D27A4-9A39-4059-AF97-31E816B035F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EFE68C9-2398-420D-8E55-6BE85A36E9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272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D0A39B85-2A38-455A-BCBC-7548857CE5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955F0C72-F920-45D6-9951-C79AB7F251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709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18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80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7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037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BF870A-8253-4495-AEDF-D21410FA25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4532750"/>
      </p:ext>
    </p:extLst>
  </p:cSld>
  <p:clrMapOvr>
    <a:masterClrMapping/>
  </p:clrMapOvr>
  <p:transition spd="slow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F5C209C-828A-4AD1-984A-C0FB05C017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846027"/>
      </p:ext>
    </p:extLst>
  </p:cSld>
  <p:clrMapOvr>
    <a:masterClrMapping/>
  </p:clrMapOvr>
  <p:transition spd="slow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98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68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27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40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71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32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69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07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CC3F0-644F-4C5B-A0E4-954B786DB503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s://www.bing.com/search?q=Frekvence%20wikipedia&amp;form=WIKI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http://sweb.cz/radek.jandora/Z2.BMP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jpeg"/><Relationship Id="rId4" Type="http://schemas.openxmlformats.org/officeDocument/2006/relationships/image" Target="../media/image119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2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hyperlink" Target="https://www.cswiki.cz/wiki/Ommatidium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58.emf"/><Relationship Id="rId3" Type="http://schemas.openxmlformats.org/officeDocument/2006/relationships/image" Target="../media/image153.emf"/><Relationship Id="rId7" Type="http://schemas.openxmlformats.org/officeDocument/2006/relationships/image" Target="../media/image155.emf"/><Relationship Id="rId12" Type="http://schemas.openxmlformats.org/officeDocument/2006/relationships/oleObject" Target="../embeddings/oleObject10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57.emf"/><Relationship Id="rId5" Type="http://schemas.openxmlformats.org/officeDocument/2006/relationships/image" Target="../media/image154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6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emf"/><Relationship Id="rId3" Type="http://schemas.openxmlformats.org/officeDocument/2006/relationships/image" Target="../media/image159.emf"/><Relationship Id="rId7" Type="http://schemas.openxmlformats.org/officeDocument/2006/relationships/oleObject" Target="../embeddings/oleObject13.bin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60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gif"/><Relationship Id="rId3" Type="http://schemas.openxmlformats.org/officeDocument/2006/relationships/image" Target="../media/image163.emf"/><Relationship Id="rId7" Type="http://schemas.openxmlformats.org/officeDocument/2006/relationships/image" Target="../media/image165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5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67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scak.cz/data/android/physicsatschool/akce.php?f=111&amp;l=cz&amp;zoom=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frm=1&amp;source=images&amp;cd=&amp;cad=rja&amp;docid=ISJuIoEuaEinZM&amp;tbnid=VjwCl2cidelHYM:&amp;ved=0CAUQjRw&amp;url=http%3A%2F%2Fhyperphysics.phy-astr.gsu.edu%2Fhbase%2Fdebrog.html&amp;ei=FI16Ur3iLInM0QWo9YGoBQ&amp;psig=AFQjCNFz5XcSUEocNZeTUWG8qcpqsCZxyA&amp;ust=1383849593384421" TargetMode="Externa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99CC8C9E-A7FC-488A-91A5-6868766E3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466" y="995316"/>
            <a:ext cx="6858000" cy="1655762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Elektromagnetick</a:t>
            </a:r>
            <a:r>
              <a:rPr lang="cs-CZ" sz="4000" b="1" dirty="0"/>
              <a:t>é vlnění</a:t>
            </a:r>
          </a:p>
        </p:txBody>
      </p:sp>
    </p:spTree>
    <p:extLst>
      <p:ext uri="{BB962C8B-B14F-4D97-AF65-F5344CB8AC3E}">
        <p14:creationId xmlns:p14="http://schemas.microsoft.com/office/powerpoint/2010/main" val="213570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840ECAD9-2890-4060-8508-60BF9A276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587374"/>
          </a:xfrm>
          <a:noFill/>
          <a:ln/>
        </p:spPr>
        <p:txBody>
          <a:bodyPr>
            <a:normAutofit/>
          </a:bodyPr>
          <a:lstStyle/>
          <a:p>
            <a:pPr defTabSz="549275" eaLnBrk="0" hangingPunct="0"/>
            <a:r>
              <a:rPr lang="en-US" altLang="cs-CZ" sz="2800" b="1" dirty="0" err="1">
                <a:latin typeface="+mn-lt"/>
              </a:rPr>
              <a:t>Vliv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elektromagnetick</a:t>
            </a:r>
            <a:r>
              <a:rPr lang="cs-CZ" altLang="cs-CZ" sz="2800" b="1" dirty="0">
                <a:latin typeface="+mn-lt"/>
              </a:rPr>
              <a:t>é</a:t>
            </a:r>
            <a:r>
              <a:rPr lang="en-US" altLang="cs-CZ" sz="2800" b="1" dirty="0">
                <a:latin typeface="+mn-lt"/>
              </a:rPr>
              <a:t>ho </a:t>
            </a:r>
            <a:r>
              <a:rPr lang="cs-CZ" altLang="cs-CZ" sz="2800" b="1" dirty="0">
                <a:latin typeface="+mn-lt"/>
              </a:rPr>
              <a:t>zář</a:t>
            </a:r>
            <a:r>
              <a:rPr lang="en-US" altLang="cs-CZ" sz="2800" b="1" dirty="0" err="1">
                <a:latin typeface="+mn-lt"/>
              </a:rPr>
              <a:t>en</a:t>
            </a:r>
            <a:r>
              <a:rPr lang="cs-CZ" altLang="cs-CZ" sz="2800" b="1" dirty="0">
                <a:latin typeface="+mn-lt"/>
              </a:rPr>
              <a:t>í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na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molekuly</a:t>
            </a:r>
            <a:endParaRPr lang="en-US" altLang="cs-CZ" sz="2800" b="1" dirty="0">
              <a:latin typeface="+mn-lt"/>
            </a:endParaRP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98DFCC4E-8166-40B0-BA3D-0BD9E760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2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3" y="1327149"/>
            <a:ext cx="8489861" cy="464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1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9">
            <a:extLst>
              <a:ext uri="{FF2B5EF4-FFF2-40B4-BE49-F238E27FC236}">
                <a16:creationId xmlns:a16="http://schemas.microsoft.com/office/drawing/2014/main" id="{AA1CAB48-0E4C-4DBE-A213-97A6FAC0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1" y="361950"/>
            <a:ext cx="3405911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8A2FD9E-ED83-4C5B-B19B-7BE2F86E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032" y="295275"/>
            <a:ext cx="5340941" cy="4543425"/>
          </a:xfrm>
          <a:prstGeom prst="rect">
            <a:avLst/>
          </a:prstGeom>
        </p:spPr>
      </p:pic>
      <p:pic>
        <p:nvPicPr>
          <p:cNvPr id="4" name="Obrázek 3" descr="Obsah obrázku objekt, anténa, hodiny&#10;&#10;Popis byl vytvořen automaticky">
            <a:extLst>
              <a:ext uri="{FF2B5EF4-FFF2-40B4-BE49-F238E27FC236}">
                <a16:creationId xmlns:a16="http://schemas.microsoft.com/office/drawing/2014/main" id="{E8E6F2B5-9710-4035-B01E-F1DEDAFD6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2914649"/>
            <a:ext cx="3143251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90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F009352-2523-45C4-8402-EDF8109B684B}"/>
              </a:ext>
            </a:extLst>
          </p:cNvPr>
          <p:cNvSpPr txBox="1"/>
          <p:nvPr/>
        </p:nvSpPr>
        <p:spPr>
          <a:xfrm>
            <a:off x="279779" y="23159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Rádiové vlnění</a:t>
            </a:r>
            <a:endParaRPr lang="en-US" sz="24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8A87D8-4896-4FE9-BD6A-AD47A76BB8FF}"/>
              </a:ext>
            </a:extLst>
          </p:cNvPr>
          <p:cNvSpPr txBox="1"/>
          <p:nvPr/>
        </p:nvSpPr>
        <p:spPr>
          <a:xfrm>
            <a:off x="225188" y="769414"/>
            <a:ext cx="8782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Vzniká</a:t>
            </a:r>
            <a:r>
              <a:rPr lang="en-US" sz="2000" dirty="0"/>
              <a:t> </a:t>
            </a:r>
            <a:r>
              <a:rPr lang="en-US" sz="2000" dirty="0" err="1"/>
              <a:t>mimo</a:t>
            </a:r>
            <a:r>
              <a:rPr lang="en-US" sz="2000" dirty="0"/>
              <a:t> </a:t>
            </a:r>
            <a:r>
              <a:rPr lang="en-US" sz="2000" dirty="0" err="1"/>
              <a:t>jiné</a:t>
            </a:r>
            <a:r>
              <a:rPr lang="en-US" sz="2000" dirty="0"/>
              <a:t> v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střídavého</a:t>
            </a:r>
            <a:r>
              <a:rPr lang="en-US" sz="2000" dirty="0"/>
              <a:t> </a:t>
            </a:r>
            <a:r>
              <a:rPr lang="en-US" sz="2000" dirty="0" err="1"/>
              <a:t>proudu</a:t>
            </a:r>
            <a:r>
              <a:rPr lang="en-US" sz="2000" dirty="0"/>
              <a:t>, k </a:t>
            </a:r>
            <a:r>
              <a:rPr lang="en-US" sz="2000" dirty="0" err="1"/>
              <a:t>němuž</a:t>
            </a:r>
            <a:r>
              <a:rPr lang="en-US" sz="2000" dirty="0"/>
              <a:t> je </a:t>
            </a:r>
            <a:r>
              <a:rPr lang="en-US" sz="2000" dirty="0" err="1"/>
              <a:t>připojena</a:t>
            </a:r>
            <a:r>
              <a:rPr lang="en-US" sz="2000" dirty="0"/>
              <a:t> </a:t>
            </a:r>
            <a:r>
              <a:rPr lang="en-US" sz="2000" dirty="0" err="1"/>
              <a:t>anténa</a:t>
            </a:r>
            <a:r>
              <a:rPr lang="en-US" sz="2000" dirty="0"/>
              <a:t>. </a:t>
            </a:r>
            <a:r>
              <a:rPr lang="en-US" sz="2000" dirty="0" err="1"/>
              <a:t>Rychlost</a:t>
            </a:r>
            <a:r>
              <a:rPr lang="en-US" sz="2000" dirty="0"/>
              <a:t> </a:t>
            </a:r>
            <a:r>
              <a:rPr lang="en-US" sz="2000" dirty="0" err="1"/>
              <a:t>šíření</a:t>
            </a:r>
            <a:r>
              <a:rPr lang="en-US" sz="2000" dirty="0"/>
              <a:t> </a:t>
            </a:r>
            <a:r>
              <a:rPr lang="en-US" sz="2000" dirty="0" err="1"/>
              <a:t>rádiových</a:t>
            </a:r>
            <a:r>
              <a:rPr lang="en-US" sz="2000" dirty="0"/>
              <a:t> </a:t>
            </a:r>
            <a:r>
              <a:rPr lang="en-US" sz="2000" dirty="0" err="1"/>
              <a:t>vln</a:t>
            </a:r>
            <a:r>
              <a:rPr lang="en-US" sz="2000" dirty="0"/>
              <a:t> je v </a:t>
            </a:r>
            <a:r>
              <a:rPr lang="en-US" sz="2000" dirty="0" err="1"/>
              <a:t>prostoru</a:t>
            </a:r>
            <a:r>
              <a:rPr lang="en-US" sz="2000" dirty="0"/>
              <a:t> </a:t>
            </a:r>
            <a:r>
              <a:rPr lang="en-US" sz="2000" dirty="0" err="1"/>
              <a:t>přibližně</a:t>
            </a:r>
            <a:r>
              <a:rPr lang="en-US" sz="2000" dirty="0"/>
              <a:t> </a:t>
            </a:r>
            <a:r>
              <a:rPr lang="en-US" sz="2000" dirty="0" err="1"/>
              <a:t>rovna</a:t>
            </a:r>
            <a:r>
              <a:rPr lang="en-US" sz="2000" dirty="0"/>
              <a:t> </a:t>
            </a:r>
            <a:r>
              <a:rPr lang="en-US" sz="2000" dirty="0" err="1"/>
              <a:t>rychlosti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vakuu</a:t>
            </a:r>
            <a:r>
              <a:rPr lang="en-US" sz="2000" dirty="0"/>
              <a:t>. V </a:t>
            </a:r>
            <a:r>
              <a:rPr lang="en-US" sz="2000" dirty="0" err="1"/>
              <a:t>případě</a:t>
            </a:r>
            <a:r>
              <a:rPr lang="en-US" sz="2000" dirty="0"/>
              <a:t> </a:t>
            </a:r>
            <a:r>
              <a:rPr lang="en-US" sz="2000" dirty="0" err="1"/>
              <a:t>jiných</a:t>
            </a:r>
            <a:r>
              <a:rPr lang="en-US" sz="2000" dirty="0"/>
              <a:t> </a:t>
            </a:r>
            <a:r>
              <a:rPr lang="en-US" sz="2000" dirty="0" err="1"/>
              <a:t>prostředí</a:t>
            </a:r>
            <a:r>
              <a:rPr lang="en-US" sz="2000" dirty="0"/>
              <a:t> </a:t>
            </a:r>
            <a:r>
              <a:rPr lang="en-US" sz="2000" dirty="0" err="1"/>
              <a:t>závisí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indexu</a:t>
            </a:r>
            <a:r>
              <a:rPr lang="en-US" sz="2000" dirty="0"/>
              <a:t> </a:t>
            </a:r>
            <a:r>
              <a:rPr lang="en-US" sz="2000" dirty="0" err="1"/>
              <a:t>lomu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Podle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 </a:t>
            </a:r>
            <a:r>
              <a:rPr lang="en-US" sz="2000" b="0" i="0" strike="noStrike" dirty="0" err="1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frekvence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 se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radiové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vlny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dělí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takzvaná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444444"/>
                </a:solidFill>
                <a:effectLst/>
              </a:rPr>
              <a:t>vlnová</a:t>
            </a:r>
            <a:r>
              <a:rPr lang="en-US" sz="2000" b="1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444444"/>
                </a:solidFill>
                <a:effectLst/>
              </a:rPr>
              <a:t>pásma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.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Jednotlivá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pásma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výrazně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liší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přenosovou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kapacitou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i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dosahem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.</a:t>
            </a:r>
            <a:endParaRPr lang="en-US" sz="2000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24575EAE-0902-4AA6-9380-CDAA5D5DE4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4667398"/>
            <a:ext cx="2549288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0AE107F-F439-4510-9ED0-5B168E79630F}"/>
              </a:ext>
            </a:extLst>
          </p:cNvPr>
          <p:cNvSpPr txBox="1"/>
          <p:nvPr/>
        </p:nvSpPr>
        <p:spPr>
          <a:xfrm>
            <a:off x="218363" y="3747660"/>
            <a:ext cx="56911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Modulace</a:t>
            </a:r>
            <a:r>
              <a:rPr lang="en-US" dirty="0"/>
              <a:t> je </a:t>
            </a:r>
            <a:r>
              <a:rPr lang="en-US" dirty="0" err="1"/>
              <a:t>nelineární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, </a:t>
            </a:r>
            <a:r>
              <a:rPr lang="en-US" dirty="0" err="1"/>
              <a:t>kterým</a:t>
            </a:r>
            <a:r>
              <a:rPr lang="en-US" dirty="0"/>
              <a:t> se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charakter</a:t>
            </a:r>
            <a:r>
              <a:rPr lang="en-US" dirty="0"/>
              <a:t> </a:t>
            </a:r>
            <a:r>
              <a:rPr lang="en-US" dirty="0" err="1"/>
              <a:t>vhodného</a:t>
            </a:r>
            <a:r>
              <a:rPr lang="en-US" dirty="0"/>
              <a:t> </a:t>
            </a:r>
            <a:r>
              <a:rPr lang="en-US" dirty="0" err="1"/>
              <a:t>nosného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modulujícího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. </a:t>
            </a:r>
            <a:endParaRPr lang="cs-CZ" dirty="0"/>
          </a:p>
          <a:p>
            <a:pPr algn="just"/>
            <a:r>
              <a:rPr lang="cs-CZ" dirty="0"/>
              <a:t>	Frekvenční modulace</a:t>
            </a:r>
          </a:p>
          <a:p>
            <a:pPr algn="just"/>
            <a:r>
              <a:rPr lang="cs-CZ" dirty="0"/>
              <a:t>	Amplitudová modulace</a:t>
            </a:r>
          </a:p>
          <a:p>
            <a:pPr algn="just"/>
            <a:r>
              <a:rPr lang="cs-CZ" dirty="0"/>
              <a:t>	Fázová modulace</a:t>
            </a:r>
          </a:p>
          <a:p>
            <a:pPr algn="just"/>
            <a:r>
              <a:rPr lang="cs-CZ" dirty="0"/>
              <a:t>	Pulzní modulace</a:t>
            </a:r>
          </a:p>
          <a:p>
            <a:pPr algn="just"/>
            <a:r>
              <a:rPr lang="en-US" dirty="0" err="1"/>
              <a:t>Modulace</a:t>
            </a:r>
            <a:r>
              <a:rPr lang="en-US" dirty="0"/>
              <a:t> se </a:t>
            </a:r>
            <a:r>
              <a:rPr lang="en-US" dirty="0" err="1"/>
              <a:t>používá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záznamu</a:t>
            </a:r>
            <a:r>
              <a:rPr lang="en-US" dirty="0"/>
              <a:t> </a:t>
            </a:r>
            <a:r>
              <a:rPr lang="en-US" dirty="0" err="1"/>
              <a:t>elektrických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optických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. </a:t>
            </a:r>
            <a:r>
              <a:rPr lang="en-US" dirty="0" err="1"/>
              <a:t>Nejběžnějšími</a:t>
            </a:r>
            <a:r>
              <a:rPr lang="en-US" dirty="0"/>
              <a:t> </a:t>
            </a:r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například</a:t>
            </a:r>
            <a:r>
              <a:rPr lang="en-US" dirty="0"/>
              <a:t> </a:t>
            </a:r>
            <a:r>
              <a:rPr lang="en-US" dirty="0" err="1"/>
              <a:t>rozhlasový</a:t>
            </a:r>
            <a:r>
              <a:rPr lang="en-US" dirty="0"/>
              <a:t> a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přijímač</a:t>
            </a:r>
            <a:r>
              <a:rPr lang="en-US" dirty="0"/>
              <a:t>,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,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modemů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přijímače</a:t>
            </a:r>
            <a:r>
              <a:rPr lang="en-US" dirty="0"/>
              <a:t> </a:t>
            </a:r>
            <a:r>
              <a:rPr lang="en-US" dirty="0" err="1"/>
              <a:t>atd</a:t>
            </a:r>
            <a:r>
              <a:rPr lang="en-US" dirty="0"/>
              <a:t>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E20A0D7-5278-44EC-BDAA-B87F4ECBB627}"/>
              </a:ext>
            </a:extLst>
          </p:cNvPr>
          <p:cNvSpPr txBox="1"/>
          <p:nvPr/>
        </p:nvSpPr>
        <p:spPr>
          <a:xfrm>
            <a:off x="218363" y="2475384"/>
            <a:ext cx="8693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Většina</a:t>
            </a:r>
            <a:r>
              <a:rPr lang="en-US" sz="2000" dirty="0"/>
              <a:t> </a:t>
            </a:r>
            <a:r>
              <a:rPr lang="en-US" sz="2000" dirty="0" err="1"/>
              <a:t>zdrojů</a:t>
            </a:r>
            <a:r>
              <a:rPr lang="en-US" sz="2000" dirty="0"/>
              <a:t> </a:t>
            </a:r>
            <a:r>
              <a:rPr lang="en-US" sz="2000" dirty="0" err="1"/>
              <a:t>zpráv</a:t>
            </a:r>
            <a:r>
              <a:rPr lang="en-US" sz="2000" dirty="0"/>
              <a:t> </a:t>
            </a:r>
            <a:r>
              <a:rPr lang="en-US" sz="2000" dirty="0" err="1"/>
              <a:t>generuje</a:t>
            </a:r>
            <a:r>
              <a:rPr lang="en-US" sz="2000" dirty="0"/>
              <a:t> </a:t>
            </a:r>
            <a:r>
              <a:rPr lang="en-US" sz="2000" dirty="0" err="1"/>
              <a:t>signály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své</a:t>
            </a:r>
            <a:r>
              <a:rPr lang="en-US" sz="2000" dirty="0"/>
              <a:t> </a:t>
            </a:r>
            <a:r>
              <a:rPr lang="en-US" sz="2000" dirty="0" err="1"/>
              <a:t>původní</a:t>
            </a:r>
            <a:r>
              <a:rPr lang="en-US" sz="2000" dirty="0"/>
              <a:t> </a:t>
            </a:r>
            <a:r>
              <a:rPr lang="en-US" sz="2000" dirty="0" err="1"/>
              <a:t>podobě</a:t>
            </a:r>
            <a:r>
              <a:rPr lang="en-US" sz="2000" dirty="0"/>
              <a:t> </a:t>
            </a:r>
            <a:r>
              <a:rPr lang="en-US" sz="2000" dirty="0" err="1"/>
              <a:t>nejsou</a:t>
            </a:r>
            <a:r>
              <a:rPr lang="en-US" sz="2000" dirty="0"/>
              <a:t> </a:t>
            </a:r>
            <a:r>
              <a:rPr lang="en-US" sz="2000" dirty="0" err="1"/>
              <a:t>vhodné</a:t>
            </a:r>
            <a:r>
              <a:rPr lang="en-US" sz="2000" dirty="0"/>
              <a:t> pro </a:t>
            </a:r>
            <a:r>
              <a:rPr lang="en-US" sz="2000" dirty="0" err="1"/>
              <a:t>dálkový</a:t>
            </a:r>
            <a:r>
              <a:rPr lang="en-US" sz="2000" dirty="0"/>
              <a:t> </a:t>
            </a:r>
            <a:r>
              <a:rPr lang="en-US" sz="2000" dirty="0" err="1"/>
              <a:t>přenos</a:t>
            </a:r>
            <a:r>
              <a:rPr lang="en-US" sz="2000" dirty="0"/>
              <a:t>. Proto </a:t>
            </a:r>
            <a:r>
              <a:rPr lang="en-US" sz="2000" dirty="0" err="1"/>
              <a:t>vznikla</a:t>
            </a:r>
            <a:r>
              <a:rPr lang="en-US" sz="2000" dirty="0"/>
              <a:t> </a:t>
            </a:r>
            <a:r>
              <a:rPr lang="en-US" sz="2000" dirty="0" err="1"/>
              <a:t>modulace</a:t>
            </a:r>
            <a:r>
              <a:rPr lang="en-US" sz="2000" dirty="0"/>
              <a:t>, </a:t>
            </a:r>
            <a:r>
              <a:rPr lang="en-US" sz="2000" dirty="0" err="1"/>
              <a:t>která</a:t>
            </a:r>
            <a:r>
              <a:rPr lang="en-US" sz="2000" dirty="0"/>
              <a:t> </a:t>
            </a:r>
            <a:r>
              <a:rPr lang="en-US" sz="2000" dirty="0" err="1"/>
              <a:t>posílí</a:t>
            </a:r>
            <a:r>
              <a:rPr lang="en-US" sz="2000" dirty="0"/>
              <a:t> </a:t>
            </a:r>
            <a:r>
              <a:rPr lang="en-US" sz="2000" dirty="0" err="1"/>
              <a:t>signál</a:t>
            </a:r>
            <a:r>
              <a:rPr lang="en-US" sz="2000" dirty="0"/>
              <a:t> (</a:t>
            </a:r>
            <a:r>
              <a:rPr lang="en-US" sz="2000" dirty="0" err="1"/>
              <a:t>nesenou</a:t>
            </a:r>
            <a:r>
              <a:rPr lang="en-US" sz="2000" dirty="0"/>
              <a:t> </a:t>
            </a:r>
            <a:r>
              <a:rPr lang="en-US" sz="2000" dirty="0" err="1"/>
              <a:t>informaci</a:t>
            </a:r>
            <a:r>
              <a:rPr lang="en-US" sz="2000" dirty="0"/>
              <a:t>), </a:t>
            </a:r>
            <a:r>
              <a:rPr lang="en-US" sz="2000" dirty="0" err="1"/>
              <a:t>lze</a:t>
            </a:r>
            <a:r>
              <a:rPr lang="en-US" sz="2000" dirty="0"/>
              <a:t> ho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přenášet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delší</a:t>
            </a:r>
            <a:r>
              <a:rPr lang="en-US" sz="2000" dirty="0"/>
              <a:t> </a:t>
            </a:r>
            <a:r>
              <a:rPr lang="en-US" sz="2000" dirty="0" err="1"/>
              <a:t>vzdálenost</a:t>
            </a:r>
            <a:r>
              <a:rPr lang="en-US" sz="2000" dirty="0"/>
              <a:t>.</a:t>
            </a:r>
          </a:p>
        </p:txBody>
      </p:sp>
      <p:pic>
        <p:nvPicPr>
          <p:cNvPr id="17" name="Picture 2" descr="http://www.digitalnitelevize.cz/obrazek/2010_7_plostiny_3_b.jpg">
            <a:extLst>
              <a:ext uri="{FF2B5EF4-FFF2-40B4-BE49-F238E27FC236}">
                <a16:creationId xmlns:a16="http://schemas.microsoft.com/office/drawing/2014/main" id="{BB9F05CA-673B-40EB-8020-BDA61741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30" y="3334472"/>
            <a:ext cx="1019951" cy="12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9" descr="http://sweb.cz/radek.jandora/Z2.BMP">
            <a:extLst>
              <a:ext uri="{FF2B5EF4-FFF2-40B4-BE49-F238E27FC236}">
                <a16:creationId xmlns:a16="http://schemas.microsoft.com/office/drawing/2014/main" id="{B6C18F80-5330-4A29-A6BC-73D8AF984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32" y="3151523"/>
            <a:ext cx="739898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157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obrazit zdrojový obrázek">
            <a:extLst>
              <a:ext uri="{FF2B5EF4-FFF2-40B4-BE49-F238E27FC236}">
                <a16:creationId xmlns:a16="http://schemas.microsoft.com/office/drawing/2014/main" id="{F8FEF79C-15AB-42AA-ADA9-FB354CAF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" y="302294"/>
            <a:ext cx="4185386" cy="15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obrazit zdrojový obrázek">
            <a:extLst>
              <a:ext uri="{FF2B5EF4-FFF2-40B4-BE49-F238E27FC236}">
                <a16:creationId xmlns:a16="http://schemas.microsoft.com/office/drawing/2014/main" id="{E2543DA5-C447-41ED-83BE-D55118BA7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3" y="2156348"/>
            <a:ext cx="4225782" cy="199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1C7F0EB-5934-40DE-BD88-F2C226736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9" y="4491648"/>
            <a:ext cx="4210831" cy="22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5D41CF5-74C1-4B1B-9C70-B96EFB2AC642}"/>
              </a:ext>
            </a:extLst>
          </p:cNvPr>
          <p:cNvSpPr txBox="1"/>
          <p:nvPr/>
        </p:nvSpPr>
        <p:spPr>
          <a:xfrm>
            <a:off x="4691416" y="832850"/>
            <a:ext cx="4271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202122"/>
                </a:solidFill>
                <a:effectLst/>
              </a:rPr>
              <a:t>Kilometrové vlny,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mají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frekvence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30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až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300 kHz.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Použití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rozhlasové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dlouhé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vlny</a:t>
            </a:r>
            <a:r>
              <a:rPr lang="en-US" b="0" i="0" dirty="0">
                <a:solidFill>
                  <a:srgbClr val="202122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radiokomunikace</a:t>
            </a:r>
            <a:r>
              <a:rPr lang="en-US" b="0" i="0" dirty="0">
                <a:solidFill>
                  <a:srgbClr val="202122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meteorologické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služby</a:t>
            </a:r>
            <a:r>
              <a:rPr lang="en-US" b="0" i="0" dirty="0">
                <a:solidFill>
                  <a:srgbClr val="202122"/>
                </a:solidFill>
                <a:effectLst/>
              </a:rPr>
              <a:t>.</a:t>
            </a:r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6F38E5D-9A61-44F1-83D5-C5197E0FE5EE}"/>
              </a:ext>
            </a:extLst>
          </p:cNvPr>
          <p:cNvSpPr txBox="1"/>
          <p:nvPr/>
        </p:nvSpPr>
        <p:spPr>
          <a:xfrm>
            <a:off x="4804510" y="2552470"/>
            <a:ext cx="42444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Hektometrové vlny,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0,3 – 3 MHz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cs-CZ" dirty="0"/>
              <a:t>Použití</a:t>
            </a:r>
            <a:r>
              <a:rPr lang="en-US" dirty="0"/>
              <a:t> k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/>
              <a:t>rozhlasového</a:t>
            </a:r>
            <a:r>
              <a:rPr lang="en-US" dirty="0"/>
              <a:t> </a:t>
            </a:r>
            <a:r>
              <a:rPr lang="en-US" dirty="0" err="1"/>
              <a:t>vysílání</a:t>
            </a:r>
            <a:r>
              <a:rPr lang="en-US" dirty="0"/>
              <a:t> (SV), </a:t>
            </a:r>
            <a:r>
              <a:rPr lang="en-US" dirty="0" err="1"/>
              <a:t>radionavigaci</a:t>
            </a:r>
            <a:r>
              <a:rPr lang="en-US" dirty="0"/>
              <a:t> a </a:t>
            </a:r>
            <a:r>
              <a:rPr lang="en-US" dirty="0" err="1"/>
              <a:t>komunikaci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malé</a:t>
            </a:r>
            <a:r>
              <a:rPr lang="en-US" dirty="0"/>
              <a:t> a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1857F1-3ABD-45BE-AE0A-753AD87E5ACB}"/>
              </a:ext>
            </a:extLst>
          </p:cNvPr>
          <p:cNvSpPr txBox="1"/>
          <p:nvPr/>
        </p:nvSpPr>
        <p:spPr>
          <a:xfrm>
            <a:off x="4804510" y="4399551"/>
            <a:ext cx="41148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Dekametrové vlny,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3 – 30 </a:t>
            </a:r>
            <a:r>
              <a:rPr lang="en-US" dirty="0" err="1"/>
              <a:t>MHz.</a:t>
            </a:r>
            <a:r>
              <a:rPr lang="en-US" dirty="0"/>
              <a:t> </a:t>
            </a:r>
            <a:r>
              <a:rPr lang="cs-CZ" dirty="0"/>
              <a:t>Použití pro r</a:t>
            </a:r>
            <a:r>
              <a:rPr lang="en-US" dirty="0" err="1"/>
              <a:t>adiokomunikace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a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, </a:t>
            </a:r>
            <a:r>
              <a:rPr lang="en-US" dirty="0" err="1"/>
              <a:t>rozhlasové</a:t>
            </a:r>
            <a:r>
              <a:rPr lang="en-US" dirty="0"/>
              <a:t> </a:t>
            </a:r>
            <a:r>
              <a:rPr lang="en-US" dirty="0" err="1"/>
              <a:t>krátké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amatérská</a:t>
            </a:r>
            <a:r>
              <a:rPr lang="en-US" dirty="0"/>
              <a:t> </a:t>
            </a:r>
            <a:r>
              <a:rPr lang="en-US" dirty="0" err="1"/>
              <a:t>pásma</a:t>
            </a:r>
            <a:r>
              <a:rPr lang="en-US" dirty="0"/>
              <a:t>.</a:t>
            </a:r>
            <a:r>
              <a:rPr lang="cs-CZ" dirty="0"/>
              <a:t> K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rátké vlny </a:t>
            </a:r>
            <a:r>
              <a:rPr lang="cs-CZ" altLang="cs-CZ" sz="1800" b="0" i="0" dirty="0">
                <a:effectLst/>
                <a:cs typeface="Times New Roman" panose="02020603050405020304" pitchFamily="18" charset="0"/>
              </a:rPr>
              <a:t>se odrá</a:t>
            </a:r>
            <a:r>
              <a:rPr lang="cs-CZ" altLang="cs-CZ" sz="1800" b="0" i="0" dirty="0">
                <a:effectLst/>
              </a:rPr>
              <a:t>ž</a:t>
            </a:r>
            <a:r>
              <a:rPr lang="cs-CZ" altLang="cs-CZ" sz="1800" b="0" i="0" dirty="0">
                <a:effectLst/>
                <a:cs typeface="Times New Roman" panose="02020603050405020304" pitchFamily="18" charset="0"/>
              </a:rPr>
              <a:t>ejí od ionosféry 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(za</a:t>
            </a:r>
            <a:r>
              <a:rPr lang="cs-CZ" altLang="cs-CZ" sz="1800" b="0" i="0" u="none" dirty="0">
                <a:effectLst/>
              </a:rPr>
              <a:t>č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íná ve výšce 60 – 80 km nad zemským povrchem, obsahuje ur</a:t>
            </a:r>
            <a:r>
              <a:rPr lang="cs-CZ" altLang="cs-CZ" sz="1800" b="0" i="0" u="none" dirty="0">
                <a:effectLst/>
              </a:rPr>
              <a:t>č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ité mno</a:t>
            </a:r>
            <a:r>
              <a:rPr lang="cs-CZ" altLang="cs-CZ" sz="1800" b="0" i="0" u="none" dirty="0">
                <a:effectLst/>
              </a:rPr>
              <a:t>ž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ství molekul vzduchu rozšt</a:t>
            </a:r>
            <a:r>
              <a:rPr lang="cs-CZ" altLang="cs-CZ" sz="1800" b="0" i="0" u="none" dirty="0">
                <a:effectLst/>
              </a:rPr>
              <a:t>ě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pených na ionty a volné elektrony</a:t>
            </a:r>
            <a:r>
              <a:rPr lang="cs-CZ" altLang="cs-CZ" sz="1800" b="0" i="0" u="none" dirty="0">
                <a:effectLst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90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>
            <a:extLst>
              <a:ext uri="{FF2B5EF4-FFF2-40B4-BE49-F238E27FC236}">
                <a16:creationId xmlns:a16="http://schemas.microsoft.com/office/drawing/2014/main" id="{8CBF1903-3A0B-4E25-A87B-D7115BCC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4" y="264126"/>
            <a:ext cx="2541800" cy="163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F403B99-FC1A-437C-9483-F004BEE872E2}"/>
              </a:ext>
            </a:extLst>
          </p:cNvPr>
          <p:cNvSpPr txBox="1"/>
          <p:nvPr/>
        </p:nvSpPr>
        <p:spPr>
          <a:xfrm>
            <a:off x="3220872" y="248777"/>
            <a:ext cx="55682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Metrové vlny,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30 – 300 </a:t>
            </a:r>
            <a:r>
              <a:rPr lang="en-US" dirty="0" err="1"/>
              <a:t>MHz.</a:t>
            </a:r>
            <a:r>
              <a:rPr lang="en-US" dirty="0"/>
              <a:t> Na </a:t>
            </a:r>
            <a:r>
              <a:rPr lang="en-US" dirty="0" err="1"/>
              <a:t>těchto</a:t>
            </a:r>
            <a:r>
              <a:rPr lang="en-US" dirty="0"/>
              <a:t> </a:t>
            </a:r>
            <a:r>
              <a:rPr lang="en-US" dirty="0" err="1"/>
              <a:t>vlnách</a:t>
            </a:r>
            <a:r>
              <a:rPr lang="en-US" dirty="0"/>
              <a:t> se </a:t>
            </a:r>
            <a:r>
              <a:rPr lang="en-US" dirty="0" err="1"/>
              <a:t>vysílá</a:t>
            </a:r>
            <a:r>
              <a:rPr lang="en-US" dirty="0"/>
              <a:t> </a:t>
            </a:r>
            <a:r>
              <a:rPr lang="en-US" dirty="0" err="1"/>
              <a:t>frekvenčně</a:t>
            </a:r>
            <a:r>
              <a:rPr lang="en-US" dirty="0"/>
              <a:t> </a:t>
            </a:r>
            <a:r>
              <a:rPr lang="en-US" dirty="0" err="1"/>
              <a:t>modulované</a:t>
            </a:r>
            <a:r>
              <a:rPr lang="en-US" dirty="0"/>
              <a:t> </a:t>
            </a:r>
            <a:r>
              <a:rPr lang="en-US" dirty="0" err="1"/>
              <a:t>rozhlasové</a:t>
            </a:r>
            <a:r>
              <a:rPr lang="en-US" dirty="0"/>
              <a:t> </a:t>
            </a:r>
            <a:r>
              <a:rPr lang="en-US" dirty="0" err="1"/>
              <a:t>vysílání</a:t>
            </a:r>
            <a:r>
              <a:rPr lang="en-US" dirty="0"/>
              <a:t> (FM) a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kanály</a:t>
            </a:r>
            <a:r>
              <a:rPr lang="en-US" dirty="0"/>
              <a:t> (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opouštěné</a:t>
            </a:r>
            <a:r>
              <a:rPr lang="en-US" dirty="0"/>
              <a:t> I., II. a III. tel. </a:t>
            </a:r>
            <a:r>
              <a:rPr lang="en-US" dirty="0" err="1"/>
              <a:t>pásmo</a:t>
            </a:r>
            <a:r>
              <a:rPr lang="en-US" dirty="0"/>
              <a:t>),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radiostanice</a:t>
            </a:r>
            <a:r>
              <a:rPr lang="en-US" dirty="0"/>
              <a:t>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leteckých</a:t>
            </a:r>
            <a:r>
              <a:rPr lang="en-US" dirty="0"/>
              <a:t> a </a:t>
            </a:r>
            <a:r>
              <a:rPr lang="en-US" dirty="0" err="1"/>
              <a:t>lodních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Vysíla</a:t>
            </a:r>
            <a:r>
              <a:rPr lang="cs-CZ" altLang="cs-CZ" sz="1800" i="0" u="none" dirty="0">
                <a:effectLst/>
              </a:rPr>
              <a:t>č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a p</a:t>
            </a:r>
            <a:r>
              <a:rPr lang="cs-CZ" altLang="cs-CZ" sz="1800" i="0" u="none" dirty="0">
                <a:effectLst/>
              </a:rPr>
              <a:t>ři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jíma</a:t>
            </a:r>
            <a:r>
              <a:rPr lang="cs-CZ" altLang="cs-CZ" sz="1800" i="0" u="none" dirty="0">
                <a:effectLst/>
              </a:rPr>
              <a:t>č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musí být 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ibli</a:t>
            </a:r>
            <a:r>
              <a:rPr lang="cs-CZ" altLang="cs-CZ" sz="1800" i="0" u="none" dirty="0">
                <a:effectLst/>
              </a:rPr>
              <a:t>ž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n</a:t>
            </a:r>
            <a:r>
              <a:rPr lang="cs-CZ" altLang="cs-CZ" sz="1800" i="0" u="none" dirty="0">
                <a:effectLst/>
              </a:rPr>
              <a:t>ě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v 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ímce, na které není 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eká</a:t>
            </a:r>
            <a:r>
              <a:rPr lang="cs-CZ" altLang="cs-CZ" sz="1800" i="0" u="none" dirty="0">
                <a:effectLst/>
              </a:rPr>
              <a:t>ž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ka</a:t>
            </a:r>
            <a:r>
              <a:rPr lang="cs-CZ" altLang="cs-CZ" sz="1800" b="0" i="0" u="none" dirty="0">
                <a:effectLst/>
              </a:rPr>
              <a:t> (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satelity </a:t>
            </a:r>
            <a:endParaRPr lang="en-US" dirty="0"/>
          </a:p>
        </p:txBody>
      </p:sp>
      <p:pic>
        <p:nvPicPr>
          <p:cNvPr id="9228" name="Picture 12" descr="Zobrazit zdrojový obrázek">
            <a:extLst>
              <a:ext uri="{FF2B5EF4-FFF2-40B4-BE49-F238E27FC236}">
                <a16:creationId xmlns:a16="http://schemas.microsoft.com/office/drawing/2014/main" id="{8D2ACFD0-EBE0-4CB0-97CD-57CF75E7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9" y="3380664"/>
            <a:ext cx="4940491" cy="33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3F0F7F2-B32F-4880-B37C-5147E9B8320C}"/>
              </a:ext>
            </a:extLst>
          </p:cNvPr>
          <p:cNvSpPr txBox="1"/>
          <p:nvPr/>
        </p:nvSpPr>
        <p:spPr>
          <a:xfrm>
            <a:off x="402608" y="2039077"/>
            <a:ext cx="85844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Ultra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decimetrové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o </a:t>
            </a:r>
            <a:r>
              <a:rPr lang="en-US" dirty="0" err="1"/>
              <a:t>frekvencích</a:t>
            </a:r>
            <a:r>
              <a:rPr lang="en-US" dirty="0"/>
              <a:t> 0,3 – 3 GHz. </a:t>
            </a:r>
            <a:r>
              <a:rPr lang="en-US" dirty="0" err="1"/>
              <a:t>Vysílají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kanály</a:t>
            </a:r>
            <a:r>
              <a:rPr lang="en-US" dirty="0"/>
              <a:t> (IV. a V. </a:t>
            </a:r>
            <a:r>
              <a:rPr lang="en-US" dirty="0" err="1"/>
              <a:t>pásmo</a:t>
            </a:r>
            <a:r>
              <a:rPr lang="en-US" dirty="0"/>
              <a:t>), 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především</a:t>
            </a:r>
            <a:r>
              <a:rPr lang="en-US" dirty="0"/>
              <a:t> </a:t>
            </a:r>
            <a:r>
              <a:rPr lang="en-US" dirty="0" err="1"/>
              <a:t>digitální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. </a:t>
            </a:r>
            <a:r>
              <a:rPr lang="en-US" dirty="0" err="1"/>
              <a:t>Pracují</a:t>
            </a:r>
            <a:r>
              <a:rPr lang="en-US" dirty="0"/>
              <a:t> </a:t>
            </a:r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radiokomunikační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telefony</a:t>
            </a:r>
            <a:r>
              <a:rPr lang="en-US" dirty="0"/>
              <a:t>, Wi-Fi, GPS, </a:t>
            </a:r>
            <a:r>
              <a:rPr lang="en-US" dirty="0" err="1"/>
              <a:t>vojenská</a:t>
            </a:r>
            <a:r>
              <a:rPr lang="en-US" dirty="0"/>
              <a:t> </a:t>
            </a:r>
            <a:r>
              <a:rPr lang="en-US" dirty="0" err="1"/>
              <a:t>komunikace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Vysoká frekvence umo</a:t>
            </a:r>
            <a:r>
              <a:rPr lang="cs-CZ" altLang="cs-CZ" sz="1800" b="0" i="0" u="none" dirty="0">
                <a:effectLst/>
              </a:rPr>
              <a:t>žň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uje p</a:t>
            </a:r>
            <a:r>
              <a:rPr lang="cs-CZ" altLang="cs-CZ" sz="1800" b="0" i="0" u="none" dirty="0">
                <a:effectLst/>
              </a:rPr>
              <a:t>ř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enos velkého mno</a:t>
            </a:r>
            <a:r>
              <a:rPr lang="cs-CZ" altLang="cs-CZ" sz="1800" b="0" i="0" u="none" dirty="0">
                <a:effectLst/>
              </a:rPr>
              <a:t>ž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ství informací , </a:t>
            </a:r>
            <a:r>
              <a:rPr lang="cs-CZ" altLang="cs-CZ" sz="1800" b="0" i="0" u="none" dirty="0">
                <a:effectLst/>
              </a:rPr>
              <a:t>m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ezi mobilem a vysílačem ale nesmí být silná překážka (stavby, kopec).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C02C5F7-893B-4111-A73E-FB968D81AB8E}"/>
              </a:ext>
            </a:extLst>
          </p:cNvPr>
          <p:cNvSpPr txBox="1"/>
          <p:nvPr/>
        </p:nvSpPr>
        <p:spPr>
          <a:xfrm>
            <a:off x="402608" y="3848554"/>
            <a:ext cx="3788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Super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centimetrové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frekvence</a:t>
            </a:r>
            <a:r>
              <a:rPr lang="en-US" dirty="0"/>
              <a:t> 3 </a:t>
            </a:r>
            <a:r>
              <a:rPr lang="en-US" dirty="0" err="1"/>
              <a:t>až</a:t>
            </a:r>
            <a:r>
              <a:rPr lang="en-US" dirty="0"/>
              <a:t> 30 GHz. </a:t>
            </a:r>
            <a:r>
              <a:rPr lang="en-US" dirty="0" err="1"/>
              <a:t>Radiolokace</a:t>
            </a:r>
            <a:r>
              <a:rPr lang="en-US" dirty="0"/>
              <a:t>, </a:t>
            </a:r>
            <a:r>
              <a:rPr lang="en-US" dirty="0" err="1"/>
              <a:t>radioreléové</a:t>
            </a:r>
            <a:r>
              <a:rPr lang="en-US" dirty="0"/>
              <a:t> </a:t>
            </a:r>
            <a:r>
              <a:rPr lang="en-US" dirty="0" err="1"/>
              <a:t>spoje</a:t>
            </a:r>
            <a:r>
              <a:rPr lang="en-US" dirty="0"/>
              <a:t>, </a:t>
            </a:r>
            <a:r>
              <a:rPr lang="en-US" dirty="0" err="1"/>
              <a:t>telekomunikace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spojení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E9ACE36-6CF8-40CD-9D99-092DDC996B42}"/>
              </a:ext>
            </a:extLst>
          </p:cNvPr>
          <p:cNvSpPr txBox="1"/>
          <p:nvPr/>
        </p:nvSpPr>
        <p:spPr>
          <a:xfrm>
            <a:off x="307358" y="5437242"/>
            <a:ext cx="38836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Extrémně</a:t>
            </a:r>
            <a:r>
              <a:rPr lang="en-US" b="1" dirty="0"/>
              <a:t>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milimetrové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frekvence</a:t>
            </a:r>
            <a:r>
              <a:rPr lang="en-US" dirty="0"/>
              <a:t> 30 </a:t>
            </a:r>
            <a:r>
              <a:rPr lang="en-US" dirty="0" err="1"/>
              <a:t>až</a:t>
            </a:r>
            <a:r>
              <a:rPr lang="en-US" dirty="0"/>
              <a:t> 300 GHz. </a:t>
            </a:r>
            <a:r>
              <a:rPr lang="en-US" dirty="0" err="1"/>
              <a:t>Přistávací</a:t>
            </a:r>
            <a:r>
              <a:rPr lang="en-US" dirty="0"/>
              <a:t> a </a:t>
            </a:r>
            <a:r>
              <a:rPr lang="en-US" dirty="0" err="1"/>
              <a:t>říční</a:t>
            </a:r>
            <a:r>
              <a:rPr lang="en-US" dirty="0"/>
              <a:t> </a:t>
            </a:r>
            <a:r>
              <a:rPr lang="en-US" dirty="0" err="1"/>
              <a:t>radiolokátory</a:t>
            </a:r>
            <a:r>
              <a:rPr lang="en-US" dirty="0"/>
              <a:t>, </a:t>
            </a:r>
            <a:r>
              <a:rPr lang="en-US" dirty="0" err="1"/>
              <a:t>letecké</a:t>
            </a:r>
            <a:r>
              <a:rPr lang="en-US" dirty="0"/>
              <a:t> </a:t>
            </a:r>
            <a:r>
              <a:rPr lang="en-US" dirty="0" err="1"/>
              <a:t>výškoměry</a:t>
            </a:r>
            <a:r>
              <a:rPr lang="en-US" dirty="0"/>
              <a:t>, </a:t>
            </a:r>
            <a:r>
              <a:rPr lang="en-US" dirty="0" err="1"/>
              <a:t>radary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078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57D31FA-C64F-4F49-9EE9-FB62EF6C3561}"/>
              </a:ext>
            </a:extLst>
          </p:cNvPr>
          <p:cNvSpPr txBox="1"/>
          <p:nvPr/>
        </p:nvSpPr>
        <p:spPr>
          <a:xfrm>
            <a:off x="193059" y="224193"/>
            <a:ext cx="1472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Mikrovlny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E2F9D4-315C-4E75-8FD0-E1BDDF3E762C}"/>
              </a:ext>
            </a:extLst>
          </p:cNvPr>
          <p:cNvSpPr txBox="1"/>
          <p:nvPr/>
        </p:nvSpPr>
        <p:spPr>
          <a:xfrm>
            <a:off x="170597" y="814399"/>
            <a:ext cx="8618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vlny</a:t>
            </a:r>
            <a:r>
              <a:rPr lang="en-US" sz="2000" dirty="0"/>
              <a:t> o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od 1 mm do 1 m, </a:t>
            </a:r>
            <a:r>
              <a:rPr lang="en-US" sz="2000" dirty="0" err="1"/>
              <a:t>což</a:t>
            </a:r>
            <a:r>
              <a:rPr lang="en-US" sz="2000" dirty="0"/>
              <a:t> </a:t>
            </a:r>
            <a:r>
              <a:rPr lang="en-US" sz="2000" dirty="0" err="1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300 MHz (0,3 GHz) </a:t>
            </a:r>
            <a:r>
              <a:rPr lang="en-US" sz="2000" dirty="0" err="1"/>
              <a:t>až</a:t>
            </a:r>
            <a:r>
              <a:rPr lang="en-US" sz="2000" dirty="0"/>
              <a:t> 300 GHz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79FD54A-7820-44AE-A251-9D267C6B60DA}"/>
              </a:ext>
            </a:extLst>
          </p:cNvPr>
          <p:cNvSpPr txBox="1"/>
          <p:nvPr/>
        </p:nvSpPr>
        <p:spPr>
          <a:xfrm>
            <a:off x="163773" y="1586258"/>
            <a:ext cx="874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Využívají</a:t>
            </a:r>
            <a:r>
              <a:rPr lang="en-US" sz="2000" dirty="0"/>
              <a:t> se </a:t>
            </a:r>
            <a:r>
              <a:rPr lang="en-US" sz="2000" u="sng" dirty="0"/>
              <a:t>v </a:t>
            </a:r>
            <a:r>
              <a:rPr lang="en-US" sz="2000" u="sng" dirty="0" err="1"/>
              <a:t>mnoha</a:t>
            </a:r>
            <a:r>
              <a:rPr lang="en-US" sz="2000" u="sng" dirty="0"/>
              <a:t> </a:t>
            </a:r>
            <a:r>
              <a:rPr lang="en-US" sz="2000" u="sng" dirty="0" err="1"/>
              <a:t>odvětvích</a:t>
            </a:r>
            <a:r>
              <a:rPr lang="en-US" sz="2000" u="sng" dirty="0"/>
              <a:t> </a:t>
            </a:r>
            <a:r>
              <a:rPr lang="en-US" sz="2000" u="sng" dirty="0" err="1"/>
              <a:t>lidské</a:t>
            </a:r>
            <a:r>
              <a:rPr lang="en-US" sz="2000" u="sng" dirty="0"/>
              <a:t> </a:t>
            </a:r>
            <a:r>
              <a:rPr lang="en-US" sz="2000" u="sng" dirty="0" err="1"/>
              <a:t>činnosti</a:t>
            </a:r>
            <a:r>
              <a:rPr lang="cs-CZ" sz="2000" dirty="0"/>
              <a:t>:</a:t>
            </a:r>
            <a:r>
              <a:rPr lang="en-US" sz="2000" dirty="0"/>
              <a:t> k </a:t>
            </a:r>
            <a:r>
              <a:rPr lang="en-US" sz="2000" dirty="0" err="1"/>
              <a:t>ohřevu</a:t>
            </a:r>
            <a:r>
              <a:rPr lang="en-US" sz="2000" dirty="0"/>
              <a:t> </a:t>
            </a:r>
            <a:r>
              <a:rPr lang="en-US" sz="2000" dirty="0" err="1"/>
              <a:t>potravin</a:t>
            </a:r>
            <a:r>
              <a:rPr lang="en-US" sz="2000" dirty="0"/>
              <a:t>, k </a:t>
            </a:r>
            <a:r>
              <a:rPr lang="en-US" sz="2000" dirty="0" err="1"/>
              <a:t>vysoušení</a:t>
            </a:r>
            <a:r>
              <a:rPr lang="en-US" sz="2000" dirty="0"/>
              <a:t> </a:t>
            </a:r>
            <a:r>
              <a:rPr lang="en-US" sz="2000" dirty="0" err="1"/>
              <a:t>knih</a:t>
            </a:r>
            <a:r>
              <a:rPr lang="en-US" sz="2000" dirty="0"/>
              <a:t> </a:t>
            </a:r>
            <a:r>
              <a:rPr lang="en-US" sz="2000" dirty="0" err="1"/>
              <a:t>či</a:t>
            </a:r>
            <a:r>
              <a:rPr lang="en-US" sz="2000" dirty="0"/>
              <a:t> </a:t>
            </a:r>
            <a:r>
              <a:rPr lang="en-US" sz="2000" dirty="0" err="1"/>
              <a:t>tkanin</a:t>
            </a:r>
            <a:r>
              <a:rPr lang="en-US" sz="2000" dirty="0"/>
              <a:t>, </a:t>
            </a:r>
            <a:r>
              <a:rPr lang="en-US" sz="2000" dirty="0" err="1"/>
              <a:t>obrábění</a:t>
            </a:r>
            <a:r>
              <a:rPr lang="en-US" sz="2000" dirty="0"/>
              <a:t> </a:t>
            </a:r>
            <a:r>
              <a:rPr lang="en-US" sz="2000" dirty="0" err="1"/>
              <a:t>materiálů</a:t>
            </a:r>
            <a:r>
              <a:rPr lang="en-US" sz="2000" dirty="0"/>
              <a:t>, </a:t>
            </a:r>
            <a:r>
              <a:rPr lang="en-US" sz="2000" dirty="0" err="1"/>
              <a:t>přenosu</a:t>
            </a:r>
            <a:r>
              <a:rPr lang="en-US" sz="2000" dirty="0"/>
              <a:t> </a:t>
            </a:r>
            <a:r>
              <a:rPr lang="en-US" sz="2000" dirty="0" err="1"/>
              <a:t>informací</a:t>
            </a:r>
            <a:r>
              <a:rPr lang="cs-CZ" sz="2000" dirty="0"/>
              <a:t> (Wi-Fi, mobilní sítě)</a:t>
            </a:r>
            <a:r>
              <a:rPr lang="en-US" sz="2000" dirty="0"/>
              <a:t>, </a:t>
            </a:r>
            <a:r>
              <a:rPr lang="en-US" sz="2000" dirty="0" err="1"/>
              <a:t>radiolokaci</a:t>
            </a:r>
            <a:r>
              <a:rPr lang="en-US" sz="2000" dirty="0"/>
              <a:t>, </a:t>
            </a:r>
            <a:r>
              <a:rPr lang="en-US" sz="2000" dirty="0" err="1"/>
              <a:t>restaurování</a:t>
            </a:r>
            <a:r>
              <a:rPr lang="en-US" sz="2000" dirty="0"/>
              <a:t> </a:t>
            </a:r>
            <a:r>
              <a:rPr lang="en-US" sz="2000" dirty="0" err="1"/>
              <a:t>uměleckých</a:t>
            </a:r>
            <a:r>
              <a:rPr lang="en-US" sz="2000" dirty="0"/>
              <a:t> </a:t>
            </a:r>
            <a:r>
              <a:rPr lang="en-US" sz="2000" dirty="0" err="1"/>
              <a:t>děl</a:t>
            </a:r>
            <a:r>
              <a:rPr lang="en-US" sz="2000" dirty="0"/>
              <a:t>, </a:t>
            </a:r>
            <a:r>
              <a:rPr lang="en-US" sz="2000" dirty="0" err="1"/>
              <a:t>tavení</a:t>
            </a:r>
            <a:r>
              <a:rPr lang="en-US" sz="2000" dirty="0"/>
              <a:t> </a:t>
            </a:r>
            <a:r>
              <a:rPr lang="en-US" sz="2000" dirty="0" err="1"/>
              <a:t>skla</a:t>
            </a:r>
            <a:r>
              <a:rPr lang="en-US" sz="2000" dirty="0"/>
              <a:t>, </a:t>
            </a:r>
            <a:r>
              <a:rPr lang="en-US" sz="2000" dirty="0" err="1"/>
              <a:t>navigaci</a:t>
            </a:r>
            <a:r>
              <a:rPr lang="en-US" sz="2000" dirty="0"/>
              <a:t> a v </a:t>
            </a:r>
            <a:r>
              <a:rPr lang="en-US" sz="2000" dirty="0" err="1"/>
              <a:t>mnoha</a:t>
            </a:r>
            <a:r>
              <a:rPr lang="en-US" sz="2000" dirty="0"/>
              <a:t> </a:t>
            </a:r>
            <a:r>
              <a:rPr lang="en-US" sz="2000" dirty="0" err="1"/>
              <a:t>dalších</a:t>
            </a:r>
            <a:r>
              <a:rPr lang="en-US" sz="2000" dirty="0"/>
              <a:t>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C7CB38-A98C-4509-8B14-9038742984E7}"/>
              </a:ext>
            </a:extLst>
          </p:cNvPr>
          <p:cNvSpPr txBox="1"/>
          <p:nvPr/>
        </p:nvSpPr>
        <p:spPr>
          <a:xfrm>
            <a:off x="177421" y="2733681"/>
            <a:ext cx="86799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Radar</a:t>
            </a:r>
            <a:r>
              <a:rPr lang="en-US" sz="2000" dirty="0"/>
              <a:t> je </a:t>
            </a:r>
            <a:r>
              <a:rPr lang="en-US" sz="2000" dirty="0" err="1"/>
              <a:t>elektronické</a:t>
            </a:r>
            <a:r>
              <a:rPr lang="en-US" sz="2000" dirty="0"/>
              <a:t> za</a:t>
            </a:r>
            <a:r>
              <a:rPr lang="cs-CZ" sz="2000" dirty="0"/>
              <a:t>řízení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detekci</a:t>
            </a:r>
            <a:r>
              <a:rPr lang="en-US" sz="2000" dirty="0"/>
              <a:t> </a:t>
            </a:r>
            <a:r>
              <a:rPr lang="en-US" sz="2000" dirty="0" err="1"/>
              <a:t>polohy</a:t>
            </a:r>
            <a:r>
              <a:rPr lang="en-US" sz="2000" dirty="0"/>
              <a:t> </a:t>
            </a:r>
            <a:r>
              <a:rPr lang="en-US" sz="2000" dirty="0" err="1"/>
              <a:t>pozemn</a:t>
            </a:r>
            <a:r>
              <a:rPr lang="cs-CZ" sz="2000" dirty="0"/>
              <a:t>í</a:t>
            </a:r>
            <a:r>
              <a:rPr lang="en-US" sz="2000" dirty="0" err="1"/>
              <a:t>ch</a:t>
            </a:r>
            <a:r>
              <a:rPr lang="en-US" sz="2000" dirty="0"/>
              <a:t> a </a:t>
            </a:r>
            <a:r>
              <a:rPr lang="en-US" sz="2000" dirty="0" err="1"/>
              <a:t>vzdušných</a:t>
            </a:r>
            <a:r>
              <a:rPr lang="en-US" sz="2000" dirty="0"/>
              <a:t> </a:t>
            </a:r>
            <a:r>
              <a:rPr lang="en-US" sz="2000" dirty="0" err="1"/>
              <a:t>objekt</a:t>
            </a:r>
            <a:r>
              <a:rPr lang="cs-CZ" sz="2000" dirty="0"/>
              <a:t>ů</a:t>
            </a:r>
            <a:r>
              <a:rPr lang="en-US" sz="2000" dirty="0"/>
              <a:t>. </a:t>
            </a:r>
            <a:r>
              <a:rPr lang="en-US" sz="2000" dirty="0" err="1"/>
              <a:t>Princ</a:t>
            </a:r>
            <a:r>
              <a:rPr lang="cs-CZ" sz="2000" dirty="0"/>
              <a:t>i</a:t>
            </a:r>
            <a:r>
              <a:rPr lang="en-US" sz="2000" dirty="0"/>
              <a:t>p </a:t>
            </a:r>
            <a:r>
              <a:rPr lang="en-US" sz="2000" b="1" dirty="0"/>
              <a:t>r</a:t>
            </a:r>
            <a:r>
              <a:rPr lang="cs-CZ" sz="2000" b="1" dirty="0"/>
              <a:t>a</a:t>
            </a:r>
            <a:r>
              <a:rPr lang="en-US" sz="2000" b="1" dirty="0" err="1"/>
              <a:t>diolok</a:t>
            </a:r>
            <a:r>
              <a:rPr lang="cs-CZ" sz="2000" b="1" dirty="0"/>
              <a:t>a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dirty="0"/>
              <a:t>je </a:t>
            </a:r>
            <a:r>
              <a:rPr lang="en-US" sz="2000" dirty="0" err="1"/>
              <a:t>založen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p</a:t>
            </a:r>
            <a:r>
              <a:rPr lang="cs-CZ" sz="2000" dirty="0"/>
              <a:t>ří</a:t>
            </a:r>
            <a:r>
              <a:rPr lang="en-US" sz="2000" dirty="0" err="1"/>
              <a:t>močar</a:t>
            </a:r>
            <a:r>
              <a:rPr lang="cs-CZ" sz="2000" dirty="0"/>
              <a:t>é</a:t>
            </a:r>
            <a:r>
              <a:rPr lang="en-US" sz="2000" dirty="0"/>
              <a:t>m </a:t>
            </a:r>
            <a:r>
              <a:rPr lang="en-US" sz="2000" dirty="0" err="1"/>
              <a:t>ší</a:t>
            </a:r>
            <a:r>
              <a:rPr lang="cs-CZ" sz="2000" dirty="0"/>
              <a:t>ř</a:t>
            </a:r>
            <a:r>
              <a:rPr lang="en-US" sz="2000" dirty="0" err="1"/>
              <a:t>ení</a:t>
            </a:r>
            <a:r>
              <a:rPr lang="en-US" sz="2000" dirty="0"/>
              <a:t> </a:t>
            </a:r>
            <a:r>
              <a:rPr lang="en-US" sz="2000" dirty="0" err="1"/>
              <a:t>mikrov</a:t>
            </a:r>
            <a:r>
              <a:rPr lang="cs-CZ" sz="2000" dirty="0" err="1"/>
              <a:t>ln</a:t>
            </a:r>
            <a:r>
              <a:rPr lang="en-US" sz="2000" dirty="0"/>
              <a:t> a </a:t>
            </a:r>
            <a:r>
              <a:rPr lang="cs-CZ" sz="2000" dirty="0"/>
              <a:t>jej</a:t>
            </a:r>
            <a:r>
              <a:rPr lang="en-US" sz="2000" dirty="0"/>
              <a:t>ich </a:t>
            </a:r>
            <a:r>
              <a:rPr lang="en-US" sz="2000" dirty="0" err="1"/>
              <a:t>odraz</a:t>
            </a:r>
            <a:r>
              <a:rPr lang="cs-CZ" sz="2000" dirty="0"/>
              <a:t>u</a:t>
            </a:r>
            <a:r>
              <a:rPr lang="en-US" sz="2000" dirty="0"/>
              <a:t> od </a:t>
            </a:r>
            <a:r>
              <a:rPr lang="en-US" sz="2000" dirty="0" err="1"/>
              <a:t>vodivých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ekáž</a:t>
            </a:r>
            <a:r>
              <a:rPr lang="cs-CZ" sz="2000" dirty="0"/>
              <a:t>e</a:t>
            </a:r>
            <a:r>
              <a:rPr lang="en-US" sz="2000" dirty="0"/>
              <a:t>k. </a:t>
            </a:r>
            <a:r>
              <a:rPr lang="en-US" sz="2000" dirty="0" err="1"/>
              <a:t>Radary</a:t>
            </a:r>
            <a:r>
              <a:rPr lang="en-US" sz="2000" dirty="0"/>
              <a:t> </a:t>
            </a:r>
            <a:r>
              <a:rPr lang="en-US" sz="2000" dirty="0" err="1"/>
              <a:t>pracuj</a:t>
            </a:r>
            <a:r>
              <a:rPr lang="cs-CZ" sz="2000" dirty="0"/>
              <a:t>í</a:t>
            </a:r>
            <a:r>
              <a:rPr lang="en-US" sz="2000" dirty="0"/>
              <a:t> v </a:t>
            </a:r>
            <a:r>
              <a:rPr lang="en-US" sz="2000" dirty="0" err="1"/>
              <a:t>rozsahu</a:t>
            </a:r>
            <a:r>
              <a:rPr lang="en-US" sz="2000" dirty="0"/>
              <a:t> </a:t>
            </a:r>
            <a:r>
              <a:rPr lang="en-US" sz="2000" dirty="0" err="1"/>
              <a:t>decimetrových</a:t>
            </a:r>
            <a:r>
              <a:rPr lang="en-US" sz="2000" dirty="0"/>
              <a:t> </a:t>
            </a:r>
            <a:r>
              <a:rPr lang="cs-CZ" sz="2000" dirty="0"/>
              <a:t>n</a:t>
            </a:r>
            <a:r>
              <a:rPr lang="en-US" sz="2000" dirty="0" err="1"/>
              <a:t>ebo</a:t>
            </a:r>
            <a:r>
              <a:rPr lang="en-US" sz="2000" dirty="0"/>
              <a:t> </a:t>
            </a:r>
            <a:r>
              <a:rPr lang="en-US" sz="2000" dirty="0" err="1"/>
              <a:t>centimetrových</a:t>
            </a:r>
            <a:r>
              <a:rPr lang="en-US" sz="2000" dirty="0"/>
              <a:t> v</a:t>
            </a:r>
            <a:r>
              <a:rPr lang="cs-CZ" sz="2000" dirty="0"/>
              <a:t>l</a:t>
            </a:r>
            <a:r>
              <a:rPr lang="en-US" sz="2000" dirty="0"/>
              <a:t>n. </a:t>
            </a:r>
            <a:r>
              <a:rPr lang="en-US" sz="2000" dirty="0" err="1"/>
              <a:t>Radary</a:t>
            </a:r>
            <a:r>
              <a:rPr lang="en-US" sz="2000" dirty="0"/>
              <a:t> </a:t>
            </a:r>
            <a:r>
              <a:rPr lang="en-US" sz="2000" dirty="0" err="1"/>
              <a:t>sl</a:t>
            </a:r>
            <a:r>
              <a:rPr lang="cs-CZ" sz="2000" dirty="0"/>
              <a:t>ou</a:t>
            </a:r>
            <a:r>
              <a:rPr lang="en-US" sz="2000" dirty="0"/>
              <a:t>ž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cs-CZ" sz="2000" dirty="0"/>
              <a:t>k</a:t>
            </a:r>
            <a:r>
              <a:rPr lang="en-US" sz="2000" dirty="0"/>
              <a:t> </a:t>
            </a:r>
            <a:r>
              <a:rPr lang="en-US" sz="2000" dirty="0" err="1"/>
              <a:t>detekci</a:t>
            </a:r>
            <a:r>
              <a:rPr lang="en-US" sz="2000" dirty="0"/>
              <a:t> </a:t>
            </a:r>
            <a:r>
              <a:rPr lang="en-US" sz="2000" dirty="0" err="1"/>
              <a:t>kovových</a:t>
            </a:r>
            <a:r>
              <a:rPr lang="en-US" sz="2000" dirty="0"/>
              <a:t> </a:t>
            </a:r>
            <a:r>
              <a:rPr lang="en-US" sz="2000" dirty="0" err="1"/>
              <a:t>objekt</a:t>
            </a:r>
            <a:r>
              <a:rPr lang="cs-CZ" sz="2000" dirty="0"/>
              <a:t>ů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sz="2000" dirty="0" err="1"/>
              <a:t>automobil</a:t>
            </a:r>
            <a:r>
              <a:rPr lang="en-US" sz="2000" dirty="0"/>
              <a:t>, </a:t>
            </a:r>
            <a:r>
              <a:rPr lang="en-US" sz="2000" dirty="0" err="1"/>
              <a:t>letadlo</a:t>
            </a:r>
            <a:r>
              <a:rPr lang="en-US" sz="2000" dirty="0"/>
              <a:t>, </a:t>
            </a:r>
            <a:r>
              <a:rPr lang="en-US" sz="2000" dirty="0" err="1"/>
              <a:t>loď</a:t>
            </a:r>
            <a:r>
              <a:rPr lang="en-US" sz="2000" dirty="0"/>
              <a:t>, </a:t>
            </a:r>
            <a:r>
              <a:rPr lang="cs-CZ" sz="2000" dirty="0"/>
              <a:t>apod.) </a:t>
            </a:r>
            <a:r>
              <a:rPr lang="en-US" sz="2000" dirty="0"/>
              <a:t>a t</a:t>
            </a:r>
            <a:r>
              <a:rPr lang="cs-CZ" sz="2000" dirty="0"/>
              <a:t>é</a:t>
            </a:r>
            <a:r>
              <a:rPr lang="en-US" sz="2000" dirty="0"/>
              <a:t>ž </a:t>
            </a:r>
            <a:r>
              <a:rPr lang="en-US" sz="2000" dirty="0" err="1"/>
              <a:t>na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edpov</a:t>
            </a:r>
            <a:r>
              <a:rPr lang="cs-CZ" sz="2000" dirty="0"/>
              <a:t>í</a:t>
            </a:r>
            <a:r>
              <a:rPr lang="en-US" sz="2000" dirty="0"/>
              <a:t>d</a:t>
            </a:r>
            <a:r>
              <a:rPr lang="cs-CZ" sz="2000" dirty="0" err="1"/>
              <a:t>ání</a:t>
            </a:r>
            <a:r>
              <a:rPr lang="en-US" sz="2000" dirty="0"/>
              <a:t> b</a:t>
            </a:r>
            <a:r>
              <a:rPr lang="cs-CZ" sz="2000" dirty="0" err="1"/>
              <a:t>ouře</a:t>
            </a:r>
            <a:r>
              <a:rPr lang="en-US" sz="2000" dirty="0"/>
              <a:t>k (</a:t>
            </a:r>
            <a:r>
              <a:rPr lang="en-US" sz="2000" u="sng" dirty="0" err="1"/>
              <a:t>meteorologický</a:t>
            </a:r>
            <a:r>
              <a:rPr lang="en-US" sz="2000" u="sng" dirty="0"/>
              <a:t> radar</a:t>
            </a:r>
            <a:r>
              <a:rPr lang="en-US" sz="2000" dirty="0"/>
              <a:t>).</a:t>
            </a:r>
            <a:endParaRPr lang="cs-CZ" sz="2000" dirty="0"/>
          </a:p>
          <a:p>
            <a:pPr algn="just"/>
            <a:endParaRPr lang="en-US" sz="2000" dirty="0"/>
          </a:p>
        </p:txBody>
      </p:sp>
      <p:pic>
        <p:nvPicPr>
          <p:cNvPr id="11266" name="Picture 2" descr="Zobrazit zdrojový obrázek">
            <a:extLst>
              <a:ext uri="{FF2B5EF4-FFF2-40B4-BE49-F238E27FC236}">
                <a16:creationId xmlns:a16="http://schemas.microsoft.com/office/drawing/2014/main" id="{24398644-4762-43ED-85E4-0281A704B2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61" y="4161429"/>
            <a:ext cx="3439237" cy="183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obrazit zdrojový obrázek">
            <a:extLst>
              <a:ext uri="{FF2B5EF4-FFF2-40B4-BE49-F238E27FC236}">
                <a16:creationId xmlns:a16="http://schemas.microsoft.com/office/drawing/2014/main" id="{0AC9C0F2-30F3-446C-9616-16956A0A7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5" y="4577340"/>
            <a:ext cx="4795636" cy="13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372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C7CB38-A98C-4509-8B14-9038742984E7}"/>
              </a:ext>
            </a:extLst>
          </p:cNvPr>
          <p:cNvSpPr txBox="1"/>
          <p:nvPr/>
        </p:nvSpPr>
        <p:spPr>
          <a:xfrm>
            <a:off x="232012" y="181550"/>
            <a:ext cx="8761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Maser</a:t>
            </a:r>
            <a:r>
              <a:rPr lang="en-US" sz="2000" dirty="0"/>
              <a:t> </a:t>
            </a:r>
            <a:r>
              <a:rPr lang="cs-CZ" sz="2000" dirty="0"/>
              <a:t>(mikrovlnný laser) </a:t>
            </a:r>
            <a:r>
              <a:rPr lang="en-US" sz="2000" dirty="0"/>
              <a:t>je </a:t>
            </a:r>
            <a:r>
              <a:rPr lang="en-US" sz="2000" dirty="0" err="1"/>
              <a:t>kvantový</a:t>
            </a:r>
            <a:r>
              <a:rPr lang="en-US" sz="2000" dirty="0"/>
              <a:t> </a:t>
            </a:r>
            <a:r>
              <a:rPr lang="en-US" sz="2000" dirty="0" err="1"/>
              <a:t>paramagnetický</a:t>
            </a:r>
            <a:r>
              <a:rPr lang="en-US" sz="2000" dirty="0"/>
              <a:t> z</a:t>
            </a:r>
            <a:r>
              <a:rPr lang="cs-CZ" sz="2000" dirty="0" err="1"/>
              <a:t>esil</a:t>
            </a:r>
            <a:r>
              <a:rPr lang="en-US" sz="2000" dirty="0" err="1"/>
              <a:t>ovač</a:t>
            </a:r>
            <a:r>
              <a:rPr lang="en-US" sz="2000" dirty="0"/>
              <a:t>. </a:t>
            </a:r>
            <a:r>
              <a:rPr lang="en-US" sz="2000" dirty="0" err="1"/>
              <a:t>Použív</a:t>
            </a:r>
            <a:r>
              <a:rPr lang="cs-CZ" sz="2000" dirty="0"/>
              <a:t>á</a:t>
            </a:r>
            <a:r>
              <a:rPr lang="en-US" sz="2000" dirty="0"/>
              <a:t> s</a:t>
            </a:r>
            <a:r>
              <a:rPr lang="cs-CZ" sz="2000" dirty="0"/>
              <a:t>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z</a:t>
            </a:r>
            <a:r>
              <a:rPr lang="cs-CZ" sz="2000" dirty="0"/>
              <a:t>e</a:t>
            </a:r>
            <a:r>
              <a:rPr lang="en-US" sz="2000" dirty="0"/>
              <a:t>s</a:t>
            </a:r>
            <a:r>
              <a:rPr lang="cs-CZ" sz="2000" dirty="0"/>
              <a:t>í</a:t>
            </a:r>
            <a:r>
              <a:rPr lang="en-US" sz="2000" dirty="0" err="1"/>
              <a:t>len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en-US" sz="2000" dirty="0" err="1"/>
              <a:t>citlivosti</a:t>
            </a:r>
            <a:r>
              <a:rPr lang="en-US" sz="2000" dirty="0"/>
              <a:t> r</a:t>
            </a:r>
            <a:r>
              <a:rPr lang="cs-CZ" sz="2000" dirty="0"/>
              <a:t>a</a:t>
            </a:r>
            <a:r>
              <a:rPr lang="en-US" sz="2000" dirty="0" err="1"/>
              <a:t>dioteleskop</a:t>
            </a:r>
            <a:r>
              <a:rPr lang="cs-CZ" sz="2000" dirty="0"/>
              <a:t>ů</a:t>
            </a:r>
            <a:r>
              <a:rPr lang="en-US" sz="2000" dirty="0"/>
              <a:t> a </a:t>
            </a:r>
            <a:r>
              <a:rPr lang="en-US" sz="2000" dirty="0" err="1"/>
              <a:t>spojovacích</a:t>
            </a:r>
            <a:r>
              <a:rPr lang="en-US" sz="2000" dirty="0"/>
              <a:t> za</a:t>
            </a:r>
            <a:r>
              <a:rPr lang="cs-CZ" sz="2000" dirty="0"/>
              <a:t>říz</a:t>
            </a:r>
            <a:r>
              <a:rPr lang="en-US" sz="2000" dirty="0" err="1"/>
              <a:t>ení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i</a:t>
            </a:r>
            <a:r>
              <a:rPr lang="en-US" sz="2000" dirty="0"/>
              <a:t> ko</a:t>
            </a:r>
            <a:r>
              <a:rPr lang="cs-CZ" sz="2000" dirty="0"/>
              <a:t>s</a:t>
            </a:r>
            <a:r>
              <a:rPr lang="en-US" sz="2000" dirty="0" err="1"/>
              <a:t>mických</a:t>
            </a:r>
            <a:r>
              <a:rPr lang="en-US" sz="2000" dirty="0"/>
              <a:t> let</a:t>
            </a:r>
            <a:r>
              <a:rPr lang="cs-CZ" sz="2000" dirty="0"/>
              <a:t>e</a:t>
            </a:r>
            <a:r>
              <a:rPr lang="en-US" sz="2000" dirty="0" err="1"/>
              <a:t>ch</a:t>
            </a:r>
            <a:r>
              <a:rPr lang="en-US" sz="2000" dirty="0"/>
              <a:t> a d</a:t>
            </a:r>
            <a:r>
              <a:rPr lang="cs-CZ" sz="2000" dirty="0" err="1"/>
              <a:t>ál</a:t>
            </a:r>
            <a:r>
              <a:rPr lang="en-US" sz="2000" dirty="0" err="1"/>
              <a:t>kových</a:t>
            </a:r>
            <a:r>
              <a:rPr lang="en-US" sz="2000" dirty="0"/>
              <a:t> r</a:t>
            </a:r>
            <a:r>
              <a:rPr lang="cs-CZ" sz="2000" dirty="0"/>
              <a:t>a</a:t>
            </a:r>
            <a:r>
              <a:rPr lang="en-US" sz="2000" dirty="0" err="1"/>
              <a:t>diolokátor</a:t>
            </a:r>
            <a:r>
              <a:rPr lang="cs-CZ" sz="2000" dirty="0"/>
              <a:t>ů</a:t>
            </a:r>
            <a:r>
              <a:rPr lang="en-US" sz="2000" dirty="0"/>
              <a:t>, kt</a:t>
            </a:r>
            <a:r>
              <a:rPr lang="cs-CZ" sz="2000" dirty="0"/>
              <a:t>e</a:t>
            </a:r>
            <a:r>
              <a:rPr lang="en-US" sz="2000" dirty="0" err="1"/>
              <a:t>ré</a:t>
            </a:r>
            <a:r>
              <a:rPr lang="en-US" sz="2000" dirty="0"/>
              <a:t> </a:t>
            </a:r>
            <a:r>
              <a:rPr lang="en-US" sz="2000" dirty="0" err="1"/>
              <a:t>majú</a:t>
            </a:r>
            <a:r>
              <a:rPr lang="en-US" sz="2000" dirty="0"/>
              <a:t> </a:t>
            </a:r>
            <a:r>
              <a:rPr lang="en-US" sz="2000" dirty="0" err="1"/>
              <a:t>zachyti</a:t>
            </a:r>
            <a:r>
              <a:rPr lang="cs-CZ" sz="2000" dirty="0"/>
              <a:t>t</a:t>
            </a:r>
            <a:r>
              <a:rPr lang="en-US" sz="2000" dirty="0"/>
              <a:t> t</a:t>
            </a:r>
            <a:r>
              <a:rPr lang="cs-CZ" sz="2000" dirty="0"/>
              <a:t>ě</a:t>
            </a:r>
            <a:r>
              <a:rPr lang="en-US" sz="2000" dirty="0"/>
              <a:t>les</a:t>
            </a:r>
            <a:r>
              <a:rPr lang="cs-CZ" sz="2000" dirty="0"/>
              <a:t>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vzd</a:t>
            </a:r>
            <a:r>
              <a:rPr lang="cs-CZ" sz="2000" dirty="0"/>
              <a:t>á</a:t>
            </a:r>
            <a:r>
              <a:rPr lang="en-US" sz="2000" dirty="0"/>
              <a:t>lenos</a:t>
            </a:r>
            <a:r>
              <a:rPr lang="cs-CZ" sz="2000" dirty="0"/>
              <a:t>t</a:t>
            </a:r>
            <a:r>
              <a:rPr lang="en-US" sz="2000" dirty="0"/>
              <a:t> v</a:t>
            </a:r>
            <a:r>
              <a:rPr lang="cs-CZ" sz="2000" dirty="0" err="1"/>
              <a:t>ět</a:t>
            </a:r>
            <a:r>
              <a:rPr lang="en-US" sz="2000" dirty="0"/>
              <a:t>š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cs-CZ" sz="2000" dirty="0"/>
              <a:t>než</a:t>
            </a:r>
            <a:r>
              <a:rPr lang="en-US" sz="2000" dirty="0"/>
              <a:t> 1 000 km.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35129B8-A34B-4FD6-A13D-34D0845D6803}"/>
              </a:ext>
            </a:extLst>
          </p:cNvPr>
          <p:cNvSpPr txBox="1"/>
          <p:nvPr/>
        </p:nvSpPr>
        <p:spPr>
          <a:xfrm>
            <a:off x="197892" y="1494768"/>
            <a:ext cx="88232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Mikrovlnná</a:t>
            </a:r>
            <a:r>
              <a:rPr lang="en-US" sz="2000" b="1" dirty="0"/>
              <a:t> </a:t>
            </a:r>
            <a:r>
              <a:rPr lang="cs-CZ" sz="2000" b="1" dirty="0" err="1"/>
              <a:t>troub</a:t>
            </a:r>
            <a:r>
              <a:rPr lang="en-US" sz="2000" b="1" dirty="0"/>
              <a:t>a</a:t>
            </a:r>
            <a:r>
              <a:rPr lang="en-US" sz="2000" dirty="0"/>
              <a:t>. </a:t>
            </a:r>
            <a:r>
              <a:rPr lang="cs-CZ" sz="2000" dirty="0"/>
              <a:t>Zdrojem </a:t>
            </a:r>
            <a:r>
              <a:rPr lang="en-US" sz="2000" dirty="0"/>
              <a:t>m</a:t>
            </a:r>
            <a:r>
              <a:rPr lang="cs-CZ" sz="2000" dirty="0" err="1"/>
              <a:t>ikrovlnného</a:t>
            </a:r>
            <a:r>
              <a:rPr lang="cs-CZ" sz="2000" dirty="0"/>
              <a:t> záření</a:t>
            </a:r>
            <a:r>
              <a:rPr lang="en-US" sz="2000" dirty="0"/>
              <a:t> je magnetron. </a:t>
            </a:r>
            <a:r>
              <a:rPr lang="en-US" sz="2000" dirty="0" err="1"/>
              <a:t>Mikrovlny</a:t>
            </a:r>
            <a:r>
              <a:rPr lang="en-US" sz="2000" dirty="0"/>
              <a:t> o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</a:t>
            </a:r>
            <a:r>
              <a:rPr lang="en-US" sz="2000" dirty="0" err="1"/>
              <a:t>kolem</a:t>
            </a:r>
            <a:r>
              <a:rPr lang="en-US" sz="2000" dirty="0"/>
              <a:t> 12 cm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dirty="0" err="1"/>
              <a:t>blízkou</a:t>
            </a:r>
            <a:r>
              <a:rPr lang="en-US" sz="2000" dirty="0"/>
              <a:t> </a:t>
            </a:r>
            <a:r>
              <a:rPr lang="en-US" sz="2000" dirty="0" err="1"/>
              <a:t>rezonanční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dirty="0" err="1"/>
              <a:t>některých</a:t>
            </a:r>
            <a:r>
              <a:rPr lang="en-US" sz="2000" dirty="0"/>
              <a:t> </a:t>
            </a:r>
            <a:r>
              <a:rPr lang="en-US" sz="2000" dirty="0" err="1"/>
              <a:t>nesymetrických</a:t>
            </a:r>
            <a:r>
              <a:rPr lang="en-US" sz="2000" dirty="0"/>
              <a:t> </a:t>
            </a:r>
            <a:r>
              <a:rPr lang="en-US" sz="2000" dirty="0" err="1"/>
              <a:t>molekul</a:t>
            </a:r>
            <a:r>
              <a:rPr lang="en-US" sz="2000" dirty="0"/>
              <a:t>, </a:t>
            </a:r>
            <a:r>
              <a:rPr lang="en-US" sz="2000" dirty="0" err="1"/>
              <a:t>hlavně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cs-CZ" sz="2000" b="0" i="0" dirty="0">
                <a:effectLst/>
              </a:rPr>
              <a:t>Dipóly polárních molekul se nepřetržitě natáčejí dle okamžitého směru elektromagnetického pole a takto mění svoji orientaci až několik miliardkrát za sekundu. Přitom se využívá dvou procesů: </a:t>
            </a:r>
            <a:r>
              <a:rPr lang="cs-CZ" sz="2000" b="0" i="0" u="sng" dirty="0">
                <a:effectLst/>
              </a:rPr>
              <a:t>mezimolekulárního tření</a:t>
            </a:r>
            <a:r>
              <a:rPr lang="cs-CZ" sz="2000" b="0" i="0" dirty="0">
                <a:effectLst/>
              </a:rPr>
              <a:t>, k němuž dochází při překonávání mezimolekulárních přitažlivých sil, a </a:t>
            </a:r>
            <a:r>
              <a:rPr lang="cs-CZ" sz="2000" b="0" i="0" u="sng" dirty="0">
                <a:effectLst/>
              </a:rPr>
              <a:t>hystereze</a:t>
            </a:r>
            <a:r>
              <a:rPr lang="cs-CZ" sz="2000" b="0" i="0" dirty="0">
                <a:effectLst/>
              </a:rPr>
              <a:t>, která vzniká mezi působícím polem a indukovanou elektrickou odezvou vlivem setrvačnosti, jež závisí na elektrickém náboji, hmotě a tvaru molekul. </a:t>
            </a:r>
            <a:endParaRPr lang="en-US" sz="2000" dirty="0"/>
          </a:p>
        </p:txBody>
      </p:sp>
      <p:pic>
        <p:nvPicPr>
          <p:cNvPr id="12" name="Picture 8" descr="How Foods Get Cooked in the Microwave | Microwave ...">
            <a:extLst>
              <a:ext uri="{FF2B5EF4-FFF2-40B4-BE49-F238E27FC236}">
                <a16:creationId xmlns:a16="http://schemas.microsoft.com/office/drawing/2014/main" id="{3DEF9770-F453-4706-9CBF-779E8FA9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9" y="4540300"/>
            <a:ext cx="3266688" cy="19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Making Caramel Apples in the Microwave - Discovery Express">
            <a:extLst>
              <a:ext uri="{FF2B5EF4-FFF2-40B4-BE49-F238E27FC236}">
                <a16:creationId xmlns:a16="http://schemas.microsoft.com/office/drawing/2014/main" id="{4E154A8F-11FE-458C-8B1D-AC32547B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9" y="4189862"/>
            <a:ext cx="4766876" cy="25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75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DE253E-3E31-4EF9-B432-28DF5CDC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12" y="2160448"/>
            <a:ext cx="3931541" cy="2200298"/>
          </a:xfrm>
          <a:prstGeom prst="rect">
            <a:avLst/>
          </a:prstGeom>
        </p:spPr>
      </p:pic>
      <p:pic>
        <p:nvPicPr>
          <p:cNvPr id="6154" name="Picture 10" descr="Принцип работы микроволновой печи">
            <a:extLst>
              <a:ext uri="{FF2B5EF4-FFF2-40B4-BE49-F238E27FC236}">
                <a16:creationId xmlns:a16="http://schemas.microsoft.com/office/drawing/2014/main" id="{26C85376-35F4-44F6-9DD8-431C2C80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12" y="1803780"/>
            <a:ext cx="3790030" cy="26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7D148F-0B69-4B85-B107-C451A95B0FF1}"/>
              </a:ext>
            </a:extLst>
          </p:cNvPr>
          <p:cNvSpPr txBox="1"/>
          <p:nvPr/>
        </p:nvSpPr>
        <p:spPr>
          <a:xfrm>
            <a:off x="184243" y="223503"/>
            <a:ext cx="8727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R</a:t>
            </a:r>
            <a:r>
              <a:rPr lang="en-US" sz="2000" dirty="0" err="1"/>
              <a:t>ozkmit</a:t>
            </a:r>
            <a:r>
              <a:rPr lang="cs-CZ" sz="2000" dirty="0" err="1"/>
              <a:t>ané</a:t>
            </a:r>
            <a:r>
              <a:rPr lang="en-US" sz="2000" dirty="0"/>
              <a:t> </a:t>
            </a:r>
            <a:r>
              <a:rPr lang="en-US" sz="2000" dirty="0" err="1"/>
              <a:t>molekuly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 </a:t>
            </a:r>
            <a:r>
              <a:rPr lang="cs-CZ" sz="2000" dirty="0"/>
              <a:t>takto </a:t>
            </a:r>
            <a:r>
              <a:rPr lang="en-US" sz="2000" dirty="0"/>
              <a:t>m</a:t>
            </a:r>
            <a:r>
              <a:rPr lang="cs-CZ" sz="2000" dirty="0" err="1"/>
              <a:t>ění</a:t>
            </a:r>
            <a:r>
              <a:rPr lang="en-US" sz="2000" dirty="0"/>
              <a:t> </a:t>
            </a:r>
            <a:r>
              <a:rPr lang="en-US" sz="2000" dirty="0" err="1"/>
              <a:t>pohybov</a:t>
            </a:r>
            <a:r>
              <a:rPr lang="cs-CZ" sz="2000" dirty="0"/>
              <a:t>ou</a:t>
            </a:r>
            <a:r>
              <a:rPr lang="en-US" sz="2000" dirty="0"/>
              <a:t> </a:t>
            </a:r>
            <a:r>
              <a:rPr lang="en-US" sz="2000" dirty="0" err="1"/>
              <a:t>energi</a:t>
            </a:r>
            <a:r>
              <a:rPr lang="cs-CZ" sz="2000" dirty="0"/>
              <a:t>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tepeln</a:t>
            </a:r>
            <a:r>
              <a:rPr lang="cs-CZ" sz="2000" dirty="0"/>
              <a:t>ou</a:t>
            </a:r>
            <a:r>
              <a:rPr lang="en-US" sz="2000" dirty="0"/>
              <a:t>. </a:t>
            </a:r>
            <a:r>
              <a:rPr lang="cs-CZ" sz="2000" b="0" i="0" dirty="0">
                <a:effectLst/>
              </a:rPr>
              <a:t>Díky těmto jevům je ohřev produktu velmi rychlý a probíhá v celém objemu, ve kterém působí elektromagnetické pole na polární materiál. </a:t>
            </a:r>
            <a:r>
              <a:rPr lang="en-US" sz="2000" dirty="0" err="1"/>
              <a:t>Potraviny</a:t>
            </a:r>
            <a:r>
              <a:rPr lang="en-US" sz="2000" dirty="0"/>
              <a:t> </a:t>
            </a:r>
            <a:r>
              <a:rPr lang="en-US" sz="2000" dirty="0" err="1"/>
              <a:t>obvykle</a:t>
            </a:r>
            <a:r>
              <a:rPr lang="en-US" sz="2000" dirty="0"/>
              <a:t> </a:t>
            </a:r>
            <a:r>
              <a:rPr lang="en-US" sz="2000" dirty="0" err="1"/>
              <a:t>obsahují</a:t>
            </a:r>
            <a:r>
              <a:rPr lang="en-US" sz="2000" dirty="0"/>
              <a:t> </a:t>
            </a:r>
            <a:r>
              <a:rPr lang="en-US" sz="2000" dirty="0" err="1"/>
              <a:t>velké</a:t>
            </a:r>
            <a:r>
              <a:rPr lang="en-US" sz="2000" dirty="0"/>
              <a:t> </a:t>
            </a:r>
            <a:r>
              <a:rPr lang="en-US" sz="2000" dirty="0" err="1"/>
              <a:t>množství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 a </a:t>
            </a:r>
            <a:r>
              <a:rPr lang="en-US" sz="2000" dirty="0" err="1"/>
              <a:t>navíc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nádoby</a:t>
            </a:r>
            <a:r>
              <a:rPr lang="en-US" sz="2000" dirty="0"/>
              <a:t> (</a:t>
            </a:r>
            <a:r>
              <a:rPr lang="en-US" sz="2000" dirty="0" err="1"/>
              <a:t>sklenice</a:t>
            </a:r>
            <a:r>
              <a:rPr lang="en-US" sz="2000" dirty="0"/>
              <a:t>, </a:t>
            </a:r>
            <a:r>
              <a:rPr lang="en-US" sz="2000" dirty="0" err="1"/>
              <a:t>talíře</a:t>
            </a:r>
            <a:r>
              <a:rPr lang="en-US" sz="2000" dirty="0"/>
              <a:t>, </a:t>
            </a:r>
            <a:r>
              <a:rPr lang="en-US" sz="2000" dirty="0" err="1"/>
              <a:t>keramické</a:t>
            </a:r>
            <a:r>
              <a:rPr lang="en-US" sz="2000" dirty="0"/>
              <a:t> </a:t>
            </a:r>
            <a:r>
              <a:rPr lang="en-US" sz="2000" dirty="0" err="1"/>
              <a:t>hrníčky</a:t>
            </a:r>
            <a:r>
              <a:rPr lang="en-US" sz="2000" dirty="0"/>
              <a:t>) </a:t>
            </a:r>
            <a:r>
              <a:rPr lang="en-US" sz="2000" dirty="0" err="1"/>
              <a:t>neohřívají</a:t>
            </a:r>
            <a:endParaRPr lang="cs-CZ" sz="2000" b="0" i="0" dirty="0">
              <a:effectLst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1EB3049-2522-4135-A397-AA0F53C30D94}"/>
              </a:ext>
            </a:extLst>
          </p:cNvPr>
          <p:cNvSpPr txBox="1"/>
          <p:nvPr/>
        </p:nvSpPr>
        <p:spPr>
          <a:xfrm>
            <a:off x="197893" y="4732657"/>
            <a:ext cx="87413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Mikrovlny</a:t>
            </a:r>
            <a:r>
              <a:rPr lang="en-US" sz="2000" dirty="0"/>
              <a:t> pr</a:t>
            </a:r>
            <a:r>
              <a:rPr lang="cs-CZ" sz="2000" dirty="0"/>
              <a:t>o</a:t>
            </a:r>
            <a:r>
              <a:rPr lang="en-US" sz="2000" dirty="0" err="1"/>
              <a:t>cház</a:t>
            </a:r>
            <a:r>
              <a:rPr lang="cs-CZ" sz="2000" dirty="0" err="1"/>
              <a:t>ejí</a:t>
            </a:r>
            <a:r>
              <a:rPr lang="en-US" sz="2000" dirty="0"/>
              <a:t> n</a:t>
            </a:r>
            <a:r>
              <a:rPr lang="cs-CZ" sz="2000" dirty="0"/>
              <a:t>ě</a:t>
            </a:r>
            <a:r>
              <a:rPr lang="en-US" sz="2000" dirty="0"/>
              <a:t>kt</a:t>
            </a:r>
            <a:r>
              <a:rPr lang="cs-CZ" sz="2000" dirty="0"/>
              <a:t>e</a:t>
            </a:r>
            <a:r>
              <a:rPr lang="en-US" sz="2000" dirty="0" err="1"/>
              <a:t>rými</a:t>
            </a:r>
            <a:r>
              <a:rPr lang="en-US" sz="2000" dirty="0"/>
              <a:t> </a:t>
            </a:r>
            <a:r>
              <a:rPr lang="en-US" sz="2000" dirty="0" err="1"/>
              <a:t>materiál</a:t>
            </a:r>
            <a:r>
              <a:rPr lang="cs-CZ" sz="2000" dirty="0"/>
              <a:t>y</a:t>
            </a:r>
            <a:r>
              <a:rPr lang="en-US" sz="2000" dirty="0"/>
              <a:t> (pap</a:t>
            </a:r>
            <a:r>
              <a:rPr lang="cs-CZ" sz="2000" dirty="0"/>
              <a:t>í</a:t>
            </a:r>
            <a:r>
              <a:rPr lang="en-US" sz="2000" dirty="0"/>
              <a:t>r, </a:t>
            </a:r>
            <a:r>
              <a:rPr lang="en-US" sz="2000" dirty="0" err="1"/>
              <a:t>plast</a:t>
            </a:r>
            <a:r>
              <a:rPr lang="en-US" sz="2000" dirty="0"/>
              <a:t>, </a:t>
            </a:r>
            <a:r>
              <a:rPr lang="en-US" sz="2000" dirty="0" err="1"/>
              <a:t>bavlna</a:t>
            </a:r>
            <a:r>
              <a:rPr lang="en-US" sz="2000" dirty="0"/>
              <a:t>, </a:t>
            </a:r>
            <a:r>
              <a:rPr lang="en-US" sz="2000" dirty="0" err="1"/>
              <a:t>sklo</a:t>
            </a:r>
            <a:r>
              <a:rPr lang="en-US" sz="2000" dirty="0"/>
              <a:t>). </a:t>
            </a:r>
            <a:r>
              <a:rPr lang="en-US" sz="2000" u="sng" dirty="0" err="1"/>
              <a:t>Pr</a:t>
            </a:r>
            <a:r>
              <a:rPr lang="cs-CZ" sz="2000" u="sng" dirty="0"/>
              <a:t>o</a:t>
            </a:r>
            <a:r>
              <a:rPr lang="en-US" sz="2000" u="sng" dirty="0" err="1"/>
              <a:t>pustnos</a:t>
            </a:r>
            <a:r>
              <a:rPr lang="cs-CZ" sz="2000" u="sng" dirty="0"/>
              <a:t>t</a:t>
            </a:r>
            <a:r>
              <a:rPr lang="en-US" sz="2000" u="sng" dirty="0"/>
              <a:t> </a:t>
            </a:r>
            <a:r>
              <a:rPr lang="en-US" sz="2000" u="sng" dirty="0" err="1"/>
              <a:t>závisí</a:t>
            </a:r>
            <a:r>
              <a:rPr lang="en-US" sz="2000" u="sng" dirty="0"/>
              <a:t> </a:t>
            </a:r>
            <a:r>
              <a:rPr lang="cs-CZ" sz="2000" u="sng" dirty="0"/>
              <a:t>na</a:t>
            </a:r>
            <a:r>
              <a:rPr lang="en-US" sz="2000" u="sng" dirty="0"/>
              <a:t> </a:t>
            </a:r>
            <a:r>
              <a:rPr lang="en-US" sz="2000" u="sng" dirty="0" err="1"/>
              <a:t>materiálu</a:t>
            </a:r>
            <a:r>
              <a:rPr lang="en-US" sz="2000" u="sng" dirty="0"/>
              <a:t> a </a:t>
            </a:r>
            <a:r>
              <a:rPr lang="en-US" sz="2000" u="sng" dirty="0" err="1"/>
              <a:t>jeho</a:t>
            </a:r>
            <a:r>
              <a:rPr lang="en-US" sz="2000" u="sng" dirty="0"/>
              <a:t> </a:t>
            </a:r>
            <a:r>
              <a:rPr lang="cs-CZ" sz="2000" u="sng" dirty="0"/>
              <a:t>tloušťce</a:t>
            </a:r>
            <a:r>
              <a:rPr lang="en-US" sz="2000" u="sng" dirty="0"/>
              <a:t> (</a:t>
            </a:r>
            <a:r>
              <a:rPr lang="en-US" sz="2000" u="sng" dirty="0" err="1"/>
              <a:t>výraznejší</a:t>
            </a:r>
            <a:r>
              <a:rPr lang="en-US" sz="2000" u="sng" dirty="0"/>
              <a:t> </a:t>
            </a:r>
            <a:r>
              <a:rPr lang="en-US" sz="2000" u="sng" dirty="0" err="1"/>
              <a:t>útl</a:t>
            </a:r>
            <a:r>
              <a:rPr lang="cs-CZ" sz="2000" u="sng" dirty="0"/>
              <a:t>u</a:t>
            </a:r>
            <a:r>
              <a:rPr lang="en-US" sz="2000" u="sng" dirty="0"/>
              <a:t>m </a:t>
            </a:r>
            <a:r>
              <a:rPr lang="en-US" sz="2000" u="sng" dirty="0" err="1"/>
              <a:t>nastáv</a:t>
            </a:r>
            <a:r>
              <a:rPr lang="cs-CZ" sz="2000" u="sng" dirty="0"/>
              <a:t>á</a:t>
            </a:r>
            <a:r>
              <a:rPr lang="en-US" sz="2000" u="sng" dirty="0"/>
              <a:t>, </a:t>
            </a:r>
            <a:r>
              <a:rPr lang="cs-CZ" sz="2000" u="sng" dirty="0"/>
              <a:t>je-li</a:t>
            </a:r>
            <a:r>
              <a:rPr lang="en-US" sz="2000" u="sng" dirty="0"/>
              <a:t> </a:t>
            </a:r>
            <a:r>
              <a:rPr lang="cs-CZ" sz="2000" u="sng" dirty="0"/>
              <a:t>tloušť</a:t>
            </a:r>
            <a:r>
              <a:rPr lang="en-US" sz="2000" u="sng" dirty="0"/>
              <a:t>ka </a:t>
            </a:r>
            <a:r>
              <a:rPr lang="en-US" sz="2000" u="sng" dirty="0" err="1"/>
              <a:t>materiálu</a:t>
            </a:r>
            <a:r>
              <a:rPr lang="en-US" sz="2000" u="sng" dirty="0"/>
              <a:t> </a:t>
            </a:r>
            <a:r>
              <a:rPr lang="cs-CZ" sz="2000" u="sng" dirty="0"/>
              <a:t>větší než </a:t>
            </a:r>
            <a:r>
              <a:rPr lang="en-US" sz="2000" u="sng" dirty="0"/>
              <a:t>1/2 </a:t>
            </a:r>
            <a:r>
              <a:rPr lang="en-US" sz="2000" u="sng" dirty="0" err="1"/>
              <a:t>vlnové</a:t>
            </a:r>
            <a:r>
              <a:rPr lang="en-US" sz="2000" u="sng" dirty="0"/>
              <a:t> d</a:t>
            </a:r>
            <a:r>
              <a:rPr lang="cs-CZ" sz="2000" u="sng" dirty="0" err="1"/>
              <a:t>él</a:t>
            </a:r>
            <a:r>
              <a:rPr lang="en-US" sz="2000" u="sng" dirty="0" err="1"/>
              <a:t>ky</a:t>
            </a:r>
            <a:r>
              <a:rPr lang="en-US" sz="2000" u="sng" dirty="0"/>
              <a:t> </a:t>
            </a:r>
            <a:r>
              <a:rPr lang="cs-CZ" sz="2000" u="sng" dirty="0"/>
              <a:t>záření</a:t>
            </a:r>
            <a:r>
              <a:rPr lang="en-US" sz="2000" u="sng" dirty="0"/>
              <a:t>). </a:t>
            </a:r>
            <a:r>
              <a:rPr lang="en-US" sz="2000" dirty="0" err="1"/>
              <a:t>Dipolárn</a:t>
            </a:r>
            <a:r>
              <a:rPr lang="cs-CZ" sz="2000" dirty="0"/>
              <a:t>í</a:t>
            </a:r>
            <a:r>
              <a:rPr lang="en-US" sz="2000" dirty="0"/>
              <a:t>mi </a:t>
            </a:r>
            <a:r>
              <a:rPr lang="en-US" sz="2000" dirty="0" err="1"/>
              <a:t>materiál</a:t>
            </a:r>
            <a:r>
              <a:rPr lang="cs-CZ" sz="2000" dirty="0"/>
              <a:t>y</a:t>
            </a:r>
            <a:r>
              <a:rPr lang="en-US" sz="2000" dirty="0"/>
              <a:t> (</a:t>
            </a:r>
            <a:r>
              <a:rPr lang="en-US" sz="2000" dirty="0" err="1"/>
              <a:t>voda</a:t>
            </a:r>
            <a:r>
              <a:rPr lang="en-US" sz="2000" dirty="0"/>
              <a:t>, </a:t>
            </a:r>
            <a:r>
              <a:rPr lang="en-US" sz="2000" dirty="0" err="1"/>
              <a:t>tuk</a:t>
            </a:r>
            <a:r>
              <a:rPr lang="en-US" sz="2000" dirty="0"/>
              <a:t>) </a:t>
            </a:r>
            <a:r>
              <a:rPr lang="cs-CZ" sz="2000" dirty="0"/>
              <a:t>jsou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pohlcov</a:t>
            </a:r>
            <a:r>
              <a:rPr lang="cs-CZ" sz="2000" dirty="0" err="1"/>
              <a:t>ány</a:t>
            </a:r>
            <a:r>
              <a:rPr lang="en-US" sz="2000" dirty="0"/>
              <a:t>. </a:t>
            </a:r>
            <a:r>
              <a:rPr lang="en-US" sz="2000" dirty="0" err="1"/>
              <a:t>Kovy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nepr</a:t>
            </a:r>
            <a:r>
              <a:rPr lang="cs-CZ" sz="2000" dirty="0"/>
              <a:t>opouštějí</a:t>
            </a:r>
            <a:r>
              <a:rPr lang="en-US" sz="2000" dirty="0"/>
              <a:t>, pr</a:t>
            </a:r>
            <a:r>
              <a:rPr lang="cs-CZ" sz="2000" dirty="0"/>
              <a:t>o</a:t>
            </a:r>
            <a:r>
              <a:rPr lang="en-US" sz="2000" dirty="0" err="1"/>
              <a:t>tože</a:t>
            </a:r>
            <a:r>
              <a:rPr lang="en-US" sz="2000" dirty="0"/>
              <a:t> </a:t>
            </a:r>
            <a:r>
              <a:rPr lang="en-US" sz="2000" dirty="0" err="1"/>
              <a:t>maj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en-US" sz="2000" dirty="0" err="1"/>
              <a:t>vo</a:t>
            </a:r>
            <a:r>
              <a:rPr lang="cs-CZ" sz="2000" dirty="0"/>
              <a:t>l</a:t>
            </a:r>
            <a:r>
              <a:rPr lang="en-US" sz="2000" dirty="0"/>
              <a:t>né </a:t>
            </a:r>
            <a:r>
              <a:rPr lang="en-US" sz="2000" dirty="0" err="1"/>
              <a:t>elektr</a:t>
            </a:r>
            <a:r>
              <a:rPr lang="cs-CZ" sz="2000" dirty="0"/>
              <a:t>o</a:t>
            </a:r>
            <a:r>
              <a:rPr lang="en-US" sz="2000" dirty="0" err="1"/>
              <a:t>ny</a:t>
            </a:r>
            <a:r>
              <a:rPr lang="en-US" sz="2000" dirty="0"/>
              <a:t>. </a:t>
            </a:r>
            <a:r>
              <a:rPr lang="en-US" sz="2000" dirty="0" err="1"/>
              <a:t>Vzh</a:t>
            </a:r>
            <a:r>
              <a:rPr lang="cs-CZ" sz="2000" dirty="0" err="1"/>
              <a:t>le</a:t>
            </a:r>
            <a:r>
              <a:rPr lang="en-US" sz="2000" dirty="0"/>
              <a:t>d</a:t>
            </a:r>
            <a:r>
              <a:rPr lang="cs-CZ" sz="2000" dirty="0"/>
              <a:t>e</a:t>
            </a:r>
            <a:r>
              <a:rPr lang="en-US" sz="2000" dirty="0"/>
              <a:t>m </a:t>
            </a:r>
            <a:r>
              <a:rPr lang="cs-CZ" sz="2000" dirty="0"/>
              <a:t>k</a:t>
            </a:r>
            <a:r>
              <a:rPr lang="en-US" sz="2000" dirty="0"/>
              <a:t> </a:t>
            </a:r>
            <a:r>
              <a:rPr lang="en-US" sz="2000" dirty="0" err="1"/>
              <a:t>vlnov</a:t>
            </a:r>
            <a:r>
              <a:rPr lang="cs-CZ" sz="2000" dirty="0"/>
              <a:t>é</a:t>
            </a:r>
            <a:r>
              <a:rPr lang="en-US" sz="2000" dirty="0"/>
              <a:t> d</a:t>
            </a:r>
            <a:r>
              <a:rPr lang="cs-CZ" sz="2000" dirty="0" err="1"/>
              <a:t>élce</a:t>
            </a:r>
            <a:r>
              <a:rPr lang="en-US" sz="2000" dirty="0"/>
              <a:t> </a:t>
            </a:r>
            <a:r>
              <a:rPr lang="en-US" sz="2000" dirty="0" err="1"/>
              <a:t>nem</a:t>
            </a:r>
            <a:r>
              <a:rPr lang="cs-CZ" sz="2000" dirty="0"/>
              <a:t>oho</a:t>
            </a:r>
            <a:r>
              <a:rPr lang="en-US" sz="2000" dirty="0"/>
              <a:t>u </a:t>
            </a:r>
            <a:r>
              <a:rPr lang="en-US" sz="2000" dirty="0" err="1"/>
              <a:t>mikrovlny</a:t>
            </a:r>
            <a:r>
              <a:rPr lang="en-US" sz="2000" dirty="0"/>
              <a:t> pr</a:t>
            </a:r>
            <a:r>
              <a:rPr lang="cs-CZ" sz="2000" dirty="0"/>
              <a:t>o</a:t>
            </a:r>
            <a:r>
              <a:rPr lang="en-US" sz="2000" dirty="0" err="1"/>
              <a:t>cház</a:t>
            </a:r>
            <a:r>
              <a:rPr lang="cs-CZ" sz="2000" dirty="0"/>
              <a:t>et</a:t>
            </a:r>
            <a:r>
              <a:rPr lang="en-US" sz="2000" dirty="0"/>
              <a:t> ani </a:t>
            </a:r>
            <a:r>
              <a:rPr lang="en-US" sz="2000" dirty="0" err="1"/>
              <a:t>malými</a:t>
            </a:r>
            <a:r>
              <a:rPr lang="en-US" sz="2000" dirty="0"/>
              <a:t> </a:t>
            </a:r>
            <a:r>
              <a:rPr lang="en-US" sz="2000" dirty="0" err="1"/>
              <a:t>otvor</a:t>
            </a:r>
            <a:r>
              <a:rPr lang="cs-CZ" sz="2000" dirty="0"/>
              <a:t>y</a:t>
            </a:r>
            <a:r>
              <a:rPr lang="en-US" sz="2000" dirty="0"/>
              <a:t> v </a:t>
            </a:r>
            <a:r>
              <a:rPr lang="en-US" sz="2000" dirty="0" err="1"/>
              <a:t>kov</a:t>
            </a:r>
            <a:r>
              <a:rPr lang="cs-CZ" sz="2000" dirty="0"/>
              <a:t>e</a:t>
            </a:r>
            <a:r>
              <a:rPr lang="en-US" sz="2000" dirty="0" err="1"/>
              <a:t>ch.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4300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50AE0CD-6A6B-4C2A-80D0-ECF9814B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3" y="222250"/>
            <a:ext cx="7202487" cy="4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FF00"/>
              </a:buClr>
              <a:buSzPct val="75000"/>
            </a:pPr>
            <a:r>
              <a:rPr lang="cs-CZ" altLang="cs-CZ" sz="2800" b="1" i="0" u="none" dirty="0">
                <a:effectLst/>
              </a:rPr>
              <a:t>Elektromagnetické záření látek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7238DBA-9294-4A73-B544-E713F34A6879}"/>
              </a:ext>
            </a:extLst>
          </p:cNvPr>
          <p:cNvSpPr txBox="1"/>
          <p:nvPr/>
        </p:nvSpPr>
        <p:spPr>
          <a:xfrm>
            <a:off x="169461" y="815365"/>
            <a:ext cx="88050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Všechny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předměty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kolem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nás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vydávají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elektromagnetické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To se 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případě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studených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těles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nachází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infračervené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části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spektra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která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pro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lidské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viditelná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cs-CZ" altLang="cs-CZ" sz="2000" i="0" u="none" dirty="0">
                <a:effectLst/>
              </a:rPr>
              <a:t>S rostoucí teplotou tělesa se vyzařování tepelného záření přesouvá ke kratším vlnovým délkám (k vyšším frekvencím).</a:t>
            </a:r>
            <a:endParaRPr lang="cs-CZ" alt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Nejnižší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které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je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daného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tělesa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pozorovatelné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pouhým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okem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označuje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jako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Draperův</a:t>
            </a:r>
            <a:r>
              <a:rPr lang="en-US" sz="2000" b="1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bod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– ten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odpovídá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zhruba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525 °C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této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vyzařují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všechny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objekty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bez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ohledu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materiál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něhož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jsou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vyrobeny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červené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světlo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endParaRPr lang="cs-CZ" sz="2000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B0B148-0CE0-4D9A-9BA8-7239B1098EE1}"/>
              </a:ext>
            </a:extLst>
          </p:cNvPr>
          <p:cNvSpPr txBox="1"/>
          <p:nvPr/>
        </p:nvSpPr>
        <p:spPr>
          <a:xfrm>
            <a:off x="169461" y="3517390"/>
            <a:ext cx="69838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Když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předmět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dále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zahříváme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mění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postupně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jeho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barva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červené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oranžovou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žlutou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k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bílé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ještě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vyšších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teplotách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posouvá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směrem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do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ultrafialové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oblasti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Naše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oči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ho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pak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vnímají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jako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namodralé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78AB21E-6E62-4A4F-8A5F-4285D06EC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25" y="3172734"/>
            <a:ext cx="1419225" cy="35210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BD527CA-3547-4BB3-9D07-BAB2102B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0" y="4940639"/>
            <a:ext cx="2616434" cy="175312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F9E11A9-9954-41EA-BE6D-8B2C40BB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697" y="5016693"/>
            <a:ext cx="2325166" cy="16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4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68B2A88-92EC-4B84-90A1-8A8D38CDC304}"/>
              </a:ext>
            </a:extLst>
          </p:cNvPr>
          <p:cNvSpPr txBox="1"/>
          <p:nvPr/>
        </p:nvSpPr>
        <p:spPr>
          <a:xfrm>
            <a:off x="272102" y="293925"/>
            <a:ext cx="3271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Záření černého tělesa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A3497F-C0E8-4A2C-A05D-EBB84F22052E}"/>
              </a:ext>
            </a:extLst>
          </p:cNvPr>
          <p:cNvSpPr txBox="1"/>
          <p:nvPr/>
        </p:nvSpPr>
        <p:spPr>
          <a:xfrm>
            <a:off x="153147" y="1179204"/>
            <a:ext cx="8837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sz="2000" i="0" u="none" dirty="0">
                <a:latin typeface="+mn-lt"/>
              </a:rPr>
              <a:t>Černé těleso je fyzikální abstrakce tělesa, které dokonale pohlcuje veškerou energii dopadajícího záření. </a:t>
            </a:r>
            <a:r>
              <a:rPr lang="cs-CZ" altLang="cs-CZ" sz="2000" b="0" i="0" u="none" dirty="0">
                <a:effectLst/>
              </a:rPr>
              <a:t>V absolutně černém tělese je v rovnováze vyzařování a pohlcování záření.</a:t>
            </a:r>
            <a:endParaRPr lang="cs-CZ" altLang="cs-CZ" sz="2000" i="0" u="none" dirty="0">
              <a:latin typeface="+mn-lt"/>
            </a:endParaRPr>
          </a:p>
        </p:txBody>
      </p:sp>
      <p:pic>
        <p:nvPicPr>
          <p:cNvPr id="9" name="Picture 2" descr="alt: Záření černého tělesa při různých teplotách (v kelvinech; 0 °C je 273,15 kelvinu). Čím je objekt teplejší, tím více záření vydává. Vlnová délka, na které září nejintenzivněji, se zároveň posouvá k nižším hodnotám. Viditelné světlo má vlnové délky od 400 (fialové) do 700 nanometrů (červené). Zdroj Wikimedia Commons, autor 4C, úpravy Jan Kolář, licence CC BY-SA 3.0.">
            <a:extLst>
              <a:ext uri="{FF2B5EF4-FFF2-40B4-BE49-F238E27FC236}">
                <a16:creationId xmlns:a16="http://schemas.microsoft.com/office/drawing/2014/main" id="{95FD8D62-F76C-4A9F-B943-D0801A9A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15" y="2030373"/>
            <a:ext cx="4568083" cy="43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450FB8-F6E3-4A47-86BC-521461438531}"/>
              </a:ext>
            </a:extLst>
          </p:cNvPr>
          <p:cNvSpPr txBox="1"/>
          <p:nvPr/>
        </p:nvSpPr>
        <p:spPr>
          <a:xfrm>
            <a:off x="272102" y="2433659"/>
            <a:ext cx="37283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1" i="1" u="none" dirty="0" err="1"/>
              <a:t>Wienův</a:t>
            </a:r>
            <a:r>
              <a:rPr lang="cs-CZ" altLang="cs-CZ" sz="2000" b="1" i="1" u="none" dirty="0"/>
              <a:t> posunovací zákon</a:t>
            </a:r>
          </a:p>
          <a:p>
            <a:pPr algn="just"/>
            <a:endParaRPr lang="cs-CZ" altLang="cs-CZ" sz="2000" i="0" u="none" dirty="0">
              <a:effectLst/>
            </a:endParaRPr>
          </a:p>
          <a:p>
            <a:pPr algn="just"/>
            <a:r>
              <a:rPr lang="cs-CZ" altLang="cs-CZ" sz="2000" i="0" u="none" dirty="0">
                <a:effectLst/>
              </a:rPr>
              <a:t>S rostoucí teplotou zářiče se posouvá maximální hodnota spektrální hustoty zářivého toku ke kratším vlnovým délkám.</a:t>
            </a:r>
            <a:r>
              <a:rPr lang="cs-CZ" altLang="cs-CZ" sz="2000" b="0" i="0" u="none" dirty="0">
                <a:effectLst/>
              </a:rPr>
              <a:t> </a:t>
            </a:r>
          </a:p>
        </p:txBody>
      </p:sp>
      <p:graphicFrame>
        <p:nvGraphicFramePr>
          <p:cNvPr id="13" name="Object 17">
            <a:extLst>
              <a:ext uri="{FF2B5EF4-FFF2-40B4-BE49-F238E27FC236}">
                <a16:creationId xmlns:a16="http://schemas.microsoft.com/office/drawing/2014/main" id="{9E6B750E-E33B-4D88-892C-E1F5BC1BBD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864958"/>
              </p:ext>
            </p:extLst>
          </p:nvPr>
        </p:nvGraphicFramePr>
        <p:xfrm>
          <a:off x="1682928" y="4581584"/>
          <a:ext cx="1050759" cy="679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571320" imgH="393480" progId="Equation.3">
                  <p:embed/>
                </p:oleObj>
              </mc:Choice>
              <mc:Fallback>
                <p:oleObj name="Rovnice" r:id="rId3" imgW="571320" imgH="393480" progId="Equation.3">
                  <p:embed/>
                  <p:pic>
                    <p:nvPicPr>
                      <p:cNvPr id="35739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928" y="4581584"/>
                        <a:ext cx="1050759" cy="6793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9">
            <a:extLst>
              <a:ext uri="{FF2B5EF4-FFF2-40B4-BE49-F238E27FC236}">
                <a16:creationId xmlns:a16="http://schemas.microsoft.com/office/drawing/2014/main" id="{B6C80360-3477-4121-9872-417942894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2" y="5499774"/>
            <a:ext cx="1790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i="0" u="none" dirty="0">
                <a:effectLst/>
              </a:rPr>
              <a:t>b = 2,9.10</a:t>
            </a:r>
            <a:r>
              <a:rPr lang="cs-CZ" altLang="cs-CZ" sz="2000" i="0" u="none" baseline="30000" dirty="0">
                <a:effectLst/>
              </a:rPr>
              <a:t>-3 </a:t>
            </a:r>
            <a:r>
              <a:rPr lang="cs-CZ" altLang="cs-CZ" sz="2000" i="0" u="none" dirty="0" err="1">
                <a:effectLst/>
              </a:rPr>
              <a:t>m.K</a:t>
            </a:r>
            <a:endParaRPr lang="cs-CZ" altLang="cs-CZ" sz="2000" i="0" u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1824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scillating electric &#10;and magnetic field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90" y="4368145"/>
            <a:ext cx="3744121" cy="234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elektromagnetická vl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5" y="4958856"/>
            <a:ext cx="3825029" cy="15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2" y="1696406"/>
            <a:ext cx="2394650" cy="23787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CB41830-2DF3-4C96-A455-FEDFE3E54A53}"/>
              </a:ext>
            </a:extLst>
          </p:cNvPr>
          <p:cNvSpPr txBox="1"/>
          <p:nvPr/>
        </p:nvSpPr>
        <p:spPr>
          <a:xfrm>
            <a:off x="156950" y="796711"/>
            <a:ext cx="8727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(</a:t>
            </a:r>
            <a:r>
              <a:rPr lang="en-US" sz="2000" dirty="0" err="1"/>
              <a:t>též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) je </a:t>
            </a:r>
            <a:r>
              <a:rPr lang="en-US" sz="2000" dirty="0" err="1"/>
              <a:t>děj</a:t>
            </a:r>
            <a:r>
              <a:rPr lang="en-US" sz="2000" dirty="0"/>
              <a:t>,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němž</a:t>
            </a:r>
            <a:r>
              <a:rPr lang="en-US" sz="2000" dirty="0"/>
              <a:t> se </a:t>
            </a:r>
            <a:r>
              <a:rPr lang="en-US" sz="2000" dirty="0" err="1"/>
              <a:t>prostorem</a:t>
            </a:r>
            <a:r>
              <a:rPr lang="en-US" sz="2000" dirty="0"/>
              <a:t> </a:t>
            </a:r>
            <a:r>
              <a:rPr lang="en-US" sz="2000" dirty="0" err="1"/>
              <a:t>šíří</a:t>
            </a:r>
            <a:r>
              <a:rPr lang="en-US" sz="2000" dirty="0"/>
              <a:t> </a:t>
            </a:r>
            <a:r>
              <a:rPr lang="en-US" sz="2000" dirty="0" err="1"/>
              <a:t>příčné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</a:t>
            </a:r>
            <a:r>
              <a:rPr lang="en-US" sz="2000" dirty="0" err="1"/>
              <a:t>elektrického</a:t>
            </a:r>
            <a:r>
              <a:rPr lang="en-US" sz="2000" dirty="0"/>
              <a:t> a </a:t>
            </a:r>
            <a:r>
              <a:rPr lang="en-US" sz="2000" dirty="0" err="1"/>
              <a:t>magnetického</a:t>
            </a:r>
            <a:r>
              <a:rPr lang="en-US" sz="2000" dirty="0"/>
              <a:t> pole.</a:t>
            </a:r>
            <a:r>
              <a:rPr lang="cs-CZ" sz="2000" dirty="0"/>
              <a:t> </a:t>
            </a:r>
            <a:r>
              <a:rPr lang="en-US" sz="2000" dirty="0" err="1"/>
              <a:t>Popsáno</a:t>
            </a:r>
            <a:r>
              <a:rPr lang="en-US" sz="2000" dirty="0"/>
              <a:t> je </a:t>
            </a:r>
            <a:r>
              <a:rPr lang="en-US" sz="2000" dirty="0" err="1"/>
              <a:t>pomocí</a:t>
            </a:r>
            <a:r>
              <a:rPr lang="en-US" sz="2000" dirty="0"/>
              <a:t> </a:t>
            </a:r>
            <a:r>
              <a:rPr lang="en-US" sz="2000" dirty="0" err="1"/>
              <a:t>tzv</a:t>
            </a:r>
            <a:r>
              <a:rPr lang="en-US" sz="2000" dirty="0"/>
              <a:t>. </a:t>
            </a:r>
            <a:r>
              <a:rPr lang="en-US" sz="2000" dirty="0" err="1"/>
              <a:t>Maxwellových</a:t>
            </a:r>
            <a:r>
              <a:rPr lang="en-US" sz="2000" dirty="0"/>
              <a:t> </a:t>
            </a:r>
            <a:r>
              <a:rPr lang="en-US" sz="2000" dirty="0" err="1"/>
              <a:t>rovnic</a:t>
            </a:r>
            <a:r>
              <a:rPr lang="en-US" sz="2000" dirty="0"/>
              <a:t>. </a:t>
            </a:r>
          </a:p>
          <a:p>
            <a:pPr algn="just"/>
            <a:r>
              <a:rPr lang="en-US" sz="2000" dirty="0"/>
              <a:t> </a:t>
            </a:r>
            <a:endParaRPr lang="cs-CZ" sz="2000" dirty="0"/>
          </a:p>
          <a:p>
            <a:pPr algn="just"/>
            <a:endParaRPr lang="en-US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1DCDF4-98E4-4243-942C-93AD7A62BF30}"/>
              </a:ext>
            </a:extLst>
          </p:cNvPr>
          <p:cNvSpPr txBox="1"/>
          <p:nvPr/>
        </p:nvSpPr>
        <p:spPr>
          <a:xfrm>
            <a:off x="252483" y="1770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Elektromagnetické</a:t>
            </a:r>
            <a:r>
              <a:rPr lang="en-US" sz="2400" b="1" dirty="0"/>
              <a:t> </a:t>
            </a:r>
            <a:r>
              <a:rPr lang="en-US" sz="2400" b="1" dirty="0" err="1"/>
              <a:t>vlnění</a:t>
            </a:r>
            <a:endParaRPr lang="en-US" sz="2400" b="1" dirty="0"/>
          </a:p>
        </p:txBody>
      </p:sp>
      <p:pic>
        <p:nvPicPr>
          <p:cNvPr id="14" name="Picture 4" descr="http://enpedie.cz/rovnice/maxwell1.png">
            <a:extLst>
              <a:ext uri="{FF2B5EF4-FFF2-40B4-BE49-F238E27FC236}">
                <a16:creationId xmlns:a16="http://schemas.microsoft.com/office/drawing/2014/main" id="{52C95DC3-2A97-45D1-AD9B-A10A3ABC0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24" y="1932818"/>
            <a:ext cx="3803884" cy="146547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1DAD607-B93D-462A-B901-4EAE4DEF16EC}"/>
              </a:ext>
            </a:extLst>
          </p:cNvPr>
          <p:cNvSpPr txBox="1"/>
          <p:nvPr/>
        </p:nvSpPr>
        <p:spPr>
          <a:xfrm>
            <a:off x="191069" y="3657797"/>
            <a:ext cx="66123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dirty="0"/>
              <a:t>Zahrnuje dvě složky, které jsou na sebe kolmé: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Intenzita elektrického pole </a:t>
            </a:r>
            <a:r>
              <a:rPr lang="cs-CZ" altLang="cs-CZ" sz="2000" dirty="0">
                <a:solidFill>
                  <a:srgbClr val="FF0000"/>
                </a:solidFill>
              </a:rPr>
              <a:t>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Magnetická indukce </a:t>
            </a:r>
            <a:r>
              <a:rPr lang="cs-CZ" altLang="cs-CZ" sz="20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7715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64" name="Rectangle 148"/>
          <p:cNvSpPr>
            <a:spLocks noChangeArrowheads="1"/>
          </p:cNvSpPr>
          <p:nvPr/>
        </p:nvSpPr>
        <p:spPr bwMode="auto">
          <a:xfrm>
            <a:off x="449263" y="267146"/>
            <a:ext cx="389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i="1" u="none" dirty="0"/>
              <a:t>Stefanův-</a:t>
            </a:r>
            <a:r>
              <a:rPr lang="cs-CZ" altLang="cs-CZ" sz="2400" b="1" i="1" u="none" dirty="0" err="1"/>
              <a:t>Boltzmannův</a:t>
            </a:r>
            <a:r>
              <a:rPr lang="cs-CZ" altLang="cs-CZ" sz="2400" b="1" i="1" u="none" dirty="0"/>
              <a:t> zákon</a:t>
            </a:r>
          </a:p>
        </p:txBody>
      </p:sp>
      <p:sp>
        <p:nvSpPr>
          <p:cNvPr id="214166" name="Rectangle 150"/>
          <p:cNvSpPr>
            <a:spLocks noChangeArrowheads="1"/>
          </p:cNvSpPr>
          <p:nvPr/>
        </p:nvSpPr>
        <p:spPr bwMode="auto">
          <a:xfrm>
            <a:off x="92074" y="913750"/>
            <a:ext cx="8918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Intenzita záření vyzařovaná absolutně černým tělesem roste úměrně čtvrté mocnině termodynamické teploty.</a:t>
            </a:r>
            <a:endParaRPr lang="cs-CZ" altLang="cs-CZ" sz="2000" b="0" i="0" u="none" dirty="0">
              <a:effectLst/>
            </a:endParaRPr>
          </a:p>
        </p:txBody>
      </p:sp>
      <p:sp>
        <p:nvSpPr>
          <p:cNvPr id="214169" name="Rectangle 153"/>
          <p:cNvSpPr>
            <a:spLocks noChangeArrowheads="1"/>
          </p:cNvSpPr>
          <p:nvPr/>
        </p:nvSpPr>
        <p:spPr bwMode="auto">
          <a:xfrm>
            <a:off x="2606317" y="1881633"/>
            <a:ext cx="60884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8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i="1" dirty="0">
                <a:latin typeface="+mn-lt"/>
              </a:rPr>
              <a:t>I</a:t>
            </a:r>
            <a:r>
              <a:rPr lang="cs-CZ" dirty="0">
                <a:latin typeface="+mn-lt"/>
              </a:rPr>
              <a:t> – celková intenzita záření (podíl výkonu a plochy) [W·m</a:t>
            </a:r>
            <a:r>
              <a:rPr lang="cs-CZ" baseline="30000" dirty="0">
                <a:latin typeface="+mn-lt"/>
              </a:rPr>
              <a:t>−2</a:t>
            </a:r>
            <a:r>
              <a:rPr lang="cs-CZ" dirty="0">
                <a:latin typeface="+mn-lt"/>
              </a:rPr>
              <a:t>]</a:t>
            </a:r>
          </a:p>
          <a:p>
            <a:pPr algn="just"/>
            <a:r>
              <a:rPr lang="cs-CZ" altLang="cs-CZ" u="none" dirty="0">
                <a:effectLst/>
                <a:latin typeface="+mn-lt"/>
                <a:sym typeface="Symbol" panose="05050102010706020507" pitchFamily="18" charset="2"/>
              </a:rPr>
              <a:t></a:t>
            </a:r>
            <a:r>
              <a:rPr lang="cs-CZ" altLang="cs-CZ" b="0" i="0" u="none" dirty="0">
                <a:effectLst/>
                <a:latin typeface="+mn-lt"/>
              </a:rPr>
              <a:t>  - Stefan-</a:t>
            </a:r>
            <a:r>
              <a:rPr lang="cs-CZ" altLang="cs-CZ" b="0" i="0" u="none" dirty="0" err="1">
                <a:effectLst/>
                <a:latin typeface="+mn-lt"/>
              </a:rPr>
              <a:t>Boltzmannova</a:t>
            </a:r>
            <a:r>
              <a:rPr lang="cs-CZ" altLang="cs-CZ" b="0" i="0" u="none" dirty="0">
                <a:effectLst/>
                <a:latin typeface="+mn-lt"/>
              </a:rPr>
              <a:t> konstanta 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 = 5,67.10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-8 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W.m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-2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 .K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-4</a:t>
            </a:r>
            <a:endParaRPr lang="cs-CZ" altLang="cs-CZ" b="0" i="0" u="none" dirty="0">
              <a:effectLst/>
              <a:latin typeface="+mn-lt"/>
            </a:endParaRPr>
          </a:p>
          <a:p>
            <a:pPr algn="just"/>
            <a:r>
              <a:rPr lang="cs-CZ" altLang="cs-CZ" u="none" dirty="0">
                <a:effectLst/>
                <a:latin typeface="+mn-lt"/>
                <a:sym typeface="Symbol" panose="05050102010706020507" pitchFamily="18" charset="2"/>
              </a:rPr>
              <a:t>T - </a:t>
            </a:r>
            <a:r>
              <a:rPr lang="cs-CZ" altLang="cs-CZ" b="0" i="0" u="none" dirty="0">
                <a:effectLst/>
                <a:latin typeface="+mn-lt"/>
                <a:sym typeface="Symbol" panose="05050102010706020507" pitchFamily="18" charset="2"/>
              </a:rPr>
              <a:t>termodynamická teplota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8B28018-5046-45FB-9AA9-0BE0ECAEC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988" y="2111738"/>
            <a:ext cx="1447248" cy="4631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1F4C25-D67D-4A67-98BE-12405CC2E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3" y="3589592"/>
            <a:ext cx="3476625" cy="27111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4E0DC6-4FC9-4174-A6E1-C7B38F5E3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582" y="3589592"/>
            <a:ext cx="4372155" cy="24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9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stonishing Astronomy 101 - Chapter 17">
            <a:extLst>
              <a:ext uri="{FF2B5EF4-FFF2-40B4-BE49-F238E27FC236}">
                <a16:creationId xmlns:a16="http://schemas.microsoft.com/office/drawing/2014/main" id="{73F67FCA-16C3-4329-8ACA-9F20F5A7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0" y="439220"/>
            <a:ext cx="7964423" cy="597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29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2890654-316F-4C11-919E-F63352D0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8" y="150126"/>
            <a:ext cx="8847464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4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091F09C5-96E7-41A3-9565-D3DC5D0733ED}"/>
              </a:ext>
            </a:extLst>
          </p:cNvPr>
          <p:cNvSpPr txBox="1"/>
          <p:nvPr/>
        </p:nvSpPr>
        <p:spPr>
          <a:xfrm>
            <a:off x="348018" y="13605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</a:rPr>
              <a:t>Rayleighův-Jeansův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zákon</a:t>
            </a: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2AABEBF-32F9-4336-9FEC-58BB26AA697D}"/>
              </a:ext>
            </a:extLst>
          </p:cNvPr>
          <p:cNvSpPr txBox="1"/>
          <p:nvPr/>
        </p:nvSpPr>
        <p:spPr>
          <a:xfrm>
            <a:off x="334369" y="726449"/>
            <a:ext cx="85093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12529"/>
                </a:solidFill>
                <a:effectLst/>
              </a:rPr>
              <a:t>=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přibližný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zákon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pro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černého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tělesa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platný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pro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dlouhé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vlnové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délky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(rádiové vlny a mikrovlny)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tj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pro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energii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fotonu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el-GR" sz="2000" b="0" i="0" dirty="0">
                <a:solidFill>
                  <a:srgbClr val="000000"/>
                </a:solidFill>
                <a:effectLst/>
              </a:rPr>
              <a:t>ν</a:t>
            </a:r>
            <a:r>
              <a:rPr lang="el-GR" sz="2000" b="0" i="0" baseline="30000" dirty="0">
                <a:solidFill>
                  <a:srgbClr val="000000"/>
                </a:solidFill>
                <a:effectLst/>
              </a:rPr>
              <a:t>4</a:t>
            </a:r>
            <a:r>
              <a:rPr lang="el-GR" sz="2000" b="0" i="0" dirty="0">
                <a:solidFill>
                  <a:srgbClr val="000000"/>
                </a:solidFill>
                <a:effectLst/>
              </a:rPr>
              <a:t> &lt;&lt; 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k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.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T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endParaRPr lang="cs-CZ" sz="2000" b="0" i="0" dirty="0">
              <a:solidFill>
                <a:srgbClr val="000000"/>
              </a:solidFill>
              <a:effectLst/>
            </a:endParaRPr>
          </a:p>
          <a:p>
            <a:pPr algn="just"/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2000" b="0" i="0" dirty="0" err="1">
                <a:solidFill>
                  <a:srgbClr val="000000"/>
                </a:solidFill>
                <a:effectLst/>
              </a:rPr>
              <a:t>Zářivý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výkon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připadající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1 m</a:t>
            </a:r>
            <a:r>
              <a:rPr lang="en-US" sz="2000" b="0" i="0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povrchu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černého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tělesa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jednotkový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interval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vlnové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délky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, resp. frekvence,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je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159D32-1ED1-48CA-9FBB-31C7DE66BA73}"/>
              </a:ext>
            </a:extLst>
          </p:cNvPr>
          <p:cNvSpPr txBox="1"/>
          <p:nvPr/>
        </p:nvSpPr>
        <p:spPr>
          <a:xfrm>
            <a:off x="2422479" y="2456174"/>
            <a:ext cx="2040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l-GR" sz="2000" b="1" i="0" baseline="-25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λ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= 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π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 k 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λ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endParaRPr lang="en-US" sz="20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C18FE2F-2E80-4E1E-A212-2CD465274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502" y="2383575"/>
            <a:ext cx="3166279" cy="9239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7400" tIns="45720" rIns="9144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Times" panose="02020603050405020304" pitchFamily="18" charset="0"/>
              </a:rPr>
              <a:t>λ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vlnová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délka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záření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 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absolutní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teplota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zářiče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 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rychlost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světla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k 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Boltzmannova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konstanta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301ADBE-1B02-4681-9846-62C94CD0AA11}"/>
              </a:ext>
            </a:extLst>
          </p:cNvPr>
          <p:cNvSpPr txBox="1"/>
          <p:nvPr/>
        </p:nvSpPr>
        <p:spPr>
          <a:xfrm>
            <a:off x="2395183" y="3002087"/>
            <a:ext cx="2381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l-GR" sz="2000" b="1" i="0" baseline="-25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ν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= 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π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 k </a:t>
            </a:r>
            <a:r>
              <a:rPr lang="el-G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ν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 c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lang="en-US" sz="2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FBE45BE-03CD-4474-BD0F-A96D8F0C68D0}"/>
              </a:ext>
            </a:extLst>
          </p:cNvPr>
          <p:cNvSpPr txBox="1"/>
          <p:nvPr/>
        </p:nvSpPr>
        <p:spPr>
          <a:xfrm>
            <a:off x="266132" y="3563161"/>
            <a:ext cx="42376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Zásadní</a:t>
            </a:r>
            <a:r>
              <a:rPr lang="en-US" sz="2000" dirty="0"/>
              <a:t> </a:t>
            </a:r>
            <a:r>
              <a:rPr lang="en-US" sz="2000" dirty="0" err="1"/>
              <a:t>nesoulad</a:t>
            </a:r>
            <a:r>
              <a:rPr lang="en-US" sz="2000" dirty="0"/>
              <a:t> s </a:t>
            </a:r>
            <a:r>
              <a:rPr lang="en-US" sz="2000" dirty="0" err="1"/>
              <a:t>experimentem</a:t>
            </a:r>
            <a:r>
              <a:rPr lang="en-US" sz="2000" dirty="0"/>
              <a:t> se </a:t>
            </a:r>
            <a:r>
              <a:rPr lang="en-US" sz="2000" dirty="0" err="1"/>
              <a:t>objevuje</a:t>
            </a:r>
            <a:r>
              <a:rPr lang="en-US" sz="2000" dirty="0"/>
              <a:t> u </a:t>
            </a:r>
            <a:r>
              <a:rPr lang="en-US" sz="2000" dirty="0" err="1"/>
              <a:t>Rayleighova</a:t>
            </a:r>
            <a:r>
              <a:rPr lang="cs-CZ" sz="2000" dirty="0"/>
              <a:t>-</a:t>
            </a:r>
            <a:r>
              <a:rPr lang="en-US" sz="2000" dirty="0" err="1"/>
              <a:t>Jeansova</a:t>
            </a:r>
            <a:r>
              <a:rPr lang="en-US" sz="2000" dirty="0"/>
              <a:t> </a:t>
            </a:r>
            <a:r>
              <a:rPr lang="en-US" sz="2000" dirty="0" err="1"/>
              <a:t>zákona</a:t>
            </a:r>
            <a:r>
              <a:rPr lang="en-US" sz="2000" dirty="0"/>
              <a:t> od </a:t>
            </a:r>
            <a:r>
              <a:rPr lang="en-US" sz="2000" dirty="0" err="1"/>
              <a:t>oblasti</a:t>
            </a:r>
            <a:r>
              <a:rPr lang="en-US" sz="2000" dirty="0"/>
              <a:t> </a:t>
            </a:r>
            <a:r>
              <a:rPr lang="en-US" sz="2000" dirty="0" err="1"/>
              <a:t>ultrafialového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. S </a:t>
            </a:r>
            <a:r>
              <a:rPr lang="en-US" sz="2000" dirty="0" err="1"/>
              <a:t>klesající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délkou</a:t>
            </a:r>
            <a:r>
              <a:rPr lang="en-US" sz="2000" dirty="0"/>
              <a:t> by </a:t>
            </a:r>
            <a:r>
              <a:rPr lang="en-US" sz="2000" dirty="0" err="1"/>
              <a:t>spektrální</a:t>
            </a:r>
            <a:r>
              <a:rPr lang="en-US" sz="2000" dirty="0"/>
              <a:t> </a:t>
            </a:r>
            <a:r>
              <a:rPr lang="en-US" sz="2000" dirty="0" err="1"/>
              <a:t>intenzita</a:t>
            </a:r>
            <a:r>
              <a:rPr lang="en-US" sz="2000" dirty="0"/>
              <a:t> </a:t>
            </a:r>
            <a:r>
              <a:rPr lang="en-US" sz="2000" dirty="0" err="1"/>
              <a:t>vyzařování</a:t>
            </a:r>
            <a:r>
              <a:rPr lang="en-US" sz="2000" dirty="0"/>
              <a:t>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růst</a:t>
            </a:r>
            <a:r>
              <a:rPr lang="en-US" sz="2000" dirty="0"/>
              <a:t> do </a:t>
            </a:r>
            <a:r>
              <a:rPr lang="en-US" sz="2000" dirty="0" err="1"/>
              <a:t>nekonečna</a:t>
            </a:r>
            <a:r>
              <a:rPr lang="en-US" sz="2000" dirty="0"/>
              <a:t> a </a:t>
            </a:r>
            <a:r>
              <a:rPr lang="en-US" sz="2000" dirty="0" err="1"/>
              <a:t>absolutně</a:t>
            </a:r>
            <a:r>
              <a:rPr lang="en-US" sz="2000" dirty="0"/>
              <a:t> </a:t>
            </a:r>
            <a:r>
              <a:rPr lang="en-US" sz="2000" dirty="0" err="1"/>
              <a:t>černé</a:t>
            </a:r>
            <a:r>
              <a:rPr lang="en-US" sz="2000" dirty="0"/>
              <a:t> </a:t>
            </a:r>
            <a:r>
              <a:rPr lang="en-US" sz="2000" dirty="0" err="1"/>
              <a:t>těleso</a:t>
            </a:r>
            <a:r>
              <a:rPr lang="en-US" sz="2000" dirty="0"/>
              <a:t> by </a:t>
            </a:r>
            <a:r>
              <a:rPr lang="en-US" sz="2000" dirty="0" err="1"/>
              <a:t>vydávalo</a:t>
            </a:r>
            <a:r>
              <a:rPr lang="en-US" sz="2000" dirty="0"/>
              <a:t> </a:t>
            </a:r>
            <a:r>
              <a:rPr lang="en-US" sz="2000" dirty="0" err="1"/>
              <a:t>tepelné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o </a:t>
            </a:r>
            <a:r>
              <a:rPr lang="en-US" sz="2000" dirty="0" err="1"/>
              <a:t>nekonečném</a:t>
            </a:r>
            <a:r>
              <a:rPr lang="en-US" sz="2000" dirty="0"/>
              <a:t> </a:t>
            </a:r>
            <a:r>
              <a:rPr lang="en-US" sz="2000" dirty="0" err="1"/>
              <a:t>výkonu</a:t>
            </a:r>
            <a:r>
              <a:rPr lang="en-US" sz="2000" dirty="0"/>
              <a:t> (</a:t>
            </a:r>
            <a:r>
              <a:rPr lang="cs-CZ" sz="2000" dirty="0"/>
              <a:t>tzv. </a:t>
            </a:r>
            <a:r>
              <a:rPr lang="en-US" sz="2000" dirty="0"/>
              <a:t> </a:t>
            </a:r>
            <a:r>
              <a:rPr lang="en-US" sz="2000" b="1" dirty="0" err="1"/>
              <a:t>ultrafialová</a:t>
            </a:r>
            <a:r>
              <a:rPr lang="en-US" sz="2000" b="1" dirty="0"/>
              <a:t> </a:t>
            </a:r>
            <a:r>
              <a:rPr lang="en-US" sz="2000" b="1" dirty="0" err="1"/>
              <a:t>katastrofa</a:t>
            </a:r>
            <a:r>
              <a:rPr lang="en-US" sz="2000" dirty="0"/>
              <a:t>).</a:t>
            </a:r>
          </a:p>
        </p:txBody>
      </p:sp>
      <p:pic>
        <p:nvPicPr>
          <p:cNvPr id="93193" name="Picture 9" descr="Blackbody Radiation">
            <a:extLst>
              <a:ext uri="{FF2B5EF4-FFF2-40B4-BE49-F238E27FC236}">
                <a16:creationId xmlns:a16="http://schemas.microsoft.com/office/drawing/2014/main" id="{FBE50B9C-54BA-4569-8983-616F4EBD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93" y="3562066"/>
            <a:ext cx="3373691" cy="307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86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C12672E-57F7-40AE-8135-8C29E6C5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9" y="3335172"/>
            <a:ext cx="2465127" cy="8011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974B26-FB73-4F5D-9827-A912A232A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84" y="3234522"/>
            <a:ext cx="2508180" cy="8192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5331C0-641C-4C24-8DC3-3A5021A9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469" y="950791"/>
            <a:ext cx="2454890" cy="102287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AF188E-21F2-42C2-8925-D921F40AC1DF}"/>
              </a:ext>
            </a:extLst>
          </p:cNvPr>
          <p:cNvSpPr txBox="1"/>
          <p:nvPr/>
        </p:nvSpPr>
        <p:spPr>
          <a:xfrm>
            <a:off x="211540" y="23159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</a:rPr>
              <a:t>Planckův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vyzařovací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zákon</a:t>
            </a: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2C3B40-7C01-421B-9187-1DF26DE4578B}"/>
              </a:ext>
            </a:extLst>
          </p:cNvPr>
          <p:cNvSpPr txBox="1"/>
          <p:nvPr/>
        </p:nvSpPr>
        <p:spPr>
          <a:xfrm>
            <a:off x="150125" y="2329304"/>
            <a:ext cx="8666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Záření</a:t>
            </a:r>
            <a:r>
              <a:rPr lang="en-US" dirty="0"/>
              <a:t> o </a:t>
            </a:r>
            <a:r>
              <a:rPr lang="en-US" dirty="0" err="1"/>
              <a:t>frekvenci</a:t>
            </a:r>
            <a:r>
              <a:rPr lang="en-US" dirty="0"/>
              <a:t> f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vyzařováno</a:t>
            </a:r>
            <a:r>
              <a:rPr lang="en-US" dirty="0"/>
              <a:t>,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pohlcováno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po </a:t>
            </a:r>
            <a:r>
              <a:rPr lang="en-US" dirty="0" err="1"/>
              <a:t>kvantech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o </a:t>
            </a:r>
            <a:r>
              <a:rPr lang="en-US" dirty="0" err="1"/>
              <a:t>velikosti</a:t>
            </a:r>
            <a:r>
              <a:rPr lang="en-US" dirty="0"/>
              <a:t> e = h . </a:t>
            </a:r>
            <a:r>
              <a:rPr lang="el-GR" dirty="0"/>
              <a:t>ν</a:t>
            </a:r>
            <a:endParaRPr lang="en-US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4046AEB-63ED-4741-AEDD-D7A06030CF26}"/>
              </a:ext>
            </a:extLst>
          </p:cNvPr>
          <p:cNvSpPr txBox="1"/>
          <p:nvPr/>
        </p:nvSpPr>
        <p:spPr>
          <a:xfrm>
            <a:off x="170597" y="964526"/>
            <a:ext cx="4428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Planckův</a:t>
            </a:r>
            <a:r>
              <a:rPr lang="en-US" dirty="0"/>
              <a:t> </a:t>
            </a:r>
            <a:r>
              <a:rPr lang="en-US" dirty="0" err="1"/>
              <a:t>vyzařovací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 </a:t>
            </a:r>
            <a:r>
              <a:rPr lang="en-US" dirty="0" err="1"/>
              <a:t>vyjadřuje</a:t>
            </a:r>
            <a:r>
              <a:rPr lang="en-US" dirty="0"/>
              <a:t> </a:t>
            </a:r>
            <a:r>
              <a:rPr lang="en-US" dirty="0" err="1"/>
              <a:t>závislost</a:t>
            </a:r>
            <a:r>
              <a:rPr lang="en-US" dirty="0"/>
              <a:t> </a:t>
            </a:r>
            <a:r>
              <a:rPr lang="en-US" dirty="0" err="1"/>
              <a:t>intenzity</a:t>
            </a:r>
            <a:r>
              <a:rPr lang="en-US" dirty="0"/>
              <a:t> </a:t>
            </a:r>
            <a:r>
              <a:rPr lang="en-US" dirty="0" err="1"/>
              <a:t>záření</a:t>
            </a:r>
            <a:r>
              <a:rPr lang="en-US" dirty="0"/>
              <a:t> </a:t>
            </a:r>
            <a:r>
              <a:rPr lang="en-US" dirty="0" err="1"/>
              <a:t>absolutně</a:t>
            </a:r>
            <a:r>
              <a:rPr lang="en-US" dirty="0"/>
              <a:t> </a:t>
            </a:r>
            <a:r>
              <a:rPr lang="en-US" dirty="0" err="1"/>
              <a:t>černého</a:t>
            </a:r>
            <a:r>
              <a:rPr lang="en-US" dirty="0"/>
              <a:t> </a:t>
            </a:r>
            <a:r>
              <a:rPr lang="en-US" dirty="0" err="1"/>
              <a:t>tělesa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ω.</a:t>
            </a:r>
          </a:p>
        </p:txBody>
      </p:sp>
      <p:pic>
        <p:nvPicPr>
          <p:cNvPr id="92168" name="Picture 8">
            <a:extLst>
              <a:ext uri="{FF2B5EF4-FFF2-40B4-BE49-F238E27FC236}">
                <a16:creationId xmlns:a16="http://schemas.microsoft.com/office/drawing/2014/main" id="{497F4B5F-E66A-4396-9FBA-4A6E96622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08" y="4274524"/>
            <a:ext cx="3671248" cy="24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>
            <a:extLst>
              <a:ext uri="{FF2B5EF4-FFF2-40B4-BE49-F238E27FC236}">
                <a16:creationId xmlns:a16="http://schemas.microsoft.com/office/drawing/2014/main" id="{64BA30E1-6005-4AA6-B692-01777DE5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3" y="4258101"/>
            <a:ext cx="3614949" cy="240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80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196770" y="261085"/>
            <a:ext cx="53475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400" b="1" i="0" u="none" dirty="0">
                <a:latin typeface="+mn-lt"/>
              </a:rPr>
              <a:t>Infračervené záření (IR)</a:t>
            </a:r>
            <a:r>
              <a:rPr lang="cs-CZ" altLang="cs-CZ" sz="2400" b="1" i="0" u="none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63864B-E6FD-4CE0-84D2-64684154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90" y="271402"/>
            <a:ext cx="3270919" cy="205511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FA9CA6B-EEDB-4F35-9EF9-9AFD93747C9C}"/>
              </a:ext>
            </a:extLst>
          </p:cNvPr>
          <p:cNvSpPr txBox="1"/>
          <p:nvPr/>
        </p:nvSpPr>
        <p:spPr>
          <a:xfrm>
            <a:off x="214132" y="967808"/>
            <a:ext cx="5202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just"/>
            <a:r>
              <a:rPr lang="cs-CZ" altLang="cs-CZ" dirty="0">
                <a:cs typeface="Times New Roman" panose="02020603050405020304" pitchFamily="18" charset="0"/>
              </a:rPr>
              <a:t>= </a:t>
            </a:r>
            <a:r>
              <a:rPr lang="cs-CZ" altLang="cs-CZ" sz="1800" i="0" u="none" dirty="0">
                <a:effectLst/>
                <a:latin typeface="+mn-lt"/>
                <a:cs typeface="Times New Roman" panose="02020603050405020304" pitchFamily="18" charset="0"/>
              </a:rPr>
              <a:t>tepelné záření, </a:t>
            </a:r>
            <a:r>
              <a:rPr lang="cs-CZ" dirty="0"/>
              <a:t>neviditelné okem, jeho </a:t>
            </a:r>
            <a:r>
              <a:rPr lang="cs-CZ" altLang="cs-CZ" sz="1800" b="0" i="0" u="none" dirty="0">
                <a:effectLst/>
                <a:latin typeface="+mn-lt"/>
              </a:rPr>
              <a:t>z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drojem je ka</a:t>
            </a:r>
            <a:r>
              <a:rPr lang="cs-CZ" altLang="cs-CZ" sz="1800" b="0" i="0" u="none" dirty="0">
                <a:effectLst/>
                <a:latin typeface="+mn-lt"/>
              </a:rPr>
              <a:t>ž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dé t</a:t>
            </a:r>
            <a:r>
              <a:rPr lang="cs-CZ" altLang="cs-CZ" sz="1800" b="0" i="0" u="none" dirty="0">
                <a:effectLst/>
                <a:latin typeface="+mn-lt"/>
              </a:rPr>
              <a:t>ě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leso které má teplotu vyšší než je absolutní nula. </a:t>
            </a:r>
            <a:r>
              <a:rPr lang="cs-CZ" altLang="cs-CZ" sz="1800" b="0" i="0" u="none" dirty="0">
                <a:effectLst/>
                <a:latin typeface="+mn-lt"/>
              </a:rPr>
              <a:t>P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ři pohlcování se IR zá</a:t>
            </a:r>
            <a:r>
              <a:rPr lang="cs-CZ" altLang="cs-CZ" sz="1800" b="0" i="0" u="none" dirty="0">
                <a:effectLst/>
                <a:latin typeface="+mn-lt"/>
              </a:rPr>
              <a:t>ř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ení </a:t>
            </a:r>
            <a:r>
              <a:rPr lang="cs-CZ" dirty="0"/>
              <a:t>mění na vnitřní energii pohlcujícího tělesa (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t</a:t>
            </a:r>
            <a:r>
              <a:rPr lang="cs-CZ" altLang="cs-CZ" sz="1800" b="0" i="0" u="none" dirty="0">
                <a:effectLst/>
                <a:latin typeface="+mn-lt"/>
              </a:rPr>
              <a:t>ě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leso se oh</a:t>
            </a:r>
            <a:r>
              <a:rPr lang="cs-CZ" altLang="cs-CZ" sz="1800" b="0" i="0" u="none" dirty="0">
                <a:effectLst/>
                <a:latin typeface="+mn-lt"/>
              </a:rPr>
              <a:t>ř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ívá).</a:t>
            </a:r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EC4E0533-1B89-4635-93AA-DE3EB9BF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6" y="2571570"/>
            <a:ext cx="8250548" cy="284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50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5A4016-D3B1-4A5C-A840-8B5FF635251D}"/>
              </a:ext>
            </a:extLst>
          </p:cNvPr>
          <p:cNvSpPr txBox="1"/>
          <p:nvPr/>
        </p:nvSpPr>
        <p:spPr>
          <a:xfrm>
            <a:off x="137899" y="643562"/>
            <a:ext cx="46926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1" dirty="0">
                <a:solidFill>
                  <a:srgbClr val="000000"/>
                </a:solidFill>
                <a:effectLst/>
              </a:rPr>
              <a:t>Oxid uhličitý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nemá v základním stavu molekulový dipól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Některé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vibrace molekul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vytvářejí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stru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tur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y s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mole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ul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ovým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dip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ó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le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m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Z tohoto důvodu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silně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absorb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uje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infračervené záření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Podobně se chová i 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methan, vodní pára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a další  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skleníkové plyny</a:t>
            </a:r>
            <a:r>
              <a:rPr lang="cs-CZ" sz="200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2000" i="0" dirty="0">
                <a:effectLst/>
              </a:rPr>
              <a:t>Tyto plyny </a:t>
            </a:r>
            <a:r>
              <a:rPr lang="en-US" sz="2000" b="0" i="0" dirty="0">
                <a:effectLst/>
              </a:rPr>
              <a:t>absorb</a:t>
            </a:r>
            <a:r>
              <a:rPr lang="cs-CZ" sz="2000" b="0" i="0" dirty="0">
                <a:effectLst/>
              </a:rPr>
              <a:t>ují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infračervené záření ze zemského povrchu</a:t>
            </a:r>
            <a:r>
              <a:rPr lang="en-US" sz="2000" b="0" i="0" dirty="0">
                <a:effectLst/>
              </a:rPr>
              <a:t> a</a:t>
            </a:r>
            <a:r>
              <a:rPr lang="cs-CZ" sz="2000" b="0" i="0" dirty="0">
                <a:effectLst/>
              </a:rPr>
              <a:t> e</a:t>
            </a:r>
            <a:r>
              <a:rPr lang="en-US" sz="2000" b="0" i="0" dirty="0" err="1">
                <a:effectLst/>
              </a:rPr>
              <a:t>mit</a:t>
            </a:r>
            <a:r>
              <a:rPr lang="cs-CZ" sz="2000" b="0" i="0" dirty="0">
                <a:effectLst/>
              </a:rPr>
              <a:t>ovat je zpět ve všech směrech</a:t>
            </a:r>
            <a:r>
              <a:rPr lang="en-US" sz="2000" b="0" i="0" dirty="0">
                <a:effectLst/>
              </a:rPr>
              <a:t>. </a:t>
            </a:r>
            <a:endParaRPr lang="en-US" sz="2000" dirty="0"/>
          </a:p>
        </p:txBody>
      </p:sp>
      <p:pic>
        <p:nvPicPr>
          <p:cNvPr id="98308" name="Picture 4" descr="Není k dispozici žádný popis fotky.">
            <a:extLst>
              <a:ext uri="{FF2B5EF4-FFF2-40B4-BE49-F238E27FC236}">
                <a16:creationId xmlns:a16="http://schemas.microsoft.com/office/drawing/2014/main" id="{033DD955-6343-4566-B9E9-5EA1BA73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63" y="2409825"/>
            <a:ext cx="3958537" cy="12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464253-2436-4323-AA55-9BAAC67A9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02" y="412729"/>
            <a:ext cx="3927498" cy="171964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BE41EB2-7C11-4524-826A-C30A0BC87B72}"/>
              </a:ext>
            </a:extLst>
          </p:cNvPr>
          <p:cNvSpPr txBox="1"/>
          <p:nvPr/>
        </p:nvSpPr>
        <p:spPr>
          <a:xfrm>
            <a:off x="295275" y="18189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5D561B-DC23-44BA-AA9C-5306FA72F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619420"/>
            <a:ext cx="4457698" cy="205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2EB7C92-0125-4017-BAF9-BCF1D165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23" y="4139342"/>
            <a:ext cx="3757102" cy="25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D64BA0C-D3DD-4BB4-9C20-309397129F98}"/>
              </a:ext>
            </a:extLst>
          </p:cNvPr>
          <p:cNvSpPr txBox="1"/>
          <p:nvPr/>
        </p:nvSpPr>
        <p:spPr>
          <a:xfrm>
            <a:off x="137899" y="3374968"/>
            <a:ext cx="46150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U hlavních plynů </a:t>
            </a:r>
            <a:r>
              <a:rPr lang="en-US" sz="2000" b="0" i="0" dirty="0" err="1">
                <a:effectLst/>
              </a:rPr>
              <a:t>atmos</a:t>
            </a:r>
            <a:r>
              <a:rPr lang="cs-CZ" sz="2000" b="0" i="0" dirty="0" err="1">
                <a:effectLst/>
              </a:rPr>
              <a:t>féry</a:t>
            </a:r>
            <a:r>
              <a:rPr lang="en-US" sz="2000" b="0" i="0" dirty="0">
                <a:effectLst/>
              </a:rPr>
              <a:t>, N</a:t>
            </a:r>
            <a:r>
              <a:rPr lang="en-US" sz="2000" b="0" i="0" baseline="-25000" dirty="0">
                <a:effectLst/>
              </a:rPr>
              <a:t>2</a:t>
            </a:r>
            <a:r>
              <a:rPr lang="en-US" sz="2000" b="0" i="0" dirty="0">
                <a:effectLst/>
              </a:rPr>
              <a:t> a O</a:t>
            </a:r>
            <a:r>
              <a:rPr lang="en-US" sz="2000" b="0" i="0" baseline="-25000" dirty="0">
                <a:effectLst/>
              </a:rPr>
              <a:t>2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k absorpci 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nedochází a záření prochází atmosférou do vesmíru</a:t>
            </a:r>
            <a:r>
              <a:rPr lang="en-US" sz="2000" b="0" i="0" dirty="0">
                <a:effectLst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29796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35F9EC0-F80E-4599-A425-0F57148A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300" y="4271058"/>
            <a:ext cx="3557505" cy="239711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8B6C2AA-FEDB-4957-8FBE-A2761ACC27B1}"/>
              </a:ext>
            </a:extLst>
          </p:cNvPr>
          <p:cNvSpPr txBox="1"/>
          <p:nvPr/>
        </p:nvSpPr>
        <p:spPr>
          <a:xfrm>
            <a:off x="616285" y="340296"/>
            <a:ext cx="2844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Noční vidění a termokamery</a:t>
            </a:r>
          </a:p>
        </p:txBody>
      </p:sp>
      <p:pic>
        <p:nvPicPr>
          <p:cNvPr id="15" name="Obrázek 14" descr="Obsah obrázku snímek obrazovky&#10;&#10;Popis byl vytvořen automaticky">
            <a:extLst>
              <a:ext uri="{FF2B5EF4-FFF2-40B4-BE49-F238E27FC236}">
                <a16:creationId xmlns:a16="http://schemas.microsoft.com/office/drawing/2014/main" id="{5C36C735-7F1A-4CAF-822E-ECF98BCFD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3" y="4590326"/>
            <a:ext cx="4953000" cy="200450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920C7FF-C184-4766-85E2-D4B31BBA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40296"/>
            <a:ext cx="4953001" cy="17372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90EBD0-4669-4040-BF70-9C3E70F57C29}"/>
              </a:ext>
            </a:extLst>
          </p:cNvPr>
          <p:cNvSpPr txBox="1"/>
          <p:nvPr/>
        </p:nvSpPr>
        <p:spPr>
          <a:xfrm>
            <a:off x="140196" y="2451991"/>
            <a:ext cx="88514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02122"/>
                </a:solidFill>
                <a:effectLst/>
              </a:rPr>
              <a:t>Termografie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= analýza infračervené energie vyzařované tělesem. Termografickým měřicím systémem lze zobrazit teplotní pole na povrchu sledovaného objektu. </a:t>
            </a:r>
            <a:r>
              <a:rPr lang="cs-CZ" sz="2000" dirty="0"/>
              <a:t> Infračervené záření je pro lidské oko neviditelné, proto se termovizní snímky vizualizují za použití okem viditelných palet, které přiřazují barvu různým teplotám (různému množství tepelného toku). </a:t>
            </a:r>
            <a:endParaRPr lang="cs-CZ" sz="2000" b="0" i="0" dirty="0">
              <a:solidFill>
                <a:srgbClr val="2021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0293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391CD65E-60ED-4D6B-B6DD-1EB2EBDC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97" y="300942"/>
            <a:ext cx="3182076" cy="20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D046AA2-2485-43C1-85C0-13B1DFF6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681" y="2423603"/>
            <a:ext cx="3297992" cy="22097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BEE1133-0EC2-4076-9089-FB098F00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4" y="3457344"/>
            <a:ext cx="5277095" cy="3108289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E81CC64B-42AC-4697-9FFF-EB842542330F}"/>
              </a:ext>
            </a:extLst>
          </p:cNvPr>
          <p:cNvGrpSpPr/>
          <p:nvPr/>
        </p:nvGrpSpPr>
        <p:grpSpPr>
          <a:xfrm>
            <a:off x="5553336" y="4527523"/>
            <a:ext cx="3458324" cy="2199159"/>
            <a:chOff x="5553336" y="4527523"/>
            <a:chExt cx="3458324" cy="219915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37E963E-CD29-4EB6-B194-36DBD7829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3610" y="4621657"/>
              <a:ext cx="3448050" cy="2105025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E2B1DE74-41CE-414C-A955-A073C4EAF645}"/>
                </a:ext>
              </a:extLst>
            </p:cNvPr>
            <p:cNvSpPr/>
            <p:nvPr/>
          </p:nvSpPr>
          <p:spPr>
            <a:xfrm>
              <a:off x="5553336" y="4527523"/>
              <a:ext cx="457200" cy="465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C5F40ED-919C-4322-A728-60B0FDC943CC}"/>
              </a:ext>
            </a:extLst>
          </p:cNvPr>
          <p:cNvSpPr txBox="1"/>
          <p:nvPr/>
        </p:nvSpPr>
        <p:spPr>
          <a:xfrm>
            <a:off x="0" y="408113"/>
            <a:ext cx="543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Detekce infračerveného záření u hadů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F93929-59A3-495A-8526-E36CFFF9393F}"/>
              </a:ext>
            </a:extLst>
          </p:cNvPr>
          <p:cNvSpPr txBox="1"/>
          <p:nvPr/>
        </p:nvSpPr>
        <p:spPr>
          <a:xfrm>
            <a:off x="214131" y="1131837"/>
            <a:ext cx="52375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Zmije</a:t>
            </a:r>
            <a:r>
              <a:rPr lang="en-US" sz="2000" dirty="0"/>
              <a:t>, </a:t>
            </a:r>
            <a:r>
              <a:rPr lang="en-US" sz="2000" dirty="0" err="1"/>
              <a:t>krajty</a:t>
            </a:r>
            <a:r>
              <a:rPr lang="en-US" sz="2000" dirty="0"/>
              <a:t> a </a:t>
            </a:r>
            <a:r>
              <a:rPr lang="en-US" sz="2000" dirty="0" err="1"/>
              <a:t>hroznýši</a:t>
            </a:r>
            <a:r>
              <a:rPr lang="en-US" sz="2000" dirty="0"/>
              <a:t>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tváři</a:t>
            </a:r>
            <a:r>
              <a:rPr lang="en-US" sz="2000" dirty="0"/>
              <a:t> </a:t>
            </a:r>
            <a:r>
              <a:rPr lang="en-US" sz="2000" dirty="0" err="1"/>
              <a:t>otvory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/>
              <a:t>t</a:t>
            </a:r>
            <a:r>
              <a:rPr lang="en-US" sz="2000" dirty="0" err="1"/>
              <a:t>zv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en-US" sz="2000" u="sng" dirty="0" err="1"/>
              <a:t>jamkové</a:t>
            </a:r>
            <a:r>
              <a:rPr lang="en-US" sz="2000" u="sng" dirty="0"/>
              <a:t> </a:t>
            </a:r>
            <a:r>
              <a:rPr lang="en-US" sz="2000" u="sng" dirty="0" err="1"/>
              <a:t>orgány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obsahují</a:t>
            </a:r>
            <a:r>
              <a:rPr lang="en-US" sz="2000" dirty="0"/>
              <a:t> </a:t>
            </a:r>
            <a:r>
              <a:rPr lang="en-US" sz="2000" dirty="0" err="1"/>
              <a:t>membránu</a:t>
            </a:r>
            <a:r>
              <a:rPr lang="en-US" sz="2000" dirty="0"/>
              <a:t> </a:t>
            </a:r>
            <a:r>
              <a:rPr lang="en-US" sz="2000" dirty="0" err="1"/>
              <a:t>schopnou</a:t>
            </a:r>
            <a:r>
              <a:rPr lang="en-US" sz="2000" dirty="0"/>
              <a:t> </a:t>
            </a:r>
            <a:r>
              <a:rPr lang="en-US" sz="2000" dirty="0" err="1"/>
              <a:t>detekovat</a:t>
            </a:r>
            <a:r>
              <a:rPr lang="en-US" sz="2000" dirty="0"/>
              <a:t> </a:t>
            </a:r>
            <a:r>
              <a:rPr lang="en-US" sz="2000" dirty="0" err="1"/>
              <a:t>infračervené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en-US" sz="2000" dirty="0" err="1"/>
              <a:t>až</a:t>
            </a:r>
            <a:r>
              <a:rPr lang="en-US" sz="2000" dirty="0"/>
              <a:t> do </a:t>
            </a:r>
            <a:r>
              <a:rPr lang="en-US" sz="2000" dirty="0" err="1"/>
              <a:t>vzdálenosti</a:t>
            </a:r>
            <a:r>
              <a:rPr lang="en-US" sz="2000" dirty="0"/>
              <a:t> </a:t>
            </a:r>
            <a:r>
              <a:rPr lang="en-US" sz="2000" dirty="0" err="1"/>
              <a:t>jednoho</a:t>
            </a:r>
            <a:r>
              <a:rPr lang="en-US" sz="2000" dirty="0"/>
              <a:t> </a:t>
            </a:r>
            <a:r>
              <a:rPr lang="en-US" sz="2000" dirty="0" err="1"/>
              <a:t>metru</a:t>
            </a:r>
            <a:r>
              <a:rPr lang="en-US" sz="2000" dirty="0"/>
              <a:t>. V </a:t>
            </a:r>
            <a:r>
              <a:rPr lang="en-US" sz="2000" dirty="0" err="1"/>
              <a:t>noci</a:t>
            </a:r>
            <a:r>
              <a:rPr lang="en-US" sz="2000" dirty="0"/>
              <a:t> </a:t>
            </a:r>
            <a:r>
              <a:rPr lang="en-US" sz="2000" dirty="0" err="1"/>
              <a:t>umožňují</a:t>
            </a:r>
            <a:r>
              <a:rPr lang="en-US" sz="2000" dirty="0"/>
              <a:t> </a:t>
            </a:r>
            <a:r>
              <a:rPr lang="en-US" sz="2000" dirty="0" err="1"/>
              <a:t>hadům</a:t>
            </a:r>
            <a:r>
              <a:rPr lang="en-US" sz="2000" dirty="0"/>
              <a:t> "</a:t>
            </a:r>
            <a:r>
              <a:rPr lang="en-US" sz="2000" dirty="0" err="1"/>
              <a:t>vidět</a:t>
            </a:r>
            <a:r>
              <a:rPr lang="en-US" sz="2000" dirty="0"/>
              <a:t>" </a:t>
            </a:r>
            <a:r>
              <a:rPr lang="en-US" sz="2000" dirty="0" err="1"/>
              <a:t>obraz</a:t>
            </a:r>
            <a:r>
              <a:rPr lang="en-US" sz="2000" dirty="0"/>
              <a:t> </a:t>
            </a:r>
            <a:r>
              <a:rPr lang="en-US" sz="2000" dirty="0" err="1"/>
              <a:t>predátora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kořisti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sz="2000" dirty="0" err="1"/>
              <a:t>podobně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infračervená</a:t>
            </a:r>
            <a:r>
              <a:rPr lang="en-US" sz="2000" dirty="0"/>
              <a:t> </a:t>
            </a:r>
            <a:r>
              <a:rPr lang="en-US" sz="2000" dirty="0" err="1"/>
              <a:t>kamera</a:t>
            </a:r>
            <a:r>
              <a:rPr lang="cs-CZ" sz="2000" dirty="0"/>
              <a:t>)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608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0" name="Picture 6" descr="ESA - Mosquito habitat mapping service">
            <a:extLst>
              <a:ext uri="{FF2B5EF4-FFF2-40B4-BE49-F238E27FC236}">
                <a16:creationId xmlns:a16="http://schemas.microsoft.com/office/drawing/2014/main" id="{CE9E036A-5E8D-420E-96E3-75C620C7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3" y="3723321"/>
            <a:ext cx="4547393" cy="293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2" name="Picture 8" descr="vampire bats, blood, heat sensing, infrared sensing, bats, heat, pain">
            <a:extLst>
              <a:ext uri="{FF2B5EF4-FFF2-40B4-BE49-F238E27FC236}">
                <a16:creationId xmlns:a16="http://schemas.microsoft.com/office/drawing/2014/main" id="{E12CEB53-4ED1-4385-B7A0-F9520119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0" y="131048"/>
            <a:ext cx="4516874" cy="338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F7AFE15-6F45-4517-B410-50D1FB424659}"/>
              </a:ext>
            </a:extLst>
          </p:cNvPr>
          <p:cNvSpPr txBox="1"/>
          <p:nvPr/>
        </p:nvSpPr>
        <p:spPr>
          <a:xfrm>
            <a:off x="4948178" y="179935"/>
            <a:ext cx="37444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Upír</a:t>
            </a:r>
            <a:r>
              <a:rPr lang="en-US" sz="2000" b="1" dirty="0"/>
              <a:t> </a:t>
            </a:r>
            <a:r>
              <a:rPr lang="en-US" sz="2000" b="1" dirty="0" err="1"/>
              <a:t>obecný</a:t>
            </a:r>
            <a:r>
              <a:rPr lang="en-US" sz="2000" b="1" dirty="0"/>
              <a:t> </a:t>
            </a:r>
            <a:r>
              <a:rPr lang="en-US" sz="2000" i="1" dirty="0"/>
              <a:t>(</a:t>
            </a:r>
            <a:r>
              <a:rPr lang="en-US" sz="2000" i="1" dirty="0" err="1"/>
              <a:t>Desmodus</a:t>
            </a:r>
            <a:r>
              <a:rPr lang="en-US" sz="2000" i="1" dirty="0"/>
              <a:t> </a:t>
            </a:r>
            <a:r>
              <a:rPr lang="en-US" sz="2000" i="1" dirty="0" err="1"/>
              <a:t>rotundus</a:t>
            </a:r>
            <a:r>
              <a:rPr lang="en-US" sz="2000" i="1" dirty="0"/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AADE-EE5C-45E2-836B-014F3338422D}"/>
              </a:ext>
            </a:extLst>
          </p:cNvPr>
          <p:cNvSpPr txBox="1"/>
          <p:nvPr/>
        </p:nvSpPr>
        <p:spPr>
          <a:xfrm>
            <a:off x="4849792" y="636608"/>
            <a:ext cx="4166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- čidlo tepelného záření se nachází v čumáku upíra, anatomicky je podobné obdobnému orgánu hadů.</a:t>
            </a:r>
            <a:endParaRPr lang="en-US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6F3ABE5-6081-434B-B0C3-63173F8BA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257" y="1926824"/>
            <a:ext cx="3533331" cy="383170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988E7D-0A70-FB85-DD69-4BB3EC62D65A}"/>
              </a:ext>
            </a:extLst>
          </p:cNvPr>
          <p:cNvSpPr txBox="1"/>
          <p:nvPr/>
        </p:nvSpPr>
        <p:spPr>
          <a:xfrm>
            <a:off x="5057775" y="6221392"/>
            <a:ext cx="3533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solidFill>
                  <a:srgbClr val="494949"/>
                </a:solidFill>
                <a:effectLst/>
              </a:rPr>
              <a:t>Komár pisklavý </a:t>
            </a:r>
            <a:r>
              <a:rPr lang="cs-CZ" sz="2000" i="0" dirty="0">
                <a:solidFill>
                  <a:srgbClr val="494949"/>
                </a:solidFill>
                <a:effectLst/>
              </a:rPr>
              <a:t>(</a:t>
            </a:r>
            <a:r>
              <a:rPr lang="cs-CZ" sz="2000" i="1" dirty="0" err="1">
                <a:solidFill>
                  <a:srgbClr val="494949"/>
                </a:solidFill>
                <a:effectLst/>
              </a:rPr>
              <a:t>Culex</a:t>
            </a:r>
            <a:r>
              <a:rPr lang="cs-CZ" sz="2000" i="1" dirty="0">
                <a:solidFill>
                  <a:srgbClr val="494949"/>
                </a:solidFill>
                <a:effectLst/>
              </a:rPr>
              <a:t> </a:t>
            </a:r>
            <a:r>
              <a:rPr lang="cs-CZ" sz="2000" i="1" dirty="0" err="1">
                <a:solidFill>
                  <a:srgbClr val="494949"/>
                </a:solidFill>
                <a:effectLst/>
              </a:rPr>
              <a:t>pipiens</a:t>
            </a:r>
            <a:r>
              <a:rPr lang="cs-CZ" sz="2000" i="0" dirty="0">
                <a:solidFill>
                  <a:srgbClr val="494949"/>
                </a:solidFill>
                <a:effectLst/>
              </a:rPr>
              <a:t>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86449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9A22C3-0649-4C7D-8B0B-57CCF7A2E6FB}"/>
              </a:ext>
            </a:extLst>
          </p:cNvPr>
          <p:cNvSpPr txBox="1"/>
          <p:nvPr/>
        </p:nvSpPr>
        <p:spPr>
          <a:xfrm>
            <a:off x="179553" y="2167252"/>
            <a:ext cx="251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Rychlost světla ve vakuu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EEF3EF-205B-442C-97CC-D18B6C575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799" y="155535"/>
            <a:ext cx="5010685" cy="29229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922D3B-3FC4-4B01-9B8A-C4F66F8E16CD}"/>
              </a:ext>
            </a:extLst>
          </p:cNvPr>
          <p:cNvSpPr txBox="1"/>
          <p:nvPr/>
        </p:nvSpPr>
        <p:spPr>
          <a:xfrm>
            <a:off x="218365" y="190649"/>
            <a:ext cx="2770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Rovnice postupné elektromagnetické vlny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9F7C6A-BBC2-4710-B121-2F9D65BDD1BA}"/>
              </a:ext>
            </a:extLst>
          </p:cNvPr>
          <p:cNvSpPr txBox="1"/>
          <p:nvPr/>
        </p:nvSpPr>
        <p:spPr>
          <a:xfrm>
            <a:off x="1999894" y="2831146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c</a:t>
            </a:r>
            <a:r>
              <a:rPr lang="cs-CZ" baseline="-25000" dirty="0"/>
              <a:t>0</a:t>
            </a:r>
            <a:r>
              <a:rPr lang="cs-CZ" dirty="0"/>
              <a:t> = </a:t>
            </a:r>
            <a:r>
              <a:rPr lang="en-US" dirty="0"/>
              <a:t>299 792 458 m/s </a:t>
            </a:r>
            <a:endParaRPr lang="cs-CZ" dirty="0"/>
          </a:p>
          <a:p>
            <a:r>
              <a:rPr lang="cs-CZ" dirty="0"/>
              <a:t>c</a:t>
            </a:r>
            <a:r>
              <a:rPr lang="cs-CZ" baseline="-25000" dirty="0"/>
              <a:t>0</a:t>
            </a:r>
            <a:r>
              <a:rPr lang="cs-CZ" dirty="0"/>
              <a:t> = </a:t>
            </a:r>
            <a:r>
              <a:rPr lang="en-US" dirty="0"/>
              <a:t>1 079 252 848,8 km/h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8113564A-F365-472B-BA58-9D49F742A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307" y="2906115"/>
            <a:ext cx="1257714" cy="62047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5DA4198-AA18-4634-8E79-5F83B96D99E9}"/>
              </a:ext>
            </a:extLst>
          </p:cNvPr>
          <p:cNvSpPr txBox="1"/>
          <p:nvPr/>
        </p:nvSpPr>
        <p:spPr>
          <a:xfrm>
            <a:off x="240398" y="3751992"/>
            <a:ext cx="5124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0</a:t>
            </a:r>
            <a:r>
              <a:rPr lang="en-US" dirty="0"/>
              <a:t> je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světla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vakuu</a:t>
            </a:r>
            <a:r>
              <a:rPr lang="en-US" dirty="0"/>
              <a:t>, </a:t>
            </a:r>
            <a:endParaRPr lang="cs-CZ" dirty="0"/>
          </a:p>
          <a:p>
            <a:r>
              <a:rPr lang="el-GR" dirty="0"/>
              <a:t>ε</a:t>
            </a:r>
            <a:r>
              <a:rPr lang="cs-CZ" baseline="-25000" dirty="0"/>
              <a:t>0</a:t>
            </a:r>
            <a:r>
              <a:rPr lang="en-US" dirty="0"/>
              <a:t> </a:t>
            </a:r>
            <a:r>
              <a:rPr lang="cs-CZ" dirty="0"/>
              <a:t>je </a:t>
            </a:r>
            <a:r>
              <a:rPr lang="en-US" dirty="0" err="1"/>
              <a:t>permitivita</a:t>
            </a:r>
            <a:r>
              <a:rPr lang="en-US" dirty="0"/>
              <a:t> </a:t>
            </a:r>
            <a:r>
              <a:rPr lang="en-US" dirty="0" err="1"/>
              <a:t>vakua</a:t>
            </a:r>
            <a:r>
              <a:rPr lang="en-US" dirty="0"/>
              <a:t> (</a:t>
            </a:r>
            <a:r>
              <a:rPr lang="en-US" dirty="0" err="1"/>
              <a:t>dielektrická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) </a:t>
            </a:r>
            <a:endParaRPr lang="cs-CZ" dirty="0"/>
          </a:p>
          <a:p>
            <a:r>
              <a:rPr lang="el-GR" dirty="0"/>
              <a:t>μ</a:t>
            </a:r>
            <a:r>
              <a:rPr lang="en-US" baseline="-25000" dirty="0"/>
              <a:t>0</a:t>
            </a:r>
            <a:r>
              <a:rPr lang="en-US" dirty="0"/>
              <a:t> je </a:t>
            </a:r>
            <a:r>
              <a:rPr lang="en-US" dirty="0" err="1"/>
              <a:t>permeabilita</a:t>
            </a:r>
            <a:r>
              <a:rPr lang="en-US" dirty="0"/>
              <a:t> </a:t>
            </a:r>
            <a:r>
              <a:rPr lang="en-US" dirty="0" err="1"/>
              <a:t>vakua</a:t>
            </a:r>
            <a:r>
              <a:rPr lang="en-US" dirty="0"/>
              <a:t> (</a:t>
            </a:r>
            <a:r>
              <a:rPr lang="en-US" dirty="0" err="1"/>
              <a:t>magnetická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995B52F-7C20-43A1-B09B-3FBDC3284E9F}"/>
              </a:ext>
            </a:extLst>
          </p:cNvPr>
          <p:cNvSpPr txBox="1"/>
          <p:nvPr/>
        </p:nvSpPr>
        <p:spPr>
          <a:xfrm>
            <a:off x="179553" y="5068719"/>
            <a:ext cx="6841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/>
              <a:t>Rychlost šíření světla v jiných prostředích </a:t>
            </a:r>
            <a:r>
              <a:rPr lang="cs-CZ" sz="1800" dirty="0"/>
              <a:t>je vždy menší. </a:t>
            </a:r>
          </a:p>
        </p:txBody>
      </p:sp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066DA4A4-CFB2-44D3-AC17-BE11CBE30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747468"/>
              </p:ext>
            </p:extLst>
          </p:nvPr>
        </p:nvGraphicFramePr>
        <p:xfrm>
          <a:off x="4054713" y="5795269"/>
          <a:ext cx="1246162" cy="75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723600" imgH="457200" progId="Equation.3">
                  <p:embed/>
                </p:oleObj>
              </mc:Choice>
              <mc:Fallback>
                <p:oleObj name="Rovnice" r:id="rId5" imgW="723600" imgH="457200" progId="Equation.3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713" y="5795269"/>
                        <a:ext cx="1246162" cy="75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D0FE47-BB25-4C81-87FC-A3B788488764}"/>
              </a:ext>
            </a:extLst>
          </p:cNvPr>
          <p:cNvSpPr txBox="1"/>
          <p:nvPr/>
        </p:nvSpPr>
        <p:spPr>
          <a:xfrm>
            <a:off x="240398" y="562663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v</a:t>
            </a:r>
            <a:r>
              <a:rPr lang="cs-CZ" sz="1800" baseline="-25000" dirty="0" err="1"/>
              <a:t>vzduch</a:t>
            </a:r>
            <a:r>
              <a:rPr lang="cs-CZ" sz="1800" dirty="0"/>
              <a:t> ≈ c</a:t>
            </a:r>
          </a:p>
          <a:p>
            <a:r>
              <a:rPr lang="cs-CZ" sz="1800" dirty="0" err="1"/>
              <a:t>v</a:t>
            </a:r>
            <a:r>
              <a:rPr lang="cs-CZ" sz="1800" baseline="-25000" dirty="0" err="1"/>
              <a:t>voda</a:t>
            </a:r>
            <a:r>
              <a:rPr lang="cs-CZ" sz="1800" dirty="0"/>
              <a:t> = 2</a:t>
            </a:r>
            <a:r>
              <a:rPr lang="en-US" sz="1800" dirty="0"/>
              <a:t>.</a:t>
            </a:r>
            <a:r>
              <a:rPr lang="cs-CZ" sz="1800" dirty="0"/>
              <a:t>25 .10</a:t>
            </a:r>
            <a:r>
              <a:rPr lang="cs-CZ" sz="1800" baseline="30000" dirty="0"/>
              <a:t>8</a:t>
            </a:r>
            <a:r>
              <a:rPr lang="cs-CZ" sz="1800" dirty="0"/>
              <a:t> m.s</a:t>
            </a:r>
            <a:r>
              <a:rPr lang="cs-CZ" sz="1800" baseline="30000" dirty="0"/>
              <a:t>-1</a:t>
            </a:r>
            <a:endParaRPr lang="cs-CZ" sz="1800" dirty="0"/>
          </a:p>
          <a:p>
            <a:r>
              <a:rPr lang="cs-CZ" sz="1800" dirty="0" err="1"/>
              <a:t>v</a:t>
            </a:r>
            <a:r>
              <a:rPr lang="cs-CZ" sz="1800" baseline="-25000" dirty="0" err="1"/>
              <a:t>sklo</a:t>
            </a:r>
            <a:r>
              <a:rPr lang="cs-CZ" sz="1800" dirty="0"/>
              <a:t> = </a:t>
            </a:r>
            <a:r>
              <a:rPr lang="en-US" sz="1800" dirty="0"/>
              <a:t>2</a:t>
            </a:r>
            <a:r>
              <a:rPr lang="cs-CZ" sz="1800" dirty="0"/>
              <a:t>.10</a:t>
            </a:r>
            <a:r>
              <a:rPr lang="cs-CZ" sz="1800" baseline="30000" dirty="0"/>
              <a:t>8</a:t>
            </a:r>
            <a:r>
              <a:rPr lang="en-US" sz="1800" dirty="0"/>
              <a:t> </a:t>
            </a:r>
            <a:r>
              <a:rPr lang="cs-CZ" sz="1800" dirty="0"/>
              <a:t>m.s</a:t>
            </a:r>
            <a:r>
              <a:rPr lang="cs-CZ" sz="1800" baseline="30000" dirty="0"/>
              <a:t>-1 </a:t>
            </a:r>
            <a:r>
              <a:rPr lang="cs-CZ" sz="1800" dirty="0"/>
              <a:t>– 1</a:t>
            </a:r>
            <a:r>
              <a:rPr lang="en-US" sz="1800" dirty="0"/>
              <a:t>,</a:t>
            </a:r>
            <a:r>
              <a:rPr lang="cs-CZ" sz="1800" dirty="0"/>
              <a:t>5</a:t>
            </a:r>
            <a:r>
              <a:rPr lang="en-US" sz="1800" dirty="0"/>
              <a:t> </a:t>
            </a:r>
            <a:r>
              <a:rPr lang="cs-CZ" sz="1800" dirty="0"/>
              <a:t>.10</a:t>
            </a:r>
            <a:r>
              <a:rPr lang="cs-CZ" sz="1800" baseline="30000" dirty="0"/>
              <a:t>8</a:t>
            </a:r>
            <a:r>
              <a:rPr lang="en-US" sz="1800" baseline="30000" dirty="0"/>
              <a:t> </a:t>
            </a:r>
            <a:r>
              <a:rPr lang="cs-CZ" sz="1800" dirty="0"/>
              <a:t>m.s</a:t>
            </a:r>
            <a:r>
              <a:rPr lang="cs-CZ" sz="1800" baseline="30000" dirty="0"/>
              <a:t>-1</a:t>
            </a:r>
            <a:endParaRPr lang="en-US" sz="1800" baseline="30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A668E7-AB3E-4CF4-8CA1-7002066D484A}"/>
              </a:ext>
            </a:extLst>
          </p:cNvPr>
          <p:cNvSpPr txBox="1"/>
          <p:nvPr/>
        </p:nvSpPr>
        <p:spPr>
          <a:xfrm>
            <a:off x="5759333" y="5820266"/>
            <a:ext cx="2867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/>
              <a:t>ε</a:t>
            </a:r>
            <a:r>
              <a:rPr lang="en-US" sz="1800" baseline="-25000" dirty="0"/>
              <a:t>r</a:t>
            </a:r>
            <a:r>
              <a:rPr lang="en-US" sz="1800" dirty="0"/>
              <a:t>	</a:t>
            </a:r>
            <a:r>
              <a:rPr lang="cs-CZ" sz="1800" dirty="0"/>
              <a:t>relativní permitivita </a:t>
            </a:r>
          </a:p>
          <a:p>
            <a:r>
              <a:rPr lang="el-GR" sz="1800" dirty="0"/>
              <a:t>μ</a:t>
            </a:r>
            <a:r>
              <a:rPr lang="en-US" sz="1800" baseline="-25000" dirty="0"/>
              <a:t> r</a:t>
            </a:r>
            <a:r>
              <a:rPr lang="cs-CZ" sz="1800" dirty="0"/>
              <a:t> </a:t>
            </a:r>
            <a:r>
              <a:rPr lang="en-US" sz="1800" dirty="0"/>
              <a:t>	</a:t>
            </a:r>
            <a:r>
              <a:rPr lang="cs-CZ" sz="1800" dirty="0"/>
              <a:t>relativní permeabilita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6884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5" name="Rectangle 7"/>
          <p:cNvSpPr>
            <a:spLocks noChangeArrowheads="1"/>
          </p:cNvSpPr>
          <p:nvPr/>
        </p:nvSpPr>
        <p:spPr bwMode="auto">
          <a:xfrm>
            <a:off x="152400" y="266700"/>
            <a:ext cx="4552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i="0" u="none" dirty="0">
                <a:effectLst/>
                <a:latin typeface="+mn-lt"/>
                <a:cs typeface="Times New Roman" panose="02020603050405020304" pitchFamily="18" charset="0"/>
              </a:rPr>
              <a:t>Dálkové ovlada</a:t>
            </a:r>
            <a:r>
              <a:rPr lang="cs-CZ" altLang="cs-CZ" sz="2000" b="1" i="0" u="none" dirty="0">
                <a:effectLst/>
                <a:latin typeface="+mn-lt"/>
              </a:rPr>
              <a:t>č</a:t>
            </a:r>
            <a:r>
              <a:rPr lang="cs-CZ" altLang="cs-CZ" sz="2000" b="1" i="0" u="none" dirty="0">
                <a:effectLst/>
                <a:latin typeface="+mn-lt"/>
                <a:cs typeface="Times New Roman" panose="02020603050405020304" pitchFamily="18" charset="0"/>
              </a:rPr>
              <a:t>e </a:t>
            </a:r>
          </a:p>
        </p:txBody>
      </p:sp>
      <p:pic>
        <p:nvPicPr>
          <p:cNvPr id="304136" name="Picture 8" descr="vyuzitiI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61" y="220402"/>
            <a:ext cx="381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19C2389-E14D-4CA6-AE63-3493935A1A59}"/>
              </a:ext>
            </a:extLst>
          </p:cNvPr>
          <p:cNvSpPr txBox="1"/>
          <p:nvPr/>
        </p:nvSpPr>
        <p:spPr>
          <a:xfrm>
            <a:off x="163973" y="3986756"/>
            <a:ext cx="5959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Pasivní pohybové čidlo </a:t>
            </a:r>
            <a:r>
              <a:rPr lang="cs-CZ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(PIR)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detekuje pohyb lidí, zvířat a dalších objektů. Běžně se používají pro alarmy proti zlodějům a automaticky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aktivovatelné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světelné systémy. </a:t>
            </a:r>
            <a:endParaRPr lang="cs-CZ" dirty="0"/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C2F7E962-4227-4A20-A4AB-DE84748F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85" y="3819645"/>
            <a:ext cx="2377489" cy="23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8" name="Picture 2" descr="Circuit Diagram for IR Remote Control">
            <a:extLst>
              <a:ext uri="{FF2B5EF4-FFF2-40B4-BE49-F238E27FC236}">
                <a16:creationId xmlns:a16="http://schemas.microsoft.com/office/drawing/2014/main" id="{E4E2BD51-5CF6-4687-8DCD-D87046C3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2" y="1891911"/>
            <a:ext cx="3514664" cy="145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ACC8B68-3F3C-45D7-A326-AD86606EFF2C}"/>
              </a:ext>
            </a:extLst>
          </p:cNvPr>
          <p:cNvSpPr txBox="1"/>
          <p:nvPr/>
        </p:nvSpPr>
        <p:spPr>
          <a:xfrm>
            <a:off x="144682" y="713562"/>
            <a:ext cx="48324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effectLst/>
              </a:rPr>
              <a:t>IR </a:t>
            </a:r>
            <a:r>
              <a:rPr lang="en-US" sz="2000" b="0" i="0" dirty="0" err="1">
                <a:effectLst/>
              </a:rPr>
              <a:t>ovladač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vysílá</a:t>
            </a:r>
            <a:r>
              <a:rPr lang="en-US" sz="2000" b="0" i="0" dirty="0">
                <a:effectLst/>
              </a:rPr>
              <a:t> do </a:t>
            </a:r>
            <a:r>
              <a:rPr lang="en-US" sz="2000" b="0" i="0" dirty="0" err="1">
                <a:effectLst/>
              </a:rPr>
              <a:t>přijímacího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zařízení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neviditelný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světelný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paprsek</a:t>
            </a:r>
            <a:r>
              <a:rPr lang="en-US" sz="2000" b="0" i="0" dirty="0">
                <a:effectLst/>
              </a:rPr>
              <a:t> v </a:t>
            </a:r>
            <a:r>
              <a:rPr lang="en-US" sz="2000" b="0" i="0" dirty="0" err="1">
                <a:effectLst/>
              </a:rPr>
              <a:t>infračerveném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spektru</a:t>
            </a:r>
            <a:r>
              <a:rPr lang="en-US" sz="2000" b="0" i="0" dirty="0">
                <a:effectLst/>
              </a:rPr>
              <a:t> (</a:t>
            </a:r>
            <a:r>
              <a:rPr lang="en-US" sz="2000" b="0" i="0" dirty="0" err="1">
                <a:effectLst/>
              </a:rPr>
              <a:t>např</a:t>
            </a:r>
            <a:r>
              <a:rPr lang="en-US" sz="2000" b="0" i="0" dirty="0">
                <a:effectLst/>
              </a:rPr>
              <a:t>. TV </a:t>
            </a:r>
            <a:r>
              <a:rPr lang="en-US" sz="2000" b="0" i="0" dirty="0" err="1">
                <a:effectLst/>
              </a:rPr>
              <a:t>ovladač</a:t>
            </a:r>
            <a:r>
              <a:rPr lang="en-US" sz="2000" b="0" i="0" dirty="0">
                <a:effectLst/>
              </a:rPr>
              <a:t>). </a:t>
            </a:r>
            <a:endParaRPr lang="en-US" sz="2000" dirty="0"/>
          </a:p>
        </p:txBody>
      </p:sp>
      <p:pic>
        <p:nvPicPr>
          <p:cNvPr id="96260" name="Picture 4" descr="Pohybové čidlo – jak funguje, jak zapojit | Arduino návody">
            <a:extLst>
              <a:ext uri="{FF2B5EF4-FFF2-40B4-BE49-F238E27FC236}">
                <a16:creationId xmlns:a16="http://schemas.microsoft.com/office/drawing/2014/main" id="{027F78E0-E33D-4CD7-A06B-A0C4C7A6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34" y="5069710"/>
            <a:ext cx="3298486" cy="14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42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4" name="Rectangle 6"/>
          <p:cNvSpPr>
            <a:spLocks noChangeArrowheads="1"/>
          </p:cNvSpPr>
          <p:nvPr/>
        </p:nvSpPr>
        <p:spPr bwMode="auto">
          <a:xfrm>
            <a:off x="138444" y="790742"/>
            <a:ext cx="88144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0" i="0" u="none" dirty="0">
                <a:latin typeface="+mn-lt"/>
              </a:rPr>
              <a:t>= elektromagnetické záření o vlnové délce kratší, než má světlo fialové barvy (</a:t>
            </a:r>
            <a:r>
              <a:rPr lang="el-GR" altLang="cs-CZ" sz="2000" b="0" i="0" u="none" dirty="0">
                <a:latin typeface="+mn-lt"/>
                <a:cs typeface="Arial" panose="020B0604020202020204" pitchFamily="34" charset="0"/>
              </a:rPr>
              <a:t>λ</a:t>
            </a:r>
            <a:r>
              <a:rPr lang="cs-CZ" altLang="cs-CZ" sz="2000" b="0" i="0" u="none" dirty="0">
                <a:latin typeface="+mn-lt"/>
                <a:cs typeface="Arial" panose="020B0604020202020204" pitchFamily="34" charset="0"/>
              </a:rPr>
              <a:t> = 390 </a:t>
            </a:r>
            <a:r>
              <a:rPr lang="cs-CZ" altLang="cs-CZ" sz="2000" b="0" i="0" u="none" dirty="0" err="1">
                <a:latin typeface="+mn-lt"/>
                <a:cs typeface="Arial" panose="020B0604020202020204" pitchFamily="34" charset="0"/>
              </a:rPr>
              <a:t>nm</a:t>
            </a:r>
            <a:r>
              <a:rPr lang="cs-CZ" altLang="cs-CZ" sz="2000" b="0" i="0" u="none" dirty="0">
                <a:latin typeface="+mn-lt"/>
                <a:cs typeface="Arial" panose="020B0604020202020204" pitchFamily="34" charset="0"/>
              </a:rPr>
              <a:t>). </a:t>
            </a:r>
            <a:r>
              <a:rPr lang="cs-CZ" altLang="cs-CZ" sz="2000" dirty="0">
                <a:latin typeface="+mn-lt"/>
              </a:rPr>
              <a:t>Z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drojem UV záření jsou 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>
                <a:latin typeface="+mn-lt"/>
                <a:sym typeface="Symbol" panose="05050102010706020507" pitchFamily="18" charset="2"/>
              </a:rPr>
              <a:t>tělesa zahřátá na velmi vysokou teplotu (hvězdy), rtuťové výbojky (horské slunce), elektrický oblouk (sváření).</a:t>
            </a:r>
          </a:p>
        </p:txBody>
      </p:sp>
      <p:pic>
        <p:nvPicPr>
          <p:cNvPr id="314381" name="Picture 13" descr="2 EIT 2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35" y="2046129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F3F5CFE-2F1F-449C-A33F-FCE4A17637CF}"/>
              </a:ext>
            </a:extLst>
          </p:cNvPr>
          <p:cNvSpPr txBox="1"/>
          <p:nvPr/>
        </p:nvSpPr>
        <p:spPr>
          <a:xfrm>
            <a:off x="212938" y="149862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  <p:pic>
        <p:nvPicPr>
          <p:cNvPr id="100354" name="Picture 2" descr="Elektrický proud v plynech – Wikipedie">
            <a:extLst>
              <a:ext uri="{FF2B5EF4-FFF2-40B4-BE49-F238E27FC236}">
                <a16:creationId xmlns:a16="http://schemas.microsoft.com/office/drawing/2014/main" id="{30216D10-5337-46F3-9B5B-6F709B11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67" y="2293779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2" name="Picture 2" descr="Attenzione, non abusate dei solarium - ACSI">
            <a:extLst>
              <a:ext uri="{FF2B5EF4-FFF2-40B4-BE49-F238E27FC236}">
                <a16:creationId xmlns:a16="http://schemas.microsoft.com/office/drawing/2014/main" id="{466B3498-7B2C-4522-A989-2E3F93C6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18" y="2081006"/>
            <a:ext cx="3505414" cy="22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ig. A1. The excitation of electrons by light. | Download ...">
            <a:extLst>
              <a:ext uri="{FF2B5EF4-FFF2-40B4-BE49-F238E27FC236}">
                <a16:creationId xmlns:a16="http://schemas.microsoft.com/office/drawing/2014/main" id="{3F446DCA-E68C-47BD-B03B-F168EFD10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09" y="4621721"/>
            <a:ext cx="3505415" cy="19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6" name="Picture 2" descr="UV-Vis Absorption Spectroscopy">
            <a:extLst>
              <a:ext uri="{FF2B5EF4-FFF2-40B4-BE49-F238E27FC236}">
                <a16:creationId xmlns:a16="http://schemas.microsoft.com/office/drawing/2014/main" id="{EFFC9946-162F-424B-A7CE-A56A7D28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32" y="4461555"/>
            <a:ext cx="2466361" cy="22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60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-66675" y="2567476"/>
            <a:ext cx="450195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	</a:t>
            </a:r>
            <a:r>
              <a:rPr lang="cs-CZ" altLang="cs-CZ" b="1" dirty="0"/>
              <a:t>Type </a:t>
            </a:r>
            <a:r>
              <a:rPr lang="cs-CZ" altLang="cs-CZ" b="1" dirty="0" err="1"/>
              <a:t>of</a:t>
            </a:r>
            <a:r>
              <a:rPr lang="cs-CZ" altLang="cs-CZ" b="1" dirty="0"/>
              <a:t> bond 	</a:t>
            </a:r>
            <a:r>
              <a:rPr lang="cs-CZ" altLang="cs-CZ" b="1" dirty="0" err="1"/>
              <a:t>Dissociation</a:t>
            </a:r>
            <a:r>
              <a:rPr lang="cs-CZ" altLang="cs-CZ" b="1" dirty="0"/>
              <a:t> </a:t>
            </a:r>
            <a:r>
              <a:rPr lang="cs-CZ" altLang="cs-CZ" b="1" dirty="0" err="1"/>
              <a:t>energy</a:t>
            </a:r>
            <a:r>
              <a:rPr lang="cs-CZ" altLang="cs-CZ" b="1" dirty="0"/>
              <a:t> (eV)</a:t>
            </a:r>
          </a:p>
          <a:p>
            <a:pPr algn="ctr"/>
            <a:endParaRPr lang="cs-CZ" altLang="cs-CZ" b="1" dirty="0"/>
          </a:p>
          <a:p>
            <a:pPr algn="ctr"/>
            <a:r>
              <a:rPr lang="cs-CZ" altLang="cs-CZ" dirty="0"/>
              <a:t>C=O 		7.1</a:t>
            </a:r>
          </a:p>
          <a:p>
            <a:pPr algn="ctr"/>
            <a:r>
              <a:rPr lang="cs-CZ" altLang="cs-CZ" dirty="0"/>
              <a:t>C=C 		6.4</a:t>
            </a:r>
          </a:p>
          <a:p>
            <a:pPr algn="ctr"/>
            <a:r>
              <a:rPr lang="cs-CZ" altLang="cs-CZ" dirty="0"/>
              <a:t>O−H 	4.8</a:t>
            </a:r>
          </a:p>
          <a:p>
            <a:pPr algn="ctr"/>
            <a:r>
              <a:rPr lang="cs-CZ" altLang="cs-CZ" dirty="0"/>
              <a:t>N−H 	4.1</a:t>
            </a:r>
          </a:p>
          <a:p>
            <a:pPr algn="ctr"/>
            <a:r>
              <a:rPr lang="cs-CZ" altLang="cs-CZ" dirty="0"/>
              <a:t>C−O 		3.6</a:t>
            </a:r>
          </a:p>
          <a:p>
            <a:pPr algn="ctr"/>
            <a:r>
              <a:rPr lang="cs-CZ" altLang="cs-CZ" dirty="0"/>
              <a:t>C−C 		3.6</a:t>
            </a:r>
          </a:p>
          <a:p>
            <a:pPr algn="ctr"/>
            <a:r>
              <a:rPr lang="cs-CZ" altLang="cs-CZ" dirty="0"/>
              <a:t>S−H 		3.5</a:t>
            </a:r>
          </a:p>
          <a:p>
            <a:pPr algn="ctr"/>
            <a:r>
              <a:rPr lang="cs-CZ" altLang="cs-CZ" dirty="0"/>
              <a:t>C−N 		3.0</a:t>
            </a:r>
          </a:p>
          <a:p>
            <a:pPr algn="ctr"/>
            <a:r>
              <a:rPr lang="cs-CZ" altLang="cs-CZ" dirty="0"/>
              <a:t>C−S 		2.7</a:t>
            </a:r>
          </a:p>
        </p:txBody>
      </p:sp>
      <p:pic>
        <p:nvPicPr>
          <p:cNvPr id="1026" name="Picture 2" descr="http://s3.postimg.org/78gdk9403/dissociationenergy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97" y="3429000"/>
            <a:ext cx="35623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130D7C-24D9-4C81-B1C6-8B062656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037" y="261920"/>
            <a:ext cx="4010025" cy="28860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443E26F-7E0C-411F-BB62-FABA56C6FC06}"/>
              </a:ext>
            </a:extLst>
          </p:cNvPr>
          <p:cNvSpPr txBox="1"/>
          <p:nvPr/>
        </p:nvSpPr>
        <p:spPr>
          <a:xfrm>
            <a:off x="1009279" y="61610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0" i="0" u="none" dirty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= je pohlcováno obyčejným sklem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0882374-408F-400D-9ADE-E1C1C800C71F}"/>
              </a:ext>
            </a:extLst>
          </p:cNvPr>
          <p:cNvSpPr txBox="1"/>
          <p:nvPr/>
        </p:nvSpPr>
        <p:spPr>
          <a:xfrm>
            <a:off x="479638" y="739771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Knowledge Centre - Learn all about UV Disinfection">
            <a:extLst>
              <a:ext uri="{FF2B5EF4-FFF2-40B4-BE49-F238E27FC236}">
                <a16:creationId xmlns:a16="http://schemas.microsoft.com/office/drawing/2014/main" id="{4B55E807-1224-447A-AAAC-E5C48806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403990"/>
            <a:ext cx="6424612" cy="31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2EEF2E16-5989-4055-84F1-AA4DB434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81" y="1047573"/>
            <a:ext cx="85027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76250" indent="-476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6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sym typeface="Symbol" panose="05050102010706020507" pitchFamily="18" charset="2"/>
              </a:rPr>
              <a:t>působí jako desinfekce – ničí mikroorganismy</a:t>
            </a:r>
            <a:endParaRPr lang="en-US" altLang="cs-CZ" sz="2000" b="0" i="0" u="none" dirty="0">
              <a:effectLst/>
              <a:sym typeface="Symbol" panose="05050102010706020507" pitchFamily="18" charset="2"/>
            </a:endParaRPr>
          </a:p>
          <a:p>
            <a:endParaRPr lang="cs-CZ" altLang="cs-CZ" sz="2000" b="0" i="0" u="none" dirty="0">
              <a:effectLst/>
              <a:sym typeface="Symbol" panose="05050102010706020507" pitchFamily="18" charset="2"/>
            </a:endParaRPr>
          </a:p>
          <a:p>
            <a:pPr marL="0"/>
            <a:r>
              <a:rPr lang="cs-CZ" altLang="cs-CZ" sz="2000" b="0" i="0" u="none" dirty="0">
                <a:effectLst/>
                <a:sym typeface="Symbol" panose="05050102010706020507" pitchFamily="18" charset="2"/>
              </a:rPr>
              <a:t>způsobuje zánět spojivek, v  menších dávkách zhnědnutí kůže a produkci vitamínu D, ve vyšších dávkách rakovinu kůže   </a:t>
            </a:r>
            <a:endParaRPr lang="en-US" altLang="cs-CZ" sz="2000" b="0" i="0" u="none" dirty="0">
              <a:effectLst/>
              <a:sym typeface="Symbol" panose="05050102010706020507" pitchFamily="18" charset="2"/>
            </a:endParaRPr>
          </a:p>
          <a:p>
            <a:pPr marL="0"/>
            <a:endParaRPr lang="cs-CZ" altLang="cs-CZ" sz="2000" b="0" i="0" u="none" dirty="0">
              <a:effectLst/>
              <a:sym typeface="Symbol" panose="05050102010706020507" pitchFamily="18" charset="2"/>
            </a:endParaRPr>
          </a:p>
          <a:p>
            <a:r>
              <a:rPr lang="cs-CZ" altLang="cs-CZ" sz="2000" b="0" i="0" u="none" dirty="0">
                <a:effectLst/>
                <a:sym typeface="Symbol" panose="05050102010706020507" pitchFamily="18" charset="2"/>
              </a:rPr>
              <a:t>jako přirozená ochrana proti UV záření slouží ozónová vrstva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94CA9D3-0E43-5F9A-EA0A-AA5FB61E5AC1}"/>
              </a:ext>
            </a:extLst>
          </p:cNvPr>
          <p:cNvSpPr txBox="1"/>
          <p:nvPr/>
        </p:nvSpPr>
        <p:spPr>
          <a:xfrm>
            <a:off x="632038" y="327588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</p:spTree>
    <p:extLst>
      <p:ext uri="{BB962C8B-B14F-4D97-AF65-F5344CB8AC3E}">
        <p14:creationId xmlns:p14="http://schemas.microsoft.com/office/powerpoint/2010/main" val="1066267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 descr="Luminescence">
            <a:extLst>
              <a:ext uri="{FF2B5EF4-FFF2-40B4-BE49-F238E27FC236}">
                <a16:creationId xmlns:a16="http://schemas.microsoft.com/office/drawing/2014/main" id="{7E7E1E6A-CF35-4F6B-9C46-EC5DED34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6" y="714375"/>
            <a:ext cx="4171533" cy="371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D24493-4A16-445C-A63F-AECCB05F8436}"/>
              </a:ext>
            </a:extLst>
          </p:cNvPr>
          <p:cNvSpPr txBox="1"/>
          <p:nvPr/>
        </p:nvSpPr>
        <p:spPr>
          <a:xfrm>
            <a:off x="506429" y="381000"/>
            <a:ext cx="1901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Luminiscence</a:t>
            </a:r>
          </a:p>
        </p:txBody>
      </p:sp>
      <p:pic>
        <p:nvPicPr>
          <p:cNvPr id="4" name="Picture 2" descr="Banknote glow under UV. Modern banknote with the new ...">
            <a:extLst>
              <a:ext uri="{FF2B5EF4-FFF2-40B4-BE49-F238E27FC236}">
                <a16:creationId xmlns:a16="http://schemas.microsoft.com/office/drawing/2014/main" id="{5631E2E8-BD6E-43D3-87AE-7A29CC27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263183"/>
            <a:ext cx="3272774" cy="21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B73A6D-E63A-447D-9721-3CF40D8F96D2}"/>
              </a:ext>
            </a:extLst>
          </p:cNvPr>
          <p:cNvSpPr txBox="1"/>
          <p:nvPr/>
        </p:nvSpPr>
        <p:spPr>
          <a:xfrm>
            <a:off x="285442" y="1085878"/>
            <a:ext cx="41246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Záření o kratší vlnové délce λ vyvolává v látce určitého složení vznik záření o delší vlnové délce λ´.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C0E186-A4A6-4B5F-9A5E-E8ABBAB28C63}"/>
              </a:ext>
            </a:extLst>
          </p:cNvPr>
          <p:cNvSpPr txBox="1"/>
          <p:nvPr/>
        </p:nvSpPr>
        <p:spPr>
          <a:xfrm>
            <a:off x="390216" y="5148472"/>
            <a:ext cx="52771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Luminofor</a:t>
            </a:r>
            <a:r>
              <a:rPr lang="cs-CZ" sz="2000" dirty="0"/>
              <a:t> = látka, u které se projevuje luminiscence (v zářivkách se s jejich pomocí UV záření rtuťové výbojky mění na viditelné).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B432D0-C1F5-442C-A655-63CE92186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233" y="4790642"/>
            <a:ext cx="2981325" cy="17313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2" name="Text Box 12"/>
          <p:cNvSpPr txBox="1">
            <a:spLocks noChangeArrowheads="1"/>
          </p:cNvSpPr>
          <p:nvPr/>
        </p:nvSpPr>
        <p:spPr bwMode="auto">
          <a:xfrm>
            <a:off x="209550" y="1089596"/>
            <a:ext cx="87058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sz="2000" i="0" u="none" dirty="0">
                <a:latin typeface="+mn-lt"/>
              </a:rPr>
              <a:t>Rentgenové záření je elektromagnetické vlnění, jehož vlnové délky leží v intervalu 10</a:t>
            </a:r>
            <a:r>
              <a:rPr lang="cs-CZ" altLang="cs-CZ" sz="2000" i="0" u="none" baseline="30000" dirty="0">
                <a:latin typeface="+mn-lt"/>
              </a:rPr>
              <a:t>-8 </a:t>
            </a:r>
            <a:r>
              <a:rPr lang="cs-CZ" altLang="cs-CZ" sz="2000" i="0" u="none" dirty="0">
                <a:latin typeface="+mn-lt"/>
              </a:rPr>
              <a:t>m  až 10</a:t>
            </a:r>
            <a:r>
              <a:rPr lang="cs-CZ" altLang="cs-CZ" sz="2000" i="0" u="none" baseline="30000" dirty="0">
                <a:latin typeface="+mn-lt"/>
              </a:rPr>
              <a:t>-12</a:t>
            </a:r>
            <a:r>
              <a:rPr lang="cs-CZ" altLang="cs-CZ" sz="2000" i="0" u="none" dirty="0">
                <a:latin typeface="+mn-lt"/>
              </a:rPr>
              <a:t> m.</a:t>
            </a:r>
            <a:r>
              <a:rPr lang="cs-CZ" altLang="cs-CZ" sz="2000" dirty="0">
                <a:latin typeface="+mn-lt"/>
              </a:rPr>
              <a:t> Vzniká v rentgenové lampě (rentgence) při přeměně energie rychle se pohybujících elektronů na energii elektromagnetického záření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474EB06-1B23-4D52-BF70-16A9218E2754}"/>
              </a:ext>
            </a:extLst>
          </p:cNvPr>
          <p:cNvSpPr txBox="1"/>
          <p:nvPr/>
        </p:nvSpPr>
        <p:spPr>
          <a:xfrm>
            <a:off x="209550" y="28205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b="1" i="0" u="none" dirty="0">
                <a:latin typeface="+mn-lt"/>
              </a:rPr>
              <a:t>Rentgenové záření</a:t>
            </a:r>
            <a:endParaRPr lang="cs-CZ" sz="2400" b="1" dirty="0"/>
          </a:p>
        </p:txBody>
      </p:sp>
      <p:pic>
        <p:nvPicPr>
          <p:cNvPr id="11" name="Picture 11" descr="schema">
            <a:extLst>
              <a:ext uri="{FF2B5EF4-FFF2-40B4-BE49-F238E27FC236}">
                <a16:creationId xmlns:a16="http://schemas.microsoft.com/office/drawing/2014/main" id="{370362D6-865E-4DED-8008-E19C6961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796" y="2347200"/>
            <a:ext cx="5086350" cy="318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upload.wikimedia.org/wikipedia/commons/thumb/5/51/Rontgenbuis-draaianode.jpg/220px-Rontgenbuis-draaianode.jpg">
            <a:extLst>
              <a:ext uri="{FF2B5EF4-FFF2-40B4-BE49-F238E27FC236}">
                <a16:creationId xmlns:a16="http://schemas.microsoft.com/office/drawing/2014/main" id="{CE3E304D-FB8C-4605-A72F-18B85363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74" y="5312781"/>
            <a:ext cx="2891439" cy="14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328073C-6734-4F69-8DE9-A185E4583AEA}"/>
              </a:ext>
            </a:extLst>
          </p:cNvPr>
          <p:cNvSpPr txBox="1"/>
          <p:nvPr/>
        </p:nvSpPr>
        <p:spPr>
          <a:xfrm>
            <a:off x="245091" y="2600714"/>
            <a:ext cx="36050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0" i="0" u="none" dirty="0">
                <a:effectLst/>
              </a:rPr>
              <a:t>Rentgenové záření vzniká změnami elektromagnetického pole v atomovém obalu (rozměry atomu 10</a:t>
            </a:r>
            <a:r>
              <a:rPr lang="cs-CZ" altLang="cs-CZ" sz="2000" b="0" i="0" u="none" baseline="30000" dirty="0">
                <a:effectLst/>
              </a:rPr>
              <a:t>–8</a:t>
            </a:r>
            <a:r>
              <a:rPr lang="cs-CZ" altLang="cs-CZ" sz="2000" b="0" i="0" u="none" dirty="0">
                <a:effectLst/>
              </a:rPr>
              <a:t> – 10</a:t>
            </a:r>
            <a:r>
              <a:rPr lang="cs-CZ" altLang="cs-CZ" sz="2000" b="0" i="0" u="none" baseline="30000" dirty="0">
                <a:effectLst/>
              </a:rPr>
              <a:t>–10</a:t>
            </a:r>
            <a:r>
              <a:rPr lang="cs-CZ" altLang="cs-CZ" sz="2000" b="0" i="0" u="none" dirty="0">
                <a:effectLst/>
              </a:rPr>
              <a:t> m)</a:t>
            </a:r>
            <a:endParaRPr lang="en-US" sz="2000"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1DF8838-DE9D-403F-BAD9-E9B4B30B9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82" y="4623969"/>
            <a:ext cx="327046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0" i="0" u="none" dirty="0">
                <a:effectLst/>
                <a:cs typeface="Arial" panose="020B0604020202020204" pitchFamily="34" charset="0"/>
              </a:rPr>
              <a:t>Druhy rentgenového záření</a:t>
            </a:r>
            <a:r>
              <a:rPr lang="cs-CZ" altLang="cs-CZ" sz="2000" b="0" i="0" u="none" dirty="0">
                <a:effectLst/>
              </a:rPr>
              <a:t>:</a:t>
            </a:r>
          </a:p>
          <a:p>
            <a:endParaRPr lang="cs-CZ" altLang="cs-CZ" sz="800" dirty="0"/>
          </a:p>
          <a:p>
            <a:r>
              <a:rPr lang="cs-CZ" altLang="cs-CZ" sz="2000" b="0" i="1" u="none" dirty="0">
                <a:effectLst/>
              </a:rPr>
              <a:t>    charakteristické</a:t>
            </a:r>
            <a:r>
              <a:rPr lang="cs-CZ" altLang="cs-CZ" sz="2000" b="0" i="0" u="none" dirty="0">
                <a:effectLst/>
              </a:rPr>
              <a:t> (čárové)</a:t>
            </a:r>
          </a:p>
          <a:p>
            <a:endParaRPr lang="cs-CZ" altLang="cs-CZ" sz="800" dirty="0"/>
          </a:p>
          <a:p>
            <a:r>
              <a:rPr lang="cs-CZ" altLang="cs-CZ" sz="2000" b="0" i="1" u="none" dirty="0">
                <a:effectLst/>
              </a:rPr>
              <a:t>    brzdné</a:t>
            </a:r>
            <a:r>
              <a:rPr lang="cs-CZ" altLang="cs-CZ" sz="2000" b="0" i="0" u="none" dirty="0">
                <a:effectLst/>
              </a:rPr>
              <a:t> (spojité) </a:t>
            </a:r>
          </a:p>
        </p:txBody>
      </p:sp>
    </p:spTree>
    <p:extLst>
      <p:ext uri="{BB962C8B-B14F-4D97-AF65-F5344CB8AC3E}">
        <p14:creationId xmlns:p14="http://schemas.microsoft.com/office/powerpoint/2010/main" val="1234494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38" name="Picture 26" descr="atom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52" y="1700690"/>
            <a:ext cx="4622589" cy="21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36" name="Rectangle 24"/>
          <p:cNvSpPr>
            <a:spLocks noChangeArrowheads="1"/>
          </p:cNvSpPr>
          <p:nvPr/>
        </p:nvSpPr>
        <p:spPr bwMode="auto">
          <a:xfrm>
            <a:off x="177422" y="260350"/>
            <a:ext cx="52134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i="0" u="none" dirty="0"/>
              <a:t>Charakteristické rentgenové záření</a:t>
            </a:r>
          </a:p>
        </p:txBody>
      </p:sp>
      <p:sp>
        <p:nvSpPr>
          <p:cNvPr id="269337" name="Rectangle 25"/>
          <p:cNvSpPr>
            <a:spLocks noChangeArrowheads="1"/>
          </p:cNvSpPr>
          <p:nvPr/>
        </p:nvSpPr>
        <p:spPr bwMode="auto">
          <a:xfrm>
            <a:off x="143965" y="795458"/>
            <a:ext cx="87134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dirty="0">
                <a:latin typeface="+mn-lt"/>
              </a:rPr>
              <a:t>vzniká v důsledku přeměn energie ve vnitřních slupkách elektronového obalu atomu. S</a:t>
            </a:r>
            <a:r>
              <a:rPr lang="cs-CZ" altLang="cs-CZ" sz="2000" b="0" i="0" u="none" dirty="0">
                <a:effectLst/>
                <a:latin typeface="+mn-lt"/>
              </a:rPr>
              <a:t>pektrum má čárové a poloha spektrálních čar je pro daný prvek charakteristická</a:t>
            </a:r>
            <a:r>
              <a:rPr lang="cs-CZ" altLang="cs-CZ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97282" name="Picture 2" descr="Moseley&amp;#39;s Law | Article about Moseley&amp;#39;s Law by The Free Dictionary">
            <a:extLst>
              <a:ext uri="{FF2B5EF4-FFF2-40B4-BE49-F238E27FC236}">
                <a16:creationId xmlns:a16="http://schemas.microsoft.com/office/drawing/2014/main" id="{59DF41CC-2FFE-44F8-B50D-00E762C4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6" y="3960257"/>
            <a:ext cx="3045441" cy="25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03B25D6-DD0E-4ABA-86DB-A9DB1B1601A4}"/>
              </a:ext>
            </a:extLst>
          </p:cNvPr>
          <p:cNvSpPr txBox="1"/>
          <p:nvPr/>
        </p:nvSpPr>
        <p:spPr>
          <a:xfrm>
            <a:off x="259308" y="4462817"/>
            <a:ext cx="24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err="1"/>
              <a:t>Moseleyho</a:t>
            </a:r>
            <a:r>
              <a:rPr lang="cs-CZ" sz="2400" b="1" i="1" dirty="0"/>
              <a:t> zákon</a:t>
            </a:r>
            <a:endParaRPr lang="en-US" sz="2400" b="1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1288E17-C460-495C-A1AE-BED0B2B92E04}"/>
              </a:ext>
            </a:extLst>
          </p:cNvPr>
          <p:cNvSpPr txBox="1"/>
          <p:nvPr/>
        </p:nvSpPr>
        <p:spPr>
          <a:xfrm>
            <a:off x="218365" y="5031559"/>
            <a:ext cx="29615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4D5156"/>
                </a:solidFill>
                <a:effectLst/>
              </a:rPr>
              <a:t>Vztah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mezi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vlnovou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délkou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 (frekvencí)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rentgenov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é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o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produkovan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é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o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chemickými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prvky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a 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jejich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atomovým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číslem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.</a:t>
            </a:r>
            <a:endParaRPr lang="en-US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6619E17-09DB-4520-91CA-E903FA8A6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752" y="4896590"/>
            <a:ext cx="2299364" cy="1783989"/>
          </a:xfrm>
          <a:prstGeom prst="rect">
            <a:avLst/>
          </a:prstGeom>
        </p:spPr>
      </p:pic>
      <p:pic>
        <p:nvPicPr>
          <p:cNvPr id="13" name="Picture 2" descr="Characteristic and Continuous X-rays | Properties | Solved Problems">
            <a:extLst>
              <a:ext uri="{FF2B5EF4-FFF2-40B4-BE49-F238E27FC236}">
                <a16:creationId xmlns:a16="http://schemas.microsoft.com/office/drawing/2014/main" id="{DA4EAF4B-3EC8-487A-B344-555B7CE8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41" y="1665330"/>
            <a:ext cx="2789497" cy="22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55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01" name="Rectangle 13"/>
          <p:cNvSpPr>
            <a:spLocks noChangeArrowheads="1"/>
          </p:cNvSpPr>
          <p:nvPr/>
        </p:nvSpPr>
        <p:spPr bwMode="auto">
          <a:xfrm>
            <a:off x="316456" y="235376"/>
            <a:ext cx="4364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i="0" u="none" dirty="0"/>
              <a:t>Brzdné rentgenové záření</a:t>
            </a:r>
          </a:p>
        </p:txBody>
      </p:sp>
      <p:pic>
        <p:nvPicPr>
          <p:cNvPr id="268305" name="Picture 17" descr="spoji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86" y="2427975"/>
            <a:ext cx="33782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306" name="Picture 18" descr="rtg_spo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8" y="2038800"/>
            <a:ext cx="40322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3A021BA-5462-4D10-89CE-B6C18C7E568C}"/>
              </a:ext>
            </a:extLst>
          </p:cNvPr>
          <p:cNvSpPr txBox="1"/>
          <p:nvPr/>
        </p:nvSpPr>
        <p:spPr>
          <a:xfrm>
            <a:off x="201305" y="923584"/>
            <a:ext cx="8724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0" i="0" u="none" dirty="0">
                <a:effectLst/>
              </a:rPr>
              <a:t>vzniká jako důsledek náhlé změny rychlosti elektronů dopadajících na povrch kovu (anodu rentgenky). Spektrum je spojité</a:t>
            </a:r>
            <a:r>
              <a:rPr lang="cs-CZ" altLang="cs-CZ" sz="2000" b="0" i="0" u="none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cs-CZ" altLang="cs-CZ" sz="2000" b="0" i="0" u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0216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34925" y="304800"/>
            <a:ext cx="662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198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3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just"/>
            <a:r>
              <a:rPr lang="cs-CZ" altLang="cs-CZ" sz="2000" i="0" u="none" dirty="0">
                <a:effectLst/>
                <a:latin typeface="+mn-lt"/>
              </a:rPr>
              <a:t>Vlastnosti RTG záření:</a:t>
            </a:r>
          </a:p>
        </p:txBody>
      </p:sp>
      <p:sp>
        <p:nvSpPr>
          <p:cNvPr id="330758" name="Rectangle 6"/>
          <p:cNvSpPr>
            <a:spLocks noChangeArrowheads="1"/>
          </p:cNvSpPr>
          <p:nvPr/>
        </p:nvSpPr>
        <p:spPr bwMode="auto">
          <a:xfrm>
            <a:off x="684213" y="836613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ionizuje vzduch</a:t>
            </a:r>
            <a:endParaRPr lang="cs-CZ" altLang="cs-CZ" sz="2000" b="0" i="0" u="none" dirty="0">
              <a:effectLst/>
              <a:latin typeface="+mn-lt"/>
              <a:sym typeface="Symbol" panose="05050102010706020507" pitchFamily="18" charset="2"/>
            </a:endParaRPr>
          </a:p>
        </p:txBody>
      </p:sp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684213" y="1243013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při dopadu na vhodnou látku vyvolá fluorescenci</a:t>
            </a:r>
          </a:p>
        </p:txBody>
      </p:sp>
      <p:sp>
        <p:nvSpPr>
          <p:cNvPr id="330761" name="Rectangle 9"/>
          <p:cNvSpPr>
            <a:spLocks noChangeArrowheads="1"/>
          </p:cNvSpPr>
          <p:nvPr/>
        </p:nvSpPr>
        <p:spPr bwMode="auto">
          <a:xfrm>
            <a:off x="679450" y="1676400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využívá se v lékařství, rentgenové defektoskopii, astronomii (zbytky supernov, neutronové hvězdy, černé díry)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FF37C5-7870-4413-B45E-DBC659014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3429000"/>
            <a:ext cx="83248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0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ChangeArrowheads="1"/>
          </p:cNvSpPr>
          <p:nvPr/>
        </p:nvSpPr>
        <p:spPr bwMode="auto">
          <a:xfrm>
            <a:off x="216966" y="915662"/>
            <a:ext cx="87365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" lvl="2"/>
            <a:r>
              <a:rPr lang="cs-CZ" altLang="cs-CZ" sz="2000" dirty="0">
                <a:latin typeface="+mn-lt"/>
              </a:rPr>
              <a:t>z</a:t>
            </a:r>
            <a:r>
              <a:rPr lang="cs-CZ" altLang="cs-CZ" sz="2000" b="0" i="0" u="none" dirty="0">
                <a:effectLst/>
                <a:latin typeface="+mn-lt"/>
              </a:rPr>
              <a:t>drojem záření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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0" i="0" u="none" dirty="0">
                <a:effectLst/>
                <a:latin typeface="+mn-lt"/>
              </a:rPr>
              <a:t>jsou tělesa, v jejichž atomových jádrech probíhají radioaktivní přeměny, doprovází záření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</a:t>
            </a:r>
            <a:r>
              <a:rPr lang="cs-CZ" altLang="cs-CZ" sz="2000" b="0" i="0" u="none" dirty="0">
                <a:effectLst/>
                <a:latin typeface="+mn-lt"/>
              </a:rPr>
              <a:t> nebo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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</a:p>
        </p:txBody>
      </p:sp>
      <p:sp>
        <p:nvSpPr>
          <p:cNvPr id="308228" name="Rectangle 4"/>
          <p:cNvSpPr>
            <a:spLocks noChangeArrowheads="1"/>
          </p:cNvSpPr>
          <p:nvPr/>
        </p:nvSpPr>
        <p:spPr bwMode="auto">
          <a:xfrm>
            <a:off x="131242" y="2208814"/>
            <a:ext cx="662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198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3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just"/>
            <a:r>
              <a:rPr lang="cs-CZ" altLang="cs-CZ" sz="2000" i="0" u="none" dirty="0">
                <a:effectLst/>
                <a:latin typeface="+mn-lt"/>
              </a:rPr>
              <a:t>Vlastnosti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 </a:t>
            </a:r>
            <a:r>
              <a:rPr lang="cs-CZ" altLang="cs-CZ" sz="2000" i="0" u="none" dirty="0">
                <a:effectLst/>
                <a:latin typeface="+mn-lt"/>
              </a:rPr>
              <a:t>záření:</a:t>
            </a:r>
          </a:p>
        </p:txBody>
      </p:sp>
      <p:sp>
        <p:nvSpPr>
          <p:cNvPr id="308229" name="Rectangle 5"/>
          <p:cNvSpPr>
            <a:spLocks noChangeArrowheads="1"/>
          </p:cNvSpPr>
          <p:nvPr/>
        </p:nvSpPr>
        <p:spPr bwMode="auto">
          <a:xfrm>
            <a:off x="684213" y="2808288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nejpronikavější jaderné záření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sp>
        <p:nvSpPr>
          <p:cNvPr id="308230" name="Rectangle 6"/>
          <p:cNvSpPr>
            <a:spLocks noChangeArrowheads="1"/>
          </p:cNvSpPr>
          <p:nvPr/>
        </p:nvSpPr>
        <p:spPr bwMode="auto">
          <a:xfrm>
            <a:off x="679450" y="3292475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cs-CZ" altLang="cs-CZ" sz="2000" b="0" i="0" u="none" dirty="0">
                <a:effectLst/>
                <a:latin typeface="+mn-lt"/>
              </a:rPr>
              <a:t>lze jej zeslabit silnou vrstvou železobetonu nebo materiálem obsahujícím jádra těžkých prvků (</a:t>
            </a:r>
            <a:r>
              <a:rPr lang="cs-CZ" altLang="cs-CZ" sz="2000" b="0" i="0" u="none" dirty="0" err="1">
                <a:effectLst/>
                <a:latin typeface="+mn-lt"/>
              </a:rPr>
              <a:t>Pb</a:t>
            </a:r>
            <a:r>
              <a:rPr lang="cs-CZ" altLang="cs-CZ" sz="2000" b="0" i="0" u="none" dirty="0">
                <a:effectLst/>
                <a:latin typeface="+mn-lt"/>
              </a:rPr>
              <a:t>)</a:t>
            </a:r>
          </a:p>
        </p:txBody>
      </p:sp>
      <p:sp>
        <p:nvSpPr>
          <p:cNvPr id="308231" name="Rectangle 7"/>
          <p:cNvSpPr>
            <a:spLocks noChangeArrowheads="1"/>
          </p:cNvSpPr>
          <p:nvPr/>
        </p:nvSpPr>
        <p:spPr bwMode="auto">
          <a:xfrm>
            <a:off x="684213" y="4149725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má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silné ionizační účinky a v důsledku fotoefektu uvolňuje z látek nabité částice</a:t>
            </a:r>
          </a:p>
        </p:txBody>
      </p:sp>
      <p:sp>
        <p:nvSpPr>
          <p:cNvPr id="20" name="Rectangle 33">
            <a:extLst>
              <a:ext uri="{FF2B5EF4-FFF2-40B4-BE49-F238E27FC236}">
                <a16:creationId xmlns:a16="http://schemas.microsoft.com/office/drawing/2014/main" id="{FEAEC9C9-8545-4037-9D3C-61134CBD2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5218058"/>
            <a:ext cx="8599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používá se v defektoskopii (zjišťování vad v součástkách)</a:t>
            </a: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5D2F019C-A4BC-457E-BBB9-EBAA9464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04" y="5808609"/>
            <a:ext cx="85994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způsobuje genetické změny, nemoc z ozáření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3FA8EFB-079E-41E7-A69E-6DDFBED6793F}"/>
              </a:ext>
            </a:extLst>
          </p:cNvPr>
          <p:cNvSpPr txBox="1"/>
          <p:nvPr/>
        </p:nvSpPr>
        <p:spPr>
          <a:xfrm>
            <a:off x="216967" y="207989"/>
            <a:ext cx="2415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/>
              <a:t>Gama záření</a:t>
            </a:r>
          </a:p>
        </p:txBody>
      </p:sp>
    </p:spTree>
    <p:extLst>
      <p:ext uri="{BB962C8B-B14F-4D97-AF65-F5344CB8AC3E}">
        <p14:creationId xmlns:p14="http://schemas.microsoft.com/office/powerpoint/2010/main" val="2202666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B5C893C-FBEB-4682-8EE6-28FD9D8E7D10}"/>
              </a:ext>
            </a:extLst>
          </p:cNvPr>
          <p:cNvSpPr txBox="1"/>
          <p:nvPr/>
        </p:nvSpPr>
        <p:spPr>
          <a:xfrm>
            <a:off x="247649" y="1028343"/>
            <a:ext cx="86772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Čerenkovovo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záření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 </a:t>
            </a:r>
            <a:r>
              <a:rPr lang="cs-CZ" b="0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elektromagnetická obdoba zvukové rázové vlny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Nabitá částice, která se pohybuje v optickém prostředí rychleji, než je fázová rychlost světla pro toto prostředí, vyvolává záření, které trvá po tu dobu, kdy je částice rychlejší než světlo. 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Typicky lze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Čerenkovův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efekt pozorovat v nádržích jaderných reaktorů, kde se uranové palivo nachází v kapalině moderující neutrony, vlivem štěpení jsou produkovány částice záření beta (vysokoenergetické elektrony), které při pohybu kapalinou emitují fotony s energií několika málo eV a voda tak získává modravý nádech.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0176-7369-459A-BD0C-E8C4F552F57C}"/>
              </a:ext>
            </a:extLst>
          </p:cNvPr>
          <p:cNvSpPr txBox="1"/>
          <p:nvPr/>
        </p:nvSpPr>
        <p:spPr>
          <a:xfrm>
            <a:off x="247649" y="3011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Čerenkovovo</a:t>
            </a:r>
            <a:r>
              <a:rPr lang="cs-CZ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záření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cs-CZ" sz="2400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8D5D1C27-7BF6-4EB0-BA65-C316220D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1" y="3613666"/>
            <a:ext cx="3771900" cy="27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82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obrazit zdrojový obrázek">
            <a:extLst>
              <a:ext uri="{FF2B5EF4-FFF2-40B4-BE49-F238E27FC236}">
                <a16:creationId xmlns:a16="http://schemas.microsoft.com/office/drawing/2014/main" id="{038D4698-1329-44C3-A216-3A7A18A0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8" y="2006476"/>
            <a:ext cx="6741994" cy="29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Nadpis 1">
            <a:extLst>
              <a:ext uri="{FF2B5EF4-FFF2-40B4-BE49-F238E27FC236}">
                <a16:creationId xmlns:a16="http://schemas.microsoft.com/office/drawing/2014/main" id="{22C9AFA3-8031-442D-BFE5-740164BE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82" y="259306"/>
            <a:ext cx="8229600" cy="47767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>
                <a:latin typeface="+mn-lt"/>
              </a:rPr>
              <a:t>Světlo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17AD08F4-ABDA-4B3F-8F4A-6ACEA4C1A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26" y="866847"/>
            <a:ext cx="8871044" cy="784532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cs-CZ" altLang="cs-CZ" sz="2000" u="sng" dirty="0"/>
              <a:t>Světlo</a:t>
            </a:r>
            <a:r>
              <a:rPr lang="cs-CZ" altLang="cs-CZ" sz="2000" dirty="0"/>
              <a:t> (viditelné záření) je součástí spektra elektromagnetického záření, lidské oko vnímá elektromagnetické vlnění o frekvencích 7,6·10</a:t>
            </a:r>
            <a:r>
              <a:rPr lang="cs-CZ" altLang="cs-CZ" sz="2000" baseline="30000" dirty="0"/>
              <a:t>14</a:t>
            </a:r>
            <a:r>
              <a:rPr lang="cs-CZ" altLang="cs-CZ" sz="2000" dirty="0"/>
              <a:t> Hz – 3,9·10</a:t>
            </a:r>
            <a:r>
              <a:rPr lang="cs-CZ" altLang="cs-CZ" sz="2000" baseline="30000" dirty="0"/>
              <a:t>14</a:t>
            </a:r>
            <a:r>
              <a:rPr lang="cs-CZ" altLang="cs-CZ" sz="2000" dirty="0"/>
              <a:t> Hz.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433B56-F476-4B7B-ACBE-0655B1544EBB}"/>
              </a:ext>
            </a:extLst>
          </p:cNvPr>
          <p:cNvSpPr txBox="1"/>
          <p:nvPr/>
        </p:nvSpPr>
        <p:spPr>
          <a:xfrm>
            <a:off x="336930" y="3924069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Bílé světlo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411413D-B57D-4786-BD20-73E12B5B25DA}"/>
              </a:ext>
            </a:extLst>
          </p:cNvPr>
          <p:cNvSpPr txBox="1"/>
          <p:nvPr/>
        </p:nvSpPr>
        <p:spPr>
          <a:xfrm>
            <a:off x="279779" y="5503166"/>
            <a:ext cx="85912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buNone/>
            </a:pPr>
            <a:r>
              <a:rPr lang="cs-CZ" altLang="cs-CZ" sz="2000" b="1" dirty="0"/>
              <a:t>Rychlost světla</a:t>
            </a:r>
            <a:r>
              <a:rPr lang="cs-CZ" altLang="cs-CZ" sz="2000" dirty="0"/>
              <a:t> </a:t>
            </a:r>
            <a:r>
              <a:rPr lang="cs-CZ" altLang="cs-CZ" sz="2000" u="sng" dirty="0"/>
              <a:t>ve</a:t>
            </a:r>
            <a:r>
              <a:rPr lang="cs-CZ" altLang="cs-CZ" sz="2000" dirty="0"/>
              <a:t> </a:t>
            </a:r>
            <a:r>
              <a:rPr lang="cs-CZ" altLang="cs-CZ" sz="2000" u="sng" dirty="0"/>
              <a:t>vakuu</a:t>
            </a:r>
            <a:r>
              <a:rPr lang="cs-CZ" altLang="cs-CZ" sz="2000" dirty="0"/>
              <a:t> je c = 3·10</a:t>
            </a:r>
            <a:r>
              <a:rPr lang="cs-CZ" altLang="cs-CZ" sz="2000" baseline="30000" dirty="0"/>
              <a:t>5</a:t>
            </a:r>
            <a:r>
              <a:rPr lang="cs-CZ" altLang="cs-CZ" sz="2000" dirty="0"/>
              <a:t>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,</a:t>
            </a:r>
            <a:r>
              <a:rPr lang="cs-CZ" altLang="cs-CZ" sz="2000" baseline="30000" dirty="0"/>
              <a:t> </a:t>
            </a:r>
            <a:r>
              <a:rPr lang="cs-CZ" altLang="cs-CZ" sz="2000" dirty="0"/>
              <a:t>rychlost </a:t>
            </a:r>
            <a:r>
              <a:rPr lang="cs-CZ" altLang="cs-CZ" sz="2000" u="sng" dirty="0"/>
              <a:t>ve vzduchu </a:t>
            </a:r>
            <a:r>
              <a:rPr lang="cs-CZ" altLang="cs-CZ" sz="2000" dirty="0"/>
              <a:t>je přibližně stejná jako ve vakuu. </a:t>
            </a:r>
            <a:r>
              <a:rPr lang="cs-CZ" altLang="cs-CZ" sz="2000" u="sng" dirty="0"/>
              <a:t>Ve vodě </a:t>
            </a:r>
            <a:r>
              <a:rPr lang="cs-CZ" altLang="cs-CZ" sz="2000" dirty="0"/>
              <a:t>rychlost světla dosahuje hodnoty přibližně 225 000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 a </a:t>
            </a:r>
            <a:r>
              <a:rPr lang="cs-CZ" altLang="cs-CZ" sz="2000" u="sng" dirty="0"/>
              <a:t>ve skle </a:t>
            </a:r>
            <a:r>
              <a:rPr lang="cs-CZ" altLang="cs-CZ" sz="2000" dirty="0"/>
              <a:t>200 000 – 150 000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116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5" name="Rectangle 7"/>
          <p:cNvSpPr>
            <a:spLocks noChangeArrowheads="1"/>
          </p:cNvSpPr>
          <p:nvPr/>
        </p:nvSpPr>
        <p:spPr bwMode="auto">
          <a:xfrm>
            <a:off x="124619" y="188912"/>
            <a:ext cx="89646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cs-CZ" altLang="cs-CZ" sz="2000" i="0" u="none" dirty="0">
                <a:solidFill>
                  <a:srgbClr val="FF0000"/>
                </a:solidFill>
                <a:effectLst/>
              </a:rPr>
              <a:t>Světelné spektrum</a:t>
            </a:r>
            <a:r>
              <a:rPr lang="cs-CZ" altLang="cs-CZ" sz="2000" b="0" i="0" u="none" dirty="0">
                <a:effectLst/>
              </a:rPr>
              <a:t> je část elektromagnetického spektra, ve kterém je zobrazena závislost barev světla na vlnových délkách.</a:t>
            </a:r>
            <a:r>
              <a:rPr lang="cs-CZ" altLang="cs-CZ" sz="2000" b="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0D34F18D-43EC-4215-B520-A1BE24AEA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9" y="1376481"/>
            <a:ext cx="86772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24100" indent="-2324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60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140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319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9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560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13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70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27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cs-CZ" altLang="cs-CZ" sz="2000" b="1" i="0" u="none" dirty="0">
                <a:effectLst/>
                <a:latin typeface="+mn-lt"/>
              </a:rPr>
              <a:t>Chromatické světlo</a:t>
            </a:r>
            <a:r>
              <a:rPr lang="cs-CZ" altLang="cs-CZ" sz="2000" i="0" u="none" dirty="0">
                <a:effectLst/>
                <a:latin typeface="+mn-lt"/>
              </a:rPr>
              <a:t>: složené ze světla více vlnových délek</a:t>
            </a:r>
            <a:r>
              <a:rPr lang="cs-CZ" altLang="cs-CZ" sz="2000" b="0" i="0" u="none" dirty="0">
                <a:effectLst/>
                <a:latin typeface="+mn-lt"/>
              </a:rPr>
              <a:t>, např. bílé světlo (složené ze sedmi barev) 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27059DE2-9CAC-4F30-8E10-C114C05AD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9" y="2449611"/>
            <a:ext cx="8459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24100" indent="-2324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60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140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319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9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560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13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70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27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i="0" u="none" dirty="0">
                <a:effectLst/>
                <a:latin typeface="+mn-lt"/>
              </a:rPr>
              <a:t>Monochromatické světlo</a:t>
            </a:r>
            <a:r>
              <a:rPr lang="cs-CZ" altLang="cs-CZ" sz="2000" i="0" u="none" dirty="0">
                <a:effectLst/>
                <a:latin typeface="+mn-lt"/>
              </a:rPr>
              <a:t>: pouze jedna vlnová délka, např. laser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pic>
        <p:nvPicPr>
          <p:cNvPr id="139266" name="Picture 2" descr="Laser surgery ignites internal methane, burns patient down ...">
            <a:extLst>
              <a:ext uri="{FF2B5EF4-FFF2-40B4-BE49-F238E27FC236}">
                <a16:creationId xmlns:a16="http://schemas.microsoft.com/office/drawing/2014/main" id="{B20FA34A-8EA1-4EE7-B4F4-F58DF275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26881"/>
            <a:ext cx="3990975" cy="26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89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81" name="Rectangle 9"/>
          <p:cNvSpPr>
            <a:spLocks noChangeArrowheads="1"/>
          </p:cNvSpPr>
          <p:nvPr/>
        </p:nvSpPr>
        <p:spPr bwMode="auto">
          <a:xfrm>
            <a:off x="611188" y="762000"/>
            <a:ext cx="7993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br>
              <a:rPr lang="cs-CZ" altLang="cs-CZ" sz="4400" b="0" i="0" u="none"/>
            </a:br>
            <a:endParaRPr lang="cs-CZ" altLang="cs-CZ" sz="4400" b="0" i="0" u="none"/>
          </a:p>
        </p:txBody>
      </p:sp>
      <p:sp>
        <p:nvSpPr>
          <p:cNvPr id="259083" name="Rectangle 11"/>
          <p:cNvSpPr>
            <a:spLocks noChangeArrowheads="1"/>
          </p:cNvSpPr>
          <p:nvPr/>
        </p:nvSpPr>
        <p:spPr bwMode="auto">
          <a:xfrm>
            <a:off x="234893" y="789555"/>
            <a:ext cx="88128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Soubor frekvencí elektromagnetického záření vyzařovaného látkou.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281519" y="1409700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a) Spojité spektrum</a:t>
            </a:r>
          </a:p>
        </p:txBody>
      </p:sp>
      <p:sp>
        <p:nvSpPr>
          <p:cNvPr id="259106" name="Rectangle 34"/>
          <p:cNvSpPr>
            <a:spLocks noChangeArrowheads="1"/>
          </p:cNvSpPr>
          <p:nvPr/>
        </p:nvSpPr>
        <p:spPr bwMode="auto">
          <a:xfrm>
            <a:off x="264056" y="1928813"/>
            <a:ext cx="5561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b) Čárové spektrum</a:t>
            </a:r>
          </a:p>
        </p:txBody>
      </p:sp>
      <p:sp>
        <p:nvSpPr>
          <p:cNvPr id="259107" name="Rectangle 35"/>
          <p:cNvSpPr>
            <a:spLocks noChangeArrowheads="1"/>
          </p:cNvSpPr>
          <p:nvPr/>
        </p:nvSpPr>
        <p:spPr bwMode="auto">
          <a:xfrm>
            <a:off x="294219" y="2433638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c) Pásové spektrum</a:t>
            </a:r>
          </a:p>
        </p:txBody>
      </p:sp>
      <p:pic>
        <p:nvPicPr>
          <p:cNvPr id="259108" name="Picture 36" descr="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06" y="1540172"/>
            <a:ext cx="42386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1F64C79-07E7-448C-8082-5E6A629D5AA1}"/>
              </a:ext>
            </a:extLst>
          </p:cNvPr>
          <p:cNvSpPr txBox="1"/>
          <p:nvPr/>
        </p:nvSpPr>
        <p:spPr>
          <a:xfrm>
            <a:off x="134754" y="270443"/>
            <a:ext cx="2319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i="0" u="none" dirty="0"/>
              <a:t>Emisní spektrum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9B4F74B9-18D7-47EA-809D-0F02020A6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61" y="4354809"/>
            <a:ext cx="87824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obsahuje elektromagnetické vlny všech vlnových délek v určitém </a:t>
            </a:r>
            <a:r>
              <a:rPr lang="cs-CZ" altLang="cs-CZ" sz="2000" dirty="0">
                <a:latin typeface="+mn-lt"/>
              </a:rPr>
              <a:t>intervalu, zdroj:  rozžhavené pevné a kapalné látky(např. vlákno žárovky, roztavené kovy, …)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FF9CB02C-4935-4232-84AE-268A9ECE4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61" y="3762672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Spojité spektrum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7B5BCCB-BA35-4643-AD8F-827886236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98" y="5274032"/>
            <a:ext cx="6311532" cy="8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77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02" name="Rectangle 26"/>
          <p:cNvSpPr>
            <a:spLocks noChangeArrowheads="1"/>
          </p:cNvSpPr>
          <p:nvPr/>
        </p:nvSpPr>
        <p:spPr bwMode="auto">
          <a:xfrm>
            <a:off x="180758" y="675273"/>
            <a:ext cx="87824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tvořené úzkými, navzájem oddělenými spektrálními čárami o různé </a:t>
            </a:r>
            <a:r>
              <a:rPr lang="cs-CZ" altLang="cs-CZ" sz="2000" dirty="0">
                <a:latin typeface="+mn-lt"/>
              </a:rPr>
              <a:t>intenzitě, zdroj:  výboj v plynu za sníženého tlaku jiskrový výboj.</a:t>
            </a:r>
          </a:p>
        </p:txBody>
      </p:sp>
      <p:sp>
        <p:nvSpPr>
          <p:cNvPr id="255003" name="Rectangle 27"/>
          <p:cNvSpPr>
            <a:spLocks noChangeArrowheads="1"/>
          </p:cNvSpPr>
          <p:nvPr/>
        </p:nvSpPr>
        <p:spPr bwMode="auto">
          <a:xfrm>
            <a:off x="189498" y="154010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Čárové spektrum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32644A-A4A7-4C96-8CE1-B6C4817F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00" y="1513030"/>
            <a:ext cx="6076549" cy="999255"/>
          </a:xfrm>
          <a:prstGeom prst="rect">
            <a:avLst/>
          </a:prstGeom>
        </p:spPr>
      </p:pic>
      <p:sp>
        <p:nvSpPr>
          <p:cNvPr id="23" name="Rectangle 53">
            <a:extLst>
              <a:ext uri="{FF2B5EF4-FFF2-40B4-BE49-F238E27FC236}">
                <a16:creationId xmlns:a16="http://schemas.microsoft.com/office/drawing/2014/main" id="{5434978E-69A7-4168-BCB3-7A0D339DA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1743343"/>
            <a:ext cx="41052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0" u="none" dirty="0">
                <a:effectLst/>
              </a:rPr>
              <a:t>emisní spektrum sodíku</a:t>
            </a:r>
          </a:p>
        </p:txBody>
      </p:sp>
      <p:sp>
        <p:nvSpPr>
          <p:cNvPr id="24" name="Rectangle 1052">
            <a:extLst>
              <a:ext uri="{FF2B5EF4-FFF2-40B4-BE49-F238E27FC236}">
                <a16:creationId xmlns:a16="http://schemas.microsoft.com/office/drawing/2014/main" id="{1D525E46-1F02-4276-B805-C2D1E1767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98" y="3313521"/>
            <a:ext cx="88641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tvořené pásy s množstvím spektrálních čar těsné blízkosti, mezi nimiž jsou temné </a:t>
            </a:r>
            <a:r>
              <a:rPr lang="cs-CZ" altLang="cs-CZ" sz="2000" dirty="0">
                <a:latin typeface="+mn-lt"/>
              </a:rPr>
              <a:t>úseky, zdroj:  zářící molekuly látek.</a:t>
            </a:r>
          </a:p>
        </p:txBody>
      </p:sp>
      <p:sp>
        <p:nvSpPr>
          <p:cNvPr id="25" name="Rectangle 1053">
            <a:extLst>
              <a:ext uri="{FF2B5EF4-FFF2-40B4-BE49-F238E27FC236}">
                <a16:creationId xmlns:a16="http://schemas.microsoft.com/office/drawing/2014/main" id="{3DA9D48E-0825-4365-B769-3BA777D0C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2709455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Pásové spektrum</a:t>
            </a:r>
          </a:p>
        </p:txBody>
      </p:sp>
      <p:sp>
        <p:nvSpPr>
          <p:cNvPr id="26" name="Rectangle 1074">
            <a:extLst>
              <a:ext uri="{FF2B5EF4-FFF2-40B4-BE49-F238E27FC236}">
                <a16:creationId xmlns:a16="http://schemas.microsoft.com/office/drawing/2014/main" id="{D878EABF-01A1-4DD3-B783-B1B42511F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4733270"/>
            <a:ext cx="25699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0" i="0" u="none" dirty="0">
                <a:effectLst/>
              </a:rPr>
              <a:t>emisní spektrum směsi par kadmia, rtuti a zinku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F13C35D8-6849-4B25-844D-072F5A53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470" y="4354025"/>
            <a:ext cx="5046779" cy="22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0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202130" y="1035475"/>
            <a:ext cx="86362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Soubor temných čar (pásů ve spojitém spektru světla), které vznikají při pohlcování záření látkou.</a:t>
            </a:r>
          </a:p>
        </p:txBody>
      </p:sp>
      <p:sp>
        <p:nvSpPr>
          <p:cNvPr id="261142" name="Rectangle 22"/>
          <p:cNvSpPr>
            <a:spLocks noChangeArrowheads="1"/>
          </p:cNvSpPr>
          <p:nvPr/>
        </p:nvSpPr>
        <p:spPr bwMode="auto">
          <a:xfrm>
            <a:off x="521494" y="1845185"/>
            <a:ext cx="5561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u="none" dirty="0"/>
              <a:t>a)</a:t>
            </a:r>
            <a:r>
              <a:rPr lang="cs-CZ" altLang="cs-CZ" sz="2000" i="0" u="none" dirty="0"/>
              <a:t> Čárové spektrum</a:t>
            </a:r>
          </a:p>
        </p:txBody>
      </p:sp>
      <p:sp>
        <p:nvSpPr>
          <p:cNvPr id="261143" name="Rectangle 23"/>
          <p:cNvSpPr>
            <a:spLocks noChangeArrowheads="1"/>
          </p:cNvSpPr>
          <p:nvPr/>
        </p:nvSpPr>
        <p:spPr bwMode="auto">
          <a:xfrm>
            <a:off x="521494" y="2303268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dirty="0"/>
              <a:t>b)</a:t>
            </a:r>
            <a:r>
              <a:rPr lang="cs-CZ" altLang="cs-CZ" sz="2000" i="0" dirty="0"/>
              <a:t> Pásové spektrum</a:t>
            </a:r>
          </a:p>
        </p:txBody>
      </p:sp>
      <p:sp>
        <p:nvSpPr>
          <p:cNvPr id="261158" name="Rectangle 38"/>
          <p:cNvSpPr>
            <a:spLocks noChangeArrowheads="1"/>
          </p:cNvSpPr>
          <p:nvPr/>
        </p:nvSpPr>
        <p:spPr bwMode="auto">
          <a:xfrm>
            <a:off x="123875" y="2884925"/>
            <a:ext cx="85773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1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dirty="0">
                <a:latin typeface="+mn-lt"/>
                <a:cs typeface="Arial" panose="020B0604020202020204" pitchFamily="34" charset="0"/>
              </a:rPr>
              <a:t>N</a:t>
            </a:r>
            <a:r>
              <a:rPr lang="cs-CZ" altLang="cs-CZ" sz="2000" b="0" i="0" u="none" dirty="0">
                <a:effectLst/>
                <a:latin typeface="+mn-lt"/>
              </a:rPr>
              <a:t>a rozdíl od emisních spekter nemusíme vzorek látky rozžhavit na velmi vysokou teplotu.</a:t>
            </a:r>
          </a:p>
        </p:txBody>
      </p:sp>
      <p:sp>
        <p:nvSpPr>
          <p:cNvPr id="261162" name="Rectangle 42"/>
          <p:cNvSpPr>
            <a:spLocks noChangeArrowheads="1"/>
          </p:cNvSpPr>
          <p:nvPr/>
        </p:nvSpPr>
        <p:spPr bwMode="auto">
          <a:xfrm>
            <a:off x="248325" y="4970582"/>
            <a:ext cx="333420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b="0" i="0" u="none" dirty="0">
                <a:effectLst/>
                <a:latin typeface="+mn-lt"/>
              </a:rPr>
              <a:t>Sloučíme-li emisní a absorpční spektrum stejné látky, získáme spektrum spojité. 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8CEE7BF-BE21-48B6-B611-A88C7254B9A9}"/>
              </a:ext>
            </a:extLst>
          </p:cNvPr>
          <p:cNvSpPr txBox="1"/>
          <p:nvPr/>
        </p:nvSpPr>
        <p:spPr>
          <a:xfrm>
            <a:off x="202130" y="318109"/>
            <a:ext cx="3426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u="none" dirty="0"/>
              <a:t>Absorpční spektrum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9F9E50D-0D5E-4766-8EC9-1FF3BD12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4346876"/>
            <a:ext cx="4577314" cy="22630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56FAD66-1997-403B-B803-7F1C5DDF443F}"/>
              </a:ext>
            </a:extLst>
          </p:cNvPr>
          <p:cNvSpPr txBox="1"/>
          <p:nvPr/>
        </p:nvSpPr>
        <p:spPr>
          <a:xfrm>
            <a:off x="248325" y="4232441"/>
            <a:ext cx="261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Kirchhoffův</a:t>
            </a:r>
            <a:r>
              <a:rPr lang="cs-CZ" sz="2400" b="1" dirty="0"/>
              <a:t> zákon </a:t>
            </a:r>
          </a:p>
        </p:txBody>
      </p:sp>
    </p:spTree>
    <p:extLst>
      <p:ext uri="{BB962C8B-B14F-4D97-AF65-F5344CB8AC3E}">
        <p14:creationId xmlns:p14="http://schemas.microsoft.com/office/powerpoint/2010/main" val="2801835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>
            <a:extLst>
              <a:ext uri="{FF2B5EF4-FFF2-40B4-BE49-F238E27FC236}">
                <a16:creationId xmlns:a16="http://schemas.microsoft.com/office/drawing/2014/main" id="{845C57D0-2C7E-46F0-8A4D-C8D460C9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5484813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70CB837C-D95A-42EE-916A-5232A448D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873780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cs-CZ" sz="2200" b="1" dirty="0">
                <a:latin typeface="Times New Roman" panose="02020603050405020304" pitchFamily="18" charset="0"/>
              </a:rPr>
              <a:t>Fraunhofer</a:t>
            </a:r>
            <a:r>
              <a:rPr lang="cs-CZ" altLang="cs-CZ" sz="2200" b="1" dirty="0">
                <a:latin typeface="Times New Roman" panose="02020603050405020304" pitchFamily="18" charset="0"/>
              </a:rPr>
              <a:t>ovy</a:t>
            </a:r>
            <a:r>
              <a:rPr lang="en-US" altLang="cs-CZ" sz="2200" b="1" dirty="0">
                <a:latin typeface="Times New Roman" panose="02020603050405020304" pitchFamily="18" charset="0"/>
              </a:rPr>
              <a:t> </a:t>
            </a:r>
            <a:r>
              <a:rPr lang="cs-CZ" altLang="cs-CZ" sz="2200" b="1" dirty="0">
                <a:latin typeface="Times New Roman" panose="02020603050405020304" pitchFamily="18" charset="0"/>
              </a:rPr>
              <a:t>čáry </a:t>
            </a:r>
            <a:r>
              <a:rPr lang="cs-CZ" altLang="cs-CZ" sz="2200" dirty="0">
                <a:latin typeface="Times New Roman" panose="02020603050405020304" pitchFamily="18" charset="0"/>
              </a:rPr>
              <a:t>ve slunečním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en-US" altLang="cs-CZ" sz="2200" dirty="0" err="1">
                <a:latin typeface="Times New Roman" panose="02020603050405020304" pitchFamily="18" charset="0"/>
              </a:rPr>
              <a:t>spe</a:t>
            </a:r>
            <a:r>
              <a:rPr lang="cs-CZ" altLang="cs-CZ" sz="2200" dirty="0">
                <a:latin typeface="Times New Roman" panose="02020603050405020304" pitchFamily="18" charset="0"/>
              </a:rPr>
              <a:t>k</a:t>
            </a:r>
            <a:r>
              <a:rPr lang="en-US" altLang="cs-CZ" sz="2200" dirty="0" err="1">
                <a:latin typeface="Times New Roman" panose="02020603050405020304" pitchFamily="18" charset="0"/>
              </a:rPr>
              <a:t>tru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jsou důsledkem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en-US" altLang="cs-CZ" sz="2200" dirty="0" err="1">
                <a:latin typeface="Times New Roman" panose="02020603050405020304" pitchFamily="18" charset="0"/>
              </a:rPr>
              <a:t>absorp</a:t>
            </a:r>
            <a:r>
              <a:rPr lang="cs-CZ" altLang="cs-CZ" sz="2200" dirty="0" err="1">
                <a:latin typeface="Times New Roman" panose="02020603050405020304" pitchFamily="18" charset="0"/>
              </a:rPr>
              <a:t>ce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světla </a:t>
            </a:r>
            <a:r>
              <a:rPr lang="en-US" altLang="cs-CZ" sz="2200" dirty="0">
                <a:latin typeface="Times New Roman" panose="02020603050405020304" pitchFamily="18" charset="0"/>
              </a:rPr>
              <a:t>atom</a:t>
            </a:r>
            <a:r>
              <a:rPr lang="cs-CZ" altLang="cs-CZ" sz="2200" dirty="0">
                <a:latin typeface="Times New Roman" panose="02020603050405020304" pitchFamily="18" charset="0"/>
              </a:rPr>
              <a:t>y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různých prvků ve sluneční </a:t>
            </a:r>
            <a:r>
              <a:rPr lang="en-US" altLang="cs-CZ" sz="2200" dirty="0" err="1">
                <a:latin typeface="Times New Roman" panose="02020603050405020304" pitchFamily="18" charset="0"/>
              </a:rPr>
              <a:t>atmos</a:t>
            </a:r>
            <a:r>
              <a:rPr lang="cs-CZ" altLang="cs-CZ" sz="2200" dirty="0" err="1">
                <a:latin typeface="Times New Roman" panose="02020603050405020304" pitchFamily="18" charset="0"/>
              </a:rPr>
              <a:t>féř</a:t>
            </a:r>
            <a:r>
              <a:rPr lang="en-US" altLang="cs-CZ" sz="2200" dirty="0">
                <a:latin typeface="Times New Roman" panose="02020603050405020304" pitchFamily="18" charset="0"/>
              </a:rPr>
              <a:t>e. </a:t>
            </a: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B9BE1077-BBC1-4C2E-B50C-5210A686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" y="95905"/>
            <a:ext cx="42337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 dirty="0" err="1"/>
              <a:t>Emis</a:t>
            </a:r>
            <a:r>
              <a:rPr lang="cs-CZ" altLang="cs-CZ" sz="2800" b="1" dirty="0"/>
              <a:t>ní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 a </a:t>
            </a:r>
            <a:r>
              <a:rPr lang="cs-CZ" altLang="cs-CZ" sz="2800" b="1" dirty="0" err="1"/>
              <a:t>a</a:t>
            </a:r>
            <a:r>
              <a:rPr lang="en-US" altLang="cs-CZ" sz="2800" b="1" dirty="0" err="1"/>
              <a:t>bsorp</a:t>
            </a:r>
            <a:r>
              <a:rPr lang="cs-CZ" altLang="cs-CZ" sz="2800" b="1" dirty="0"/>
              <a:t>ční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s</a:t>
            </a:r>
            <a:r>
              <a:rPr lang="en-US" altLang="cs-CZ" sz="2800" b="1" dirty="0"/>
              <a:t>pe</a:t>
            </a:r>
            <a:r>
              <a:rPr lang="cs-CZ" altLang="cs-CZ" sz="2800" b="1" dirty="0"/>
              <a:t>k</a:t>
            </a:r>
            <a:r>
              <a:rPr lang="en-US" altLang="cs-CZ" sz="2800" b="1" dirty="0" err="1"/>
              <a:t>tra</a:t>
            </a:r>
            <a:endParaRPr lang="en-US" altLang="cs-CZ" sz="2800" b="1" dirty="0"/>
          </a:p>
        </p:txBody>
      </p:sp>
      <p:pic>
        <p:nvPicPr>
          <p:cNvPr id="3" name="Obrázek 2" descr="Obsah obrázku objekt, hodiny&#10;&#10;Popis byl vytvořen automaticky">
            <a:extLst>
              <a:ext uri="{FF2B5EF4-FFF2-40B4-BE49-F238E27FC236}">
                <a16:creationId xmlns:a16="http://schemas.microsoft.com/office/drawing/2014/main" id="{0E3F8DB0-935A-45D1-ACAF-EA2A77220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66" y="5680801"/>
            <a:ext cx="4545567" cy="10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5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://www.astronomynotes.com/light/discret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56" y="3290247"/>
            <a:ext cx="5314323" cy="32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2" name="Picture 4" descr="http://i298.photobucket.com/albums/mm280/msimmond/Absorption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17" y="264890"/>
            <a:ext cx="4379978" cy="2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3DB3914-6921-44C0-BAA0-22198A1F54FE}"/>
              </a:ext>
            </a:extLst>
          </p:cNvPr>
          <p:cNvSpPr txBox="1"/>
          <p:nvPr/>
        </p:nvSpPr>
        <p:spPr>
          <a:xfrm>
            <a:off x="484496" y="654671"/>
            <a:ext cx="2586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 záření, spektrum (čárové, pásové, spojité)</a:t>
            </a:r>
          </a:p>
        </p:txBody>
      </p:sp>
      <p:pic>
        <p:nvPicPr>
          <p:cNvPr id="6" name="Picture 4" descr="http://www.zarovky24.cz/wp-content/uploads/2012/02/zarovka.jpg">
            <a:extLst>
              <a:ext uri="{FF2B5EF4-FFF2-40B4-BE49-F238E27FC236}">
                <a16:creationId xmlns:a16="http://schemas.microsoft.com/office/drawing/2014/main" id="{92FB7D53-4058-4F52-B690-B1CA87E7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2" y="1713621"/>
            <a:ext cx="909336" cy="12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89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ypes of Laser | Laser Types">
            <a:extLst>
              <a:ext uri="{FF2B5EF4-FFF2-40B4-BE49-F238E27FC236}">
                <a16:creationId xmlns:a16="http://schemas.microsoft.com/office/drawing/2014/main" id="{10DB2451-D932-70E6-5277-09ACFA8A5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049914"/>
            <a:ext cx="4033838" cy="25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mical Physics | Details">
            <a:extLst>
              <a:ext uri="{FF2B5EF4-FFF2-40B4-BE49-F238E27FC236}">
                <a16:creationId xmlns:a16="http://schemas.microsoft.com/office/drawing/2014/main" id="{92FE1B40-D881-29A3-187E-6883EC51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3861"/>
            <a:ext cx="3557463" cy="22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9272B2D-E9AC-F3A6-4474-EB27D597ECD9}"/>
              </a:ext>
            </a:extLst>
          </p:cNvPr>
          <p:cNvSpPr txBox="1"/>
          <p:nvPr/>
        </p:nvSpPr>
        <p:spPr>
          <a:xfrm>
            <a:off x="1057275" y="319086"/>
            <a:ext cx="96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Laser</a:t>
            </a:r>
            <a:endParaRPr lang="cs-CZ" sz="2800" b="1" dirty="0"/>
          </a:p>
        </p:txBody>
      </p:sp>
      <p:pic>
        <p:nvPicPr>
          <p:cNvPr id="1030" name="Picture 6" descr="Laser Cooking - Creative Machines Lab - Columbia University">
            <a:extLst>
              <a:ext uri="{FF2B5EF4-FFF2-40B4-BE49-F238E27FC236}">
                <a16:creationId xmlns:a16="http://schemas.microsoft.com/office/drawing/2014/main" id="{77ED1962-B8C0-F027-008C-D8DACC09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774721"/>
            <a:ext cx="28003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obrazit zdrojový obrázek">
            <a:extLst>
              <a:ext uri="{FF2B5EF4-FFF2-40B4-BE49-F238E27FC236}">
                <a16:creationId xmlns:a16="http://schemas.microsoft.com/office/drawing/2014/main" id="{2FDB790D-7522-E217-2A8A-632AD8AF9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74" y="2809875"/>
            <a:ext cx="4086988" cy="383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29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223414" y="892740"/>
            <a:ext cx="8763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Aditivní (součtové) - RGB </a:t>
            </a:r>
          </a:p>
          <a:p>
            <a:pPr algn="just"/>
            <a:r>
              <a:rPr lang="cs-CZ" sz="2000" dirty="0"/>
              <a:t>   Jednotlivé složky barev se sčítají a vytváří světlo větší intenzity. Smícháním dvou základních barev vznikne </a:t>
            </a:r>
            <a:r>
              <a:rPr lang="cs-CZ" sz="2000" b="1" dirty="0"/>
              <a:t>komplementární</a:t>
            </a:r>
            <a:r>
              <a:rPr lang="cs-CZ" sz="2000" dirty="0"/>
              <a:t> (</a:t>
            </a:r>
            <a:r>
              <a:rPr lang="cs-CZ" sz="2000" b="1" dirty="0"/>
              <a:t>doplňková</a:t>
            </a:r>
            <a:r>
              <a:rPr lang="cs-CZ" sz="2000" dirty="0"/>
              <a:t>) barva k třetí základní barvě. Princip aditivního míchání barev se uplatňuje na počítačových monitorech </a:t>
            </a:r>
            <a:br>
              <a:rPr lang="cs-CZ" sz="2000" dirty="0"/>
            </a:br>
            <a:r>
              <a:rPr lang="cs-CZ" sz="2000" dirty="0"/>
              <a:t>a TV obrazovkách.</a:t>
            </a:r>
          </a:p>
        </p:txBody>
      </p:sp>
      <p:sp>
        <p:nvSpPr>
          <p:cNvPr id="14" name="TextovéPole 4"/>
          <p:cNvSpPr txBox="1">
            <a:spLocks noChangeArrowheads="1"/>
          </p:cNvSpPr>
          <p:nvPr/>
        </p:nvSpPr>
        <p:spPr bwMode="auto">
          <a:xfrm>
            <a:off x="2343750" y="217021"/>
            <a:ext cx="4456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 dirty="0">
                <a:cs typeface="Arial" charset="0"/>
              </a:rPr>
              <a:t>Míchání barev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65F944-B1CA-4621-A3F5-8099AFE30754}"/>
              </a:ext>
            </a:extLst>
          </p:cNvPr>
          <p:cNvSpPr txBox="1"/>
          <p:nvPr/>
        </p:nvSpPr>
        <p:spPr>
          <a:xfrm>
            <a:off x="190181" y="2551720"/>
            <a:ext cx="8763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Subtraktivní (odčítací) CMYK</a:t>
            </a:r>
          </a:p>
          <a:p>
            <a:pPr algn="just"/>
            <a:r>
              <a:rPr lang="en-US" sz="2000" dirty="0"/>
              <a:t>    </a:t>
            </a:r>
            <a:r>
              <a:rPr lang="cs-CZ" sz="2000" dirty="0"/>
              <a:t>S každou další přidanou barvou se ubírá část původního světla. Využití v </a:t>
            </a:r>
            <a:r>
              <a:rPr lang="en-US" sz="2000" dirty="0" err="1"/>
              <a:t>barevn</a:t>
            </a:r>
            <a:r>
              <a:rPr lang="cs-CZ" sz="2000" dirty="0"/>
              <a:t>ý</a:t>
            </a:r>
            <a:r>
              <a:rPr lang="en-US" sz="2000" dirty="0" err="1"/>
              <a:t>ch</a:t>
            </a:r>
            <a:r>
              <a:rPr lang="en-US" sz="2000" dirty="0"/>
              <a:t> </a:t>
            </a:r>
            <a:r>
              <a:rPr lang="cs-CZ" sz="2000" dirty="0"/>
              <a:t>tiskárnách.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4A0591-19B0-4BC8-A7E1-168EAA507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394" y="3699489"/>
            <a:ext cx="3077401" cy="29414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721BAB2-7C52-4013-876B-592F95BC0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207" y="3699489"/>
            <a:ext cx="3077401" cy="299758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35CA2DC-FD0C-4D64-87D7-2C8CBD193BA0}"/>
              </a:ext>
            </a:extLst>
          </p:cNvPr>
          <p:cNvSpPr txBox="1"/>
          <p:nvPr/>
        </p:nvSpPr>
        <p:spPr>
          <a:xfrm>
            <a:off x="311743" y="5744693"/>
            <a:ext cx="124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RGB model</a:t>
            </a:r>
            <a:endParaRPr lang="en-US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838BAF-29E1-4B62-9D1C-076FE0D48748}"/>
              </a:ext>
            </a:extLst>
          </p:cNvPr>
          <p:cNvSpPr txBox="1"/>
          <p:nvPr/>
        </p:nvSpPr>
        <p:spPr>
          <a:xfrm>
            <a:off x="7363412" y="3848107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CMYK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549496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F54A9CB-A692-4F3E-B63B-3BA7F8DB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85" y="1981962"/>
            <a:ext cx="4853861" cy="4189475"/>
          </a:xfrm>
          <a:prstGeom prst="rect">
            <a:avLst/>
          </a:prstGeom>
        </p:spPr>
      </p:pic>
      <p:pic>
        <p:nvPicPr>
          <p:cNvPr id="3" name="Picture 2" descr="Zobrazit zdrojový obrázek">
            <a:extLst>
              <a:ext uri="{FF2B5EF4-FFF2-40B4-BE49-F238E27FC236}">
                <a16:creationId xmlns:a16="http://schemas.microsoft.com/office/drawing/2014/main" id="{2407D0A1-9C45-4899-9556-E862C011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35" y="3659773"/>
            <a:ext cx="3174565" cy="259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71856AF-25B2-4E8E-8765-CF2F33D4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01" y="455617"/>
            <a:ext cx="2918831" cy="281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73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is Solar Cell Can Capture All Wavelengths of Solar ...">
            <a:extLst>
              <a:ext uri="{FF2B5EF4-FFF2-40B4-BE49-F238E27FC236}">
                <a16:creationId xmlns:a16="http://schemas.microsoft.com/office/drawing/2014/main" id="{C83A352B-A33A-4054-A15F-02E345A9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57" y="2202728"/>
            <a:ext cx="4793066" cy="21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BE5F13E-CC6D-4FDA-9429-C089CBFB634B}"/>
              </a:ext>
            </a:extLst>
          </p:cNvPr>
          <p:cNvSpPr txBox="1"/>
          <p:nvPr/>
        </p:nvSpPr>
        <p:spPr>
          <a:xfrm>
            <a:off x="606264" y="2800037"/>
            <a:ext cx="142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Vlnová délka</a:t>
            </a:r>
            <a:endParaRPr lang="en-US" b="1" i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025C3FE-B588-496F-A9DC-C5F5F3B89EF7}"/>
              </a:ext>
            </a:extLst>
          </p:cNvPr>
          <p:cNvSpPr txBox="1"/>
          <p:nvPr/>
        </p:nvSpPr>
        <p:spPr>
          <a:xfrm>
            <a:off x="354842" y="298817"/>
            <a:ext cx="56363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Vztah mezi vlnovou délkou a frekvencí</a:t>
            </a:r>
            <a:r>
              <a:rPr lang="cs-CZ" sz="2000" dirty="0"/>
              <a:t>  </a:t>
            </a:r>
          </a:p>
          <a:p>
            <a:r>
              <a:rPr lang="cs-CZ" sz="2000" dirty="0"/>
              <a:t>                  </a:t>
            </a:r>
          </a:p>
          <a:p>
            <a:r>
              <a:rPr lang="cs-CZ" sz="2000" dirty="0"/>
              <a:t>f – nezávisí na prostředí</a:t>
            </a:r>
          </a:p>
          <a:p>
            <a:r>
              <a:rPr lang="cs-CZ" sz="2000" dirty="0"/>
              <a:t>λ – se mění podle rychlosti</a:t>
            </a:r>
          </a:p>
          <a:p>
            <a:r>
              <a:rPr lang="cs-CZ" sz="2000" dirty="0"/>
              <a:t>c (v) – rychlost světla ve vakuu (v daném prostředí)</a:t>
            </a: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EC4082BE-F8C1-471F-9353-76119B8CA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908471"/>
              </p:ext>
            </p:extLst>
          </p:nvPr>
        </p:nvGraphicFramePr>
        <p:xfrm>
          <a:off x="6533438" y="595750"/>
          <a:ext cx="1630571" cy="90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749160" imgH="431640" progId="Equation.3">
                  <p:embed/>
                </p:oleObj>
              </mc:Choice>
              <mc:Fallback>
                <p:oleObj name="Rovnice" r:id="rId3" imgW="749160" imgH="431640" progId="Equation.3">
                  <p:embed/>
                  <p:pic>
                    <p:nvPicPr>
                      <p:cNvPr id="348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3438" y="595750"/>
                        <a:ext cx="1630571" cy="90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rázek 13">
            <a:extLst>
              <a:ext uri="{FF2B5EF4-FFF2-40B4-BE49-F238E27FC236}">
                <a16:creationId xmlns:a16="http://schemas.microsoft.com/office/drawing/2014/main" id="{37C130ED-E2FF-43B0-8FC0-A40D46DB8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04" y="4655272"/>
            <a:ext cx="4407772" cy="210978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2AC349A-3E73-4E00-8805-D5BE0543A262}"/>
              </a:ext>
            </a:extLst>
          </p:cNvPr>
          <p:cNvSpPr txBox="1"/>
          <p:nvPr/>
        </p:nvSpPr>
        <p:spPr>
          <a:xfrm>
            <a:off x="354842" y="5056823"/>
            <a:ext cx="3346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cs typeface="Times New Roman" panose="02020603050405020304" pitchFamily="18" charset="0"/>
              </a:rPr>
              <a:t>Elektromagnetické vlny  se </a:t>
            </a:r>
            <a:r>
              <a:rPr lang="cs-CZ" sz="1800" b="1" dirty="0">
                <a:cs typeface="Times New Roman" panose="02020603050405020304" pitchFamily="18" charset="0"/>
              </a:rPr>
              <a:t>odráží i lámou</a:t>
            </a:r>
            <a:r>
              <a:rPr lang="cs-CZ" sz="1800" dirty="0">
                <a:cs typeface="Times New Roman" panose="02020603050405020304" pitchFamily="18" charset="0"/>
              </a:rPr>
              <a:t>. Jednotlivé druhy elektromagnetického záření se liší vlnovou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cs-CZ" sz="1800" dirty="0">
                <a:cs typeface="Times New Roman" panose="02020603050405020304" pitchFamily="18" charset="0"/>
              </a:rPr>
              <a:t> délkou a tvoří </a:t>
            </a:r>
            <a:r>
              <a:rPr lang="cs-CZ" sz="1800" b="1" dirty="0">
                <a:cs typeface="Times New Roman" panose="02020603050405020304" pitchFamily="18" charset="0"/>
              </a:rPr>
              <a:t>spektrum</a:t>
            </a:r>
            <a:r>
              <a:rPr lang="cs-CZ" sz="1800" dirty="0">
                <a:cs typeface="Times New Roman" panose="02020603050405020304" pitchFamily="18" charset="0"/>
              </a:rPr>
              <a:t> elektromagnetického záření.</a:t>
            </a:r>
          </a:p>
        </p:txBody>
      </p:sp>
    </p:spTree>
    <p:extLst>
      <p:ext uri="{BB962C8B-B14F-4D97-AF65-F5344CB8AC3E}">
        <p14:creationId xmlns:p14="http://schemas.microsoft.com/office/powerpoint/2010/main" val="3317715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3EF3B2AF-F0E0-4209-ACBE-DC75C89DB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254" y="301591"/>
            <a:ext cx="7772400" cy="506931"/>
          </a:xfrm>
          <a:ln/>
        </p:spPr>
        <p:txBody>
          <a:bodyPr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400" b="1" dirty="0" err="1">
                <a:latin typeface="+mn-lt"/>
              </a:rPr>
              <a:t>Absorpce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záření</a:t>
            </a:r>
            <a:endParaRPr lang="en-GB" altLang="en-US" sz="2400" b="1" dirty="0">
              <a:latin typeface="+mn-lt"/>
            </a:endParaRPr>
          </a:p>
        </p:txBody>
      </p:sp>
      <p:pic>
        <p:nvPicPr>
          <p:cNvPr id="18434" name="Picture 2" descr="Zobrazit zdrojový obrázek">
            <a:extLst>
              <a:ext uri="{FF2B5EF4-FFF2-40B4-BE49-F238E27FC236}">
                <a16:creationId xmlns:a16="http://schemas.microsoft.com/office/drawing/2014/main" id="{674120DE-1960-4F53-8A7A-6D0DD2A4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29" y="1246058"/>
            <a:ext cx="3386226" cy="32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4" name="Picture 4" descr="Why does black colour absorb light while white colour ...">
            <a:extLst>
              <a:ext uri="{FF2B5EF4-FFF2-40B4-BE49-F238E27FC236}">
                <a16:creationId xmlns:a16="http://schemas.microsoft.com/office/drawing/2014/main" id="{2623C022-A036-408D-BAAC-30C2A4C3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5" y="2793911"/>
            <a:ext cx="48101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6" name="Picture 6" descr="Understanding Color">
            <a:extLst>
              <a:ext uri="{FF2B5EF4-FFF2-40B4-BE49-F238E27FC236}">
                <a16:creationId xmlns:a16="http://schemas.microsoft.com/office/drawing/2014/main" id="{41C00F2F-E698-4077-9978-86BE9817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80" y="4964998"/>
            <a:ext cx="3800475" cy="1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99E9B6-AE90-4B12-9FCB-3B8FFCAFF104}"/>
              </a:ext>
            </a:extLst>
          </p:cNvPr>
          <p:cNvSpPr txBox="1"/>
          <p:nvPr/>
        </p:nvSpPr>
        <p:spPr>
          <a:xfrm>
            <a:off x="148855" y="1186893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odražené světlo = barva předmětu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černé těleso vše pohlcuje, bílé vše odráží</a:t>
            </a:r>
          </a:p>
        </p:txBody>
      </p:sp>
    </p:spTree>
    <p:extLst>
      <p:ext uri="{BB962C8B-B14F-4D97-AF65-F5344CB8AC3E}">
        <p14:creationId xmlns:p14="http://schemas.microsoft.com/office/powerpoint/2010/main" val="1231112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eipToursScience5: UNIT 6 NATURAL SCIENCE: LIGHT">
            <a:extLst>
              <a:ext uri="{FF2B5EF4-FFF2-40B4-BE49-F238E27FC236}">
                <a16:creationId xmlns:a16="http://schemas.microsoft.com/office/drawing/2014/main" id="{5247337D-5AB8-4E92-84AD-6ACE0436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9" y="4224338"/>
            <a:ext cx="3306205" cy="23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8FCB02-D4C7-4063-900E-227EFAF6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994" y="4224338"/>
            <a:ext cx="4981192" cy="2492917"/>
          </a:xfrm>
          <a:prstGeom prst="rect">
            <a:avLst/>
          </a:prstGeom>
        </p:spPr>
      </p:pic>
      <p:pic>
        <p:nvPicPr>
          <p:cNvPr id="135170" name="Picture 2" descr="Chlorofyl - způsobuje zelené zbarvení rostlin ...">
            <a:extLst>
              <a:ext uri="{FF2B5EF4-FFF2-40B4-BE49-F238E27FC236}">
                <a16:creationId xmlns:a16="http://schemas.microsoft.com/office/drawing/2014/main" id="{21676313-3E64-41B3-A867-98103BDB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56791"/>
            <a:ext cx="4329486" cy="30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1396232-2068-4E84-8D67-303371F0F422}"/>
              </a:ext>
            </a:extLst>
          </p:cNvPr>
          <p:cNvSpPr txBox="1"/>
          <p:nvPr/>
        </p:nvSpPr>
        <p:spPr>
          <a:xfrm>
            <a:off x="356814" y="752475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2570308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1ECAE7-083D-48C0-83C3-A19929E82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75" y="3016199"/>
            <a:ext cx="6209730" cy="346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94A35-C65B-4EB2-974A-470D4277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63" y="728478"/>
            <a:ext cx="3708977" cy="201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ED5ED09-DDCF-4085-94E3-6EA3E7BFE015}"/>
              </a:ext>
            </a:extLst>
          </p:cNvPr>
          <p:cNvSpPr txBox="1">
            <a:spLocks noChangeArrowheads="1"/>
          </p:cNvSpPr>
          <p:nvPr/>
        </p:nvSpPr>
        <p:spPr>
          <a:xfrm>
            <a:off x="243337" y="246509"/>
            <a:ext cx="2276902" cy="507574"/>
          </a:xfrm>
          <a:prstGeom prst="rect">
            <a:avLst/>
          </a:prstGeom>
          <a:ln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b="1" dirty="0">
                <a:latin typeface="+mn-lt"/>
              </a:rPr>
              <a:t>Lidské oko</a:t>
            </a:r>
            <a:endParaRPr lang="en-GB" altLang="cs-CZ" sz="2400" b="1" dirty="0">
              <a:latin typeface="+mn-lt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DB25B35-9BD2-460E-B864-57049FD1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75" y="169867"/>
            <a:ext cx="2918831" cy="281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779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64B5167-C2F3-4855-B772-FD56C4AD2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33" y="238452"/>
            <a:ext cx="5286374" cy="3609319"/>
          </a:xfrm>
          <a:prstGeom prst="rect">
            <a:avLst/>
          </a:prstGeom>
        </p:spPr>
      </p:pic>
      <p:pic>
        <p:nvPicPr>
          <p:cNvPr id="10" name="Picture 2" descr="Chapter 15: Concept 15.2">
            <a:extLst>
              <a:ext uri="{FF2B5EF4-FFF2-40B4-BE49-F238E27FC236}">
                <a16:creationId xmlns:a16="http://schemas.microsoft.com/office/drawing/2014/main" id="{E92F8B2E-BF1B-4203-BAA2-69F72127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01" y="3983833"/>
            <a:ext cx="6600825" cy="277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69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73C59F5-E190-4D75-9B2A-ED86CED1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95450"/>
            <a:ext cx="3429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4BAFB88-9F59-4F80-B750-99C71672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2" y="190500"/>
            <a:ext cx="20955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534BE69-0833-4BFF-B793-77E19F800B9F}"/>
              </a:ext>
            </a:extLst>
          </p:cNvPr>
          <p:cNvSpPr txBox="1"/>
          <p:nvPr/>
        </p:nvSpPr>
        <p:spPr>
          <a:xfrm>
            <a:off x="95250" y="418177"/>
            <a:ext cx="51530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Složené (fasetové) oči </a:t>
            </a:r>
            <a:r>
              <a:rPr lang="cs-CZ" sz="2000" dirty="0"/>
              <a:t>jsou typy očí, které jsou hlavním zrakovým orgánem u korýšů a hmyzu.</a:t>
            </a:r>
          </a:p>
          <a:p>
            <a:pPr algn="just"/>
            <a:r>
              <a:rPr lang="cs-CZ" sz="2000" dirty="0"/>
              <a:t>Výhodou složených očí je schopnost lépe vnímat pohyb, velký zorný úhel a možnost fungování i při mikroskopické velikosti, kdy by efektivní funkci jednoduchých očí znemožnil ohyb světla na otvoru panenky. Nevýhodou složených očí je značná neostrost a mozaikovitost pohledu.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210E5F41-342F-4667-AE60-2229CA1BB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" y="321861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ID YOU KNOW: There is a potential Pied Piper that can lure away mosquitoes  and other insects SAFELY away from ourselves, our homes and the environment  in which…">
            <a:extLst>
              <a:ext uri="{FF2B5EF4-FFF2-40B4-BE49-F238E27FC236}">
                <a16:creationId xmlns:a16="http://schemas.microsoft.com/office/drawing/2014/main" id="{C810F961-6841-4299-B047-BE8ABA60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530376"/>
            <a:ext cx="2638425" cy="21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Ommitidium Schematic">
            <a:extLst>
              <a:ext uri="{FF2B5EF4-FFF2-40B4-BE49-F238E27FC236}">
                <a16:creationId xmlns:a16="http://schemas.microsoft.com/office/drawing/2014/main" id="{D7037492-FE34-46FE-8DC4-26B63B9F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79" y="2820951"/>
            <a:ext cx="2035721" cy="22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576002B-FF47-4489-A359-F05E5D2C1075}"/>
              </a:ext>
            </a:extLst>
          </p:cNvPr>
          <p:cNvSpPr txBox="1"/>
          <p:nvPr/>
        </p:nvSpPr>
        <p:spPr>
          <a:xfrm>
            <a:off x="175145" y="5064702"/>
            <a:ext cx="59409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effectLst/>
              </a:rPr>
              <a:t>Složené oči jsou složeny z </a:t>
            </a:r>
            <a:r>
              <a:rPr lang="cs-CZ" sz="2000" b="0" i="0" strike="noStrike" dirty="0" err="1">
                <a:effectLst/>
                <a:hlinkClick r:id="rId7" tooltip="Ommatid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ommatidií</a:t>
            </a:r>
            <a:r>
              <a:rPr lang="cs-CZ" sz="2000" b="0" i="0" dirty="0">
                <a:effectLst/>
              </a:rPr>
              <a:t>, která samostatně vnímají obraz. Každé z nich je trvale zaměřeno nepatrně jiným směrem (jedinec nemůže ovlivnit jeho zaměření). Z těchto jednotlivých obrazů pak živočich poskládá celkový obraz.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23029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0B4132-4E11-4E7F-B60E-8DEE4596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192" y="3075399"/>
            <a:ext cx="5295632" cy="364331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349129-6758-4877-A8EF-1D27A944EFEF}"/>
              </a:ext>
            </a:extLst>
          </p:cNvPr>
          <p:cNvSpPr txBox="1"/>
          <p:nvPr/>
        </p:nvSpPr>
        <p:spPr>
          <a:xfrm>
            <a:off x="195262" y="204788"/>
            <a:ext cx="8753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Apoziční složené oko </a:t>
            </a:r>
            <a:r>
              <a:rPr lang="cs-CZ" sz="2000" dirty="0"/>
              <a:t>má v plášti jednotlivých </a:t>
            </a:r>
            <a:r>
              <a:rPr lang="cs-CZ" sz="2000" dirty="0" err="1"/>
              <a:t>ommatidiích</a:t>
            </a:r>
            <a:r>
              <a:rPr lang="cs-CZ" sz="2000" dirty="0"/>
              <a:t> pigmentové buňky pohlcující světlo. To znamená, že při osvětlení jednoho </a:t>
            </a:r>
            <a:r>
              <a:rPr lang="cs-CZ" sz="2000" dirty="0" err="1"/>
              <a:t>ommatidia</a:t>
            </a:r>
            <a:r>
              <a:rPr lang="cs-CZ" sz="2000" dirty="0"/>
              <a:t> nedochází k přechodu světla do sousedních </a:t>
            </a:r>
            <a:r>
              <a:rPr lang="cs-CZ" sz="2000" dirty="0" err="1"/>
              <a:t>ommatidií</a:t>
            </a:r>
            <a:r>
              <a:rPr lang="cs-CZ" sz="2000" dirty="0"/>
              <a:t>. Tento typ očí nalezneme zpravidla u denních živočichů, kteří jsou aktivní při dostatku světla.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005E580-1680-4EEB-A76A-9B4CFBCA76AB}"/>
              </a:ext>
            </a:extLst>
          </p:cNvPr>
          <p:cNvSpPr txBox="1"/>
          <p:nvPr/>
        </p:nvSpPr>
        <p:spPr>
          <a:xfrm>
            <a:off x="195262" y="1604993"/>
            <a:ext cx="87986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Superpoziční složené oko </a:t>
            </a:r>
            <a:r>
              <a:rPr lang="cs-CZ" sz="2000" dirty="0"/>
              <a:t>má pigmentu pohlcující světlo méně a při osvětlení jednoho </a:t>
            </a:r>
            <a:r>
              <a:rPr lang="cs-CZ" sz="2000" dirty="0" err="1"/>
              <a:t>ommatidia</a:t>
            </a:r>
            <a:r>
              <a:rPr lang="cs-CZ" sz="2000" dirty="0"/>
              <a:t> proniká světlo i do sousedních </a:t>
            </a:r>
            <a:r>
              <a:rPr lang="cs-CZ" sz="2000" dirty="0" err="1"/>
              <a:t>ommatidií</a:t>
            </a:r>
            <a:r>
              <a:rPr lang="cs-CZ" sz="2000" dirty="0"/>
              <a:t>, čímž dochází k zesílení světla. Pokud intenzita světla dosáhne určité (druhově rozdílné) meze, chová se superpoziční oko jako apoziční oko.</a:t>
            </a:r>
          </a:p>
        </p:txBody>
      </p:sp>
    </p:spTree>
    <p:extLst>
      <p:ext uri="{BB962C8B-B14F-4D97-AF65-F5344CB8AC3E}">
        <p14:creationId xmlns:p14="http://schemas.microsoft.com/office/powerpoint/2010/main" val="13012662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D63F05F-8417-4AB0-BB6A-1E545ABA3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3" y="2507392"/>
            <a:ext cx="6769290" cy="41461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0DD6F9-25F3-4E62-8506-CF1287F579F8}"/>
              </a:ext>
            </a:extLst>
          </p:cNvPr>
          <p:cNvSpPr txBox="1"/>
          <p:nvPr/>
        </p:nvSpPr>
        <p:spPr>
          <a:xfrm>
            <a:off x="177421" y="377167"/>
            <a:ext cx="87072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Rozdíl v chování superpozičního a apozičního oka způsobuje, že </a:t>
            </a:r>
            <a:r>
              <a:rPr lang="cs-CZ" sz="2000" u="sng" dirty="0"/>
              <a:t>u </a:t>
            </a:r>
            <a:r>
              <a:rPr lang="cs-CZ" sz="2000" b="1" u="sng" dirty="0"/>
              <a:t>apozičního oka </a:t>
            </a:r>
            <a:r>
              <a:rPr lang="cs-CZ" sz="2000" dirty="0"/>
              <a:t>dopadá na jednotlivé </a:t>
            </a:r>
            <a:r>
              <a:rPr lang="cs-CZ" sz="2000" dirty="0" err="1"/>
              <a:t>ommatidium</a:t>
            </a:r>
            <a:r>
              <a:rPr lang="cs-CZ" sz="2000" dirty="0"/>
              <a:t> světlo z výrazně menšího zorného úhlu a jejich </a:t>
            </a:r>
            <a:r>
              <a:rPr lang="cs-CZ" sz="2000" u="sng" dirty="0"/>
              <a:t>obraz je tedy výrazněji neostřejší a více mozaikovitý</a:t>
            </a:r>
            <a:r>
              <a:rPr lang="cs-CZ" sz="2000" dirty="0"/>
              <a:t>. </a:t>
            </a:r>
            <a:r>
              <a:rPr lang="cs-CZ" sz="2000" b="1" u="sng" dirty="0"/>
              <a:t>Superpoziční oko</a:t>
            </a:r>
            <a:r>
              <a:rPr lang="cs-CZ" sz="2000" u="sng" dirty="0"/>
              <a:t> poskytuje méně mozaikovitý a ostřejší obraz, což je vykoupeno větším zkreslením a zpravidla i menším počtem </a:t>
            </a:r>
            <a:r>
              <a:rPr lang="cs-CZ" sz="2000" u="sng" dirty="0" err="1"/>
              <a:t>ommatidií</a:t>
            </a:r>
            <a:r>
              <a:rPr lang="cs-CZ" sz="2000" dirty="0"/>
              <a:t>. Superpoziční oko se zpravidla vyskytuje u nočních živočichů.</a:t>
            </a:r>
          </a:p>
        </p:txBody>
      </p:sp>
    </p:spTree>
    <p:extLst>
      <p:ext uri="{BB962C8B-B14F-4D97-AF65-F5344CB8AC3E}">
        <p14:creationId xmlns:p14="http://schemas.microsoft.com/office/powerpoint/2010/main" val="2891036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82522F-5EC9-44BE-8DAF-AAD5D017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67" y="931862"/>
            <a:ext cx="3886200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C2DCF88D-1386-48D0-8A81-DCCD1B7E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2301875"/>
            <a:ext cx="8483600" cy="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2C0998A-CF90-44A2-9474-DCA138A7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844" y="4160648"/>
            <a:ext cx="3770165" cy="23178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0DD6DD3-7D0A-4017-B94A-4DB26FAC6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37" y="4184857"/>
            <a:ext cx="4309210" cy="22936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998C71-A481-43E1-938E-D512E81EB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13" y="1460548"/>
            <a:ext cx="3345084" cy="19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44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 2">
            <a:extLst>
              <a:ext uri="{FF2B5EF4-FFF2-40B4-BE49-F238E27FC236}">
                <a16:creationId xmlns:a16="http://schemas.microsoft.com/office/drawing/2014/main" id="{471B0927-FEDF-4FCC-8951-596A8A0D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3362"/>
            <a:ext cx="8524875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486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55AD00D-61B6-491F-BD54-91A747DA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56526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uman Vision vs Bird Vision">
            <a:extLst>
              <a:ext uri="{FF2B5EF4-FFF2-40B4-BE49-F238E27FC236}">
                <a16:creationId xmlns:a16="http://schemas.microsoft.com/office/drawing/2014/main" id="{5EB121B1-51DB-4693-BBBE-B7144146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5562600" cy="29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8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obrazit zdrojový obrázek">
            <a:extLst>
              <a:ext uri="{FF2B5EF4-FFF2-40B4-BE49-F238E27FC236}">
                <a16:creationId xmlns:a16="http://schemas.microsoft.com/office/drawing/2014/main" id="{486DD82A-9E4F-4077-8D71-F0D7861F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2" y="590550"/>
            <a:ext cx="7856615" cy="58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85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ing | Gatan, Inc.">
            <a:extLst>
              <a:ext uri="{FF2B5EF4-FFF2-40B4-BE49-F238E27FC236}">
                <a16:creationId xmlns:a16="http://schemas.microsoft.com/office/drawing/2014/main" id="{3EE089D6-4DC6-4A6D-A784-27FF05A6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587148"/>
            <a:ext cx="3964718" cy="2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91355AD-FDEC-452E-A1F5-62D8EDC52AAD}"/>
              </a:ext>
            </a:extLst>
          </p:cNvPr>
          <p:cNvSpPr txBox="1"/>
          <p:nvPr/>
        </p:nvSpPr>
        <p:spPr>
          <a:xfrm>
            <a:off x="205978" y="4672740"/>
            <a:ext cx="49607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CMOS</a:t>
            </a:r>
            <a:r>
              <a:rPr lang="cs-CZ" dirty="0"/>
              <a:t> využívá integrovaných obvodů vysoké hustoty, umožňující umístit na čip velké množství MOS tranzistorů. Produkce těchto detektorů je sériová a levnější než u CCD prvků. Výhodou CMOS senzorů je také nízká spotřeba energie, nižší napájecí napětí a obecně jednodušší elektronika, umožňující návrh kamer s menšími rozměry.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DACD1409-57B4-41BB-AA64-938590AC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08" y="4419600"/>
            <a:ext cx="3855003" cy="240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DDF55F-5893-48A2-B09B-405C6E4FB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238" y="292309"/>
            <a:ext cx="3101591" cy="129483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3FB4441-3331-4A6A-9A0C-8EB0A508FD9C}"/>
              </a:ext>
            </a:extLst>
          </p:cNvPr>
          <p:cNvSpPr txBox="1"/>
          <p:nvPr/>
        </p:nvSpPr>
        <p:spPr>
          <a:xfrm>
            <a:off x="222535" y="1134908"/>
            <a:ext cx="48029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000000"/>
                </a:solidFill>
                <a:effectLst/>
              </a:rPr>
              <a:t>U </a:t>
            </a:r>
            <a:r>
              <a:rPr lang="cs-CZ" b="1" i="0" dirty="0">
                <a:solidFill>
                  <a:srgbClr val="000000"/>
                </a:solidFill>
                <a:effectLst/>
              </a:rPr>
              <a:t>CCD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je nakumulovaný náboj přesouván přes matici 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Schottkyho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fotodiod. Elektrony reprezentující jednotlivé pixely jsou posouvány do výstupního zesilovače, kde je elektrický náboj převeden na napětí. Výhodami tohoto detektoru oproti typu CMOS je lepší světelná citlivost, což se projeví v lepší kvalitě obrazu při špatném osvětlení. CCD senzory také dosahují vyšší rychlosti převodu signálu a výsledný obraz vykazuje relativně nízký šum. Nevýhodou těchto detektorů je vyšší cena a je složitější instalace do kamery.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6867E42-4B05-4135-B593-625056320816}"/>
              </a:ext>
            </a:extLst>
          </p:cNvPr>
          <p:cNvSpPr txBox="1"/>
          <p:nvPr/>
        </p:nvSpPr>
        <p:spPr>
          <a:xfrm>
            <a:off x="991403" y="315841"/>
            <a:ext cx="3101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CCD a CMOS detektory</a:t>
            </a:r>
          </a:p>
        </p:txBody>
      </p:sp>
    </p:spTree>
    <p:extLst>
      <p:ext uri="{BB962C8B-B14F-4D97-AF65-F5344CB8AC3E}">
        <p14:creationId xmlns:p14="http://schemas.microsoft.com/office/powerpoint/2010/main" val="3191987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BF860DC-3529-4685-AE54-EAA523820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70442"/>
            <a:ext cx="7772400" cy="522287"/>
          </a:xfrm>
        </p:spPr>
        <p:txBody>
          <a:bodyPr>
            <a:normAutofit fontScale="90000"/>
          </a:bodyPr>
          <a:lstStyle/>
          <a:p>
            <a:r>
              <a:rPr lang="cs-CZ" altLang="cs-CZ" sz="3200" dirty="0">
                <a:latin typeface="Arial" panose="020B0604020202020204" pitchFamily="34" charset="0"/>
              </a:rPr>
              <a:t>Lambert – </a:t>
            </a:r>
            <a:r>
              <a:rPr lang="en-US" altLang="cs-CZ" sz="3200" dirty="0">
                <a:latin typeface="Arial" panose="020B0604020202020204" pitchFamily="34" charset="0"/>
              </a:rPr>
              <a:t>Beer</a:t>
            </a:r>
            <a:r>
              <a:rPr lang="cs-CZ" altLang="cs-CZ" sz="3200" dirty="0" err="1">
                <a:latin typeface="Arial" panose="020B0604020202020204" pitchFamily="34" charset="0"/>
              </a:rPr>
              <a:t>ův</a:t>
            </a:r>
            <a:r>
              <a:rPr lang="cs-CZ" altLang="cs-CZ" sz="3200" dirty="0">
                <a:latin typeface="Arial" panose="020B0604020202020204" pitchFamily="34" charset="0"/>
              </a:rPr>
              <a:t> zákon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EBCB94E-8B7A-4B05-8B22-3B57C1287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97332" y="1722477"/>
            <a:ext cx="2737837" cy="898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i="1" dirty="0">
                <a:latin typeface="Arial" panose="020B0604020202020204" pitchFamily="34" charset="0"/>
              </a:rPr>
              <a:t>l</a:t>
            </a:r>
            <a:r>
              <a:rPr lang="cs-CZ" altLang="cs-CZ" sz="1400" dirty="0">
                <a:latin typeface="Arial" panose="020B0604020202020204" pitchFamily="34" charset="0"/>
              </a:rPr>
              <a:t> = tloušťka kyvety</a:t>
            </a:r>
          </a:p>
          <a:p>
            <a:pPr marL="0" indent="0"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i="1" dirty="0">
                <a:latin typeface="Arial" panose="020B0604020202020204" pitchFamily="34" charset="0"/>
              </a:rPr>
              <a:t>c</a:t>
            </a:r>
            <a:r>
              <a:rPr lang="cs-CZ" altLang="cs-CZ" sz="1400" dirty="0">
                <a:latin typeface="Arial" panose="020B0604020202020204" pitchFamily="34" charset="0"/>
              </a:rPr>
              <a:t> = koncentrace roztoku </a:t>
            </a:r>
          </a:p>
          <a:p>
            <a:pPr marL="0" indent="0">
              <a:buNone/>
            </a:pPr>
            <a:r>
              <a:rPr lang="el-GR" altLang="cs-CZ" sz="1400" i="1" dirty="0">
                <a:latin typeface="Arial" panose="020B0604020202020204" pitchFamily="34" charset="0"/>
              </a:rPr>
              <a:t>ε</a:t>
            </a:r>
            <a:r>
              <a:rPr lang="cs-CZ" altLang="cs-CZ" sz="1400" dirty="0">
                <a:latin typeface="Arial" panose="020B0604020202020204" pitchFamily="34" charset="0"/>
              </a:rPr>
              <a:t> = absorpční koeficient, </a:t>
            </a:r>
            <a:r>
              <a:rPr lang="el-GR" altLang="cs-CZ" sz="1400" dirty="0">
                <a:latin typeface="Arial" panose="020B0604020202020204" pitchFamily="34" charset="0"/>
              </a:rPr>
              <a:t>ε</a:t>
            </a:r>
            <a:r>
              <a:rPr lang="cs-CZ" altLang="cs-CZ" sz="1400" dirty="0">
                <a:latin typeface="Arial" panose="020B0604020202020204" pitchFamily="34" charset="0"/>
              </a:rPr>
              <a:t> = f(</a:t>
            </a:r>
            <a:r>
              <a:rPr lang="el-GR" altLang="cs-CZ" sz="1400" dirty="0">
                <a:latin typeface="Arial" panose="020B0604020202020204" pitchFamily="34" charset="0"/>
              </a:rPr>
              <a:t>λ</a:t>
            </a:r>
            <a:r>
              <a:rPr lang="cs-CZ" altLang="cs-CZ" sz="14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B5FD77D-47AE-4DF2-BAA4-AB96D4E71C13}"/>
              </a:ext>
            </a:extLst>
          </p:cNvPr>
          <p:cNvSpPr/>
          <p:nvPr/>
        </p:nvSpPr>
        <p:spPr>
          <a:xfrm>
            <a:off x="376835" y="1224240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</a:rPr>
              <a:t>Zákon platí pro </a:t>
            </a:r>
            <a:r>
              <a:rPr lang="en-US" altLang="cs-CZ" dirty="0">
                <a:latin typeface="Arial" panose="020B0604020202020204" pitchFamily="34" charset="0"/>
              </a:rPr>
              <a:t>monochromatic</a:t>
            </a:r>
            <a:r>
              <a:rPr lang="cs-CZ" altLang="cs-CZ" dirty="0" err="1">
                <a:latin typeface="Arial" panose="020B0604020202020204" pitchFamily="34" charset="0"/>
              </a:rPr>
              <a:t>ké</a:t>
            </a:r>
            <a:r>
              <a:rPr lang="cs-CZ" altLang="cs-CZ" dirty="0">
                <a:latin typeface="Arial" panose="020B0604020202020204" pitchFamily="34" charset="0"/>
              </a:rPr>
              <a:t> světlo</a:t>
            </a:r>
            <a:endParaRPr lang="en-US" altLang="cs-CZ" dirty="0">
              <a:latin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7E52BF9-1F8F-4B1E-8217-DC48D2BC7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32" y="525823"/>
            <a:ext cx="2570394" cy="1030703"/>
          </a:xfrm>
          <a:prstGeom prst="rect">
            <a:avLst/>
          </a:prstGeom>
        </p:spPr>
      </p:pic>
      <p:pic>
        <p:nvPicPr>
          <p:cNvPr id="137218" name="Picture 2" descr="Illustration of the Lambert-Beer's law (Wikipedia ...">
            <a:extLst>
              <a:ext uri="{FF2B5EF4-FFF2-40B4-BE49-F238E27FC236}">
                <a16:creationId xmlns:a16="http://schemas.microsoft.com/office/drawing/2014/main" id="{88C25EC0-4D08-426E-B4A8-9FD2F83C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6" y="1763170"/>
            <a:ext cx="3509365" cy="29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ovéPole 66">
            <a:extLst>
              <a:ext uri="{FF2B5EF4-FFF2-40B4-BE49-F238E27FC236}">
                <a16:creationId xmlns:a16="http://schemas.microsoft.com/office/drawing/2014/main" id="{006F1EE9-EB59-4503-BC2E-5C37829A21C9}"/>
              </a:ext>
            </a:extLst>
          </p:cNvPr>
          <p:cNvSpPr txBox="1"/>
          <p:nvPr/>
        </p:nvSpPr>
        <p:spPr>
          <a:xfrm>
            <a:off x="2133599" y="3599241"/>
            <a:ext cx="247651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l-GR" altLang="cs-CZ" b="1" i="1" dirty="0">
                <a:latin typeface="Arial" panose="020B0604020202020204" pitchFamily="34" charset="0"/>
              </a:rPr>
              <a:t>ε</a:t>
            </a:r>
            <a:endParaRPr lang="cs-CZ" b="1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E05A11F-8562-43C2-A4EB-46F960C94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9" y="5094830"/>
            <a:ext cx="1245691" cy="54555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8D5A8AB-0A44-4227-9B91-ED4FCC3F9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39" y="5768239"/>
            <a:ext cx="1245690" cy="774879"/>
          </a:xfrm>
          <a:prstGeom prst="rect">
            <a:avLst/>
          </a:prstGeom>
        </p:spPr>
      </p:pic>
      <p:pic>
        <p:nvPicPr>
          <p:cNvPr id="72" name="Obrázek 71">
            <a:extLst>
              <a:ext uri="{FF2B5EF4-FFF2-40B4-BE49-F238E27FC236}">
                <a16:creationId xmlns:a16="http://schemas.microsoft.com/office/drawing/2014/main" id="{6E21190E-25CE-4C8D-A1C9-9D851F169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80" y="3581133"/>
            <a:ext cx="3888089" cy="257454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BCF0A70-9E74-45E9-9555-AFC4381358F2}"/>
              </a:ext>
            </a:extLst>
          </p:cNvPr>
          <p:cNvSpPr txBox="1"/>
          <p:nvPr/>
        </p:nvSpPr>
        <p:spPr>
          <a:xfrm>
            <a:off x="2512425" y="5443809"/>
            <a:ext cx="221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 = transmitance</a:t>
            </a:r>
          </a:p>
          <a:p>
            <a:endParaRPr lang="cs-CZ" dirty="0"/>
          </a:p>
          <a:p>
            <a:r>
              <a:rPr lang="cs-CZ" dirty="0"/>
              <a:t>A = absorbance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707A30-FFCF-4F10-855E-2939A1FD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8" y="3053696"/>
            <a:ext cx="5516257" cy="3517978"/>
          </a:xfrm>
          <a:prstGeom prst="rect">
            <a:avLst/>
          </a:prstGeom>
        </p:spPr>
      </p:pic>
      <p:pic>
        <p:nvPicPr>
          <p:cNvPr id="5122" name="Picture 2" descr="Beer Lambert Law Pdf">
            <a:extLst>
              <a:ext uri="{FF2B5EF4-FFF2-40B4-BE49-F238E27FC236}">
                <a16:creationId xmlns:a16="http://schemas.microsoft.com/office/drawing/2014/main" id="{8F699DC9-8F8B-49DA-838E-D9DB5581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32" y="2984002"/>
            <a:ext cx="2352924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0D95949-8E17-4E41-81BB-D415E2E3A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958" y="219651"/>
            <a:ext cx="4562084" cy="23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3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D6E0C12-479C-4DF1-AE71-5C9F4E4684F2}"/>
              </a:ext>
            </a:extLst>
          </p:cNvPr>
          <p:cNvSpPr txBox="1"/>
          <p:nvPr/>
        </p:nvSpPr>
        <p:spPr>
          <a:xfrm>
            <a:off x="258417" y="635689"/>
            <a:ext cx="862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Jak hluboko pod mořskou hladinu je vidět? Molární absorpční koeficient mořské vody pro žluté světlo je 2.10</a:t>
            </a:r>
            <a:r>
              <a:rPr lang="cs-CZ" sz="2000" baseline="30000" dirty="0"/>
              <a:t>-5</a:t>
            </a:r>
            <a:r>
              <a:rPr lang="cs-CZ" sz="2000" dirty="0"/>
              <a:t> dm</a:t>
            </a:r>
            <a:r>
              <a:rPr lang="cs-CZ" sz="2000" baseline="30000" dirty="0"/>
              <a:t>3</a:t>
            </a:r>
            <a:r>
              <a:rPr lang="cs-CZ" sz="2000" dirty="0"/>
              <a:t>.mol</a:t>
            </a:r>
            <a:r>
              <a:rPr lang="cs-CZ" sz="2000" baseline="30000" dirty="0"/>
              <a:t>-1</a:t>
            </a:r>
            <a:r>
              <a:rPr lang="cs-CZ" sz="2000" dirty="0"/>
              <a:t>.cm</a:t>
            </a:r>
            <a:r>
              <a:rPr lang="cs-CZ" sz="2000" baseline="30000" dirty="0"/>
              <a:t>-1</a:t>
            </a:r>
            <a:r>
              <a:rPr lang="cs-CZ" sz="2000" dirty="0"/>
              <a:t>. Člověk je schopen rozlišit objekt, pokud je poměr I/I</a:t>
            </a:r>
            <a:r>
              <a:rPr lang="cs-CZ" sz="2000" baseline="-25000" dirty="0"/>
              <a:t>0</a:t>
            </a:r>
            <a:r>
              <a:rPr lang="cs-CZ" sz="2000" dirty="0"/>
              <a:t> větší než 0,02.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CAFB31-C7F5-46AE-A2B9-0B4711B3F753}"/>
              </a:ext>
            </a:extLst>
          </p:cNvPr>
          <p:cNvSpPr txBox="1"/>
          <p:nvPr/>
        </p:nvSpPr>
        <p:spPr>
          <a:xfrm>
            <a:off x="4872285" y="1668468"/>
            <a:ext cx="254268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log(I/I</a:t>
            </a:r>
            <a:r>
              <a:rPr lang="cs-CZ" baseline="-25000" dirty="0"/>
              <a:t>0</a:t>
            </a:r>
            <a:r>
              <a:rPr lang="cs-CZ" dirty="0"/>
              <a:t>) = - </a:t>
            </a:r>
            <a:r>
              <a:rPr lang="el-GR" dirty="0"/>
              <a:t>ε</a:t>
            </a:r>
            <a:r>
              <a:rPr lang="cs-CZ" dirty="0"/>
              <a:t>.</a:t>
            </a:r>
            <a:r>
              <a:rPr lang="cs-CZ" dirty="0" err="1"/>
              <a:t>d.c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log(0,02) = - </a:t>
            </a:r>
            <a:r>
              <a:rPr lang="cs-CZ" sz="1800" dirty="0"/>
              <a:t>2.10</a:t>
            </a:r>
            <a:r>
              <a:rPr lang="cs-CZ" sz="1800" baseline="30000" dirty="0"/>
              <a:t>-5</a:t>
            </a:r>
            <a:r>
              <a:rPr lang="cs-CZ" dirty="0"/>
              <a:t>.d.55,6</a:t>
            </a:r>
          </a:p>
          <a:p>
            <a:endParaRPr lang="cs-CZ" sz="800" dirty="0"/>
          </a:p>
          <a:p>
            <a:r>
              <a:rPr lang="cs-CZ" dirty="0"/>
              <a:t>d = </a:t>
            </a:r>
            <a:r>
              <a:rPr lang="cs-CZ" u="sng" dirty="0"/>
              <a:t>15 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BB5FD13-A93C-4343-BF9E-DF038344D281}"/>
              </a:ext>
            </a:extLst>
          </p:cNvPr>
          <p:cNvSpPr txBox="1"/>
          <p:nvPr/>
        </p:nvSpPr>
        <p:spPr>
          <a:xfrm>
            <a:off x="358052" y="1728474"/>
            <a:ext cx="27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I/I</a:t>
            </a:r>
            <a:r>
              <a:rPr lang="cs-CZ" sz="1800" baseline="-25000" dirty="0"/>
              <a:t>0</a:t>
            </a:r>
            <a:r>
              <a:rPr lang="cs-CZ" sz="1800" dirty="0"/>
              <a:t> = 0,02</a:t>
            </a:r>
          </a:p>
          <a:p>
            <a:r>
              <a:rPr lang="el-GR" dirty="0"/>
              <a:t>ε</a:t>
            </a:r>
            <a:r>
              <a:rPr lang="cs-CZ" dirty="0"/>
              <a:t> = </a:t>
            </a:r>
            <a:r>
              <a:rPr lang="cs-CZ" sz="1800" dirty="0"/>
              <a:t>2.10</a:t>
            </a:r>
            <a:r>
              <a:rPr lang="cs-CZ" sz="1800" baseline="30000" dirty="0"/>
              <a:t>-5</a:t>
            </a:r>
            <a:r>
              <a:rPr lang="cs-CZ" sz="1800" dirty="0"/>
              <a:t> dm</a:t>
            </a:r>
            <a:r>
              <a:rPr lang="cs-CZ" sz="1800" baseline="30000" dirty="0"/>
              <a:t>3</a:t>
            </a:r>
            <a:r>
              <a:rPr lang="cs-CZ" sz="1800" dirty="0"/>
              <a:t>.mol</a:t>
            </a:r>
            <a:r>
              <a:rPr lang="cs-CZ" sz="1800" baseline="30000" dirty="0"/>
              <a:t>-1</a:t>
            </a:r>
            <a:r>
              <a:rPr lang="cs-CZ" sz="1800" dirty="0"/>
              <a:t>.cm</a:t>
            </a:r>
            <a:r>
              <a:rPr lang="cs-CZ" sz="1800" baseline="30000" dirty="0"/>
              <a:t>-1</a:t>
            </a:r>
            <a:endParaRPr lang="cs-CZ" dirty="0"/>
          </a:p>
          <a:p>
            <a:r>
              <a:rPr lang="cs-CZ" dirty="0"/>
              <a:t>d = 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F1FF2B7-2FC0-46FE-9371-4259BE43602E}"/>
              </a:ext>
            </a:extLst>
          </p:cNvPr>
          <p:cNvSpPr txBox="1"/>
          <p:nvPr/>
        </p:nvSpPr>
        <p:spPr>
          <a:xfrm>
            <a:off x="358052" y="2651804"/>
            <a:ext cx="3744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 = n/V = m/(M.V) = </a:t>
            </a:r>
            <a:r>
              <a:rPr lang="el-GR" dirty="0"/>
              <a:t>ρ</a:t>
            </a:r>
            <a:r>
              <a:rPr lang="cs-CZ" dirty="0"/>
              <a:t>.V/(M.V) = </a:t>
            </a:r>
            <a:r>
              <a:rPr lang="el-GR" dirty="0"/>
              <a:t>ρ</a:t>
            </a:r>
            <a:r>
              <a:rPr lang="cs-CZ" dirty="0"/>
              <a:t>/M =</a:t>
            </a:r>
          </a:p>
          <a:p>
            <a:r>
              <a:rPr lang="cs-CZ" dirty="0"/>
              <a:t>= 1000/18 = 55,6 mol.dm</a:t>
            </a:r>
            <a:r>
              <a:rPr lang="cs-CZ" baseline="30000" dirty="0"/>
              <a:t>-3</a:t>
            </a:r>
            <a:r>
              <a:rPr lang="cs-CZ" dirty="0"/>
              <a:t>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1FB3F1-04FE-4A71-9C86-A48A8C594E08}"/>
              </a:ext>
            </a:extLst>
          </p:cNvPr>
          <p:cNvSpPr txBox="1"/>
          <p:nvPr/>
        </p:nvSpPr>
        <p:spPr>
          <a:xfrm>
            <a:off x="258417" y="4019878"/>
            <a:ext cx="862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Jaká je viditelnost v čisté atmosféře při 27 °C? Molární absorpční koeficient čistého suchého vzduchu je asi 2.10</a:t>
            </a:r>
            <a:r>
              <a:rPr lang="cs-CZ" sz="2000" baseline="30000" dirty="0"/>
              <a:t>-6</a:t>
            </a:r>
            <a:r>
              <a:rPr lang="cs-CZ" sz="2000" dirty="0"/>
              <a:t> dm</a:t>
            </a:r>
            <a:r>
              <a:rPr lang="cs-CZ" sz="2000" baseline="30000" dirty="0"/>
              <a:t>3</a:t>
            </a:r>
            <a:r>
              <a:rPr lang="cs-CZ" sz="2000" dirty="0"/>
              <a:t>.mol</a:t>
            </a:r>
            <a:r>
              <a:rPr lang="cs-CZ" sz="2000" baseline="30000" dirty="0"/>
              <a:t>-1</a:t>
            </a:r>
            <a:r>
              <a:rPr lang="cs-CZ" sz="2000" dirty="0"/>
              <a:t>.cm</a:t>
            </a:r>
            <a:r>
              <a:rPr lang="cs-CZ" sz="2000" baseline="30000" dirty="0"/>
              <a:t>-1</a:t>
            </a:r>
            <a:r>
              <a:rPr lang="cs-CZ" sz="2000" dirty="0"/>
              <a:t>. Člověk je schopen rozlišit objekt, pokud je poměr I/I</a:t>
            </a:r>
            <a:r>
              <a:rPr lang="cs-CZ" sz="2000" baseline="-25000" dirty="0"/>
              <a:t>0</a:t>
            </a:r>
            <a:r>
              <a:rPr lang="cs-CZ" sz="2000" dirty="0"/>
              <a:t> větší než 0,02.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A7E9BB-4C18-48E0-8CB9-6B614C65C15E}"/>
              </a:ext>
            </a:extLst>
          </p:cNvPr>
          <p:cNvSpPr txBox="1"/>
          <p:nvPr/>
        </p:nvSpPr>
        <p:spPr>
          <a:xfrm>
            <a:off x="258416" y="5115922"/>
            <a:ext cx="27419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I/I</a:t>
            </a:r>
            <a:r>
              <a:rPr lang="cs-CZ" sz="1800" baseline="-25000" dirty="0"/>
              <a:t>0</a:t>
            </a:r>
            <a:r>
              <a:rPr lang="cs-CZ" sz="1800" dirty="0"/>
              <a:t> = 0,02</a:t>
            </a:r>
          </a:p>
          <a:p>
            <a:r>
              <a:rPr lang="el-GR" dirty="0"/>
              <a:t>ε</a:t>
            </a:r>
            <a:r>
              <a:rPr lang="cs-CZ" dirty="0"/>
              <a:t> = </a:t>
            </a:r>
            <a:r>
              <a:rPr lang="cs-CZ" sz="1800" dirty="0"/>
              <a:t>2.10</a:t>
            </a:r>
            <a:r>
              <a:rPr lang="cs-CZ" sz="1800" baseline="30000" dirty="0"/>
              <a:t>-6</a:t>
            </a:r>
            <a:r>
              <a:rPr lang="cs-CZ" sz="1800" dirty="0"/>
              <a:t> dm</a:t>
            </a:r>
            <a:r>
              <a:rPr lang="cs-CZ" sz="1800" baseline="30000" dirty="0"/>
              <a:t>3</a:t>
            </a:r>
            <a:r>
              <a:rPr lang="cs-CZ" sz="1800" dirty="0"/>
              <a:t>.mol</a:t>
            </a:r>
            <a:r>
              <a:rPr lang="cs-CZ" sz="1800" baseline="30000" dirty="0"/>
              <a:t>-1</a:t>
            </a:r>
            <a:r>
              <a:rPr lang="cs-CZ" sz="1800" dirty="0"/>
              <a:t>.cm</a:t>
            </a:r>
            <a:r>
              <a:rPr lang="cs-CZ" sz="1800" baseline="30000" dirty="0"/>
              <a:t>-1</a:t>
            </a:r>
            <a:endParaRPr lang="cs-CZ" dirty="0"/>
          </a:p>
          <a:p>
            <a:r>
              <a:rPr lang="cs-CZ" dirty="0"/>
              <a:t>d = ?</a:t>
            </a:r>
          </a:p>
          <a:p>
            <a:r>
              <a:rPr lang="cs-CZ" dirty="0"/>
              <a:t>p = 101 325 Pa</a:t>
            </a:r>
          </a:p>
          <a:p>
            <a:r>
              <a:rPr lang="cs-CZ" dirty="0"/>
              <a:t>T = 27 °C = 300 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81AC6DA-94B7-49B8-A92D-38E8BF87734F}"/>
              </a:ext>
            </a:extLst>
          </p:cNvPr>
          <p:cNvSpPr txBox="1"/>
          <p:nvPr/>
        </p:nvSpPr>
        <p:spPr>
          <a:xfrm>
            <a:off x="3340648" y="5115922"/>
            <a:ext cx="560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 = n/V = p/(R.T) = 101325/(8,314.300) = 0,0406 mol.dm</a:t>
            </a:r>
            <a:r>
              <a:rPr lang="cs-CZ" baseline="30000" dirty="0"/>
              <a:t>-3</a:t>
            </a:r>
            <a:r>
              <a:rPr lang="cs-CZ" dirty="0"/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AE55590-0E31-464C-80FB-D8B011B6C136}"/>
              </a:ext>
            </a:extLst>
          </p:cNvPr>
          <p:cNvSpPr txBox="1"/>
          <p:nvPr/>
        </p:nvSpPr>
        <p:spPr>
          <a:xfrm>
            <a:off x="3340648" y="5528713"/>
            <a:ext cx="27126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log(I/I</a:t>
            </a:r>
            <a:r>
              <a:rPr lang="cs-CZ" baseline="-25000" dirty="0"/>
              <a:t>0</a:t>
            </a:r>
            <a:r>
              <a:rPr lang="cs-CZ" dirty="0"/>
              <a:t>) = - </a:t>
            </a:r>
            <a:r>
              <a:rPr lang="el-GR" dirty="0"/>
              <a:t>ε</a:t>
            </a:r>
            <a:r>
              <a:rPr lang="cs-CZ" dirty="0"/>
              <a:t>.</a:t>
            </a:r>
            <a:r>
              <a:rPr lang="cs-CZ" dirty="0" err="1"/>
              <a:t>d.c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log(0,02) = - </a:t>
            </a:r>
            <a:r>
              <a:rPr lang="cs-CZ" sz="1800" dirty="0"/>
              <a:t>2.10</a:t>
            </a:r>
            <a:r>
              <a:rPr lang="cs-CZ" sz="1800" baseline="30000" dirty="0"/>
              <a:t>-6</a:t>
            </a:r>
            <a:r>
              <a:rPr lang="cs-CZ" dirty="0"/>
              <a:t>.d. 0,040</a:t>
            </a:r>
          </a:p>
          <a:p>
            <a:endParaRPr lang="cs-CZ" sz="800" dirty="0"/>
          </a:p>
          <a:p>
            <a:r>
              <a:rPr lang="cs-CZ" dirty="0"/>
              <a:t>d = </a:t>
            </a:r>
            <a:r>
              <a:rPr lang="cs-CZ" u="sng" dirty="0"/>
              <a:t>209 km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0057258-D6E5-4651-A7FC-4BE7B2376FC4}"/>
              </a:ext>
            </a:extLst>
          </p:cNvPr>
          <p:cNvSpPr txBox="1"/>
          <p:nvPr/>
        </p:nvSpPr>
        <p:spPr>
          <a:xfrm>
            <a:off x="258416" y="118213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2751020-8048-480B-AE7F-6F056A1D5CE0}"/>
              </a:ext>
            </a:extLst>
          </p:cNvPr>
          <p:cNvSpPr txBox="1"/>
          <p:nvPr/>
        </p:nvSpPr>
        <p:spPr>
          <a:xfrm>
            <a:off x="258416" y="354825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2512536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5" name="Rectangle 13"/>
          <p:cNvSpPr>
            <a:spLocks noChangeArrowheads="1"/>
          </p:cNvSpPr>
          <p:nvPr/>
        </p:nvSpPr>
        <p:spPr bwMode="auto">
          <a:xfrm>
            <a:off x="84818" y="3394249"/>
            <a:ext cx="87820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Zářivost </a:t>
            </a:r>
            <a:r>
              <a:rPr lang="cs-CZ" altLang="cs-CZ" sz="2000" b="1" i="0" u="none" dirty="0" err="1">
                <a:effectLst/>
                <a:latin typeface="+mn-lt"/>
              </a:rPr>
              <a:t>I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rovna zářivé energii, kterou zdroj vyzáří za 1 sekundu do jednotkového prostorového úhlu</a:t>
            </a:r>
          </a:p>
        </p:txBody>
      </p:sp>
      <p:sp>
        <p:nvSpPr>
          <p:cNvPr id="340996" name="Rectangle 4"/>
          <p:cNvSpPr>
            <a:spLocks noChangeArrowheads="1"/>
          </p:cNvSpPr>
          <p:nvPr/>
        </p:nvSpPr>
        <p:spPr bwMode="auto">
          <a:xfrm>
            <a:off x="122917" y="1191827"/>
            <a:ext cx="8705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Zářivá energie </a:t>
            </a:r>
            <a:r>
              <a:rPr lang="cs-CZ" altLang="cs-CZ" sz="2000" b="1" u="none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celková energie přenášená elektromagnetickým zářením</a:t>
            </a:r>
          </a:p>
        </p:txBody>
      </p:sp>
      <p:sp>
        <p:nvSpPr>
          <p:cNvPr id="340997" name="Rectangle 5"/>
          <p:cNvSpPr>
            <a:spLocks noChangeArrowheads="1"/>
          </p:cNvSpPr>
          <p:nvPr/>
        </p:nvSpPr>
        <p:spPr bwMode="auto">
          <a:xfrm>
            <a:off x="116399" y="1937260"/>
            <a:ext cx="800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Zářivý tok </a:t>
            </a:r>
            <a:r>
              <a:rPr lang="el-GR" altLang="cs-CZ" sz="2000" b="1" i="0" u="none" dirty="0">
                <a:effectLst/>
                <a:latin typeface="+mn-lt"/>
                <a:cs typeface="Arial" panose="020B0604020202020204" pitchFamily="34" charset="0"/>
              </a:rPr>
              <a:t>Φ</a:t>
            </a:r>
            <a:r>
              <a:rPr lang="cs-CZ" altLang="cs-CZ" sz="2000" b="1" u="none" baseline="-25000" dirty="0">
                <a:effectLst/>
                <a:latin typeface="+mn-lt"/>
              </a:rPr>
              <a:t>e  </a:t>
            </a:r>
            <a:r>
              <a:rPr lang="cs-CZ" altLang="cs-CZ" sz="2000" b="0" i="0" u="none" dirty="0">
                <a:effectLst/>
                <a:latin typeface="+mn-lt"/>
              </a:rPr>
              <a:t>je energie, kterou zdroj vyzáří za 1 sekundu</a:t>
            </a:r>
          </a:p>
        </p:txBody>
      </p:sp>
      <p:graphicFrame>
        <p:nvGraphicFramePr>
          <p:cNvPr id="341000" name="Object 8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43215991"/>
              </p:ext>
            </p:extLst>
          </p:nvPr>
        </p:nvGraphicFramePr>
        <p:xfrm>
          <a:off x="1890789" y="2403991"/>
          <a:ext cx="1256619" cy="795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622080" imgH="393480" progId="Equation.3">
                  <p:embed/>
                </p:oleObj>
              </mc:Choice>
              <mc:Fallback>
                <p:oleObj name="Rovnice" r:id="rId2" imgW="622080" imgH="393480" progId="Equation.3">
                  <p:embed/>
                  <p:pic>
                    <p:nvPicPr>
                      <p:cNvPr id="3410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789" y="2403991"/>
                        <a:ext cx="1256619" cy="7953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02" name="Object 10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100029604"/>
              </p:ext>
            </p:extLst>
          </p:nvPr>
        </p:nvGraphicFramePr>
        <p:xfrm>
          <a:off x="3667918" y="2649503"/>
          <a:ext cx="1808163" cy="399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091880" imgH="241200" progId="Equation.3">
                  <p:embed/>
                </p:oleObj>
              </mc:Choice>
              <mc:Fallback>
                <p:oleObj name="Rovnice" r:id="rId4" imgW="1091880" imgH="241200" progId="Equation.3">
                  <p:embed/>
                  <p:pic>
                    <p:nvPicPr>
                      <p:cNvPr id="34100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918" y="2649503"/>
                        <a:ext cx="1808163" cy="399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09" name="Object 1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479093134"/>
              </p:ext>
            </p:extLst>
          </p:nvPr>
        </p:nvGraphicFramePr>
        <p:xfrm>
          <a:off x="1817839" y="4001507"/>
          <a:ext cx="1205744" cy="795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596880" imgH="393480" progId="Equation.3">
                  <p:embed/>
                </p:oleObj>
              </mc:Choice>
              <mc:Fallback>
                <p:oleObj name="Rovnice" r:id="rId6" imgW="596880" imgH="393480" progId="Equation.3">
                  <p:embed/>
                  <p:pic>
                    <p:nvPicPr>
                      <p:cNvPr id="34100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839" y="4001507"/>
                        <a:ext cx="1205744" cy="7952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12" name="Object 20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6772698"/>
              </p:ext>
            </p:extLst>
          </p:nvPr>
        </p:nvGraphicFramePr>
        <p:xfrm>
          <a:off x="3719114" y="4177810"/>
          <a:ext cx="1513456" cy="442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825480" imgH="241200" progId="Equation.3">
                  <p:embed/>
                </p:oleObj>
              </mc:Choice>
              <mc:Fallback>
                <p:oleObj name="Rovnice" r:id="rId8" imgW="825480" imgH="241200" progId="Equation.3">
                  <p:embed/>
                  <p:pic>
                    <p:nvPicPr>
                      <p:cNvPr id="34101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114" y="4177810"/>
                        <a:ext cx="1513456" cy="442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D4D82870-7CE5-48B0-85C9-043F4E34CB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76204"/>
              </p:ext>
            </p:extLst>
          </p:nvPr>
        </p:nvGraphicFramePr>
        <p:xfrm>
          <a:off x="3895725" y="5971117"/>
          <a:ext cx="1598102" cy="42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10" imgW="901440" imgH="241200" progId="Equation.3">
                  <p:embed/>
                </p:oleObj>
              </mc:Choice>
              <mc:Fallback>
                <p:oleObj name="Rovnice" r:id="rId10" imgW="901440" imgH="241200" progId="Equation.3">
                  <p:embed/>
                  <p:pic>
                    <p:nvPicPr>
                      <p:cNvPr id="3420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25" y="5971117"/>
                        <a:ext cx="1598102" cy="427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4DE47A7F-3E96-4553-8980-87B17FCC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99" y="5111876"/>
            <a:ext cx="87733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Intenzita vyzařování </a:t>
            </a:r>
            <a:r>
              <a:rPr lang="cs-CZ" altLang="cs-CZ" sz="2000" b="1" i="0" u="none" dirty="0" err="1">
                <a:effectLst/>
                <a:latin typeface="+mn-lt"/>
              </a:rPr>
              <a:t>M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u="none" baseline="-25000" dirty="0">
                <a:solidFill>
                  <a:srgbClr val="00FF00"/>
                </a:solidFill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rovna zářivému toku vysílaného z plochy zdroje o obsahu 1 m</a:t>
            </a:r>
            <a:r>
              <a:rPr lang="cs-CZ" altLang="cs-CZ" sz="2000" b="0" i="0" u="none" baseline="30000" dirty="0">
                <a:effectLst/>
                <a:latin typeface="+mn-lt"/>
              </a:rPr>
              <a:t>2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id="{1F254606-8FCC-49D6-AB11-F84B6FEF1B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148871"/>
              </p:ext>
            </p:extLst>
          </p:nvPr>
        </p:nvGraphicFramePr>
        <p:xfrm>
          <a:off x="1609725" y="5839168"/>
          <a:ext cx="1281301" cy="749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12" imgW="672840" imgH="393480" progId="Equation.3">
                  <p:embed/>
                </p:oleObj>
              </mc:Choice>
              <mc:Fallback>
                <p:oleObj name="Rovnice" r:id="rId12" imgW="672840" imgH="393480" progId="Equation.3">
                  <p:embed/>
                  <p:pic>
                    <p:nvPicPr>
                      <p:cNvPr id="8" name="Object 6">
                        <a:extLst>
                          <a:ext uri="{FF2B5EF4-FFF2-40B4-BE49-F238E27FC236}">
                            <a16:creationId xmlns:a16="http://schemas.microsoft.com/office/drawing/2014/main" id="{C0FA9F26-73FF-4339-94C9-4A2F1BC2B5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725" y="5839168"/>
                        <a:ext cx="1281301" cy="7496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7">
            <a:extLst>
              <a:ext uri="{FF2B5EF4-FFF2-40B4-BE49-F238E27FC236}">
                <a16:creationId xmlns:a16="http://schemas.microsoft.com/office/drawing/2014/main" id="{E94907B6-ECEE-45D9-B5DD-C99B7BC70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17" y="47395"/>
            <a:ext cx="88591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66750" indent="-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buClr>
                <a:srgbClr val="00CC00"/>
              </a:buClr>
            </a:pPr>
            <a:r>
              <a:rPr lang="cs-CZ" altLang="cs-CZ" sz="2400" b="1" i="0" u="none" dirty="0">
                <a:latin typeface="+mn-lt"/>
              </a:rPr>
              <a:t>Radiometrické veličiny   </a:t>
            </a:r>
          </a:p>
          <a:p>
            <a:pPr marL="0" indent="0">
              <a:spcBef>
                <a:spcPct val="50000"/>
              </a:spcBef>
              <a:buClr>
                <a:srgbClr val="00CC00"/>
              </a:buClr>
            </a:pPr>
            <a:r>
              <a:rPr lang="cs-CZ" altLang="cs-CZ" sz="2000" i="0" u="none" dirty="0">
                <a:latin typeface="+mn-lt"/>
              </a:rPr>
              <a:t>charakterizují energii přenášenou zářením</a:t>
            </a:r>
          </a:p>
        </p:txBody>
      </p:sp>
    </p:spTree>
  </p:cSld>
  <p:clrMapOvr>
    <a:masterClrMapping/>
  </p:clrMapOvr>
  <p:transition spd="slow">
    <p:cover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4" name="Text Box 8"/>
          <p:cNvSpPr txBox="1">
            <a:spLocks noChangeArrowheads="1"/>
          </p:cNvSpPr>
          <p:nvPr/>
        </p:nvSpPr>
        <p:spPr bwMode="auto">
          <a:xfrm>
            <a:off x="19028" y="72067"/>
            <a:ext cx="89630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66750" indent="-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6700" indent="0" algn="just">
              <a:spcBef>
                <a:spcPct val="50000"/>
              </a:spcBef>
              <a:buClr>
                <a:srgbClr val="00CC00"/>
              </a:buClr>
            </a:pPr>
            <a:r>
              <a:rPr lang="cs-CZ" altLang="cs-CZ" sz="2400" b="1" i="0" u="none" dirty="0">
                <a:latin typeface="+mn-lt"/>
              </a:rPr>
              <a:t>Fotometrické veličiny   </a:t>
            </a:r>
          </a:p>
          <a:p>
            <a:pPr marL="266700" indent="0" algn="just">
              <a:spcBef>
                <a:spcPct val="50000"/>
              </a:spcBef>
              <a:buClr>
                <a:srgbClr val="00CC00"/>
              </a:buClr>
            </a:pPr>
            <a:r>
              <a:rPr lang="cs-CZ" altLang="cs-CZ" sz="2000" i="0" u="none" dirty="0">
                <a:latin typeface="+mn-lt"/>
              </a:rPr>
              <a:t>charakterizují přenos energie optického záření a jeho účinek na zrak</a:t>
            </a:r>
          </a:p>
        </p:txBody>
      </p:sp>
      <p:sp>
        <p:nvSpPr>
          <p:cNvPr id="342026" name="Rectangle 10"/>
          <p:cNvSpPr>
            <a:spLocks noChangeArrowheads="1"/>
          </p:cNvSpPr>
          <p:nvPr/>
        </p:nvSpPr>
        <p:spPr bwMode="auto">
          <a:xfrm>
            <a:off x="219075" y="1237034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Světelný tok </a:t>
            </a:r>
            <a:r>
              <a:rPr lang="el-GR" altLang="cs-CZ" sz="2000" b="1" i="0" u="none" dirty="0">
                <a:effectLst/>
                <a:latin typeface="+mn-lt"/>
                <a:cs typeface="Arial" panose="020B0604020202020204" pitchFamily="34" charset="0"/>
              </a:rPr>
              <a:t>Φ</a:t>
            </a:r>
            <a:r>
              <a:rPr lang="cs-CZ" altLang="cs-CZ" sz="2000" b="1" i="0" u="none" dirty="0">
                <a:effectLst/>
                <a:latin typeface="+mn-lt"/>
                <a:cs typeface="Arial" panose="020B0604020202020204" pitchFamily="34" charset="0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intenzita zrakového vjemu normálního oka, vyvolaného energií světelné ho záření, která projde za jednotku času určitou plochou prostoru, kterým se světlo šíří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BD04669-3C45-4667-A9E8-51CE36CB9B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823146"/>
              </p:ext>
            </p:extLst>
          </p:nvPr>
        </p:nvGraphicFramePr>
        <p:xfrm>
          <a:off x="4810124" y="1999299"/>
          <a:ext cx="2239963" cy="4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091880" imgH="215640" progId="Equation.3">
                  <p:embed/>
                </p:oleObj>
              </mc:Choice>
              <mc:Fallback>
                <p:oleObj name="Rovnice" r:id="rId2" imgW="1091880" imgH="215640" progId="Equation.3">
                  <p:embed/>
                  <p:pic>
                    <p:nvPicPr>
                      <p:cNvPr id="3440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24" y="1999299"/>
                        <a:ext cx="2239963" cy="442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>
            <a:extLst>
              <a:ext uri="{FF2B5EF4-FFF2-40B4-BE49-F238E27FC236}">
                <a16:creationId xmlns:a16="http://schemas.microsoft.com/office/drawing/2014/main" id="{B56056F2-0A6E-4CF7-9764-1025AF8C0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6" y="2631603"/>
            <a:ext cx="50939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Prostorový úhel </a:t>
            </a:r>
            <a:r>
              <a:rPr lang="el-GR" altLang="cs-CZ" sz="2000" b="1" u="none" dirty="0">
                <a:effectLst/>
                <a:latin typeface="+mn-lt"/>
                <a:cs typeface="Arial" panose="020B0604020202020204" pitchFamily="34" charset="0"/>
              </a:rPr>
              <a:t>Ω</a:t>
            </a:r>
            <a:r>
              <a:rPr lang="cs-CZ" altLang="cs-CZ" sz="2000" b="1" u="none" dirty="0">
                <a:effectLst/>
                <a:latin typeface="+mn-lt"/>
                <a:cs typeface="Arial" panose="020B0604020202020204" pitchFamily="34" charset="0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vrcholový úhel, který odpovídá kuželové ploše </a:t>
            </a:r>
            <a:r>
              <a:rPr lang="cs-CZ" altLang="cs-CZ" sz="2000" b="0" i="0" u="none" dirty="0" err="1">
                <a:effectLst/>
                <a:latin typeface="+mn-lt"/>
              </a:rPr>
              <a:t>vytínající</a:t>
            </a:r>
            <a:r>
              <a:rPr lang="cs-CZ" altLang="cs-CZ" sz="2000" b="0" i="0" u="none" dirty="0">
                <a:effectLst/>
                <a:latin typeface="+mn-lt"/>
              </a:rPr>
              <a:t> na kulové ploše o poloměru 1m kulový vrchlík o obsahu 1m</a:t>
            </a:r>
            <a:r>
              <a:rPr lang="cs-CZ" altLang="cs-CZ" sz="2000" b="0" i="0" u="none" baseline="30000" dirty="0">
                <a:effectLst/>
                <a:latin typeface="+mn-lt"/>
              </a:rPr>
              <a:t>2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pic>
        <p:nvPicPr>
          <p:cNvPr id="11" name="Picture 11" descr="steradian">
            <a:extLst>
              <a:ext uri="{FF2B5EF4-FFF2-40B4-BE49-F238E27FC236}">
                <a16:creationId xmlns:a16="http://schemas.microsoft.com/office/drawing/2014/main" id="{6D26ACCE-4888-48D5-8D35-20E0C7EF3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1" y="3582912"/>
            <a:ext cx="2874668" cy="158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6C57AB47-A1DC-4469-8E30-7976B371DC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699187"/>
              </p:ext>
            </p:extLst>
          </p:nvPr>
        </p:nvGraphicFramePr>
        <p:xfrm>
          <a:off x="3339671" y="6061234"/>
          <a:ext cx="2508657" cy="460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1143000" imgH="215640" progId="Equation.3">
                  <p:embed/>
                </p:oleObj>
              </mc:Choice>
              <mc:Fallback>
                <p:oleObj name="Rovnice" r:id="rId5" imgW="1143000" imgH="215640" progId="Equation.3">
                  <p:embed/>
                  <p:pic>
                    <p:nvPicPr>
                      <p:cNvPr id="3450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9671" y="6061234"/>
                        <a:ext cx="2508657" cy="460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>
            <a:extLst>
              <a:ext uri="{FF2B5EF4-FFF2-40B4-BE49-F238E27FC236}">
                <a16:creationId xmlns:a16="http://schemas.microsoft.com/office/drawing/2014/main" id="{22F39652-B984-43AD-8D24-6EF1885F4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5100268"/>
            <a:ext cx="8743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1" i="0" u="none" dirty="0">
                <a:effectLst/>
                <a:latin typeface="+mn-lt"/>
              </a:rPr>
              <a:t>Svítivost zdroje </a:t>
            </a:r>
            <a:r>
              <a:rPr lang="cs-CZ" altLang="cs-CZ" sz="2000" b="1" u="none" dirty="0">
                <a:effectLst/>
                <a:latin typeface="+mn-lt"/>
              </a:rPr>
              <a:t>I </a:t>
            </a:r>
            <a:r>
              <a:rPr lang="cs-CZ" altLang="cs-CZ" sz="2000" u="none" dirty="0">
                <a:effectLst/>
                <a:latin typeface="+mn-lt"/>
              </a:rPr>
              <a:t>je p</a:t>
            </a:r>
            <a:r>
              <a:rPr lang="cs-CZ" altLang="cs-CZ" sz="2000" b="0" i="0" u="none" dirty="0">
                <a:effectLst/>
                <a:latin typeface="+mn-lt"/>
              </a:rPr>
              <a:t>odíl části světelného toku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Δ</a:t>
            </a:r>
            <a:r>
              <a:rPr lang="el-GR" altLang="cs-CZ" sz="2000" b="0" u="none" dirty="0">
                <a:effectLst/>
                <a:latin typeface="+mn-lt"/>
              </a:rPr>
              <a:t>Φ</a:t>
            </a:r>
            <a:r>
              <a:rPr lang="cs-CZ" altLang="cs-CZ" sz="2000" b="0" u="none" dirty="0">
                <a:effectLst/>
                <a:latin typeface="+mn-lt"/>
              </a:rPr>
              <a:t>, </a:t>
            </a:r>
            <a:r>
              <a:rPr lang="cs-CZ" altLang="cs-CZ" sz="2000" b="0" i="0" u="none" dirty="0">
                <a:effectLst/>
                <a:latin typeface="+mn-lt"/>
              </a:rPr>
              <a:t>který vyzařuje bodový všesměrový zdroj do prostorového úhlu </a:t>
            </a:r>
            <a:r>
              <a:rPr lang="el-GR" altLang="cs-CZ" sz="2000" b="0" u="none" dirty="0">
                <a:effectLst/>
                <a:latin typeface="+mn-lt"/>
              </a:rPr>
              <a:t>Δ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Ω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, a velikosti tohoto úhlu</a:t>
            </a:r>
            <a:endParaRPr lang="el-GR" altLang="cs-CZ" sz="2000" b="0" u="none" dirty="0">
              <a:effectLst/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id="{AC7BCE31-B29F-407B-B832-75BD008A4D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349417"/>
              </p:ext>
            </p:extLst>
          </p:nvPr>
        </p:nvGraphicFramePr>
        <p:xfrm>
          <a:off x="1873437" y="5854338"/>
          <a:ext cx="99922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482400" imgH="393480" progId="Equation.3">
                  <p:embed/>
                </p:oleObj>
              </mc:Choice>
              <mc:Fallback>
                <p:oleObj name="Rovnice" r:id="rId7" imgW="482400" imgH="393480" progId="Equation.3">
                  <p:embed/>
                  <p:pic>
                    <p:nvPicPr>
                      <p:cNvPr id="24" name="Object 5">
                        <a:extLst>
                          <a:ext uri="{FF2B5EF4-FFF2-40B4-BE49-F238E27FC236}">
                            <a16:creationId xmlns:a16="http://schemas.microsoft.com/office/drawing/2014/main" id="{180E10C1-AF16-42D9-A441-3125AB29F5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437" y="5854338"/>
                        <a:ext cx="999222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A14AF78-4F53-4917-A851-B8FBCFF376EA}"/>
              </a:ext>
            </a:extLst>
          </p:cNvPr>
          <p:cNvGrpSpPr/>
          <p:nvPr/>
        </p:nvGrpSpPr>
        <p:grpSpPr>
          <a:xfrm>
            <a:off x="5556356" y="2587509"/>
            <a:ext cx="3254269" cy="2032000"/>
            <a:chOff x="1565275" y="3856038"/>
            <a:chExt cx="5730926" cy="2452687"/>
          </a:xfrm>
        </p:grpSpPr>
        <p:sp>
          <p:nvSpPr>
            <p:cNvPr id="16" name="Oval 23">
              <a:extLst>
                <a:ext uri="{FF2B5EF4-FFF2-40B4-BE49-F238E27FC236}">
                  <a16:creationId xmlns:a16="http://schemas.microsoft.com/office/drawing/2014/main" id="{602DB976-5A25-4E6B-BDF3-534064003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284663"/>
              <a:ext cx="1008063" cy="18716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alt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Line 34">
              <a:extLst>
                <a:ext uri="{FF2B5EF4-FFF2-40B4-BE49-F238E27FC236}">
                  <a16:creationId xmlns:a16="http://schemas.microsoft.com/office/drawing/2014/main" id="{499AFB04-93A2-4DC7-8621-35C3149FFA9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668588" y="3856038"/>
              <a:ext cx="3284537" cy="142875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35">
              <a:extLst>
                <a:ext uri="{FF2B5EF4-FFF2-40B4-BE49-F238E27FC236}">
                  <a16:creationId xmlns:a16="http://schemas.microsoft.com/office/drawing/2014/main" id="{43E4AA37-A974-4319-A85E-FD3189935F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82850" y="5524500"/>
              <a:ext cx="3686175" cy="78422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9" name="Group 39">
              <a:extLst>
                <a:ext uri="{FF2B5EF4-FFF2-40B4-BE49-F238E27FC236}">
                  <a16:creationId xmlns:a16="http://schemas.microsoft.com/office/drawing/2014/main" id="{7C9208CF-5BD1-4AD4-975E-465210508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5275" y="4500563"/>
              <a:ext cx="1077913" cy="1646237"/>
              <a:chOff x="388" y="2523"/>
              <a:chExt cx="679" cy="1037"/>
            </a:xfrm>
          </p:grpSpPr>
          <p:sp>
            <p:nvSpPr>
              <p:cNvPr id="27" name="Oval 7">
                <a:extLst>
                  <a:ext uri="{FF2B5EF4-FFF2-40B4-BE49-F238E27FC236}">
                    <a16:creationId xmlns:a16="http://schemas.microsoft.com/office/drawing/2014/main" id="{B1CD1259-1858-444E-A46D-E2BDFB347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2886"/>
                <a:ext cx="273" cy="2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DC01694-2FBE-45C5-8B0C-3DFF0BA62F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>
                <a:off x="657" y="3067"/>
                <a:ext cx="182" cy="45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A2DCEB22-0AE2-4065-A3C9-DFA276083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>
                <a:off x="388" y="2971"/>
                <a:ext cx="500" cy="23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5A13F57F-931D-4C03-B113-78D5055BA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 flipV="1">
                <a:off x="389" y="2795"/>
                <a:ext cx="490" cy="18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75D85854-2FF4-4FCE-9A9A-180859F1B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 flipV="1">
                <a:off x="661" y="2568"/>
                <a:ext cx="269" cy="36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Line 17">
                <a:extLst>
                  <a:ext uri="{FF2B5EF4-FFF2-40B4-BE49-F238E27FC236}">
                    <a16:creationId xmlns:a16="http://schemas.microsoft.com/office/drawing/2014/main" id="{CF6A51BC-2BB6-40B8-806F-C38875D53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V="1">
                <a:off x="973" y="2523"/>
                <a:ext cx="94" cy="442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Line 36">
                <a:extLst>
                  <a:ext uri="{FF2B5EF4-FFF2-40B4-BE49-F238E27FC236}">
                    <a16:creationId xmlns:a16="http://schemas.microsoft.com/office/drawing/2014/main" id="{6DB54289-7A9A-4930-9FE0-2A99129C1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>
                <a:off x="888" y="3114"/>
                <a:ext cx="132" cy="446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F86D0E42-ED1A-4415-B514-FC3E1D3A49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644775" y="4357688"/>
              <a:ext cx="3524250" cy="935037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38">
              <a:extLst>
                <a:ext uri="{FF2B5EF4-FFF2-40B4-BE49-F238E27FC236}">
                  <a16:creationId xmlns:a16="http://schemas.microsoft.com/office/drawing/2014/main" id="{9D74471F-C5CA-4D23-BB5A-C1825C5654F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424113" y="4719638"/>
              <a:ext cx="3816350" cy="65246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Line 40">
              <a:extLst>
                <a:ext uri="{FF2B5EF4-FFF2-40B4-BE49-F238E27FC236}">
                  <a16:creationId xmlns:a16="http://schemas.microsoft.com/office/drawing/2014/main" id="{B1D5F91D-5976-4F36-96D3-B2F1D8E796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93963" y="5435600"/>
              <a:ext cx="3754437" cy="4953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Line 41">
              <a:extLst>
                <a:ext uri="{FF2B5EF4-FFF2-40B4-BE49-F238E27FC236}">
                  <a16:creationId xmlns:a16="http://schemas.microsoft.com/office/drawing/2014/main" id="{335DFCA9-4C36-44D5-A83B-092B36EB23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97138" y="5348288"/>
              <a:ext cx="3821112" cy="15557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Line 42">
              <a:extLst>
                <a:ext uri="{FF2B5EF4-FFF2-40B4-BE49-F238E27FC236}">
                  <a16:creationId xmlns:a16="http://schemas.microsoft.com/office/drawing/2014/main" id="{623545C4-8ED4-4F22-A8C6-6A95EE1999E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506663" y="5078413"/>
              <a:ext cx="3805237" cy="28257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Rectangle 33">
              <a:extLst>
                <a:ext uri="{FF2B5EF4-FFF2-40B4-BE49-F238E27FC236}">
                  <a16:creationId xmlns:a16="http://schemas.microsoft.com/office/drawing/2014/main" id="{92AA0551-A2D8-4AFA-8756-9B17C893B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300" y="4646613"/>
              <a:ext cx="932525" cy="631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cs-CZ" sz="2800" i="0" u="none" dirty="0">
                  <a:solidFill>
                    <a:srgbClr val="FF0000"/>
                  </a:solidFill>
                  <a:effectLst/>
                  <a:cs typeface="Arial" panose="020B0604020202020204" pitchFamily="34" charset="0"/>
                </a:rPr>
                <a:t>ΔΩ</a:t>
              </a:r>
            </a:p>
          </p:txBody>
        </p:sp>
        <p:sp>
          <p:nvSpPr>
            <p:cNvPr id="26" name="Rectangle 43">
              <a:extLst>
                <a:ext uri="{FF2B5EF4-FFF2-40B4-BE49-F238E27FC236}">
                  <a16:creationId xmlns:a16="http://schemas.microsoft.com/office/drawing/2014/main" id="{63B24C0D-363A-4955-80FA-28692BC71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9" y="4646613"/>
              <a:ext cx="982712" cy="631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cs-CZ" sz="2800" i="0" u="none" dirty="0">
                  <a:solidFill>
                    <a:srgbClr val="FF0000"/>
                  </a:solidFill>
                  <a:effectLst/>
                  <a:cs typeface="Arial" panose="020B0604020202020204" pitchFamily="34" charset="0"/>
                </a:rPr>
                <a:t>ΔΦ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" y="180044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1" i="0" u="none" dirty="0">
                <a:effectLst/>
                <a:latin typeface="+mn-lt"/>
              </a:rPr>
              <a:t>Osvětlení (intenzita osvětlení) </a:t>
            </a:r>
            <a:r>
              <a:rPr lang="cs-CZ" altLang="cs-CZ" sz="2000" b="1" u="none" dirty="0">
                <a:effectLst/>
                <a:latin typeface="+mn-lt"/>
              </a:rPr>
              <a:t>E </a:t>
            </a:r>
            <a:r>
              <a:rPr lang="cs-CZ" altLang="cs-CZ" sz="2000" u="none" dirty="0">
                <a:effectLst/>
                <a:latin typeface="+mn-lt"/>
              </a:rPr>
              <a:t>je p</a:t>
            </a:r>
            <a:r>
              <a:rPr lang="cs-CZ" altLang="cs-CZ" sz="2000" b="0" i="0" u="none" dirty="0">
                <a:effectLst/>
                <a:latin typeface="+mn-lt"/>
              </a:rPr>
              <a:t>odíl světelného toku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ΔΦ</a:t>
            </a:r>
            <a:r>
              <a:rPr lang="cs-CZ" altLang="cs-CZ" sz="2000" b="0" u="none" dirty="0">
                <a:effectLst/>
                <a:latin typeface="+mn-lt"/>
              </a:rPr>
              <a:t> </a:t>
            </a:r>
            <a:r>
              <a:rPr lang="cs-CZ" altLang="cs-CZ" sz="2000" b="0" i="0" u="none" dirty="0">
                <a:effectLst/>
                <a:latin typeface="+mn-lt"/>
              </a:rPr>
              <a:t>dopadajícího na ozařovanou plochu </a:t>
            </a:r>
            <a:r>
              <a:rPr lang="el-GR" altLang="cs-CZ" sz="2000" b="0" u="none" dirty="0">
                <a:effectLst/>
                <a:latin typeface="+mn-lt"/>
              </a:rPr>
              <a:t>Δ</a:t>
            </a:r>
            <a:r>
              <a:rPr lang="cs-CZ" altLang="cs-CZ" sz="2000" b="0" u="none" dirty="0">
                <a:effectLst/>
                <a:latin typeface="+mn-lt"/>
                <a:cs typeface="Arial" panose="020B0604020202020204" pitchFamily="34" charset="0"/>
              </a:rPr>
              <a:t>S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 a obsahu této plochy</a:t>
            </a:r>
            <a:endParaRPr lang="el-GR" altLang="cs-CZ" sz="2000" b="0" u="none" dirty="0">
              <a:effectLst/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990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999867"/>
              </p:ext>
            </p:extLst>
          </p:nvPr>
        </p:nvGraphicFramePr>
        <p:xfrm>
          <a:off x="935320" y="1019339"/>
          <a:ext cx="936059" cy="707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520560" imgH="393480" progId="Equation.3">
                  <p:embed/>
                </p:oleObj>
              </mc:Choice>
              <mc:Fallback>
                <p:oleObj name="Rovnice" r:id="rId2" imgW="520560" imgH="393480" progId="Equation.3">
                  <p:embed/>
                  <p:pic>
                    <p:nvPicPr>
                      <p:cNvPr id="2990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320" y="1019339"/>
                        <a:ext cx="936059" cy="7078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90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888376"/>
              </p:ext>
            </p:extLst>
          </p:nvPr>
        </p:nvGraphicFramePr>
        <p:xfrm>
          <a:off x="2403941" y="1208477"/>
          <a:ext cx="1952953" cy="49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850680" imgH="215640" progId="Equation.3">
                  <p:embed/>
                </p:oleObj>
              </mc:Choice>
              <mc:Fallback>
                <p:oleObj name="Rovnice" r:id="rId4" imgW="850680" imgH="215640" progId="Equation.3">
                  <p:embed/>
                  <p:pic>
                    <p:nvPicPr>
                      <p:cNvPr id="2990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941" y="1208477"/>
                        <a:ext cx="1952953" cy="495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1635316" y="2314718"/>
            <a:ext cx="66159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svítivosti zdroje </a:t>
            </a:r>
            <a:r>
              <a:rPr lang="cs-CZ" altLang="cs-CZ" sz="2000" b="0" u="none" dirty="0">
                <a:effectLst/>
                <a:latin typeface="+mn-lt"/>
              </a:rPr>
              <a:t>I</a:t>
            </a:r>
          </a:p>
          <a:p>
            <a:r>
              <a:rPr lang="cs-CZ" altLang="cs-CZ" sz="2000" b="0" i="0" u="none" dirty="0">
                <a:effectLst/>
                <a:latin typeface="+mn-lt"/>
                <a:cs typeface="Times New Roman" panose="02020603050405020304" pitchFamily="18" charset="0"/>
              </a:rPr>
              <a:t>vzdálenosti od světelného zdroje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  <a:r>
              <a:rPr lang="cs-CZ" altLang="cs-CZ" sz="2000" b="0" u="none" dirty="0">
                <a:effectLst/>
                <a:latin typeface="+mn-lt"/>
              </a:rPr>
              <a:t>r,</a:t>
            </a:r>
          </a:p>
          <a:p>
            <a:r>
              <a:rPr lang="cs-CZ" altLang="cs-CZ" sz="2000" b="0" i="0" u="none" dirty="0">
                <a:effectLst/>
                <a:latin typeface="+mn-lt"/>
                <a:cs typeface="Times New Roman" panose="02020603050405020304" pitchFamily="18" charset="0"/>
              </a:rPr>
              <a:t>úhlu dopadu světla na osvětlovanou plochu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α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  <a:endParaRPr lang="cs-CZ" altLang="cs-CZ" sz="2000" b="0" u="none" dirty="0">
              <a:effectLst/>
              <a:latin typeface="+mn-lt"/>
              <a:sym typeface="Symbol" panose="05050102010706020507" pitchFamily="18" charset="2"/>
            </a:endParaRPr>
          </a:p>
        </p:txBody>
      </p:sp>
      <p:sp>
        <p:nvSpPr>
          <p:cNvPr id="299019" name="Rectangle 11"/>
          <p:cNvSpPr>
            <a:spLocks noChangeArrowheads="1"/>
          </p:cNvSpPr>
          <p:nvPr/>
        </p:nvSpPr>
        <p:spPr bwMode="auto">
          <a:xfrm>
            <a:off x="268288" y="1853756"/>
            <a:ext cx="838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indent="0" algn="just"/>
            <a:r>
              <a:rPr lang="cs-CZ" altLang="cs-CZ" sz="2000" i="0" u="none" dirty="0">
                <a:effectLst/>
                <a:latin typeface="+mn-lt"/>
                <a:cs typeface="Times New Roman" panose="02020603050405020304" pitchFamily="18" charset="0"/>
              </a:rPr>
              <a:t>závisí na:</a:t>
            </a:r>
            <a:endParaRPr lang="cs-CZ" altLang="cs-CZ" sz="2000" b="0" i="0" u="none" dirty="0">
              <a:solidFill>
                <a:srgbClr val="FF0066"/>
              </a:solidFill>
              <a:effectLst/>
              <a:latin typeface="+mn-lt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5D330734-0678-44B5-A1C7-70074D255F94}"/>
              </a:ext>
            </a:extLst>
          </p:cNvPr>
          <p:cNvGrpSpPr/>
          <p:nvPr/>
        </p:nvGrpSpPr>
        <p:grpSpPr>
          <a:xfrm>
            <a:off x="4775402" y="726478"/>
            <a:ext cx="4008438" cy="1527388"/>
            <a:chOff x="1403350" y="5084763"/>
            <a:chExt cx="4681538" cy="1646237"/>
          </a:xfrm>
        </p:grpSpPr>
        <p:sp>
          <p:nvSpPr>
            <p:cNvPr id="299021" name="Line 13"/>
            <p:cNvSpPr>
              <a:spLocks noChangeShapeType="1"/>
            </p:cNvSpPr>
            <p:nvPr/>
          </p:nvSpPr>
          <p:spPr bwMode="auto">
            <a:xfrm rot="200392">
              <a:off x="2630488" y="6011863"/>
              <a:ext cx="3452812" cy="29051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9041" name="Line 33"/>
            <p:cNvSpPr>
              <a:spLocks noChangeShapeType="1"/>
            </p:cNvSpPr>
            <p:nvPr/>
          </p:nvSpPr>
          <p:spPr bwMode="auto">
            <a:xfrm flipV="1">
              <a:off x="6084888" y="5146675"/>
              <a:ext cx="0" cy="1439863"/>
            </a:xfrm>
            <a:prstGeom prst="line">
              <a:avLst/>
            </a:prstGeom>
            <a:noFill/>
            <a:ln w="1143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99048" name="Group 40"/>
            <p:cNvGrpSpPr>
              <a:grpSpLocks/>
            </p:cNvGrpSpPr>
            <p:nvPr/>
          </p:nvGrpSpPr>
          <p:grpSpPr bwMode="auto">
            <a:xfrm>
              <a:off x="4068763" y="5719763"/>
              <a:ext cx="1079500" cy="579437"/>
              <a:chOff x="2472" y="3655"/>
              <a:chExt cx="680" cy="365"/>
            </a:xfrm>
          </p:grpSpPr>
          <p:sp>
            <p:nvSpPr>
              <p:cNvPr id="299045" name="Arc 37"/>
              <p:cNvSpPr>
                <a:spLocks/>
              </p:cNvSpPr>
              <p:nvPr/>
            </p:nvSpPr>
            <p:spPr bwMode="auto">
              <a:xfrm>
                <a:off x="2472" y="3740"/>
                <a:ext cx="680" cy="245"/>
              </a:xfrm>
              <a:custGeom>
                <a:avLst/>
                <a:gdLst>
                  <a:gd name="G0" fmla="+- 0 0 0"/>
                  <a:gd name="G1" fmla="+- 3496 0 0"/>
                  <a:gd name="G2" fmla="+- 21600 0 0"/>
                  <a:gd name="T0" fmla="*/ 21315 w 21600"/>
                  <a:gd name="T1" fmla="*/ 0 h 11704"/>
                  <a:gd name="T2" fmla="*/ 19980 w 21600"/>
                  <a:gd name="T3" fmla="*/ 11704 h 11704"/>
                  <a:gd name="T4" fmla="*/ 0 w 21600"/>
                  <a:gd name="T5" fmla="*/ 3496 h 1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1704" fill="none" extrusionOk="0">
                    <a:moveTo>
                      <a:pt x="21315" y="-1"/>
                    </a:moveTo>
                    <a:cubicBezTo>
                      <a:pt x="21504" y="1155"/>
                      <a:pt x="21600" y="2324"/>
                      <a:pt x="21600" y="3496"/>
                    </a:cubicBezTo>
                    <a:cubicBezTo>
                      <a:pt x="21600" y="6311"/>
                      <a:pt x="21049" y="9099"/>
                      <a:pt x="19979" y="11703"/>
                    </a:cubicBezTo>
                  </a:path>
                  <a:path w="21600" h="11704" stroke="0" extrusionOk="0">
                    <a:moveTo>
                      <a:pt x="21315" y="-1"/>
                    </a:moveTo>
                    <a:cubicBezTo>
                      <a:pt x="21504" y="1155"/>
                      <a:pt x="21600" y="2324"/>
                      <a:pt x="21600" y="3496"/>
                    </a:cubicBezTo>
                    <a:cubicBezTo>
                      <a:pt x="21600" y="6311"/>
                      <a:pt x="21049" y="9099"/>
                      <a:pt x="19979" y="11703"/>
                    </a:cubicBezTo>
                    <a:lnTo>
                      <a:pt x="0" y="3496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9047" name="Rectangle 39"/>
              <p:cNvSpPr>
                <a:spLocks noChangeArrowheads="1"/>
              </p:cNvSpPr>
              <p:nvPr/>
            </p:nvSpPr>
            <p:spPr bwMode="auto">
              <a:xfrm>
                <a:off x="2845" y="3655"/>
                <a:ext cx="26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l-GR" altLang="cs-CZ" b="0" u="none">
                    <a:effectLst/>
                  </a:rPr>
                  <a:t>α</a:t>
                </a:r>
                <a:endParaRPr lang="cs-CZ" altLang="cs-CZ" b="0" u="none">
                  <a:effectLst/>
                </a:endParaRPr>
              </a:p>
            </p:txBody>
          </p:sp>
        </p:grpSp>
        <p:grpSp>
          <p:nvGrpSpPr>
            <p:cNvPr id="299050" name="Group 42"/>
            <p:cNvGrpSpPr>
              <a:grpSpLocks/>
            </p:cNvGrpSpPr>
            <p:nvPr/>
          </p:nvGrpSpPr>
          <p:grpSpPr bwMode="auto">
            <a:xfrm>
              <a:off x="1403350" y="5084763"/>
              <a:ext cx="2025650" cy="1646237"/>
              <a:chOff x="793" y="3255"/>
              <a:chExt cx="1276" cy="1037"/>
            </a:xfrm>
          </p:grpSpPr>
          <p:grpSp>
            <p:nvGrpSpPr>
              <p:cNvPr id="299040" name="Group 32"/>
              <p:cNvGrpSpPr>
                <a:grpSpLocks/>
              </p:cNvGrpSpPr>
              <p:nvPr/>
            </p:nvGrpSpPr>
            <p:grpSpPr bwMode="auto">
              <a:xfrm>
                <a:off x="986" y="3255"/>
                <a:ext cx="1083" cy="1037"/>
                <a:chOff x="986" y="3334"/>
                <a:chExt cx="1083" cy="1037"/>
              </a:xfrm>
            </p:grpSpPr>
            <p:sp>
              <p:nvSpPr>
                <p:cNvPr id="299024" name="Oval 16"/>
                <p:cNvSpPr>
                  <a:spLocks noChangeArrowheads="1"/>
                </p:cNvSpPr>
                <p:nvPr/>
              </p:nvSpPr>
              <p:spPr bwMode="auto">
                <a:xfrm>
                  <a:off x="1391" y="3697"/>
                  <a:ext cx="273" cy="27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99025" name="Line 17"/>
                <p:cNvSpPr>
                  <a:spLocks noChangeShapeType="1"/>
                </p:cNvSpPr>
                <p:nvPr/>
              </p:nvSpPr>
              <p:spPr bwMode="auto">
                <a:xfrm rot="200392" flipH="1">
                  <a:off x="1255" y="3878"/>
                  <a:ext cx="182" cy="454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6" name="Line 18"/>
                <p:cNvSpPr>
                  <a:spLocks noChangeShapeType="1"/>
                </p:cNvSpPr>
                <p:nvPr/>
              </p:nvSpPr>
              <p:spPr bwMode="auto">
                <a:xfrm rot="200392" flipH="1">
                  <a:off x="986" y="3782"/>
                  <a:ext cx="500" cy="23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7" name="Line 19"/>
                <p:cNvSpPr>
                  <a:spLocks noChangeShapeType="1"/>
                </p:cNvSpPr>
                <p:nvPr/>
              </p:nvSpPr>
              <p:spPr bwMode="auto">
                <a:xfrm rot="200392" flipH="1" flipV="1">
                  <a:off x="987" y="3606"/>
                  <a:ext cx="490" cy="184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8" name="Line 20"/>
                <p:cNvSpPr>
                  <a:spLocks noChangeShapeType="1"/>
                </p:cNvSpPr>
                <p:nvPr/>
              </p:nvSpPr>
              <p:spPr bwMode="auto">
                <a:xfrm rot="200392" flipH="1" flipV="1">
                  <a:off x="1259" y="3379"/>
                  <a:ext cx="269" cy="36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9" name="Line 21"/>
                <p:cNvSpPr>
                  <a:spLocks noChangeShapeType="1"/>
                </p:cNvSpPr>
                <p:nvPr/>
              </p:nvSpPr>
              <p:spPr bwMode="auto">
                <a:xfrm rot="200392" flipV="1">
                  <a:off x="1571" y="3334"/>
                  <a:ext cx="94" cy="442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0" name="Line 22"/>
                <p:cNvSpPr>
                  <a:spLocks noChangeShapeType="1"/>
                </p:cNvSpPr>
                <p:nvPr/>
              </p:nvSpPr>
              <p:spPr bwMode="auto">
                <a:xfrm rot="200392">
                  <a:off x="1486" y="3925"/>
                  <a:ext cx="132" cy="446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7" name="Line 29"/>
                <p:cNvSpPr>
                  <a:spLocks noChangeShapeType="1"/>
                </p:cNvSpPr>
                <p:nvPr/>
              </p:nvSpPr>
              <p:spPr bwMode="auto">
                <a:xfrm rot="200392" flipV="1">
                  <a:off x="1516" y="3517"/>
                  <a:ext cx="502" cy="365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8" name="Line 30"/>
                <p:cNvSpPr>
                  <a:spLocks noChangeShapeType="1"/>
                </p:cNvSpPr>
                <p:nvPr/>
              </p:nvSpPr>
              <p:spPr bwMode="auto">
                <a:xfrm rot="200392">
                  <a:off x="1618" y="3880"/>
                  <a:ext cx="451" cy="1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9" name="Line 31"/>
                <p:cNvSpPr>
                  <a:spLocks noChangeShapeType="1"/>
                </p:cNvSpPr>
                <p:nvPr/>
              </p:nvSpPr>
              <p:spPr bwMode="auto">
                <a:xfrm rot="200392">
                  <a:off x="1516" y="3913"/>
                  <a:ext cx="411" cy="243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99049" name="Rectangle 41"/>
              <p:cNvSpPr>
                <a:spLocks noChangeArrowheads="1"/>
              </p:cNvSpPr>
              <p:nvPr/>
            </p:nvSpPr>
            <p:spPr bwMode="auto">
              <a:xfrm>
                <a:off x="793" y="3612"/>
                <a:ext cx="187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0" u="none">
                    <a:effectLst/>
                  </a:rPr>
                  <a:t>I</a:t>
                </a:r>
              </a:p>
            </p:txBody>
          </p:sp>
        </p:grpSp>
        <p:grpSp>
          <p:nvGrpSpPr>
            <p:cNvPr id="299044" name="Group 36"/>
            <p:cNvGrpSpPr>
              <a:grpSpLocks/>
            </p:cNvGrpSpPr>
            <p:nvPr/>
          </p:nvGrpSpPr>
          <p:grpSpPr bwMode="auto">
            <a:xfrm>
              <a:off x="2555875" y="5291138"/>
              <a:ext cx="3455988" cy="579437"/>
              <a:chOff x="1519" y="3385"/>
              <a:chExt cx="2177" cy="365"/>
            </a:xfrm>
          </p:grpSpPr>
          <p:sp>
            <p:nvSpPr>
              <p:cNvPr id="299042" name="Line 34"/>
              <p:cNvSpPr>
                <a:spLocks noChangeShapeType="1"/>
              </p:cNvSpPr>
              <p:nvPr/>
            </p:nvSpPr>
            <p:spPr bwMode="auto">
              <a:xfrm flipV="1">
                <a:off x="1519" y="3702"/>
                <a:ext cx="2177" cy="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9043" name="Rectangle 35"/>
              <p:cNvSpPr>
                <a:spLocks noChangeArrowheads="1"/>
              </p:cNvSpPr>
              <p:nvPr/>
            </p:nvSpPr>
            <p:spPr bwMode="auto">
              <a:xfrm>
                <a:off x="2517" y="3385"/>
                <a:ext cx="201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0" u="none">
                    <a:effectLst/>
                  </a:rPr>
                  <a:t>r</a:t>
                </a:r>
              </a:p>
            </p:txBody>
          </p:sp>
        </p:grpSp>
      </p:grpSp>
      <p:graphicFrame>
        <p:nvGraphicFramePr>
          <p:cNvPr id="299051" name="Object 4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356082893"/>
              </p:ext>
            </p:extLst>
          </p:nvPr>
        </p:nvGraphicFramePr>
        <p:xfrm>
          <a:off x="6925623" y="2414517"/>
          <a:ext cx="1634055" cy="937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774360" imgH="444240" progId="Equation.3">
                  <p:embed/>
                </p:oleObj>
              </mc:Choice>
              <mc:Fallback>
                <p:oleObj name="Rovnice" r:id="rId6" imgW="774360" imgH="444240" progId="Equation.3">
                  <p:embed/>
                  <p:pic>
                    <p:nvPicPr>
                      <p:cNvPr id="299051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5623" y="2414517"/>
                        <a:ext cx="1634055" cy="937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Obrázek 31">
            <a:extLst>
              <a:ext uri="{FF2B5EF4-FFF2-40B4-BE49-F238E27FC236}">
                <a16:creationId xmlns:a16="http://schemas.microsoft.com/office/drawing/2014/main" id="{38C30CCD-935C-44E8-8E1D-2C2C00DFBF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79" y="3960881"/>
            <a:ext cx="5528801" cy="2454787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219075" y="1632922"/>
            <a:ext cx="6534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Index lomu prostředí závisí na frekvenci světla. </a:t>
            </a:r>
          </a:p>
          <a:p>
            <a:br>
              <a:rPr lang="cs-CZ" sz="2000" dirty="0"/>
            </a:br>
            <a:r>
              <a:rPr lang="cs-CZ" sz="2000" dirty="0"/>
              <a:t>Při tzv. </a:t>
            </a:r>
            <a:r>
              <a:rPr lang="cs-CZ" sz="2000" b="1" dirty="0"/>
              <a:t>normální disperzi </a:t>
            </a:r>
            <a:r>
              <a:rPr lang="cs-CZ" sz="2000" dirty="0"/>
              <a:t>se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cs-CZ" sz="2000" dirty="0"/>
              <a:t>index lomu s rostoucí frekvencí zvětšuje</a:t>
            </a:r>
            <a:endParaRPr lang="en-US" sz="2000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cs-CZ" sz="2000" dirty="0"/>
              <a:t>rychlost světla se s rostoucí frekvencí zmenšuje</a:t>
            </a:r>
            <a:endParaRPr lang="en-US" sz="2000" dirty="0"/>
          </a:p>
          <a:p>
            <a:pPr marL="174625" indent="-174625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dirty="0"/>
              <a:t>Frekvence se nemění, mění se rychlost:</a:t>
            </a:r>
          </a:p>
        </p:txBody>
      </p:sp>
      <p:graphicFrame>
        <p:nvGraphicFramePr>
          <p:cNvPr id="8396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170324"/>
              </p:ext>
            </p:extLst>
          </p:nvPr>
        </p:nvGraphicFramePr>
        <p:xfrm>
          <a:off x="3020529" y="4288403"/>
          <a:ext cx="2112342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749160" imgH="431640" progId="Equation.3">
                  <p:embed/>
                </p:oleObj>
              </mc:Choice>
              <mc:Fallback>
                <p:oleObj name="Rovnice" r:id="rId3" imgW="749160" imgH="431640" progId="Equation.3">
                  <p:embed/>
                  <p:pic>
                    <p:nvPicPr>
                      <p:cNvPr id="8396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0529" y="4288403"/>
                        <a:ext cx="2112342" cy="12144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070355"/>
              </p:ext>
            </p:extLst>
          </p:nvPr>
        </p:nvGraphicFramePr>
        <p:xfrm>
          <a:off x="628338" y="4288403"/>
          <a:ext cx="2119640" cy="121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685800" imgH="393480" progId="Equation.3">
                  <p:embed/>
                </p:oleObj>
              </mc:Choice>
              <mc:Fallback>
                <p:oleObj name="Rovnice" r:id="rId5" imgW="685800" imgH="393480" progId="Equation.3">
                  <p:embed/>
                  <p:pic>
                    <p:nvPicPr>
                      <p:cNvPr id="839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338" y="4288403"/>
                        <a:ext cx="2119640" cy="12144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A4F5F6D-77C3-4BCE-AD46-2F245C10BD54}"/>
              </a:ext>
            </a:extLst>
          </p:cNvPr>
          <p:cNvSpPr txBox="1"/>
          <p:nvPr/>
        </p:nvSpPr>
        <p:spPr>
          <a:xfrm>
            <a:off x="209550" y="5991909"/>
            <a:ext cx="7943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λ</a:t>
            </a:r>
            <a:r>
              <a:rPr lang="cs-CZ" sz="1800" baseline="-25000" dirty="0"/>
              <a:t>0</a:t>
            </a:r>
            <a:r>
              <a:rPr lang="cs-CZ" sz="1800" dirty="0"/>
              <a:t> – vlnová délka světla ve vakuu</a:t>
            </a:r>
          </a:p>
          <a:p>
            <a:r>
              <a:rPr lang="cs-CZ" sz="1800" dirty="0"/>
              <a:t>λ – vlnová délka světla v prostředí s indexem lomu n (λ je n-krát menší než λ</a:t>
            </a:r>
            <a:r>
              <a:rPr lang="cs-CZ" sz="1800" baseline="-25000" dirty="0"/>
              <a:t>0</a:t>
            </a:r>
            <a:r>
              <a:rPr lang="cs-CZ" sz="1800" dirty="0"/>
              <a:t>)</a:t>
            </a:r>
          </a:p>
        </p:txBody>
      </p:sp>
      <p:pic>
        <p:nvPicPr>
          <p:cNvPr id="114813" name="Picture 125" descr="Disperze světla a duha">
            <a:extLst>
              <a:ext uri="{FF2B5EF4-FFF2-40B4-BE49-F238E27FC236}">
                <a16:creationId xmlns:a16="http://schemas.microsoft.com/office/drawing/2014/main" id="{C672312E-C006-4C37-BBEF-16CBC207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4066948"/>
            <a:ext cx="26384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E8B8DD9-67DA-49B5-8A52-1CD466A80E45}"/>
              </a:ext>
            </a:extLst>
          </p:cNvPr>
          <p:cNvSpPr txBox="1"/>
          <p:nvPr/>
        </p:nvSpPr>
        <p:spPr>
          <a:xfrm>
            <a:off x="219075" y="504825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Disperze světla na hranolu</a:t>
            </a:r>
          </a:p>
        </p:txBody>
      </p:sp>
      <p:pic>
        <p:nvPicPr>
          <p:cNvPr id="114815" name="Picture 127" descr="Optický hranol | Krámek pro děti">
            <a:extLst>
              <a:ext uri="{FF2B5EF4-FFF2-40B4-BE49-F238E27FC236}">
                <a16:creationId xmlns:a16="http://schemas.microsoft.com/office/drawing/2014/main" id="{219B758C-756A-456E-9F88-EE0A7765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84467"/>
            <a:ext cx="2243859" cy="25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8645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ovací šipka 22"/>
          <p:cNvCxnSpPr/>
          <p:nvPr/>
        </p:nvCxnSpPr>
        <p:spPr>
          <a:xfrm>
            <a:off x="4071934" y="3786190"/>
            <a:ext cx="2571768" cy="3214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4143372" y="3786190"/>
            <a:ext cx="2643206" cy="60722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>
            <a:off x="4143372" y="3786190"/>
            <a:ext cx="2714644" cy="10001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>
            <a:off x="4143372" y="3786190"/>
            <a:ext cx="2714644" cy="157163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4071934" y="3786190"/>
            <a:ext cx="2857520" cy="214314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>
            <a:off x="4000496" y="3714752"/>
            <a:ext cx="2928958" cy="2857520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42876" y="695153"/>
            <a:ext cx="8929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je závislost rychlosti světla v látkách na jejich frekvenci,</a:t>
            </a:r>
          </a:p>
          <a:p>
            <a:pPr algn="ctr"/>
            <a:r>
              <a:rPr lang="cs-CZ" sz="2800" dirty="0"/>
              <a:t>tedy rozklad světla na barevné složky.</a:t>
            </a:r>
          </a:p>
          <a:p>
            <a:pPr algn="ctr"/>
            <a:r>
              <a:rPr lang="cs-CZ" sz="3200" b="1" dirty="0"/>
              <a:t>Rozložení bílého světla na optickém hranolu:</a:t>
            </a:r>
            <a:endParaRPr lang="cs-CZ" sz="3200" dirty="0"/>
          </a:p>
        </p:txBody>
      </p:sp>
      <p:sp>
        <p:nvSpPr>
          <p:cNvPr id="4" name="Rovnoramenný trojúhelník 3"/>
          <p:cNvSpPr/>
          <p:nvPr/>
        </p:nvSpPr>
        <p:spPr>
          <a:xfrm>
            <a:off x="1357290" y="2143116"/>
            <a:ext cx="3786214" cy="3643338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ovací šipka 5"/>
          <p:cNvCxnSpPr>
            <a:endCxn id="4" idx="1"/>
          </p:cNvCxnSpPr>
          <p:nvPr/>
        </p:nvCxnSpPr>
        <p:spPr>
          <a:xfrm flipV="1">
            <a:off x="-32" y="3964785"/>
            <a:ext cx="2303876" cy="53578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flipV="1">
            <a:off x="2285984" y="3786190"/>
            <a:ext cx="1857388" cy="1785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rot="10800000">
            <a:off x="471462" y="3060690"/>
            <a:ext cx="3143272" cy="1571636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 rot="10800000" flipV="1">
            <a:off x="2714612" y="2820982"/>
            <a:ext cx="3363926" cy="1608149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>
            <a:stCxn id="4" idx="1"/>
          </p:cNvCxnSpPr>
          <p:nvPr/>
        </p:nvCxnSpPr>
        <p:spPr>
          <a:xfrm rot="10800000" flipH="1">
            <a:off x="2303844" y="3857629"/>
            <a:ext cx="1839528" cy="107157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6858016" y="3071810"/>
            <a:ext cx="207167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hranolové</a:t>
            </a:r>
            <a:br>
              <a:rPr lang="cs-CZ" sz="2800" dirty="0"/>
            </a:br>
            <a:r>
              <a:rPr lang="cs-CZ" sz="2800" u="sng" dirty="0"/>
              <a:t>spektrum</a:t>
            </a:r>
            <a:r>
              <a:rPr lang="cs-CZ" sz="2800" dirty="0"/>
              <a:t> </a:t>
            </a:r>
            <a:endParaRPr lang="cs-CZ" sz="2800" b="1" dirty="0">
              <a:solidFill>
                <a:srgbClr val="FF0000"/>
              </a:solidFill>
            </a:endParaRPr>
          </a:p>
          <a:p>
            <a:pPr algn="ctr"/>
            <a:endParaRPr lang="cs-CZ" sz="900" b="1" dirty="0">
              <a:solidFill>
                <a:srgbClr val="FF0000"/>
              </a:solidFill>
            </a:endParaRPr>
          </a:p>
          <a:p>
            <a:pPr algn="ctr"/>
            <a:r>
              <a:rPr lang="cs-CZ" sz="2800" b="1" dirty="0">
                <a:solidFill>
                  <a:srgbClr val="FF0000"/>
                </a:solidFill>
              </a:rPr>
              <a:t>červená</a:t>
            </a:r>
          </a:p>
          <a:p>
            <a:pPr algn="ctr"/>
            <a:r>
              <a:rPr lang="cs-CZ" sz="2800" b="1" dirty="0">
                <a:solidFill>
                  <a:srgbClr val="FFC000"/>
                </a:solidFill>
              </a:rPr>
              <a:t>oranžová</a:t>
            </a:r>
          </a:p>
          <a:p>
            <a:pPr algn="ctr"/>
            <a:r>
              <a:rPr lang="cs-CZ" sz="2800" b="1" dirty="0">
                <a:solidFill>
                  <a:srgbClr val="FFFF00"/>
                </a:solidFill>
              </a:rPr>
              <a:t>žlutá</a:t>
            </a:r>
          </a:p>
          <a:p>
            <a:pPr algn="ctr"/>
            <a:r>
              <a:rPr lang="cs-CZ" sz="2800" b="1" dirty="0">
                <a:solidFill>
                  <a:srgbClr val="00B050"/>
                </a:solidFill>
              </a:rPr>
              <a:t>zelená</a:t>
            </a:r>
          </a:p>
          <a:p>
            <a:pPr algn="ctr"/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modrá</a:t>
            </a:r>
          </a:p>
          <a:p>
            <a:pPr algn="ctr"/>
            <a:r>
              <a:rPr lang="cs-CZ" sz="2800" b="1" dirty="0">
                <a:solidFill>
                  <a:srgbClr val="FF3399"/>
                </a:solidFill>
              </a:rPr>
              <a:t>fialová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71538" y="5857892"/>
            <a:ext cx="43093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Nejméně se láme červené světlo.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Nejvíce fialové světlo.	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>
          <a:xfrm flipV="1">
            <a:off x="2285984" y="2571744"/>
            <a:ext cx="5643602" cy="139304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louk 49"/>
          <p:cNvSpPr>
            <a:spLocks noChangeAspect="1"/>
          </p:cNvSpPr>
          <p:nvPr/>
        </p:nvSpPr>
        <p:spPr>
          <a:xfrm rot="4457145">
            <a:off x="2401466" y="1652703"/>
            <a:ext cx="3754581" cy="3754581"/>
          </a:xfrm>
          <a:prstGeom prst="arc">
            <a:avLst>
              <a:gd name="adj1" fmla="val 16167704"/>
              <a:gd name="adj2" fmla="val 18120281"/>
            </a:avLst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4786012" y="3286124"/>
            <a:ext cx="1286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odchylka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815EA9C-8D78-4453-B8BF-3F28FD578978}"/>
              </a:ext>
            </a:extLst>
          </p:cNvPr>
          <p:cNvSpPr txBox="1"/>
          <p:nvPr/>
        </p:nvSpPr>
        <p:spPr>
          <a:xfrm>
            <a:off x="297656" y="153297"/>
            <a:ext cx="4576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66FFFF">
                    <a:lumMod val="20000"/>
                    <a:lumOff val="80000"/>
                  </a:srgbClr>
                </a:solidFill>
                <a:cs typeface="Arial" charset="0"/>
                <a:hlinkClick r:id="rId3"/>
              </a:rPr>
              <a:t>DISPERZE SVĚTLA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8914" grpId="0"/>
      <p:bldP spid="50" grpId="0" animBg="1"/>
      <p:bldP spid="5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ovací šipka 22"/>
          <p:cNvCxnSpPr/>
          <p:nvPr/>
        </p:nvCxnSpPr>
        <p:spPr>
          <a:xfrm>
            <a:off x="4071934" y="3786190"/>
            <a:ext cx="2571768" cy="3214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4"/>
          <p:cNvSpPr txBox="1">
            <a:spLocks noChangeArrowheads="1"/>
          </p:cNvSpPr>
          <p:nvPr/>
        </p:nvSpPr>
        <p:spPr bwMode="auto">
          <a:xfrm>
            <a:off x="0" y="-24"/>
            <a:ext cx="9144000" cy="646331"/>
          </a:xfrm>
          <a:prstGeom prst="rect">
            <a:avLst/>
          </a:prstGeom>
          <a:solidFill>
            <a:srgbClr val="00A6A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3600" b="1" dirty="0">
                <a:solidFill>
                  <a:srgbClr val="66FFFF">
                    <a:lumMod val="20000"/>
                    <a:lumOff val="80000"/>
                  </a:srgbClr>
                </a:solidFill>
                <a:cs typeface="Arial" charset="0"/>
              </a:rPr>
              <a:t>1. 5. DISPERZE SVĚTLA</a:t>
            </a:r>
          </a:p>
        </p:txBody>
      </p:sp>
      <p:sp>
        <p:nvSpPr>
          <p:cNvPr id="4" name="Rovnoramenný trojúhelník 3"/>
          <p:cNvSpPr/>
          <p:nvPr/>
        </p:nvSpPr>
        <p:spPr>
          <a:xfrm>
            <a:off x="1357290" y="2143116"/>
            <a:ext cx="3786214" cy="3643338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ovací šipka 5"/>
          <p:cNvCxnSpPr>
            <a:endCxn id="4" idx="1"/>
          </p:cNvCxnSpPr>
          <p:nvPr/>
        </p:nvCxnSpPr>
        <p:spPr>
          <a:xfrm flipV="1">
            <a:off x="-32" y="3964785"/>
            <a:ext cx="2303876" cy="53578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flipV="1">
            <a:off x="2285984" y="3786190"/>
            <a:ext cx="1857388" cy="1785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>
            <a:stCxn id="4" idx="1"/>
          </p:cNvCxnSpPr>
          <p:nvPr/>
        </p:nvCxnSpPr>
        <p:spPr>
          <a:xfrm rot="10800000" flipH="1">
            <a:off x="2303844" y="3857629"/>
            <a:ext cx="1839528" cy="107157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louk 41"/>
          <p:cNvSpPr>
            <a:spLocks noChangeAspect="1"/>
          </p:cNvSpPr>
          <p:nvPr/>
        </p:nvSpPr>
        <p:spPr>
          <a:xfrm rot="9551455">
            <a:off x="1401684" y="-98505"/>
            <a:ext cx="3754581" cy="3754581"/>
          </a:xfrm>
          <a:prstGeom prst="arc">
            <a:avLst>
              <a:gd name="adj1" fmla="val 16167704"/>
              <a:gd name="adj2" fmla="val 18895680"/>
            </a:avLst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8913" name="Object 2"/>
          <p:cNvGraphicFramePr>
            <a:graphicFrameLocks noChangeAspect="1"/>
          </p:cNvGraphicFramePr>
          <p:nvPr/>
        </p:nvGraphicFramePr>
        <p:xfrm>
          <a:off x="3000375" y="2816225"/>
          <a:ext cx="4635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39680" imgH="164880" progId="Equation.3">
                  <p:embed/>
                </p:oleObj>
              </mc:Choice>
              <mc:Fallback>
                <p:oleObj name="Rovnice" r:id="rId3" imgW="139680" imgH="164880" progId="Equation.3">
                  <p:embed/>
                  <p:pic>
                    <p:nvPicPr>
                      <p:cNvPr id="389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2816225"/>
                        <a:ext cx="463550" cy="534988"/>
                      </a:xfrm>
                      <a:prstGeom prst="rect">
                        <a:avLst/>
                      </a:prstGeom>
                      <a:solidFill>
                        <a:schemeClr val="bg2">
                          <a:alpha val="74001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ovéPole 17"/>
          <p:cNvSpPr txBox="1"/>
          <p:nvPr/>
        </p:nvSpPr>
        <p:spPr>
          <a:xfrm>
            <a:off x="142876" y="695153"/>
            <a:ext cx="8929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Světla různých frekvencí (různých barev) se v daném prostředí šíří různou rychlostí, proto mají i jiné indexy lomů.</a:t>
            </a:r>
          </a:p>
          <a:p>
            <a:pPr algn="ctr"/>
            <a:r>
              <a:rPr lang="cs-CZ" sz="2800" dirty="0" err="1"/>
              <a:t>Monofrekvenční</a:t>
            </a:r>
            <a:r>
              <a:rPr lang="cs-CZ" sz="2800" dirty="0"/>
              <a:t> světla nelze dále rozložit.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000924" y="3500438"/>
            <a:ext cx="20716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Barvy nejsou rozloženy rovnoměrně. (červená dlouhovlnná část je nahuštěná…)</a:t>
            </a: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4143372" y="3786190"/>
            <a:ext cx="2643206" cy="60722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4143372" y="3786190"/>
            <a:ext cx="2714644" cy="10001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4143372" y="3786190"/>
            <a:ext cx="2714644" cy="157163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4071934" y="3786190"/>
            <a:ext cx="2857520" cy="214314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>
            <a:off x="4000496" y="3714752"/>
            <a:ext cx="2928958" cy="2857520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 30"/>
          <p:cNvSpPr/>
          <p:nvPr/>
        </p:nvSpPr>
        <p:spPr>
          <a:xfrm>
            <a:off x="214282" y="5857892"/>
            <a:ext cx="48813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/>
                <a:ea typeface="Times New Roman"/>
              </a:rPr>
              <a:t>φ</a:t>
            </a:r>
            <a:r>
              <a:rPr lang="cs-CZ" sz="2400" dirty="0"/>
              <a:t> – lámavý úhel,</a:t>
            </a:r>
          </a:p>
          <a:p>
            <a:pPr lvl="0"/>
            <a:r>
              <a:rPr lang="cs-CZ" sz="2400" dirty="0">
                <a:cs typeface="Arial" pitchFamily="34" charset="0"/>
              </a:rPr>
              <a:t>svírají plochy, na nichž dochází k lomu</a:t>
            </a:r>
            <a:endParaRPr lang="cs-CZ" sz="2400" dirty="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928926" y="5786454"/>
            <a:ext cx="3071834" cy="107154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6DBC026-541C-4740-B664-8CB82D217F6E}"/>
              </a:ext>
            </a:extLst>
          </p:cNvPr>
          <p:cNvSpPr txBox="1"/>
          <p:nvPr/>
        </p:nvSpPr>
        <p:spPr>
          <a:xfrm>
            <a:off x="525437" y="204294"/>
            <a:ext cx="7922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Vlnově-korpuskulární vlastnosti elektromagnetického záření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AAE4FE-D51B-4421-BE1A-C43C9000BD69}"/>
              </a:ext>
            </a:extLst>
          </p:cNvPr>
          <p:cNvSpPr txBox="1"/>
          <p:nvPr/>
        </p:nvSpPr>
        <p:spPr>
          <a:xfrm>
            <a:off x="259307" y="985756"/>
            <a:ext cx="86799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dirty="0" err="1">
                <a:solidFill>
                  <a:srgbClr val="212529"/>
                </a:solidFill>
                <a:effectLst/>
              </a:rPr>
              <a:t>Vlnově-korpuskulární</a:t>
            </a:r>
            <a:r>
              <a:rPr lang="en-US" sz="2000" b="1" i="0" dirty="0">
                <a:solidFill>
                  <a:srgbClr val="212529"/>
                </a:solidFill>
                <a:effectLst/>
              </a:rPr>
              <a:t> (</a:t>
            </a:r>
            <a:r>
              <a:rPr lang="en-US" sz="2000" b="1" i="0" dirty="0" err="1">
                <a:solidFill>
                  <a:srgbClr val="212529"/>
                </a:solidFill>
                <a:effectLst/>
              </a:rPr>
              <a:t>vlnově-částicový</a:t>
            </a:r>
            <a:r>
              <a:rPr lang="en-US" sz="2000" b="1" i="0" dirty="0">
                <a:solidFill>
                  <a:srgbClr val="212529"/>
                </a:solidFill>
                <a:effectLst/>
              </a:rPr>
              <a:t>) dualism</a:t>
            </a:r>
            <a:r>
              <a:rPr lang="cs-CZ" sz="2000" b="1" i="0" dirty="0" err="1">
                <a:solidFill>
                  <a:srgbClr val="212529"/>
                </a:solidFill>
                <a:effectLst/>
              </a:rPr>
              <a:t>us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-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některé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jevy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u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týchž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objektů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mikrosvěta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daří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lépe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vysvětlit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pokud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tyto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objekty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nahlížíme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bu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ď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jako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vlny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nebo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jako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částice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(fotony)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.</a:t>
            </a:r>
            <a:endParaRPr lang="cs-CZ" sz="2000" b="0" i="0" dirty="0">
              <a:solidFill>
                <a:srgbClr val="212529"/>
              </a:solidFill>
              <a:effectLst/>
            </a:endParaRPr>
          </a:p>
          <a:p>
            <a:pPr algn="just"/>
            <a:r>
              <a:rPr lang="cs-CZ" sz="2000" dirty="0"/>
              <a:t>   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b="1" i="1" dirty="0" err="1"/>
              <a:t>elektromagnetické</a:t>
            </a:r>
            <a:r>
              <a:rPr lang="en-US" sz="2000" b="1" i="1" dirty="0"/>
              <a:t> </a:t>
            </a:r>
            <a:r>
              <a:rPr lang="en-US" sz="2000" b="1" i="1" dirty="0" err="1"/>
              <a:t>záření</a:t>
            </a:r>
            <a:r>
              <a:rPr lang="en-US" sz="2000" b="1" i="1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někdy</a:t>
            </a:r>
            <a:r>
              <a:rPr lang="en-US" sz="2000" dirty="0"/>
              <a:t> </a:t>
            </a:r>
            <a:r>
              <a:rPr lang="en-US" sz="2000" dirty="0" err="1"/>
              <a:t>vykazovat</a:t>
            </a:r>
            <a:r>
              <a:rPr lang="en-US" sz="2000" dirty="0"/>
              <a:t> </a:t>
            </a:r>
            <a:r>
              <a:rPr lang="en-US" sz="2000" dirty="0" err="1"/>
              <a:t>vlnový</a:t>
            </a:r>
            <a:r>
              <a:rPr lang="en-US" sz="2000" dirty="0"/>
              <a:t> </a:t>
            </a:r>
            <a:r>
              <a:rPr lang="en-US" sz="2000" dirty="0" err="1"/>
              <a:t>charakter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ohybu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), a </a:t>
            </a:r>
            <a:r>
              <a:rPr lang="en-US" sz="2000" dirty="0" err="1"/>
              <a:t>jindy</a:t>
            </a:r>
            <a:r>
              <a:rPr lang="en-US" sz="2000" dirty="0"/>
              <a:t> se </a:t>
            </a:r>
            <a:r>
              <a:rPr lang="en-US" sz="2000" dirty="0" err="1"/>
              <a:t>chová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částicové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u </a:t>
            </a:r>
            <a:r>
              <a:rPr lang="en-US" sz="2000" dirty="0" err="1"/>
              <a:t>fotoelektrického</a:t>
            </a:r>
            <a:r>
              <a:rPr lang="en-US" sz="2000" dirty="0"/>
              <a:t> </a:t>
            </a:r>
            <a:r>
              <a:rPr lang="en-US" sz="2000" dirty="0" err="1"/>
              <a:t>jevu</a:t>
            </a:r>
            <a:r>
              <a:rPr lang="en-US" sz="2000" dirty="0"/>
              <a:t>). </a:t>
            </a:r>
            <a:r>
              <a:rPr lang="en-US" sz="2000" dirty="0" err="1"/>
              <a:t>Světlo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tedy</a:t>
            </a:r>
            <a:r>
              <a:rPr lang="en-US" sz="2000" dirty="0"/>
              <a:t> </a:t>
            </a:r>
            <a:r>
              <a:rPr lang="en-US" sz="2000" dirty="0" err="1"/>
              <a:t>popsat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teorií</a:t>
            </a:r>
            <a:r>
              <a:rPr lang="en-US" sz="2000" dirty="0"/>
              <a:t>, ale </a:t>
            </a:r>
            <a:r>
              <a:rPr lang="en-US" sz="2000" dirty="0" err="1"/>
              <a:t>také</a:t>
            </a:r>
            <a:r>
              <a:rPr lang="en-US" sz="2000" dirty="0"/>
              <a:t> </a:t>
            </a:r>
            <a:r>
              <a:rPr lang="en-US" sz="2000" dirty="0" err="1"/>
              <a:t>teorií</a:t>
            </a:r>
            <a:r>
              <a:rPr lang="en-US" sz="2000" dirty="0"/>
              <a:t> </a:t>
            </a:r>
            <a:r>
              <a:rPr lang="en-US" sz="2000" dirty="0" err="1"/>
              <a:t>kvantovou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Částicová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povaha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elektromagnetického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projevuje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především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v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krátkovlnných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oblastech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(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tzn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při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vysokých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energiích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fotonů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),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vlnová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povaha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v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oblasti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dlouhovlnné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  <a:endParaRPr lang="en-US" sz="20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A498C34-9D48-463A-8EAA-3014B00E6A6C}"/>
              </a:ext>
            </a:extLst>
          </p:cNvPr>
          <p:cNvSpPr txBox="1"/>
          <p:nvPr/>
        </p:nvSpPr>
        <p:spPr>
          <a:xfrm>
            <a:off x="143301" y="4142435"/>
            <a:ext cx="87550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cs-CZ" sz="2000" dirty="0"/>
              <a:t>1.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dirty="0" err="1"/>
              <a:t>pohlcováno</a:t>
            </a:r>
            <a:r>
              <a:rPr lang="cs-CZ" sz="2000" dirty="0"/>
              <a:t>,</a:t>
            </a:r>
            <a:r>
              <a:rPr lang="en-US" sz="2000" dirty="0"/>
              <a:t> resp. </a:t>
            </a:r>
            <a:r>
              <a:rPr lang="en-US" sz="2000" dirty="0" err="1"/>
              <a:t>vyzařováno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en-US" sz="2000" dirty="0" err="1"/>
              <a:t>jen</a:t>
            </a:r>
            <a:r>
              <a:rPr lang="en-US" sz="2000" dirty="0"/>
              <a:t> v </a:t>
            </a:r>
            <a:r>
              <a:rPr lang="en-US" sz="2000" dirty="0" err="1"/>
              <a:t>určitých</a:t>
            </a:r>
            <a:r>
              <a:rPr lang="en-US" sz="2000" dirty="0"/>
              <a:t> </a:t>
            </a:r>
            <a:r>
              <a:rPr lang="en-US" sz="2000" dirty="0" err="1"/>
              <a:t>kvantech</a:t>
            </a:r>
            <a:r>
              <a:rPr lang="cs-CZ" sz="2000" dirty="0"/>
              <a:t> (fotonech)</a:t>
            </a:r>
            <a:r>
              <a:rPr lang="en-US" sz="2000" dirty="0"/>
              <a:t>, </a:t>
            </a:r>
            <a:r>
              <a:rPr lang="en-US" sz="2000" dirty="0" err="1"/>
              <a:t>jejichž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  <a:r>
              <a:rPr lang="cs-CZ" sz="2000" dirty="0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násobk</a:t>
            </a:r>
            <a:r>
              <a:rPr lang="cs-CZ" sz="2000" dirty="0" err="1"/>
              <a:t>ům</a:t>
            </a:r>
            <a:r>
              <a:rPr lang="en-US" sz="2000" dirty="0"/>
              <a:t> </a:t>
            </a:r>
            <a:r>
              <a:rPr lang="en-US" sz="2000" dirty="0" err="1"/>
              <a:t>frekvence</a:t>
            </a:r>
            <a:r>
              <a:rPr lang="cs-CZ" sz="2000" dirty="0"/>
              <a:t> záření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 </a:t>
            </a:r>
            <a:r>
              <a:rPr lang="cs-CZ" sz="2000" dirty="0"/>
              <a:t>(Planck 1999):</a:t>
            </a:r>
            <a:endParaRPr lang="en-US" sz="20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E365C03-FBC4-44D3-BE38-6FEBE8D2A23F}"/>
              </a:ext>
            </a:extLst>
          </p:cNvPr>
          <p:cNvSpPr txBox="1"/>
          <p:nvPr/>
        </p:nvSpPr>
        <p:spPr>
          <a:xfrm>
            <a:off x="3787253" y="5142763"/>
            <a:ext cx="4960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kde</a:t>
            </a:r>
            <a:r>
              <a:rPr lang="en-US" dirty="0"/>
              <a:t> h </a:t>
            </a:r>
            <a:r>
              <a:rPr lang="cs-CZ" dirty="0"/>
              <a:t>j</a:t>
            </a:r>
            <a:r>
              <a:rPr lang="en-US" dirty="0"/>
              <a:t>e </a:t>
            </a:r>
            <a:r>
              <a:rPr lang="en-US" dirty="0" err="1"/>
              <a:t>Planckova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, h = 6,626075·10</a:t>
            </a:r>
            <a:r>
              <a:rPr lang="en-US" baseline="30000" dirty="0"/>
              <a:t>−34 </a:t>
            </a:r>
            <a:r>
              <a:rPr lang="en-US" dirty="0"/>
              <a:t>Js. </a:t>
            </a:r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484EE51C-C5C5-45ED-8F1E-275B33FC3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7289" y="5200010"/>
            <a:ext cx="1083862" cy="295599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6726C1C4-EF1A-4017-AC55-8E6ACC46673F}"/>
              </a:ext>
            </a:extLst>
          </p:cNvPr>
          <p:cNvSpPr txBox="1"/>
          <p:nvPr/>
        </p:nvSpPr>
        <p:spPr>
          <a:xfrm>
            <a:off x="187657" y="5836777"/>
            <a:ext cx="8737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Elektromagnetická</a:t>
            </a:r>
            <a:r>
              <a:rPr lang="en-US" sz="2000" dirty="0"/>
              <a:t> </a:t>
            </a:r>
            <a:r>
              <a:rPr lang="en-US" sz="2000" dirty="0" err="1"/>
              <a:t>vlna</a:t>
            </a:r>
            <a:r>
              <a:rPr lang="en-US" sz="2000" dirty="0"/>
              <a:t> o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 a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</a:t>
            </a:r>
            <a:r>
              <a:rPr lang="en-US" sz="2000" i="1" dirty="0"/>
              <a:t>λ</a:t>
            </a:r>
            <a:r>
              <a:rPr lang="en-US" sz="2000" dirty="0"/>
              <a:t> je </a:t>
            </a:r>
            <a:r>
              <a:rPr lang="en-US" sz="2000" dirty="0" err="1"/>
              <a:t>soubor</a:t>
            </a:r>
            <a:r>
              <a:rPr lang="en-US" sz="2000" dirty="0"/>
              <a:t> </a:t>
            </a:r>
            <a:r>
              <a:rPr lang="en-US" sz="2000" dirty="0" err="1"/>
              <a:t>světelných</a:t>
            </a:r>
            <a:r>
              <a:rPr lang="en-US" sz="2000" dirty="0"/>
              <a:t> </a:t>
            </a:r>
            <a:r>
              <a:rPr lang="en-US" sz="2000" dirty="0" err="1"/>
              <a:t>kvant</a:t>
            </a:r>
            <a:r>
              <a:rPr lang="en-US" sz="2000" dirty="0"/>
              <a:t> (</a:t>
            </a:r>
            <a:r>
              <a:rPr lang="en-US" sz="2000" dirty="0" err="1"/>
              <a:t>fotonů</a:t>
            </a:r>
            <a:r>
              <a:rPr lang="en-US" sz="2000" dirty="0"/>
              <a:t>) o </a:t>
            </a:r>
            <a:r>
              <a:rPr lang="en-US" sz="2000" dirty="0" err="1"/>
              <a:t>určité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en-US" sz="2000" dirty="0"/>
              <a:t> a </a:t>
            </a:r>
            <a:r>
              <a:rPr lang="en-US" sz="2000" dirty="0" err="1"/>
              <a:t>hybnosti</a:t>
            </a:r>
            <a:r>
              <a:rPr lang="cs-CZ" sz="2000" dirty="0"/>
              <a:t> (Einstein 1905)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9372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1" name="Text Box 1035"/>
          <p:cNvSpPr txBox="1">
            <a:spLocks noChangeArrowheads="1"/>
          </p:cNvSpPr>
          <p:nvPr/>
        </p:nvSpPr>
        <p:spPr bwMode="auto">
          <a:xfrm>
            <a:off x="250825" y="260350"/>
            <a:ext cx="84248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b="1" i="0" u="none" dirty="0"/>
              <a:t>SPEKTRÁLNÍ ANALÝZA </a:t>
            </a:r>
            <a:r>
              <a:rPr lang="cs-CZ" altLang="cs-CZ" sz="2400" i="0" u="none" dirty="0"/>
              <a:t>metoda studia chemického složení látek, která je založena na poznatku, že poloha čar ve spektru umožňuje přesně určit obsah chemických prvků ve zkoumané látce</a:t>
            </a:r>
          </a:p>
        </p:txBody>
      </p:sp>
      <p:sp>
        <p:nvSpPr>
          <p:cNvPr id="296973" name="Rectangle 1037"/>
          <p:cNvSpPr>
            <a:spLocks noChangeArrowheads="1"/>
          </p:cNvSpPr>
          <p:nvPr/>
        </p:nvSpPr>
        <p:spPr bwMode="auto">
          <a:xfrm>
            <a:off x="395287" y="1969105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0" i="0" u="none" dirty="0">
                <a:effectLst/>
              </a:rPr>
              <a:t>- zjišťuje vlnové délky světla, které vyzařuje určitý zdroj.</a:t>
            </a: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96974" name="Rectangle 1038"/>
          <p:cNvSpPr>
            <a:spLocks noChangeArrowheads="1"/>
          </p:cNvSpPr>
          <p:nvPr/>
        </p:nvSpPr>
        <p:spPr bwMode="auto">
          <a:xfrm>
            <a:off x="468313" y="2565400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0" i="0" u="none">
                <a:effectLst/>
              </a:rPr>
              <a:t>- používá:</a:t>
            </a:r>
            <a:endParaRPr lang="cs-CZ" altLang="cs-CZ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6976" name="Rectangle 1040"/>
          <p:cNvSpPr>
            <a:spLocks noChangeArrowheads="1"/>
          </p:cNvSpPr>
          <p:nvPr/>
        </p:nvSpPr>
        <p:spPr bwMode="auto">
          <a:xfrm>
            <a:off x="900113" y="3068638"/>
            <a:ext cx="84534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u="none" dirty="0">
                <a:effectLst/>
              </a:rPr>
              <a:t>spektroskop rozloží složené světlo na jednotlivé barvy</a:t>
            </a:r>
          </a:p>
        </p:txBody>
      </p:sp>
      <p:pic>
        <p:nvPicPr>
          <p:cNvPr id="296977" name="Picture 1041" descr="spektrosko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32225"/>
            <a:ext cx="33845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8" name="Picture 1042" descr="13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789363"/>
            <a:ext cx="35274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722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B750A1C-2FA1-47F8-B93C-5D516E939061}"/>
              </a:ext>
            </a:extLst>
          </p:cNvPr>
          <p:cNvSpPr txBox="1"/>
          <p:nvPr/>
        </p:nvSpPr>
        <p:spPr>
          <a:xfrm>
            <a:off x="323850" y="1450930"/>
            <a:ext cx="38576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prstClr val="black"/>
                </a:solidFill>
                <a:cs typeface="Times New Roman" panose="02020603050405020304" pitchFamily="18" charset="0"/>
              </a:rPr>
              <a:t>Vzniká rozkladem bílého slunečního světla na vodních kapkách. 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Je-li kapek mnoho, a jsou ve stejné úhlové vzdálenosti od slunce, jeví se duha jako kruhový útvar.</a:t>
            </a:r>
            <a:r>
              <a:rPr lang="cs-CZ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86018" name="Picture 2" descr="Jak vzniká duha? - Počasí">
            <a:extLst>
              <a:ext uri="{FF2B5EF4-FFF2-40B4-BE49-F238E27FC236}">
                <a16:creationId xmlns:a16="http://schemas.microsoft.com/office/drawing/2014/main" id="{802DFC39-BE47-406A-90F2-4FADC1F0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8" y="3735514"/>
            <a:ext cx="4653024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881131-B963-4ABB-AC62-FD217B1FC28E}"/>
              </a:ext>
            </a:extLst>
          </p:cNvPr>
          <p:cNvSpPr txBox="1"/>
          <p:nvPr/>
        </p:nvSpPr>
        <p:spPr>
          <a:xfrm>
            <a:off x="1647825" y="56672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Duha</a:t>
            </a:r>
          </a:p>
        </p:txBody>
      </p:sp>
      <p:pic>
        <p:nvPicPr>
          <p:cNvPr id="86020" name="Picture 4" descr="How Rainbow is Formed?">
            <a:extLst>
              <a:ext uri="{FF2B5EF4-FFF2-40B4-BE49-F238E27FC236}">
                <a16:creationId xmlns:a16="http://schemas.microsoft.com/office/drawing/2014/main" id="{6A01F3D8-D9B5-4E43-8998-1097046E9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25" y="42729"/>
            <a:ext cx="4427537" cy="35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The Rainbow Mechanism">
            <a:extLst>
              <a:ext uri="{FF2B5EF4-FFF2-40B4-BE49-F238E27FC236}">
                <a16:creationId xmlns:a16="http://schemas.microsoft.com/office/drawing/2014/main" id="{5FB2088C-7A9E-45A5-83B0-BFF97889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5514"/>
            <a:ext cx="3748679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342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3284" y="304985"/>
            <a:ext cx="8424936" cy="541586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>
                <a:ln cap="rnd" cmpd="dbl">
                  <a:solidFill>
                    <a:schemeClr val="tx1"/>
                  </a:solidFill>
                </a:ln>
                <a:latin typeface="+mn-lt"/>
              </a:rPr>
              <a:t>Ohyb na mřížce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504" y="1215927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mnoho pravidelně se opakujících štěrbin.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 (b) ... </a:t>
            </a:r>
            <a:r>
              <a:rPr lang="cs-CZ" sz="2000" dirty="0">
                <a:solidFill>
                  <a:srgbClr val="C00000"/>
                </a:solidFill>
              </a:rPr>
              <a:t>perioda</a:t>
            </a:r>
            <a:r>
              <a:rPr lang="cs-CZ" sz="2000" dirty="0"/>
              <a:t> mřížky (</a:t>
            </a:r>
            <a:r>
              <a:rPr lang="cs-CZ" sz="2000" dirty="0">
                <a:solidFill>
                  <a:srgbClr val="C00000"/>
                </a:solidFill>
              </a:rPr>
              <a:t>mřížková konstanta</a:t>
            </a:r>
            <a:r>
              <a:rPr lang="cs-CZ" sz="2000" dirty="0"/>
              <a:t>) - vzdálenost dvou sousedních štěrbin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ovéPole 6"/>
              <p:cNvSpPr txBox="1"/>
              <p:nvPr/>
            </p:nvSpPr>
            <p:spPr>
              <a:xfrm>
                <a:off x="155831" y="2179620"/>
                <a:ext cx="427283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400" dirty="0">
                    <a:solidFill>
                      <a:srgbClr val="C00000"/>
                    </a:solidFill>
                  </a:rPr>
                  <a:t>Maximum na mřížce: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400" i="1">
                          <a:solidFill>
                            <a:srgbClr val="C00000"/>
                          </a:solidFill>
                        </a:rPr>
                        <m:t>d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∙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</a:rPr>
                        <m:t>𝑠𝑖𝑛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𝜑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=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𝑘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𝜆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; 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𝑘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=0, 1, 2,…</m:t>
                      </m:r>
                    </m:oMath>
                  </m:oMathPara>
                </a14:m>
                <a:endParaRPr lang="cs-CZ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31" y="2179620"/>
                <a:ext cx="4272836" cy="830997"/>
              </a:xfrm>
              <a:prstGeom prst="rect">
                <a:avLst/>
              </a:prstGeom>
              <a:blipFill>
                <a:blip r:embed="rId2"/>
                <a:stretch>
                  <a:fillRect l="-2286" t="-5882" b="-51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ovéPole 16"/>
              <p:cNvSpPr txBox="1"/>
              <p:nvPr/>
            </p:nvSpPr>
            <p:spPr>
              <a:xfrm>
                <a:off x="85586" y="3304047"/>
                <a:ext cx="4343081" cy="1160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solidFill>
                      <a:srgbClr val="C00000"/>
                    </a:solidFill>
                  </a:rPr>
                  <a:t>Minimum na mřížce: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s-CZ" sz="2400" b="0" i="1" smtClean="0">
                          <a:solidFill>
                            <a:srgbClr val="C00000"/>
                          </a:solidFill>
                        </a:rPr>
                        <m:t>𝑑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∙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</a:rPr>
                        <m:t>𝑠𝑖𝑛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𝜑</m:t>
                      </m:r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cs-CZ" sz="2400" b="0" i="1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sz="2400" b="0" i="1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m:t>2</m:t>
                          </m:r>
                          <m:r>
                            <a:rPr lang="cs-CZ" sz="2400" b="0" i="1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m:t>𝑘</m:t>
                          </m:r>
                          <m:r>
                            <a:rPr lang="cs-CZ" sz="2400" b="0" i="1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cs-CZ" sz="2400" b="0" i="1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cs-CZ" sz="2400" b="0" i="1" smtClean="0">
                          <a:solidFill>
                            <a:srgbClr val="C00000"/>
                          </a:solidFill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cs-CZ" sz="2400" b="0" i="1" dirty="0">
                  <a:solidFill>
                    <a:srgbClr val="C00000"/>
                  </a:solidFill>
                  <a:ea typeface="Cambria Math"/>
                </a:endParaRPr>
              </a:p>
            </p:txBody>
          </p:sp>
        </mc:Choice>
        <mc:Fallback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6" y="3304047"/>
                <a:ext cx="4343081" cy="1160639"/>
              </a:xfrm>
              <a:prstGeom prst="rect">
                <a:avLst/>
              </a:prstGeom>
              <a:blipFill>
                <a:blip r:embed="rId3"/>
                <a:stretch>
                  <a:fillRect l="-2107" t="-42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ovéPole 2"/>
          <p:cNvSpPr txBox="1"/>
          <p:nvPr/>
        </p:nvSpPr>
        <p:spPr>
          <a:xfrm>
            <a:off x="179512" y="4653136"/>
            <a:ext cx="8176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více štěrbin =&gt; užší intenzivnější maxima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větší λ =&gt; větší ohyb = větší úhel pro dané maximum ... opačně než u lomu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bílé světlo se rozloží - nejmíň se ohne fialová, nejvíc červená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užití ... </a:t>
            </a:r>
            <a:r>
              <a:rPr lang="cs-CZ" sz="2000" dirty="0">
                <a:solidFill>
                  <a:srgbClr val="C00000"/>
                </a:solidFill>
              </a:rPr>
              <a:t>mřížkový spektroskop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257537" y="226328"/>
            <a:ext cx="1130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spektrum </a:t>
            </a:r>
          </a:p>
          <a:p>
            <a:r>
              <a:rPr lang="cs-CZ" dirty="0"/>
              <a:t>vodíku</a:t>
            </a:r>
          </a:p>
          <a:p>
            <a:r>
              <a:rPr lang="cs-CZ" dirty="0"/>
              <a:t>rtuti</a:t>
            </a:r>
          </a:p>
          <a:p>
            <a:r>
              <a:rPr lang="cs-CZ" dirty="0"/>
              <a:t>neonu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6516216" y="948308"/>
            <a:ext cx="734405" cy="140057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1CE143C4-B3CA-4EE0-1173-C5F3ED402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389" y="2112263"/>
            <a:ext cx="4447831" cy="27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9009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Soaps and detergents are both types of salts. State the ...">
            <a:extLst>
              <a:ext uri="{FF2B5EF4-FFF2-40B4-BE49-F238E27FC236}">
                <a16:creationId xmlns:a16="http://schemas.microsoft.com/office/drawing/2014/main" id="{DB6AA69F-E244-46B2-8D00-272B4C738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6" y="1209676"/>
            <a:ext cx="39624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0" name="Picture 2" descr="Psychedelic Colors in a Soap Bubble | Rajat Gupta Photography">
            <a:extLst>
              <a:ext uri="{FF2B5EF4-FFF2-40B4-BE49-F238E27FC236}">
                <a16:creationId xmlns:a16="http://schemas.microsoft.com/office/drawing/2014/main" id="{BEEE2E26-943D-4A1D-A029-DA36FEEF6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70" y="506068"/>
            <a:ext cx="3761572" cy="28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6959199-D7AD-42E7-AA4D-9ADFE3CD47A6}"/>
              </a:ext>
            </a:extLst>
          </p:cNvPr>
          <p:cNvSpPr txBox="1"/>
          <p:nvPr/>
        </p:nvSpPr>
        <p:spPr>
          <a:xfrm>
            <a:off x="185186" y="349806"/>
            <a:ext cx="3774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Interference na tenké vrstvě</a:t>
            </a:r>
          </a:p>
        </p:txBody>
      </p:sp>
      <p:pic>
        <p:nvPicPr>
          <p:cNvPr id="7" name="Picture 4" descr="What is thin film interference? What gives the color to ...">
            <a:extLst>
              <a:ext uri="{FF2B5EF4-FFF2-40B4-BE49-F238E27FC236}">
                <a16:creationId xmlns:a16="http://schemas.microsoft.com/office/drawing/2014/main" id="{AB04207B-A18A-4285-9CEB-506BF4055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8" y="4413129"/>
            <a:ext cx="1921752" cy="224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What are the conditions for interference of light? What ...">
            <a:extLst>
              <a:ext uri="{FF2B5EF4-FFF2-40B4-BE49-F238E27FC236}">
                <a16:creationId xmlns:a16="http://schemas.microsoft.com/office/drawing/2014/main" id="{D732D393-07AA-4DD0-B11A-EF5C1896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79" y="3827807"/>
            <a:ext cx="2833688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in-film interference - Wikipedia">
            <a:extLst>
              <a:ext uri="{FF2B5EF4-FFF2-40B4-BE49-F238E27FC236}">
                <a16:creationId xmlns:a16="http://schemas.microsoft.com/office/drawing/2014/main" id="{04643F15-9131-4570-91B9-A2048038F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06" y="3827807"/>
            <a:ext cx="282854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7225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2BA3267F-B7C0-47BA-8679-9477C83F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cs-CZ" altLang="cs-CZ" u="sng"/>
              <a:t>Refraktometry a optické kabely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2E95B01C-75F6-4766-B8D0-6BD1D4849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00125"/>
            <a:ext cx="8229600" cy="5572125"/>
          </a:xfrm>
        </p:spPr>
        <p:txBody>
          <a:bodyPr/>
          <a:lstStyle/>
          <a:p>
            <a:r>
              <a:rPr lang="cs-CZ" altLang="cs-CZ" sz="2600" u="sng" dirty="0"/>
              <a:t>Refraktometry</a:t>
            </a:r>
            <a:r>
              <a:rPr lang="cs-CZ" altLang="cs-CZ" sz="2600" dirty="0"/>
              <a:t> jsou přístroje pro měření indexu lomu.</a:t>
            </a:r>
          </a:p>
          <a:p>
            <a:pPr lvl="1"/>
            <a:r>
              <a:rPr lang="cs-CZ" altLang="cs-CZ" sz="2200" dirty="0"/>
              <a:t>Měřením mezního úhlu se určuje index lomu látky, kterou světlo prochází.</a:t>
            </a:r>
          </a:p>
          <a:p>
            <a:r>
              <a:rPr lang="cs-CZ" altLang="cs-CZ" sz="2600" dirty="0"/>
              <a:t>Úplný odraz se využívá ke konstrukci odrazných hranolů</a:t>
            </a:r>
          </a:p>
          <a:p>
            <a:r>
              <a:rPr lang="cs-CZ" altLang="cs-CZ" sz="2600" dirty="0"/>
              <a:t>Na úplném odrazu jsou založena důležitá moderní zařízení pro přenos signálů ve sdělovací technice –</a:t>
            </a:r>
            <a:r>
              <a:rPr lang="en-US" altLang="cs-CZ" sz="2600" dirty="0"/>
              <a:t> </a:t>
            </a:r>
            <a:r>
              <a:rPr lang="cs-CZ" altLang="cs-CZ" sz="2600" b="1" dirty="0"/>
              <a:t>optické kabely</a:t>
            </a:r>
            <a:r>
              <a:rPr lang="cs-CZ" altLang="cs-CZ" sz="2600" dirty="0"/>
              <a:t>. Základní částí optického kabelu je </a:t>
            </a:r>
            <a:r>
              <a:rPr lang="cs-CZ" altLang="cs-CZ" sz="2600" u="sng" dirty="0"/>
              <a:t>skleněné vlákno </a:t>
            </a:r>
            <a:r>
              <a:rPr lang="cs-CZ" altLang="cs-CZ" sz="2600" dirty="0"/>
              <a:t>(optický vlnovod). Sklo v jeho střední části má větší index lomu než obvodová vrstva. Signály    v optickém kabelu mají digitální podobu.</a:t>
            </a:r>
            <a:endParaRPr lang="cs-CZ" altLang="cs-CZ" sz="2600" b="1" dirty="0"/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02F14FCB-4D39-4841-A23C-1BC3E1230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286375"/>
            <a:ext cx="51435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>
            <a:extLst>
              <a:ext uri="{FF2B5EF4-FFF2-40B4-BE49-F238E27FC236}">
                <a16:creationId xmlns:a16="http://schemas.microsoft.com/office/drawing/2014/main" id="{70791CE4-5745-46BF-902B-FF478458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5000625"/>
            <a:ext cx="21431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9415" y="248289"/>
            <a:ext cx="2328540" cy="421035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>
                <a:ln cap="rnd" cmpd="dbl">
                  <a:solidFill>
                    <a:schemeClr val="tx1"/>
                  </a:solidFill>
                </a:ln>
                <a:latin typeface="+mn-lt"/>
              </a:rPr>
              <a:t>Polarizace světla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07504" y="1000308"/>
                <a:ext cx="8793286" cy="139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Světlo je příčné EM vlnění. Kmitají vektory</a:t>
                </a:r>
                <a:r>
                  <a:rPr lang="cs-CZ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cs-CZ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cs-CZ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cs-CZ" sz="2000" dirty="0"/>
                  <a:t>. Ty jsou na sebe vždy kolmé, ale nemusí pořád </a:t>
                </a:r>
                <a:r>
                  <a:rPr lang="cs-CZ" sz="2000" dirty="0">
                    <a:solidFill>
                      <a:srgbClr val="C00000"/>
                    </a:solidFill>
                  </a:rPr>
                  <a:t>ležet v jedné rovině</a:t>
                </a:r>
                <a:r>
                  <a:rPr lang="cs-CZ" sz="2000" dirty="0"/>
                  <a:t>. Nemusí být </a:t>
                </a:r>
                <a:r>
                  <a:rPr lang="cs-CZ" sz="2000" dirty="0">
                    <a:solidFill>
                      <a:srgbClr val="C00000"/>
                    </a:solidFill>
                  </a:rPr>
                  <a:t>polarizované.</a:t>
                </a:r>
              </a:p>
              <a:p>
                <a:r>
                  <a:rPr lang="cs-CZ" sz="2000" i="1" dirty="0">
                    <a:solidFill>
                      <a:srgbClr val="C00000"/>
                    </a:solidFill>
                  </a:rPr>
                  <a:t>Lineárně polarizované světlo</a:t>
                </a:r>
                <a:r>
                  <a:rPr lang="cs-CZ" sz="2000" dirty="0"/>
                  <a:t> ...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cs-CZ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cs-CZ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cs-CZ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sz="2000" dirty="0"/>
                  <a:t> leží stále v </a:t>
                </a:r>
                <a:r>
                  <a:rPr lang="cs-CZ" sz="2000" dirty="0">
                    <a:solidFill>
                      <a:srgbClr val="C00000"/>
                    </a:solidFill>
                  </a:rPr>
                  <a:t>jedné rovině</a:t>
                </a:r>
                <a:r>
                  <a:rPr lang="cs-CZ" sz="2000" dirty="0"/>
                  <a:t>.</a:t>
                </a:r>
              </a:p>
              <a:p>
                <a:r>
                  <a:rPr lang="cs-CZ" sz="2000" dirty="0"/>
                  <a:t>Přirozené zdroje - </a:t>
                </a:r>
                <a:r>
                  <a:rPr lang="cs-CZ" sz="2000" i="1" dirty="0">
                    <a:solidFill>
                      <a:srgbClr val="C00000"/>
                    </a:solidFill>
                  </a:rPr>
                  <a:t>nepolarizované</a:t>
                </a:r>
                <a:r>
                  <a:rPr lang="cs-CZ" sz="2000" dirty="0"/>
                  <a:t> (slunce, plamen, žárovka).</a:t>
                </a: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000308"/>
                <a:ext cx="8793286" cy="1398203"/>
              </a:xfrm>
              <a:prstGeom prst="rect">
                <a:avLst/>
              </a:prstGeom>
              <a:blipFill>
                <a:blip r:embed="rId2"/>
                <a:stretch>
                  <a:fillRect l="-763" b="-698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>
            <a:extLst>
              <a:ext uri="{FF2B5EF4-FFF2-40B4-BE49-F238E27FC236}">
                <a16:creationId xmlns:a16="http://schemas.microsoft.com/office/drawing/2014/main" id="{6BE802CA-1E99-40D6-8873-31B5BBA2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27" y="2294756"/>
            <a:ext cx="2472076" cy="196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74BF7E4-26B8-4AA4-AB40-0E742810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01" y="2420105"/>
            <a:ext cx="2557140" cy="196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B57B26F-F926-480F-A693-86D2E247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5" y="2596602"/>
            <a:ext cx="2214240" cy="166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A6F6784-53C6-4FFD-87E1-38AB4136C761}"/>
              </a:ext>
            </a:extLst>
          </p:cNvPr>
          <p:cNvSpPr txBox="1"/>
          <p:nvPr/>
        </p:nvSpPr>
        <p:spPr>
          <a:xfrm>
            <a:off x="289415" y="4923364"/>
            <a:ext cx="4774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Naše </a:t>
            </a:r>
            <a:r>
              <a:rPr lang="cs-CZ" sz="2000" dirty="0">
                <a:solidFill>
                  <a:srgbClr val="C00000"/>
                </a:solidFill>
              </a:rPr>
              <a:t>oko nerozliší</a:t>
            </a:r>
            <a:r>
              <a:rPr lang="cs-CZ" sz="2000" dirty="0"/>
              <a:t> polarizované světlo od nepolarizovaného. Někteří živočichové ano (včely).</a:t>
            </a:r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30575A61-5B99-484C-9ED7-A1BA0848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923364"/>
            <a:ext cx="3471863" cy="16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24636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EC0B6D2-C079-4BE2-A8D0-EA069C9F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38" y="4885111"/>
            <a:ext cx="1976438" cy="1646030"/>
          </a:xfrm>
          <a:prstGeom prst="rect">
            <a:avLst/>
          </a:prstGeom>
        </p:spPr>
      </p:pic>
      <p:pic>
        <p:nvPicPr>
          <p:cNvPr id="5" name="Picture 2" descr="Vysvětlení principu šíření světla optickými vlákny">
            <a:extLst>
              <a:ext uri="{FF2B5EF4-FFF2-40B4-BE49-F238E27FC236}">
                <a16:creationId xmlns:a16="http://schemas.microsoft.com/office/drawing/2014/main" id="{96DC269E-333D-4915-A1EE-EB8923DF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5240545"/>
            <a:ext cx="3733800" cy="129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2" name="Picture 2">
            <a:extLst>
              <a:ext uri="{FF2B5EF4-FFF2-40B4-BE49-F238E27FC236}">
                <a16:creationId xmlns:a16="http://schemas.microsoft.com/office/drawing/2014/main" id="{1E4BC519-8C6F-43C0-B65E-B9B69B33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58" y="109733"/>
            <a:ext cx="2904018" cy="25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60FE81C-9A8A-4698-AA9F-4F4F32A03ED1}"/>
              </a:ext>
            </a:extLst>
          </p:cNvPr>
          <p:cNvSpPr txBox="1"/>
          <p:nvPr/>
        </p:nvSpPr>
        <p:spPr>
          <a:xfrm>
            <a:off x="206224" y="417305"/>
            <a:ext cx="5550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i="0" dirty="0">
                <a:solidFill>
                  <a:srgbClr val="262626"/>
                </a:solidFill>
                <a:effectLst/>
              </a:rPr>
              <a:t>Polarizace odrazem a lomem</a:t>
            </a:r>
          </a:p>
          <a:p>
            <a:pPr algn="just"/>
            <a:r>
              <a:rPr lang="cs-CZ" sz="2000" b="0" i="0" dirty="0">
                <a:solidFill>
                  <a:srgbClr val="262626"/>
                </a:solidFill>
                <a:effectLst/>
              </a:rPr>
              <a:t>Jestliže nepolarizované světlo dopadá pod určitým úhlem na skleněnou desku, polarizuje se tak, že v odraženém světle vektor E kmitá převážně kolmo k rovině dopadu (v přímce rovnoběžné s rovinou rozhraní)</a:t>
            </a:r>
            <a:r>
              <a:rPr lang="cs-CZ" sz="2000" dirty="0"/>
              <a:t>		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0A9DC9-939E-4DB1-94F2-9D530A408E82}"/>
              </a:ext>
            </a:extLst>
          </p:cNvPr>
          <p:cNvSpPr txBox="1"/>
          <p:nvPr/>
        </p:nvSpPr>
        <p:spPr>
          <a:xfrm>
            <a:off x="206224" y="2663869"/>
            <a:ext cx="55502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62626"/>
                </a:solidFill>
                <a:effectLst/>
              </a:rPr>
              <a:t>Polarizace dvojlomem</a:t>
            </a:r>
          </a:p>
          <a:p>
            <a:pPr algn="just"/>
            <a:r>
              <a:rPr lang="cs-CZ" sz="2000" b="0" i="0" dirty="0">
                <a:solidFill>
                  <a:srgbClr val="262626"/>
                </a:solidFill>
                <a:effectLst/>
              </a:rPr>
              <a:t>Některé látky (islandský vápenec) jsou z hlediska šíření světla anizotropní (světlo se v nich nešíří v různých směrech stejnou rychlostí). V látkách dochází k dvojlomu: paprsek se na rozhraní s krystalem dělí na dva: řádný a mimořádný, které jsou oba lineárně polarizované, ale jejich vektory E kmitají v rovinách navzájem kolmých.</a:t>
            </a:r>
          </a:p>
        </p:txBody>
      </p:sp>
      <p:pic>
        <p:nvPicPr>
          <p:cNvPr id="138244" name="Picture 4">
            <a:extLst>
              <a:ext uri="{FF2B5EF4-FFF2-40B4-BE49-F238E27FC236}">
                <a16:creationId xmlns:a16="http://schemas.microsoft.com/office/drawing/2014/main" id="{F8C3DC8D-EFE5-4FDD-84F1-7E9176AE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2929264"/>
            <a:ext cx="2457915" cy="20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908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5750" y="875663"/>
            <a:ext cx="49339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b="1" dirty="0"/>
              <a:t>Polarizační filtry a brýle</a:t>
            </a:r>
          </a:p>
          <a:p>
            <a:pPr algn="just"/>
            <a:r>
              <a:rPr lang="cs-CZ" sz="2000" dirty="0"/>
              <a:t>Odstraňují odražené polarizované světlo. </a:t>
            </a:r>
            <a:r>
              <a:rPr lang="cs-CZ" sz="2000" b="0" i="0" dirty="0">
                <a:solidFill>
                  <a:srgbClr val="494949"/>
                </a:solidFill>
                <a:effectLst/>
                <a:latin typeface="DDG_ProximaNova"/>
              </a:rPr>
              <a:t>Jsou ideální pro zvýraznění barev, kontrastu a odstranění odlesků od nekovových předmětů. </a:t>
            </a:r>
            <a:endParaRPr lang="cs-CZ" sz="2000" dirty="0"/>
          </a:p>
          <a:p>
            <a:pPr algn="just"/>
            <a:r>
              <a:rPr lang="cs-CZ" sz="2000" dirty="0">
                <a:solidFill>
                  <a:srgbClr val="C00000"/>
                </a:solidFill>
              </a:rPr>
              <a:t>	</a:t>
            </a:r>
            <a:endParaRPr lang="cs-CZ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342490"/>
            <a:ext cx="3514725" cy="23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2298" y="3429000"/>
            <a:ext cx="5877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Fotoelasticimetrie </a:t>
            </a:r>
          </a:p>
          <a:p>
            <a:pPr algn="just"/>
            <a:r>
              <a:rPr lang="cs-CZ" sz="2000" dirty="0"/>
              <a:t>mechanické napětí ovlivňuje uspořádání atomů a tím i (</a:t>
            </a:r>
            <a:r>
              <a:rPr lang="cs-CZ" sz="2000" dirty="0" err="1"/>
              <a:t>an</a:t>
            </a:r>
            <a:r>
              <a:rPr lang="cs-CZ" sz="2000" dirty="0"/>
              <a:t>)izotropii látky. Řádný a mimořádný paprsek se skládají a vzniká interferenční obrazec (místa stejné barvy = stejné napětí).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2476" y="3764710"/>
            <a:ext cx="3314225" cy="24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300604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B7FE9AB-77B6-40ED-83D3-2276F51A8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78" y="3162300"/>
            <a:ext cx="6819900" cy="3562350"/>
          </a:xfrm>
          <a:prstGeom prst="rect">
            <a:avLst/>
          </a:prstGeom>
        </p:spPr>
      </p:pic>
      <p:pic>
        <p:nvPicPr>
          <p:cNvPr id="126980" name="Picture 4" descr="Bee Save Movement - Bees navigate by the sun, so how do they manage when  it&amp;#39;s cloudy? 🐝🌞🌥 Bees&amp;#39; eyes can see the orientation of polarised light.  Because sunlight passing through the">
            <a:extLst>
              <a:ext uri="{FF2B5EF4-FFF2-40B4-BE49-F238E27FC236}">
                <a16:creationId xmlns:a16="http://schemas.microsoft.com/office/drawing/2014/main" id="{2D03E8EF-CE67-4546-8C2B-1E2BF517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82" y="247650"/>
            <a:ext cx="403721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B2A6ED-90A4-4847-B013-B9CA485A738C}"/>
              </a:ext>
            </a:extLst>
          </p:cNvPr>
          <p:cNvSpPr txBox="1"/>
          <p:nvPr/>
        </p:nvSpPr>
        <p:spPr>
          <a:xfrm>
            <a:off x="479687" y="1188184"/>
            <a:ext cx="39476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4D4D4D"/>
                </a:solidFill>
                <a:effectLst/>
              </a:rPr>
              <a:t>Molekuly ve vzduchu způsobují rozptyl slunečního záření za vzniku polarizovaného světla. To včelám umožňuje navigaci i když je zataženo</a:t>
            </a:r>
            <a:r>
              <a:rPr lang="en-US" sz="2000" b="0" i="0" dirty="0">
                <a:solidFill>
                  <a:srgbClr val="4D4D4D"/>
                </a:solidFill>
                <a:effectLst/>
              </a:rPr>
              <a:t>.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25028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Polarimetrie (2. LF UK) – WikiSkripta">
            <a:extLst>
              <a:ext uri="{FF2B5EF4-FFF2-40B4-BE49-F238E27FC236}">
                <a16:creationId xmlns:a16="http://schemas.microsoft.com/office/drawing/2014/main" id="{BB48B7CE-9DD0-47EA-A929-A3C482C3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29" y="2194745"/>
            <a:ext cx="3105365" cy="23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F77EB8-5CCD-4392-8452-0EE08C30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197" y="3936105"/>
            <a:ext cx="1744228" cy="430927"/>
          </a:xfrm>
          <a:prstGeom prst="rect">
            <a:avLst/>
          </a:prstGeom>
        </p:spPr>
      </p:pic>
      <p:pic>
        <p:nvPicPr>
          <p:cNvPr id="130054" name="Picture 6" descr="ELUC">
            <a:extLst>
              <a:ext uri="{FF2B5EF4-FFF2-40B4-BE49-F238E27FC236}">
                <a16:creationId xmlns:a16="http://schemas.microsoft.com/office/drawing/2014/main" id="{97E3EA6C-A5FB-45DC-B404-ED1D2745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04" y="1882456"/>
            <a:ext cx="2396986" cy="146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6" name="Picture 8" descr="Optická aktivita látek">
            <a:extLst>
              <a:ext uri="{FF2B5EF4-FFF2-40B4-BE49-F238E27FC236}">
                <a16:creationId xmlns:a16="http://schemas.microsoft.com/office/drawing/2014/main" id="{2AB7FE40-DF4B-40CA-BA0C-4890E1B24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37" y="5017132"/>
            <a:ext cx="3394610" cy="16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8" name="Picture 10" descr="14. Vlnová optika II. Polarizace světla">
            <a:extLst>
              <a:ext uri="{FF2B5EF4-FFF2-40B4-BE49-F238E27FC236}">
                <a16:creationId xmlns:a16="http://schemas.microsoft.com/office/drawing/2014/main" id="{D0799B5D-FEC0-49AE-954C-913DC913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4" y="4065196"/>
            <a:ext cx="3711615" cy="179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0" name="Picture 12">
            <a:extLst>
              <a:ext uri="{FF2B5EF4-FFF2-40B4-BE49-F238E27FC236}">
                <a16:creationId xmlns:a16="http://schemas.microsoft.com/office/drawing/2014/main" id="{47E93F11-7FD9-49C8-A170-069A8EF0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1" y="1928425"/>
            <a:ext cx="2384385" cy="16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2EBF9B-0777-4475-882D-7F984AB5BCA8}"/>
              </a:ext>
            </a:extLst>
          </p:cNvPr>
          <p:cNvSpPr txBox="1"/>
          <p:nvPr/>
        </p:nvSpPr>
        <p:spPr>
          <a:xfrm>
            <a:off x="146345" y="787087"/>
            <a:ext cx="8822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Polarimetr</a:t>
            </a:r>
            <a:r>
              <a:rPr lang="en-US" sz="2000" dirty="0"/>
              <a:t> je </a:t>
            </a:r>
            <a:r>
              <a:rPr lang="en-US" sz="2000" dirty="0" err="1"/>
              <a:t>přístroj</a:t>
            </a:r>
            <a:r>
              <a:rPr lang="en-US" sz="2000" dirty="0"/>
              <a:t> </a:t>
            </a:r>
            <a:r>
              <a:rPr lang="en-US" sz="2000" dirty="0" err="1"/>
              <a:t>určený</a:t>
            </a:r>
            <a:r>
              <a:rPr lang="en-US" sz="2000" dirty="0"/>
              <a:t> k </a:t>
            </a:r>
            <a:r>
              <a:rPr lang="en-US" sz="2000" dirty="0" err="1"/>
              <a:t>měření</a:t>
            </a:r>
            <a:r>
              <a:rPr lang="en-US" sz="2000" dirty="0"/>
              <a:t> </a:t>
            </a:r>
            <a:r>
              <a:rPr lang="en-US" sz="2000" dirty="0" err="1"/>
              <a:t>úhlu</a:t>
            </a:r>
            <a:r>
              <a:rPr lang="en-US" sz="2000" dirty="0"/>
              <a:t> </a:t>
            </a:r>
            <a:r>
              <a:rPr lang="en-US" sz="2000" dirty="0" err="1"/>
              <a:t>otočení</a:t>
            </a:r>
            <a:r>
              <a:rPr lang="en-US" sz="2000" dirty="0"/>
              <a:t> </a:t>
            </a:r>
            <a:r>
              <a:rPr lang="en-US" sz="2000" dirty="0" err="1"/>
              <a:t>roviny</a:t>
            </a:r>
            <a:r>
              <a:rPr lang="en-US" sz="2000" dirty="0"/>
              <a:t> </a:t>
            </a:r>
            <a:r>
              <a:rPr lang="en-US" sz="2000" dirty="0" err="1"/>
              <a:t>polarizovaného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průchodu</a:t>
            </a:r>
            <a:r>
              <a:rPr lang="en-US" sz="2000" dirty="0"/>
              <a:t> </a:t>
            </a:r>
            <a:r>
              <a:rPr lang="en-US" sz="2000" dirty="0" err="1"/>
              <a:t>opticky</a:t>
            </a:r>
            <a:r>
              <a:rPr lang="en-US" sz="2000" dirty="0"/>
              <a:t> </a:t>
            </a:r>
            <a:r>
              <a:rPr lang="en-US" sz="2000" dirty="0" err="1"/>
              <a:t>aktivní</a:t>
            </a:r>
            <a:r>
              <a:rPr lang="en-US" sz="2000" dirty="0"/>
              <a:t> </a:t>
            </a:r>
            <a:r>
              <a:rPr lang="en-US" sz="2000" dirty="0" err="1"/>
              <a:t>látkou</a:t>
            </a:r>
            <a:r>
              <a:rPr lang="en-US" sz="2000" dirty="0"/>
              <a:t>. </a:t>
            </a:r>
            <a:r>
              <a:rPr lang="en-US" sz="2000" dirty="0" err="1"/>
              <a:t>Slouží</a:t>
            </a:r>
            <a:r>
              <a:rPr lang="en-US" sz="2000" dirty="0"/>
              <a:t> k </a:t>
            </a:r>
            <a:r>
              <a:rPr lang="en-US" sz="2000" dirty="0" err="1"/>
              <a:t>měření</a:t>
            </a:r>
            <a:r>
              <a:rPr lang="en-US" sz="2000" dirty="0"/>
              <a:t> </a:t>
            </a:r>
            <a:r>
              <a:rPr lang="en-US" sz="2000" dirty="0" err="1"/>
              <a:t>optické</a:t>
            </a:r>
            <a:r>
              <a:rPr lang="en-US" sz="2000" dirty="0"/>
              <a:t> </a:t>
            </a:r>
            <a:r>
              <a:rPr lang="en-US" sz="2000" dirty="0" err="1"/>
              <a:t>otáčivosti</a:t>
            </a:r>
            <a:r>
              <a:rPr lang="en-US" sz="2000" dirty="0"/>
              <a:t> </a:t>
            </a:r>
            <a:r>
              <a:rPr lang="en-US" sz="2000" dirty="0" err="1"/>
              <a:t>látek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roztoků</a:t>
            </a:r>
            <a:r>
              <a:rPr lang="en-US" sz="2000" dirty="0"/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6CC0440-D6CF-4AC1-AB3E-D9B92AA0E630}"/>
              </a:ext>
            </a:extLst>
          </p:cNvPr>
          <p:cNvSpPr txBox="1"/>
          <p:nvPr/>
        </p:nvSpPr>
        <p:spPr>
          <a:xfrm>
            <a:off x="103112" y="17331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Polarimetr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9869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63CF3EE-1734-40BD-BFCD-818973B5258C}"/>
              </a:ext>
            </a:extLst>
          </p:cNvPr>
          <p:cNvSpPr txBox="1"/>
          <p:nvPr/>
        </p:nvSpPr>
        <p:spPr>
          <a:xfrm>
            <a:off x="255896" y="5716337"/>
            <a:ext cx="86322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cs-CZ" sz="2000" dirty="0"/>
              <a:t>R</a:t>
            </a:r>
            <a:r>
              <a:rPr lang="en-US" sz="2000" dirty="0" err="1"/>
              <a:t>ozlišení</a:t>
            </a:r>
            <a:r>
              <a:rPr lang="en-US" sz="2000" dirty="0"/>
              <a:t> v </a:t>
            </a:r>
            <a:r>
              <a:rPr lang="en-US" sz="2000" u="sng" dirty="0" err="1"/>
              <a:t>elektronovém</a:t>
            </a:r>
            <a:r>
              <a:rPr lang="en-US" sz="2000" u="sng" dirty="0"/>
              <a:t> </a:t>
            </a:r>
            <a:r>
              <a:rPr lang="en-US" sz="2000" u="sng" dirty="0" err="1"/>
              <a:t>mikroskopu</a:t>
            </a:r>
            <a:r>
              <a:rPr lang="en-US" sz="2000" dirty="0"/>
              <a:t>, </a:t>
            </a:r>
            <a:r>
              <a:rPr lang="en-US" sz="2000" dirty="0" err="1"/>
              <a:t>závisí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kinetické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cs-CZ" sz="2000" dirty="0"/>
              <a:t> elektronů</a:t>
            </a:r>
            <a:r>
              <a:rPr lang="en-US" sz="2000" dirty="0"/>
              <a:t> -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rychlost</a:t>
            </a:r>
            <a:r>
              <a:rPr lang="en-US" sz="2000" dirty="0"/>
              <a:t> (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kinetická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) </a:t>
            </a:r>
            <a:r>
              <a:rPr lang="en-US" sz="2000" dirty="0" err="1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hybnosti</a:t>
            </a:r>
            <a:r>
              <a:rPr lang="en-US" sz="2000" dirty="0"/>
              <a:t>, </a:t>
            </a:r>
            <a:r>
              <a:rPr lang="en-US" sz="2000" dirty="0" err="1"/>
              <a:t>čímž</a:t>
            </a:r>
            <a:r>
              <a:rPr lang="en-US" sz="2000" dirty="0"/>
              <a:t> se </a:t>
            </a:r>
            <a:r>
              <a:rPr lang="en-US" sz="2000" dirty="0" err="1"/>
              <a:t>snižuje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vlnová</a:t>
            </a:r>
            <a:r>
              <a:rPr lang="en-US" sz="2000" dirty="0"/>
              <a:t> </a:t>
            </a:r>
            <a:r>
              <a:rPr lang="en-US" sz="2000" dirty="0" err="1"/>
              <a:t>délka</a:t>
            </a:r>
            <a:r>
              <a:rPr lang="en-US" sz="2000" dirty="0"/>
              <a:t> a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tedy</a:t>
            </a:r>
            <a:r>
              <a:rPr lang="en-US" sz="2000" dirty="0"/>
              <a:t> </a:t>
            </a:r>
            <a:r>
              <a:rPr lang="en-US" sz="2000" dirty="0" err="1"/>
              <a:t>dosáhnout</a:t>
            </a:r>
            <a:r>
              <a:rPr lang="en-US" sz="2000" dirty="0"/>
              <a:t> </a:t>
            </a:r>
            <a:r>
              <a:rPr lang="en-US" sz="2000" dirty="0" err="1"/>
              <a:t>vyššího</a:t>
            </a:r>
            <a:r>
              <a:rPr lang="en-US" sz="2000" dirty="0"/>
              <a:t> </a:t>
            </a:r>
            <a:r>
              <a:rPr lang="en-US" sz="2000" dirty="0" err="1"/>
              <a:t>rozlišení</a:t>
            </a:r>
            <a:r>
              <a:rPr lang="en-US" sz="2000" dirty="0"/>
              <a:t>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AB4E15-D71C-4E4C-9B2E-639B11273E73}"/>
              </a:ext>
            </a:extLst>
          </p:cNvPr>
          <p:cNvSpPr txBox="1"/>
          <p:nvPr/>
        </p:nvSpPr>
        <p:spPr>
          <a:xfrm>
            <a:off x="197891" y="1508416"/>
            <a:ext cx="8659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2. V</a:t>
            </a:r>
            <a:r>
              <a:rPr lang="en-US" sz="2000" dirty="0" err="1"/>
              <a:t>lnové</a:t>
            </a:r>
            <a:r>
              <a:rPr lang="en-US" sz="2000" dirty="0"/>
              <a:t> </a:t>
            </a:r>
            <a:r>
              <a:rPr lang="en-US" sz="2000" dirty="0" err="1"/>
              <a:t>vlastnosti</a:t>
            </a:r>
            <a:r>
              <a:rPr lang="en-US" sz="2000" dirty="0"/>
              <a:t> </a:t>
            </a:r>
            <a:r>
              <a:rPr lang="en-US" sz="2000" dirty="0" err="1"/>
              <a:t>vykazují</a:t>
            </a:r>
            <a:r>
              <a:rPr lang="en-US" sz="2000" dirty="0"/>
              <a:t> (v </a:t>
            </a:r>
            <a:r>
              <a:rPr lang="en-US" sz="2000" dirty="0" err="1"/>
              <a:t>určitých</a:t>
            </a:r>
            <a:r>
              <a:rPr lang="en-US" sz="2000" dirty="0"/>
              <a:t> </a:t>
            </a:r>
            <a:r>
              <a:rPr lang="en-US" sz="2000" dirty="0" err="1"/>
              <a:t>situacích</a:t>
            </a:r>
            <a:r>
              <a:rPr lang="en-US" sz="2000" dirty="0"/>
              <a:t>) </a:t>
            </a:r>
            <a:r>
              <a:rPr lang="en-US" sz="2000" dirty="0" err="1"/>
              <a:t>všechny</a:t>
            </a:r>
            <a:r>
              <a:rPr lang="en-US" sz="2000" dirty="0"/>
              <a:t> </a:t>
            </a:r>
            <a:r>
              <a:rPr lang="en-US" sz="2000" dirty="0" err="1"/>
              <a:t>částice</a:t>
            </a:r>
            <a:r>
              <a:rPr lang="en-US" sz="2000" dirty="0"/>
              <a:t> (de Broglie 1924). </a:t>
            </a:r>
            <a:r>
              <a:rPr lang="en-US" sz="2000" dirty="0" err="1"/>
              <a:t>Částice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popsat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délkou</a:t>
            </a:r>
            <a:r>
              <a:rPr lang="en-US" sz="2000" dirty="0"/>
              <a:t> o </a:t>
            </a:r>
            <a:r>
              <a:rPr lang="en-US" sz="2000" dirty="0" err="1"/>
              <a:t>velikosti</a:t>
            </a:r>
            <a:endParaRPr lang="en-US" sz="2000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A1DFF38C-F47D-4679-B30E-09EE63261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377" y="2348032"/>
            <a:ext cx="809119" cy="7079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DF97257-AD4B-4A58-90E7-10E35DA1EB61}"/>
              </a:ext>
            </a:extLst>
          </p:cNvPr>
          <p:cNvSpPr txBox="1"/>
          <p:nvPr/>
        </p:nvSpPr>
        <p:spPr>
          <a:xfrm>
            <a:off x="2541896" y="2334090"/>
            <a:ext cx="5165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kde</a:t>
            </a:r>
            <a:r>
              <a:rPr lang="en-US" dirty="0"/>
              <a:t> h je </a:t>
            </a:r>
            <a:r>
              <a:rPr lang="en-US" dirty="0" err="1"/>
              <a:t>Planckova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 a p je </a:t>
            </a:r>
            <a:r>
              <a:rPr lang="en-US" dirty="0" err="1"/>
              <a:t>hybnost</a:t>
            </a:r>
            <a:r>
              <a:rPr lang="en-US" dirty="0"/>
              <a:t> </a:t>
            </a:r>
            <a:r>
              <a:rPr lang="en-US" dirty="0" err="1"/>
              <a:t>částice</a:t>
            </a:r>
            <a:r>
              <a:rPr lang="en-US" dirty="0"/>
              <a:t>.</a:t>
            </a:r>
          </a:p>
        </p:txBody>
      </p:sp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23764F17-9AA0-4D66-8F03-A66E26B62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634987"/>
              </p:ext>
            </p:extLst>
          </p:nvPr>
        </p:nvGraphicFramePr>
        <p:xfrm>
          <a:off x="1597853" y="544038"/>
          <a:ext cx="1541463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838080" imgH="393480" progId="Equation.3">
                  <p:embed/>
                </p:oleObj>
              </mc:Choice>
              <mc:Fallback>
                <p:oleObj name="Rovnice" r:id="rId4" imgW="838080" imgH="393480" progId="Equation.3">
                  <p:embed/>
                  <p:pic>
                    <p:nvPicPr>
                      <p:cNvPr id="9" name="Object 4">
                        <a:extLst>
                          <a:ext uri="{FF2B5EF4-FFF2-40B4-BE49-F238E27FC236}">
                            <a16:creationId xmlns:a16="http://schemas.microsoft.com/office/drawing/2014/main" id="{1DA0B612-70EA-447D-9FA2-F582244AA1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853" y="544038"/>
                        <a:ext cx="1541463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90863D-82E2-4F70-BAAF-6AF7E0C9CCEB}"/>
              </a:ext>
            </a:extLst>
          </p:cNvPr>
          <p:cNvSpPr txBox="1"/>
          <p:nvPr/>
        </p:nvSpPr>
        <p:spPr>
          <a:xfrm>
            <a:off x="928901" y="633831"/>
            <a:ext cx="6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>
                <a:solidFill>
                  <a:srgbClr val="FF0000"/>
                </a:solidFill>
              </a:rPr>
              <a:t>p = 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6A183F-8E34-4217-BACE-14594D34935F}"/>
              </a:ext>
            </a:extLst>
          </p:cNvPr>
          <p:cNvSpPr txBox="1"/>
          <p:nvPr/>
        </p:nvSpPr>
        <p:spPr>
          <a:xfrm>
            <a:off x="255896" y="515009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P</a:t>
            </a:r>
            <a:r>
              <a:rPr lang="en-US" sz="2400" b="1" dirty="0" err="1"/>
              <a:t>říklad</a:t>
            </a:r>
            <a:endParaRPr lang="en-US" sz="2400" b="1" dirty="0"/>
          </a:p>
        </p:txBody>
      </p:sp>
      <p:pic>
        <p:nvPicPr>
          <p:cNvPr id="12" name="Picture 2" descr="http://hyperphysics.phy-astr.gsu.edu/hbase/quantum/imgqua/wavpar.gif">
            <a:hlinkClick r:id="rId6"/>
            <a:extLst>
              <a:ext uri="{FF2B5EF4-FFF2-40B4-BE49-F238E27FC236}">
                <a16:creationId xmlns:a16="http://schemas.microsoft.com/office/drawing/2014/main" id="{266B59FD-BA29-4EE5-830A-66E07F2C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04" y="3135784"/>
            <a:ext cx="6091238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5110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A60F882D-CACF-456F-8EE1-DC4B0BDA554A}"/>
              </a:ext>
            </a:extLst>
          </p:cNvPr>
          <p:cNvSpPr txBox="1"/>
          <p:nvPr/>
        </p:nvSpPr>
        <p:spPr>
          <a:xfrm>
            <a:off x="247649" y="714941"/>
            <a:ext cx="86487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 err="1">
                <a:solidFill>
                  <a:srgbClr val="202122"/>
                </a:solidFill>
                <a:effectLst/>
              </a:rPr>
              <a:t>Pockelsův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 jev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 </a:t>
            </a:r>
            <a:r>
              <a:rPr lang="cs-CZ" sz="2000" dirty="0">
                <a:solidFill>
                  <a:srgbClr val="202122"/>
                </a:solidFill>
              </a:rPr>
              <a:t>=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vznik dvojlomu vlivem elektrického pole v původně opticky izotropních látkách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Indukovaný dvojlom je úměrný vlnové délce a čtverci intenzity elektrického pole.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V případě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line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á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rn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í závislosti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hovoříme o lineárním elektrooptickém jevu a v případě kvadratické závislosti hovoříme o kvadratickém elektrooptickém jevu též </a:t>
            </a:r>
            <a:r>
              <a:rPr lang="cs-CZ" sz="2000" b="1" i="0" dirty="0" err="1">
                <a:solidFill>
                  <a:srgbClr val="202122"/>
                </a:solidFill>
                <a:effectLst/>
              </a:rPr>
              <a:t>Kerrově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 jevu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Pockelsova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jevu se využívá v elektrooptických modulátorech, závěrkách i při konstrukci fázových destiček. 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Kerrova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jevu v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rychlé elektrooptické uzávěrce (tzv. </a:t>
            </a:r>
            <a:r>
              <a:rPr lang="cs-CZ" sz="2000" b="0" i="0" dirty="0" err="1">
                <a:solidFill>
                  <a:srgbClr val="212529"/>
                </a:solidFill>
                <a:effectLst/>
              </a:rPr>
              <a:t>Kerrově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článku).</a:t>
            </a:r>
            <a:endParaRPr lang="cs-CZ" sz="2000" dirty="0"/>
          </a:p>
        </p:txBody>
      </p:sp>
      <p:pic>
        <p:nvPicPr>
          <p:cNvPr id="133128" name="Picture 8" descr="Kerr Effect Apparatus">
            <a:extLst>
              <a:ext uri="{FF2B5EF4-FFF2-40B4-BE49-F238E27FC236}">
                <a16:creationId xmlns:a16="http://schemas.microsoft.com/office/drawing/2014/main" id="{2B58EE20-97B4-4764-BB7F-2DB14D70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148767"/>
            <a:ext cx="3891498" cy="23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E2B181-4BF4-4F37-9135-F0A52ACDE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3052803"/>
            <a:ext cx="4362450" cy="282520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CD76AA-518A-41A8-AAB4-574F943AA2CF}"/>
              </a:ext>
            </a:extLst>
          </p:cNvPr>
          <p:cNvSpPr txBox="1"/>
          <p:nvPr/>
        </p:nvSpPr>
        <p:spPr>
          <a:xfrm>
            <a:off x="247649" y="16218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 err="1">
                <a:solidFill>
                  <a:srgbClr val="202122"/>
                </a:solidFill>
                <a:effectLst/>
              </a:rPr>
              <a:t>Pockelsův</a:t>
            </a:r>
            <a:r>
              <a:rPr lang="cs-CZ" sz="2400" b="1" i="0" dirty="0">
                <a:solidFill>
                  <a:srgbClr val="202122"/>
                </a:solidFill>
                <a:effectLst/>
              </a:rPr>
              <a:t> a </a:t>
            </a:r>
            <a:r>
              <a:rPr lang="cs-CZ" sz="2400" b="1" i="0" dirty="0" err="1">
                <a:solidFill>
                  <a:srgbClr val="202122"/>
                </a:solidFill>
                <a:effectLst/>
              </a:rPr>
              <a:t>Kerrův</a:t>
            </a:r>
            <a:r>
              <a:rPr lang="cs-CZ" sz="2400" b="1" i="0" dirty="0">
                <a:solidFill>
                  <a:srgbClr val="202122"/>
                </a:solidFill>
                <a:effectLst/>
              </a:rPr>
              <a:t> jev</a:t>
            </a:r>
            <a:r>
              <a:rPr lang="cs-CZ" sz="2400" b="0" i="0" dirty="0">
                <a:solidFill>
                  <a:srgbClr val="202122"/>
                </a:solidFill>
                <a:effectLst/>
              </a:rPr>
              <a:t> 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84800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94817B-B7D7-41CD-8C4B-7F41B976BC09}"/>
              </a:ext>
            </a:extLst>
          </p:cNvPr>
          <p:cNvSpPr txBox="1"/>
          <p:nvPr/>
        </p:nvSpPr>
        <p:spPr>
          <a:xfrm>
            <a:off x="134750" y="1709157"/>
            <a:ext cx="65290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0" dirty="0" err="1">
                <a:solidFill>
                  <a:srgbClr val="202122"/>
                </a:solidFill>
                <a:effectLst/>
              </a:rPr>
              <a:t>Při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pohledu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každým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okem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samostatně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je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člověk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schopen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vnímat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obraz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jednotlivě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z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každého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oka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.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Při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pohledu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oběma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očima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jsou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tyto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obrazy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spojeny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v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jeden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(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tzv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.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fúze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obrazu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) a je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umožněno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vnímání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hloubky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obrazu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.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Zorná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pole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obou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očí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zabírají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odlišnou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oblast. Tyto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oblasti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se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překrývají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a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stereoskopické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vidění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je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umožněno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právě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v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oblasti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tohoto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202122"/>
                </a:solidFill>
                <a:effectLst/>
              </a:rPr>
              <a:t>průniku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.</a:t>
            </a:r>
            <a:endParaRPr lang="cs-CZ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29B9D6-89D0-40DA-8A91-E1F14F6B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72" y="3714732"/>
            <a:ext cx="4955106" cy="30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yrannosauridae - Wikiwand">
            <a:extLst>
              <a:ext uri="{FF2B5EF4-FFF2-40B4-BE49-F238E27FC236}">
                <a16:creationId xmlns:a16="http://schemas.microsoft.com/office/drawing/2014/main" id="{4B9A8CBB-77C3-4A9E-A369-891472FEA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897079"/>
            <a:ext cx="2071359" cy="286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B4C3318-A57A-4921-BAAB-0AC2FD753AFD}"/>
              </a:ext>
            </a:extLst>
          </p:cNvPr>
          <p:cNvSpPr txBox="1"/>
          <p:nvPr/>
        </p:nvSpPr>
        <p:spPr>
          <a:xfrm>
            <a:off x="139958" y="752341"/>
            <a:ext cx="88640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02122"/>
                </a:solidFill>
                <a:effectLst/>
              </a:rPr>
              <a:t>Binokulární </a:t>
            </a:r>
            <a:r>
              <a:rPr lang="en-US" sz="2000" b="1" i="0" dirty="0">
                <a:solidFill>
                  <a:srgbClr val="202122"/>
                </a:solidFill>
                <a:effectLst/>
              </a:rPr>
              <a:t>(</a:t>
            </a:r>
            <a:r>
              <a:rPr lang="en-US" sz="2000" b="1" i="0" dirty="0" err="1">
                <a:solidFill>
                  <a:srgbClr val="202122"/>
                </a:solidFill>
                <a:effectLst/>
              </a:rPr>
              <a:t>stereoskopické</a:t>
            </a:r>
            <a:r>
              <a:rPr lang="en-US" sz="2000" b="1" i="0" dirty="0">
                <a:solidFill>
                  <a:srgbClr val="202122"/>
                </a:solidFill>
                <a:effectLst/>
              </a:rPr>
              <a:t>) 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vidění </a:t>
            </a:r>
            <a:r>
              <a:rPr lang="cs-CZ" sz="2000" i="0" dirty="0">
                <a:solidFill>
                  <a:srgbClr val="202122"/>
                </a:solidFill>
                <a:effectLst/>
              </a:rPr>
              <a:t>znamená vidění oběma očima zároveň. Znamená to, že se obrazy vnímané simultánně oběma očima spojí v jeden a navíc nám umožňuje vnímat hloubku prostoru</a:t>
            </a:r>
            <a:r>
              <a:rPr lang="en-US" sz="2000" i="0" dirty="0">
                <a:solidFill>
                  <a:srgbClr val="202122"/>
                </a:solidFill>
                <a:effectLst/>
              </a:rPr>
              <a:t>.</a:t>
            </a:r>
            <a:endParaRPr lang="cs-CZ" sz="2000" dirty="0"/>
          </a:p>
        </p:txBody>
      </p:sp>
      <p:pic>
        <p:nvPicPr>
          <p:cNvPr id="4" name="Picture 4" descr="Human Skull Anatomy | Bones in Human Skull | DK Find Out">
            <a:extLst>
              <a:ext uri="{FF2B5EF4-FFF2-40B4-BE49-F238E27FC236}">
                <a16:creationId xmlns:a16="http://schemas.microsoft.com/office/drawing/2014/main" id="{4E7B3676-402E-4186-879A-8517C937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5" y="3955926"/>
            <a:ext cx="1239072" cy="180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EFB85A-575D-4867-959E-31BED7A33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850" y="1847850"/>
            <a:ext cx="197289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378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0BD627F-BAB5-43B3-A3D2-B9E159067352}"/>
              </a:ext>
            </a:extLst>
          </p:cNvPr>
          <p:cNvSpPr txBox="1"/>
          <p:nvPr/>
        </p:nvSpPr>
        <p:spPr>
          <a:xfrm>
            <a:off x="189634" y="383857"/>
            <a:ext cx="57331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Při ostření na určitý bod v prostoru se oči natočí tak, aby se jejich zorné osy v tomto bodě protínaly. Úhel, který přitom osy očí svírají, se nazývá </a:t>
            </a:r>
            <a:r>
              <a:rPr lang="cs-CZ" sz="2000" b="1" dirty="0"/>
              <a:t>stereoskopická paralaxa</a:t>
            </a:r>
            <a:r>
              <a:rPr lang="cs-CZ" sz="2000" dirty="0"/>
              <a:t>. Obraz nazíraného bodu se promítne do identického místa obou sítnic. Mozek pak provede fúzi obrazu a je tak vyvolán jediný optický vjem.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D198432-F1A6-44CC-AC38-CA968BB91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45045"/>
            <a:ext cx="2896466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854A74A-DD05-4AD7-899F-65CF474AE38F}"/>
              </a:ext>
            </a:extLst>
          </p:cNvPr>
          <p:cNvSpPr txBox="1"/>
          <p:nvPr/>
        </p:nvSpPr>
        <p:spPr>
          <a:xfrm>
            <a:off x="133350" y="2415391"/>
            <a:ext cx="8877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Množina bodů v prostoru, jejichž obrazy dopadají na identická místa na sítnicích, se označuje jako </a:t>
            </a:r>
            <a:r>
              <a:rPr lang="cs-CZ" sz="2000" b="1" dirty="0" err="1"/>
              <a:t>horopter</a:t>
            </a:r>
            <a:r>
              <a:rPr lang="cs-CZ" sz="2000" dirty="0"/>
              <a:t>. Mozek vnímá hloubku na základě porovnávání s dalšími objekty.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ED1B465-FCEC-48F3-BB26-CC8B74837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4" y="3655219"/>
            <a:ext cx="6213021" cy="18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83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http://astronuklfyzika.cz/Fotoefek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342900"/>
            <a:ext cx="5724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2"/>
          <p:cNvSpPr>
            <a:spLocks noChangeArrowheads="1"/>
          </p:cNvSpPr>
          <p:nvPr/>
        </p:nvSpPr>
        <p:spPr bwMode="auto">
          <a:xfrm>
            <a:off x="609600" y="3886200"/>
            <a:ext cx="800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Každá mikročástice o hmotnosti </a:t>
            </a:r>
            <a:r>
              <a:rPr lang="cs-CZ" altLang="cs-CZ" u="sng"/>
              <a:t>m</a:t>
            </a:r>
            <a:r>
              <a:rPr lang="cs-CZ" altLang="cs-CZ"/>
              <a:t> pohybující se rychlostí </a:t>
            </a:r>
            <a:r>
              <a:rPr lang="cs-CZ" altLang="cs-CZ" u="sng"/>
              <a:t>v</a:t>
            </a:r>
            <a:r>
              <a:rPr lang="cs-CZ" altLang="cs-CZ"/>
              <a:t>, se může chovat jako vlna o vlnové délce</a:t>
            </a:r>
          </a:p>
        </p:txBody>
      </p:sp>
      <p:pic>
        <p:nvPicPr>
          <p:cNvPr id="10245" name="Picture 4" descr="\lambda = \frac{h}{p} = \frac {h}{\gamma mv} = \frac {h}{mv} \sqrt{1 - \frac{v^2}{c^2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4545013"/>
            <a:ext cx="41148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Obdélník 3"/>
          <p:cNvSpPr>
            <a:spLocks noChangeArrowheads="1"/>
          </p:cNvSpPr>
          <p:nvPr/>
        </p:nvSpPr>
        <p:spPr bwMode="auto">
          <a:xfrm>
            <a:off x="706438" y="5867400"/>
            <a:ext cx="4232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b="1" i="1"/>
              <a:t>De Broglieova-Comptonova</a:t>
            </a:r>
            <a:r>
              <a:rPr lang="cs-CZ" altLang="cs-CZ" b="1"/>
              <a:t> vlnová délka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7641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9063</TotalTime>
  <Words>5001</Words>
  <Application>Microsoft Office PowerPoint</Application>
  <PresentationFormat>Předvádění na obrazovce (4:3)</PresentationFormat>
  <Paragraphs>358</Paragraphs>
  <Slides>82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93" baseType="lpstr">
      <vt:lpstr>Arial</vt:lpstr>
      <vt:lpstr>Calibri</vt:lpstr>
      <vt:lpstr>Calibri Light</vt:lpstr>
      <vt:lpstr>Cambria Math</vt:lpstr>
      <vt:lpstr>DDG_ProximaNova</vt:lpstr>
      <vt:lpstr>Source Sans Pro</vt:lpstr>
      <vt:lpstr>Times</vt:lpstr>
      <vt:lpstr>Times New Roman</vt:lpstr>
      <vt:lpstr>Wingdings</vt:lpstr>
      <vt:lpstr>Motiv Office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Vliv elektromagnetického záření na molekuly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Světlo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Absorpce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Lambert – Beerův zákon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Ohyb na mřížce</vt:lpstr>
      <vt:lpstr>Prezentace aplikace PowerPoint</vt:lpstr>
      <vt:lpstr>Refraktometry a optické kabely</vt:lpstr>
      <vt:lpstr>Polarizace světla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Lubomir Prokes</cp:lastModifiedBy>
  <cp:revision>219</cp:revision>
  <dcterms:created xsi:type="dcterms:W3CDTF">2020-12-31T16:38:39Z</dcterms:created>
  <dcterms:modified xsi:type="dcterms:W3CDTF">2022-11-28T21:20:35Z</dcterms:modified>
</cp:coreProperties>
</file>