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0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19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87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8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5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41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3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933F-5C3C-4D05-BBE0-66EE9D28C03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14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4E5AE-C4ED-499D-AC1D-62FAD314C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Lynenova</a:t>
            </a:r>
            <a:r>
              <a:rPr lang="cs-CZ" b="1" dirty="0"/>
              <a:t> spirála (</a:t>
            </a:r>
            <a:r>
              <a:rPr lang="el-GR" b="1" dirty="0"/>
              <a:t>β</a:t>
            </a:r>
            <a:r>
              <a:rPr lang="cs-CZ" b="1" dirty="0"/>
              <a:t>-oxidace mastných kyselin)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8DFCE0-183E-49C1-A47A-CABE9C6D2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4718"/>
            <a:ext cx="9144000" cy="863082"/>
          </a:xfrm>
        </p:spPr>
        <p:txBody>
          <a:bodyPr>
            <a:normAutofit/>
          </a:bodyPr>
          <a:lstStyle/>
          <a:p>
            <a:r>
              <a:rPr lang="cs-CZ" sz="3200" dirty="0"/>
              <a:t>ODBOURÁVÁNÍ LIPIDŮ</a:t>
            </a:r>
          </a:p>
        </p:txBody>
      </p:sp>
    </p:spTree>
    <p:extLst>
      <p:ext uri="{BB962C8B-B14F-4D97-AF65-F5344CB8AC3E}">
        <p14:creationId xmlns:p14="http://schemas.microsoft.com/office/powerpoint/2010/main" val="42764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17E31-F832-480D-B8BF-58385F58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2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karnitin</a:t>
            </a:r>
          </a:p>
        </p:txBody>
      </p:sp>
      <p:pic>
        <p:nvPicPr>
          <p:cNvPr id="7170" name="Picture 2" descr="karnitin">
            <a:extLst>
              <a:ext uri="{FF2B5EF4-FFF2-40B4-BE49-F238E27FC236}">
                <a16:creationId xmlns:a16="http://schemas.microsoft.com/office/drawing/2014/main" id="{E1006028-7807-4D34-BA53-242E8A0D65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45029"/>
            <a:ext cx="9947988" cy="44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319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A62866-B00A-4131-BDE8-04BCF469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8580"/>
            <a:ext cx="11226282" cy="655942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První dehydrogenace </a:t>
            </a:r>
            <a:r>
              <a:rPr lang="cs-CZ" dirty="0">
                <a:sym typeface="Symbol" panose="05050102010706020507" pitchFamily="18" charset="2"/>
              </a:rPr>
              <a:t> vznik dvojné vazby mezi C</a:t>
            </a:r>
            <a:r>
              <a:rPr lang="cs-CZ" baseline="-25000" dirty="0">
                <a:sym typeface="Symbol" panose="05050102010706020507" pitchFamily="18" charset="2"/>
              </a:rPr>
              <a:t></a:t>
            </a:r>
            <a:r>
              <a:rPr lang="cs-CZ" dirty="0">
                <a:sym typeface="Symbol" panose="05050102010706020507" pitchFamily="18" charset="2"/>
              </a:rPr>
              <a:t> a C</a:t>
            </a:r>
            <a:r>
              <a:rPr lang="el-GR" baseline="-25000" dirty="0">
                <a:sym typeface="Symbol" panose="05050102010706020507" pitchFamily="18" charset="2"/>
              </a:rPr>
              <a:t>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Vzniká 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 - 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dehydroacyl-CoA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katalyzuje flavinová dehydrogenáza: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acyl-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-dehydrogenáza.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cs-CZ" b="1" dirty="0">
                <a:solidFill>
                  <a:srgbClr val="7030A0"/>
                </a:solidFill>
              </a:rPr>
              <a:t>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+ FAD → nenasycený 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+ FADH</a:t>
            </a:r>
            <a:r>
              <a:rPr lang="cs-CZ" b="1" baseline="-25000" dirty="0">
                <a:solidFill>
                  <a:srgbClr val="7030A0"/>
                </a:solidFill>
              </a:rPr>
              <a:t>2</a:t>
            </a:r>
            <a:endParaRPr lang="cs-CZ" b="1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Adice H</a:t>
            </a:r>
            <a:r>
              <a:rPr lang="cs-CZ" b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O na dvojnou vazbu </a:t>
            </a:r>
            <a:r>
              <a:rPr lang="cs-CZ" dirty="0">
                <a:sym typeface="Symbol" panose="05050102010706020507" pitchFamily="18" charset="2"/>
              </a:rPr>
              <a:t> vzniká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hydroxyacyl-CoA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katalyzuje lyáza: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enoyl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-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-hydratáza (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triv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.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krotonáza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cs-CZ" b="1" dirty="0">
                <a:solidFill>
                  <a:srgbClr val="7030A0"/>
                </a:solidFill>
              </a:rPr>
              <a:t>Nenasycený 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+ H</a:t>
            </a:r>
            <a:r>
              <a:rPr lang="cs-CZ" b="1" baseline="-25000" dirty="0">
                <a:solidFill>
                  <a:srgbClr val="7030A0"/>
                </a:solidFill>
              </a:rPr>
              <a:t>2</a:t>
            </a:r>
            <a:r>
              <a:rPr lang="cs-CZ" b="1" dirty="0">
                <a:solidFill>
                  <a:srgbClr val="7030A0"/>
                </a:solidFill>
              </a:rPr>
              <a:t>O →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hydroxyacyl-CoA</a:t>
            </a:r>
            <a:endParaRPr lang="cs-CZ" b="1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Druhá dehydrogenace </a:t>
            </a:r>
            <a:r>
              <a:rPr lang="cs-CZ" dirty="0">
                <a:sym typeface="Symbol" panose="05050102010706020507" pitchFamily="18" charset="2"/>
              </a:rPr>
              <a:t> vzniká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oxoacyl-CoA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(-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ketoacyl-CoA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katalyzuje pyridinová dehydrogenáza: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3-hydroxyacyl-CoA-dehydrogenáza.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/>
              <a:t>Dehydrogenace hydroxylové skupiny a </a:t>
            </a:r>
            <a:r>
              <a:rPr lang="el-GR" dirty="0"/>
              <a:t>β-</a:t>
            </a:r>
            <a:r>
              <a:rPr lang="cs-CZ" dirty="0"/>
              <a:t>uhlíku za vzniku NADH+H</a:t>
            </a:r>
            <a:r>
              <a:rPr lang="cs-CZ" baseline="30000" dirty="0"/>
              <a:t>+</a:t>
            </a:r>
            <a:r>
              <a:rPr lang="cs-CZ" dirty="0"/>
              <a:t>.</a:t>
            </a: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hydroxyacyl-CoA</a:t>
            </a:r>
            <a:r>
              <a:rPr lang="cs-CZ" b="1" dirty="0">
                <a:solidFill>
                  <a:srgbClr val="7030A0"/>
                </a:solidFill>
              </a:rPr>
              <a:t> + NAD</a:t>
            </a:r>
            <a:r>
              <a:rPr lang="cs-CZ" b="1" baseline="30000" dirty="0">
                <a:solidFill>
                  <a:srgbClr val="7030A0"/>
                </a:solidFill>
              </a:rPr>
              <a:t>+</a:t>
            </a:r>
            <a:r>
              <a:rPr lang="cs-CZ" b="1" dirty="0">
                <a:solidFill>
                  <a:srgbClr val="7030A0"/>
                </a:solidFill>
              </a:rPr>
              <a:t> →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oxoacyl-CoA</a:t>
            </a:r>
            <a:r>
              <a:rPr lang="cs-CZ" b="1" dirty="0">
                <a:solidFill>
                  <a:srgbClr val="7030A0"/>
                </a:solidFill>
              </a:rPr>
              <a:t> + NADH+H</a:t>
            </a:r>
            <a:r>
              <a:rPr lang="cs-CZ" b="1" baseline="30000" dirty="0">
                <a:solidFill>
                  <a:srgbClr val="7030A0"/>
                </a:solidFill>
              </a:rPr>
              <a:t>+</a:t>
            </a:r>
            <a:endParaRPr lang="cs-CZ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4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Folie\Metabolismus lipidů\Metabolismus lipidů0004.JPG">
            <a:extLst>
              <a:ext uri="{FF2B5EF4-FFF2-40B4-BE49-F238E27FC236}">
                <a16:creationId xmlns:a16="http://schemas.microsoft.com/office/drawing/2014/main" id="{925FD09F-38F9-49FA-BDD9-0375FE2820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91" y="195943"/>
            <a:ext cx="11448661" cy="649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795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B0E6C-2044-40B8-A9D7-BDC3319DA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232"/>
            <a:ext cx="10515600" cy="621418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b="1" dirty="0" err="1">
                <a:solidFill>
                  <a:srgbClr val="FF0000"/>
                </a:solidFill>
              </a:rPr>
              <a:t>Thiolýza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 vzniklý </a:t>
            </a:r>
            <a:r>
              <a:rPr lang="el-GR" dirty="0"/>
              <a:t>β-</a:t>
            </a:r>
            <a:r>
              <a:rPr lang="cs-CZ" dirty="0" err="1"/>
              <a:t>oxoacyl-CoA</a:t>
            </a:r>
            <a:r>
              <a:rPr lang="cs-CZ" dirty="0"/>
              <a:t> je jako </a:t>
            </a:r>
            <a:r>
              <a:rPr lang="cs-CZ" dirty="0" err="1"/>
              <a:t>thioester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velmi labilní a </a:t>
            </a:r>
            <a:r>
              <a:rPr lang="cs-CZ" b="1" dirty="0" err="1">
                <a:solidFill>
                  <a:srgbClr val="FFFF00"/>
                </a:solidFill>
              </a:rPr>
              <a:t>thiolyticky</a:t>
            </a:r>
            <a:r>
              <a:rPr lang="cs-CZ" b="1" dirty="0">
                <a:solidFill>
                  <a:srgbClr val="FFFF00"/>
                </a:solidFill>
              </a:rPr>
              <a:t> se štěpí</a:t>
            </a:r>
            <a:r>
              <a:rPr lang="cs-CZ" dirty="0"/>
              <a:t> přičemž </a:t>
            </a:r>
            <a:r>
              <a:rPr lang="cs-CZ" dirty="0">
                <a:sym typeface="Symbol" panose="05050102010706020507" pitchFamily="18" charset="2"/>
              </a:rPr>
              <a:t>mezi C</a:t>
            </a:r>
            <a:r>
              <a:rPr lang="cs-CZ" baseline="-25000" dirty="0">
                <a:sym typeface="Symbol" panose="05050102010706020507" pitchFamily="18" charset="2"/>
              </a:rPr>
              <a:t></a:t>
            </a:r>
            <a:r>
              <a:rPr lang="cs-CZ" dirty="0">
                <a:sym typeface="Symbol" panose="05050102010706020507" pitchFamily="18" charset="2"/>
              </a:rPr>
              <a:t> a C</a:t>
            </a:r>
            <a:r>
              <a:rPr lang="el-GR" baseline="-25000" dirty="0">
                <a:sym typeface="Symbol" panose="05050102010706020507" pitchFamily="18" charset="2"/>
              </a:rPr>
              <a:t> </a:t>
            </a:r>
            <a:r>
              <a:rPr lang="cs-CZ" dirty="0">
                <a:sym typeface="Symbol" panose="05050102010706020507" pitchFamily="18" charset="2"/>
              </a:rPr>
              <a:t>původní mastné v</a:t>
            </a:r>
            <a:r>
              <a:rPr lang="cs-CZ" dirty="0"/>
              <a:t>stoupí nová molekul </a:t>
            </a:r>
            <a:r>
              <a:rPr lang="cs-CZ" dirty="0" err="1"/>
              <a:t>CoA</a:t>
            </a:r>
            <a:r>
              <a:rPr lang="cs-CZ" dirty="0"/>
              <a:t> a z řetězce se uvolní C</a:t>
            </a:r>
            <a:r>
              <a:rPr lang="cs-CZ" baseline="-25000" dirty="0"/>
              <a:t>2</a:t>
            </a:r>
            <a:r>
              <a:rPr lang="cs-CZ" dirty="0"/>
              <a:t> jednotka v podobě </a:t>
            </a:r>
            <a:r>
              <a:rPr lang="cs-CZ" b="1" dirty="0">
                <a:solidFill>
                  <a:srgbClr val="FFFF00"/>
                </a:solidFill>
              </a:rPr>
              <a:t>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.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katalyzováno </a:t>
            </a:r>
            <a:r>
              <a:rPr lang="cs-CZ" dirty="0" err="1">
                <a:sym typeface="Symbol" panose="05050102010706020507" pitchFamily="18" charset="2"/>
              </a:rPr>
              <a:t>acyltransferázou</a:t>
            </a:r>
            <a:r>
              <a:rPr lang="cs-CZ" dirty="0">
                <a:sym typeface="Symbol" panose="05050102010706020507" pitchFamily="18" charset="2"/>
              </a:rPr>
              <a:t>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-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oxothiolázou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. </a:t>
            </a:r>
            <a:endParaRPr lang="cs-CZ" b="1" dirty="0">
              <a:sym typeface="Symbol" panose="05050102010706020507" pitchFamily="18" charset="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Konečný krok, kdy se odštěpí Acetyl-</a:t>
            </a:r>
            <a:r>
              <a:rPr lang="cs-CZ" dirty="0" err="1"/>
              <a:t>CoA</a:t>
            </a:r>
            <a:r>
              <a:rPr lang="cs-CZ" dirty="0"/>
              <a:t> a řetězec se tak zkrátí o dva uhlíky.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oxoacyl-CoA</a:t>
            </a:r>
            <a:r>
              <a:rPr lang="cs-CZ" b="1" dirty="0">
                <a:solidFill>
                  <a:srgbClr val="7030A0"/>
                </a:solidFill>
              </a:rPr>
              <a:t> + HS-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→ </a:t>
            </a:r>
            <a:r>
              <a:rPr lang="cs-CZ" b="1" dirty="0" err="1">
                <a:solidFill>
                  <a:srgbClr val="7030A0"/>
                </a:solidFill>
              </a:rPr>
              <a:t>Ac-CoA</a:t>
            </a:r>
            <a:r>
              <a:rPr lang="cs-CZ" b="1" dirty="0">
                <a:solidFill>
                  <a:srgbClr val="7030A0"/>
                </a:solidFill>
              </a:rPr>
              <a:t> + 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(-2C).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7030A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b="1" dirty="0">
                <a:solidFill>
                  <a:srgbClr val="FF0000"/>
                </a:solidFill>
              </a:rPr>
              <a:t>ENERGETICKÁ BILANCE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-OXIDACE: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Při 1 oběhnutí cyklu -oxidace se získá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1 FADH</a:t>
            </a:r>
            <a:r>
              <a:rPr lang="cs-CZ" b="1" baseline="-25000" dirty="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a 1 NADH + H</a:t>
            </a:r>
            <a:r>
              <a:rPr lang="cs-CZ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, </a:t>
            </a:r>
            <a:r>
              <a:rPr lang="cs-CZ" dirty="0">
                <a:sym typeface="Symbol" panose="05050102010706020507" pitchFamily="18" charset="2"/>
              </a:rPr>
              <a:t>což odpovídá zisku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5 ATP </a:t>
            </a:r>
            <a:r>
              <a:rPr lang="cs-CZ" dirty="0">
                <a:sym typeface="Symbol" panose="05050102010706020507" pitchFamily="18" charset="2"/>
              </a:rPr>
              <a:t>v dýchacím řetězci.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Při 1 oběhnutí cyklu -oxidace se rovněž získá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1 acetyl-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CoA</a:t>
            </a:r>
            <a:r>
              <a:rPr lang="cs-CZ" dirty="0">
                <a:sym typeface="Symbol" panose="05050102010706020507" pitchFamily="18" charset="2"/>
              </a:rPr>
              <a:t>, jehož aerobní oxidací v dýchacím řetězci se získá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12 ATP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Celkem </a:t>
            </a:r>
            <a:r>
              <a:rPr lang="cs-CZ" dirty="0" err="1">
                <a:sym typeface="Symbol" panose="05050102010706020507" pitchFamily="18" charset="2"/>
              </a:rPr>
              <a:t>ted</a:t>
            </a:r>
            <a:r>
              <a:rPr lang="cs-CZ" dirty="0">
                <a:sym typeface="Symbol" panose="05050102010706020507" pitchFamily="18" charset="2"/>
              </a:rPr>
              <a:t> 1 otočka cyklu poskytne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17 ATP.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>
              <a:solidFill>
                <a:srgbClr val="7030A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02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Odbourávání nenasycených mastných kyselin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7073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Naprostá většina nenasycených MK má své dvojné vazby v poloze </a:t>
            </a:r>
            <a:r>
              <a:rPr lang="cs-CZ" i="1" dirty="0"/>
              <a:t>cis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Do doby, než mechanismus narazí na tuto vazbu, probíhá </a:t>
            </a:r>
            <a:r>
              <a:rPr lang="el-GR" dirty="0"/>
              <a:t>β-</a:t>
            </a:r>
            <a:r>
              <a:rPr lang="cs-CZ" dirty="0"/>
              <a:t>oxidace klasickým způsobem.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Poté zasahuje enzym </a:t>
            </a:r>
            <a:r>
              <a:rPr lang="cs-CZ" b="1" dirty="0" err="1">
                <a:solidFill>
                  <a:srgbClr val="00B050"/>
                </a:solidFill>
              </a:rPr>
              <a:t>izomeráza</a:t>
            </a:r>
            <a:r>
              <a:rPr lang="cs-CZ" dirty="0"/>
              <a:t>, který převede dvojnou vazbu </a:t>
            </a:r>
            <a:r>
              <a:rPr lang="cs-CZ" b="1" dirty="0">
                <a:solidFill>
                  <a:srgbClr val="FFFF00"/>
                </a:solidFill>
              </a:rPr>
              <a:t>z polohy </a:t>
            </a:r>
            <a:r>
              <a:rPr lang="cs-CZ" b="1" i="1" dirty="0">
                <a:solidFill>
                  <a:srgbClr val="FFFF00"/>
                </a:solidFill>
              </a:rPr>
              <a:t>cis</a:t>
            </a:r>
            <a:r>
              <a:rPr lang="cs-CZ" b="1" dirty="0">
                <a:solidFill>
                  <a:srgbClr val="FFFF00"/>
                </a:solidFill>
              </a:rPr>
              <a:t> na polohu </a:t>
            </a:r>
            <a:r>
              <a:rPr lang="cs-CZ" b="1" i="1" dirty="0">
                <a:solidFill>
                  <a:srgbClr val="FFFF00"/>
                </a:solidFill>
              </a:rPr>
              <a:t>trans </a:t>
            </a:r>
            <a:r>
              <a:rPr lang="cs-CZ" dirty="0">
                <a:solidFill>
                  <a:srgbClr val="FFFF00"/>
                </a:solidFill>
              </a:rPr>
              <a:t>(nebo přesmyk dvojné vazby z polohy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 -  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do polohy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 - )</a:t>
            </a:r>
            <a:r>
              <a:rPr lang="cs-CZ" b="1" i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Dále pokračuje oxidace klasicky po </a:t>
            </a:r>
            <a:r>
              <a:rPr lang="cs-CZ" dirty="0" err="1"/>
              <a:t>Lynenově</a:t>
            </a:r>
            <a:r>
              <a:rPr lang="cs-CZ" dirty="0"/>
              <a:t> spirále s tím, že </a:t>
            </a:r>
            <a:r>
              <a:rPr lang="cs-CZ" b="1" dirty="0">
                <a:solidFill>
                  <a:srgbClr val="FFFF00"/>
                </a:solidFill>
              </a:rPr>
              <a:t>odpadá první dehydrogenace. </a:t>
            </a:r>
            <a:endParaRPr lang="cs-CZ" b="1" i="1" dirty="0">
              <a:solidFill>
                <a:srgbClr val="FFFF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10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Odbourávání mastných kyselin s více než 18 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97073" cy="496706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Zde nastupuje </a:t>
            </a:r>
            <a:r>
              <a:rPr lang="cs-CZ" dirty="0" err="1"/>
              <a:t>peroxizom</a:t>
            </a:r>
            <a:r>
              <a:rPr lang="cs-CZ" dirty="0"/>
              <a:t>, jehož úlohou je zkracování řetězců pod 18C.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zkrácené řetězce vstupují do mitochondrií a podléhají </a:t>
            </a:r>
            <a:r>
              <a:rPr lang="cs-CZ" dirty="0">
                <a:sym typeface="Symbol" panose="05050102010706020507" pitchFamily="18" charset="2"/>
              </a:rPr>
              <a:t>-oxidaci.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PEROXIZOMY</a:t>
            </a:r>
            <a:r>
              <a:rPr lang="cs-CZ" dirty="0">
                <a:sym typeface="Symbol" panose="05050102010706020507" pitchFamily="18" charset="2"/>
              </a:rPr>
              <a:t> = </a:t>
            </a:r>
            <a:r>
              <a:rPr lang="cs-CZ" dirty="0"/>
              <a:t> jsou buněčné organely o velikosti 0,2–1 </a:t>
            </a:r>
            <a:r>
              <a:rPr lang="el-GR" dirty="0"/>
              <a:t>μ</a:t>
            </a:r>
            <a:r>
              <a:rPr lang="cs-CZ" dirty="0"/>
              <a:t>m obklopené membránou.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tvoří se z endoplazmatického retikula.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Peroxizomy</a:t>
            </a:r>
            <a:r>
              <a:rPr lang="cs-CZ" dirty="0"/>
              <a:t> produkují </a:t>
            </a:r>
            <a:r>
              <a:rPr lang="cs-CZ" dirty="0" err="1"/>
              <a:t>ezymy</a:t>
            </a:r>
            <a:r>
              <a:rPr lang="cs-CZ" dirty="0"/>
              <a:t>: </a:t>
            </a:r>
            <a:r>
              <a:rPr lang="cs-CZ" b="1" dirty="0">
                <a:solidFill>
                  <a:srgbClr val="00B050"/>
                </a:solidFill>
              </a:rPr>
              <a:t>peroxidáza, kataláza, dehydrogenáza D-aminokyselin a </a:t>
            </a:r>
            <a:r>
              <a:rPr lang="cs-CZ" b="1" dirty="0" err="1">
                <a:solidFill>
                  <a:srgbClr val="00B050"/>
                </a:solidFill>
              </a:rPr>
              <a:t>urikáza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Hlavní funkcí </a:t>
            </a:r>
            <a:r>
              <a:rPr lang="cs-CZ" dirty="0" err="1"/>
              <a:t>peroxisomů</a:t>
            </a:r>
            <a:r>
              <a:rPr lang="cs-CZ" dirty="0"/>
              <a:t> je </a:t>
            </a:r>
            <a:r>
              <a:rPr lang="cs-CZ" b="1" dirty="0">
                <a:solidFill>
                  <a:srgbClr val="FFFF00"/>
                </a:solidFill>
              </a:rPr>
              <a:t>tvorba 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 a oxidace jinak pro buňku škodlivých látek.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Jsou místem degradace mastných kyselin s velmi dlouhými řetězci (C</a:t>
            </a:r>
            <a:r>
              <a:rPr lang="cs-CZ" baseline="-25000" dirty="0"/>
              <a:t>20</a:t>
            </a:r>
            <a:r>
              <a:rPr lang="cs-CZ" dirty="0"/>
              <a:t> – C</a:t>
            </a:r>
            <a:r>
              <a:rPr lang="cs-CZ" baseline="-25000" dirty="0"/>
              <a:t>22</a:t>
            </a:r>
            <a:r>
              <a:rPr lang="cs-CZ" dirty="0"/>
              <a:t>).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9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8F4F2-3946-49B5-9491-61C39EFF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cs-CZ" sz="3600" b="1" dirty="0" err="1"/>
              <a:t>Peroxizom</a:t>
            </a:r>
            <a:endParaRPr lang="cs-CZ" sz="3600" b="1" dirty="0"/>
          </a:p>
        </p:txBody>
      </p:sp>
      <p:pic>
        <p:nvPicPr>
          <p:cNvPr id="8196" name="Picture 4" descr="https://upload.wikimedia.org/wikipedia/commons/8/82/Peroxisome.jpg">
            <a:extLst>
              <a:ext uri="{FF2B5EF4-FFF2-40B4-BE49-F238E27FC236}">
                <a16:creationId xmlns:a16="http://schemas.microsoft.com/office/drawing/2014/main" id="{72B7389F-DBE4-4936-80CC-BF81A22A13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588" y="877078"/>
            <a:ext cx="7464489" cy="551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201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Odbourávání mastných kyselin s lichým počtem 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97073" cy="49670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posledním stupni klasické </a:t>
            </a:r>
            <a:r>
              <a:rPr lang="el-GR" dirty="0"/>
              <a:t>β-</a:t>
            </a:r>
            <a:r>
              <a:rPr lang="cs-CZ" dirty="0"/>
              <a:t>oxidace zůstane </a:t>
            </a:r>
            <a:r>
              <a:rPr lang="cs-CZ" b="1" dirty="0" err="1">
                <a:solidFill>
                  <a:srgbClr val="FFFF00"/>
                </a:solidFill>
              </a:rPr>
              <a:t>propionyl-CoA</a:t>
            </a:r>
            <a:r>
              <a:rPr lang="cs-CZ" b="1" dirty="0">
                <a:solidFill>
                  <a:srgbClr val="FFFF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propionyl-CoA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je karboxylován na </a:t>
            </a:r>
            <a:r>
              <a:rPr lang="cs-CZ" b="1" dirty="0" err="1">
                <a:solidFill>
                  <a:srgbClr val="FFFF00"/>
                </a:solidFill>
              </a:rPr>
              <a:t>sukcinyl-CoA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 err="1"/>
              <a:t>sukcinyl-CoA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pt-BR" dirty="0"/>
              <a:t>slouží jako </a:t>
            </a:r>
            <a:r>
              <a:rPr lang="pt-BR" b="1" dirty="0">
                <a:solidFill>
                  <a:srgbClr val="FFFF00"/>
                </a:solidFill>
              </a:rPr>
              <a:t>substrát v citrátovém cyklu.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92D050"/>
                </a:solidFill>
              </a:rPr>
              <a:t>Je to jediná výjimka, kdy mastná kyselina může být substrátem glukoneogeneze.</a:t>
            </a:r>
          </a:p>
          <a:p>
            <a:pPr marL="0" indent="0"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12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Odbourávání glycerolu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97073" cy="496706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Glycerol je odbouráván </a:t>
            </a:r>
            <a:r>
              <a:rPr lang="cs-CZ" b="1" dirty="0"/>
              <a:t>v jaterních buňkách.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Fosforylací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a následnou </a:t>
            </a:r>
            <a:r>
              <a:rPr lang="cs-CZ" b="1" dirty="0">
                <a:solidFill>
                  <a:srgbClr val="00B0F0"/>
                </a:solidFill>
              </a:rPr>
              <a:t>dehydrogenací</a:t>
            </a:r>
            <a:r>
              <a:rPr lang="cs-CZ" dirty="0"/>
              <a:t> je převeden na </a:t>
            </a:r>
            <a:r>
              <a:rPr lang="cs-CZ" b="1" dirty="0" err="1">
                <a:solidFill>
                  <a:srgbClr val="FFFF00"/>
                </a:solidFill>
              </a:rPr>
              <a:t>dihydroxyacetonfosfát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 err="1"/>
              <a:t>Dihydroxyacetonfosfát</a:t>
            </a:r>
            <a:r>
              <a:rPr lang="cs-CZ" dirty="0"/>
              <a:t> je </a:t>
            </a:r>
            <a:r>
              <a:rPr lang="cs-CZ" b="1" dirty="0" err="1">
                <a:solidFill>
                  <a:srgbClr val="00B0F0"/>
                </a:solidFill>
              </a:rPr>
              <a:t>izomerizován</a:t>
            </a:r>
            <a:r>
              <a:rPr lang="cs-CZ" dirty="0"/>
              <a:t> na </a:t>
            </a:r>
            <a:r>
              <a:rPr lang="cs-CZ" b="1" dirty="0">
                <a:solidFill>
                  <a:srgbClr val="FFFF00"/>
                </a:solidFill>
              </a:rPr>
              <a:t>glyceraldehyd-3-fosfát.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Glyceraldehyd-3-fosfát vstupuje jako meziprodukt do procesu </a:t>
            </a:r>
            <a:r>
              <a:rPr lang="cs-CZ" b="1" dirty="0">
                <a:solidFill>
                  <a:srgbClr val="FF0000"/>
                </a:solidFill>
              </a:rPr>
              <a:t>glykolýzy</a:t>
            </a:r>
            <a:r>
              <a:rPr lang="cs-CZ" dirty="0"/>
              <a:t> nebo je použit pro </a:t>
            </a:r>
            <a:r>
              <a:rPr lang="cs-CZ" b="1" dirty="0">
                <a:solidFill>
                  <a:srgbClr val="FF0000"/>
                </a:solidFill>
              </a:rPr>
              <a:t>biosyntézu hexóz.</a:t>
            </a:r>
          </a:p>
        </p:txBody>
      </p:sp>
    </p:spTree>
    <p:extLst>
      <p:ext uri="{BB962C8B-B14F-4D97-AF65-F5344CB8AC3E}">
        <p14:creationId xmlns:p14="http://schemas.microsoft.com/office/powerpoint/2010/main" val="3285001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etabolismus lipidů">
            <a:extLst>
              <a:ext uri="{FF2B5EF4-FFF2-40B4-BE49-F238E27FC236}">
                <a16:creationId xmlns:a16="http://schemas.microsoft.com/office/drawing/2014/main" id="{DEF10DAA-170E-455E-A462-8EE75F2258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35" y="1091682"/>
            <a:ext cx="11765901" cy="47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30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9FE72-F03D-449E-BEEF-7B4316C7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864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Odbourávání lipidů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20A794-A436-4F64-AF5E-FF2C0141C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053"/>
            <a:ext cx="10515600" cy="57010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Lipidy z potravy štěpeny </a:t>
            </a:r>
            <a:r>
              <a:rPr lang="cs-CZ" b="1" dirty="0">
                <a:solidFill>
                  <a:srgbClr val="00B050"/>
                </a:solidFill>
              </a:rPr>
              <a:t>pankreatickými a střevními lipázami</a:t>
            </a:r>
            <a:r>
              <a:rPr lang="cs-CZ" dirty="0"/>
              <a:t> na:</a:t>
            </a:r>
          </a:p>
          <a:p>
            <a:pPr lvl="2">
              <a:buSzPct val="50000"/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>
                <a:solidFill>
                  <a:srgbClr val="FFFF00"/>
                </a:solidFill>
              </a:rPr>
              <a:t>glycerol</a:t>
            </a:r>
          </a:p>
          <a:p>
            <a:pPr lvl="2">
              <a:buSzPct val="50000"/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FFFF00"/>
                </a:solidFill>
              </a:rPr>
              <a:t>mastné kyseliny</a:t>
            </a:r>
          </a:p>
          <a:p>
            <a:pPr marL="914400" lvl="2" indent="0">
              <a:buSzPct val="50000"/>
              <a:buNone/>
            </a:pPr>
            <a:endParaRPr lang="cs-CZ" sz="3200" dirty="0">
              <a:solidFill>
                <a:srgbClr val="FFFF00"/>
              </a:solidFill>
            </a:endParaRP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cs-CZ" dirty="0"/>
              <a:t>Lipidy z tukových zásob štěpeny </a:t>
            </a:r>
            <a:r>
              <a:rPr lang="cs-CZ" b="1" dirty="0">
                <a:solidFill>
                  <a:srgbClr val="00B050"/>
                </a:solidFill>
              </a:rPr>
              <a:t>orgánovými lipázami.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Hydrolytické štěpení esterových vazeb lipázami.</a:t>
            </a:r>
          </a:p>
          <a:p>
            <a:pPr marL="0" indent="0">
              <a:buSzPct val="100000"/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92D050"/>
                </a:solidFill>
              </a:rPr>
              <a:t>Aktivátory lipáz: </a:t>
            </a:r>
          </a:p>
          <a:p>
            <a:pPr lvl="2"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>
                <a:solidFill>
                  <a:srgbClr val="92D050"/>
                </a:solidFill>
              </a:rPr>
              <a:t>soli žlučových kyselin</a:t>
            </a:r>
          </a:p>
          <a:p>
            <a:pPr lvl="2">
              <a:buSzPct val="100000"/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92D050"/>
                </a:solidFill>
              </a:rPr>
              <a:t> vápenaté ionty</a:t>
            </a:r>
          </a:p>
          <a:p>
            <a:pPr>
              <a:buSzPct val="50000"/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56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36EBD-4203-4BFF-9281-0F29EC90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97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Vstřebávání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E97A8D-457D-4D8B-AF20-EDD37138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52811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 tenkém střevě pomocí tzv. </a:t>
            </a:r>
            <a:r>
              <a:rPr lang="cs-CZ" b="1" dirty="0">
                <a:solidFill>
                  <a:srgbClr val="FF0000"/>
                </a:solidFill>
              </a:rPr>
              <a:t>ENTEROCYTŮ.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Enterocyty</a:t>
            </a:r>
            <a:r>
              <a:rPr lang="cs-CZ" dirty="0"/>
              <a:t> = cylindrické buňky, které tvoří většinu buněk sliznice střeva.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 </a:t>
            </a:r>
            <a:r>
              <a:rPr lang="cs-CZ" dirty="0" err="1"/>
              <a:t>luminální</a:t>
            </a:r>
            <a:r>
              <a:rPr lang="cs-CZ" dirty="0"/>
              <a:t> straně jsou </a:t>
            </a:r>
            <a:r>
              <a:rPr lang="cs-CZ" dirty="0" err="1"/>
              <a:t>enterocyty</a:t>
            </a:r>
            <a:r>
              <a:rPr lang="cs-CZ" dirty="0"/>
              <a:t> vybaveny </a:t>
            </a:r>
            <a:r>
              <a:rPr lang="cs-CZ" b="1" dirty="0">
                <a:solidFill>
                  <a:srgbClr val="FFFF00"/>
                </a:solidFill>
              </a:rPr>
              <a:t>kartáčovým lemem.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Enterocyty</a:t>
            </a:r>
            <a:r>
              <a:rPr lang="cs-CZ" dirty="0"/>
              <a:t> mají zejména </a:t>
            </a:r>
            <a:r>
              <a:rPr lang="cs-CZ" b="1" dirty="0">
                <a:solidFill>
                  <a:srgbClr val="FFFF00"/>
                </a:solidFill>
              </a:rPr>
              <a:t>sekreční a resorpční funkci.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Enterocyty</a:t>
            </a:r>
            <a:r>
              <a:rPr lang="cs-CZ" dirty="0"/>
              <a:t> v tenkém střevě jsou </a:t>
            </a:r>
            <a:r>
              <a:rPr lang="cs-CZ" b="1" dirty="0">
                <a:solidFill>
                  <a:srgbClr val="00B050"/>
                </a:solidFill>
              </a:rPr>
              <a:t>i zdrojem trávicích enzymů.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3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4F1A8-076B-4C51-A61B-EAF0718E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92" y="365125"/>
            <a:ext cx="2295330" cy="390655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Enterocyt</a:t>
            </a:r>
            <a:endParaRPr lang="cs-CZ" b="1" dirty="0"/>
          </a:p>
        </p:txBody>
      </p:sp>
      <p:pic>
        <p:nvPicPr>
          <p:cNvPr id="1028" name="Picture 4" descr="https://upload.wikimedia.org/wikipedia/commons/e/ef/Cell_enterocyte.png">
            <a:extLst>
              <a:ext uri="{FF2B5EF4-FFF2-40B4-BE49-F238E27FC236}">
                <a16:creationId xmlns:a16="http://schemas.microsoft.com/office/drawing/2014/main" id="{70E4A68F-806B-4295-8B88-87E0172B05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483" y="755780"/>
            <a:ext cx="6372808" cy="598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37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2680A8-4139-40B8-84FD-CE7DD396A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449"/>
            <a:ext cx="10515600" cy="58876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vstřebávání mastných kyselin </a:t>
            </a:r>
            <a:r>
              <a:rPr lang="cs-CZ" dirty="0">
                <a:solidFill>
                  <a:srgbClr val="FFFF00"/>
                </a:solidFill>
              </a:rPr>
              <a:t>závisí na délce jejich řetězce.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</a:t>
            </a:r>
            <a:r>
              <a:rPr lang="cs-CZ" b="1" dirty="0">
                <a:solidFill>
                  <a:srgbClr val="FFFF00"/>
                </a:solidFill>
              </a:rPr>
              <a:t>s 10-12 C – procházejí z </a:t>
            </a:r>
            <a:r>
              <a:rPr lang="cs-CZ" b="1" dirty="0" err="1">
                <a:solidFill>
                  <a:srgbClr val="FFFF00"/>
                </a:solidFill>
              </a:rPr>
              <a:t>enterocytů</a:t>
            </a:r>
            <a:r>
              <a:rPr lang="cs-CZ" b="1" dirty="0">
                <a:solidFill>
                  <a:srgbClr val="FFFF00"/>
                </a:solidFill>
              </a:rPr>
              <a:t> přímo do krve.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</a:t>
            </a:r>
            <a:r>
              <a:rPr lang="cs-CZ" b="1" dirty="0">
                <a:solidFill>
                  <a:srgbClr val="7030A0"/>
                </a:solidFill>
              </a:rPr>
              <a:t>s delším řetězcem </a:t>
            </a:r>
            <a:r>
              <a:rPr lang="cs-CZ" dirty="0"/>
              <a:t>jsou v buňkách střevní sliznice </a:t>
            </a:r>
            <a:r>
              <a:rPr lang="cs-CZ" b="1" dirty="0">
                <a:solidFill>
                  <a:srgbClr val="7030A0"/>
                </a:solidFill>
              </a:rPr>
              <a:t>znovu </a:t>
            </a:r>
            <a:r>
              <a:rPr lang="cs-CZ" b="1" dirty="0" err="1">
                <a:solidFill>
                  <a:srgbClr val="7030A0"/>
                </a:solidFill>
              </a:rPr>
              <a:t>reesterifikovány</a:t>
            </a:r>
            <a:r>
              <a:rPr lang="cs-CZ" b="1" dirty="0">
                <a:solidFill>
                  <a:srgbClr val="7030A0"/>
                </a:solidFill>
              </a:rPr>
              <a:t> na </a:t>
            </a:r>
            <a:r>
              <a:rPr lang="cs-CZ" b="1" dirty="0" err="1">
                <a:solidFill>
                  <a:srgbClr val="7030A0"/>
                </a:solidFill>
              </a:rPr>
              <a:t>triacylglyceroly</a:t>
            </a:r>
            <a:r>
              <a:rPr lang="cs-CZ" b="1" dirty="0">
                <a:solidFill>
                  <a:srgbClr val="7030A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</a:t>
            </a:r>
            <a:r>
              <a:rPr lang="cs-CZ" dirty="0" err="1"/>
              <a:t>triacylglyceroly</a:t>
            </a:r>
            <a:r>
              <a:rPr lang="cs-CZ" dirty="0"/>
              <a:t> jsou dále obaleny </a:t>
            </a:r>
            <a:r>
              <a:rPr lang="cs-CZ" b="1" dirty="0">
                <a:solidFill>
                  <a:srgbClr val="7030A0"/>
                </a:solidFill>
              </a:rPr>
              <a:t>vrstvou lipoproteinu, cholesterolu a fosfolipidů </a:t>
            </a:r>
            <a:r>
              <a:rPr lang="cs-CZ" dirty="0"/>
              <a:t>za vzniku kulových částeček – </a:t>
            </a:r>
            <a:r>
              <a:rPr lang="cs-CZ" b="1" dirty="0">
                <a:solidFill>
                  <a:srgbClr val="FF0000"/>
                </a:solidFill>
              </a:rPr>
              <a:t>CHYLOMIKRONŮ.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chylomikrony (velikost 0,1 – 1 </a:t>
            </a:r>
            <a:r>
              <a:rPr lang="el-GR" dirty="0"/>
              <a:t>μ</a:t>
            </a:r>
            <a:r>
              <a:rPr lang="cs-CZ" dirty="0"/>
              <a:t>m) jsou vstřebávány přes sliznici střeva do krve, dopraveny dále do jater, kde se teprve štěpí.</a:t>
            </a:r>
          </a:p>
        </p:txBody>
      </p:sp>
    </p:spTree>
    <p:extLst>
      <p:ext uri="{BB962C8B-B14F-4D97-AF65-F5344CB8AC3E}">
        <p14:creationId xmlns:p14="http://schemas.microsoft.com/office/powerpoint/2010/main" val="17457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20AAC-74D0-4B5A-96E5-89ADB263C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9919"/>
            <a:ext cx="10515600" cy="54117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FF00"/>
                </a:solidFill>
              </a:rPr>
              <a:t>β</a:t>
            </a:r>
            <a:r>
              <a:rPr lang="cs-CZ" b="1" dirty="0">
                <a:solidFill>
                  <a:srgbClr val="FFFF00"/>
                </a:solidFill>
              </a:rPr>
              <a:t>-oxidace mastných kyselin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759A90-13C3-47D5-9647-6AE8AD69A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3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</a:t>
            </a:r>
            <a:r>
              <a:rPr lang="cs-CZ" b="1" dirty="0">
                <a:solidFill>
                  <a:srgbClr val="FFFF00"/>
                </a:solidFill>
              </a:rPr>
              <a:t>v jaterních buňkách.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cyklický mechanismus odbourávání mastných kyselin.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produktem je: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acetyl-</a:t>
            </a:r>
            <a:r>
              <a:rPr lang="cs-CZ" sz="2400" b="1" dirty="0" err="1">
                <a:solidFill>
                  <a:srgbClr val="FFFF00"/>
                </a:solidFill>
              </a:rPr>
              <a:t>CoA</a:t>
            </a:r>
            <a:r>
              <a:rPr lang="cs-CZ" sz="2400" dirty="0"/>
              <a:t>, který postupuje do Krebsova cyklu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 redukované koenzymy </a:t>
            </a:r>
            <a:r>
              <a:rPr lang="cs-CZ" sz="2400" b="1" dirty="0">
                <a:solidFill>
                  <a:srgbClr val="FFFF00"/>
                </a:solidFill>
              </a:rPr>
              <a:t>NADH + H</a:t>
            </a:r>
            <a:r>
              <a:rPr lang="cs-CZ" sz="2400" b="1" baseline="30000" dirty="0">
                <a:solidFill>
                  <a:srgbClr val="FFFF00"/>
                </a:solidFill>
              </a:rPr>
              <a:t>+</a:t>
            </a:r>
            <a:r>
              <a:rPr lang="cs-CZ" sz="2400" b="1" dirty="0">
                <a:solidFill>
                  <a:srgbClr val="FFFF00"/>
                </a:solidFill>
              </a:rPr>
              <a:t> a FADH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  <a:r>
              <a:rPr lang="cs-CZ" sz="2400" b="1" dirty="0">
                <a:solidFill>
                  <a:srgbClr val="FFFF00"/>
                </a:solidFill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el-GR" sz="3200" dirty="0"/>
              <a:t>β</a:t>
            </a:r>
            <a:r>
              <a:rPr lang="cs-CZ" sz="3200" dirty="0"/>
              <a:t>-oxidace probíhá v matrix mitochondrií jaterních buněk.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200" dirty="0"/>
              <a:t> podstatou </a:t>
            </a:r>
            <a:r>
              <a:rPr lang="el-GR" sz="3200" dirty="0"/>
              <a:t>β</a:t>
            </a:r>
            <a:r>
              <a:rPr lang="cs-CZ" sz="3200" dirty="0"/>
              <a:t>-oxidace je postupné odbourávání karboxylových kyselin </a:t>
            </a:r>
            <a:r>
              <a:rPr lang="cs-CZ" sz="3200" b="1" dirty="0">
                <a:solidFill>
                  <a:srgbClr val="FFFF00"/>
                </a:solidFill>
              </a:rPr>
              <a:t>na </a:t>
            </a:r>
            <a:r>
              <a:rPr lang="cs-CZ" sz="3200" b="1" dirty="0" err="1">
                <a:solidFill>
                  <a:srgbClr val="FFFF00"/>
                </a:solidFill>
              </a:rPr>
              <a:t>dvouuhlíkaté</a:t>
            </a:r>
            <a:r>
              <a:rPr lang="cs-CZ" sz="3200" b="1" dirty="0">
                <a:solidFill>
                  <a:srgbClr val="FFFF00"/>
                </a:solidFill>
              </a:rPr>
              <a:t> štěpy</a:t>
            </a:r>
            <a:r>
              <a:rPr lang="cs-CZ" sz="3200" dirty="0"/>
              <a:t>, které probíhá opakovaně (cyklicky) dokud se neodbourá celá molekula mastné kyseliny.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200" dirty="0"/>
              <a:t>princip beta oxidace (zkracování o 2 atomy C) – objevil r. 1904 – </a:t>
            </a:r>
            <a:r>
              <a:rPr lang="cs-CZ" sz="3200" b="1" dirty="0">
                <a:solidFill>
                  <a:srgbClr val="00B0F0"/>
                </a:solidFill>
              </a:rPr>
              <a:t>Georg Franz </a:t>
            </a:r>
            <a:r>
              <a:rPr lang="cs-CZ" sz="3200" b="1" dirty="0" err="1">
                <a:solidFill>
                  <a:srgbClr val="00B0F0"/>
                </a:solidFill>
              </a:rPr>
              <a:t>Knoop</a:t>
            </a:r>
            <a:r>
              <a:rPr lang="cs-CZ" sz="3200" dirty="0"/>
              <a:t>, jednotlivé reakční stupně objasnil r. 1951 – </a:t>
            </a:r>
            <a:r>
              <a:rPr lang="cs-CZ" sz="3200" b="1" dirty="0">
                <a:solidFill>
                  <a:srgbClr val="00B0F0"/>
                </a:solidFill>
              </a:rPr>
              <a:t>Feodor Felix Konrad </a:t>
            </a:r>
            <a:r>
              <a:rPr lang="cs-CZ" sz="3200" b="1" dirty="0" err="1">
                <a:solidFill>
                  <a:srgbClr val="00B0F0"/>
                </a:solidFill>
              </a:rPr>
              <a:t>Lynen</a:t>
            </a:r>
            <a:r>
              <a:rPr lang="cs-CZ" sz="3200" dirty="0">
                <a:solidFill>
                  <a:srgbClr val="00B0F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152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667CF-BF72-4ED5-8256-835967EBC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298580"/>
            <a:ext cx="11579289" cy="559836"/>
          </a:xfrm>
        </p:spPr>
        <p:txBody>
          <a:bodyPr>
            <a:normAutofit/>
          </a:bodyPr>
          <a:lstStyle/>
          <a:p>
            <a:r>
              <a:rPr lang="cs-CZ" sz="2800" b="1" dirty="0"/>
              <a:t>Georg Franz </a:t>
            </a:r>
            <a:r>
              <a:rPr lang="cs-CZ" sz="2800" b="1" dirty="0" err="1"/>
              <a:t>Knoop</a:t>
            </a:r>
            <a:r>
              <a:rPr lang="cs-CZ" sz="2800" b="1" dirty="0"/>
              <a:t>                                                      Feodor Felix Konrad </a:t>
            </a:r>
            <a:r>
              <a:rPr lang="cs-CZ" sz="2800" b="1" dirty="0" err="1"/>
              <a:t>Lynen</a:t>
            </a:r>
            <a:endParaRPr lang="cs-CZ" sz="2800" b="1" dirty="0"/>
          </a:p>
        </p:txBody>
      </p:sp>
      <p:pic>
        <p:nvPicPr>
          <p:cNvPr id="3074" name="Picture 2" descr="Significant Researchers - MUT Tübingen">
            <a:extLst>
              <a:ext uri="{FF2B5EF4-FFF2-40B4-BE49-F238E27FC236}">
                <a16:creationId xmlns:a16="http://schemas.microsoft.com/office/drawing/2014/main" id="{B4F4D7F0-1604-4C9A-A6FA-A7425B1E71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45" y="858416"/>
            <a:ext cx="4432290" cy="570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eodor Felix Konrad Lynen">
            <a:extLst>
              <a:ext uri="{FF2B5EF4-FFF2-40B4-BE49-F238E27FC236}">
                <a16:creationId xmlns:a16="http://schemas.microsoft.com/office/drawing/2014/main" id="{880ADFC6-5DF7-47AA-A8A9-E0B2B0C8D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442" y="858416"/>
            <a:ext cx="4432287" cy="570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2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2 Metabolismus lipidů a glycerolu - funkce karnitinu a ß-oxidace [režim  kompatibility]">
            <a:extLst>
              <a:ext uri="{FF2B5EF4-FFF2-40B4-BE49-F238E27FC236}">
                <a16:creationId xmlns:a16="http://schemas.microsoft.com/office/drawing/2014/main" id="{4830D881-E080-4CCD-95A5-4183C68454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023" y="270588"/>
            <a:ext cx="5607699" cy="63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093937D-E953-452D-B090-E6BD36974EA8}"/>
              </a:ext>
            </a:extLst>
          </p:cNvPr>
          <p:cNvSpPr txBox="1"/>
          <p:nvPr/>
        </p:nvSpPr>
        <p:spPr>
          <a:xfrm>
            <a:off x="1175657" y="1045029"/>
            <a:ext cx="2733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Dehydrogenace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7ACA96C-B6D1-4B1C-B473-34E9F15830A8}"/>
              </a:ext>
            </a:extLst>
          </p:cNvPr>
          <p:cNvSpPr txBox="1"/>
          <p:nvPr/>
        </p:nvSpPr>
        <p:spPr>
          <a:xfrm>
            <a:off x="1175657" y="2258008"/>
            <a:ext cx="253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Hydratace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2C7848-F04C-4677-A558-815BB89AE279}"/>
              </a:ext>
            </a:extLst>
          </p:cNvPr>
          <p:cNvSpPr txBox="1"/>
          <p:nvPr/>
        </p:nvSpPr>
        <p:spPr>
          <a:xfrm>
            <a:off x="1250302" y="4076772"/>
            <a:ext cx="253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Dehydrogenace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15AE26-4026-46B5-89B3-BDD8B84F21EB}"/>
              </a:ext>
            </a:extLst>
          </p:cNvPr>
          <p:cNvSpPr txBox="1"/>
          <p:nvPr/>
        </p:nvSpPr>
        <p:spPr>
          <a:xfrm>
            <a:off x="494522" y="5289751"/>
            <a:ext cx="3415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Přenos acylu na </a:t>
            </a:r>
            <a:r>
              <a:rPr lang="cs-CZ" sz="2800" dirty="0" err="1"/>
              <a:t>CoA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34426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BA56B5-BC06-40D6-8ABE-0496303F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061"/>
            <a:ext cx="10515600" cy="55423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jsou nereaktivní, před vstupem do </a:t>
            </a:r>
            <a:r>
              <a:rPr lang="el-GR" dirty="0"/>
              <a:t>β</a:t>
            </a:r>
            <a:r>
              <a:rPr lang="cs-CZ" dirty="0"/>
              <a:t>-oxidace se musí </a:t>
            </a:r>
            <a:r>
              <a:rPr lang="cs-CZ" b="1" dirty="0">
                <a:solidFill>
                  <a:srgbClr val="FF0000"/>
                </a:solidFill>
              </a:rPr>
              <a:t>aktivovat: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R - COO</a:t>
            </a:r>
            <a:r>
              <a:rPr lang="cs-CZ" b="1" baseline="30000" dirty="0">
                <a:solidFill>
                  <a:srgbClr val="FFFF00"/>
                </a:solidFill>
              </a:rPr>
              <a:t>-</a:t>
            </a:r>
            <a:r>
              <a:rPr lang="cs-CZ" b="1" dirty="0">
                <a:solidFill>
                  <a:srgbClr val="FFFF00"/>
                </a:solidFill>
              </a:rPr>
              <a:t>   +   ATP   +   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 – SH  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   R – CO – S – 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  +   Ppi   +   AMP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aktivaci provádí </a:t>
            </a:r>
            <a:r>
              <a:rPr lang="cs-CZ" b="1" dirty="0">
                <a:sym typeface="Symbol" panose="05050102010706020507" pitchFamily="18" charset="2"/>
              </a:rPr>
              <a:t>ligáza: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acyl –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–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syntetáza</a:t>
            </a: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(za součinnosti s </a:t>
            </a:r>
            <a:r>
              <a:rPr lang="cs-CZ" dirty="0" err="1">
                <a:sym typeface="Symbol" panose="05050102010706020507" pitchFamily="18" charset="2"/>
              </a:rPr>
              <a:t>CoA</a:t>
            </a:r>
            <a:r>
              <a:rPr lang="cs-CZ" dirty="0">
                <a:sym typeface="Symbol" panose="05050102010706020507" pitchFamily="18" charset="2"/>
              </a:rPr>
              <a:t> a ATP).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s dlouhým uhlíkovým řetězcem neprocházejí mitochondriální membránou.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jejich aktivace probíhá v cytoplazmě na vnější straně mitochondriální membrány.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vzniklý acyl-</a:t>
            </a:r>
            <a:r>
              <a:rPr lang="cs-CZ" dirty="0" err="1"/>
              <a:t>CoA</a:t>
            </a:r>
            <a:r>
              <a:rPr lang="cs-CZ" dirty="0"/>
              <a:t> je převeden do matrix mitochondrie po vazbě na derivát máselné kyseliny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00B0F0"/>
                </a:solidFill>
                <a:sym typeface="Symbol" panose="05050102010706020507" pitchFamily="18" charset="2"/>
              </a:rPr>
              <a:t>KARNITIN.</a:t>
            </a: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67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948</Words>
  <Application>Microsoft Office PowerPoint</Application>
  <PresentationFormat>Širokoúhlá obrazovka</PresentationFormat>
  <Paragraphs>98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Wingdings</vt:lpstr>
      <vt:lpstr>Office Theme</vt:lpstr>
      <vt:lpstr>Lynenova spirála (β-oxidace mastných kyselin)</vt:lpstr>
      <vt:lpstr>Odbourávání lipidů</vt:lpstr>
      <vt:lpstr>Vstřebávání </vt:lpstr>
      <vt:lpstr>Enterocyt</vt:lpstr>
      <vt:lpstr>Prezentace aplikace PowerPoint</vt:lpstr>
      <vt:lpstr>β-oxidace mastných kyselin</vt:lpstr>
      <vt:lpstr>Georg Franz Knoop                                                      Feodor Felix Konrad Lynen</vt:lpstr>
      <vt:lpstr>Prezentace aplikace PowerPoint</vt:lpstr>
      <vt:lpstr>Prezentace aplikace PowerPoint</vt:lpstr>
      <vt:lpstr>karnitin</vt:lpstr>
      <vt:lpstr>Prezentace aplikace PowerPoint</vt:lpstr>
      <vt:lpstr>Prezentace aplikace PowerPoint</vt:lpstr>
      <vt:lpstr>Prezentace aplikace PowerPoint</vt:lpstr>
      <vt:lpstr>Odbourávání nenasycených mastných kyselin </vt:lpstr>
      <vt:lpstr>Odbourávání mastných kyselin s více než 18 C</vt:lpstr>
      <vt:lpstr>Peroxizom</vt:lpstr>
      <vt:lpstr>Odbourávání mastných kyselin s lichým počtem C</vt:lpstr>
      <vt:lpstr>Odbourávání glycerolu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Lynenova spirála (β-oxidace mastných kyselin)</dc:title>
  <dc:creator>Ptáček Petr, Mgr.</dc:creator>
  <cp:lastModifiedBy>Ptáček Petr, Mgr.</cp:lastModifiedBy>
  <cp:revision>40</cp:revision>
  <dcterms:created xsi:type="dcterms:W3CDTF">2020-11-02T23:06:46Z</dcterms:created>
  <dcterms:modified xsi:type="dcterms:W3CDTF">2020-11-03T06:58:40Z</dcterms:modified>
</cp:coreProperties>
</file>