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04" r:id="rId2"/>
    <p:sldId id="1205" r:id="rId3"/>
    <p:sldId id="256" r:id="rId4"/>
    <p:sldId id="261" r:id="rId5"/>
    <p:sldId id="262" r:id="rId6"/>
    <p:sldId id="263" r:id="rId7"/>
    <p:sldId id="258" r:id="rId8"/>
    <p:sldId id="259" r:id="rId9"/>
    <p:sldId id="257" r:id="rId10"/>
    <p:sldId id="266" r:id="rId11"/>
    <p:sldId id="267" r:id="rId12"/>
    <p:sldId id="268" r:id="rId13"/>
    <p:sldId id="269" r:id="rId14"/>
    <p:sldId id="270" r:id="rId15"/>
    <p:sldId id="26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1199" r:id="rId29"/>
    <p:sldId id="1200" r:id="rId30"/>
    <p:sldId id="1201" r:id="rId31"/>
    <p:sldId id="1202" r:id="rId32"/>
    <p:sldId id="1203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79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67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92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40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3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1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05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76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88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75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22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9EFAD-ED3A-4A51-B64B-79B547037C61}" type="datetimeFigureOut">
              <a:rPr lang="cs-CZ" smtClean="0"/>
              <a:t>05.12.2022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77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BEF54D-75A0-A91D-BCE4-46B77A1DAA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B8B485-3E89-BE65-672F-97C0B2AFFF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642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310FF1-C365-412B-9094-DC693922ABB1}"/>
              </a:ext>
            </a:extLst>
          </p:cNvPr>
          <p:cNvSpPr txBox="1"/>
          <p:nvPr/>
        </p:nvSpPr>
        <p:spPr>
          <a:xfrm>
            <a:off x="190500" y="232886"/>
            <a:ext cx="8763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Nikelinový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má délku l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1,25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m. Jakou délku by měl konstantanový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0,5.10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se stejným průřezem a stejným ohmickým odporem?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62147F6-5640-4315-B1F5-D014A22FCDA4}"/>
              </a:ext>
            </a:extLst>
          </p:cNvPr>
          <p:cNvSpPr txBox="1"/>
          <p:nvPr/>
        </p:nvSpPr>
        <p:spPr>
          <a:xfrm>
            <a:off x="190500" y="134371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l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1,25m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0,5.10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l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A6731D0-3EDD-4C0E-9EB0-B223BC40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262" y="837584"/>
            <a:ext cx="2226088" cy="260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ADA6707-F444-4283-A15C-D46571D29685}"/>
              </a:ext>
            </a:extLst>
          </p:cNvPr>
          <p:cNvSpPr txBox="1"/>
          <p:nvPr/>
        </p:nvSpPr>
        <p:spPr>
          <a:xfrm>
            <a:off x="190501" y="3590146"/>
            <a:ext cx="87629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Při rozjíždění elektrické soupravy se odebírá z vedení proud 500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A. Určitě celkový elektrický náboj, který přenesou volné elektrony za 1 minutu. Kolik elektronů přešlo vodičem? e 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DD4A02EE-F23C-4CE8-94EC-611D5315C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266" y="4575280"/>
            <a:ext cx="3532319" cy="196860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9F5D2D88-E06E-4C72-B80B-593338DA1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7168" y="4780255"/>
            <a:ext cx="2896332" cy="1841842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D0819F7E-825A-4CAB-A488-4A4B660F8F5A}"/>
              </a:ext>
            </a:extLst>
          </p:cNvPr>
          <p:cNvSpPr txBox="1"/>
          <p:nvPr/>
        </p:nvSpPr>
        <p:spPr>
          <a:xfrm>
            <a:off x="190500" y="4654803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500ª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60s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 = 1,602.10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  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 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 =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758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9DB95DA-5AE2-4D0F-84E2-AE42E548B955}"/>
              </a:ext>
            </a:extLst>
          </p:cNvPr>
          <p:cNvSpPr txBox="1"/>
          <p:nvPr/>
        </p:nvSpPr>
        <p:spPr>
          <a:xfrm>
            <a:off x="180975" y="238036"/>
            <a:ext cx="883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Platinový odporový teploměr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 = 3,9.10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má při teplotě 20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odpor 500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Odpor teploměru v rozpálené peci je 2500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Jaká je teplota pece?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0553C09-0A5D-4BC2-BCB9-D13DA6F37C42}"/>
              </a:ext>
            </a:extLst>
          </p:cNvPr>
          <p:cNvSpPr txBox="1"/>
          <p:nvPr/>
        </p:nvSpPr>
        <p:spPr>
          <a:xfrm>
            <a:off x="180975" y="972235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500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2500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 = 3,9.10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Δ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?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525E97EA-1402-4D79-A01D-69D0DFE07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8" y="972235"/>
            <a:ext cx="4795837" cy="382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92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4CC4B057-0B20-4AB3-BE3B-667833E8DC8E}"/>
              </a:ext>
            </a:extLst>
          </p:cNvPr>
          <p:cNvSpPr txBox="1"/>
          <p:nvPr/>
        </p:nvSpPr>
        <p:spPr>
          <a:xfrm>
            <a:off x="252413" y="290810"/>
            <a:ext cx="86391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Rezistor s odporem R = 3,8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je zapojen na elektromotorické napětí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12V. Obvodem prochází proud I = 3A. Určitě vnitřní odpor, svorkové napětí a maximální proud.</a:t>
            </a:r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41DCD75-C4F0-4606-9400-C81252E40D50}"/>
              </a:ext>
            </a:extLst>
          </p:cNvPr>
          <p:cNvSpPr txBox="1"/>
          <p:nvPr/>
        </p:nvSpPr>
        <p:spPr>
          <a:xfrm>
            <a:off x="347663" y="1319689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 = 3,8Ώ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12V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3ª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max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=?</a:t>
            </a:r>
            <a:endParaRPr lang="cs-CZ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D7414376-459D-4C22-9B57-1925025CF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1081268"/>
            <a:ext cx="3281362" cy="563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332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4972F94-9AB7-4049-A3BB-3BA41262F5E2}"/>
              </a:ext>
            </a:extLst>
          </p:cNvPr>
          <p:cNvSpPr txBox="1"/>
          <p:nvPr/>
        </p:nvSpPr>
        <p:spPr>
          <a:xfrm>
            <a:off x="238125" y="308313"/>
            <a:ext cx="862012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Přímým vodičem délky </a:t>
            </a:r>
            <a:r>
              <a:rPr lang="cs-CZ" b="0" i="1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a elektrickým odporem </a:t>
            </a:r>
            <a:r>
              <a:rPr lang="cs-CZ" b="0" i="1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prochází konstantní proud I. Vypočítejte velikost intenzity elektrického pole v tomto vodiči pokud platí:</a:t>
            </a:r>
            <a:b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</a:b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br>
              <a:rPr lang="cs-CZ" dirty="0"/>
            </a:br>
            <a:endParaRPr lang="cs-CZ" dirty="0"/>
          </a:p>
        </p:txBody>
      </p:sp>
      <p:pic>
        <p:nvPicPr>
          <p:cNvPr id="8194" name="Picture 2" descr="elektricky-prud-v-vkovoch-11z">
            <a:extLst>
              <a:ext uri="{FF2B5EF4-FFF2-40B4-BE49-F238E27FC236}">
                <a16:creationId xmlns:a16="http://schemas.microsoft.com/office/drawing/2014/main" id="{B46AA2DA-5BCE-4C24-BB53-D27A977EA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966207"/>
            <a:ext cx="7076289" cy="44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elektricky-prud-v-vkovoch-11">
            <a:extLst>
              <a:ext uri="{FF2B5EF4-FFF2-40B4-BE49-F238E27FC236}">
                <a16:creationId xmlns:a16="http://schemas.microsoft.com/office/drawing/2014/main" id="{C35FB2F8-44A6-45C0-8405-FC7B0BC05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647825"/>
            <a:ext cx="6653213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534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B016C47-8895-4274-AF97-20527901F7F5}"/>
              </a:ext>
            </a:extLst>
          </p:cNvPr>
          <p:cNvSpPr txBox="1"/>
          <p:nvPr/>
        </p:nvSpPr>
        <p:spPr>
          <a:xfrm>
            <a:off x="238125" y="265837"/>
            <a:ext cx="87058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 dlouhý železný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 = 0,1.10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průřezem S = 0,2 mm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je třeba připojit na článek s elektromotorickým napětím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 V a vnitřním odporem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Ώ,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aby obvodem procházel proud I = 0,25A.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ADD54F4-7EDC-4BA4-B695-D602F09C3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10" y="1371601"/>
            <a:ext cx="6683526" cy="360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01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90AFB190-6907-4171-839D-45315B3E5381}"/>
              </a:ext>
            </a:extLst>
          </p:cNvPr>
          <p:cNvSpPr txBox="1"/>
          <p:nvPr/>
        </p:nvSpPr>
        <p:spPr>
          <a:xfrm>
            <a:off x="247648" y="213836"/>
            <a:ext cx="87058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Drát z mědi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ρ1 = 0,02.10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průměrem d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4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mm je třeba nahradit hliníkovým drátem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0,03.10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stejné délky. Jaký průměr musí mít hliníkový drát, aby se odpor nezměnil?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2F26B51-D7AF-4C64-85D1-BC300A2547F8}"/>
              </a:ext>
            </a:extLst>
          </p:cNvPr>
          <p:cNvSpPr txBox="1"/>
          <p:nvPr/>
        </p:nvSpPr>
        <p:spPr>
          <a:xfrm>
            <a:off x="219075" y="1668810"/>
            <a:ext cx="87058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rezistory 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, 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při sériovém zapojení mají výsledný odpor 5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Ώ,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při paralelním 1,2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Jaké odpory mají jednotlivé rezistory?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CA0CD10-2B4F-4FC7-80B7-C4CD0E9DCDF2}"/>
              </a:ext>
            </a:extLst>
          </p:cNvPr>
          <p:cNvSpPr txBox="1"/>
          <p:nvPr/>
        </p:nvSpPr>
        <p:spPr>
          <a:xfrm>
            <a:off x="247649" y="2973199"/>
            <a:ext cx="870584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Vláknem wolframové žárovky s teplotou 28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prochází při napětí 10 V proud 300 mA. Určete teplotu vlákna svítící žárovky, pokud vláknem prochází proud 0,5 A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napětí na koncích vlákna je 220 ​​V.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= 4,8.10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32608DF-1335-442D-B2E3-8132C8739C28}"/>
              </a:ext>
            </a:extLst>
          </p:cNvPr>
          <p:cNvSpPr txBox="1"/>
          <p:nvPr/>
        </p:nvSpPr>
        <p:spPr>
          <a:xfrm>
            <a:off x="219074" y="4554587"/>
            <a:ext cx="87344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je odpor vnější části vedení, pokud vnitřní odpor vedení je 0,2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 elektromotorické napětí zdroje je 1,1 V. Voltmetr zapojen na svorky ukazuje 1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B08CA3F-F7A6-4EF4-BEC0-05C9468E74F0}"/>
              </a:ext>
            </a:extLst>
          </p:cNvPr>
          <p:cNvSpPr txBox="1"/>
          <p:nvPr/>
        </p:nvSpPr>
        <p:spPr>
          <a:xfrm>
            <a:off x="285749" y="110373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4,9 mm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3758264-A75F-4ABD-A4AD-E47C96441243}"/>
              </a:ext>
            </a:extLst>
          </p:cNvPr>
          <p:cNvSpPr txBox="1"/>
          <p:nvPr/>
        </p:nvSpPr>
        <p:spPr>
          <a:xfrm>
            <a:off x="247648" y="231514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[2 Ώ a 3 Ώ nebo 3 Ώ a 2 Ώ]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575B9A5-CE12-40DC-827E-AD2881D96F3E}"/>
              </a:ext>
            </a:extLst>
          </p:cNvPr>
          <p:cNvSpPr txBox="1"/>
          <p:nvPr/>
        </p:nvSpPr>
        <p:spPr>
          <a:xfrm>
            <a:off x="247648" y="389652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2544 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F28DAD2-201B-4681-A236-DECC4C23627E}"/>
              </a:ext>
            </a:extLst>
          </p:cNvPr>
          <p:cNvSpPr txBox="1"/>
          <p:nvPr/>
        </p:nvSpPr>
        <p:spPr>
          <a:xfrm>
            <a:off x="285749" y="520091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el-GR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2 Ώ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299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A512AC8-65CC-4F67-836D-7BD488EF9D99}"/>
              </a:ext>
            </a:extLst>
          </p:cNvPr>
          <p:cNvSpPr txBox="1"/>
          <p:nvPr/>
        </p:nvSpPr>
        <p:spPr>
          <a:xfrm>
            <a:off x="228600" y="252710"/>
            <a:ext cx="8724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Svíčka na vánoční stromek má příkon P = 8,9 W a odpor R = 20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Kolik svíček lze zapojit sériově na napětí U = 220 V.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9EB3E94-F48D-4C11-A921-C27FE2774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078" y="1086154"/>
            <a:ext cx="4077871" cy="435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937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5BFE3FA-B86B-411C-BE97-1C17FD1E7EB8}"/>
              </a:ext>
            </a:extLst>
          </p:cNvPr>
          <p:cNvSpPr txBox="1"/>
          <p:nvPr/>
        </p:nvSpPr>
        <p:spPr>
          <a:xfrm>
            <a:off x="190500" y="390436"/>
            <a:ext cx="8763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proud prochází malým ponorným vařičem s údaji 220V / 500W. Za jaký čas zahřeje tento vařič 1kg vody z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na 100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BA82456-A869-4FB5-AF10-4E44AAFEF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1200150"/>
            <a:ext cx="7372350" cy="516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7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4D2B9AC-24BB-4378-9103-B00092FE2DE3}"/>
              </a:ext>
            </a:extLst>
          </p:cNvPr>
          <p:cNvSpPr txBox="1"/>
          <p:nvPr/>
        </p:nvSpPr>
        <p:spPr>
          <a:xfrm>
            <a:off x="323849" y="337661"/>
            <a:ext cx="85820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Výtah o hmotnosti 1,2 tuny se za 0,5 min. dostal do výšky 15m. Napětí na svorkách elektromotoru, který zvedal výtah je 230V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90%)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Určete proud procházející elektroměrem!</a:t>
            </a:r>
            <a:endParaRPr lang="cs-CZ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9DF582FD-08E4-4F70-81E4-58E761F2E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90488"/>
            <a:ext cx="3910012" cy="542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1FD713D7-E6BC-48B2-B19B-A5888A9663C9}"/>
              </a:ext>
            </a:extLst>
          </p:cNvPr>
          <p:cNvSpPr txBox="1"/>
          <p:nvPr/>
        </p:nvSpPr>
        <p:spPr>
          <a:xfrm>
            <a:off x="323849" y="1690652"/>
            <a:ext cx="218122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1200kg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30s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h = 15m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230V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90% = 0,9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801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213E950-B891-49CD-B520-7692FAC6BB37}"/>
              </a:ext>
            </a:extLst>
          </p:cNvPr>
          <p:cNvSpPr txBox="1"/>
          <p:nvPr/>
        </p:nvSpPr>
        <p:spPr>
          <a:xfrm>
            <a:off x="276225" y="347186"/>
            <a:ext cx="8686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Z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nikelínového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drátu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 = 0,44.10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průměrem d = 0,5 mm se má zhotovit topná spirála, v níž by při napětí 120V vzniklo 1667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kJ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tepla za 1 hodinu. Jak dlouhý drát je k tomu třeba?</a:t>
            </a:r>
            <a:endParaRPr lang="cs-CZ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0F11E251-A1AD-4820-ADEF-5BD65117A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52" y="1430303"/>
            <a:ext cx="8236696" cy="444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14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2B84365-4E1A-44E5-3A88-382535ECDE41}"/>
              </a:ext>
            </a:extLst>
          </p:cNvPr>
          <p:cNvSpPr txBox="1"/>
          <p:nvPr/>
        </p:nvSpPr>
        <p:spPr>
          <a:xfrm>
            <a:off x="371474" y="476161"/>
            <a:ext cx="85820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effectLst/>
              </a:rPr>
              <a:t>Roztok o koncentraci 0,14 mol/l má absorbanci 0,43. Další roztok stejné chemikálie</a:t>
            </a:r>
            <a:r>
              <a:rPr lang="en-US" sz="2000" b="0" i="0" dirty="0">
                <a:effectLst/>
              </a:rPr>
              <a:t>,</a:t>
            </a:r>
            <a:r>
              <a:rPr lang="cs-CZ" sz="2000" b="0" i="0" dirty="0">
                <a:effectLst/>
              </a:rPr>
              <a:t> měř</a:t>
            </a:r>
            <a:r>
              <a:rPr lang="en-US" sz="2000" b="0" i="0" dirty="0" err="1">
                <a:effectLst/>
              </a:rPr>
              <a:t>en</a:t>
            </a:r>
            <a:r>
              <a:rPr lang="cs-CZ" sz="2000" b="0" i="0" dirty="0">
                <a:effectLst/>
              </a:rPr>
              <a:t>ý za stejných podmínek, má absorbanci 0,37. Jaká je jeho koncentrace?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99F0679-7D7F-C54C-B7A6-A49402212C6D}"/>
              </a:ext>
            </a:extLst>
          </p:cNvPr>
          <p:cNvSpPr txBox="1"/>
          <p:nvPr/>
        </p:nvSpPr>
        <p:spPr>
          <a:xfrm>
            <a:off x="6781800" y="1205984"/>
            <a:ext cx="1676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i="0" dirty="0">
                <a:solidFill>
                  <a:srgbClr val="FF0000"/>
                </a:solidFill>
                <a:effectLst/>
              </a:rPr>
              <a:t> 0.12</a:t>
            </a:r>
            <a:r>
              <a:rPr lang="en-US" sz="2000" i="0" dirty="0">
                <a:solidFill>
                  <a:srgbClr val="FF0000"/>
                </a:solidFill>
                <a:effectLst/>
              </a:rPr>
              <a:t> </a:t>
            </a:r>
            <a:r>
              <a:rPr lang="cs-CZ" sz="2000" i="0" dirty="0">
                <a:solidFill>
                  <a:srgbClr val="FF0000"/>
                </a:solidFill>
                <a:effectLst/>
              </a:rPr>
              <a:t>M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C22DF7D-CCF9-298F-E898-DC99BC77CFA0}"/>
              </a:ext>
            </a:extLst>
          </p:cNvPr>
          <p:cNvSpPr txBox="1"/>
          <p:nvPr/>
        </p:nvSpPr>
        <p:spPr>
          <a:xfrm>
            <a:off x="257174" y="2097195"/>
            <a:ext cx="85820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dirty="0"/>
              <a:t>Vzorek má maximální absorbanci při 275 </a:t>
            </a:r>
            <a:r>
              <a:rPr lang="cs-CZ" sz="2000" dirty="0" err="1"/>
              <a:t>nm</a:t>
            </a:r>
            <a:r>
              <a:rPr lang="cs-CZ" sz="2000" dirty="0"/>
              <a:t> a molární absorpční koeficient 8400 dm</a:t>
            </a:r>
            <a:r>
              <a:rPr lang="cs-CZ" sz="2000" baseline="30000" dirty="0"/>
              <a:t>3</a:t>
            </a:r>
            <a:r>
              <a:rPr lang="cs-CZ" sz="2000" dirty="0"/>
              <a:t>mol</a:t>
            </a:r>
            <a:r>
              <a:rPr lang="cs-CZ" sz="2000" baseline="30000" dirty="0"/>
              <a:t>-1</a:t>
            </a:r>
            <a:r>
              <a:rPr lang="cs-CZ" sz="2000" dirty="0"/>
              <a:t>cm</a:t>
            </a:r>
            <a:r>
              <a:rPr lang="cs-CZ" sz="2000" baseline="30000" dirty="0"/>
              <a:t>-1</a:t>
            </a:r>
            <a:r>
              <a:rPr lang="cs-CZ" sz="2000" dirty="0"/>
              <a:t>. Spektrofotometr naměřil absorbanci 0,70 v kyvetě o šířce 1 cm. Určete koncentraci roztoku.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28258A7-09D9-CEDD-9444-74A680A7464E}"/>
              </a:ext>
            </a:extLst>
          </p:cNvPr>
          <p:cNvSpPr txBox="1"/>
          <p:nvPr/>
        </p:nvSpPr>
        <p:spPr>
          <a:xfrm>
            <a:off x="6696075" y="2912803"/>
            <a:ext cx="198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8,33 . 10</a:t>
            </a:r>
            <a:r>
              <a:rPr lang="cs-CZ" sz="2000" baseline="30000" dirty="0">
                <a:solidFill>
                  <a:srgbClr val="FF0000"/>
                </a:solidFill>
              </a:rPr>
              <a:t>-5</a:t>
            </a:r>
            <a:r>
              <a:rPr lang="cs-CZ" sz="2000" dirty="0">
                <a:solidFill>
                  <a:srgbClr val="FF0000"/>
                </a:solidFill>
              </a:rPr>
              <a:t> mol/L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28FE377-6AD5-E9EE-C36D-51D22EB007F6}"/>
              </a:ext>
            </a:extLst>
          </p:cNvPr>
          <p:cNvSpPr txBox="1"/>
          <p:nvPr/>
        </p:nvSpPr>
        <p:spPr>
          <a:xfrm>
            <a:off x="371472" y="3686086"/>
            <a:ext cx="846772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effectLst/>
              </a:rPr>
              <a:t>Chemik má vzorek adeninu s absorbancí 0,67 při vlnové délce 260 </a:t>
            </a:r>
            <a:r>
              <a:rPr lang="cs-CZ" sz="2000" b="0" i="0" dirty="0" err="1">
                <a:effectLst/>
              </a:rPr>
              <a:t>nm</a:t>
            </a:r>
            <a:r>
              <a:rPr lang="cs-CZ" sz="2000" b="0" i="0" dirty="0">
                <a:effectLst/>
              </a:rPr>
              <a:t>. Molární absorpční koeficient je 7100 </a:t>
            </a:r>
            <a:r>
              <a:rPr lang="cs-CZ" sz="2000" dirty="0"/>
              <a:t>dm</a:t>
            </a:r>
            <a:r>
              <a:rPr lang="cs-CZ" sz="2000" baseline="30000" dirty="0"/>
              <a:t>3</a:t>
            </a:r>
            <a:r>
              <a:rPr lang="cs-CZ" sz="2000" dirty="0"/>
              <a:t>mol</a:t>
            </a:r>
            <a:r>
              <a:rPr lang="cs-CZ" sz="2000" baseline="30000" dirty="0"/>
              <a:t>-1</a:t>
            </a:r>
            <a:r>
              <a:rPr lang="cs-CZ" sz="2000" dirty="0"/>
              <a:t>cm</a:t>
            </a:r>
            <a:r>
              <a:rPr lang="cs-CZ" sz="2000" baseline="30000" dirty="0"/>
              <a:t>-1</a:t>
            </a:r>
            <a:r>
              <a:rPr lang="cs-CZ" sz="2000" dirty="0"/>
              <a:t>.</a:t>
            </a:r>
            <a:r>
              <a:rPr lang="cs-CZ" sz="2000" b="0" i="0" dirty="0">
                <a:effectLst/>
              </a:rPr>
              <a:t> Délka kyvety je 1,00 cm. Jaká je koncentrace vzorku?</a:t>
            </a:r>
            <a:endParaRPr lang="cs-CZ" sz="2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6C90277D-6481-8D75-9613-38B92188A4A5}"/>
              </a:ext>
            </a:extLst>
          </p:cNvPr>
          <p:cNvSpPr txBox="1"/>
          <p:nvPr/>
        </p:nvSpPr>
        <p:spPr>
          <a:xfrm>
            <a:off x="6791328" y="4322801"/>
            <a:ext cx="198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9,4 . 10</a:t>
            </a:r>
            <a:r>
              <a:rPr lang="cs-CZ" sz="2000" baseline="30000" dirty="0">
                <a:solidFill>
                  <a:srgbClr val="FF0000"/>
                </a:solidFill>
              </a:rPr>
              <a:t>-5</a:t>
            </a:r>
            <a:r>
              <a:rPr lang="cs-CZ" sz="2000" dirty="0">
                <a:solidFill>
                  <a:srgbClr val="FF0000"/>
                </a:solidFill>
              </a:rPr>
              <a:t> mol/L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85293082-47E1-35F9-DBC7-30E9178A8544}"/>
              </a:ext>
            </a:extLst>
          </p:cNvPr>
          <p:cNvSpPr txBox="1"/>
          <p:nvPr/>
        </p:nvSpPr>
        <p:spPr>
          <a:xfrm>
            <a:off x="442911" y="5144184"/>
            <a:ext cx="82105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effectLst/>
              </a:rPr>
              <a:t>Chemik má vzorek fenylalaninu s absorbancí 0,81 při vlnové délce 257 </a:t>
            </a:r>
            <a:r>
              <a:rPr lang="cs-CZ" sz="2000" b="0" i="0" dirty="0" err="1">
                <a:effectLst/>
              </a:rPr>
              <a:t>nm</a:t>
            </a:r>
            <a:r>
              <a:rPr lang="cs-CZ" sz="2000" b="0" i="0" dirty="0">
                <a:effectLst/>
              </a:rPr>
              <a:t>. Molární absorpční koeficient je 8850 </a:t>
            </a:r>
            <a:r>
              <a:rPr lang="cs-CZ" sz="2000" dirty="0"/>
              <a:t>dm</a:t>
            </a:r>
            <a:r>
              <a:rPr lang="cs-CZ" sz="2000" baseline="30000" dirty="0"/>
              <a:t>3</a:t>
            </a:r>
            <a:r>
              <a:rPr lang="cs-CZ" sz="2000" dirty="0"/>
              <a:t>mol</a:t>
            </a:r>
            <a:r>
              <a:rPr lang="cs-CZ" sz="2000" baseline="30000" dirty="0"/>
              <a:t>-1</a:t>
            </a:r>
            <a:r>
              <a:rPr lang="cs-CZ" sz="2000" dirty="0"/>
              <a:t>cm</a:t>
            </a:r>
            <a:r>
              <a:rPr lang="cs-CZ" sz="2000" baseline="30000" dirty="0"/>
              <a:t>-1</a:t>
            </a:r>
            <a:r>
              <a:rPr lang="cs-CZ" sz="2000" b="0" i="0" dirty="0">
                <a:effectLst/>
              </a:rPr>
              <a:t>. Délka dráhy světla je 3,00 cm. Jaká je koncentrace vzorku?</a:t>
            </a:r>
            <a:endParaRPr lang="cs-CZ" sz="2000" dirty="0"/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1621DA3C-C6D4-5356-BCFD-5D0339B44A41}"/>
              </a:ext>
            </a:extLst>
          </p:cNvPr>
          <p:cNvSpPr txBox="1"/>
          <p:nvPr/>
        </p:nvSpPr>
        <p:spPr>
          <a:xfrm>
            <a:off x="6791328" y="5981729"/>
            <a:ext cx="1981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3,1 . 10</a:t>
            </a:r>
            <a:r>
              <a:rPr lang="cs-CZ" sz="2000" baseline="30000" dirty="0">
                <a:solidFill>
                  <a:srgbClr val="FF0000"/>
                </a:solidFill>
              </a:rPr>
              <a:t>-5</a:t>
            </a:r>
            <a:r>
              <a:rPr lang="cs-CZ" sz="2000" dirty="0">
                <a:solidFill>
                  <a:srgbClr val="FF0000"/>
                </a:solidFill>
              </a:rPr>
              <a:t> mol/L</a:t>
            </a:r>
          </a:p>
        </p:txBody>
      </p:sp>
    </p:spTree>
    <p:extLst>
      <p:ext uri="{BB962C8B-B14F-4D97-AF65-F5344CB8AC3E}">
        <p14:creationId xmlns:p14="http://schemas.microsoft.com/office/powerpoint/2010/main" val="708042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754E70C-0676-48D6-82E3-E259DAAF4E2A}"/>
              </a:ext>
            </a:extLst>
          </p:cNvPr>
          <p:cNvSpPr txBox="1"/>
          <p:nvPr/>
        </p:nvSpPr>
        <p:spPr>
          <a:xfrm>
            <a:off x="271462" y="290036"/>
            <a:ext cx="86629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Elektrický polštář připojen na nejvyšší stupeň vyhřívání má při napětí U = 220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 příkon P = 15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W. Jaký je odpor polštáře? Jaký proud jím prochází? Kolik elektrické energie spotřebuje za 10 hodin provozu?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E57DF77-5466-41DE-BF1D-578E8CB33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771" y="1359710"/>
            <a:ext cx="4143375" cy="4719606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ECDAE875-F5CF-4D9F-B9C9-F3BDE1889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82" y="1474010"/>
            <a:ext cx="4098224" cy="242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75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CB751BF-8B2F-491E-A365-56318B35EA89}"/>
              </a:ext>
            </a:extLst>
          </p:cNvPr>
          <p:cNvSpPr txBox="1"/>
          <p:nvPr/>
        </p:nvSpPr>
        <p:spPr>
          <a:xfrm>
            <a:off x="276225" y="280511"/>
            <a:ext cx="85915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proud prochází elektrickým vařičem, pokud se na něm 10 litrů vody ohřeje z 20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na 100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za 30 minut? Účinnost vařiče je 75%, napětí v síti je 230V. c = 4180 J.kg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F99D1A9-BEF1-4092-B0F8-09553CB5A2DE}"/>
              </a:ext>
            </a:extLst>
          </p:cNvPr>
          <p:cNvSpPr txBox="1"/>
          <p:nvPr/>
        </p:nvSpPr>
        <p:spPr>
          <a:xfrm>
            <a:off x="276225" y="1471910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10kg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Δt = 80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= 80K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230V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τ = 30min = 1800s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0,75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= 4180 J.kg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dirty="0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58DFD8BE-1D4C-451F-92DA-24862E228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8" y="1137166"/>
            <a:ext cx="4217822" cy="329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645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313B0B6-EB48-41FA-B424-C797D7048CA0}"/>
              </a:ext>
            </a:extLst>
          </p:cNvPr>
          <p:cNvSpPr txBox="1"/>
          <p:nvPr/>
        </p:nvSpPr>
        <p:spPr>
          <a:xfrm>
            <a:off x="257175" y="361861"/>
            <a:ext cx="8743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Koule, jejíž poloměr je r = 5cm, má být poniklovaná vrstvou tloušťky h = 0,15 mm. Jak dlouho třeba kouli ponechat v elektrolytu při proudu I = 1A?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66C3B05-C36F-49DB-9B9A-AF4B50D1A8DB}"/>
              </a:ext>
            </a:extLst>
          </p:cNvPr>
          <p:cNvSpPr txBox="1"/>
          <p:nvPr/>
        </p:nvSpPr>
        <p:spPr>
          <a:xfrm>
            <a:off x="257175" y="1119485"/>
            <a:ext cx="25717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 = 5cm = 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h = 0,15.10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1ª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A(Ni) = 0,304.10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ρ(Ni) = 8,8.10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3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kg.m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6576BDA-35E7-42AC-B65E-98AB4C50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50" y="3190875"/>
            <a:ext cx="672958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88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EF11688-08BD-43C1-B564-63100C195FD1}"/>
              </a:ext>
            </a:extLst>
          </p:cNvPr>
          <p:cNvSpPr txBox="1"/>
          <p:nvPr/>
        </p:nvSpPr>
        <p:spPr>
          <a:xfrm>
            <a:off x="266699" y="314236"/>
            <a:ext cx="8658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Jakou energii potřebujeme, abychom při elektrolýze síranu měďnatého CuSO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4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získali měď o hmotnosti 1g, pokud elektrolýza probíhá při napětí 4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7E38D68-0776-4AD4-B628-F5FF5330EF71}"/>
              </a:ext>
            </a:extLst>
          </p:cNvPr>
          <p:cNvSpPr txBox="1"/>
          <p:nvPr/>
        </p:nvSpPr>
        <p:spPr>
          <a:xfrm>
            <a:off x="266699" y="113416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1g =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4V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Cu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= 0,329.10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dirty="0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D61CF392-6768-4B69-84FC-C726B9F53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71738"/>
            <a:ext cx="4643722" cy="387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339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F855C64-4DFA-4FC7-9A74-DAEF753AF045}"/>
              </a:ext>
            </a:extLst>
          </p:cNvPr>
          <p:cNvSpPr txBox="1"/>
          <p:nvPr/>
        </p:nvSpPr>
        <p:spPr>
          <a:xfrm>
            <a:off x="285750" y="342037"/>
            <a:ext cx="86296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Akumulátor se nabíjel proudem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5A po dobu 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6 hodin. Jak dlouho se vybíjel, jestliže se při vybíjení odebíral z akumulátoru stálý proud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0,05 A. Nábojová účinnost akumulátoru je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90%.</a:t>
            </a:r>
            <a:endParaRPr lang="cs-CZ" dirty="0"/>
          </a:p>
        </p:txBody>
      </p:sp>
      <p:pic>
        <p:nvPicPr>
          <p:cNvPr id="17410" name="Picture 2" descr="elektricky-prud-v-elektrolytoch-20">
            <a:extLst>
              <a:ext uri="{FF2B5EF4-FFF2-40B4-BE49-F238E27FC236}">
                <a16:creationId xmlns:a16="http://schemas.microsoft.com/office/drawing/2014/main" id="{D8A24749-CE5A-4B31-95EA-D92EAC3E4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666875"/>
            <a:ext cx="4743450" cy="389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24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313B0B6-EB48-41FA-B424-C797D7048CA0}"/>
              </a:ext>
            </a:extLst>
          </p:cNvPr>
          <p:cNvSpPr txBox="1"/>
          <p:nvPr/>
        </p:nvSpPr>
        <p:spPr>
          <a:xfrm>
            <a:off x="257174" y="309473"/>
            <a:ext cx="8743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Koule, jejíž poloměr je r </a:t>
            </a:r>
            <a:r>
              <a:rPr lang="cs-CZ" b="0" i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 5 cm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, má být poniklovaná vrstvou tloušťky h = 0,15 mm. Jak dlouho třeba kouli ponechat v elektrolytu při proudu I = 1A?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66C3B05-C36F-49DB-9B9A-AF4B50D1A8DB}"/>
              </a:ext>
            </a:extLst>
          </p:cNvPr>
          <p:cNvSpPr txBox="1"/>
          <p:nvPr/>
        </p:nvSpPr>
        <p:spPr>
          <a:xfrm>
            <a:off x="257174" y="1119485"/>
            <a:ext cx="334327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 = 5cm = 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h = 0,15.10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A</a:t>
            </a: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A(Ni) = 0,304.10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ρ(Ni) = 8,8.10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3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kg.m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6576BDA-35E7-42AC-B65E-98AB4C50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2924175"/>
            <a:ext cx="65532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125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EF11688-08BD-43C1-B564-63100C195FD1}"/>
              </a:ext>
            </a:extLst>
          </p:cNvPr>
          <p:cNvSpPr txBox="1"/>
          <p:nvPr/>
        </p:nvSpPr>
        <p:spPr>
          <a:xfrm>
            <a:off x="133349" y="191184"/>
            <a:ext cx="8658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Jakou energii potřebujeme, abychom při elektrolýze síranu měďnatého CuSO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4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získali měď o hmotnosti 1g, pokud elektrolýza probíhá při napětí 4V?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7E38D68-0776-4AD4-B628-F5FF5330EF71}"/>
              </a:ext>
            </a:extLst>
          </p:cNvPr>
          <p:cNvSpPr txBox="1"/>
          <p:nvPr/>
        </p:nvSpPr>
        <p:spPr>
          <a:xfrm>
            <a:off x="266699" y="113416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1g =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4V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Cu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= 0,329.10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dirty="0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D61CF392-6768-4B69-84FC-C726B9F53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71738"/>
            <a:ext cx="4643722" cy="387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456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F855C64-4DFA-4FC7-9A74-DAEF753AF045}"/>
              </a:ext>
            </a:extLst>
          </p:cNvPr>
          <p:cNvSpPr txBox="1"/>
          <p:nvPr/>
        </p:nvSpPr>
        <p:spPr>
          <a:xfrm>
            <a:off x="195262" y="284887"/>
            <a:ext cx="87534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Akumulátor se nabíjel proudem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 po dobu 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6 hodin. Jak dlouho se vybíjel, jestliže se při vybíjení odebíral z akumulátoru stálý proud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0,05 A. Nábojová účinnost akumulátoru je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%.</a:t>
            </a:r>
            <a:endParaRPr lang="cs-CZ" dirty="0"/>
          </a:p>
        </p:txBody>
      </p:sp>
      <p:pic>
        <p:nvPicPr>
          <p:cNvPr id="17410" name="Picture 2" descr="elektricky-prud-v-elektrolytoch-20">
            <a:extLst>
              <a:ext uri="{FF2B5EF4-FFF2-40B4-BE49-F238E27FC236}">
                <a16:creationId xmlns:a16="http://schemas.microsoft.com/office/drawing/2014/main" id="{D8A24749-CE5A-4B31-95EA-D92EAC3E4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666875"/>
            <a:ext cx="4743450" cy="389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9074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04BCEBF-FACF-4BCA-A340-A671D54C6458}"/>
              </a:ext>
            </a:extLst>
          </p:cNvPr>
          <p:cNvSpPr txBox="1"/>
          <p:nvPr/>
        </p:nvSpPr>
        <p:spPr>
          <a:xfrm>
            <a:off x="264559" y="358067"/>
            <a:ext cx="86148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Páru vodíku ionizuje záření </a:t>
            </a:r>
            <a:r>
              <a:rPr lang="el-GR" sz="2000" b="0" i="0" dirty="0">
                <a:solidFill>
                  <a:srgbClr val="4F4F4F"/>
                </a:solidFill>
                <a:effectLst/>
              </a:rPr>
              <a:t>β (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elektrony). Jakou nejmenší rychlost </a:t>
            </a:r>
            <a:r>
              <a:rPr lang="cs-CZ" sz="2000" b="0" i="0">
                <a:solidFill>
                  <a:srgbClr val="4F4F4F"/>
                </a:solidFill>
                <a:effectLst/>
              </a:rPr>
              <a:t>by měly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mít ionizující elektrony, aby proběhla ionizace?  </a:t>
            </a:r>
            <a:r>
              <a:rPr lang="cs-CZ" sz="2000" b="0" i="0" dirty="0" err="1">
                <a:solidFill>
                  <a:srgbClr val="4F4F4F"/>
                </a:solidFill>
                <a:effectLst/>
              </a:rPr>
              <a:t>E</a:t>
            </a:r>
            <a:r>
              <a:rPr lang="cs-CZ" sz="2000" b="0" i="0" baseline="-25000" dirty="0" err="1">
                <a:solidFill>
                  <a:srgbClr val="4F4F4F"/>
                </a:solidFill>
                <a:effectLst/>
              </a:rPr>
              <a:t>i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= 13,6eV,  </a:t>
            </a:r>
            <a:r>
              <a:rPr lang="cs-CZ" sz="2000" b="0" i="0" dirty="0" err="1">
                <a:solidFill>
                  <a:srgbClr val="4F4F4F"/>
                </a:solidFill>
                <a:effectLst/>
              </a:rPr>
              <a:t>m</a:t>
            </a:r>
            <a:r>
              <a:rPr lang="cs-CZ" sz="2000" b="0" i="0" baseline="-25000" dirty="0" err="1">
                <a:solidFill>
                  <a:srgbClr val="4F4F4F"/>
                </a:solidFill>
                <a:effectLst/>
              </a:rPr>
              <a:t>e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= 9,1.10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–31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kg</a:t>
            </a:r>
            <a:endParaRPr lang="cs-CZ" sz="200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C8C1654-503E-4A03-9BB3-61083896A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93" y="1230277"/>
            <a:ext cx="601027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2708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7C1B0DA-DA86-4176-A208-C54D8823E555}"/>
              </a:ext>
            </a:extLst>
          </p:cNvPr>
          <p:cNvSpPr txBox="1"/>
          <p:nvPr/>
        </p:nvSpPr>
        <p:spPr>
          <a:xfrm>
            <a:off x="238124" y="290036"/>
            <a:ext cx="87725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Mezi zemí a mrakem vznikl výboj ve formě blesku, při kterém byl přenesen náboj 20 C. Rozdíl potenciálů mezi mrakem a zemí byl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6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 Blesk trval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-3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s. Určete energii výboje a proud.</a:t>
            </a:r>
            <a:endParaRPr lang="cs-CZ" sz="20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BC93628-2D9B-48F3-9416-EED248175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1" y="1562099"/>
            <a:ext cx="5736078" cy="441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903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8D11E05-4DA7-4AE7-971C-820B272AC746}"/>
              </a:ext>
            </a:extLst>
          </p:cNvPr>
          <p:cNvSpPr txBox="1"/>
          <p:nvPr/>
        </p:nvSpPr>
        <p:spPr>
          <a:xfrm>
            <a:off x="219075" y="195560"/>
            <a:ext cx="86296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Dvě kuličky zanedbatelného objemu s elektrickým nábojem stejné velikosti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-8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se navzájem přitahují ve vakuu silou. Určete tuto sílu, pokud náboje jsou ve vzdálenosti 30 cm.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(k = 9.10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</a:rPr>
              <a:t>9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N.m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</a:rPr>
              <a:t>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C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</a:rPr>
              <a:t>-2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) 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9CBC8AC-B243-4642-8D48-C56178362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6" y="1251181"/>
            <a:ext cx="5457825" cy="215265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1DE021F4-105D-4FD0-B92E-1135734AE67B}"/>
              </a:ext>
            </a:extLst>
          </p:cNvPr>
          <p:cNvSpPr txBox="1"/>
          <p:nvPr/>
        </p:nvSpPr>
        <p:spPr>
          <a:xfrm>
            <a:off x="185737" y="3756867"/>
            <a:ext cx="8896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stejné elektrické náboje ve vzdálenosti 6cm se přitahují silou 5,6 N. Určete velikost těchto nábojů ve vakuu.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77BC6F8-BAA0-40BD-811D-902EE84232A8}"/>
              </a:ext>
            </a:extLst>
          </p:cNvPr>
          <p:cNvSpPr txBox="1"/>
          <p:nvPr/>
        </p:nvSpPr>
        <p:spPr>
          <a:xfrm>
            <a:off x="185737" y="5143410"/>
            <a:ext cx="86963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 velká elektrická síla působí na proton (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C. m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1,672.10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-27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kg), který se nachází v elektrickém poli s intenzitou elektrického pole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5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? Jaké bude zrychlení protonu v daném místě elektrického pole?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4EE4F27-F383-41BA-92C6-4610FC0A4012}"/>
              </a:ext>
            </a:extLst>
          </p:cNvPr>
          <p:cNvSpPr txBox="1"/>
          <p:nvPr/>
        </p:nvSpPr>
        <p:spPr>
          <a:xfrm>
            <a:off x="319086" y="43869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1,5.10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F027862F-8E38-45E7-B803-B244B7DCF6C8}"/>
              </a:ext>
            </a:extLst>
          </p:cNvPr>
          <p:cNvSpPr txBox="1"/>
          <p:nvPr/>
        </p:nvSpPr>
        <p:spPr>
          <a:xfrm>
            <a:off x="319086" y="61798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3,204.10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-14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N, 1,92.10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13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m.s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1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A730E2B-1B39-4F6D-B65F-1BB7B4A2643F}"/>
              </a:ext>
            </a:extLst>
          </p:cNvPr>
          <p:cNvSpPr txBox="1"/>
          <p:nvPr/>
        </p:nvSpPr>
        <p:spPr>
          <a:xfrm>
            <a:off x="161924" y="199913"/>
            <a:ext cx="87725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Napětí mezi anodou a katodou, které jsou ve vzdálenosti 10 cm je 300 V. Určete velikost rychlosti elektronů při dopadu na anodu, jejich zrychlení a čas pohybu od katody na anodu.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C9E5C1F-78DC-4E0D-8DFB-80B679121844}"/>
              </a:ext>
            </a:extLst>
          </p:cNvPr>
          <p:cNvSpPr txBox="1"/>
          <p:nvPr/>
        </p:nvSpPr>
        <p:spPr>
          <a:xfrm>
            <a:off x="161924" y="1458010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0" i="1" dirty="0">
                <a:solidFill>
                  <a:srgbClr val="4F4F4F"/>
                </a:solidFill>
                <a:effectLst/>
              </a:rPr>
              <a:t>l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= s =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–1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m</a:t>
            </a:r>
          </a:p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U = 300 V,</a:t>
            </a:r>
          </a:p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Q = e = 1,602.10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–19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</a:t>
            </a:r>
          </a:p>
          <a:p>
            <a:r>
              <a:rPr lang="cs-CZ" sz="2000" b="0" i="0" dirty="0" err="1">
                <a:solidFill>
                  <a:srgbClr val="4F4F4F"/>
                </a:solidFill>
                <a:effectLst/>
              </a:rPr>
              <a:t>m</a:t>
            </a:r>
            <a:r>
              <a:rPr lang="cs-CZ" sz="2000" b="0" i="0" baseline="-25000" dirty="0" err="1">
                <a:solidFill>
                  <a:srgbClr val="4F4F4F"/>
                </a:solidFill>
                <a:effectLst/>
              </a:rPr>
              <a:t>e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 = 9,1.10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–31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kg</a:t>
            </a:r>
            <a:endParaRPr lang="cs-CZ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33AA99-5C30-445C-BF9D-36BBABD9E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973142"/>
            <a:ext cx="5038727" cy="570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7530F574-6CC9-45DA-B2B9-F0C7079808F3}"/>
              </a:ext>
            </a:extLst>
          </p:cNvPr>
          <p:cNvCxnSpPr/>
          <p:nvPr/>
        </p:nvCxnSpPr>
        <p:spPr>
          <a:xfrm>
            <a:off x="3467100" y="6600825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2436364-1C4C-4FDE-8A5D-C1A426D7F6DE}"/>
              </a:ext>
            </a:extLst>
          </p:cNvPr>
          <p:cNvCxnSpPr/>
          <p:nvPr/>
        </p:nvCxnSpPr>
        <p:spPr>
          <a:xfrm>
            <a:off x="3576637" y="5295900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2418536-A935-4087-BA8E-9503B0F3B743}"/>
              </a:ext>
            </a:extLst>
          </p:cNvPr>
          <p:cNvCxnSpPr/>
          <p:nvPr/>
        </p:nvCxnSpPr>
        <p:spPr>
          <a:xfrm>
            <a:off x="3395662" y="3314700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9527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8C46603-7EE9-4B99-A20A-2E984F54A9AC}"/>
              </a:ext>
            </a:extLst>
          </p:cNvPr>
          <p:cNvSpPr txBox="1"/>
          <p:nvPr/>
        </p:nvSpPr>
        <p:spPr>
          <a:xfrm>
            <a:off x="104775" y="180112"/>
            <a:ext cx="88773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Elektron vletěl mezi horizontální vychylovací destičky televizní obrazovky. Za předpokladu že mezi nimi je homogenní elektrické pole s intenzitou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5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V.m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a že zanedbáme vliv tíhového pole, určete zrychlení elektronu v elektrickém poli!</a:t>
            </a:r>
            <a:endParaRPr lang="cs-CZ" sz="2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4132C93-A57E-4FDE-A85A-0A3D6BAEC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349547"/>
            <a:ext cx="6863239" cy="494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9019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89A662B-48B5-4975-B82C-1122B5473550}"/>
              </a:ext>
            </a:extLst>
          </p:cNvPr>
          <p:cNvSpPr txBox="1"/>
          <p:nvPr/>
        </p:nvSpPr>
        <p:spPr>
          <a:xfrm>
            <a:off x="142875" y="304711"/>
            <a:ext cx="87820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Při napětí 800 V vzniká v katodové trubici proud 5 mA. Jaké teplo se uvolní na anodě za 1minutu, pokud předpokládáme, že celá kinetická energie se proměnila na teplo?</a:t>
            </a:r>
            <a:endParaRPr lang="cs-CZ" sz="20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374E889-EA61-4734-BC6F-33FAF812D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699" y="1067712"/>
            <a:ext cx="4348846" cy="2085063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2A74672C-01E1-497C-89D8-AED7CCAF0295}"/>
              </a:ext>
            </a:extLst>
          </p:cNvPr>
          <p:cNvSpPr txBox="1"/>
          <p:nvPr/>
        </p:nvSpPr>
        <p:spPr>
          <a:xfrm>
            <a:off x="95250" y="3429000"/>
            <a:ext cx="8877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Elektron, který v elektrickém poli přešel z bodu A do bodu B, zvětšil velikost své rychlosti z 800 km.s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na 4000 km.s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. Určitě napětí mezi těmito body!</a:t>
            </a:r>
            <a:endParaRPr lang="cs-CZ" sz="2000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DBEB81D-1EFF-44E7-AB7D-FBF3FE27E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" y="4305300"/>
            <a:ext cx="5884442" cy="2247989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609B7EE4-D75E-4D52-AA41-60DB12C610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3799" y="4815449"/>
            <a:ext cx="4901733" cy="194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45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7C5125C-1D22-46E0-97BC-68DD47AB9F96}"/>
              </a:ext>
            </a:extLst>
          </p:cNvPr>
          <p:cNvSpPr txBox="1"/>
          <p:nvPr/>
        </p:nvSpPr>
        <p:spPr>
          <a:xfrm>
            <a:off x="235744" y="1628686"/>
            <a:ext cx="88011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Sedmadvacet kapek vody (r) se slije do jedné větší kapky (R). Určitě potenciál větší kapky, když každá menší kapka měla poloměr 1mm a náboj 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C.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(k = 9.10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N.m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C36FAD7-B1FC-445C-8016-3DF4CE5E4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392123"/>
            <a:ext cx="5595937" cy="430552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3916CFC-0745-414B-A461-4695190B9A55}"/>
              </a:ext>
            </a:extLst>
          </p:cNvPr>
          <p:cNvSpPr txBox="1"/>
          <p:nvPr/>
        </p:nvSpPr>
        <p:spPr>
          <a:xfrm>
            <a:off x="190500" y="248929"/>
            <a:ext cx="8763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stejné náboje 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-8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se odpuzují ve vzduchu (k = 9.10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9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N.m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silou 2,5.10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-4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 Jaká je mezi nimi vzdálenost?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CBF9B14-E716-452F-A629-98848018FE08}"/>
              </a:ext>
            </a:extLst>
          </p:cNvPr>
          <p:cNvSpPr txBox="1"/>
          <p:nvPr/>
        </p:nvSpPr>
        <p:spPr>
          <a:xfrm>
            <a:off x="235744" y="895260"/>
            <a:ext cx="4614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30 cm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3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3B635B7-5736-4791-98C9-0C02CD4DCDEF}"/>
              </a:ext>
            </a:extLst>
          </p:cNvPr>
          <p:cNvSpPr txBox="1"/>
          <p:nvPr/>
        </p:nvSpPr>
        <p:spPr>
          <a:xfrm>
            <a:off x="276225" y="318611"/>
            <a:ext cx="8686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Kulička s hmotností 40 mikrogramů nabitá kladným nábojem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 se pohybuje rychlostí 10 cm.s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. Na jakou minimální vzdálenost se kulička může přiblížit ke kladnému bodovému náboji 1,33.10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C?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5839F78-474A-4996-BBF2-659A41A2C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1265134"/>
            <a:ext cx="7153275" cy="432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47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51301F5-9DFF-49C2-8608-293A30243AF7}"/>
              </a:ext>
            </a:extLst>
          </p:cNvPr>
          <p:cNvSpPr txBox="1"/>
          <p:nvPr/>
        </p:nvSpPr>
        <p:spPr>
          <a:xfrm>
            <a:off x="114300" y="174963"/>
            <a:ext cx="89439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Částice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 (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6,7.10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-27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kg,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3,2.10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-19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C) vletěla do homogenního elektrického pole rychlostí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6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ms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 Částice se zastavila po překonání dráhy 2 m. Jak velký potenciální rozdíl částice překonala? Jakou velikost má intenzita elektrického pole?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BC63F4B-E70E-4428-A6DD-4275116B9F9E}"/>
              </a:ext>
            </a:extLst>
          </p:cNvPr>
          <p:cNvSpPr txBox="1"/>
          <p:nvPr/>
        </p:nvSpPr>
        <p:spPr>
          <a:xfrm>
            <a:off x="114300" y="1630700"/>
            <a:ext cx="8877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Jaký elektrický náboj má mikroskopická olejová kulička hmotnosti 6,4.10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kg, která se vznáší mezi deskami nabitého kondenzátoru? Desky kondenzátoru mají vzdálenost 1cm a napětí mezi nimi je 400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V. 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2456D0A3-A340-49FD-B30D-9C9AE23564C5}"/>
              </a:ext>
            </a:extLst>
          </p:cNvPr>
          <p:cNvSpPr txBox="1"/>
          <p:nvPr/>
        </p:nvSpPr>
        <p:spPr>
          <a:xfrm>
            <a:off x="166685" y="3086437"/>
            <a:ext cx="88249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Určete intenzitu elektrického pole mezi dvěma rovnoběžnými vodivými deskami ve vzájemné vzdálenosti 5cm, pokud je mezi nimi napětí 150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 Jakou práci vykonají síly pole při přenesení náboje 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μ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 jedné desky na druhou</a:t>
            </a:r>
            <a:r>
              <a:rPr lang="en-US" dirty="0">
                <a:solidFill>
                  <a:srgbClr val="4F4F4F"/>
                </a:solidFill>
                <a:latin typeface="Segoe UI" panose="020B0502040204020203" pitchFamily="34" charset="0"/>
              </a:rPr>
              <a:t>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76ADB9D-73B2-481E-868D-F7EE1388B3E3}"/>
              </a:ext>
            </a:extLst>
          </p:cNvPr>
          <p:cNvSpPr txBox="1"/>
          <p:nvPr/>
        </p:nvSpPr>
        <p:spPr>
          <a:xfrm>
            <a:off x="166685" y="4481653"/>
            <a:ext cx="88249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Jakou rychlost dosáhne elektron (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C,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9,1.10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kg) při průchodu potenciálním rozdílem 100 V?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B796C23-FC37-4AD5-AFE5-59CC9BC9D755}"/>
              </a:ext>
            </a:extLst>
          </p:cNvPr>
          <p:cNvSpPr txBox="1"/>
          <p:nvPr/>
        </p:nvSpPr>
        <p:spPr>
          <a:xfrm>
            <a:off x="200024" y="5599870"/>
            <a:ext cx="87058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potenciál má vodič, když na přenesení náboje 50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μ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 místa nulového potenciálu na jeho povrch se provedla práce 0,2 J?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E762670-ED12-4C86-B732-C5797E00FB8A}"/>
              </a:ext>
            </a:extLst>
          </p:cNvPr>
          <p:cNvSpPr txBox="1"/>
          <p:nvPr/>
        </p:nvSpPr>
        <p:spPr>
          <a:xfrm>
            <a:off x="219072" y="112983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4,19.10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cs-CZ" sz="18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2,1.10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V.m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b="0" i="0" baseline="30000" dirty="0"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37F82C5-7B61-4E49-8A97-7873946B5A61}"/>
              </a:ext>
            </a:extLst>
          </p:cNvPr>
          <p:cNvSpPr txBox="1"/>
          <p:nvPr/>
        </p:nvSpPr>
        <p:spPr>
          <a:xfrm>
            <a:off x="219072" y="256445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1,6.10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-19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b="0" i="0" dirty="0"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1B0C7FA9-E9F5-407D-B6F6-29EA143396FA}"/>
              </a:ext>
            </a:extLst>
          </p:cNvPr>
          <p:cNvSpPr txBox="1"/>
          <p:nvPr/>
        </p:nvSpPr>
        <p:spPr>
          <a:xfrm>
            <a:off x="219072" y="397775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 kV.m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, 1,5.10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-4</a:t>
            </a:r>
            <a:r>
              <a:rPr lang="en-US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J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b="0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4B6B727-B7E6-4583-963C-0B4C440100A8}"/>
              </a:ext>
            </a:extLst>
          </p:cNvPr>
          <p:cNvSpPr txBox="1"/>
          <p:nvPr/>
        </p:nvSpPr>
        <p:spPr>
          <a:xfrm>
            <a:off x="219072" y="50778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6.10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6 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m.s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b="0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17ABF005-BA88-49C5-916B-3C0FEA3D3D08}"/>
              </a:ext>
            </a:extLst>
          </p:cNvPr>
          <p:cNvSpPr txBox="1"/>
          <p:nvPr/>
        </p:nvSpPr>
        <p:spPr>
          <a:xfrm>
            <a:off x="219072" y="62638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4000 V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41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4DDD804-A6D2-421F-9246-E452DDA06759}"/>
              </a:ext>
            </a:extLst>
          </p:cNvPr>
          <p:cNvSpPr txBox="1"/>
          <p:nvPr/>
        </p:nvSpPr>
        <p:spPr>
          <a:xfrm>
            <a:off x="228599" y="227737"/>
            <a:ext cx="87344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Vypočítejte kapacitu deskového kondenzátoru, který je složen z 11 ploten o rozměrech 3 cm x 2cm, pokud vzdálenost desek od sebe je 0,2 mm. Izolátor mezi deskami je slída, jejíž </a:t>
            </a:r>
            <a:r>
              <a:rPr lang="el-G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cs-CZ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= 6. Mezi 11 plotnami je 10 mezer.</a:t>
            </a:r>
            <a:endParaRPr lang="cs-CZ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0466667-DEB4-4169-9C36-BCD164805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202" y="1243400"/>
            <a:ext cx="4530822" cy="218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7FA876-F118-4FAC-A5EF-430C59B73D78}"/>
              </a:ext>
            </a:extLst>
          </p:cNvPr>
          <p:cNvSpPr txBox="1"/>
          <p:nvPr/>
        </p:nvSpPr>
        <p:spPr>
          <a:xfrm>
            <a:off x="228599" y="1658898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S = a.b = 3cm.2cm = 6cm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6.10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-4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l = 2.10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-4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6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C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.N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endParaRPr lang="cs-CZ" sz="20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AF2AFA2-8CE8-42CE-A14A-134CB712200C}"/>
              </a:ext>
            </a:extLst>
          </p:cNvPr>
          <p:cNvSpPr txBox="1"/>
          <p:nvPr/>
        </p:nvSpPr>
        <p:spPr>
          <a:xfrm>
            <a:off x="157163" y="4022781"/>
            <a:ext cx="88296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Jaké je napětí mezi deskami vzduchového kondenzátoru se dvěma čtvercovými deskami o straně 10cm, vzdálenými od sebe 2cm, pokud jeho náboj je 8,854.10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–3</a:t>
            </a:r>
            <a:r>
              <a:rPr lang="el-GR" sz="2000" b="0" i="0" dirty="0">
                <a:solidFill>
                  <a:srgbClr val="4F4F4F"/>
                </a:solidFill>
                <a:effectLst/>
              </a:rPr>
              <a:t>μ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</a:t>
            </a:r>
            <a:endParaRPr lang="cs-CZ" sz="2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761433A-7051-45A5-A02F-5EE91A353DFB}"/>
              </a:ext>
            </a:extLst>
          </p:cNvPr>
          <p:cNvSpPr txBox="1"/>
          <p:nvPr/>
        </p:nvSpPr>
        <p:spPr>
          <a:xfrm>
            <a:off x="157163" y="5016673"/>
            <a:ext cx="51110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S = a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(10cm)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-2</a:t>
            </a:r>
            <a:r>
              <a:rPr lang="cs-CZ" sz="2000" baseline="30000" dirty="0">
                <a:solidFill>
                  <a:srgbClr val="4F4F4F"/>
                </a:solidFill>
              </a:rPr>
              <a:t> 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,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l = 2.10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m,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Q 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C,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F.m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endParaRPr lang="pt-BR" sz="2000" b="0" i="0" dirty="0">
              <a:solidFill>
                <a:srgbClr val="4F4F4F"/>
              </a:solidFill>
              <a:effectLst/>
            </a:endParaRP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ECC8B125-10CC-484F-94EB-A57412F55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263" y="4734814"/>
            <a:ext cx="1392336" cy="1895449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F2E470D-E17A-43F2-9B42-ED8F648FA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7780" y="5016673"/>
            <a:ext cx="3386465" cy="145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5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17F5CAD-8516-4576-93A1-BCA9DEC6F101}"/>
              </a:ext>
            </a:extLst>
          </p:cNvPr>
          <p:cNvSpPr txBox="1"/>
          <p:nvPr/>
        </p:nvSpPr>
        <p:spPr>
          <a:xfrm>
            <a:off x="266700" y="32968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Jakou kapacitu má Země? 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793C18C-1F6F-4A50-B419-6A2ACCA425E0}"/>
              </a:ext>
            </a:extLst>
          </p:cNvPr>
          <p:cNvSpPr txBox="1"/>
          <p:nvPr/>
        </p:nvSpPr>
        <p:spPr>
          <a:xfrm>
            <a:off x="266700" y="838885"/>
            <a:ext cx="2971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R = 6378 km = 6,378.10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6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0 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F.m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</a:t>
            </a:r>
            <a:endParaRPr lang="cs-CZ" sz="2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DF6EB4C-F175-48A0-A1A6-EC0F9A1BC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615494"/>
            <a:ext cx="4127301" cy="261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7F9F4602-2AE3-4614-A02E-5B3352E9BE26}"/>
              </a:ext>
            </a:extLst>
          </p:cNvPr>
          <p:cNvSpPr txBox="1"/>
          <p:nvPr/>
        </p:nvSpPr>
        <p:spPr>
          <a:xfrm>
            <a:off x="157162" y="3629086"/>
            <a:ext cx="88296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Kapacita Země je 709,26.10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F. Napětí mezi blízkým mrakem a Zemí dosáhlo v okamžiku zablesknutí hodnotu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9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 Kolik elektrické energie se uvolnilo při blesku?</a:t>
            </a:r>
            <a:endParaRPr lang="cs-CZ" sz="20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64A1A3B-25F2-4909-8E58-92D8F6D46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4336972"/>
            <a:ext cx="5028585" cy="236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702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353F424-7045-40B3-8221-3800E64C9A56}"/>
              </a:ext>
            </a:extLst>
          </p:cNvPr>
          <p:cNvSpPr txBox="1"/>
          <p:nvPr/>
        </p:nvSpPr>
        <p:spPr>
          <a:xfrm>
            <a:off x="171450" y="367590"/>
            <a:ext cx="8763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altLang="cs-CZ" sz="2000" dirty="0"/>
              <a:t>Jakou </a:t>
            </a:r>
            <a:r>
              <a:rPr lang="cs-CZ" altLang="cs-CZ" sz="2000" dirty="0">
                <a:latin typeface="Segoe UI" panose="020B0502040204020203" pitchFamily="34" charset="0"/>
                <a:cs typeface="Segoe UI" panose="020B0502040204020203" pitchFamily="34" charset="0"/>
              </a:rPr>
              <a:t>energii</a:t>
            </a:r>
            <a:r>
              <a:rPr lang="cs-CZ" altLang="cs-CZ" sz="2000" dirty="0"/>
              <a:t> </a:t>
            </a:r>
            <a:r>
              <a:rPr lang="cs-CZ" altLang="cs-CZ" dirty="0"/>
              <a:t>má</a:t>
            </a:r>
            <a:r>
              <a:rPr lang="cs-CZ" altLang="cs-CZ" sz="2000" dirty="0"/>
              <a:t> kondenzátor s kapacitou 50 </a:t>
            </a:r>
            <a:r>
              <a:rPr lang="cs-CZ" altLang="cs-CZ" sz="2000" dirty="0" err="1"/>
              <a:t>mF</a:t>
            </a:r>
            <a:r>
              <a:rPr lang="cs-CZ" altLang="cs-CZ" sz="2000" dirty="0"/>
              <a:t>, který nabijeme na napětí 400 V?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1CCD7A2C-E95A-4E4C-9E1B-D7DD0202F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1346964"/>
            <a:ext cx="8801100" cy="699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72000" tIns="72000" rIns="72000" bIns="72000">
            <a:spAutoFit/>
          </a:bodyPr>
          <a:lstStyle>
            <a:lvl1pPr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1pPr>
            <a:lvl2pPr marL="742950" indent="-28575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2pPr>
            <a:lvl3pPr marL="11430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3pPr>
            <a:lvl4pPr marL="16002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4pPr>
            <a:lvl5pPr marL="20574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9pPr>
          </a:lstStyle>
          <a:p>
            <a:pPr algn="just"/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Jaká je kapacita deskového kondenzátoru, který  má obdélníkové desky s rozměry 30 cm a 20 cm ve vzdálenosti 6 mm? Permitivita vakua je e</a:t>
            </a:r>
            <a:r>
              <a:rPr lang="cs-CZ" altLang="cs-CZ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 = 8,85.10</a:t>
            </a:r>
            <a:r>
              <a:rPr lang="cs-CZ" altLang="cs-CZ" sz="18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-12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 F.m</a:t>
            </a:r>
            <a:r>
              <a:rPr lang="cs-CZ" altLang="cs-CZ" sz="18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2D1276C-F819-43AB-A95F-DE613CE0969B}"/>
              </a:ext>
            </a:extLst>
          </p:cNvPr>
          <p:cNvSpPr txBox="1"/>
          <p:nvPr/>
        </p:nvSpPr>
        <p:spPr>
          <a:xfrm>
            <a:off x="133350" y="2544140"/>
            <a:ext cx="86487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Kondenzátory s kapacitami 6.10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 a 4.10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 jsou spojeny sériově a paralelně k nim je připojen kondenzátor s kapacitou 2.10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F. Jaká je jejich výsledná kapacita?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B75552B-F7B8-494A-81FB-A67C297D3EEC}"/>
              </a:ext>
            </a:extLst>
          </p:cNvPr>
          <p:cNvSpPr txBox="1"/>
          <p:nvPr/>
        </p:nvSpPr>
        <p:spPr>
          <a:xfrm>
            <a:off x="171450" y="3909416"/>
            <a:ext cx="8648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Dva kondenzátory stejné kapacity spojíme a.) Sériově b.) Paralelně. Rozdíl výsledných kapacit obou zapojení je 3.10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-6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F. Určitě kapacitu jednoho i druhého kondenzátoru.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DE683A9-5D0E-4B61-9E1A-5D0C23C550E1}"/>
              </a:ext>
            </a:extLst>
          </p:cNvPr>
          <p:cNvSpPr txBox="1"/>
          <p:nvPr/>
        </p:nvSpPr>
        <p:spPr>
          <a:xfrm>
            <a:off x="171450" y="5490136"/>
            <a:ext cx="8801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Vzdálenost desek rovinného kondenzátoru je 8,854 mm, plošná hustota náboje na deskách je 10 nC.m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. Mezi deskami je vzduch. Jaké je napětí mezi deskami?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117E070-5B0E-4D51-B553-4AF9745E4B95}"/>
              </a:ext>
            </a:extLst>
          </p:cNvPr>
          <p:cNvSpPr txBox="1"/>
          <p:nvPr/>
        </p:nvSpPr>
        <p:spPr>
          <a:xfrm>
            <a:off x="247650" y="77569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sk-SK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 J</a:t>
            </a:r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altLang="cs-CZ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0C21527B-2953-4AED-A40A-A4BFF3E8C65C}"/>
              </a:ext>
            </a:extLst>
          </p:cNvPr>
          <p:cNvSpPr txBox="1"/>
          <p:nvPr/>
        </p:nvSpPr>
        <p:spPr>
          <a:xfrm>
            <a:off x="247650" y="20148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sk-SK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88,5 </a:t>
            </a:r>
            <a:r>
              <a:rPr lang="sk-SK" altLang="cs-CZ" dirty="0" err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pF</a:t>
            </a:r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altLang="cs-CZ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38E5865-7AB4-45F0-B108-81E6F3D091B3}"/>
              </a:ext>
            </a:extLst>
          </p:cNvPr>
          <p:cNvSpPr txBox="1"/>
          <p:nvPr/>
        </p:nvSpPr>
        <p:spPr>
          <a:xfrm>
            <a:off x="247650" y="328853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4,4.10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-6</a:t>
            </a:r>
            <a:r>
              <a:rPr lang="en-US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E94A512F-D0E5-4B2B-9708-CA8AFC28573D}"/>
              </a:ext>
            </a:extLst>
          </p:cNvPr>
          <p:cNvSpPr txBox="1"/>
          <p:nvPr/>
        </p:nvSpPr>
        <p:spPr>
          <a:xfrm>
            <a:off x="247650" y="483274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cs-CZ" sz="1800" b="0" i="0" baseline="-25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= C</a:t>
            </a:r>
            <a:r>
              <a:rPr lang="cs-CZ" sz="1800" b="0" i="0" baseline="-25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= 2.10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–6</a:t>
            </a:r>
            <a:r>
              <a:rPr lang="en-US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B2DE1A3-647A-4F67-A728-ADE7D3EBBE40}"/>
              </a:ext>
            </a:extLst>
          </p:cNvPr>
          <p:cNvSpPr txBox="1"/>
          <p:nvPr/>
        </p:nvSpPr>
        <p:spPr>
          <a:xfrm>
            <a:off x="323850" y="61708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10 V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401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1639</TotalTime>
  <Words>2105</Words>
  <Application>Microsoft Office PowerPoint</Application>
  <PresentationFormat>Předvádění na obrazovce (4:3)</PresentationFormat>
  <Paragraphs>138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Segoe UI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Lubomir Prokes</dc:creator>
  <cp:lastModifiedBy>Lubomir Prokes</cp:lastModifiedBy>
  <cp:revision>48</cp:revision>
  <dcterms:created xsi:type="dcterms:W3CDTF">2020-12-13T22:43:31Z</dcterms:created>
  <dcterms:modified xsi:type="dcterms:W3CDTF">2022-12-05T14:54:16Z</dcterms:modified>
</cp:coreProperties>
</file>