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61" r:id="rId2"/>
    <p:sldId id="307" r:id="rId3"/>
    <p:sldId id="298" r:id="rId4"/>
    <p:sldId id="302" r:id="rId5"/>
    <p:sldId id="881" r:id="rId6"/>
    <p:sldId id="882" r:id="rId7"/>
    <p:sldId id="883" r:id="rId8"/>
    <p:sldId id="884" r:id="rId9"/>
    <p:sldId id="885" r:id="rId10"/>
    <p:sldId id="886" r:id="rId11"/>
    <p:sldId id="887" r:id="rId12"/>
    <p:sldId id="260" r:id="rId13"/>
    <p:sldId id="256" r:id="rId14"/>
    <p:sldId id="310" r:id="rId15"/>
    <p:sldId id="314" r:id="rId16"/>
    <p:sldId id="309" r:id="rId17"/>
    <p:sldId id="313" r:id="rId18"/>
    <p:sldId id="312" r:id="rId19"/>
    <p:sldId id="319" r:id="rId20"/>
    <p:sldId id="308" r:id="rId21"/>
    <p:sldId id="311" r:id="rId22"/>
    <p:sldId id="318" r:id="rId23"/>
    <p:sldId id="317" r:id="rId24"/>
    <p:sldId id="316" r:id="rId25"/>
    <p:sldId id="320" r:id="rId26"/>
    <p:sldId id="321" r:id="rId27"/>
    <p:sldId id="322" r:id="rId28"/>
    <p:sldId id="324" r:id="rId29"/>
    <p:sldId id="879" r:id="rId30"/>
    <p:sldId id="325" r:id="rId31"/>
    <p:sldId id="880" r:id="rId32"/>
    <p:sldId id="711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3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53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65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39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09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98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39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4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81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1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84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CC70-43A4-4F60-8CFF-1DAE5633DC9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1E082-B635-4E00-9581-DBC10AEB6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7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7FCA8FE-0EF2-4429-ADAB-267A0B9A9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0" y="276224"/>
            <a:ext cx="8711419" cy="52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3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8A597F7-E9C3-465B-8945-46BCD55821B7}"/>
              </a:ext>
            </a:extLst>
          </p:cNvPr>
          <p:cNvSpPr txBox="1"/>
          <p:nvPr/>
        </p:nvSpPr>
        <p:spPr>
          <a:xfrm>
            <a:off x="82877" y="138111"/>
            <a:ext cx="89474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jsme zvedli po délce 9 m nakloněné roviny s elevačním úhlem 30°. Součinitel smykového tření je 0,2. S jak velkou účinností jsme pracovali?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74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3 %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EA0C6EA0-0554-4CE2-9201-E63646B979A7}"/>
              </a:ext>
            </a:extLst>
          </p:cNvPr>
          <p:cNvSpPr/>
          <p:nvPr/>
        </p:nvSpPr>
        <p:spPr>
          <a:xfrm rot="16200000">
            <a:off x="6562726" y="790577"/>
            <a:ext cx="1209675" cy="2619372"/>
          </a:xfrm>
          <a:prstGeom prst="rt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5705329-941F-40B7-B20B-6BBF8757377C}"/>
              </a:ext>
            </a:extLst>
          </p:cNvPr>
          <p:cNvSpPr/>
          <p:nvPr/>
        </p:nvSpPr>
        <p:spPr>
          <a:xfrm rot="20097626">
            <a:off x="6796853" y="1635824"/>
            <a:ext cx="625258" cy="48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770C0C6-7A97-4EB9-AAD5-0D3F5F35D53E}"/>
              </a:ext>
            </a:extLst>
          </p:cNvPr>
          <p:cNvSpPr txBox="1"/>
          <p:nvPr/>
        </p:nvSpPr>
        <p:spPr>
          <a:xfrm>
            <a:off x="6305550" y="2381250"/>
            <a:ext cx="29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</a:t>
            </a:r>
            <a:endParaRPr lang="cs-CZ" sz="2000" b="1" dirty="0"/>
          </a:p>
        </p:txBody>
      </p:sp>
      <p:sp>
        <p:nvSpPr>
          <p:cNvPr id="7" name="Oblouk 6">
            <a:extLst>
              <a:ext uri="{FF2B5EF4-FFF2-40B4-BE49-F238E27FC236}">
                <a16:creationId xmlns:a16="http://schemas.microsoft.com/office/drawing/2014/main" id="{C182A84B-70AE-47A4-B915-5D3A8C62EABA}"/>
              </a:ext>
            </a:extLst>
          </p:cNvPr>
          <p:cNvSpPr/>
          <p:nvPr/>
        </p:nvSpPr>
        <p:spPr>
          <a:xfrm rot="1645481">
            <a:off x="6026406" y="2547954"/>
            <a:ext cx="219075" cy="314295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645433C-420B-42A1-9B08-7548CF7DC8EB}"/>
              </a:ext>
            </a:extLst>
          </p:cNvPr>
          <p:cNvCxnSpPr/>
          <p:nvPr/>
        </p:nvCxnSpPr>
        <p:spPr>
          <a:xfrm>
            <a:off x="7109482" y="1875839"/>
            <a:ext cx="0" cy="113406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D084918-67B5-4388-9183-8732AA32A194}"/>
              </a:ext>
            </a:extLst>
          </p:cNvPr>
          <p:cNvCxnSpPr/>
          <p:nvPr/>
        </p:nvCxnSpPr>
        <p:spPr>
          <a:xfrm flipH="1">
            <a:off x="6453187" y="1875839"/>
            <a:ext cx="656295" cy="3497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5B7E8B1-CA51-4FB6-9C04-40592874DB71}"/>
              </a:ext>
            </a:extLst>
          </p:cNvPr>
          <p:cNvCxnSpPr>
            <a:cxnSpLocks/>
          </p:cNvCxnSpPr>
          <p:nvPr/>
        </p:nvCxnSpPr>
        <p:spPr>
          <a:xfrm>
            <a:off x="7109482" y="1875839"/>
            <a:ext cx="595310" cy="859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1558A5F-6B1A-487D-A9FB-424BA1980058}"/>
              </a:ext>
            </a:extLst>
          </p:cNvPr>
          <p:cNvCxnSpPr>
            <a:cxnSpLocks/>
          </p:cNvCxnSpPr>
          <p:nvPr/>
        </p:nvCxnSpPr>
        <p:spPr>
          <a:xfrm>
            <a:off x="6453187" y="2172394"/>
            <a:ext cx="656295" cy="8375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4327882-1983-4244-AE87-636A4A802325}"/>
              </a:ext>
            </a:extLst>
          </p:cNvPr>
          <p:cNvCxnSpPr>
            <a:cxnSpLocks/>
          </p:cNvCxnSpPr>
          <p:nvPr/>
        </p:nvCxnSpPr>
        <p:spPr>
          <a:xfrm flipV="1">
            <a:off x="7109482" y="2690578"/>
            <a:ext cx="595310" cy="2901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8B0C7D5-073D-4F93-B553-1D3C16C890A6}"/>
              </a:ext>
            </a:extLst>
          </p:cNvPr>
          <p:cNvSpPr txBox="1"/>
          <p:nvPr/>
        </p:nvSpPr>
        <p:spPr>
          <a:xfrm>
            <a:off x="144021" y="2858253"/>
            <a:ext cx="84426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 = </a:t>
            </a:r>
            <a:r>
              <a:rPr lang="cs-CZ" sz="2000" dirty="0" err="1"/>
              <a:t>m.g.h</a:t>
            </a:r>
            <a:r>
              <a:rPr lang="cs-CZ" sz="2000" dirty="0"/>
              <a:t> = </a:t>
            </a:r>
            <a:r>
              <a:rPr lang="cs-CZ" sz="2000" dirty="0" err="1"/>
              <a:t>m.g.s.sin</a:t>
            </a:r>
            <a:r>
              <a:rPr lang="el-GR" sz="2000" dirty="0"/>
              <a:t>α</a:t>
            </a:r>
            <a:r>
              <a:rPr lang="cs-CZ" sz="2000" dirty="0"/>
              <a:t>   (</a:t>
            </a:r>
            <a:r>
              <a:rPr lang="en-US" sz="2000" dirty="0"/>
              <a:t>bez t</a:t>
            </a:r>
            <a:r>
              <a:rPr lang="cs-CZ" sz="2000" dirty="0"/>
              <a:t>ř</a:t>
            </a:r>
            <a:r>
              <a:rPr lang="en-US" sz="2000" dirty="0" err="1"/>
              <a:t>en</a:t>
            </a:r>
            <a:r>
              <a:rPr lang="cs-CZ" sz="2000" dirty="0"/>
              <a:t>í</a:t>
            </a:r>
            <a:r>
              <a:rPr lang="en-US" sz="2000" dirty="0"/>
              <a:t>, </a:t>
            </a:r>
            <a:r>
              <a:rPr lang="cs-CZ" sz="2000" dirty="0"/>
              <a:t>100% účinnost)</a:t>
            </a:r>
          </a:p>
          <a:p>
            <a:endParaRPr lang="cs-CZ" sz="800" dirty="0"/>
          </a:p>
          <a:p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 = </a:t>
            </a:r>
            <a:r>
              <a:rPr lang="cs-CZ" sz="2000" dirty="0" err="1"/>
              <a:t>F</a:t>
            </a:r>
            <a:r>
              <a:rPr lang="cs-CZ" sz="2000" baseline="-25000" dirty="0" err="1"/>
              <a:t>t</a:t>
            </a:r>
            <a:r>
              <a:rPr lang="cs-CZ" sz="2000" dirty="0" err="1"/>
              <a:t>.s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 err="1"/>
              <a:t>.cos</a:t>
            </a:r>
            <a:r>
              <a:rPr lang="el-GR" sz="2000" dirty="0"/>
              <a:t>α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m.g.cos</a:t>
            </a:r>
            <a:r>
              <a:rPr lang="el-GR" sz="2000" dirty="0"/>
              <a:t>α</a:t>
            </a:r>
            <a:endParaRPr lang="cs-CZ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W/(W + </a:t>
            </a:r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) = </a:t>
            </a:r>
            <a:r>
              <a:rPr lang="cs-CZ" sz="2000" dirty="0" err="1"/>
              <a:t>s.sin</a:t>
            </a:r>
            <a:r>
              <a:rPr lang="el-GR" sz="2000" dirty="0"/>
              <a:t> α</a:t>
            </a:r>
            <a:r>
              <a:rPr lang="en-US" sz="2000" dirty="0"/>
              <a:t>/</a:t>
            </a:r>
            <a:r>
              <a:rPr lang="cs-CZ" sz="2000" dirty="0"/>
              <a:t>(</a:t>
            </a:r>
            <a:r>
              <a:rPr lang="cs-CZ" sz="2000" dirty="0" err="1"/>
              <a:t>s.sin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n-US" sz="2000" dirty="0"/>
              <a:t>s.</a:t>
            </a:r>
            <a:r>
              <a:rPr lang="el-GR" sz="2000" dirty="0"/>
              <a:t>σ</a:t>
            </a:r>
            <a:r>
              <a:rPr lang="cs-CZ" sz="2000" dirty="0"/>
              <a:t>. 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r>
              <a:rPr lang="cs-CZ" sz="2000" dirty="0"/>
              <a:t>= sin</a:t>
            </a:r>
            <a:r>
              <a:rPr lang="el-GR" sz="2000" dirty="0"/>
              <a:t>α</a:t>
            </a:r>
            <a:r>
              <a:rPr lang="en-US" sz="2000" dirty="0"/>
              <a:t> /</a:t>
            </a:r>
            <a:r>
              <a:rPr lang="cs-CZ" sz="2000" dirty="0"/>
              <a:t>(sin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l-GR" sz="2000" dirty="0"/>
              <a:t>σ</a:t>
            </a:r>
            <a:r>
              <a:rPr lang="cs-CZ" sz="2000" dirty="0"/>
              <a:t>.cos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endParaRPr lang="en-US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/(</a:t>
            </a:r>
            <a:r>
              <a:rPr lang="cs-CZ" sz="2000" dirty="0"/>
              <a:t>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 + </a:t>
            </a:r>
            <a:r>
              <a:rPr lang="cs-CZ" sz="2000" dirty="0"/>
              <a:t>0,2. cos</a:t>
            </a:r>
            <a:r>
              <a:rPr lang="en-US" sz="2000" dirty="0"/>
              <a:t>30</a:t>
            </a:r>
            <a:r>
              <a:rPr lang="cs-CZ" sz="2000" dirty="0"/>
              <a:t>°)</a:t>
            </a:r>
            <a:r>
              <a:rPr lang="en-US" sz="2000" dirty="0"/>
              <a:t> </a:t>
            </a:r>
            <a:r>
              <a:rPr lang="cs-CZ" sz="2000" dirty="0"/>
              <a:t>= 0,5/</a:t>
            </a:r>
            <a:r>
              <a:rPr lang="en-US" sz="2000" dirty="0"/>
              <a:t>(</a:t>
            </a:r>
            <a:r>
              <a:rPr lang="cs-CZ" sz="2000" dirty="0"/>
              <a:t>0,5 </a:t>
            </a:r>
            <a:r>
              <a:rPr lang="en-US" sz="2000" dirty="0"/>
              <a:t>+ </a:t>
            </a:r>
            <a:r>
              <a:rPr lang="cs-CZ" sz="2000" dirty="0"/>
              <a:t>0,</a:t>
            </a:r>
            <a:r>
              <a:rPr lang="en-US" sz="2000" dirty="0"/>
              <a:t>174) </a:t>
            </a:r>
            <a:r>
              <a:rPr lang="cs-CZ" sz="2000" dirty="0"/>
              <a:t>= </a:t>
            </a:r>
            <a:r>
              <a:rPr lang="en-US" sz="2000" dirty="0"/>
              <a:t>0,7</a:t>
            </a:r>
            <a:r>
              <a:rPr lang="cs-CZ" sz="2000" dirty="0"/>
              <a:t>4</a:t>
            </a:r>
            <a:r>
              <a:rPr lang="en-US" sz="2000" dirty="0"/>
              <a:t>2 = </a:t>
            </a:r>
            <a:r>
              <a:rPr lang="en-US" sz="2000" u="sng" dirty="0"/>
              <a:t>74,2 %</a:t>
            </a:r>
            <a:endParaRPr lang="cs-CZ" sz="2000" u="sng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7DA2EC29-F576-4496-A5AA-E634902A8EF1}"/>
              </a:ext>
            </a:extLst>
          </p:cNvPr>
          <p:cNvCxnSpPr/>
          <p:nvPr/>
        </p:nvCxnSpPr>
        <p:spPr>
          <a:xfrm flipV="1">
            <a:off x="7109482" y="1495425"/>
            <a:ext cx="701018" cy="380414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66526433-9E8D-402D-864F-19D900B42464}"/>
              </a:ext>
            </a:extLst>
          </p:cNvPr>
          <p:cNvCxnSpPr>
            <a:cxnSpLocks/>
          </p:cNvCxnSpPr>
          <p:nvPr/>
        </p:nvCxnSpPr>
        <p:spPr>
          <a:xfrm flipH="1">
            <a:off x="6705599" y="1837739"/>
            <a:ext cx="384835" cy="19444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D2A7AB4E-3855-4725-AD4E-C6CEEB73194E}"/>
              </a:ext>
            </a:extLst>
          </p:cNvPr>
          <p:cNvSpPr txBox="1"/>
          <p:nvPr/>
        </p:nvSpPr>
        <p:spPr>
          <a:xfrm>
            <a:off x="7334178" y="1978797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n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3C5984F-6D88-4473-94DF-7125E645E08B}"/>
              </a:ext>
            </a:extLst>
          </p:cNvPr>
          <p:cNvSpPr txBox="1"/>
          <p:nvPr/>
        </p:nvSpPr>
        <p:spPr>
          <a:xfrm>
            <a:off x="7034320" y="228182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g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2B9B8F8-4A19-4F7E-AB52-8FD79DC2679F}"/>
              </a:ext>
            </a:extLst>
          </p:cNvPr>
          <p:cNvSpPr txBox="1"/>
          <p:nvPr/>
        </p:nvSpPr>
        <p:spPr>
          <a:xfrm>
            <a:off x="7391993" y="130212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F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C6C747DB-5E23-462C-B4E8-598CAC9EBCD3}"/>
              </a:ext>
            </a:extLst>
          </p:cNvPr>
          <p:cNvSpPr txBox="1"/>
          <p:nvPr/>
        </p:nvSpPr>
        <p:spPr>
          <a:xfrm>
            <a:off x="6439574" y="168054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F</a:t>
            </a:r>
            <a:r>
              <a:rPr lang="cs-CZ" baseline="-25000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34" name="Pravá složená závorka 33">
            <a:extLst>
              <a:ext uri="{FF2B5EF4-FFF2-40B4-BE49-F238E27FC236}">
                <a16:creationId xmlns:a16="http://schemas.microsoft.com/office/drawing/2014/main" id="{6B67B955-E7DF-46EE-A7FE-8D24CEEECFB4}"/>
              </a:ext>
            </a:extLst>
          </p:cNvPr>
          <p:cNvSpPr/>
          <p:nvPr/>
        </p:nvSpPr>
        <p:spPr>
          <a:xfrm>
            <a:off x="8532400" y="1505930"/>
            <a:ext cx="108459" cy="1179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017578FE-D331-4B36-90A1-47B169ECAF88}"/>
              </a:ext>
            </a:extLst>
          </p:cNvPr>
          <p:cNvSpPr txBox="1"/>
          <p:nvPr/>
        </p:nvSpPr>
        <p:spPr>
          <a:xfrm>
            <a:off x="8666649" y="191078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36" name="Pravá složená závorka 35">
            <a:extLst>
              <a:ext uri="{FF2B5EF4-FFF2-40B4-BE49-F238E27FC236}">
                <a16:creationId xmlns:a16="http://schemas.microsoft.com/office/drawing/2014/main" id="{BE6598B6-8482-4B1F-9275-6F8AAA87DFD4}"/>
              </a:ext>
            </a:extLst>
          </p:cNvPr>
          <p:cNvSpPr/>
          <p:nvPr/>
        </p:nvSpPr>
        <p:spPr>
          <a:xfrm rot="14726229">
            <a:off x="6781926" y="137110"/>
            <a:ext cx="232180" cy="29105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A6A43A1-2D7D-49C9-B843-C154145594A6}"/>
              </a:ext>
            </a:extLst>
          </p:cNvPr>
          <p:cNvSpPr txBox="1"/>
          <p:nvPr/>
        </p:nvSpPr>
        <p:spPr>
          <a:xfrm>
            <a:off x="6691444" y="1125880"/>
            <a:ext cx="4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A7119682-BE1E-4C06-8DF7-D156C380E046}"/>
              </a:ext>
            </a:extLst>
          </p:cNvPr>
          <p:cNvSpPr txBox="1"/>
          <p:nvPr/>
        </p:nvSpPr>
        <p:spPr>
          <a:xfrm>
            <a:off x="6127485" y="191762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baseline="-25000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B2DC0C7-73ED-439C-8C33-F2FE38924586}"/>
              </a:ext>
            </a:extLst>
          </p:cNvPr>
          <p:cNvSpPr txBox="1"/>
          <p:nvPr/>
        </p:nvSpPr>
        <p:spPr>
          <a:xfrm>
            <a:off x="235848" y="1048393"/>
            <a:ext cx="9220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 = 9 m</a:t>
            </a:r>
          </a:p>
          <a:p>
            <a:r>
              <a:rPr lang="el-GR" sz="2000" dirty="0"/>
              <a:t>α</a:t>
            </a:r>
            <a:r>
              <a:rPr lang="en-US" sz="2000" dirty="0"/>
              <a:t> = 30</a:t>
            </a:r>
            <a:r>
              <a:rPr lang="cs-CZ" sz="2000" dirty="0"/>
              <a:t>°</a:t>
            </a:r>
            <a:endParaRPr lang="en-US" sz="2000" dirty="0"/>
          </a:p>
          <a:p>
            <a:r>
              <a:rPr lang="el-GR" sz="2000" dirty="0"/>
              <a:t>σ</a:t>
            </a:r>
            <a:r>
              <a:rPr lang="en-US" sz="2000" dirty="0"/>
              <a:t> = 0,2</a:t>
            </a:r>
          </a:p>
          <a:p>
            <a:r>
              <a:rPr lang="el-GR" sz="2000" dirty="0"/>
              <a:t>η</a:t>
            </a:r>
            <a:r>
              <a:rPr lang="cs-CZ" sz="2000" dirty="0"/>
              <a:t> =</a:t>
            </a:r>
            <a:r>
              <a:rPr lang="en-US" sz="2000" dirty="0"/>
              <a:t>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232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93C6D19-1E5D-4CC5-97AA-76496B4EC0E2}"/>
              </a:ext>
            </a:extLst>
          </p:cNvPr>
          <p:cNvSpPr txBox="1"/>
          <p:nvPr/>
        </p:nvSpPr>
        <p:spPr>
          <a:xfrm>
            <a:off x="204787" y="264861"/>
            <a:ext cx="867251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Jakou tahovou sílu musí vyvinout elektromotor nákladního výtahu, jestliže zdvihá dva pytle cementu přes kladku pevnou, každý po 50 kg a hmotnost samotné plošiny výtahu je 30 kg?  </a:t>
            </a:r>
            <a:r>
              <a:rPr lang="en-US" sz="2000" dirty="0">
                <a:solidFill>
                  <a:srgbClr val="FF0000"/>
                </a:solidFill>
              </a:rPr>
              <a:t>[1300 N]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c</a:t>
            </a:r>
            <a:r>
              <a:rPr lang="cs-CZ" sz="2000" dirty="0"/>
              <a:t> = 50 kg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p</a:t>
            </a:r>
            <a:r>
              <a:rPr lang="cs-CZ" sz="2000" dirty="0"/>
              <a:t> = 30 kg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 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r>
              <a:rPr lang="cs-CZ" sz="2000" dirty="0"/>
              <a:t> 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(2.m</a:t>
            </a:r>
            <a:r>
              <a:rPr lang="cs-CZ" sz="2000" baseline="-25000" dirty="0"/>
              <a:t>c</a:t>
            </a:r>
            <a:r>
              <a:rPr lang="cs-CZ" sz="2000" dirty="0"/>
              <a:t> + m</a:t>
            </a:r>
            <a:r>
              <a:rPr lang="cs-CZ" sz="2000" baseline="-25000" dirty="0"/>
              <a:t>p</a:t>
            </a:r>
            <a:r>
              <a:rPr lang="cs-CZ" sz="2000" dirty="0"/>
              <a:t>).g = (2.50 + 30).10 = </a:t>
            </a:r>
            <a:r>
              <a:rPr lang="cs-CZ" sz="2000" u="sng" dirty="0"/>
              <a:t>1300 N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699D56B1-3DD7-4519-9980-85DC8F5FFBB9}"/>
              </a:ext>
            </a:extLst>
          </p:cNvPr>
          <p:cNvGrpSpPr/>
          <p:nvPr/>
        </p:nvGrpSpPr>
        <p:grpSpPr>
          <a:xfrm>
            <a:off x="7310771" y="1420698"/>
            <a:ext cx="1228310" cy="2817927"/>
            <a:chOff x="7310771" y="1420698"/>
            <a:chExt cx="1228310" cy="2817927"/>
          </a:xfrm>
        </p:grpSpPr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59CBE4C8-BC45-4208-8056-43E3EDA28193}"/>
                </a:ext>
              </a:extLst>
            </p:cNvPr>
            <p:cNvCxnSpPr>
              <a:cxnSpLocks/>
            </p:cNvCxnSpPr>
            <p:nvPr/>
          </p:nvCxnSpPr>
          <p:spPr>
            <a:xfrm>
              <a:off x="8170069" y="3113683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4ACA49B3-03A7-4801-8EEC-BF866B62278C}"/>
                </a:ext>
              </a:extLst>
            </p:cNvPr>
            <p:cNvSpPr/>
            <p:nvPr/>
          </p:nvSpPr>
          <p:spPr>
            <a:xfrm>
              <a:off x="7900131" y="1522355"/>
              <a:ext cx="123826" cy="4286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B46DA3EA-0C1D-48D2-ACD5-AFA0ABECAC78}"/>
                </a:ext>
              </a:extLst>
            </p:cNvPr>
            <p:cNvGrpSpPr/>
            <p:nvPr/>
          </p:nvGrpSpPr>
          <p:grpSpPr>
            <a:xfrm>
              <a:off x="7310771" y="1420698"/>
              <a:ext cx="1228310" cy="2702149"/>
              <a:chOff x="7310771" y="1420698"/>
              <a:chExt cx="1228310" cy="2702149"/>
            </a:xfrm>
          </p:grpSpPr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419D8EA-7A30-4F06-A709-832075E6B351}"/>
                  </a:ext>
                </a:extLst>
              </p:cNvPr>
              <p:cNvSpPr/>
              <p:nvPr/>
            </p:nvSpPr>
            <p:spPr>
              <a:xfrm>
                <a:off x="7686675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D0AF0B9-6149-4862-8140-2E327C0C883C}"/>
                  </a:ext>
                </a:extLst>
              </p:cNvPr>
              <p:cNvSpPr/>
              <p:nvPr/>
            </p:nvSpPr>
            <p:spPr>
              <a:xfrm>
                <a:off x="8129588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Kruh: dutý 3">
                <a:extLst>
                  <a:ext uri="{FF2B5EF4-FFF2-40B4-BE49-F238E27FC236}">
                    <a16:creationId xmlns:a16="http://schemas.microsoft.com/office/drawing/2014/main" id="{5255756C-7ACC-4FEF-AFEF-4C3251C97B9C}"/>
                  </a:ext>
                </a:extLst>
              </p:cNvPr>
              <p:cNvSpPr/>
              <p:nvPr/>
            </p:nvSpPr>
            <p:spPr>
              <a:xfrm>
                <a:off x="7686675" y="1679977"/>
                <a:ext cx="523876" cy="523876"/>
              </a:xfrm>
              <a:prstGeom prst="don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ovnoramenný trojúhelník 7">
                <a:extLst>
                  <a:ext uri="{FF2B5EF4-FFF2-40B4-BE49-F238E27FC236}">
                    <a16:creationId xmlns:a16="http://schemas.microsoft.com/office/drawing/2014/main" id="{137ED247-D736-4FFB-90DB-DDCB5A6EA493}"/>
                  </a:ext>
                </a:extLst>
              </p:cNvPr>
              <p:cNvSpPr/>
              <p:nvPr/>
            </p:nvSpPr>
            <p:spPr>
              <a:xfrm>
                <a:off x="7310771" y="3008184"/>
                <a:ext cx="859298" cy="610785"/>
              </a:xfrm>
              <a:prstGeom prst="triangle">
                <a:avLst/>
              </a:prstGeom>
              <a:noFill/>
              <a:ln w="603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C6C370F2-3DAB-44ED-AD3C-8E93DFEB7D21}"/>
                  </a:ext>
                </a:extLst>
              </p:cNvPr>
              <p:cNvSpPr/>
              <p:nvPr/>
            </p:nvSpPr>
            <p:spPr>
              <a:xfrm>
                <a:off x="7458075" y="3326739"/>
                <a:ext cx="619126" cy="29223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C094A79C-F513-4846-B735-C8FAF6447691}"/>
                  </a:ext>
                </a:extLst>
              </p:cNvPr>
              <p:cNvSpPr txBox="1"/>
              <p:nvPr/>
            </p:nvSpPr>
            <p:spPr>
              <a:xfrm>
                <a:off x="7317663" y="3753515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C4849954-CED4-4CC0-B1B5-3BC986310193}"/>
                  </a:ext>
                </a:extLst>
              </p:cNvPr>
              <p:cNvSpPr txBox="1"/>
              <p:nvPr/>
            </p:nvSpPr>
            <p:spPr>
              <a:xfrm>
                <a:off x="8170069" y="3187309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Rovnoramenný trojúhelník 14">
                <a:extLst>
                  <a:ext uri="{FF2B5EF4-FFF2-40B4-BE49-F238E27FC236}">
                    <a16:creationId xmlns:a16="http://schemas.microsoft.com/office/drawing/2014/main" id="{B1C420B4-3A00-4EBE-ABFC-E28C539BB89F}"/>
                  </a:ext>
                </a:extLst>
              </p:cNvPr>
              <p:cNvSpPr/>
              <p:nvPr/>
            </p:nvSpPr>
            <p:spPr>
              <a:xfrm rot="10800000">
                <a:off x="7418261" y="1420698"/>
                <a:ext cx="1060704" cy="27741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1DF5BEF0-FB26-4DFB-B50B-310320EFFC32}"/>
                </a:ext>
              </a:extLst>
            </p:cNvPr>
            <p:cNvCxnSpPr>
              <a:cxnSpLocks/>
            </p:cNvCxnSpPr>
            <p:nvPr/>
          </p:nvCxnSpPr>
          <p:spPr>
            <a:xfrm>
              <a:off x="7767638" y="3488664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0473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730B88C-B538-4691-81E3-5BC6332AB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43488"/>
            <a:ext cx="6010276" cy="568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4A24C70-87D4-4EA3-A41D-24EEE6496EC2}"/>
              </a:ext>
            </a:extLst>
          </p:cNvPr>
          <p:cNvSpPr txBox="1"/>
          <p:nvPr/>
        </p:nvSpPr>
        <p:spPr>
          <a:xfrm>
            <a:off x="152399" y="142875"/>
            <a:ext cx="8810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Víko s průměrem 32 cm třeba připevnit k otvoru tlakové nádoby 24 šrouby. Tlak plynu v nádobě je 6 MJ. Jaký plošný obsah průřezu šroubů třeba zvolit?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14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A8F79C86-1AA6-4FC3-A53E-44E8ADBF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6" y="1059166"/>
            <a:ext cx="6029324" cy="5130214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E3410403-B59B-46EC-A917-E39140EC6D5F}"/>
              </a:ext>
            </a:extLst>
          </p:cNvPr>
          <p:cNvSpPr txBox="1"/>
          <p:nvPr/>
        </p:nvSpPr>
        <p:spPr>
          <a:xfrm>
            <a:off x="304800" y="255032"/>
            <a:ext cx="8667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Na ocelovém laně příčného průřezu 2 cm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zavěšeno břemeno o hmotnosti 4000 kg. Jaké je relativní prodloužení lana?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4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E79FBB4-DEF1-40E1-88F5-DD885A864858}"/>
              </a:ext>
            </a:extLst>
          </p:cNvPr>
          <p:cNvSpPr txBox="1"/>
          <p:nvPr/>
        </p:nvSpPr>
        <p:spPr>
          <a:xfrm>
            <a:off x="161925" y="357485"/>
            <a:ext cx="883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cs-CZ" sz="20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1EC204F-28B1-46E2-9E4D-546B7BFFB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4" y="1154788"/>
            <a:ext cx="4085898" cy="245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CC347B1-56FF-4908-AE87-B9314CFB0751}"/>
              </a:ext>
            </a:extLst>
          </p:cNvPr>
          <p:cNvSpPr txBox="1"/>
          <p:nvPr/>
        </p:nvSpPr>
        <p:spPr>
          <a:xfrm>
            <a:off x="2719408" y="32443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Protože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&gt;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železný drát se přetrhne.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56F2CA8-F66E-4AF5-8E9F-AC09613F0EBF}"/>
              </a:ext>
            </a:extLst>
          </p:cNvPr>
          <p:cNvSpPr txBox="1"/>
          <p:nvPr/>
        </p:nvSpPr>
        <p:spPr>
          <a:xfrm>
            <a:off x="161926" y="4009936"/>
            <a:ext cx="88391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Mosazný drát délky 1,1 m a průřezu o obsahu 4 mm</a:t>
            </a:r>
            <a:r>
              <a:rPr lang="cs-CZ" sz="2000" baseline="30000" dirty="0"/>
              <a:t>2</a:t>
            </a:r>
            <a:r>
              <a:rPr lang="cs-CZ" sz="2000" dirty="0"/>
              <a:t> byl deformován v tahu silou 80 N, čímž se prodloužil o 0,2 mm. Vypočítejte modul pružnosti v tahu mosazi.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110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GPa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507500-9C7F-4F68-B61E-62EDE6B7786F}"/>
              </a:ext>
            </a:extLst>
          </p:cNvPr>
          <p:cNvSpPr txBox="1"/>
          <p:nvPr/>
        </p:nvSpPr>
        <p:spPr>
          <a:xfrm>
            <a:off x="161927" y="5241547"/>
            <a:ext cx="88391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výrobě dílců z předpjatého železobetonu byly ocelové pruty o délce 6 m napínány silou 6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10</a:t>
            </a:r>
            <a:r>
              <a:rPr lang="en-US" sz="2000" baseline="30000" dirty="0"/>
              <a:t>4</a:t>
            </a:r>
            <a:r>
              <a:rPr lang="cs-CZ" sz="2000" b="0" i="0" dirty="0">
                <a:effectLst/>
              </a:rPr>
              <a:t> N. Vypočítejte prodloužení ocelových tyčí, je-li jejich průměr 10 mm. Modul pružnosti použité oceli je 220 </a:t>
            </a:r>
            <a:r>
              <a:rPr lang="cs-CZ" sz="2000" b="0" i="0" dirty="0" err="1">
                <a:effectLst/>
              </a:rPr>
              <a:t>GPa</a:t>
            </a:r>
            <a:r>
              <a:rPr lang="cs-CZ" sz="2000" b="0" i="0" dirty="0">
                <a:effectLst/>
              </a:rPr>
              <a:t>.</a:t>
            </a:r>
            <a:endParaRPr lang="en-US" sz="2000" b="0" i="0" dirty="0">
              <a:effectLst/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21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F6EDD56-7CD2-4B78-9779-B86D5D6F72F2}"/>
              </a:ext>
            </a:extLst>
          </p:cNvPr>
          <p:cNvSpPr txBox="1"/>
          <p:nvPr/>
        </p:nvSpPr>
        <p:spPr>
          <a:xfrm>
            <a:off x="228599" y="266611"/>
            <a:ext cx="86010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Osobní výtah o hmotnosti 500 kg drží 3 ocelová lana, každé o průměru 1 cm. Vypočítejte napětí v každém ocelovém laně. (Vlastní tíhu lana zanedbejte).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20,83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934FE4-F63E-4B57-BF08-24F418D91CB8}"/>
              </a:ext>
            </a:extLst>
          </p:cNvPr>
          <p:cNvSpPr txBox="1"/>
          <p:nvPr/>
        </p:nvSpPr>
        <p:spPr>
          <a:xfrm>
            <a:off x="271461" y="1377612"/>
            <a:ext cx="86868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konec ocelové tyče (E = 220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GPa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s délkou 1,5 m umístěné ve vertikální poloze má být zavěšeny závaží o hmotnosti 500 kg. Jaký průměr tyče zvolíme, pokud chceme, aby se tyč po zavěšení závaží neprodloužila o více než 0,3 mm. (Vlastní tíhu tyče neuvažovat)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12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651B08-9149-418F-8FFB-FAF1BFB42318}"/>
              </a:ext>
            </a:extLst>
          </p:cNvPr>
          <p:cNvSpPr txBox="1"/>
          <p:nvPr/>
        </p:nvSpPr>
        <p:spPr>
          <a:xfrm>
            <a:off x="271461" y="3078568"/>
            <a:ext cx="86010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31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8,5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64F111D-6082-4944-8FA3-D7927808345B}"/>
              </a:ext>
            </a:extLst>
          </p:cNvPr>
          <p:cNvSpPr txBox="1"/>
          <p:nvPr/>
        </p:nvSpPr>
        <p:spPr>
          <a:xfrm>
            <a:off x="271461" y="4163971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práci, kterou je potřeba vykonat, aby se ocelová tyč o délce 1 m a </a:t>
            </a:r>
            <a:r>
              <a:rPr lang="en-US" sz="2000" dirty="0"/>
              <a:t>o </a:t>
            </a:r>
            <a:r>
              <a:rPr lang="cs-CZ" sz="2000" dirty="0"/>
              <a:t>obsahu průřezu 1 cm</a:t>
            </a:r>
            <a:r>
              <a:rPr lang="cs-CZ" sz="2000" baseline="30000" dirty="0"/>
              <a:t>2</a:t>
            </a:r>
            <a:r>
              <a:rPr lang="cs-CZ" sz="2000" dirty="0"/>
              <a:t> prodloužila při pružné deformaci v tahu o 1 mm. Modul pružnosti v tahu použité oceli je 220 </a:t>
            </a:r>
            <a:r>
              <a:rPr lang="cs-CZ" sz="2000" dirty="0" err="1"/>
              <a:t>GPa</a:t>
            </a:r>
            <a:r>
              <a:rPr lang="cs-CZ" sz="2000" dirty="0"/>
              <a:t>. </a:t>
            </a:r>
            <a:endParaRPr lang="en-US" sz="2000" dirty="0"/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11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4D9D013-6ECC-43AA-B3A9-E4FA111172BE}"/>
              </a:ext>
            </a:extLst>
          </p:cNvPr>
          <p:cNvSpPr txBox="1"/>
          <p:nvPr/>
        </p:nvSpPr>
        <p:spPr>
          <a:xfrm>
            <a:off x="314323" y="5487410"/>
            <a:ext cx="8643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Mramorový blok </a:t>
            </a:r>
            <a:r>
              <a:rPr lang="en-US" sz="2000" dirty="0"/>
              <a:t>o</a:t>
            </a:r>
            <a:r>
              <a:rPr lang="cs-CZ" sz="2000" dirty="0"/>
              <a:t> objem</a:t>
            </a:r>
            <a:r>
              <a:rPr lang="en-US" sz="2000" dirty="0"/>
              <a:t>u</a:t>
            </a:r>
            <a:r>
              <a:rPr lang="cs-CZ" sz="2000" dirty="0"/>
              <a:t> 3,5 m</a:t>
            </a:r>
            <a:r>
              <a:rPr lang="cs-CZ" sz="2000" baseline="30000" dirty="0"/>
              <a:t>3</a:t>
            </a:r>
            <a:r>
              <a:rPr lang="en-US" sz="2000" dirty="0"/>
              <a:t> </a:t>
            </a:r>
            <a:r>
              <a:rPr lang="cs-CZ" sz="2000" dirty="0"/>
              <a:t>váží 10 t . Jaká bude hmotnost mramorového náhrobního kamene tvaru pravoúhlého rovnoběžnostěnu o délce 2,5 m, šířce 0,9 m a výšce 35 cm</a:t>
            </a:r>
            <a:r>
              <a:rPr lang="en-US" sz="2000" dirty="0"/>
              <a:t>?</a:t>
            </a:r>
            <a:endParaRPr lang="cs-CZ" sz="2000" dirty="0"/>
          </a:p>
          <a:p>
            <a:r>
              <a:rPr lang="en-US" sz="2000" dirty="0">
                <a:solidFill>
                  <a:srgbClr val="FF0000"/>
                </a:solidFill>
              </a:rPr>
              <a:t>[2250 kg]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34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32BD798-BCE3-4A9C-A8A2-91B7BCFFDAE8}"/>
              </a:ext>
            </a:extLst>
          </p:cNvPr>
          <p:cNvSpPr txBox="1"/>
          <p:nvPr/>
        </p:nvSpPr>
        <p:spPr>
          <a:xfrm>
            <a:off x="171450" y="347186"/>
            <a:ext cx="876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Poloměr kruhové podstavy menšího pístu hydraulického lisu je 4 cm.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Ja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ký poloměr musí mít kruhová podstava druhého většího pístu, pokud chceme silou 80 N vyvolat tlakovou sílu 11520 N.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63EA3B-3B17-45D8-B4DD-4D09EF048A47}"/>
              </a:ext>
            </a:extLst>
          </p:cNvPr>
          <p:cNvSpPr txBox="1"/>
          <p:nvPr/>
        </p:nvSpPr>
        <p:spPr>
          <a:xfrm>
            <a:off x="247650" y="1562785"/>
            <a:ext cx="2133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80 N,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11 520 N,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4 cm = 0,04m,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4B17000-F5BD-408E-BB35-47A8FA714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6" y="1113488"/>
            <a:ext cx="5329239" cy="463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001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98B2A42-B754-41EA-A495-671A24FFAA30}"/>
              </a:ext>
            </a:extLst>
          </p:cNvPr>
          <p:cNvSpPr txBox="1"/>
          <p:nvPr/>
        </p:nvSpPr>
        <p:spPr>
          <a:xfrm>
            <a:off x="228600" y="380137"/>
            <a:ext cx="8762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Vypočítejte tlakovou sílu působící na víčko zavařeninové sklenice o průměru 8 cm, pokud je vnitřní tlak páry 2,5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kPa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 atmosférický tlak je 101325 Pa. (Předpokládáme, že vzduch uvnitř sklenice je zcela vyčerpaný).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0DA1DE-6BCB-4A4E-B6A0-5BAB8683E723}"/>
              </a:ext>
            </a:extLst>
          </p:cNvPr>
          <p:cNvSpPr txBox="1"/>
          <p:nvPr/>
        </p:nvSpPr>
        <p:spPr>
          <a:xfrm>
            <a:off x="228600" y="1529060"/>
            <a:ext cx="27527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2,5 kPa = 2,5.10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3 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kPa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0,025.10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Pa,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1,01325.10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Pa,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 = 8 cm = 0,08 m,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0,04 m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007A69A-90B6-4BA5-9EEF-89997E5A5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34" y="1311534"/>
            <a:ext cx="4840940" cy="199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A54C36-AAE0-400E-8CEE-0ABAB83BE633}"/>
              </a:ext>
            </a:extLst>
          </p:cNvPr>
          <p:cNvSpPr txBox="1"/>
          <p:nvPr/>
        </p:nvSpPr>
        <p:spPr>
          <a:xfrm>
            <a:off x="104776" y="3784938"/>
            <a:ext cx="88106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V hydraulickém zařízení křesla u zubního lékaře je píst o obsahu průřezu 65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Křeslo s pacientem má hmotnost 150 kg. Jak velkou silou je potřeba působit na píst o obsahu průřezu 3,25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abychom uvedli křeslo s pacientem do pohybu? </a:t>
            </a:r>
          </a:p>
          <a:p>
            <a:pPr algn="just"/>
            <a:r>
              <a:rPr lang="en-US" sz="2000" b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dirty="0">
                <a:solidFill>
                  <a:srgbClr val="FF0000"/>
                </a:solidFill>
                <a:effectLst/>
              </a:rPr>
              <a:t>75 N</a:t>
            </a:r>
            <a:r>
              <a:rPr lang="en-US" sz="2000" b="0" dirty="0">
                <a:solidFill>
                  <a:srgbClr val="FF0000"/>
                </a:solidFill>
                <a:effectLst/>
              </a:rPr>
              <a:t>]</a:t>
            </a:r>
            <a:endParaRPr lang="cs-CZ" sz="2000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0FC9148-CFB5-4333-B9A1-91107E82BC98}"/>
              </a:ext>
            </a:extLst>
          </p:cNvPr>
          <p:cNvSpPr txBox="1"/>
          <p:nvPr/>
        </p:nvSpPr>
        <p:spPr>
          <a:xfrm>
            <a:off x="161925" y="5425262"/>
            <a:ext cx="87534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Vodní lis má písty o obsahu 6 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a 10 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. Jak velkou tlakovou silou působí voda na velký píst, působí-li na malý píst tlaková síla 240 N?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[400 N]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511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3A2DDE7-9F31-47C9-AD63-368C566B7B5E}"/>
              </a:ext>
            </a:extLst>
          </p:cNvPr>
          <p:cNvSpPr txBox="1"/>
          <p:nvPr/>
        </p:nvSpPr>
        <p:spPr>
          <a:xfrm>
            <a:off x="228599" y="361861"/>
            <a:ext cx="8753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Lidé jsou zvyklí na tlak vzduchu okolo 1013 hPa. Do jaké hloubky se můžou ponořit do mořské vody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1025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bez přístrojů?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B607A85-01FC-4E2A-A34B-58B467A5C239}"/>
              </a:ext>
            </a:extLst>
          </p:cNvPr>
          <p:cNvSpPr txBox="1"/>
          <p:nvPr/>
        </p:nvSpPr>
        <p:spPr>
          <a:xfrm>
            <a:off x="228599" y="1162735"/>
            <a:ext cx="28479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 = 1013 hPa = 101300 Pa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1025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EB577B7-91E0-4FEF-B915-A9B205144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013" y="1008192"/>
            <a:ext cx="4148137" cy="228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B9EAC27-845C-402B-9727-038775D71E4A}"/>
              </a:ext>
            </a:extLst>
          </p:cNvPr>
          <p:cNvSpPr txBox="1"/>
          <p:nvPr/>
        </p:nvSpPr>
        <p:spPr>
          <a:xfrm>
            <a:off x="228600" y="4125605"/>
            <a:ext cx="87534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Vypočítejte tlak mořské vody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1025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na dno moře a) v hloubce 3,6 km pod hladinou a b) v nejhlubší mořské propasti tzv. Mariánském příkopu v Tichém oceánu (h = 11034 m)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5BB0F90-058C-44AF-90E3-ED245DFA07D2}"/>
              </a:ext>
            </a:extLst>
          </p:cNvPr>
          <p:cNvSpPr txBox="1"/>
          <p:nvPr/>
        </p:nvSpPr>
        <p:spPr>
          <a:xfrm>
            <a:off x="228599" y="5191164"/>
            <a:ext cx="797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=1025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.3600m =36 900 000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36,9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p =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ρ.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g.h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1025 kg.s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.10 m.s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.11034m = 113098500 Pa = </a:t>
            </a:r>
            <a:r>
              <a:rPr lang="cs-CZ" b="0" i="0" u="sng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113,1 </a:t>
            </a:r>
            <a:r>
              <a:rPr lang="cs-CZ" b="0" i="0" u="sng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</a:t>
            </a:r>
            <a:endParaRPr lang="cs-CZ" b="0" i="0" u="sng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81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7438799-F360-4E13-A993-CE5FB7E176DC}"/>
              </a:ext>
            </a:extLst>
          </p:cNvPr>
          <p:cNvSpPr txBox="1"/>
          <p:nvPr/>
        </p:nvSpPr>
        <p:spPr>
          <a:xfrm>
            <a:off x="228600" y="338168"/>
            <a:ext cx="83534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velký je hydrostatický t</a:t>
            </a:r>
            <a:r>
              <a:rPr lang="en-US" sz="2000" dirty="0"/>
              <a:t>l</a:t>
            </a:r>
            <a:r>
              <a:rPr lang="cs-CZ" sz="2000" dirty="0" err="1"/>
              <a:t>ak</a:t>
            </a:r>
            <a:r>
              <a:rPr lang="en-US" sz="2000" dirty="0"/>
              <a:t> </a:t>
            </a:r>
            <a:r>
              <a:rPr lang="cs-CZ" sz="2000" dirty="0"/>
              <a:t>a) v rybníku v hloubce 1 dm pod hladinou vody?</a:t>
            </a:r>
          </a:p>
          <a:p>
            <a:pPr algn="just"/>
            <a:r>
              <a:rPr lang="cs-CZ" sz="2000" dirty="0"/>
              <a:t>b) u dna plaveckého bazénu v hloubce 4 m?</a:t>
            </a:r>
            <a:r>
              <a:rPr lang="en-US" sz="2000" dirty="0"/>
              <a:t> </a:t>
            </a:r>
            <a:r>
              <a:rPr lang="cs-CZ" sz="2000" dirty="0"/>
              <a:t>c) u dna Mariánského příkopu (asi 11 km)?</a:t>
            </a:r>
            <a:r>
              <a:rPr lang="en-US" sz="2000" dirty="0"/>
              <a:t> </a:t>
            </a:r>
            <a:r>
              <a:rPr lang="cs-CZ" sz="2000" dirty="0"/>
              <a:t>Hustota sladké vody je 1000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,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[a) 1 000 Pa, b) 40 000 Pa, c) 112 750 000 Pa]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Ponorka se ponořila do hloubky 50 m. Jak velká tlaková</a:t>
            </a:r>
            <a:r>
              <a:rPr lang="en-US" sz="2000" dirty="0"/>
              <a:t> </a:t>
            </a:r>
            <a:r>
              <a:rPr lang="cs-CZ" sz="2000" dirty="0"/>
              <a:t>síla působí na kovový poklop ponorky, který má obsah</a:t>
            </a:r>
            <a:r>
              <a:rPr lang="en-US" sz="2000" dirty="0"/>
              <a:t> </a:t>
            </a:r>
            <a:r>
              <a:rPr lang="cs-CZ" sz="2000" dirty="0"/>
              <a:t>0,8</a:t>
            </a:r>
            <a:r>
              <a:rPr lang="en-US" sz="2000" dirty="0"/>
              <a:t> </a:t>
            </a:r>
            <a:r>
              <a:rPr lang="cs-CZ" sz="2000" dirty="0"/>
              <a:t>m</a:t>
            </a:r>
            <a:r>
              <a:rPr lang="cs-CZ" sz="2000" baseline="30000" dirty="0"/>
              <a:t>2</a:t>
            </a:r>
            <a:r>
              <a:rPr lang="cs-CZ" sz="2000" dirty="0"/>
              <a:t> ? Hustota mořské vody je 1025 kg</a:t>
            </a:r>
            <a:r>
              <a:rPr lang="en-US" sz="2000" dirty="0"/>
              <a:t>.</a:t>
            </a:r>
            <a:r>
              <a:rPr lang="cs-CZ" sz="2000" dirty="0"/>
              <a:t>m</a:t>
            </a:r>
            <a:r>
              <a:rPr lang="en-US" sz="2000" baseline="30000" dirty="0"/>
              <a:t>-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[410 000 Pa]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FF47B72-596D-44E7-BBF0-0B8D83E01691}"/>
              </a:ext>
            </a:extLst>
          </p:cNvPr>
          <p:cNvSpPr txBox="1"/>
          <p:nvPr/>
        </p:nvSpPr>
        <p:spPr>
          <a:xfrm>
            <a:off x="228600" y="3031034"/>
            <a:ext cx="8353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>
                <a:solidFill>
                  <a:srgbClr val="000000"/>
                </a:solidFill>
              </a:rPr>
              <a:t>Ve skleněné nádobce je rtuť. Do jaké výšky dosahuje, jestliže hydrostatický tlak u dna je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20,25 </a:t>
            </a:r>
            <a:r>
              <a:rPr lang="cs-CZ" sz="2000" b="0" u="none" strike="noStrike" baseline="0" dirty="0" err="1">
                <a:solidFill>
                  <a:srgbClr val="000000"/>
                </a:solidFill>
              </a:rPr>
              <a:t>kPa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?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Hustota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rtuti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je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500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 kg.m</a:t>
            </a:r>
            <a:r>
              <a:rPr lang="en-US" sz="2000" baseline="30000" dirty="0">
                <a:solidFill>
                  <a:srgbClr val="000000"/>
                </a:solidFill>
              </a:rPr>
              <a:t>-3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b="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15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="0" i="0" u="none" strike="noStrike" baseline="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8F1C99D-AEAC-47EE-B248-BE00C6512AE8}"/>
              </a:ext>
            </a:extLst>
          </p:cNvPr>
          <p:cNvSpPr txBox="1"/>
          <p:nvPr/>
        </p:nvSpPr>
        <p:spPr>
          <a:xfrm>
            <a:off x="228600" y="4281785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Rozdíl hladin rtuti v rtuťovém tlakoměru je 75 cm. Jakou hodnotu má atmosférický tlak vzduchu? Hustota rtuti je 13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500 kg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0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cs-CZ" sz="2000" b="0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101 250 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3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8DF139-2D12-42DF-9680-9CEEE333339F}"/>
              </a:ext>
            </a:extLst>
          </p:cNvPr>
          <p:cNvSpPr txBox="1"/>
          <p:nvPr/>
        </p:nvSpPr>
        <p:spPr>
          <a:xfrm>
            <a:off x="176212" y="24318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Auto o hmotnosti 1200 kg má motor o výkonu 33 kW. V jakém největším stoupání je schopno udržet rychlost 72 km·h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EB92ABD-30F9-44D7-BCB6-866ED19ED876}"/>
              </a:ext>
            </a:extLst>
          </p:cNvPr>
          <p:cNvSpPr txBox="1"/>
          <p:nvPr/>
        </p:nvSpPr>
        <p:spPr>
          <a:xfrm>
            <a:off x="152400" y="5074214"/>
            <a:ext cx="745331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Postup 2</a:t>
            </a:r>
            <a:endParaRPr lang="cs-CZ" dirty="0"/>
          </a:p>
          <a:p>
            <a:endParaRPr lang="cs-CZ" sz="800" dirty="0"/>
          </a:p>
          <a:p>
            <a:r>
              <a:rPr lang="cs-CZ" dirty="0" err="1"/>
              <a:t>ΔEp</a:t>
            </a:r>
            <a:r>
              <a:rPr lang="cs-CZ" dirty="0"/>
              <a:t> = </a:t>
            </a:r>
            <a:r>
              <a:rPr lang="cs-CZ" dirty="0" err="1"/>
              <a:t>m.g.h</a:t>
            </a:r>
            <a:r>
              <a:rPr lang="cs-CZ" dirty="0"/>
              <a:t> = </a:t>
            </a:r>
            <a:r>
              <a:rPr lang="cs-CZ" dirty="0" err="1"/>
              <a:t>m.g.v.t.sin</a:t>
            </a:r>
            <a:r>
              <a:rPr lang="cs-CZ" dirty="0"/>
              <a:t>α</a:t>
            </a:r>
          </a:p>
          <a:p>
            <a:r>
              <a:rPr lang="cs-CZ" dirty="0"/>
              <a:t>W=P.t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  <a:p>
            <a:endParaRPr lang="cs-CZ" dirty="0"/>
          </a:p>
        </p:txBody>
      </p:sp>
      <p:pic>
        <p:nvPicPr>
          <p:cNvPr id="1026" name="Picture 2" descr="Síly působící na auto">
            <a:extLst>
              <a:ext uri="{FF2B5EF4-FFF2-40B4-BE49-F238E27FC236}">
                <a16:creationId xmlns:a16="http://schemas.microsoft.com/office/drawing/2014/main" id="{812255A9-2FF8-46B3-8BA5-2ECBEE16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731995"/>
            <a:ext cx="3033713" cy="23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zklad tíhové síly">
            <a:extLst>
              <a:ext uri="{FF2B5EF4-FFF2-40B4-BE49-F238E27FC236}">
                <a16:creationId xmlns:a16="http://schemas.microsoft.com/office/drawing/2014/main" id="{44DCB389-92B1-441D-94CC-A3684B302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951071"/>
            <a:ext cx="2747962" cy="210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08F5E582-2096-432C-AB09-D15AB29FA22B}"/>
              </a:ext>
            </a:extLst>
          </p:cNvPr>
          <p:cNvSpPr txBox="1"/>
          <p:nvPr/>
        </p:nvSpPr>
        <p:spPr>
          <a:xfrm>
            <a:off x="6438900" y="3223486"/>
            <a:ext cx="1514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n</a:t>
            </a:r>
            <a:r>
              <a:rPr lang="cs-CZ" dirty="0"/>
              <a:t> − R = 0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7BB4F43-39E1-43E6-A04E-83E1D756EE96}"/>
              </a:ext>
            </a:extLst>
          </p:cNvPr>
          <p:cNvSpPr txBox="1"/>
          <p:nvPr/>
        </p:nvSpPr>
        <p:spPr>
          <a:xfrm>
            <a:off x="202407" y="1133245"/>
            <a:ext cx="559117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 = 33 kW = 33000 W</a:t>
            </a:r>
          </a:p>
          <a:p>
            <a:r>
              <a:rPr lang="cs-CZ" dirty="0"/>
              <a:t>m = 1200 kg</a:t>
            </a:r>
          </a:p>
          <a:p>
            <a:r>
              <a:rPr lang="cs-CZ" dirty="0"/>
              <a:t>g = 9,81 m⋅s−2</a:t>
            </a:r>
          </a:p>
          <a:p>
            <a:r>
              <a:rPr lang="cs-CZ" dirty="0"/>
              <a:t>v =72 km⋅h−1 = 20 m⋅s−1</a:t>
            </a:r>
          </a:p>
          <a:p>
            <a:r>
              <a:rPr lang="cs-CZ" dirty="0"/>
              <a:t>α = ?</a:t>
            </a:r>
          </a:p>
          <a:p>
            <a:endParaRPr lang="cs-CZ" dirty="0"/>
          </a:p>
          <a:p>
            <a:r>
              <a:rPr lang="cs-CZ" b="1" dirty="0"/>
              <a:t>Postup 1</a:t>
            </a:r>
          </a:p>
          <a:p>
            <a:endParaRPr lang="cs-CZ" sz="800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.sin</a:t>
            </a:r>
            <a:r>
              <a:rPr lang="cs-CZ" dirty="0"/>
              <a:t>α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m.g.sin</a:t>
            </a:r>
            <a:r>
              <a:rPr lang="cs-CZ" dirty="0"/>
              <a:t>α</a:t>
            </a:r>
          </a:p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 err="1"/>
              <a:t>P.v</a:t>
            </a:r>
            <a:endParaRPr lang="cs-CZ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</p:txBody>
      </p:sp>
    </p:spTree>
    <p:extLst>
      <p:ext uri="{BB962C8B-B14F-4D97-AF65-F5344CB8AC3E}">
        <p14:creationId xmlns:p14="http://schemas.microsoft.com/office/powerpoint/2010/main" val="2166568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E668D7D-4C3B-4081-9988-981889895DAC}"/>
              </a:ext>
            </a:extLst>
          </p:cNvPr>
          <p:cNvSpPr txBox="1"/>
          <p:nvPr/>
        </p:nvSpPr>
        <p:spPr>
          <a:xfrm>
            <a:off x="161925" y="214610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Jaká je hmotnost kapky vody 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 = 73.10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), která odkápne z trubky s poloměrem 0,5 mm?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637BA4-1461-49CD-8D1F-2281DAAAB882}"/>
              </a:ext>
            </a:extLst>
          </p:cNvPr>
          <p:cNvSpPr txBox="1"/>
          <p:nvPr/>
        </p:nvSpPr>
        <p:spPr>
          <a:xfrm>
            <a:off x="285750" y="972235"/>
            <a:ext cx="18669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0,5.10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 = 10 m.s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 = 73.10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237F5EB-DE82-4AA1-8392-032959CC3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537775"/>
            <a:ext cx="5258418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6AD354E-626E-42D9-9EEC-55F6FF3EC0FA}"/>
              </a:ext>
            </a:extLst>
          </p:cNvPr>
          <p:cNvSpPr txBox="1"/>
          <p:nvPr/>
        </p:nvSpPr>
        <p:spPr>
          <a:xfrm>
            <a:off x="161926" y="3706595"/>
            <a:ext cx="88391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tlak má vzduch v mýdlové bublině o poloměru 2 mm, pokud atmosférický tlak je 101325 Pa?</a:t>
            </a:r>
            <a:endParaRPr lang="cs-CZ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A114A403-0B63-4925-96C7-6D49CC930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649" y="4072831"/>
            <a:ext cx="522785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483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F6B4F67-B0FF-4299-87AD-5F2A248C8C8F}"/>
              </a:ext>
            </a:extLst>
          </p:cNvPr>
          <p:cNvSpPr txBox="1"/>
          <p:nvPr/>
        </p:nvSpPr>
        <p:spPr>
          <a:xfrm>
            <a:off x="238125" y="295186"/>
            <a:ext cx="8686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Kapilární elevace lihu je v úzké kapiláře 12mm. Jaký je vnitřní průměr kapiláry? 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800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 = 21,4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mN.m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4EBFC8E-9728-4C0D-B0C0-873AE165FCE8}"/>
              </a:ext>
            </a:extLst>
          </p:cNvPr>
          <p:cNvSpPr txBox="1"/>
          <p:nvPr/>
        </p:nvSpPr>
        <p:spPr>
          <a:xfrm>
            <a:off x="238125" y="1238935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12.10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m, 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800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 = 21,4.10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334A63C-5669-42AF-8843-4FA06E59D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968" y="865703"/>
            <a:ext cx="6270957" cy="410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748C3000-E3A2-4452-B0B1-86D5EE727CCE}"/>
              </a:ext>
            </a:extLst>
          </p:cNvPr>
          <p:cNvSpPr txBox="1"/>
          <p:nvPr/>
        </p:nvSpPr>
        <p:spPr>
          <a:xfrm>
            <a:off x="142874" y="5006206"/>
            <a:ext cx="8610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povrchovou energii kapky rtuti, která má objem 1cm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[2,37.10</a:t>
            </a:r>
            <a:r>
              <a:rPr lang="en-US" sz="2000" baseline="30000" dirty="0">
                <a:solidFill>
                  <a:srgbClr val="FF0000"/>
                </a:solidFill>
              </a:rPr>
              <a:t>-4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5B8481-A1C0-4384-A6E1-C259433AD793}"/>
              </a:ext>
            </a:extLst>
          </p:cNvPr>
          <p:cNvSpPr txBox="1"/>
          <p:nvPr/>
        </p:nvSpPr>
        <p:spPr>
          <a:xfrm>
            <a:off x="133349" y="5747950"/>
            <a:ext cx="86296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Jaká je hmotnost kapky vody 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 = 73.10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), která o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d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ká</a:t>
            </a:r>
            <a:r>
              <a:rPr lang="en-US" sz="2000" b="0" i="0" dirty="0" err="1">
                <a:solidFill>
                  <a:srgbClr val="4F4F4F"/>
                </a:solidFill>
                <a:effectLst/>
              </a:rPr>
              <a:t>pne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z trubičky o poloměru 0,5 mm?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22,9 mg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41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326C5527-D9AB-4495-9CE7-692D8C82E2FC}"/>
              </a:ext>
            </a:extLst>
          </p:cNvPr>
          <p:cNvSpPr txBox="1"/>
          <p:nvPr/>
        </p:nvSpPr>
        <p:spPr>
          <a:xfrm>
            <a:off x="223837" y="281495"/>
            <a:ext cx="8629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Určete tlak uvnitř mýdlové bubliny o průměru 8 cm. Předpokládejte, že mýdlo zmenšilo povrchové napětí vody na třetinu normální hodnoty. Jaký tlak bude uvnitř bubliny o průměru 2cm?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 = 73.10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u="none" strike="noStrike" baseline="0" dirty="0"/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2,4 Pa, 9,6 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DAA1A32-07A2-447A-824D-292D9EFC266C}"/>
              </a:ext>
            </a:extLst>
          </p:cNvPr>
          <p:cNvSpPr txBox="1"/>
          <p:nvPr/>
        </p:nvSpPr>
        <p:spPr>
          <a:xfrm>
            <a:off x="171448" y="1684095"/>
            <a:ext cx="87344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Do nádoby s kapalinou byla svisle zasunuta kapilára o poloměru 1 mm a kapalina v ní vystoupila do výšky 1,2 cm nad volnou hladinou kapaliny v nádobě. Do jaké výšky vystoupí stejná kapalina, jestliže do ní zasuneme kapiláru o poloměru 2 mm? </a:t>
            </a: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0,6 cm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endParaRPr lang="cs-CZ" sz="2000" b="0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1987E02-FBC5-43A9-BF14-FC5006744550}"/>
              </a:ext>
            </a:extLst>
          </p:cNvPr>
          <p:cNvSpPr txBox="1"/>
          <p:nvPr/>
        </p:nvSpPr>
        <p:spPr>
          <a:xfrm>
            <a:off x="171448" y="3143837"/>
            <a:ext cx="861059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</a:rPr>
              <a:t>Sirka o délce 4 cm plave na povrchu vody. Jestliže na jednu stranu povrchu vody rozděleného sirkou nalijeme opatrně trochu mýdlového roztoku, začne se sirka pohybovat směrem od mýdlového roztoku k čisté vodě. </a:t>
            </a:r>
            <a:r>
              <a:rPr lang="cs-CZ" sz="2000" b="0" i="0" u="none" strike="noStrike" baseline="0" dirty="0" err="1">
                <a:solidFill>
                  <a:srgbClr val="000000"/>
                </a:solidFill>
              </a:rPr>
              <a:t>Urč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ete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velikost a směr síly působící na sirku. Povrchové napětí vody je 73 mN.m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, mýdlového roztoku 40 mN.m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. </a:t>
            </a:r>
            <a:endParaRPr lang="en-US" sz="20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1,3 </a:t>
            </a:r>
            <a:r>
              <a:rPr lang="cs-CZ" sz="2000" b="0" i="0" u="none" strike="noStrike" baseline="0" dirty="0" err="1">
                <a:solidFill>
                  <a:srgbClr val="FF0000"/>
                </a:solidFill>
              </a:rPr>
              <a:t>mN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="0" i="0" u="none" strike="noStrike" baseline="0" dirty="0">
              <a:solidFill>
                <a:srgbClr val="FF0000"/>
              </a:solidFill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4A4CA3A-37BC-4605-BC59-AD030101DC1C}"/>
              </a:ext>
            </a:extLst>
          </p:cNvPr>
          <p:cNvSpPr txBox="1"/>
          <p:nvPr/>
        </p:nvSpPr>
        <p:spPr>
          <a:xfrm>
            <a:off x="95249" y="5253066"/>
            <a:ext cx="88868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Kapilára změřila 100 kapek lihu s hmotností 1,81 g. Stejný počet kapek vody z téže kapiláry a téže teploty má hmotnost 6,26 g. Určitě povrchové napětí lihu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el-G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 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líh) pokud víte, že povrchové napětí vody je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el-G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H2O) = 73.10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21,1,10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N.m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0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BD99D2B-69EE-4B5C-AA89-C4759A0D7CBD}"/>
              </a:ext>
            </a:extLst>
          </p:cNvPr>
          <p:cNvSpPr txBox="1"/>
          <p:nvPr/>
        </p:nvSpPr>
        <p:spPr>
          <a:xfrm>
            <a:off x="238124" y="183900"/>
            <a:ext cx="87602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Jaký plošný obsah musí mít ledová kra (tvaru kvádru) tloušťky 30 cm, která unese člověka se zavazadly o celkové hmotnosti 96 kg.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0F06B4-276C-475F-89ED-78ECAA25E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3" y="1146254"/>
            <a:ext cx="5068690" cy="353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CEB36CE-1543-456F-A356-DCD5379F091E}"/>
              </a:ext>
            </a:extLst>
          </p:cNvPr>
          <p:cNvSpPr txBox="1"/>
          <p:nvPr/>
        </p:nvSpPr>
        <p:spPr>
          <a:xfrm>
            <a:off x="400049" y="1264647"/>
            <a:ext cx="22479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/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920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kg.m-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30 cm = 0,3 m</a:t>
            </a:r>
          </a:p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96 kg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458CD2-F646-4359-8F16-C96FC43C3F2C}"/>
              </a:ext>
            </a:extLst>
          </p:cNvPr>
          <p:cNvSpPr txBox="1"/>
          <p:nvPr/>
        </p:nvSpPr>
        <p:spPr>
          <a:xfrm>
            <a:off x="5172075" y="12440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V‘ = V – celá kra ledu je namočená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A457ED3-C889-42AB-ADD8-59E9D302A0AE}"/>
              </a:ext>
            </a:extLst>
          </p:cNvPr>
          <p:cNvCxnSpPr/>
          <p:nvPr/>
        </p:nvCxnSpPr>
        <p:spPr>
          <a:xfrm>
            <a:off x="7505700" y="3924300"/>
            <a:ext cx="3333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EB59C6F-316B-4C83-802C-26B8B3564227}"/>
              </a:ext>
            </a:extLst>
          </p:cNvPr>
          <p:cNvSpPr txBox="1"/>
          <p:nvPr/>
        </p:nvSpPr>
        <p:spPr>
          <a:xfrm>
            <a:off x="152399" y="4658420"/>
            <a:ext cx="86010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Ocelová koule (</a:t>
            </a:r>
            <a:r>
              <a:rPr lang="el-GR" sz="2000" b="0" i="0" dirty="0">
                <a:effectLst/>
              </a:rPr>
              <a:t>ρ</a:t>
            </a:r>
            <a:r>
              <a:rPr lang="el-GR" sz="2000" b="0" i="0" baseline="-25000" dirty="0">
                <a:effectLst/>
              </a:rPr>
              <a:t>1</a:t>
            </a:r>
            <a:r>
              <a:rPr lang="el-GR" sz="2000" b="0" i="0" dirty="0">
                <a:effectLst/>
              </a:rPr>
              <a:t> = 7800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 je zavěšena na vlákně a ponořena do vody (</a:t>
            </a:r>
            <a:r>
              <a:rPr lang="el-GR" sz="2000" b="0" i="0" dirty="0">
                <a:effectLst/>
              </a:rPr>
              <a:t>ρ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Objem koule je V = 1 dm</a:t>
            </a:r>
            <a:r>
              <a:rPr lang="cs-CZ" sz="2000" b="0" i="0" baseline="30000" dirty="0">
                <a:effectLst/>
              </a:rPr>
              <a:t>3</a:t>
            </a:r>
            <a:r>
              <a:rPr lang="cs-CZ" sz="2000" b="0" i="0" dirty="0">
                <a:effectLst/>
              </a:rPr>
              <a:t>. Jakou silou je napínané vlákno?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68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9097AD9-4F7E-4801-A350-FF83AD3F1D62}"/>
              </a:ext>
            </a:extLst>
          </p:cNvPr>
          <p:cNvSpPr txBox="1"/>
          <p:nvPr/>
        </p:nvSpPr>
        <p:spPr>
          <a:xfrm>
            <a:off x="152399" y="5777087"/>
            <a:ext cx="88459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Hustota těla ryby </a:t>
            </a:r>
            <a:r>
              <a:rPr lang="en-US" sz="2000" dirty="0"/>
              <a:t>o </a:t>
            </a:r>
            <a:r>
              <a:rPr lang="en-US" sz="2000" dirty="0" err="1"/>
              <a:t>hmotnosti</a:t>
            </a:r>
            <a:r>
              <a:rPr lang="en-US" sz="2000" dirty="0"/>
              <a:t> </a:t>
            </a:r>
            <a:r>
              <a:rPr lang="cs-CZ" sz="2000" dirty="0"/>
              <a:t>5,25 kg je 1,05 g.cm</a:t>
            </a:r>
            <a:r>
              <a:rPr lang="cs-CZ" sz="2000" baseline="30000" dirty="0"/>
              <a:t>-3</a:t>
            </a:r>
            <a:r>
              <a:rPr lang="cs-CZ" sz="2000" dirty="0"/>
              <a:t>. O kolik kg musí ryba zhubnout (beze změny objemu), aby mohla normálně plavat? </a:t>
            </a:r>
            <a:r>
              <a:rPr lang="cs-CZ" sz="2000" b="0" i="0" dirty="0">
                <a:effectLst/>
              </a:rPr>
              <a:t>(</a:t>
            </a:r>
            <a:r>
              <a:rPr lang="el-GR" sz="2000" b="0" i="0" dirty="0">
                <a:effectLst/>
              </a:rPr>
              <a:t>ρ</a:t>
            </a:r>
            <a:r>
              <a:rPr lang="en-US" sz="2000" b="0" i="0" baseline="-25000" dirty="0">
                <a:effectLst/>
              </a:rPr>
              <a:t>H2O</a:t>
            </a:r>
            <a:r>
              <a:rPr lang="el-GR" sz="2000" b="0" i="0" dirty="0">
                <a:effectLst/>
              </a:rPr>
              <a:t> = 1000 </a:t>
            </a:r>
            <a:r>
              <a:rPr lang="cs-CZ" sz="2000" b="0" i="0" dirty="0">
                <a:effectLst/>
              </a:rPr>
              <a:t>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). </a:t>
            </a:r>
            <a:endParaRPr lang="cs-CZ" sz="2000" dirty="0"/>
          </a:p>
          <a:p>
            <a:r>
              <a:rPr lang="en-US" sz="2000" dirty="0">
                <a:solidFill>
                  <a:srgbClr val="FF0000"/>
                </a:solidFill>
              </a:rPr>
              <a:t>[0,25 kg]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385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904AED8-53D6-43E8-83B1-4442AFDFA07D}"/>
              </a:ext>
            </a:extLst>
          </p:cNvPr>
          <p:cNvSpPr txBox="1"/>
          <p:nvPr/>
        </p:nvSpPr>
        <p:spPr>
          <a:xfrm>
            <a:off x="209549" y="352336"/>
            <a:ext cx="8724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Hustota mořské vody je 1030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hustota ledu je 915 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Kolik procent ledovce vyčnívá nad volnou hladinou moře?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11 %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FC403BB-783D-45AF-811D-79B11091E411}"/>
              </a:ext>
            </a:extLst>
          </p:cNvPr>
          <p:cNvSpPr txBox="1"/>
          <p:nvPr/>
        </p:nvSpPr>
        <p:spPr>
          <a:xfrm>
            <a:off x="209549" y="1609636"/>
            <a:ext cx="86582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Balón tvaru koule je naplněn vodíkem 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0,09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). Jaký musí být poloměr balónu, aby mohl nést zátěž 350 kg. Hustota vzduchu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1,3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pPr algn="just"/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4,1 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1B860BF-9FDF-4236-9628-D3B51727BB2E}"/>
              </a:ext>
            </a:extLst>
          </p:cNvPr>
          <p:cNvSpPr txBox="1"/>
          <p:nvPr/>
        </p:nvSpPr>
        <p:spPr>
          <a:xfrm>
            <a:off x="209549" y="2753788"/>
            <a:ext cx="8724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Zkumavka se stejným průřezem zatížená broky se ponoří do vody do hloubky 18 cm, ve zředěné kyselině sírové do hloubky 16 cm. Určitě hustotu zředěné kyseliny sírové.</a:t>
            </a:r>
          </a:p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1125 kg.m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DD94329-1EDE-453F-A867-AA60316CA8C7}"/>
              </a:ext>
            </a:extLst>
          </p:cNvPr>
          <p:cNvSpPr txBox="1"/>
          <p:nvPr/>
        </p:nvSpPr>
        <p:spPr>
          <a:xfrm>
            <a:off x="209548" y="4041878"/>
            <a:ext cx="86582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Kuličku zvážíme ve vzduchu i ve vodě. Získané hodnoty jsou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1,4 N, F = 0,84 N. Hustota vody: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2500 kg.m</a:t>
            </a:r>
            <a:r>
              <a:rPr lang="cs-CZ" baseline="30000" dirty="0">
                <a:solidFill>
                  <a:srgbClr val="FF0000"/>
                </a:solidFill>
                <a:latin typeface="Segoe UI" panose="020B0502040204020203" pitchFamily="34" charset="0"/>
              </a:rPr>
              <a:t>-3</a:t>
            </a:r>
            <a:r>
              <a:rPr lang="cs-CZ" dirty="0">
                <a:solidFill>
                  <a:srgbClr val="FF0000"/>
                </a:solidFill>
                <a:latin typeface="Segoe UI" panose="020B0502040204020203" pitchFamily="34" charset="0"/>
              </a:rPr>
              <a:t> =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sklo, 2,37 cm</a:t>
            </a:r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1115F8D-14B3-45C6-B50F-BF00A5B5CCE0}"/>
              </a:ext>
            </a:extLst>
          </p:cNvPr>
          <p:cNvSpPr txBox="1"/>
          <p:nvPr/>
        </p:nvSpPr>
        <p:spPr>
          <a:xfrm>
            <a:off x="209548" y="5248364"/>
            <a:ext cx="88487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Pomocí hydrostatických vah se zjistilo, že pře</a:t>
            </a:r>
            <a:r>
              <a:rPr lang="en-US" sz="2000" b="0" i="0" dirty="0">
                <a:effectLst/>
              </a:rPr>
              <a:t>d</a:t>
            </a:r>
            <a:r>
              <a:rPr lang="cs-CZ" sz="2000" b="0" i="0" dirty="0" err="1">
                <a:effectLst/>
              </a:rPr>
              <a:t>mět</a:t>
            </a:r>
            <a:r>
              <a:rPr lang="cs-CZ" sz="2000" b="0" i="0" dirty="0">
                <a:effectLst/>
              </a:rPr>
              <a:t> má ve vzduchu hmotnost 1,3 kg a v destilované vodě hmotnost 1,17 kg. Je předmět ze zlata? H</a:t>
            </a:r>
            <a:r>
              <a:rPr lang="pl-PL" sz="2000" b="0" i="0" dirty="0">
                <a:effectLst/>
              </a:rPr>
              <a:t>ustota zlata je 19320 kg.m</a:t>
            </a:r>
            <a:r>
              <a:rPr lang="pl-PL" sz="2000" b="0" i="0" baseline="30000" dirty="0">
                <a:effectLst/>
              </a:rPr>
              <a:t>-3</a:t>
            </a:r>
            <a:r>
              <a:rPr lang="pl-PL" sz="2000" b="0" i="0" dirty="0">
                <a:effectLst/>
              </a:rPr>
              <a:t>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10000 </a:t>
            </a:r>
            <a:r>
              <a:rPr lang="pl-PL" sz="2000" b="0" i="0" dirty="0">
                <a:solidFill>
                  <a:srgbClr val="FF0000"/>
                </a:solidFill>
                <a:effectLst/>
              </a:rPr>
              <a:t>kg.m</a:t>
            </a:r>
            <a:r>
              <a:rPr lang="pl-PL" sz="2000" b="0" i="0" baseline="30000" dirty="0">
                <a:solidFill>
                  <a:srgbClr val="FF0000"/>
                </a:solidFill>
                <a:effectLst/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86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95E0873-E7EA-467D-AF8E-9635C505FF22}"/>
              </a:ext>
            </a:extLst>
          </p:cNvPr>
          <p:cNvSpPr txBox="1"/>
          <p:nvPr/>
        </p:nvSpPr>
        <p:spPr>
          <a:xfrm>
            <a:off x="180975" y="347186"/>
            <a:ext cx="87820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Nafta (ρ = 830</a:t>
            </a:r>
            <a:r>
              <a:rPr lang="en-US" sz="2000" dirty="0"/>
              <a:t> </a:t>
            </a:r>
            <a:r>
              <a:rPr lang="cs-CZ" sz="2000" dirty="0"/>
              <a:t>kg.m</a:t>
            </a:r>
            <a:r>
              <a:rPr lang="cs-CZ" sz="2000" baseline="30000" dirty="0"/>
              <a:t>-3</a:t>
            </a:r>
            <a:r>
              <a:rPr lang="cs-CZ" sz="2000" dirty="0"/>
              <a:t>) ​​je dopravována potrubím o průměru 40 cm rychlostí 1,5 </a:t>
            </a:r>
            <a:endParaRPr lang="en-US" sz="2000" dirty="0"/>
          </a:p>
          <a:p>
            <a:pPr algn="just"/>
            <a:r>
              <a:rPr lang="cs-CZ" sz="2000" dirty="0"/>
              <a:t>m</a:t>
            </a:r>
            <a:r>
              <a:rPr lang="en-US" sz="2000" dirty="0"/>
              <a:t>.</a:t>
            </a:r>
            <a:r>
              <a:rPr lang="cs-CZ" sz="2000" dirty="0"/>
              <a:t>s</a:t>
            </a:r>
            <a:r>
              <a:rPr lang="cs-CZ" sz="2000" baseline="30000" dirty="0"/>
              <a:t>-1</a:t>
            </a:r>
            <a:r>
              <a:rPr lang="cs-CZ" sz="2000" dirty="0"/>
              <a:t>. Určete:</a:t>
            </a:r>
            <a:r>
              <a:rPr lang="en-US" sz="2000" dirty="0"/>
              <a:t> </a:t>
            </a:r>
            <a:r>
              <a:rPr lang="cs-CZ" sz="2000" dirty="0"/>
              <a:t>a) hydrodynamický tlak v potrubí</a:t>
            </a:r>
            <a:r>
              <a:rPr lang="en-US" sz="2000" dirty="0"/>
              <a:t>, </a:t>
            </a:r>
            <a:r>
              <a:rPr lang="cs-CZ" sz="2000" dirty="0"/>
              <a:t>b) hmotnost nafty přepravené za 1 hodinu</a:t>
            </a:r>
            <a:r>
              <a:rPr lang="en-US" sz="2000" dirty="0"/>
              <a:t>.</a:t>
            </a:r>
          </a:p>
          <a:p>
            <a:pPr algn="just"/>
            <a:endParaRPr lang="en-US" sz="800" dirty="0"/>
          </a:p>
          <a:p>
            <a:pPr algn="just"/>
            <a:r>
              <a:rPr lang="pt-BR" sz="2000" b="0" i="0" dirty="0">
                <a:effectLst/>
              </a:rPr>
              <a:t>d = 40 cm = 0.4 m</a:t>
            </a:r>
          </a:p>
          <a:p>
            <a:pPr algn="just"/>
            <a:r>
              <a:rPr lang="pt-BR" sz="2000" b="0" i="0" dirty="0">
                <a:effectLst/>
              </a:rPr>
              <a:t>r = 0,2 m</a:t>
            </a:r>
          </a:p>
          <a:p>
            <a:pPr algn="just"/>
            <a:r>
              <a:rPr lang="pt-BR" sz="2000" b="0" i="0" dirty="0">
                <a:effectLst/>
              </a:rPr>
              <a:t>v = 1,5 m.s</a:t>
            </a:r>
            <a:r>
              <a:rPr lang="pt-BR" sz="2000" b="0" i="0" baseline="30000" dirty="0">
                <a:effectLst/>
              </a:rPr>
              <a:t>-1</a:t>
            </a:r>
            <a:endParaRPr lang="pt-BR" sz="2000" b="0" i="0" dirty="0">
              <a:effectLst/>
            </a:endParaRPr>
          </a:p>
          <a:p>
            <a:pPr algn="just"/>
            <a:r>
              <a:rPr lang="pt-BR" sz="2000" b="0" i="0" dirty="0">
                <a:effectLst/>
              </a:rPr>
              <a:t>t = 1hod. = 3600 s</a:t>
            </a:r>
          </a:p>
          <a:p>
            <a:pPr algn="just"/>
            <a:r>
              <a:rPr lang="pt-BR" sz="2000" b="0" i="0" dirty="0">
                <a:effectLst/>
              </a:rPr>
              <a:t>ρ = 830 kg.m</a:t>
            </a:r>
            <a:r>
              <a:rPr lang="pt-BR" sz="2000" b="0" i="0" baseline="30000" dirty="0">
                <a:effectLst/>
              </a:rPr>
              <a:t>-3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AE3C21-346B-4FFD-91C8-BBEAEA69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1323975"/>
            <a:ext cx="5676900" cy="374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598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6D8E70E-C0DE-4188-9552-9F761F4DF0E8}"/>
              </a:ext>
            </a:extLst>
          </p:cNvPr>
          <p:cNvSpPr txBox="1"/>
          <p:nvPr/>
        </p:nvSpPr>
        <p:spPr>
          <a:xfrm>
            <a:off x="276225" y="356711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Malá vodní elektrárna využívá energii vody, která proudí do turbíny z výšky 4 m. Při jakém objemovém průtoku bude mít turbína výkon 600 kW, pokud její účinnost je 75%.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endParaRPr lang="en-US" sz="800" dirty="0">
              <a:solidFill>
                <a:srgbClr val="4F4F4F"/>
              </a:solidFill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h = 4m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 = 600.10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3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W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η = 0,75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el-GR" sz="2000" b="0" i="0" dirty="0">
                <a:solidFill>
                  <a:srgbClr val="4F4F4F"/>
                </a:solidFill>
                <a:effectLst/>
              </a:rPr>
              <a:t>ρ = 1000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g = 10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-2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A83EE8F-F5EB-4185-991A-FC0400E4B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162050"/>
            <a:ext cx="4576762" cy="478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95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28B4142-FEA8-40B9-B582-AB6571B71588}"/>
              </a:ext>
            </a:extLst>
          </p:cNvPr>
          <p:cNvSpPr txBox="1"/>
          <p:nvPr/>
        </p:nvSpPr>
        <p:spPr>
          <a:xfrm>
            <a:off x="180975" y="347186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Potrubím s proměnným průřezem proteče 5 litrů vody za sekundu. Jak velká je rychlost protékající vody v místech s průřezy</a:t>
            </a:r>
            <a:r>
              <a:rPr lang="en-US" sz="2000" dirty="0"/>
              <a:t> </a:t>
            </a:r>
            <a:r>
              <a:rPr lang="cs-CZ" sz="2000" dirty="0"/>
              <a:t>a) 20 cm</a:t>
            </a:r>
            <a:r>
              <a:rPr lang="cs-CZ" sz="2000" baseline="30000" dirty="0"/>
              <a:t>2</a:t>
            </a:r>
            <a:r>
              <a:rPr lang="en-US" sz="2000" dirty="0"/>
              <a:t> a</a:t>
            </a:r>
            <a:r>
              <a:rPr lang="cs-CZ" sz="2000" dirty="0"/>
              <a:t> b) 100 cm</a:t>
            </a:r>
            <a:r>
              <a:rPr lang="cs-CZ" sz="2000" baseline="30000" dirty="0"/>
              <a:t>2</a:t>
            </a:r>
            <a:r>
              <a:rPr lang="en-US" sz="2000" dirty="0"/>
              <a:t> ?</a:t>
            </a:r>
            <a:endParaRPr lang="cs-CZ" sz="2000" dirty="0"/>
          </a:p>
          <a:p>
            <a:r>
              <a:rPr lang="cs-CZ" sz="2000" dirty="0">
                <a:solidFill>
                  <a:srgbClr val="FF0000"/>
                </a:solidFill>
              </a:rPr>
              <a:t>[a) 2,5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b) 0,5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9EC07D-2297-4D0C-9C3B-1D09F62EBE83}"/>
              </a:ext>
            </a:extLst>
          </p:cNvPr>
          <p:cNvSpPr txBox="1"/>
          <p:nvPr/>
        </p:nvSpPr>
        <p:spPr>
          <a:xfrm>
            <a:off x="180975" y="1661636"/>
            <a:ext cx="86677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Čerpadlo načerpá za 1 minutu 300 l vody. Přívodní potrubí má průměr 80 mm, výtokovým potrubím proudí voda rychlostí 8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Určete rychlost vody v přívodním potrubí a průměr výtokového potrubí.</a:t>
            </a:r>
            <a:endParaRPr lang="en-US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[1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a </a:t>
            </a:r>
            <a:r>
              <a:rPr lang="cs-CZ" sz="2000" dirty="0">
                <a:solidFill>
                  <a:srgbClr val="FF0000"/>
                </a:solidFill>
              </a:rPr>
              <a:t>28,3 mm]</a:t>
            </a:r>
          </a:p>
        </p:txBody>
      </p:sp>
    </p:spTree>
    <p:extLst>
      <p:ext uri="{BB962C8B-B14F-4D97-AF65-F5344CB8AC3E}">
        <p14:creationId xmlns:p14="http://schemas.microsoft.com/office/powerpoint/2010/main" val="1843646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7080E22-3A07-4B4D-BFD4-93E123194F12}"/>
              </a:ext>
            </a:extLst>
          </p:cNvPr>
          <p:cNvSpPr txBox="1"/>
          <p:nvPr/>
        </p:nvSpPr>
        <p:spPr>
          <a:xfrm>
            <a:off x="257724" y="304800"/>
            <a:ext cx="888627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Do nádoby tvaru válce přiteče každou minutu 18,84 litrů vody. Otvorem na dně s průměrem 1 cm současně voda vytéká. V jaké výšce se ustálí hladina vody za předpokladu ideálního výtoku kapaliny?</a:t>
            </a:r>
            <a:endParaRPr lang="cs-CZ" sz="20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860D0E-76AA-4727-A6EA-64FB197A8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1233627"/>
            <a:ext cx="3243263" cy="548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12E8ABD-5CD8-4CDE-8B6E-E6707606206F}"/>
              </a:ext>
            </a:extLst>
          </p:cNvPr>
          <p:cNvSpPr txBox="1"/>
          <p:nvPr/>
        </p:nvSpPr>
        <p:spPr>
          <a:xfrm>
            <a:off x="257724" y="1605260"/>
            <a:ext cx="23045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d = 1cm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 = 0,5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cm = 0,005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864992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005F065-69B0-4F45-8E97-108AE74C7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3278088"/>
            <a:ext cx="6511488" cy="282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FE58808-F020-4AAD-B74B-1224D211033F}"/>
              </a:ext>
            </a:extLst>
          </p:cNvPr>
          <p:cNvSpPr txBox="1"/>
          <p:nvPr/>
        </p:nvSpPr>
        <p:spPr>
          <a:xfrm>
            <a:off x="257175" y="862310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rychlostí padá kapka deště, pokud její hmotnost je 0,005 g, poloměr 2,26 mm.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C = 0,4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F79F7A3-4AD9-4A1C-A21C-6A423C363701}"/>
              </a:ext>
            </a:extLst>
          </p:cNvPr>
          <p:cNvSpPr txBox="1"/>
          <p:nvPr/>
        </p:nvSpPr>
        <p:spPr>
          <a:xfrm>
            <a:off x="257175" y="1694616"/>
            <a:ext cx="56578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m = 0,005 g = 5.10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r = 2,26 mm = 2,26.10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</a:p>
          <a:p>
            <a:pPr algn="l"/>
            <a:r>
              <a:rPr lang="el-GR" sz="2000" b="0" i="0" dirty="0">
                <a:solidFill>
                  <a:srgbClr val="4F4F4F"/>
                </a:solidFill>
                <a:effectLst/>
              </a:rPr>
              <a:t>ρ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vzduch) = 1,3 kg.m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C = 0,4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10C9B7-8D2B-4C6A-8BCC-D79969494C46}"/>
              </a:ext>
            </a:extLst>
          </p:cNvPr>
          <p:cNvSpPr txBox="1"/>
          <p:nvPr/>
        </p:nvSpPr>
        <p:spPr>
          <a:xfrm>
            <a:off x="3614193" y="2135029"/>
            <a:ext cx="50207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1" dirty="0">
                <a:solidFill>
                  <a:srgbClr val="4F4F4F"/>
                </a:solidFill>
                <a:effectLst/>
              </a:rPr>
              <a:t>Čelní průřez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S =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π.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3,14.(2,26.10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m)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16.10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1" dirty="0">
                <a:solidFill>
                  <a:srgbClr val="4F4F4F"/>
                </a:solidFill>
                <a:effectLst/>
              </a:rPr>
              <a:t>Odporová síla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 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F =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m.g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= 5.10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kg.10m.s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5.10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-5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212001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2176171-F837-4120-83C4-D76330D6A79B}"/>
              </a:ext>
            </a:extLst>
          </p:cNvPr>
          <p:cNvSpPr txBox="1"/>
          <p:nvPr/>
        </p:nvSpPr>
        <p:spPr>
          <a:xfrm>
            <a:off x="238124" y="151179"/>
            <a:ext cx="866775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>
                <a:highlight>
                  <a:srgbClr val="FFFF00"/>
                </a:highlight>
              </a:rPr>
              <a:t>Páka o hmotnosti 2 kg s těžištěm uprostřed je podepřena v 1/3 své délky. Na konci kratšího ramene  je zavěšeno těleso hmotnosti 9 kg. Jakou silou působící na konci delšího ramene udržíme rovnováhu?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[39,2 N]</a:t>
            </a:r>
            <a:r>
              <a:rPr lang="cs-CZ" sz="20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endParaRPr lang="en-US" sz="20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Na 15 cm </a:t>
            </a:r>
            <a:r>
              <a:rPr lang="en-US" sz="2000" dirty="0" err="1"/>
              <a:t>dlouh</a:t>
            </a:r>
            <a:r>
              <a:rPr lang="cs-CZ" sz="2000" dirty="0"/>
              <a:t>é </a:t>
            </a:r>
            <a:r>
              <a:rPr lang="en-US" sz="2000" dirty="0" err="1"/>
              <a:t>rameno</a:t>
            </a:r>
            <a:r>
              <a:rPr lang="en-US" sz="2000" dirty="0"/>
              <a:t> </a:t>
            </a:r>
            <a:r>
              <a:rPr lang="en-US" sz="2000" dirty="0" err="1"/>
              <a:t>lousk</a:t>
            </a:r>
            <a:r>
              <a:rPr lang="cs-CZ" sz="2000" dirty="0" err="1"/>
              <a:t>áč</a:t>
            </a:r>
            <a:r>
              <a:rPr lang="en-US" sz="2000" dirty="0" err="1"/>
              <a:t>ku</a:t>
            </a:r>
            <a:r>
              <a:rPr lang="en-US" sz="2000" dirty="0"/>
              <a:t> </a:t>
            </a:r>
            <a:r>
              <a:rPr lang="cs-CZ" sz="2000" dirty="0"/>
              <a:t>tlačíme silou 29,4 N. jak velká tlaková síla působí na ořech, který je 4 cm od osy?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110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4</a:t>
            </a:r>
            <a:r>
              <a:rPr lang="en-US" sz="2000" dirty="0">
                <a:solidFill>
                  <a:srgbClr val="FF0000"/>
                </a:solidFill>
              </a:rPr>
              <a:t> 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Jak dlouhé držadlo musí mít kleště, jestliže k přeštípnutí ocelového drátu je třeba tlakové síly 834 N. Čelisti jsou 6 cm dlouhé a na držadlo a na držadlo můžeme působit silou 245 N.  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4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Těleso o hmotnosti 30 kg bylo vytaženo kladkou volnou o hmotnosti 2 kg do výšky 4 m. Jak velikou silou a po jaké dráze jsme působili?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157</a:t>
            </a:r>
            <a:r>
              <a:rPr lang="en-US" sz="2000" dirty="0">
                <a:solidFill>
                  <a:srgbClr val="FF0000"/>
                </a:solidFill>
              </a:rPr>
              <a:t> N</a:t>
            </a:r>
            <a:r>
              <a:rPr lang="cs-CZ" sz="2000" dirty="0">
                <a:solidFill>
                  <a:srgbClr val="FF0000"/>
                </a:solidFill>
              </a:rPr>
              <a:t>, 8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Jakou tlakovou sílu vyvoláme šroubem (závit 2 mm), působíme-li silou 10 N na klíči délky 20 cm?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6280 </a:t>
            </a:r>
            <a:r>
              <a:rPr lang="en-US" sz="2000" dirty="0">
                <a:solidFill>
                  <a:srgbClr val="FF0000"/>
                </a:solidFill>
              </a:rPr>
              <a:t>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4469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280646F-1B05-4352-8DCB-50228070680A}"/>
              </a:ext>
            </a:extLst>
          </p:cNvPr>
          <p:cNvSpPr txBox="1"/>
          <p:nvPr/>
        </p:nvSpPr>
        <p:spPr>
          <a:xfrm>
            <a:off x="371474" y="276136"/>
            <a:ext cx="85058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Jaká odporová hydrodynamická síla působí na kouli o poloměru r = 2,5 cm, pokud kouli obtéká voda rychlostí 1,8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C = 0,48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26D7B5A-B602-491D-9EB6-519AF68EA0A7}"/>
              </a:ext>
            </a:extLst>
          </p:cNvPr>
          <p:cNvSpPr txBox="1"/>
          <p:nvPr/>
        </p:nvSpPr>
        <p:spPr>
          <a:xfrm>
            <a:off x="371474" y="1115110"/>
            <a:ext cx="23241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2,5 cm = 0,025 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= 1,8 m.s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=0,48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1000 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F59A0E7-79D5-43B7-9691-73409820F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1115110"/>
            <a:ext cx="5036808" cy="291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DF91022-CD4F-4D8C-96A6-6285443F2DD9}"/>
              </a:ext>
            </a:extLst>
          </p:cNvPr>
          <p:cNvSpPr txBox="1"/>
          <p:nvPr/>
        </p:nvSpPr>
        <p:spPr>
          <a:xfrm>
            <a:off x="161925" y="4398912"/>
            <a:ext cx="871537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ponorku působí odporová hydrodynamická síla 3600 N. Ponorka má kolmý průřez 15 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pohybuje se rychlostí 14,4 km.h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Určete součinitel odporu ponorky C.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3457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BF2E5C56-539B-4023-9054-BADD49CF7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25" y="1371600"/>
            <a:ext cx="4762500" cy="31623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17F1AD-74DF-48D1-9420-CD997B7C12F7}"/>
              </a:ext>
            </a:extLst>
          </p:cNvPr>
          <p:cNvSpPr txBox="1"/>
          <p:nvPr/>
        </p:nvSpPr>
        <p:spPr>
          <a:xfrm>
            <a:off x="200025" y="260688"/>
            <a:ext cx="8763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Do vodorovného potrubí jsou vložené dvě manometrické trubice; jedna z nich je rovná, druhá ohnutá do pravého úhlu a obrácená otvorem proti směru proudění kapaliny. Jaká je rychlost tohoto proudění, jestliže v rovné trubici vystoupila voda do výšky 10 cm a v ohnuté trubici do výšky 30 cm?</a:t>
            </a:r>
          </a:p>
          <a:p>
            <a:r>
              <a:rPr lang="en-US" sz="2000" dirty="0">
                <a:solidFill>
                  <a:srgbClr val="FF0000"/>
                </a:solidFill>
              </a:rPr>
              <a:t>[2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0153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1AFB84C-3F76-49B8-825A-8B9B2340A0F0}"/>
              </a:ext>
            </a:extLst>
          </p:cNvPr>
          <p:cNvSpPr txBox="1"/>
          <p:nvPr/>
        </p:nvSpPr>
        <p:spPr>
          <a:xfrm>
            <a:off x="142875" y="304711"/>
            <a:ext cx="88582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Mosazná koule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má při teplotě 15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poloměr 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2 cm. O kolik 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ji třeba ohřát, aby neprošla kruhovým otvorem o poloměru 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2,02 cm?</a:t>
            </a:r>
          </a:p>
          <a:p>
            <a:endParaRPr lang="cs-CZ" sz="2000" dirty="0">
              <a:solidFill>
                <a:srgbClr val="4F4F4F"/>
              </a:solidFill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 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2,02 cm</a:t>
            </a:r>
          </a:p>
          <a:p>
            <a:br>
              <a:rPr lang="pt-BR" sz="2000" dirty="0"/>
            </a:b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5CDFF4-2EAA-4A13-8C7A-FA57C58C5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6" y="1143819"/>
            <a:ext cx="6362700" cy="323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87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B15553D-C167-4F8A-B6BE-25A4C30200A8}"/>
              </a:ext>
            </a:extLst>
          </p:cNvPr>
          <p:cNvSpPr txBox="1"/>
          <p:nvPr/>
        </p:nvSpPr>
        <p:spPr>
          <a:xfrm>
            <a:off x="290512" y="1760286"/>
            <a:ext cx="85629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Jakou tahovou sílu musí vyvinout elektromotor nákladního výtahu, jestliže zdvihá dva pytle cementu přes kladku pevnou, každý po 50 kg a hmotnost samotné plošiny výtahu je 30 kg?</a:t>
            </a:r>
          </a:p>
          <a:p>
            <a:r>
              <a:rPr lang="en-US" sz="2000" dirty="0">
                <a:solidFill>
                  <a:srgbClr val="FF0000"/>
                </a:solidFill>
              </a:rPr>
              <a:t>[1300 N]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8304A28-F8BC-44CB-85B9-DC97C3516A47}"/>
              </a:ext>
            </a:extLst>
          </p:cNvPr>
          <p:cNvSpPr txBox="1"/>
          <p:nvPr/>
        </p:nvSpPr>
        <p:spPr>
          <a:xfrm>
            <a:off x="290512" y="514349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>
                <a:highlight>
                  <a:srgbClr val="FFFF00"/>
                </a:highlight>
              </a:rPr>
              <a:t>Těleso jsme zvedli po délce 9 m nakloněné roviny s elevačním úhlem 30°. Součinitel smykového tření je 0,2. S jak velkou účinností jsme pracovali?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[</a:t>
            </a:r>
            <a:r>
              <a:rPr lang="cs-CZ" sz="2000" dirty="0">
                <a:solidFill>
                  <a:srgbClr val="FF0000"/>
                </a:solidFill>
                <a:highlight>
                  <a:srgbClr val="FFFF00"/>
                </a:highlight>
              </a:rPr>
              <a:t>74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,</a:t>
            </a:r>
            <a:r>
              <a:rPr lang="cs-CZ" sz="2000" dirty="0">
                <a:solidFill>
                  <a:srgbClr val="FF0000"/>
                </a:solidFill>
                <a:highlight>
                  <a:srgbClr val="FFFF00"/>
                </a:highlight>
              </a:rPr>
              <a:t>3 %</a:t>
            </a: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</a:rPr>
              <a:t>]</a:t>
            </a:r>
            <a:r>
              <a:rPr lang="cs-CZ" sz="20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endParaRPr lang="en-US" sz="20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9537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A7D9506-353F-4EBF-BFD0-16C6980E0FCA}"/>
              </a:ext>
            </a:extLst>
          </p:cNvPr>
          <p:cNvSpPr txBox="1"/>
          <p:nvPr/>
        </p:nvSpPr>
        <p:spPr>
          <a:xfrm>
            <a:off x="171451" y="380137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Páka o hmotnosti 2 kg s těžištěm uprostřed je podepřena v 1/3 své délky. Na konci kratšího ramene  je zavěšeno těleso hmotnosti 9 kg. Jakou silou působící na konci delšího ramene udržíme rovnováhu?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[39,2 N]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8D64F-7B4F-4379-95CD-64BDA85C6B7E}"/>
              </a:ext>
            </a:extLst>
          </p:cNvPr>
          <p:cNvSpPr txBox="1"/>
          <p:nvPr/>
        </p:nvSpPr>
        <p:spPr>
          <a:xfrm>
            <a:off x="180976" y="3608837"/>
            <a:ext cx="87820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 = M</a:t>
            </a:r>
            <a:r>
              <a:rPr lang="cs-CZ" sz="2000" baseline="-25000" dirty="0"/>
              <a:t>2</a:t>
            </a:r>
            <a:r>
              <a:rPr lang="en-US" sz="2000" dirty="0"/>
              <a:t> </a:t>
            </a:r>
            <a:r>
              <a:rPr lang="cs-CZ" sz="2000" dirty="0"/>
              <a:t>+ M</a:t>
            </a:r>
            <a:r>
              <a:rPr lang="cs-CZ" sz="2000" baseline="-25000" dirty="0"/>
              <a:t>g</a:t>
            </a:r>
            <a:endParaRPr lang="en-US" sz="2000" dirty="0"/>
          </a:p>
          <a:p>
            <a:r>
              <a:rPr lang="cs-CZ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F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</a:t>
            </a:r>
            <a:endParaRPr lang="cs-CZ" sz="2000" baseline="-25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</a:t>
            </a:r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m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cs-CZ" sz="2000" dirty="0"/>
              <a:t>).g/d</a:t>
            </a:r>
            <a:r>
              <a:rPr lang="cs-CZ" sz="2000" baseline="-25000" dirty="0"/>
              <a:t>2</a:t>
            </a:r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(9</a:t>
            </a:r>
            <a:r>
              <a:rPr lang="en-US" sz="2000" dirty="0"/>
              <a:t>.</a:t>
            </a:r>
            <a:r>
              <a:rPr lang="cs-CZ" sz="2000" dirty="0"/>
              <a:t>0,333.d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0,167.d).9,81/(0,667.d) = (9</a:t>
            </a:r>
            <a:r>
              <a:rPr lang="en-US" sz="2000" dirty="0"/>
              <a:t>.</a:t>
            </a:r>
            <a:r>
              <a:rPr lang="cs-CZ" sz="2000" dirty="0"/>
              <a:t>0,333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0,167).9,81/0,667 = </a:t>
            </a:r>
            <a:r>
              <a:rPr lang="cs-CZ" sz="2000" u="sng" dirty="0"/>
              <a:t>39,2 N</a:t>
            </a:r>
            <a:r>
              <a:rPr lang="cs-CZ" sz="2000" dirty="0"/>
              <a:t> 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F12512-286B-490F-9D28-44755FB7701D}"/>
              </a:ext>
            </a:extLst>
          </p:cNvPr>
          <p:cNvSpPr txBox="1"/>
          <p:nvPr/>
        </p:nvSpPr>
        <p:spPr>
          <a:xfrm>
            <a:off x="266699" y="1517332"/>
            <a:ext cx="416745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baseline="-25000" dirty="0"/>
              <a:t>p</a:t>
            </a:r>
            <a:r>
              <a:rPr lang="en-US" sz="2000" dirty="0"/>
              <a:t> = 2 kg</a:t>
            </a:r>
          </a:p>
          <a:p>
            <a:pPr algn="just"/>
            <a:r>
              <a:rPr lang="en-US" sz="2000" dirty="0"/>
              <a:t>m</a:t>
            </a:r>
            <a:r>
              <a:rPr lang="en-US" sz="2000" baseline="-25000" dirty="0"/>
              <a:t>1</a:t>
            </a:r>
            <a:r>
              <a:rPr lang="en-US" sz="2000" dirty="0"/>
              <a:t> = 9 kg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0.333.d</a:t>
            </a:r>
            <a:r>
              <a:rPr lang="en-US" sz="2000" dirty="0"/>
              <a:t> 	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0,667.d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= </a:t>
            </a:r>
            <a:r>
              <a:rPr lang="cs-CZ" sz="2000" dirty="0"/>
              <a:t>0,50.d – 0,333.d = 0,167.d</a:t>
            </a:r>
          </a:p>
          <a:p>
            <a:pPr algn="just"/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E1792B6-5FEB-43BC-8655-B32DDF84CC65}"/>
              </a:ext>
            </a:extLst>
          </p:cNvPr>
          <p:cNvGrpSpPr/>
          <p:nvPr/>
        </p:nvGrpSpPr>
        <p:grpSpPr>
          <a:xfrm>
            <a:off x="5324475" y="1202759"/>
            <a:ext cx="3365754" cy="1911916"/>
            <a:chOff x="5324475" y="1202759"/>
            <a:chExt cx="3365754" cy="1911916"/>
          </a:xfrm>
        </p:grpSpPr>
        <p:sp>
          <p:nvSpPr>
            <p:cNvPr id="12" name="Rovnoramenný trojúhelník 11">
              <a:extLst>
                <a:ext uri="{FF2B5EF4-FFF2-40B4-BE49-F238E27FC236}">
                  <a16:creationId xmlns:a16="http://schemas.microsoft.com/office/drawing/2014/main" id="{59820492-50E0-4A1C-AF77-876C39771801}"/>
                </a:ext>
              </a:extLst>
            </p:cNvPr>
            <p:cNvSpPr/>
            <p:nvPr/>
          </p:nvSpPr>
          <p:spPr>
            <a:xfrm>
              <a:off x="6237212" y="1949306"/>
              <a:ext cx="581024" cy="58322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71B76F1B-5643-4939-8DB0-C8A50AC91E42}"/>
                </a:ext>
              </a:extLst>
            </p:cNvPr>
            <p:cNvSpPr/>
            <p:nvPr/>
          </p:nvSpPr>
          <p:spPr>
            <a:xfrm>
              <a:off x="5642230" y="1817072"/>
              <a:ext cx="3047999" cy="161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Pětiúhelník 14">
              <a:extLst>
                <a:ext uri="{FF2B5EF4-FFF2-40B4-BE49-F238E27FC236}">
                  <a16:creationId xmlns:a16="http://schemas.microsoft.com/office/drawing/2014/main" id="{2A35E895-F657-49D1-95C9-7FB0058B8A30}"/>
                </a:ext>
              </a:extLst>
            </p:cNvPr>
            <p:cNvSpPr/>
            <p:nvPr/>
          </p:nvSpPr>
          <p:spPr>
            <a:xfrm>
              <a:off x="5351718" y="1997995"/>
              <a:ext cx="581024" cy="516553"/>
            </a:xfrm>
            <a:prstGeom prst="pentag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D900DD93-2530-4123-8DCC-8E982184098E}"/>
                </a:ext>
              </a:extLst>
            </p:cNvPr>
            <p:cNvSpPr txBox="1"/>
            <p:nvPr/>
          </p:nvSpPr>
          <p:spPr>
            <a:xfrm>
              <a:off x="5439045" y="1983854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m</a:t>
              </a:r>
              <a:r>
                <a:rPr lang="cs-CZ" b="1" baseline="-25000" dirty="0">
                  <a:solidFill>
                    <a:srgbClr val="0070C0"/>
                  </a:solidFill>
                </a:rPr>
                <a:t>p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960201FE-765E-4EC7-8EBB-53965DFBDFF6}"/>
                </a:ext>
              </a:extLst>
            </p:cNvPr>
            <p:cNvSpPr txBox="1"/>
            <p:nvPr/>
          </p:nvSpPr>
          <p:spPr>
            <a:xfrm>
              <a:off x="5324475" y="2614507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C23F54B1-DCD7-4BD1-B719-F6A980B51B21}"/>
                </a:ext>
              </a:extLst>
            </p:cNvPr>
            <p:cNvCxnSpPr>
              <a:cxnSpLocks/>
            </p:cNvCxnSpPr>
            <p:nvPr/>
          </p:nvCxnSpPr>
          <p:spPr>
            <a:xfrm>
              <a:off x="5642230" y="225998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6D683A3B-474E-474D-AE72-8D62DA6729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86613" y="1883747"/>
              <a:ext cx="3430" cy="86897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C77220B1-C300-4B09-AEF3-47ABA3738689}"/>
                </a:ext>
              </a:extLst>
            </p:cNvPr>
            <p:cNvSpPr txBox="1"/>
            <p:nvPr/>
          </p:nvSpPr>
          <p:spPr>
            <a:xfrm>
              <a:off x="6899863" y="2641506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p</a:t>
              </a:r>
            </a:p>
          </p:txBody>
        </p:sp>
        <p:cxnSp>
          <p:nvCxnSpPr>
            <p:cNvPr id="29" name="Přímá spojnice se šipkou 28">
              <a:extLst>
                <a:ext uri="{FF2B5EF4-FFF2-40B4-BE49-F238E27FC236}">
                  <a16:creationId xmlns:a16="http://schemas.microsoft.com/office/drawing/2014/main" id="{7094D3E6-2AEA-4E52-94D6-B8398B9B1F6A}"/>
                </a:ext>
              </a:extLst>
            </p:cNvPr>
            <p:cNvCxnSpPr/>
            <p:nvPr/>
          </p:nvCxnSpPr>
          <p:spPr>
            <a:xfrm>
              <a:off x="8690229" y="189803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5142D35F-F4F3-4AD1-BEAD-ED6C6100DB05}"/>
                </a:ext>
              </a:extLst>
            </p:cNvPr>
            <p:cNvSpPr txBox="1"/>
            <p:nvPr/>
          </p:nvSpPr>
          <p:spPr>
            <a:xfrm>
              <a:off x="8285085" y="2507091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5" name="Levá složená závorka 34">
              <a:extLst>
                <a:ext uri="{FF2B5EF4-FFF2-40B4-BE49-F238E27FC236}">
                  <a16:creationId xmlns:a16="http://schemas.microsoft.com/office/drawing/2014/main" id="{B15E5C4A-94DB-4B01-938D-222183CA5E2C}"/>
                </a:ext>
              </a:extLst>
            </p:cNvPr>
            <p:cNvSpPr/>
            <p:nvPr/>
          </p:nvSpPr>
          <p:spPr>
            <a:xfrm rot="5400000">
              <a:off x="6720400" y="1203632"/>
              <a:ext cx="245818" cy="67603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Levá složená závorka 36">
              <a:extLst>
                <a:ext uri="{FF2B5EF4-FFF2-40B4-BE49-F238E27FC236}">
                  <a16:creationId xmlns:a16="http://schemas.microsoft.com/office/drawing/2014/main" id="{CBEE6B08-010B-4C28-ACF1-4B6BAEB0AD12}"/>
                </a:ext>
              </a:extLst>
            </p:cNvPr>
            <p:cNvSpPr/>
            <p:nvPr/>
          </p:nvSpPr>
          <p:spPr>
            <a:xfrm rot="5400000">
              <a:off x="7481257" y="592516"/>
              <a:ext cx="228195" cy="21707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Levá složená závorka 38">
              <a:extLst>
                <a:ext uri="{FF2B5EF4-FFF2-40B4-BE49-F238E27FC236}">
                  <a16:creationId xmlns:a16="http://schemas.microsoft.com/office/drawing/2014/main" id="{FE28B61E-1AC1-4401-B285-8B62867B764B}"/>
                </a:ext>
              </a:extLst>
            </p:cNvPr>
            <p:cNvSpPr/>
            <p:nvPr/>
          </p:nvSpPr>
          <p:spPr>
            <a:xfrm rot="5400000">
              <a:off x="5956686" y="1320624"/>
              <a:ext cx="245816" cy="84243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29194D74-7467-4230-8B79-CE250C64253B}"/>
                </a:ext>
              </a:extLst>
            </p:cNvPr>
            <p:cNvSpPr txBox="1"/>
            <p:nvPr/>
          </p:nvSpPr>
          <p:spPr>
            <a:xfrm>
              <a:off x="5907912" y="1202759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d</a:t>
              </a:r>
              <a:r>
                <a:rPr lang="cs-CZ" b="1" baseline="-25000" dirty="0">
                  <a:solidFill>
                    <a:srgbClr val="0070C0"/>
                  </a:solidFill>
                </a:rPr>
                <a:t>1</a:t>
              </a:r>
            </a:p>
          </p:txBody>
        </p:sp>
      </p:grp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1CEDE7FF-1231-47E9-A149-983A2603378B}"/>
              </a:ext>
            </a:extLst>
          </p:cNvPr>
          <p:cNvSpPr txBox="1"/>
          <p:nvPr/>
        </p:nvSpPr>
        <p:spPr>
          <a:xfrm>
            <a:off x="6699938" y="104940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d</a:t>
            </a:r>
            <a:r>
              <a:rPr lang="cs-CZ" b="1" baseline="-25000" dirty="0" err="1">
                <a:solidFill>
                  <a:srgbClr val="0070C0"/>
                </a:solidFill>
              </a:rPr>
              <a:t>p</a:t>
            </a:r>
            <a:endParaRPr lang="cs-CZ" b="1" baseline="-25000" dirty="0">
              <a:solidFill>
                <a:srgbClr val="0070C0"/>
              </a:solidFill>
            </a:endParaRP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54B6E6F6-4E51-433B-8968-8D69B74E605F}"/>
              </a:ext>
            </a:extLst>
          </p:cNvPr>
          <p:cNvSpPr txBox="1"/>
          <p:nvPr/>
        </p:nvSpPr>
        <p:spPr>
          <a:xfrm>
            <a:off x="7413315" y="112192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B00B7C-0FD2-4289-83C2-5BF87145A274}"/>
              </a:ext>
            </a:extLst>
          </p:cNvPr>
          <p:cNvSpPr txBox="1"/>
          <p:nvPr/>
        </p:nvSpPr>
        <p:spPr>
          <a:xfrm>
            <a:off x="266699" y="5676900"/>
            <a:ext cx="8696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 výpočtu je nutno zahrnout i tíhovou sílu působící na páku o hmotnosti 2 kg. Působiště této síly je v těžišti, tedy v polovině délky páky.</a:t>
            </a:r>
          </a:p>
        </p:txBody>
      </p:sp>
    </p:spTree>
    <p:extLst>
      <p:ext uri="{BB962C8B-B14F-4D97-AF65-F5344CB8AC3E}">
        <p14:creationId xmlns:p14="http://schemas.microsoft.com/office/powerpoint/2010/main" val="2353560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9CD5D77-95BA-48B4-AD67-4FC5A47D79F2}"/>
              </a:ext>
            </a:extLst>
          </p:cNvPr>
          <p:cNvSpPr txBox="1"/>
          <p:nvPr/>
        </p:nvSpPr>
        <p:spPr>
          <a:xfrm>
            <a:off x="171447" y="278283"/>
            <a:ext cx="8715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Na 15 cm </a:t>
            </a:r>
            <a:r>
              <a:rPr lang="en-US" sz="2000" dirty="0" err="1"/>
              <a:t>dlouh</a:t>
            </a:r>
            <a:r>
              <a:rPr lang="cs-CZ" sz="2000" dirty="0"/>
              <a:t>é </a:t>
            </a:r>
            <a:r>
              <a:rPr lang="en-US" sz="2000" dirty="0" err="1"/>
              <a:t>rameno</a:t>
            </a:r>
            <a:r>
              <a:rPr lang="en-US" sz="2000" dirty="0"/>
              <a:t> </a:t>
            </a:r>
            <a:r>
              <a:rPr lang="en-US" sz="2000" dirty="0" err="1"/>
              <a:t>lousk</a:t>
            </a:r>
            <a:r>
              <a:rPr lang="cs-CZ" sz="2000" dirty="0" err="1"/>
              <a:t>áč</a:t>
            </a:r>
            <a:r>
              <a:rPr lang="en-US" sz="2000" dirty="0" err="1"/>
              <a:t>ku</a:t>
            </a:r>
            <a:r>
              <a:rPr lang="en-US" sz="2000" dirty="0"/>
              <a:t> </a:t>
            </a:r>
            <a:r>
              <a:rPr lang="cs-CZ" sz="2000" dirty="0"/>
              <a:t>tlačíme silou 29,4 N. jak velká tlaková síla působí na ořech, který je 4 cm od osy?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110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4</a:t>
            </a:r>
            <a:r>
              <a:rPr lang="en-US" sz="2000" dirty="0">
                <a:solidFill>
                  <a:srgbClr val="FF0000"/>
                </a:solidFill>
              </a:rPr>
              <a:t> 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1C032B-4AE6-4CFF-8B92-2EC1C0BEF4F4}"/>
              </a:ext>
            </a:extLst>
          </p:cNvPr>
          <p:cNvSpPr txBox="1"/>
          <p:nvPr/>
        </p:nvSpPr>
        <p:spPr>
          <a:xfrm>
            <a:off x="171447" y="1103016"/>
            <a:ext cx="7134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29,4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15 cm = 0,15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4 cm = 0,04 m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/d</a:t>
            </a:r>
            <a:r>
              <a:rPr lang="cs-CZ" sz="2000" baseline="-25000" dirty="0"/>
              <a:t>2 </a:t>
            </a:r>
            <a:r>
              <a:rPr lang="cs-CZ" sz="2000" dirty="0"/>
              <a:t>= 29,4.0,15/0,04 = 0,204 m = </a:t>
            </a:r>
            <a:r>
              <a:rPr lang="cs-CZ" sz="2000" u="sng" dirty="0"/>
              <a:t>110.3 N</a:t>
            </a:r>
          </a:p>
        </p:txBody>
      </p: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0D14829-6DD2-4A66-A997-F88A491B7D37}"/>
              </a:ext>
            </a:extLst>
          </p:cNvPr>
          <p:cNvGrpSpPr/>
          <p:nvPr/>
        </p:nvGrpSpPr>
        <p:grpSpPr>
          <a:xfrm>
            <a:off x="5607933" y="1080667"/>
            <a:ext cx="3141238" cy="1612459"/>
            <a:chOff x="4655433" y="749252"/>
            <a:chExt cx="3141238" cy="1612459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50CFDF39-E409-4C13-94DE-21E124658A2F}"/>
                </a:ext>
              </a:extLst>
            </p:cNvPr>
            <p:cNvCxnSpPr>
              <a:cxnSpLocks/>
            </p:cNvCxnSpPr>
            <p:nvPr/>
          </p:nvCxnSpPr>
          <p:spPr>
            <a:xfrm>
              <a:off x="5023632" y="2140291"/>
              <a:ext cx="2630164" cy="145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51C05922-1B9B-49D6-B7D3-99895497567A}"/>
                </a:ext>
              </a:extLst>
            </p:cNvPr>
            <p:cNvGrpSpPr/>
            <p:nvPr/>
          </p:nvGrpSpPr>
          <p:grpSpPr>
            <a:xfrm>
              <a:off x="4655433" y="749252"/>
              <a:ext cx="3141238" cy="1612459"/>
              <a:chOff x="4669262" y="761195"/>
              <a:chExt cx="3141238" cy="1612459"/>
            </a:xfrm>
          </p:grpSpPr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41A6FBED-02A8-42AA-99A8-E8150BBA10A4}"/>
                  </a:ext>
                </a:extLst>
              </p:cNvPr>
              <p:cNvGrpSpPr/>
              <p:nvPr/>
            </p:nvGrpSpPr>
            <p:grpSpPr>
              <a:xfrm>
                <a:off x="4669262" y="761195"/>
                <a:ext cx="3141238" cy="1612459"/>
                <a:chOff x="4669262" y="761195"/>
                <a:chExt cx="3141238" cy="1612459"/>
              </a:xfrm>
            </p:grpSpPr>
            <p:sp>
              <p:nvSpPr>
                <p:cNvPr id="8" name="Obdélník 7">
                  <a:extLst>
                    <a:ext uri="{FF2B5EF4-FFF2-40B4-BE49-F238E27FC236}">
                      <a16:creationId xmlns:a16="http://schemas.microsoft.com/office/drawing/2014/main" id="{E6CA0DDD-FAEE-400C-AD12-62CDDFA6C325}"/>
                    </a:ext>
                  </a:extLst>
                </p:cNvPr>
                <p:cNvSpPr/>
                <p:nvPr/>
              </p:nvSpPr>
              <p:spPr>
                <a:xfrm rot="19690314">
                  <a:off x="4940440" y="1337326"/>
                  <a:ext cx="2410330" cy="1188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" name="Kruh: dutý 8">
                  <a:extLst>
                    <a:ext uri="{FF2B5EF4-FFF2-40B4-BE49-F238E27FC236}">
                      <a16:creationId xmlns:a16="http://schemas.microsoft.com/office/drawing/2014/main" id="{3BAF09DD-E40A-4072-9F26-8F86800CBE7E}"/>
                    </a:ext>
                  </a:extLst>
                </p:cNvPr>
                <p:cNvSpPr/>
                <p:nvPr/>
              </p:nvSpPr>
              <p:spPr>
                <a:xfrm>
                  <a:off x="4799796" y="1906929"/>
                  <a:ext cx="447672" cy="466725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ál 9">
                  <a:extLst>
                    <a:ext uri="{FF2B5EF4-FFF2-40B4-BE49-F238E27FC236}">
                      <a16:creationId xmlns:a16="http://schemas.microsoft.com/office/drawing/2014/main" id="{FB5D9C75-0D7D-4E6D-A270-381ABD6B997B}"/>
                    </a:ext>
                  </a:extLst>
                </p:cNvPr>
                <p:cNvSpPr/>
                <p:nvPr/>
              </p:nvSpPr>
              <p:spPr>
                <a:xfrm rot="20454995">
                  <a:off x="5713820" y="1518870"/>
                  <a:ext cx="920719" cy="631032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4" name="Přímá spojnice se šipkou 13">
                  <a:extLst>
                    <a:ext uri="{FF2B5EF4-FFF2-40B4-BE49-F238E27FC236}">
                      <a16:creationId xmlns:a16="http://schemas.microsoft.com/office/drawing/2014/main" id="{A95F6D79-B16F-4D57-97B8-2D9A74D61DCF}"/>
                    </a:ext>
                  </a:extLst>
                </p:cNvPr>
                <p:cNvCxnSpPr>
                  <a:stCxn id="8" idx="3"/>
                </p:cNvCxnSpPr>
                <p:nvPr/>
              </p:nvCxnSpPr>
              <p:spPr>
                <a:xfrm>
                  <a:off x="7169555" y="761195"/>
                  <a:ext cx="498070" cy="65803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FF01F3C1-8AE8-4B51-A839-AC79F88E0776}"/>
                    </a:ext>
                  </a:extLst>
                </p:cNvPr>
                <p:cNvSpPr txBox="1"/>
                <p:nvPr/>
              </p:nvSpPr>
              <p:spPr>
                <a:xfrm>
                  <a:off x="7441488" y="816754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92CE2061-EDDD-47CE-85D3-D1DE4E5A006B}"/>
                    </a:ext>
                  </a:extLst>
                </p:cNvPr>
                <p:cNvSpPr txBox="1"/>
                <p:nvPr/>
              </p:nvSpPr>
              <p:spPr>
                <a:xfrm>
                  <a:off x="5755810" y="1645522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Pravá složená závorka 19">
                  <a:extLst>
                    <a:ext uri="{FF2B5EF4-FFF2-40B4-BE49-F238E27FC236}">
                      <a16:creationId xmlns:a16="http://schemas.microsoft.com/office/drawing/2014/main" id="{18410F14-AD01-4B91-B721-FCE3A9344946}"/>
                    </a:ext>
                  </a:extLst>
                </p:cNvPr>
                <p:cNvSpPr/>
                <p:nvPr/>
              </p:nvSpPr>
              <p:spPr>
                <a:xfrm rot="14412061">
                  <a:off x="5821362" y="-63686"/>
                  <a:ext cx="237906" cy="254210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8BABF471-9461-4964-819C-3FC23AD30997}"/>
                    </a:ext>
                  </a:extLst>
                </p:cNvPr>
                <p:cNvSpPr txBox="1"/>
                <p:nvPr/>
              </p:nvSpPr>
              <p:spPr>
                <a:xfrm>
                  <a:off x="4974428" y="972447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  <p:sp>
              <p:nvSpPr>
                <p:cNvPr id="24" name="Pravá složená závorka 23">
                  <a:extLst>
                    <a:ext uri="{FF2B5EF4-FFF2-40B4-BE49-F238E27FC236}">
                      <a16:creationId xmlns:a16="http://schemas.microsoft.com/office/drawing/2014/main" id="{606CF225-F023-419C-965C-DE7EF9CFA6B5}"/>
                    </a:ext>
                  </a:extLst>
                </p:cNvPr>
                <p:cNvSpPr/>
                <p:nvPr/>
              </p:nvSpPr>
              <p:spPr>
                <a:xfrm rot="14339338">
                  <a:off x="5051860" y="985307"/>
                  <a:ext cx="195417" cy="925667"/>
                </a:xfrm>
                <a:prstGeom prst="rightBrace">
                  <a:avLst>
                    <a:gd name="adj1" fmla="val 27410"/>
                    <a:gd name="adj2" fmla="val 5000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5" name="Přímá spojnice se šipkou 14">
                <a:extLst>
                  <a:ext uri="{FF2B5EF4-FFF2-40B4-BE49-F238E27FC236}">
                    <a16:creationId xmlns:a16="http://schemas.microsoft.com/office/drawing/2014/main" id="{90A09BD7-A5B7-4C78-B36D-1255FCBA9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333" y="1577914"/>
                <a:ext cx="275725" cy="329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58D6CE8-64F2-4D78-AE28-D2C7523C0DDE}"/>
              </a:ext>
            </a:extLst>
          </p:cNvPr>
          <p:cNvSpPr txBox="1"/>
          <p:nvPr/>
        </p:nvSpPr>
        <p:spPr>
          <a:xfrm>
            <a:off x="6819712" y="1053777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370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40E740A-F264-43D5-8737-1C25AD8E7C2F}"/>
              </a:ext>
            </a:extLst>
          </p:cNvPr>
          <p:cNvSpPr txBox="1"/>
          <p:nvPr/>
        </p:nvSpPr>
        <p:spPr>
          <a:xfrm>
            <a:off x="171450" y="270986"/>
            <a:ext cx="88011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dlouhé držadlo musí mít kleště, jestliže k přeštípnutí ocelového drátu je třeba tlakové síly 834 N. Čelisti jsou 6 cm dlouhé a na držadlo a na držadlo můžeme působit silou 245 N.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4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9DD69042-DDA2-4217-872F-692F6064EA16}"/>
              </a:ext>
            </a:extLst>
          </p:cNvPr>
          <p:cNvGrpSpPr/>
          <p:nvPr/>
        </p:nvGrpSpPr>
        <p:grpSpPr>
          <a:xfrm>
            <a:off x="4638122" y="1099065"/>
            <a:ext cx="4162978" cy="2176435"/>
            <a:chOff x="3432872" y="1099065"/>
            <a:chExt cx="4162978" cy="2176435"/>
          </a:xfrm>
        </p:grpSpPr>
        <p:cxnSp>
          <p:nvCxnSpPr>
            <p:cNvPr id="7" name="Přímá spojnice se šipkou 6">
              <a:extLst>
                <a:ext uri="{FF2B5EF4-FFF2-40B4-BE49-F238E27FC236}">
                  <a16:creationId xmlns:a16="http://schemas.microsoft.com/office/drawing/2014/main" id="{E3EFCF9A-6A70-4A7E-BC0F-87BBAEC533D4}"/>
                </a:ext>
              </a:extLst>
            </p:cNvPr>
            <p:cNvCxnSpPr>
              <a:cxnSpLocks/>
              <a:stCxn id="4" idx="1"/>
            </p:cNvCxnSpPr>
            <p:nvPr/>
          </p:nvCxnSpPr>
          <p:spPr>
            <a:xfrm flipH="1" flipV="1">
              <a:off x="3705225" y="2305050"/>
              <a:ext cx="220243" cy="40132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3BE22946-BBFD-49AE-8CE7-306C4A01BB7F}"/>
                </a:ext>
              </a:extLst>
            </p:cNvPr>
            <p:cNvCxnSpPr>
              <a:cxnSpLocks/>
            </p:cNvCxnSpPr>
            <p:nvPr/>
          </p:nvCxnSpPr>
          <p:spPr>
            <a:xfrm>
              <a:off x="7011569" y="1179485"/>
              <a:ext cx="398881" cy="64642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9FA94712-D801-4C5E-917B-E90347061211}"/>
                </a:ext>
              </a:extLst>
            </p:cNvPr>
            <p:cNvGrpSpPr/>
            <p:nvPr/>
          </p:nvGrpSpPr>
          <p:grpSpPr>
            <a:xfrm>
              <a:off x="3432872" y="1099065"/>
              <a:ext cx="4162978" cy="2176435"/>
              <a:chOff x="3432872" y="1099065"/>
              <a:chExt cx="4162978" cy="2176435"/>
            </a:xfrm>
          </p:grpSpPr>
          <p:grpSp>
            <p:nvGrpSpPr>
              <p:cNvPr id="28" name="Skupina 27">
                <a:extLst>
                  <a:ext uri="{FF2B5EF4-FFF2-40B4-BE49-F238E27FC236}">
                    <a16:creationId xmlns:a16="http://schemas.microsoft.com/office/drawing/2014/main" id="{14E9DFAB-1614-4058-B03F-F8C89EED822C}"/>
                  </a:ext>
                </a:extLst>
              </p:cNvPr>
              <p:cNvGrpSpPr/>
              <p:nvPr/>
            </p:nvGrpSpPr>
            <p:grpSpPr>
              <a:xfrm>
                <a:off x="3432872" y="1099065"/>
                <a:ext cx="4162978" cy="2176435"/>
                <a:chOff x="3432872" y="1099065"/>
                <a:chExt cx="4162978" cy="2176435"/>
              </a:xfrm>
            </p:grpSpPr>
            <p:sp>
              <p:nvSpPr>
                <p:cNvPr id="4" name="Obdélník 3">
                  <a:extLst>
                    <a:ext uri="{FF2B5EF4-FFF2-40B4-BE49-F238E27FC236}">
                      <a16:creationId xmlns:a16="http://schemas.microsoft.com/office/drawing/2014/main" id="{0C0A96BF-796E-4D48-A560-C4151EC3F82D}"/>
                    </a:ext>
                  </a:extLst>
                </p:cNvPr>
                <p:cNvSpPr/>
                <p:nvPr/>
              </p:nvSpPr>
              <p:spPr>
                <a:xfrm rot="20030087">
                  <a:off x="3747574" y="1838961"/>
                  <a:ext cx="3471984" cy="20381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" name="Šestiúhelník 4">
                  <a:extLst>
                    <a:ext uri="{FF2B5EF4-FFF2-40B4-BE49-F238E27FC236}">
                      <a16:creationId xmlns:a16="http://schemas.microsoft.com/office/drawing/2014/main" id="{7F1B56A4-BCAF-423F-A87E-C958CA25EEED}"/>
                    </a:ext>
                  </a:extLst>
                </p:cNvPr>
                <p:cNvSpPr/>
                <p:nvPr/>
              </p:nvSpPr>
              <p:spPr>
                <a:xfrm>
                  <a:off x="4476750" y="2000250"/>
                  <a:ext cx="628650" cy="523875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5" name="Přímá spojnice 14">
                  <a:extLst>
                    <a:ext uri="{FF2B5EF4-FFF2-40B4-BE49-F238E27FC236}">
                      <a16:creationId xmlns:a16="http://schemas.microsoft.com/office/drawing/2014/main" id="{E0DA25AA-C09E-4655-A419-DDBCBF5285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48050" y="2250788"/>
                  <a:ext cx="4067175" cy="73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CD354323-38EB-47BF-B756-EDB75A57B4A7}"/>
                    </a:ext>
                  </a:extLst>
                </p:cNvPr>
                <p:cNvSpPr txBox="1"/>
                <p:nvPr/>
              </p:nvSpPr>
              <p:spPr>
                <a:xfrm>
                  <a:off x="3432872" y="2397726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TextovéPole 20">
                  <a:extLst>
                    <a:ext uri="{FF2B5EF4-FFF2-40B4-BE49-F238E27FC236}">
                      <a16:creationId xmlns:a16="http://schemas.microsoft.com/office/drawing/2014/main" id="{076BF21A-86E0-47DD-9E2E-67F1FE81AD9E}"/>
                    </a:ext>
                  </a:extLst>
                </p:cNvPr>
                <p:cNvSpPr txBox="1"/>
                <p:nvPr/>
              </p:nvSpPr>
              <p:spPr>
                <a:xfrm>
                  <a:off x="7206000" y="1099065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2" name="Levá složená závorka 21">
                  <a:extLst>
                    <a:ext uri="{FF2B5EF4-FFF2-40B4-BE49-F238E27FC236}">
                      <a16:creationId xmlns:a16="http://schemas.microsoft.com/office/drawing/2014/main" id="{01FBCBE2-02CD-4A5E-BB97-386566B20585}"/>
                    </a:ext>
                  </a:extLst>
                </p:cNvPr>
                <p:cNvSpPr/>
                <p:nvPr/>
              </p:nvSpPr>
              <p:spPr>
                <a:xfrm rot="14845906">
                  <a:off x="4376142" y="2315087"/>
                  <a:ext cx="184715" cy="93132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4C5D1222-169E-4C08-8885-9B80CCDE1147}"/>
                    </a:ext>
                  </a:extLst>
                </p:cNvPr>
                <p:cNvSpPr txBox="1"/>
                <p:nvPr/>
              </p:nvSpPr>
              <p:spPr>
                <a:xfrm>
                  <a:off x="4379479" y="2906168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1</a:t>
                  </a:r>
                </a:p>
              </p:txBody>
            </p:sp>
            <p:sp>
              <p:nvSpPr>
                <p:cNvPr id="24" name="Levá složená závorka 23">
                  <a:extLst>
                    <a:ext uri="{FF2B5EF4-FFF2-40B4-BE49-F238E27FC236}">
                      <a16:creationId xmlns:a16="http://schemas.microsoft.com/office/drawing/2014/main" id="{B4F621CA-8C28-46E1-BB1F-D86862C76E85}"/>
                    </a:ext>
                  </a:extLst>
                </p:cNvPr>
                <p:cNvSpPr/>
                <p:nvPr/>
              </p:nvSpPr>
              <p:spPr>
                <a:xfrm rot="14522380">
                  <a:off x="5960717" y="736773"/>
                  <a:ext cx="97198" cy="251860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6" name="TextovéPole 25">
                  <a:extLst>
                    <a:ext uri="{FF2B5EF4-FFF2-40B4-BE49-F238E27FC236}">
                      <a16:creationId xmlns:a16="http://schemas.microsoft.com/office/drawing/2014/main" id="{FFB1646A-8B53-43CF-95B9-B30067FBAD77}"/>
                    </a:ext>
                  </a:extLst>
                </p:cNvPr>
                <p:cNvSpPr txBox="1"/>
                <p:nvPr/>
              </p:nvSpPr>
              <p:spPr>
                <a:xfrm>
                  <a:off x="6054154" y="1926715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3" name="Kruh: dutý 12">
                <a:extLst>
                  <a:ext uri="{FF2B5EF4-FFF2-40B4-BE49-F238E27FC236}">
                    <a16:creationId xmlns:a16="http://schemas.microsoft.com/office/drawing/2014/main" id="{CF3CD1F6-935A-496E-B8D4-952515AB0CA7}"/>
                  </a:ext>
                </a:extLst>
              </p:cNvPr>
              <p:cNvSpPr/>
              <p:nvPr/>
            </p:nvSpPr>
            <p:spPr>
              <a:xfrm>
                <a:off x="4672012" y="2138362"/>
                <a:ext cx="261938" cy="268975"/>
              </a:xfrm>
              <a:prstGeom prst="donu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F6608B3-5A5E-47A4-A114-EB1A5DA4E838}"/>
              </a:ext>
            </a:extLst>
          </p:cNvPr>
          <p:cNvSpPr txBox="1"/>
          <p:nvPr/>
        </p:nvSpPr>
        <p:spPr>
          <a:xfrm>
            <a:off x="342900" y="1676400"/>
            <a:ext cx="5736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834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245 N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6 cm = 0,06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/F</a:t>
            </a:r>
            <a:r>
              <a:rPr lang="cs-CZ" sz="2000" baseline="-25000" dirty="0"/>
              <a:t>2 </a:t>
            </a:r>
            <a:r>
              <a:rPr lang="cs-CZ" sz="2000" dirty="0"/>
              <a:t>= 834.0,06/245 = 0,204 m = </a:t>
            </a:r>
            <a:r>
              <a:rPr lang="cs-CZ" sz="2000" u="sng" dirty="0"/>
              <a:t>20.4 cm</a:t>
            </a:r>
          </a:p>
        </p:txBody>
      </p:sp>
    </p:spTree>
    <p:extLst>
      <p:ext uri="{BB962C8B-B14F-4D97-AF65-F5344CB8AC3E}">
        <p14:creationId xmlns:p14="http://schemas.microsoft.com/office/powerpoint/2010/main" val="243936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B11D49F-A22E-4031-833F-EAD55EBB751D}"/>
              </a:ext>
            </a:extLst>
          </p:cNvPr>
          <p:cNvSpPr txBox="1"/>
          <p:nvPr/>
        </p:nvSpPr>
        <p:spPr>
          <a:xfrm>
            <a:off x="200025" y="97083"/>
            <a:ext cx="86677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o hmotnosti 30 kg bylo vytaženo kladkou volnou o hmotnosti 2 kg do výšky 4 m. Jak velikou silou a po jaké dráze jsme působili?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157</a:t>
            </a:r>
            <a:r>
              <a:rPr lang="en-US" sz="2000" dirty="0">
                <a:solidFill>
                  <a:srgbClr val="FF0000"/>
                </a:solidFill>
              </a:rPr>
              <a:t> N</a:t>
            </a:r>
            <a:r>
              <a:rPr lang="cs-CZ" sz="2000" dirty="0">
                <a:solidFill>
                  <a:srgbClr val="FF0000"/>
                </a:solidFill>
              </a:rPr>
              <a:t>, 8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DAA626-9A9E-420F-BBF9-1C9E9C73F92E}"/>
              </a:ext>
            </a:extLst>
          </p:cNvPr>
          <p:cNvSpPr txBox="1"/>
          <p:nvPr/>
        </p:nvSpPr>
        <p:spPr>
          <a:xfrm>
            <a:off x="280176" y="933450"/>
            <a:ext cx="5189498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</a:t>
            </a:r>
            <a:r>
              <a:rPr lang="en-US" sz="2000" baseline="-25000" dirty="0"/>
              <a:t>t</a:t>
            </a:r>
            <a:r>
              <a:rPr lang="cs-CZ" sz="2000" dirty="0"/>
              <a:t> = 30 kg</a:t>
            </a: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k</a:t>
            </a:r>
            <a:r>
              <a:rPr lang="cs-CZ" sz="2000" dirty="0"/>
              <a:t> = 2 kg</a:t>
            </a:r>
          </a:p>
          <a:p>
            <a:r>
              <a:rPr lang="cs-CZ" sz="2000" dirty="0"/>
              <a:t>h = 4 m</a:t>
            </a:r>
          </a:p>
          <a:p>
            <a:r>
              <a:rPr lang="cs-CZ" sz="2000" dirty="0"/>
              <a:t>F = ?</a:t>
            </a:r>
          </a:p>
          <a:p>
            <a:r>
              <a:rPr lang="cs-CZ" sz="2000" dirty="0"/>
              <a:t>s = ?</a:t>
            </a:r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m = m</a:t>
            </a:r>
            <a:r>
              <a:rPr lang="en-US" sz="2000" baseline="-25000" dirty="0"/>
              <a:t>t</a:t>
            </a:r>
            <a:r>
              <a:rPr lang="en-US" sz="2000" dirty="0"/>
              <a:t> + </a:t>
            </a:r>
            <a:r>
              <a:rPr lang="en-US" sz="2000" dirty="0" err="1"/>
              <a:t>m</a:t>
            </a:r>
            <a:r>
              <a:rPr lang="en-US" sz="2000" baseline="-25000" dirty="0" err="1"/>
              <a:t>k</a:t>
            </a:r>
            <a:endParaRPr lang="en-US" sz="2000" baseline="-25000" dirty="0"/>
          </a:p>
          <a:p>
            <a:r>
              <a:rPr lang="en-US" sz="2000" dirty="0" err="1"/>
              <a:t>F</a:t>
            </a:r>
            <a:r>
              <a:rPr lang="en-US" sz="2000" baseline="-25000" dirty="0" err="1"/>
              <a:t>g</a:t>
            </a:r>
            <a:r>
              <a:rPr lang="en-US" sz="2000" dirty="0"/>
              <a:t> = </a:t>
            </a:r>
            <a:r>
              <a:rPr lang="en-US" sz="2000" dirty="0" err="1"/>
              <a:t>m.g</a:t>
            </a:r>
            <a:r>
              <a:rPr lang="en-US" sz="2000" dirty="0"/>
              <a:t> = (30 + 2).9,81 = 313,92 N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½.F</a:t>
            </a:r>
            <a:r>
              <a:rPr lang="en-US" sz="2000" baseline="-25000" dirty="0"/>
              <a:t>g</a:t>
            </a:r>
            <a:r>
              <a:rPr lang="en-US" sz="2000" dirty="0"/>
              <a:t> = 313,92/2 = </a:t>
            </a:r>
            <a:r>
              <a:rPr lang="en-US" sz="2000" u="sng" dirty="0"/>
              <a:t>157 N</a:t>
            </a:r>
          </a:p>
          <a:p>
            <a:r>
              <a:rPr lang="en-US" sz="2000" dirty="0"/>
              <a:t>W = </a:t>
            </a:r>
            <a:r>
              <a:rPr lang="en-US" sz="2000" dirty="0" err="1"/>
              <a:t>m.g.h</a:t>
            </a:r>
            <a:r>
              <a:rPr lang="en-US" sz="2000" dirty="0"/>
              <a:t> = F</a:t>
            </a:r>
            <a:r>
              <a:rPr lang="en-US" sz="2000" baseline="-25000" dirty="0"/>
              <a:t>1</a:t>
            </a:r>
            <a:r>
              <a:rPr lang="en-US" sz="2000" dirty="0"/>
              <a:t>.s </a:t>
            </a:r>
          </a:p>
          <a:p>
            <a:r>
              <a:rPr lang="en-US" sz="2000" dirty="0"/>
              <a:t>s = </a:t>
            </a:r>
            <a:r>
              <a:rPr lang="en-US" sz="2000" dirty="0" err="1"/>
              <a:t>m.g.h</a:t>
            </a:r>
            <a:r>
              <a:rPr lang="en-US" sz="2000" dirty="0"/>
              <a:t> /F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en-US" sz="2000" dirty="0" err="1"/>
              <a:t>m.g.h</a:t>
            </a:r>
            <a:r>
              <a:rPr lang="en-US" sz="2000" dirty="0"/>
              <a:t> /(0,5.m.g) = 2.h = 2.4 = </a:t>
            </a:r>
            <a:r>
              <a:rPr lang="en-US" sz="2000" u="sng" dirty="0"/>
              <a:t>8 m</a:t>
            </a:r>
            <a:endParaRPr lang="cs-CZ" sz="2000" u="sng" dirty="0"/>
          </a:p>
          <a:p>
            <a:endParaRPr lang="cs-CZ" sz="2000" dirty="0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5426D4E3-4E24-4738-91B5-98FA93D56F98}"/>
              </a:ext>
            </a:extLst>
          </p:cNvPr>
          <p:cNvGrpSpPr/>
          <p:nvPr/>
        </p:nvGrpSpPr>
        <p:grpSpPr>
          <a:xfrm>
            <a:off x="6399927" y="804969"/>
            <a:ext cx="1721852" cy="4329006"/>
            <a:chOff x="6399927" y="804969"/>
            <a:chExt cx="1721852" cy="4329006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78757C1-B62D-47FC-89FD-4CC56E540044}"/>
                </a:ext>
              </a:extLst>
            </p:cNvPr>
            <p:cNvSpPr/>
            <p:nvPr/>
          </p:nvSpPr>
          <p:spPr>
            <a:xfrm>
              <a:off x="6789606" y="1417596"/>
              <a:ext cx="179070" cy="1411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42F403CF-A2B4-4F52-AA4D-89BC9872013D}"/>
                </a:ext>
              </a:extLst>
            </p:cNvPr>
            <p:cNvSpPr/>
            <p:nvPr/>
          </p:nvSpPr>
          <p:spPr>
            <a:xfrm>
              <a:off x="7524752" y="1419598"/>
              <a:ext cx="133350" cy="11886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ovnoramenný trojúhelník 14">
              <a:extLst>
                <a:ext uri="{FF2B5EF4-FFF2-40B4-BE49-F238E27FC236}">
                  <a16:creationId xmlns:a16="http://schemas.microsoft.com/office/drawing/2014/main" id="{2C1B55F3-6A63-4F8A-A34B-AC2C3E45A06D}"/>
                </a:ext>
              </a:extLst>
            </p:cNvPr>
            <p:cNvSpPr/>
            <p:nvPr/>
          </p:nvSpPr>
          <p:spPr>
            <a:xfrm rot="10800000">
              <a:off x="7061075" y="1075499"/>
              <a:ext cx="1060704" cy="478318"/>
            </a:xfrm>
            <a:prstGeom prst="triangle">
              <a:avLst>
                <a:gd name="adj" fmla="val 526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9414C79F-7A4B-44C0-B71F-5412E9D52E12}"/>
                </a:ext>
              </a:extLst>
            </p:cNvPr>
            <p:cNvSpPr/>
            <p:nvPr/>
          </p:nvSpPr>
          <p:spPr>
            <a:xfrm>
              <a:off x="7162800" y="2831365"/>
              <a:ext cx="209550" cy="7380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Pětiúhelník 19">
              <a:extLst>
                <a:ext uri="{FF2B5EF4-FFF2-40B4-BE49-F238E27FC236}">
                  <a16:creationId xmlns:a16="http://schemas.microsoft.com/office/drawing/2014/main" id="{4A255502-A208-43E4-A459-B378D2D416AA}"/>
                </a:ext>
              </a:extLst>
            </p:cNvPr>
            <p:cNvSpPr/>
            <p:nvPr/>
          </p:nvSpPr>
          <p:spPr>
            <a:xfrm>
              <a:off x="6764655" y="3428592"/>
              <a:ext cx="960120" cy="9144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F6E2B809-F6B6-493D-9072-F41E7F969BA5}"/>
                </a:ext>
              </a:extLst>
            </p:cNvPr>
            <p:cNvCxnSpPr/>
            <p:nvPr/>
          </p:nvCxnSpPr>
          <p:spPr>
            <a:xfrm>
              <a:off x="7244715" y="4076700"/>
              <a:ext cx="0" cy="105727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BAF8CA0B-9E21-4672-8EFB-FEA62FB020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9141" y="804969"/>
              <a:ext cx="0" cy="73342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3F43D29-4754-4802-8ECC-22AC0ADA03D5}"/>
                </a:ext>
              </a:extLst>
            </p:cNvPr>
            <p:cNvSpPr txBox="1"/>
            <p:nvPr/>
          </p:nvSpPr>
          <p:spPr>
            <a:xfrm>
              <a:off x="7274664" y="4460125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 err="1">
                  <a:solidFill>
                    <a:srgbClr val="FF0000"/>
                  </a:solidFill>
                </a:rPr>
                <a:t>g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A631DDF-50D8-458D-9CC1-FC7B3295A78B}"/>
                </a:ext>
              </a:extLst>
            </p:cNvPr>
            <p:cNvSpPr txBox="1"/>
            <p:nvPr/>
          </p:nvSpPr>
          <p:spPr>
            <a:xfrm>
              <a:off x="6399927" y="1000844"/>
              <a:ext cx="3882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>
                  <a:solidFill>
                    <a:srgbClr val="FF0000"/>
                  </a:solidFill>
                </a:rPr>
                <a:t>1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8" name="Kruh: dutý 7">
              <a:extLst>
                <a:ext uri="{FF2B5EF4-FFF2-40B4-BE49-F238E27FC236}">
                  <a16:creationId xmlns:a16="http://schemas.microsoft.com/office/drawing/2014/main" id="{88D3FEB2-FB1E-47F9-80A9-50EB7A938FB0}"/>
                </a:ext>
              </a:extLst>
            </p:cNvPr>
            <p:cNvSpPr/>
            <p:nvPr/>
          </p:nvSpPr>
          <p:spPr>
            <a:xfrm>
              <a:off x="6810375" y="2374166"/>
              <a:ext cx="914400" cy="91440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011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E9D6D95-A455-4890-9659-7A12071550CB}"/>
              </a:ext>
            </a:extLst>
          </p:cNvPr>
          <p:cNvSpPr txBox="1"/>
          <p:nvPr/>
        </p:nvSpPr>
        <p:spPr>
          <a:xfrm>
            <a:off x="142874" y="266611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Jakou tlakovou sílu vyvoláme šroubem (závit 2 mm), působíme-li silou 10 N na klíči délky 20 cm? </a:t>
            </a:r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6280 </a:t>
            </a:r>
            <a:r>
              <a:rPr lang="en-US" sz="2000" dirty="0">
                <a:solidFill>
                  <a:srgbClr val="FF0000"/>
                </a:solidFill>
              </a:rPr>
              <a:t>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F5936A-1764-4DE5-AAAC-48F66FF0F9A1}"/>
              </a:ext>
            </a:extLst>
          </p:cNvPr>
          <p:cNvSpPr txBox="1"/>
          <p:nvPr/>
        </p:nvSpPr>
        <p:spPr>
          <a:xfrm>
            <a:off x="247409" y="2524913"/>
            <a:ext cx="4597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 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 = F</a:t>
            </a:r>
            <a:r>
              <a:rPr lang="en-US" sz="2000" baseline="-25000" dirty="0"/>
              <a:t>2</a:t>
            </a:r>
            <a:r>
              <a:rPr lang="en-US" sz="2000" dirty="0"/>
              <a:t>.h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 </a:t>
            </a:r>
            <a:r>
              <a:rPr lang="en-US" sz="2000" dirty="0"/>
              <a:t>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/h = 2.</a:t>
            </a:r>
            <a:r>
              <a:rPr lang="el-GR" sz="2000" dirty="0"/>
              <a:t>π</a:t>
            </a:r>
            <a:r>
              <a:rPr lang="en-US" sz="2000" dirty="0"/>
              <a:t>.0,2.10/0,002 = </a:t>
            </a:r>
            <a:r>
              <a:rPr lang="en-US" sz="2000" u="sng" dirty="0"/>
              <a:t>6280 N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BE22C26-E468-4357-916D-CC8A958DD410}"/>
              </a:ext>
            </a:extLst>
          </p:cNvPr>
          <p:cNvSpPr txBox="1"/>
          <p:nvPr/>
        </p:nvSpPr>
        <p:spPr>
          <a:xfrm>
            <a:off x="247409" y="1201474"/>
            <a:ext cx="2250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 = 2 mm = 0,002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10 N</a:t>
            </a:r>
          </a:p>
          <a:p>
            <a:r>
              <a:rPr lang="en-US" sz="2000" dirty="0"/>
              <a:t>r = 20 cm = 0,2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1F794E93-1AE6-4974-A610-3C190A6D5CE5}"/>
              </a:ext>
            </a:extLst>
          </p:cNvPr>
          <p:cNvGrpSpPr/>
          <p:nvPr/>
        </p:nvGrpSpPr>
        <p:grpSpPr>
          <a:xfrm>
            <a:off x="5484596" y="793601"/>
            <a:ext cx="3228873" cy="1731312"/>
            <a:chOff x="5341721" y="1393676"/>
            <a:chExt cx="3228873" cy="1731312"/>
          </a:xfrm>
        </p:grpSpPr>
        <p:sp>
          <p:nvSpPr>
            <p:cNvPr id="5" name="Válec 4">
              <a:extLst>
                <a:ext uri="{FF2B5EF4-FFF2-40B4-BE49-F238E27FC236}">
                  <a16:creationId xmlns:a16="http://schemas.microsoft.com/office/drawing/2014/main" id="{FFFCA266-70E3-46D2-B649-C4AAF7E83D05}"/>
                </a:ext>
              </a:extLst>
            </p:cNvPr>
            <p:cNvSpPr/>
            <p:nvPr/>
          </p:nvSpPr>
          <p:spPr>
            <a:xfrm>
              <a:off x="7277100" y="2085975"/>
              <a:ext cx="914400" cy="40005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0A28E9D4-5F96-453D-AE2B-86252715A263}"/>
                </a:ext>
              </a:extLst>
            </p:cNvPr>
            <p:cNvSpPr/>
            <p:nvPr/>
          </p:nvSpPr>
          <p:spPr>
            <a:xfrm>
              <a:off x="5478602" y="2095500"/>
              <a:ext cx="2712898" cy="857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ravá složená závorka 6">
              <a:extLst>
                <a:ext uri="{FF2B5EF4-FFF2-40B4-BE49-F238E27FC236}">
                  <a16:creationId xmlns:a16="http://schemas.microsoft.com/office/drawing/2014/main" id="{EE2E74CA-12D3-4E1E-947F-5F5E16B966E4}"/>
                </a:ext>
              </a:extLst>
            </p:cNvPr>
            <p:cNvSpPr/>
            <p:nvPr/>
          </p:nvSpPr>
          <p:spPr>
            <a:xfrm>
              <a:off x="8277225" y="2095500"/>
              <a:ext cx="95250" cy="323225"/>
            </a:xfrm>
            <a:prstGeom prst="rightBrac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20C78FA5-B374-4F40-82F7-DA0721C1AA5C}"/>
                </a:ext>
              </a:extLst>
            </p:cNvPr>
            <p:cNvSpPr txBox="1"/>
            <p:nvPr/>
          </p:nvSpPr>
          <p:spPr>
            <a:xfrm>
              <a:off x="8372475" y="2049393"/>
              <a:ext cx="19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h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Pravá složená závorka 9">
              <a:extLst>
                <a:ext uri="{FF2B5EF4-FFF2-40B4-BE49-F238E27FC236}">
                  <a16:creationId xmlns:a16="http://schemas.microsoft.com/office/drawing/2014/main" id="{C8EA1A30-1952-46F8-B03E-05A23AD02B84}"/>
                </a:ext>
              </a:extLst>
            </p:cNvPr>
            <p:cNvSpPr/>
            <p:nvPr/>
          </p:nvSpPr>
          <p:spPr>
            <a:xfrm rot="16200000">
              <a:off x="6510555" y="799023"/>
              <a:ext cx="196554" cy="225093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5F187BDC-7CD8-43EC-9B5F-50258FD58185}"/>
                </a:ext>
              </a:extLst>
            </p:cNvPr>
            <p:cNvSpPr txBox="1"/>
            <p:nvPr/>
          </p:nvSpPr>
          <p:spPr>
            <a:xfrm>
              <a:off x="6476424" y="1393676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r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29C60042-4E63-498F-A4FA-3A8CB8DD216F}"/>
                </a:ext>
              </a:extLst>
            </p:cNvPr>
            <p:cNvCxnSpPr>
              <a:cxnSpLocks/>
            </p:cNvCxnSpPr>
            <p:nvPr/>
          </p:nvCxnSpPr>
          <p:spPr>
            <a:xfrm>
              <a:off x="7734301" y="2472526"/>
              <a:ext cx="0" cy="6524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BA5C2B7-507E-42D3-98DC-CE09DE785272}"/>
                </a:ext>
              </a:extLst>
            </p:cNvPr>
            <p:cNvSpPr txBox="1"/>
            <p:nvPr/>
          </p:nvSpPr>
          <p:spPr>
            <a:xfrm>
              <a:off x="7822488" y="2549231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2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76A6DF28-2EA7-4A2C-885C-B551A62F4657}"/>
                </a:ext>
              </a:extLst>
            </p:cNvPr>
            <p:cNvSpPr/>
            <p:nvPr/>
          </p:nvSpPr>
          <p:spPr>
            <a:xfrm>
              <a:off x="5478602" y="2095500"/>
              <a:ext cx="95250" cy="857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B0F91CD7-BE38-4B8D-91B3-B1716114F41C}"/>
                </a:ext>
              </a:extLst>
            </p:cNvPr>
            <p:cNvSpPr txBox="1"/>
            <p:nvPr/>
          </p:nvSpPr>
          <p:spPr>
            <a:xfrm>
              <a:off x="5341721" y="220210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1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23754652-2F6E-4355-9F6C-26D192C3FD5B}"/>
                </a:ext>
              </a:extLst>
            </p:cNvPr>
            <p:cNvSpPr txBox="1"/>
            <p:nvPr/>
          </p:nvSpPr>
          <p:spPr>
            <a:xfrm>
              <a:off x="5341721" y="2696541"/>
              <a:ext cx="20034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F</a:t>
              </a:r>
              <a:r>
                <a:rPr lang="en-US" sz="1600" baseline="-25000" dirty="0">
                  <a:solidFill>
                    <a:srgbClr val="FF0000"/>
                  </a:solidFill>
                </a:rPr>
                <a:t>1</a:t>
              </a:r>
              <a:r>
                <a:rPr lang="en-US" sz="1600" dirty="0">
                  <a:solidFill>
                    <a:srgbClr val="FF0000"/>
                  </a:solidFill>
                </a:rPr>
                <a:t> m</a:t>
              </a:r>
              <a:r>
                <a:rPr lang="cs-CZ" sz="1600" dirty="0" err="1">
                  <a:solidFill>
                    <a:srgbClr val="FF0000"/>
                  </a:solidFill>
                </a:rPr>
                <a:t>íří</a:t>
              </a:r>
              <a:r>
                <a:rPr lang="en-US" sz="1600" dirty="0">
                  <a:solidFill>
                    <a:srgbClr val="FF0000"/>
                  </a:solidFill>
                </a:rPr>
                <a:t> p</a:t>
              </a:r>
              <a:r>
                <a:rPr lang="cs-CZ" sz="1600" dirty="0">
                  <a:solidFill>
                    <a:srgbClr val="FF0000"/>
                  </a:solidFill>
                </a:rPr>
                <a:t>ř</a:t>
              </a:r>
              <a:r>
                <a:rPr lang="en-US" sz="1600" dirty="0">
                  <a:solidFill>
                    <a:srgbClr val="FF0000"/>
                  </a:solidFill>
                </a:rPr>
                <a:t>ed n</a:t>
              </a:r>
              <a:r>
                <a:rPr lang="cs-CZ" sz="1600" dirty="0">
                  <a:solidFill>
                    <a:srgbClr val="FF0000"/>
                  </a:solidFill>
                </a:rPr>
                <a:t>á</a:t>
              </a:r>
              <a:r>
                <a:rPr lang="en-US" sz="1600" dirty="0" err="1">
                  <a:solidFill>
                    <a:srgbClr val="FF0000"/>
                  </a:solidFill>
                </a:rPr>
                <a:t>kresnu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AE97DA27-4640-498D-97FB-5DA0913ECA8A}"/>
              </a:ext>
            </a:extLst>
          </p:cNvPr>
          <p:cNvSpPr/>
          <p:nvPr/>
        </p:nvSpPr>
        <p:spPr>
          <a:xfrm rot="16200000">
            <a:off x="7743716" y="1257408"/>
            <a:ext cx="252632" cy="9001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634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4752</TotalTime>
  <Words>3382</Words>
  <Application>Microsoft Office PowerPoint</Application>
  <PresentationFormat>Předvádění na obrazovce (4:3)</PresentationFormat>
  <Paragraphs>278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116</cp:revision>
  <dcterms:created xsi:type="dcterms:W3CDTF">2020-10-30T20:43:40Z</dcterms:created>
  <dcterms:modified xsi:type="dcterms:W3CDTF">2020-11-23T16:57:54Z</dcterms:modified>
</cp:coreProperties>
</file>