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903" r:id="rId2"/>
    <p:sldId id="258" r:id="rId3"/>
    <p:sldId id="305" r:id="rId4"/>
    <p:sldId id="260" r:id="rId5"/>
    <p:sldId id="304" r:id="rId6"/>
    <p:sldId id="306" r:id="rId7"/>
    <p:sldId id="308" r:id="rId8"/>
    <p:sldId id="295" r:id="rId9"/>
    <p:sldId id="297" r:id="rId10"/>
    <p:sldId id="293" r:id="rId11"/>
    <p:sldId id="292" r:id="rId12"/>
    <p:sldId id="300" r:id="rId13"/>
    <p:sldId id="301" r:id="rId14"/>
    <p:sldId id="294" r:id="rId15"/>
    <p:sldId id="881" r:id="rId16"/>
    <p:sldId id="882" r:id="rId17"/>
    <p:sldId id="883" r:id="rId18"/>
    <p:sldId id="884" r:id="rId19"/>
    <p:sldId id="885" r:id="rId20"/>
    <p:sldId id="257" r:id="rId21"/>
    <p:sldId id="307" r:id="rId22"/>
    <p:sldId id="886" r:id="rId23"/>
    <p:sldId id="887" r:id="rId24"/>
    <p:sldId id="902" r:id="rId25"/>
    <p:sldId id="890" r:id="rId26"/>
    <p:sldId id="256" r:id="rId27"/>
    <p:sldId id="310" r:id="rId28"/>
    <p:sldId id="314" r:id="rId29"/>
    <p:sldId id="889" r:id="rId30"/>
    <p:sldId id="309" r:id="rId31"/>
    <p:sldId id="313" r:id="rId32"/>
    <p:sldId id="312" r:id="rId33"/>
    <p:sldId id="319" r:id="rId34"/>
    <p:sldId id="317" r:id="rId35"/>
    <p:sldId id="316" r:id="rId36"/>
    <p:sldId id="320" r:id="rId37"/>
    <p:sldId id="893" r:id="rId38"/>
    <p:sldId id="901" r:id="rId39"/>
    <p:sldId id="900" r:id="rId40"/>
    <p:sldId id="895" r:id="rId41"/>
    <p:sldId id="896" r:id="rId42"/>
    <p:sldId id="897" r:id="rId43"/>
    <p:sldId id="898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5EC44-CF9E-4E31-8E6B-1178D45AD0E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53ECC-3B0F-48D9-BDCD-FB0E3CF69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2CE16-F424-44A7-BD98-201AE4A1C9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DC3522-33DC-45CA-B5DC-CC0379FB81CD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B3DCD774-B43B-49F7-8174-7D7CADE45F0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0C22F4AD-E482-4A4D-9330-C267631E0EE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213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9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86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52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10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4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91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5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31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42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7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9C20F-7567-4F91-B866-F139E531A8D8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17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0C6BA-AD22-4E96-9070-DCE23DD0D5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04" y="1056101"/>
            <a:ext cx="7901609" cy="1157011"/>
          </a:xfrm>
        </p:spPr>
        <p:txBody>
          <a:bodyPr>
            <a:normAutofit/>
          </a:bodyPr>
          <a:lstStyle/>
          <a:p>
            <a:r>
              <a:rPr lang="en-US" sz="4000" b="1" dirty="0"/>
              <a:t>FC3802 </a:t>
            </a:r>
            <a:r>
              <a:rPr lang="en-US" sz="4000" b="1" dirty="0" err="1"/>
              <a:t>Seminář</a:t>
            </a:r>
            <a:r>
              <a:rPr lang="en-US" sz="4000" b="1" dirty="0"/>
              <a:t> z </a:t>
            </a:r>
            <a:r>
              <a:rPr lang="en-US" sz="4000" b="1" dirty="0" err="1"/>
              <a:t>fyziky</a:t>
            </a:r>
            <a:r>
              <a:rPr lang="en-US" sz="4000" b="1" dirty="0"/>
              <a:t> pro </a:t>
            </a:r>
            <a:r>
              <a:rPr lang="en-US" sz="4000" b="1" dirty="0" err="1"/>
              <a:t>chemiky</a:t>
            </a:r>
            <a:r>
              <a:rPr lang="en-US" sz="4000" b="1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935679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9F9A79B-1907-42BB-8532-024EC963214F}"/>
              </a:ext>
            </a:extLst>
          </p:cNvPr>
          <p:cNvSpPr txBox="1"/>
          <p:nvPr/>
        </p:nvSpPr>
        <p:spPr>
          <a:xfrm>
            <a:off x="295274" y="240864"/>
            <a:ext cx="86201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Dva myslivci nesou zastřeleného srnce s hmotností 90 kg zavěšeného na vodorovné tyči. Vzdálenosti bodů, ve kterých je tyč podepřena rameny nosičů od působiště tíhové síly srnce jsou 0,8 m a 1 m. Vypočtěte velikost sil, které působí na ramena obou nosičů. Navrhněte změnu situace tak, aby se oba nosiči podíleli na nesení srnce stejně.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3F4A177-8A99-4425-9008-F760C87191D6}"/>
              </a:ext>
            </a:extLst>
          </p:cNvPr>
          <p:cNvSpPr txBox="1"/>
          <p:nvPr/>
        </p:nvSpPr>
        <p:spPr>
          <a:xfrm>
            <a:off x="295274" y="2000935"/>
            <a:ext cx="13430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m = 90 kg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F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g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900 N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0,8 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 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F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?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F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?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A432CA-A3A6-420E-B2C6-D0C764606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63" y="1936507"/>
            <a:ext cx="4359651" cy="298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1BD392D7-553B-4012-AEF5-5C1DA1FB6A3D}"/>
              </a:ext>
            </a:extLst>
          </p:cNvPr>
          <p:cNvCxnSpPr/>
          <p:nvPr/>
        </p:nvCxnSpPr>
        <p:spPr>
          <a:xfrm>
            <a:off x="6677025" y="4829175"/>
            <a:ext cx="523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3B1A485-E2DF-4FFB-8BB0-8C5E31D1317A}"/>
              </a:ext>
            </a:extLst>
          </p:cNvPr>
          <p:cNvCxnSpPr/>
          <p:nvPr/>
        </p:nvCxnSpPr>
        <p:spPr>
          <a:xfrm>
            <a:off x="3333750" y="4829175"/>
            <a:ext cx="523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0998B2E-F515-45AF-BBAE-EEE4E96B4A74}"/>
              </a:ext>
            </a:extLst>
          </p:cNvPr>
          <p:cNvSpPr txBox="1"/>
          <p:nvPr/>
        </p:nvSpPr>
        <p:spPr>
          <a:xfrm>
            <a:off x="295275" y="5281910"/>
            <a:ext cx="8620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effectLst/>
              </a:rPr>
              <a:t>Druhá situace nastane, bude-li platit r</a:t>
            </a:r>
            <a:r>
              <a:rPr lang="cs-CZ" sz="2000" b="0" i="0" baseline="-25000" dirty="0">
                <a:effectLst/>
              </a:rPr>
              <a:t>1</a:t>
            </a:r>
            <a:r>
              <a:rPr lang="cs-CZ" sz="2000" b="0" i="0" dirty="0">
                <a:effectLst/>
              </a:rPr>
              <a:t> = r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 = 0,9 m. Pak na ramena obou nosičů bude působit stejná síla F</a:t>
            </a:r>
            <a:r>
              <a:rPr lang="cs-CZ" sz="2000" b="0" i="0" baseline="-25000" dirty="0">
                <a:effectLst/>
              </a:rPr>
              <a:t>1</a:t>
            </a:r>
            <a:r>
              <a:rPr lang="cs-CZ" sz="2000" b="0" i="0" dirty="0">
                <a:effectLst/>
              </a:rPr>
              <a:t> = F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 = 450 N.</a:t>
            </a:r>
          </a:p>
        </p:txBody>
      </p:sp>
    </p:spTree>
    <p:extLst>
      <p:ext uri="{BB962C8B-B14F-4D97-AF65-F5344CB8AC3E}">
        <p14:creationId xmlns:p14="http://schemas.microsoft.com/office/powerpoint/2010/main" val="89838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AEA5601-5FFF-4936-BCDE-C0149BA40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3121" y="1829763"/>
            <a:ext cx="2781329" cy="187642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CB98DC4-3728-417C-8D46-8AF2DF9123DA}"/>
              </a:ext>
            </a:extLst>
          </p:cNvPr>
          <p:cNvSpPr txBox="1"/>
          <p:nvPr/>
        </p:nvSpPr>
        <p:spPr>
          <a:xfrm>
            <a:off x="95249" y="755214"/>
            <a:ext cx="87725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Děti Marcela a Martin se šly houpat na houpačce. Marcela váží 58 kg a Martin 32 kg. Martin si sednul na konec houpačky, který je od její osy otáčení vzdálený 2 m. Do jaké vzdálenosti od osy otáčení by si měla sednout Marcela, aby houpačka byla vyrovnaná?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8985A7F-093D-4ACE-83B8-6AAC082F6FE5}"/>
              </a:ext>
            </a:extLst>
          </p:cNvPr>
          <p:cNvSpPr txBox="1"/>
          <p:nvPr/>
        </p:nvSpPr>
        <p:spPr>
          <a:xfrm>
            <a:off x="209550" y="210801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Příklad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652B9E5-C694-492E-A25E-6AE35CF18F51}"/>
              </a:ext>
            </a:extLst>
          </p:cNvPr>
          <p:cNvSpPr txBox="1"/>
          <p:nvPr/>
        </p:nvSpPr>
        <p:spPr>
          <a:xfrm>
            <a:off x="276225" y="2161401"/>
            <a:ext cx="15621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g = 9,81 m.s</a:t>
            </a:r>
            <a:r>
              <a:rPr lang="cs-CZ" sz="2000" baseline="30000" dirty="0"/>
              <a:t>-2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 = 32 kg</a:t>
            </a:r>
          </a:p>
          <a:p>
            <a:r>
              <a:rPr lang="cs-CZ" sz="2000" dirty="0"/>
              <a:t>r</a:t>
            </a:r>
            <a:r>
              <a:rPr lang="cs-CZ" sz="2000" baseline="-25000" dirty="0"/>
              <a:t>1</a:t>
            </a:r>
            <a:r>
              <a:rPr lang="cs-CZ" sz="2000" dirty="0"/>
              <a:t> = 2 m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2</a:t>
            </a:r>
            <a:r>
              <a:rPr lang="cs-CZ" sz="2000" dirty="0"/>
              <a:t> = 58 kg</a:t>
            </a:r>
          </a:p>
          <a:p>
            <a:r>
              <a:rPr lang="cs-CZ" sz="2000" dirty="0"/>
              <a:t>r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9A9EBEB-582D-42D9-B97C-142D30E71B41}"/>
              </a:ext>
            </a:extLst>
          </p:cNvPr>
          <p:cNvSpPr txBox="1"/>
          <p:nvPr/>
        </p:nvSpPr>
        <p:spPr>
          <a:xfrm>
            <a:off x="2366948" y="2177564"/>
            <a:ext cx="3257550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= M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.g.r</a:t>
            </a:r>
            <a:r>
              <a:rPr lang="cs-CZ" sz="2000" baseline="-25000" dirty="0"/>
              <a:t>1</a:t>
            </a:r>
            <a:r>
              <a:rPr lang="cs-CZ" sz="2000" dirty="0"/>
              <a:t> = m</a:t>
            </a:r>
            <a:r>
              <a:rPr lang="cs-CZ" sz="2000" baseline="-25000" dirty="0"/>
              <a:t>2</a:t>
            </a:r>
            <a:r>
              <a:rPr lang="cs-CZ" sz="2000" dirty="0"/>
              <a:t>.g.r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r</a:t>
            </a:r>
            <a:r>
              <a:rPr lang="cs-CZ" sz="2000" baseline="-25000" dirty="0"/>
              <a:t>2</a:t>
            </a:r>
            <a:r>
              <a:rPr lang="cs-CZ" sz="2000" dirty="0"/>
              <a:t>=</a:t>
            </a:r>
            <a:r>
              <a:rPr lang="cs-CZ" sz="2000" baseline="-25000" dirty="0"/>
              <a:t> </a:t>
            </a:r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.r</a:t>
            </a:r>
            <a:r>
              <a:rPr lang="cs-CZ" sz="2000" baseline="-25000" dirty="0"/>
              <a:t>1</a:t>
            </a:r>
            <a:r>
              <a:rPr lang="cs-CZ" sz="2000" dirty="0"/>
              <a:t>/m</a:t>
            </a:r>
            <a:r>
              <a:rPr lang="cs-CZ" sz="2000" baseline="-25000" dirty="0"/>
              <a:t>2 </a:t>
            </a:r>
            <a:r>
              <a:rPr lang="cs-CZ" sz="2000" dirty="0"/>
              <a:t>= 32.2/58 = 1,1 m </a:t>
            </a:r>
          </a:p>
          <a:p>
            <a:endParaRPr lang="cs-CZ" sz="2000" baseline="-25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83217C5-99A1-4D2F-B769-162F3A6E8F90}"/>
              </a:ext>
            </a:extLst>
          </p:cNvPr>
          <p:cNvSpPr txBox="1"/>
          <p:nvPr/>
        </p:nvSpPr>
        <p:spPr>
          <a:xfrm>
            <a:off x="247236" y="4765177"/>
            <a:ext cx="8734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Na rukojeť šroubováku působí ruka momentem dvojice sil 3 N.m. Jak veliké síly by musely působit na obvodu hlavice šroubu o průměru 5 mm, aby byl moment jejich dvojice stejně veliký 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0005031-AE0F-47AE-A2E2-FEB08DE389D9}"/>
              </a:ext>
            </a:extLst>
          </p:cNvPr>
          <p:cNvSpPr txBox="1"/>
          <p:nvPr/>
        </p:nvSpPr>
        <p:spPr>
          <a:xfrm>
            <a:off x="5771322" y="5527020"/>
            <a:ext cx="96078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600</a:t>
            </a:r>
            <a:r>
              <a:rPr lang="en-US" sz="2000" dirty="0">
                <a:solidFill>
                  <a:srgbClr val="FF0000"/>
                </a:solidFill>
              </a:rPr>
              <a:t> N]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6958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6C742CC-ADA6-4F40-9E39-454B14096F61}"/>
              </a:ext>
            </a:extLst>
          </p:cNvPr>
          <p:cNvSpPr txBox="1"/>
          <p:nvPr/>
        </p:nvSpPr>
        <p:spPr>
          <a:xfrm>
            <a:off x="188844" y="274568"/>
            <a:ext cx="8705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Určete polohu těžiště hřídele složeného ze dvou stejnorodých válců spojených navzájem tak, že mají společnou osu. První má výšku 20 cm a průřez 9 cm</a:t>
            </a:r>
            <a:r>
              <a:rPr lang="cs-CZ" sz="2000" baseline="30000" dirty="0"/>
              <a:t>2</a:t>
            </a:r>
            <a:r>
              <a:rPr lang="cs-CZ" sz="2000" dirty="0"/>
              <a:t>, druhý má výšku 12 cm a průřez 5 cm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D7E5668-BBA5-47F4-B53E-40BA02DAC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675" y="1396087"/>
            <a:ext cx="1935810" cy="1477329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3BDDAF0-5FA8-496C-9E5F-EC60E557597C}"/>
              </a:ext>
            </a:extLst>
          </p:cNvPr>
          <p:cNvGrpSpPr/>
          <p:nvPr/>
        </p:nvGrpSpPr>
        <p:grpSpPr>
          <a:xfrm>
            <a:off x="6378990" y="1544293"/>
            <a:ext cx="2095500" cy="1329123"/>
            <a:chOff x="5391150" y="1114219"/>
            <a:chExt cx="2095500" cy="1329123"/>
          </a:xfrm>
        </p:grpSpPr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E287B933-6A67-41C7-AA7E-7C263966FBA9}"/>
                </a:ext>
              </a:extLst>
            </p:cNvPr>
            <p:cNvSpPr/>
            <p:nvPr/>
          </p:nvSpPr>
          <p:spPr>
            <a:xfrm>
              <a:off x="5591175" y="1114219"/>
              <a:ext cx="11430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21C1FB0D-79B6-453C-8998-D325CC64086D}"/>
                </a:ext>
              </a:extLst>
            </p:cNvPr>
            <p:cNvSpPr/>
            <p:nvPr/>
          </p:nvSpPr>
          <p:spPr>
            <a:xfrm>
              <a:off x="6734175" y="1237655"/>
              <a:ext cx="647700" cy="6289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C4A0A586-A5E4-4440-8777-F70F8051BC81}"/>
                </a:ext>
              </a:extLst>
            </p:cNvPr>
            <p:cNvCxnSpPr/>
            <p:nvPr/>
          </p:nvCxnSpPr>
          <p:spPr>
            <a:xfrm flipV="1">
              <a:off x="5391150" y="1552127"/>
              <a:ext cx="2095500" cy="1929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>
              <a:extLst>
                <a:ext uri="{FF2B5EF4-FFF2-40B4-BE49-F238E27FC236}">
                  <a16:creationId xmlns:a16="http://schemas.microsoft.com/office/drawing/2014/main" id="{D76705EA-2732-4A84-B6C5-491FCFCE4542}"/>
                </a:ext>
              </a:extLst>
            </p:cNvPr>
            <p:cNvCxnSpPr/>
            <p:nvPr/>
          </p:nvCxnSpPr>
          <p:spPr>
            <a:xfrm>
              <a:off x="6162675" y="1571419"/>
              <a:ext cx="0" cy="871923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44EB762E-1E54-4D75-A1FC-BC481E2FDEF4}"/>
                </a:ext>
              </a:extLst>
            </p:cNvPr>
            <p:cNvCxnSpPr>
              <a:cxnSpLocks/>
            </p:cNvCxnSpPr>
            <p:nvPr/>
          </p:nvCxnSpPr>
          <p:spPr>
            <a:xfrm>
              <a:off x="7058025" y="1571419"/>
              <a:ext cx="0" cy="552656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7B8ACEA-4996-4504-B32B-7F332152767E}"/>
              </a:ext>
            </a:extLst>
          </p:cNvPr>
          <p:cNvSpPr txBox="1"/>
          <p:nvPr/>
        </p:nvSpPr>
        <p:spPr>
          <a:xfrm>
            <a:off x="286050" y="1739259"/>
            <a:ext cx="136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V1 = 20 cm</a:t>
            </a:r>
          </a:p>
          <a:p>
            <a:r>
              <a:rPr lang="cs-CZ" dirty="0"/>
              <a:t>S1 = 9 cm2</a:t>
            </a:r>
          </a:p>
          <a:p>
            <a:r>
              <a:rPr lang="cs-CZ" dirty="0"/>
              <a:t>V2 = 12 cm</a:t>
            </a:r>
          </a:p>
          <a:p>
            <a:r>
              <a:rPr lang="cs-CZ" dirty="0"/>
              <a:t>S2 = 5 cm2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6056E0A-2452-437B-BE5F-C566DF5B1877}"/>
              </a:ext>
            </a:extLst>
          </p:cNvPr>
          <p:cNvSpPr txBox="1"/>
          <p:nvPr/>
        </p:nvSpPr>
        <p:spPr>
          <a:xfrm>
            <a:off x="2127728" y="1753601"/>
            <a:ext cx="324649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G1 = v1.S1.</a:t>
            </a:r>
            <a:r>
              <a:rPr lang="el-GR" dirty="0"/>
              <a:t>ρ</a:t>
            </a:r>
            <a:r>
              <a:rPr lang="cs-CZ" dirty="0"/>
              <a:t>.g</a:t>
            </a:r>
          </a:p>
          <a:p>
            <a:r>
              <a:rPr lang="cs-CZ" dirty="0"/>
              <a:t>G2 = v2.S2.</a:t>
            </a:r>
            <a:r>
              <a:rPr lang="el-GR" dirty="0"/>
              <a:t>ρ</a:t>
            </a:r>
            <a:r>
              <a:rPr lang="cs-CZ" dirty="0"/>
              <a:t>.g</a:t>
            </a:r>
          </a:p>
          <a:p>
            <a:r>
              <a:rPr lang="cs-CZ" dirty="0"/>
              <a:t>T1.T2 = d = 16 cm</a:t>
            </a:r>
          </a:p>
          <a:p>
            <a:r>
              <a:rPr lang="cs-CZ" dirty="0"/>
              <a:t>T1.T = x</a:t>
            </a:r>
          </a:p>
          <a:p>
            <a:r>
              <a:rPr lang="cs-CZ" dirty="0"/>
              <a:t>T2.T = d-x</a:t>
            </a:r>
          </a:p>
          <a:p>
            <a:r>
              <a:rPr lang="cs-CZ" dirty="0"/>
              <a:t>G2/G1 = x/(d-x)</a:t>
            </a:r>
          </a:p>
          <a:p>
            <a:endParaRPr lang="cs-CZ" dirty="0"/>
          </a:p>
          <a:p>
            <a:r>
              <a:rPr lang="cs-CZ" dirty="0"/>
              <a:t>x = G2.d / (G1 + G2)</a:t>
            </a:r>
          </a:p>
          <a:p>
            <a:r>
              <a:rPr lang="cs-CZ" dirty="0"/>
              <a:t>x = v2.S2.d / (v1.S1 + v2.S2)</a:t>
            </a:r>
          </a:p>
          <a:p>
            <a:r>
              <a:rPr lang="cs-CZ" dirty="0"/>
              <a:t>x = 60.16 / (180 + 60) = </a:t>
            </a:r>
            <a:r>
              <a:rPr lang="cs-CZ" u="sng" dirty="0"/>
              <a:t>4 cm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2F6A0770-D83F-4A58-8FF3-C05629AE7D91}"/>
              </a:ext>
            </a:extLst>
          </p:cNvPr>
          <p:cNvSpPr txBox="1"/>
          <p:nvPr/>
        </p:nvSpPr>
        <p:spPr>
          <a:xfrm>
            <a:off x="5975060" y="3194691"/>
            <a:ext cx="2903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G1/G2 = 180/60 = 3/1 = 12/4</a:t>
            </a:r>
          </a:p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813F504-5668-411B-AE8A-6C5D2B031BD7}"/>
              </a:ext>
            </a:extLst>
          </p:cNvPr>
          <p:cNvSpPr txBox="1"/>
          <p:nvPr/>
        </p:nvSpPr>
        <p:spPr>
          <a:xfrm>
            <a:off x="177277" y="5252151"/>
            <a:ext cx="88204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Na konci tyče o délce 30 cm je připojena koule o poloměru 6 cm, její střed leží na prodloužené ose tyče. Obě tělesa jsou ze stejnorodého materiálu a jsou stejně těžká. Určete polohu těžiště soustavy těles.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15177F-528C-4303-85D2-96BCAA00AA0E}"/>
              </a:ext>
            </a:extLst>
          </p:cNvPr>
          <p:cNvSpPr txBox="1"/>
          <p:nvPr/>
        </p:nvSpPr>
        <p:spPr>
          <a:xfrm>
            <a:off x="5605671" y="6136622"/>
            <a:ext cx="30612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25,5 cm od volného konce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5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E648AE6E-5D61-4616-96E9-A0F2922923C3}"/>
              </a:ext>
            </a:extLst>
          </p:cNvPr>
          <p:cNvSpPr txBox="1"/>
          <p:nvPr/>
        </p:nvSpPr>
        <p:spPr>
          <a:xfrm>
            <a:off x="185059" y="1545770"/>
            <a:ext cx="8734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Hmotnost traktoru je 2 t, jeho těžiště je ve vodorovné vzdálenosti 60 cm od osy zadních kol, vzdálenost os předních a zadních kol je 240 cm. Jak velkými tlakovými silami působí přední a zadní kola na zem?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2334437-9EFA-4262-84E5-1499E6149528}"/>
              </a:ext>
            </a:extLst>
          </p:cNvPr>
          <p:cNvSpPr txBox="1"/>
          <p:nvPr/>
        </p:nvSpPr>
        <p:spPr>
          <a:xfrm flipH="1">
            <a:off x="158556" y="3151196"/>
            <a:ext cx="8734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Nákladní automobil s nákladem má hmotnost 5340 kg. Vzdálenost os předních a zadních kol je 330 cm. Jak velké tlakové síly působí na osy, jestliže svislá přímka procházející těžištěm dělí vzdálenost os v poměru 1:3 (těžiště je blíže zadní osy).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5012A96-B23A-4BB6-BCF0-8645EC37CB22}"/>
              </a:ext>
            </a:extLst>
          </p:cNvPr>
          <p:cNvSpPr txBox="1"/>
          <p:nvPr/>
        </p:nvSpPr>
        <p:spPr>
          <a:xfrm>
            <a:off x="178284" y="301128"/>
            <a:ext cx="8648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Válcová tyč o délce 30 cm má polovinu objemu z oceli a druhou z olova. Určete polohu těžiště.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CA51465-66B6-466E-A5AE-07BEFF299616}"/>
              </a:ext>
            </a:extLst>
          </p:cNvPr>
          <p:cNvSpPr txBox="1"/>
          <p:nvPr/>
        </p:nvSpPr>
        <p:spPr>
          <a:xfrm>
            <a:off x="3836505" y="742985"/>
            <a:ext cx="34654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8,8 cm od středu ocelové části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035913-821A-4BB6-B35F-98E32E6A24D1}"/>
              </a:ext>
            </a:extLst>
          </p:cNvPr>
          <p:cNvSpPr txBox="1"/>
          <p:nvPr/>
        </p:nvSpPr>
        <p:spPr>
          <a:xfrm>
            <a:off x="3876261" y="2518778"/>
            <a:ext cx="2471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5000</a:t>
            </a:r>
            <a:r>
              <a:rPr lang="en-US" sz="2000" dirty="0">
                <a:solidFill>
                  <a:srgbClr val="FF0000"/>
                </a:solidFill>
              </a:rPr>
              <a:t> N</a:t>
            </a:r>
            <a:r>
              <a:rPr lang="cs-CZ" sz="2000" dirty="0">
                <a:solidFill>
                  <a:srgbClr val="FF0000"/>
                </a:solidFill>
              </a:rPr>
              <a:t>, 1500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D83813A-F04D-49BF-8483-DB6DDB26EAA5}"/>
              </a:ext>
            </a:extLst>
          </p:cNvPr>
          <p:cNvSpPr txBox="1"/>
          <p:nvPr/>
        </p:nvSpPr>
        <p:spPr>
          <a:xfrm>
            <a:off x="3889513" y="4162047"/>
            <a:ext cx="24317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 </a:t>
            </a:r>
            <a:r>
              <a:rPr lang="cs-CZ" sz="2000" dirty="0">
                <a:solidFill>
                  <a:srgbClr val="FF0000"/>
                </a:solidFill>
              </a:rPr>
              <a:t>13350 N,  40050 N</a:t>
            </a:r>
            <a:r>
              <a:rPr lang="en-US" sz="2000" dirty="0">
                <a:solidFill>
                  <a:srgbClr val="FF0000"/>
                </a:solidFill>
              </a:rPr>
              <a:t> 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A614701-D3E2-464B-90EB-14C0D60FBC80}"/>
              </a:ext>
            </a:extLst>
          </p:cNvPr>
          <p:cNvSpPr txBox="1"/>
          <p:nvPr/>
        </p:nvSpPr>
        <p:spPr>
          <a:xfrm>
            <a:off x="205408" y="4887532"/>
            <a:ext cx="86470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Ocelovou trubku o hmotnosti 20 kg a délce 5 m, která leží na vodorovné rovině postavíme do svislé polohy. O kolik se zvýší její potenciální energie?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53EF4A7-0C59-4CB6-B156-79A66AC0278B}"/>
              </a:ext>
            </a:extLst>
          </p:cNvPr>
          <p:cNvSpPr txBox="1"/>
          <p:nvPr/>
        </p:nvSpPr>
        <p:spPr>
          <a:xfrm>
            <a:off x="4075044" y="5580030"/>
            <a:ext cx="9607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500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943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1A07E76-76F0-4A46-87F2-AD659DCBD3EC}"/>
              </a:ext>
            </a:extLst>
          </p:cNvPr>
          <p:cNvSpPr txBox="1"/>
          <p:nvPr/>
        </p:nvSpPr>
        <p:spPr>
          <a:xfrm>
            <a:off x="238125" y="342811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Plné kolo (kruhový kotouč) o hmotnosti 20 kg a poloměru 50 cm se kutálí (valí) rychlostí 10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Jakou má kinetickou energii?</a:t>
            </a:r>
            <a:endParaRPr lang="cs-CZ" sz="20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F90B063A-CEA7-44CF-BB13-5257E0698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488" y="2092464"/>
            <a:ext cx="4558664" cy="185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92C2130-C5B9-4EF6-A5C9-3D3C80BD7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7814" y="1278032"/>
            <a:ext cx="2968371" cy="5048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77298CC-9E29-47F8-94C9-5BE04C258E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87" y="1323930"/>
            <a:ext cx="2981325" cy="49530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BD6ABA5B-DAE0-4901-BA6B-2D8B3643686F}"/>
              </a:ext>
            </a:extLst>
          </p:cNvPr>
          <p:cNvSpPr txBox="1"/>
          <p:nvPr/>
        </p:nvSpPr>
        <p:spPr>
          <a:xfrm>
            <a:off x="228600" y="4036903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Rotor elektromotoru o hmotnosti 110 kg má moment setrvačnosti 2 kg.m</a:t>
            </a:r>
            <a:r>
              <a:rPr lang="cs-CZ" sz="2000" baseline="30000" dirty="0"/>
              <a:t>2</a:t>
            </a:r>
            <a:r>
              <a:rPr lang="cs-CZ" sz="2000" dirty="0"/>
              <a:t> a koná 1050 otáček za minutu. Jak velkou má kinetickou energii?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03E3E64-664F-4EE6-8D05-6C90724899BE}"/>
              </a:ext>
            </a:extLst>
          </p:cNvPr>
          <p:cNvSpPr txBox="1"/>
          <p:nvPr/>
        </p:nvSpPr>
        <p:spPr>
          <a:xfrm>
            <a:off x="225288" y="5399688"/>
            <a:ext cx="86139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Brusný kotouč, mající hmotnost 8,621 kg a průměr 280 mm, vykoná 280 otáček za minutu. Určete jeho moment setrvačnosti za předpokladu, že jeho tloušťka je velmi malá vzhledem k poloměru. Určete jeho kinetickou energii.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48E3D7F-CBE9-4A67-AA00-E5018866A300}"/>
              </a:ext>
            </a:extLst>
          </p:cNvPr>
          <p:cNvSpPr txBox="1"/>
          <p:nvPr/>
        </p:nvSpPr>
        <p:spPr>
          <a:xfrm>
            <a:off x="258417" y="4745142"/>
            <a:ext cx="11463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12100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B4C3032-44B5-47EA-B91D-B3B32EEE39EC}"/>
              </a:ext>
            </a:extLst>
          </p:cNvPr>
          <p:cNvSpPr txBox="1"/>
          <p:nvPr/>
        </p:nvSpPr>
        <p:spPr>
          <a:xfrm>
            <a:off x="271669" y="638841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  <a:r>
              <a:rPr lang="cs-CZ" sz="2000" dirty="0">
                <a:solidFill>
                  <a:srgbClr val="FF0000"/>
                </a:solidFill>
              </a:rPr>
              <a:t>086 kg.m</a:t>
            </a:r>
            <a:r>
              <a:rPr lang="cs-CZ" sz="2000" baseline="30000" dirty="0">
                <a:solidFill>
                  <a:srgbClr val="FF0000"/>
                </a:solidFill>
              </a:rPr>
              <a:t>2</a:t>
            </a:r>
            <a:r>
              <a:rPr lang="cs-CZ" sz="2000" dirty="0">
                <a:solidFill>
                  <a:srgbClr val="FF0000"/>
                </a:solidFill>
              </a:rPr>
              <a:t>,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36,8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84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A7D9506-353F-4EBF-BFD0-16C6980E0FCA}"/>
              </a:ext>
            </a:extLst>
          </p:cNvPr>
          <p:cNvSpPr txBox="1"/>
          <p:nvPr/>
        </p:nvSpPr>
        <p:spPr>
          <a:xfrm>
            <a:off x="171451" y="380137"/>
            <a:ext cx="87153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Páka o hmotnosti 2 kg s těžištěm uprostřed je podepřena v 1/3 své délky. Na konci kratšího ramene  je zavěšeno těleso hmotnosti 9 kg. Jakou silou působící na konci delšího ramene udržíme rovnováhu?</a:t>
            </a:r>
            <a:r>
              <a:rPr lang="en-US" sz="2000" dirty="0"/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98D64F-7B4F-4379-95CD-64BDA85C6B7E}"/>
              </a:ext>
            </a:extLst>
          </p:cNvPr>
          <p:cNvSpPr txBox="1"/>
          <p:nvPr/>
        </p:nvSpPr>
        <p:spPr>
          <a:xfrm>
            <a:off x="180976" y="3608837"/>
            <a:ext cx="878204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M</a:t>
            </a:r>
            <a:r>
              <a:rPr lang="cs-CZ" sz="2000" baseline="-25000" dirty="0"/>
              <a:t>1</a:t>
            </a:r>
            <a:r>
              <a:rPr lang="en-US" sz="2000" dirty="0"/>
              <a:t> = M</a:t>
            </a:r>
            <a:r>
              <a:rPr lang="cs-CZ" sz="2000" baseline="-25000" dirty="0"/>
              <a:t>2</a:t>
            </a:r>
            <a:r>
              <a:rPr lang="en-US" sz="2000" dirty="0"/>
              <a:t> </a:t>
            </a:r>
            <a:r>
              <a:rPr lang="cs-CZ" sz="2000" dirty="0"/>
              <a:t>+ M</a:t>
            </a:r>
            <a:r>
              <a:rPr lang="cs-CZ" sz="2000" baseline="-25000" dirty="0"/>
              <a:t>g</a:t>
            </a:r>
            <a:endParaRPr lang="en-US" sz="2000" dirty="0"/>
          </a:p>
          <a:p>
            <a:r>
              <a:rPr lang="cs-CZ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en-US" sz="2000" dirty="0"/>
              <a:t> + </a:t>
            </a:r>
            <a:r>
              <a:rPr lang="cs-CZ" sz="2000" dirty="0"/>
              <a:t>F</a:t>
            </a:r>
            <a:r>
              <a:rPr lang="cs-CZ" sz="2000" baseline="-25000" dirty="0"/>
              <a:t>p</a:t>
            </a:r>
            <a:r>
              <a:rPr lang="en-US" sz="2000" dirty="0"/>
              <a:t>.</a:t>
            </a:r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en-US" sz="2000" dirty="0"/>
              <a:t> </a:t>
            </a:r>
            <a:endParaRPr lang="cs-CZ" sz="2000" baseline="-25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(</a:t>
            </a:r>
            <a:r>
              <a:rPr lang="en-US" sz="2000" dirty="0"/>
              <a:t>m</a:t>
            </a:r>
            <a:r>
              <a:rPr lang="cs-CZ" sz="2000" baseline="-25000" dirty="0"/>
              <a:t>1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m</a:t>
            </a:r>
            <a:r>
              <a:rPr lang="cs-CZ" sz="2000" baseline="-25000" dirty="0"/>
              <a:t>p</a:t>
            </a:r>
            <a:r>
              <a:rPr lang="en-US" sz="2000" dirty="0"/>
              <a:t>.</a:t>
            </a:r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cs-CZ" sz="2000" dirty="0"/>
              <a:t>).g/d</a:t>
            </a:r>
            <a:r>
              <a:rPr lang="cs-CZ" sz="2000" baseline="-25000" dirty="0"/>
              <a:t>2</a:t>
            </a:r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(9</a:t>
            </a:r>
            <a:r>
              <a:rPr lang="en-US" sz="2000" dirty="0"/>
              <a:t>.</a:t>
            </a:r>
            <a:r>
              <a:rPr lang="cs-CZ" sz="2000" dirty="0"/>
              <a:t>0,333.d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</a:t>
            </a:r>
            <a:r>
              <a:rPr lang="cs-CZ" sz="2000" dirty="0"/>
              <a:t>2</a:t>
            </a:r>
            <a:r>
              <a:rPr lang="en-US" sz="2000" dirty="0"/>
              <a:t>.</a:t>
            </a:r>
            <a:r>
              <a:rPr lang="cs-CZ" sz="2000" dirty="0"/>
              <a:t>0,167.d).9,81/(0,667.d) = (9</a:t>
            </a:r>
            <a:r>
              <a:rPr lang="en-US" sz="2000" dirty="0"/>
              <a:t>.</a:t>
            </a:r>
            <a:r>
              <a:rPr lang="cs-CZ" sz="2000" dirty="0"/>
              <a:t>0,333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</a:t>
            </a:r>
            <a:r>
              <a:rPr lang="cs-CZ" sz="2000" dirty="0"/>
              <a:t>2</a:t>
            </a:r>
            <a:r>
              <a:rPr lang="en-US" sz="2000" dirty="0"/>
              <a:t>.</a:t>
            </a:r>
            <a:r>
              <a:rPr lang="cs-CZ" sz="2000" dirty="0"/>
              <a:t>0,167).9,81/0,667 = </a:t>
            </a:r>
            <a:r>
              <a:rPr lang="cs-CZ" sz="2000" u="sng" dirty="0"/>
              <a:t>39,2 N</a:t>
            </a:r>
            <a:r>
              <a:rPr lang="cs-CZ" sz="2000" dirty="0"/>
              <a:t> 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AF12512-286B-490F-9D28-44755FB7701D}"/>
              </a:ext>
            </a:extLst>
          </p:cNvPr>
          <p:cNvSpPr txBox="1"/>
          <p:nvPr/>
        </p:nvSpPr>
        <p:spPr>
          <a:xfrm>
            <a:off x="266699" y="1517332"/>
            <a:ext cx="416745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m</a:t>
            </a:r>
            <a:r>
              <a:rPr lang="cs-CZ" sz="2000" baseline="-25000" dirty="0"/>
              <a:t>p</a:t>
            </a:r>
            <a:r>
              <a:rPr lang="en-US" sz="2000" dirty="0"/>
              <a:t> = 2 kg</a:t>
            </a:r>
          </a:p>
          <a:p>
            <a:pPr algn="just"/>
            <a:r>
              <a:rPr lang="en-US" sz="2000" dirty="0"/>
              <a:t>m</a:t>
            </a:r>
            <a:r>
              <a:rPr lang="en-US" sz="2000" baseline="-25000" dirty="0"/>
              <a:t>1</a:t>
            </a:r>
            <a:r>
              <a:rPr lang="en-US" sz="2000" dirty="0"/>
              <a:t> = 9 kg</a:t>
            </a:r>
          </a:p>
          <a:p>
            <a:pPr algn="just"/>
            <a:r>
              <a:rPr lang="cs-CZ" sz="2000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cs-CZ" sz="2000" dirty="0"/>
              <a:t>0.333.d</a:t>
            </a:r>
            <a:r>
              <a:rPr lang="en-US" sz="2000" dirty="0"/>
              <a:t> 	</a:t>
            </a:r>
          </a:p>
          <a:p>
            <a:pPr algn="just"/>
            <a:r>
              <a:rPr lang="cs-CZ" sz="2000" dirty="0"/>
              <a:t>d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0,667.d</a:t>
            </a:r>
          </a:p>
          <a:p>
            <a:pPr algn="just"/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en-US" sz="2000" dirty="0"/>
              <a:t> = </a:t>
            </a:r>
            <a:r>
              <a:rPr lang="cs-CZ" sz="2000" dirty="0"/>
              <a:t>0,50.d – 0,333.d = 0,167.d</a:t>
            </a:r>
          </a:p>
          <a:p>
            <a:pPr algn="just"/>
            <a:r>
              <a:rPr lang="en-US" sz="2000" dirty="0"/>
              <a:t>F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  <a:endParaRPr lang="cs-CZ" sz="2000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0E1792B6-5FEB-43BC-8655-B32DDF84CC65}"/>
              </a:ext>
            </a:extLst>
          </p:cNvPr>
          <p:cNvGrpSpPr/>
          <p:nvPr/>
        </p:nvGrpSpPr>
        <p:grpSpPr>
          <a:xfrm>
            <a:off x="5324475" y="1202759"/>
            <a:ext cx="3365754" cy="1911916"/>
            <a:chOff x="5324475" y="1202759"/>
            <a:chExt cx="3365754" cy="1911916"/>
          </a:xfrm>
        </p:grpSpPr>
        <p:sp>
          <p:nvSpPr>
            <p:cNvPr id="12" name="Rovnoramenný trojúhelník 11">
              <a:extLst>
                <a:ext uri="{FF2B5EF4-FFF2-40B4-BE49-F238E27FC236}">
                  <a16:creationId xmlns:a16="http://schemas.microsoft.com/office/drawing/2014/main" id="{59820492-50E0-4A1C-AF77-876C39771801}"/>
                </a:ext>
              </a:extLst>
            </p:cNvPr>
            <p:cNvSpPr/>
            <p:nvPr/>
          </p:nvSpPr>
          <p:spPr>
            <a:xfrm>
              <a:off x="6237212" y="1949306"/>
              <a:ext cx="581024" cy="58322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71B76F1B-5643-4939-8DB0-C8A50AC91E42}"/>
                </a:ext>
              </a:extLst>
            </p:cNvPr>
            <p:cNvSpPr/>
            <p:nvPr/>
          </p:nvSpPr>
          <p:spPr>
            <a:xfrm>
              <a:off x="5642230" y="1817072"/>
              <a:ext cx="3047999" cy="1619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Pětiúhelník 14">
              <a:extLst>
                <a:ext uri="{FF2B5EF4-FFF2-40B4-BE49-F238E27FC236}">
                  <a16:creationId xmlns:a16="http://schemas.microsoft.com/office/drawing/2014/main" id="{2A35E895-F657-49D1-95C9-7FB0058B8A30}"/>
                </a:ext>
              </a:extLst>
            </p:cNvPr>
            <p:cNvSpPr/>
            <p:nvPr/>
          </p:nvSpPr>
          <p:spPr>
            <a:xfrm>
              <a:off x="5351718" y="1997995"/>
              <a:ext cx="581024" cy="516553"/>
            </a:xfrm>
            <a:prstGeom prst="pentagon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D900DD93-2530-4123-8DCC-8E982184098E}"/>
                </a:ext>
              </a:extLst>
            </p:cNvPr>
            <p:cNvSpPr txBox="1"/>
            <p:nvPr/>
          </p:nvSpPr>
          <p:spPr>
            <a:xfrm>
              <a:off x="5439045" y="1983854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>
                  <a:solidFill>
                    <a:srgbClr val="0070C0"/>
                  </a:solidFill>
                </a:rPr>
                <a:t>m</a:t>
              </a:r>
              <a:r>
                <a:rPr lang="cs-CZ" b="1" baseline="-25000" dirty="0">
                  <a:solidFill>
                    <a:srgbClr val="0070C0"/>
                  </a:solidFill>
                </a:rPr>
                <a:t>p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960201FE-765E-4EC7-8EBB-53965DFBDFF6}"/>
                </a:ext>
              </a:extLst>
            </p:cNvPr>
            <p:cNvSpPr txBox="1"/>
            <p:nvPr/>
          </p:nvSpPr>
          <p:spPr>
            <a:xfrm>
              <a:off x="5324475" y="2614507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C23F54B1-DCD7-4BD1-B719-F6A980B51B21}"/>
                </a:ext>
              </a:extLst>
            </p:cNvPr>
            <p:cNvCxnSpPr>
              <a:cxnSpLocks/>
            </p:cNvCxnSpPr>
            <p:nvPr/>
          </p:nvCxnSpPr>
          <p:spPr>
            <a:xfrm>
              <a:off x="5642230" y="2259985"/>
              <a:ext cx="0" cy="85469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6D683A3B-474E-474D-AE72-8D62DA6729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86613" y="1883747"/>
              <a:ext cx="3430" cy="86897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ovéPole 24">
              <a:extLst>
                <a:ext uri="{FF2B5EF4-FFF2-40B4-BE49-F238E27FC236}">
                  <a16:creationId xmlns:a16="http://schemas.microsoft.com/office/drawing/2014/main" id="{C77220B1-C300-4B09-AEF3-47ABA3738689}"/>
                </a:ext>
              </a:extLst>
            </p:cNvPr>
            <p:cNvSpPr txBox="1"/>
            <p:nvPr/>
          </p:nvSpPr>
          <p:spPr>
            <a:xfrm>
              <a:off x="6899863" y="2641506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p</a:t>
              </a:r>
            </a:p>
          </p:txBody>
        </p:sp>
        <p:cxnSp>
          <p:nvCxnSpPr>
            <p:cNvPr id="29" name="Přímá spojnice se šipkou 28">
              <a:extLst>
                <a:ext uri="{FF2B5EF4-FFF2-40B4-BE49-F238E27FC236}">
                  <a16:creationId xmlns:a16="http://schemas.microsoft.com/office/drawing/2014/main" id="{7094D3E6-2AEA-4E52-94D6-B8398B9B1F6A}"/>
                </a:ext>
              </a:extLst>
            </p:cNvPr>
            <p:cNvCxnSpPr/>
            <p:nvPr/>
          </p:nvCxnSpPr>
          <p:spPr>
            <a:xfrm>
              <a:off x="8690229" y="1898035"/>
              <a:ext cx="0" cy="85469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5142D35F-F4F3-4AD1-BEAD-ED6C6100DB05}"/>
                </a:ext>
              </a:extLst>
            </p:cNvPr>
            <p:cNvSpPr txBox="1"/>
            <p:nvPr/>
          </p:nvSpPr>
          <p:spPr>
            <a:xfrm>
              <a:off x="8285085" y="2507091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35" name="Levá složená závorka 34">
              <a:extLst>
                <a:ext uri="{FF2B5EF4-FFF2-40B4-BE49-F238E27FC236}">
                  <a16:creationId xmlns:a16="http://schemas.microsoft.com/office/drawing/2014/main" id="{B15E5C4A-94DB-4B01-938D-222183CA5E2C}"/>
                </a:ext>
              </a:extLst>
            </p:cNvPr>
            <p:cNvSpPr/>
            <p:nvPr/>
          </p:nvSpPr>
          <p:spPr>
            <a:xfrm rot="5400000">
              <a:off x="6720400" y="1203632"/>
              <a:ext cx="245818" cy="67603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Levá složená závorka 36">
              <a:extLst>
                <a:ext uri="{FF2B5EF4-FFF2-40B4-BE49-F238E27FC236}">
                  <a16:creationId xmlns:a16="http://schemas.microsoft.com/office/drawing/2014/main" id="{CBEE6B08-010B-4C28-ACF1-4B6BAEB0AD12}"/>
                </a:ext>
              </a:extLst>
            </p:cNvPr>
            <p:cNvSpPr/>
            <p:nvPr/>
          </p:nvSpPr>
          <p:spPr>
            <a:xfrm rot="5400000">
              <a:off x="7481257" y="592516"/>
              <a:ext cx="228195" cy="21707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Levá složená závorka 38">
              <a:extLst>
                <a:ext uri="{FF2B5EF4-FFF2-40B4-BE49-F238E27FC236}">
                  <a16:creationId xmlns:a16="http://schemas.microsoft.com/office/drawing/2014/main" id="{FE28B61E-1AC1-4401-B285-8B62867B764B}"/>
                </a:ext>
              </a:extLst>
            </p:cNvPr>
            <p:cNvSpPr/>
            <p:nvPr/>
          </p:nvSpPr>
          <p:spPr>
            <a:xfrm rot="5400000">
              <a:off x="5956686" y="1320624"/>
              <a:ext cx="245816" cy="84243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>
              <a:extLst>
                <a:ext uri="{FF2B5EF4-FFF2-40B4-BE49-F238E27FC236}">
                  <a16:creationId xmlns:a16="http://schemas.microsoft.com/office/drawing/2014/main" id="{29194D74-7467-4230-8B79-CE250C64253B}"/>
                </a:ext>
              </a:extLst>
            </p:cNvPr>
            <p:cNvSpPr txBox="1"/>
            <p:nvPr/>
          </p:nvSpPr>
          <p:spPr>
            <a:xfrm>
              <a:off x="5907912" y="1202759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>
                  <a:solidFill>
                    <a:srgbClr val="0070C0"/>
                  </a:solidFill>
                </a:rPr>
                <a:t>d</a:t>
              </a:r>
              <a:r>
                <a:rPr lang="cs-CZ" b="1" baseline="-25000" dirty="0">
                  <a:solidFill>
                    <a:srgbClr val="0070C0"/>
                  </a:solidFill>
                </a:rPr>
                <a:t>1</a:t>
              </a:r>
            </a:p>
          </p:txBody>
        </p:sp>
      </p:grp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1CEDE7FF-1231-47E9-A149-983A2603378B}"/>
              </a:ext>
            </a:extLst>
          </p:cNvPr>
          <p:cNvSpPr txBox="1"/>
          <p:nvPr/>
        </p:nvSpPr>
        <p:spPr>
          <a:xfrm>
            <a:off x="6699938" y="1049409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C0"/>
                </a:solidFill>
              </a:rPr>
              <a:t>d</a:t>
            </a:r>
            <a:r>
              <a:rPr lang="cs-CZ" b="1" baseline="-25000" dirty="0" err="1">
                <a:solidFill>
                  <a:srgbClr val="0070C0"/>
                </a:solidFill>
              </a:rPr>
              <a:t>p</a:t>
            </a:r>
            <a:endParaRPr lang="cs-CZ" b="1" baseline="-25000" dirty="0">
              <a:solidFill>
                <a:srgbClr val="0070C0"/>
              </a:solidFill>
            </a:endParaRP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54B6E6F6-4E51-433B-8968-8D69B74E605F}"/>
              </a:ext>
            </a:extLst>
          </p:cNvPr>
          <p:cNvSpPr txBox="1"/>
          <p:nvPr/>
        </p:nvSpPr>
        <p:spPr>
          <a:xfrm>
            <a:off x="7413315" y="112192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cs-CZ" b="1" baseline="-25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6B00B7C-0FD2-4289-83C2-5BF87145A274}"/>
              </a:ext>
            </a:extLst>
          </p:cNvPr>
          <p:cNvSpPr txBox="1"/>
          <p:nvPr/>
        </p:nvSpPr>
        <p:spPr>
          <a:xfrm>
            <a:off x="171451" y="5264886"/>
            <a:ext cx="8696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Do výpočtu je nutno zahrnout i tíhovou sílu působící na páku o hmotnosti 2 kg. Působiště této síly je v těžišti, tedy v polovině délky páky.</a:t>
            </a:r>
          </a:p>
        </p:txBody>
      </p:sp>
    </p:spTree>
    <p:extLst>
      <p:ext uri="{BB962C8B-B14F-4D97-AF65-F5344CB8AC3E}">
        <p14:creationId xmlns:p14="http://schemas.microsoft.com/office/powerpoint/2010/main" val="3007840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9CD5D77-95BA-48B4-AD67-4FC5A47D79F2}"/>
              </a:ext>
            </a:extLst>
          </p:cNvPr>
          <p:cNvSpPr txBox="1"/>
          <p:nvPr/>
        </p:nvSpPr>
        <p:spPr>
          <a:xfrm>
            <a:off x="171447" y="278283"/>
            <a:ext cx="87153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Na 15 cm </a:t>
            </a:r>
            <a:r>
              <a:rPr lang="en-US" sz="2000" dirty="0" err="1"/>
              <a:t>dlouh</a:t>
            </a:r>
            <a:r>
              <a:rPr lang="cs-CZ" sz="2000" dirty="0"/>
              <a:t>é </a:t>
            </a:r>
            <a:r>
              <a:rPr lang="en-US" sz="2000" dirty="0" err="1"/>
              <a:t>rameno</a:t>
            </a:r>
            <a:r>
              <a:rPr lang="en-US" sz="2000" dirty="0"/>
              <a:t> </a:t>
            </a:r>
            <a:r>
              <a:rPr lang="en-US" sz="2000" dirty="0" err="1"/>
              <a:t>lousk</a:t>
            </a:r>
            <a:r>
              <a:rPr lang="cs-CZ" sz="2000" dirty="0" err="1"/>
              <a:t>áč</a:t>
            </a:r>
            <a:r>
              <a:rPr lang="en-US" sz="2000" dirty="0" err="1"/>
              <a:t>ku</a:t>
            </a:r>
            <a:r>
              <a:rPr lang="en-US" sz="2000" dirty="0"/>
              <a:t> </a:t>
            </a:r>
            <a:r>
              <a:rPr lang="cs-CZ" sz="2000" dirty="0"/>
              <a:t>tlačíme silou 29,4 N. jak velká tlaková síla působí na ořech, který je 4 cm od osy?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71C032B-4AE6-4CFF-8B92-2EC1C0BEF4F4}"/>
              </a:ext>
            </a:extLst>
          </p:cNvPr>
          <p:cNvSpPr txBox="1"/>
          <p:nvPr/>
        </p:nvSpPr>
        <p:spPr>
          <a:xfrm>
            <a:off x="171447" y="1103016"/>
            <a:ext cx="7134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29,4 N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cs-CZ" sz="2000" dirty="0"/>
              <a:t> = 15 cm = 0,15 m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cs-CZ" sz="2000" dirty="0"/>
              <a:t> = 4 cm = 0,04 m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.d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 </a:t>
            </a:r>
            <a:r>
              <a:rPr lang="cs-CZ" sz="2000" dirty="0"/>
              <a:t>= 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/d</a:t>
            </a:r>
            <a:r>
              <a:rPr lang="cs-CZ" sz="2000" baseline="-25000" dirty="0"/>
              <a:t>2 </a:t>
            </a:r>
            <a:r>
              <a:rPr lang="cs-CZ" sz="2000" dirty="0"/>
              <a:t>= 29,4.0,15/0,04 = 0,204 m = </a:t>
            </a:r>
            <a:r>
              <a:rPr lang="cs-CZ" sz="2000" u="sng" dirty="0"/>
              <a:t>110.3 N</a:t>
            </a:r>
          </a:p>
        </p:txBody>
      </p:sp>
      <p:grpSp>
        <p:nvGrpSpPr>
          <p:cNvPr id="29" name="Skupina 28">
            <a:extLst>
              <a:ext uri="{FF2B5EF4-FFF2-40B4-BE49-F238E27FC236}">
                <a16:creationId xmlns:a16="http://schemas.microsoft.com/office/drawing/2014/main" id="{30D14829-6DD2-4A66-A997-F88A491B7D37}"/>
              </a:ext>
            </a:extLst>
          </p:cNvPr>
          <p:cNvGrpSpPr/>
          <p:nvPr/>
        </p:nvGrpSpPr>
        <p:grpSpPr>
          <a:xfrm>
            <a:off x="5607933" y="1080667"/>
            <a:ext cx="3141238" cy="1612459"/>
            <a:chOff x="4655433" y="749252"/>
            <a:chExt cx="3141238" cy="1612459"/>
          </a:xfrm>
        </p:grpSpPr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50CFDF39-E409-4C13-94DE-21E124658A2F}"/>
                </a:ext>
              </a:extLst>
            </p:cNvPr>
            <p:cNvCxnSpPr>
              <a:cxnSpLocks/>
            </p:cNvCxnSpPr>
            <p:nvPr/>
          </p:nvCxnSpPr>
          <p:spPr>
            <a:xfrm>
              <a:off x="5023632" y="2140291"/>
              <a:ext cx="2630164" cy="145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51C05922-1B9B-49D6-B7D3-99895497567A}"/>
                </a:ext>
              </a:extLst>
            </p:cNvPr>
            <p:cNvGrpSpPr/>
            <p:nvPr/>
          </p:nvGrpSpPr>
          <p:grpSpPr>
            <a:xfrm>
              <a:off x="4655433" y="749252"/>
              <a:ext cx="3141238" cy="1612459"/>
              <a:chOff x="4669262" y="761195"/>
              <a:chExt cx="3141238" cy="1612459"/>
            </a:xfrm>
          </p:grpSpPr>
          <p:grpSp>
            <p:nvGrpSpPr>
              <p:cNvPr id="25" name="Skupina 24">
                <a:extLst>
                  <a:ext uri="{FF2B5EF4-FFF2-40B4-BE49-F238E27FC236}">
                    <a16:creationId xmlns:a16="http://schemas.microsoft.com/office/drawing/2014/main" id="{41A6FBED-02A8-42AA-99A8-E8150BBA10A4}"/>
                  </a:ext>
                </a:extLst>
              </p:cNvPr>
              <p:cNvGrpSpPr/>
              <p:nvPr/>
            </p:nvGrpSpPr>
            <p:grpSpPr>
              <a:xfrm>
                <a:off x="4669262" y="761195"/>
                <a:ext cx="3141238" cy="1612459"/>
                <a:chOff x="4669262" y="761195"/>
                <a:chExt cx="3141238" cy="1612459"/>
              </a:xfrm>
            </p:grpSpPr>
            <p:sp>
              <p:nvSpPr>
                <p:cNvPr id="8" name="Obdélník 7">
                  <a:extLst>
                    <a:ext uri="{FF2B5EF4-FFF2-40B4-BE49-F238E27FC236}">
                      <a16:creationId xmlns:a16="http://schemas.microsoft.com/office/drawing/2014/main" id="{E6CA0DDD-FAEE-400C-AD12-62CDDFA6C325}"/>
                    </a:ext>
                  </a:extLst>
                </p:cNvPr>
                <p:cNvSpPr/>
                <p:nvPr/>
              </p:nvSpPr>
              <p:spPr>
                <a:xfrm rot="19690314">
                  <a:off x="4940440" y="1337326"/>
                  <a:ext cx="2410330" cy="1188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9" name="Kruh: dutý 8">
                  <a:extLst>
                    <a:ext uri="{FF2B5EF4-FFF2-40B4-BE49-F238E27FC236}">
                      <a16:creationId xmlns:a16="http://schemas.microsoft.com/office/drawing/2014/main" id="{3BAF09DD-E40A-4072-9F26-8F86800CBE7E}"/>
                    </a:ext>
                  </a:extLst>
                </p:cNvPr>
                <p:cNvSpPr/>
                <p:nvPr/>
              </p:nvSpPr>
              <p:spPr>
                <a:xfrm>
                  <a:off x="4799796" y="1906929"/>
                  <a:ext cx="447672" cy="466725"/>
                </a:xfrm>
                <a:prstGeom prst="donu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Ovál 9">
                  <a:extLst>
                    <a:ext uri="{FF2B5EF4-FFF2-40B4-BE49-F238E27FC236}">
                      <a16:creationId xmlns:a16="http://schemas.microsoft.com/office/drawing/2014/main" id="{FB5D9C75-0D7D-4E6D-A270-381ABD6B997B}"/>
                    </a:ext>
                  </a:extLst>
                </p:cNvPr>
                <p:cNvSpPr/>
                <p:nvPr/>
              </p:nvSpPr>
              <p:spPr>
                <a:xfrm rot="20454995">
                  <a:off x="5713820" y="1518870"/>
                  <a:ext cx="920719" cy="631032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4" name="Přímá spojnice se šipkou 13">
                  <a:extLst>
                    <a:ext uri="{FF2B5EF4-FFF2-40B4-BE49-F238E27FC236}">
                      <a16:creationId xmlns:a16="http://schemas.microsoft.com/office/drawing/2014/main" id="{A95F6D79-B16F-4D57-97B8-2D9A74D61DCF}"/>
                    </a:ext>
                  </a:extLst>
                </p:cNvPr>
                <p:cNvCxnSpPr>
                  <a:stCxn id="8" idx="3"/>
                </p:cNvCxnSpPr>
                <p:nvPr/>
              </p:nvCxnSpPr>
              <p:spPr>
                <a:xfrm>
                  <a:off x="7169555" y="761195"/>
                  <a:ext cx="498070" cy="65803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ovéPole 16">
                  <a:extLst>
                    <a:ext uri="{FF2B5EF4-FFF2-40B4-BE49-F238E27FC236}">
                      <a16:creationId xmlns:a16="http://schemas.microsoft.com/office/drawing/2014/main" id="{FF01F3C1-8AE8-4B51-A839-AC79F88E0776}"/>
                    </a:ext>
                  </a:extLst>
                </p:cNvPr>
                <p:cNvSpPr txBox="1"/>
                <p:nvPr/>
              </p:nvSpPr>
              <p:spPr>
                <a:xfrm>
                  <a:off x="7441488" y="816754"/>
                  <a:ext cx="3690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b="1" baseline="-25000" dirty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  <p:sp>
              <p:nvSpPr>
                <p:cNvPr id="19" name="TextovéPole 18">
                  <a:extLst>
                    <a:ext uri="{FF2B5EF4-FFF2-40B4-BE49-F238E27FC236}">
                      <a16:creationId xmlns:a16="http://schemas.microsoft.com/office/drawing/2014/main" id="{92CE2061-EDDD-47CE-85D3-D1DE4E5A006B}"/>
                    </a:ext>
                  </a:extLst>
                </p:cNvPr>
                <p:cNvSpPr txBox="1"/>
                <p:nvPr/>
              </p:nvSpPr>
              <p:spPr>
                <a:xfrm>
                  <a:off x="5755810" y="1645522"/>
                  <a:ext cx="3690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b="1" baseline="-25000" dirty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Pravá složená závorka 19">
                  <a:extLst>
                    <a:ext uri="{FF2B5EF4-FFF2-40B4-BE49-F238E27FC236}">
                      <a16:creationId xmlns:a16="http://schemas.microsoft.com/office/drawing/2014/main" id="{18410F14-AD01-4B91-B721-FCE3A9344946}"/>
                    </a:ext>
                  </a:extLst>
                </p:cNvPr>
                <p:cNvSpPr/>
                <p:nvPr/>
              </p:nvSpPr>
              <p:spPr>
                <a:xfrm rot="14412061">
                  <a:off x="5821362" y="-63686"/>
                  <a:ext cx="237906" cy="2542105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3" name="TextovéPole 22">
                  <a:extLst>
                    <a:ext uri="{FF2B5EF4-FFF2-40B4-BE49-F238E27FC236}">
                      <a16:creationId xmlns:a16="http://schemas.microsoft.com/office/drawing/2014/main" id="{8BABF471-9461-4964-819C-3FC23AD30997}"/>
                    </a:ext>
                  </a:extLst>
                </p:cNvPr>
                <p:cNvSpPr txBox="1"/>
                <p:nvPr/>
              </p:nvSpPr>
              <p:spPr>
                <a:xfrm>
                  <a:off x="4974428" y="972447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2</a:t>
                  </a:r>
                </a:p>
              </p:txBody>
            </p:sp>
            <p:sp>
              <p:nvSpPr>
                <p:cNvPr id="24" name="Pravá složená závorka 23">
                  <a:extLst>
                    <a:ext uri="{FF2B5EF4-FFF2-40B4-BE49-F238E27FC236}">
                      <a16:creationId xmlns:a16="http://schemas.microsoft.com/office/drawing/2014/main" id="{606CF225-F023-419C-965C-DE7EF9CFA6B5}"/>
                    </a:ext>
                  </a:extLst>
                </p:cNvPr>
                <p:cNvSpPr/>
                <p:nvPr/>
              </p:nvSpPr>
              <p:spPr>
                <a:xfrm rot="14339338">
                  <a:off x="5051860" y="985307"/>
                  <a:ext cx="195417" cy="925667"/>
                </a:xfrm>
                <a:prstGeom prst="rightBrace">
                  <a:avLst>
                    <a:gd name="adj1" fmla="val 27410"/>
                    <a:gd name="adj2" fmla="val 50000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15" name="Přímá spojnice se šipkou 14">
                <a:extLst>
                  <a:ext uri="{FF2B5EF4-FFF2-40B4-BE49-F238E27FC236}">
                    <a16:creationId xmlns:a16="http://schemas.microsoft.com/office/drawing/2014/main" id="{90A09BD7-A5B7-4C78-B36D-1255FCBA90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32333" y="1577914"/>
                <a:ext cx="275725" cy="329015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58D6CE8-64F2-4D78-AE28-D2C7523C0DDE}"/>
              </a:ext>
            </a:extLst>
          </p:cNvPr>
          <p:cNvSpPr txBox="1"/>
          <p:nvPr/>
        </p:nvSpPr>
        <p:spPr>
          <a:xfrm>
            <a:off x="6819712" y="1053777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cs-CZ" b="1" baseline="-25000" dirty="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096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40E740A-F264-43D5-8737-1C25AD8E7C2F}"/>
              </a:ext>
            </a:extLst>
          </p:cNvPr>
          <p:cNvSpPr txBox="1"/>
          <p:nvPr/>
        </p:nvSpPr>
        <p:spPr>
          <a:xfrm>
            <a:off x="171450" y="270986"/>
            <a:ext cx="88011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 dlouhé držadlo musí mít kleště, jestliže k přeštípnutí ocelového drátu je třeba tlakové síly 834 N. Čelisti jsou 6 cm dlouhé a na držadlo a na držadlo můžeme působit silou 245 N. 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9DD69042-DDA2-4217-872F-692F6064EA16}"/>
              </a:ext>
            </a:extLst>
          </p:cNvPr>
          <p:cNvGrpSpPr/>
          <p:nvPr/>
        </p:nvGrpSpPr>
        <p:grpSpPr>
          <a:xfrm>
            <a:off x="4638122" y="1099065"/>
            <a:ext cx="4162978" cy="2176435"/>
            <a:chOff x="3432872" y="1099065"/>
            <a:chExt cx="4162978" cy="2176435"/>
          </a:xfrm>
        </p:grpSpPr>
        <p:cxnSp>
          <p:nvCxnSpPr>
            <p:cNvPr id="7" name="Přímá spojnice se šipkou 6">
              <a:extLst>
                <a:ext uri="{FF2B5EF4-FFF2-40B4-BE49-F238E27FC236}">
                  <a16:creationId xmlns:a16="http://schemas.microsoft.com/office/drawing/2014/main" id="{E3EFCF9A-6A70-4A7E-BC0F-87BBAEC533D4}"/>
                </a:ext>
              </a:extLst>
            </p:cNvPr>
            <p:cNvCxnSpPr>
              <a:cxnSpLocks/>
              <a:stCxn id="4" idx="1"/>
            </p:cNvCxnSpPr>
            <p:nvPr/>
          </p:nvCxnSpPr>
          <p:spPr>
            <a:xfrm flipH="1" flipV="1">
              <a:off x="3705225" y="2305050"/>
              <a:ext cx="220243" cy="40132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3BE22946-BBFD-49AE-8CE7-306C4A01BB7F}"/>
                </a:ext>
              </a:extLst>
            </p:cNvPr>
            <p:cNvCxnSpPr>
              <a:cxnSpLocks/>
            </p:cNvCxnSpPr>
            <p:nvPr/>
          </p:nvCxnSpPr>
          <p:spPr>
            <a:xfrm>
              <a:off x="7011569" y="1179485"/>
              <a:ext cx="398881" cy="64642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9FA94712-D801-4C5E-917B-E90347061211}"/>
                </a:ext>
              </a:extLst>
            </p:cNvPr>
            <p:cNvGrpSpPr/>
            <p:nvPr/>
          </p:nvGrpSpPr>
          <p:grpSpPr>
            <a:xfrm>
              <a:off x="3432872" y="1099065"/>
              <a:ext cx="4162978" cy="2176435"/>
              <a:chOff x="3432872" y="1099065"/>
              <a:chExt cx="4162978" cy="2176435"/>
            </a:xfrm>
          </p:grpSpPr>
          <p:grpSp>
            <p:nvGrpSpPr>
              <p:cNvPr id="28" name="Skupina 27">
                <a:extLst>
                  <a:ext uri="{FF2B5EF4-FFF2-40B4-BE49-F238E27FC236}">
                    <a16:creationId xmlns:a16="http://schemas.microsoft.com/office/drawing/2014/main" id="{14E9DFAB-1614-4058-B03F-F8C89EED822C}"/>
                  </a:ext>
                </a:extLst>
              </p:cNvPr>
              <p:cNvGrpSpPr/>
              <p:nvPr/>
            </p:nvGrpSpPr>
            <p:grpSpPr>
              <a:xfrm>
                <a:off x="3432872" y="1099065"/>
                <a:ext cx="4162978" cy="2176435"/>
                <a:chOff x="3432872" y="1099065"/>
                <a:chExt cx="4162978" cy="2176435"/>
              </a:xfrm>
            </p:grpSpPr>
            <p:sp>
              <p:nvSpPr>
                <p:cNvPr id="4" name="Obdélník 3">
                  <a:extLst>
                    <a:ext uri="{FF2B5EF4-FFF2-40B4-BE49-F238E27FC236}">
                      <a16:creationId xmlns:a16="http://schemas.microsoft.com/office/drawing/2014/main" id="{0C0A96BF-796E-4D48-A560-C4151EC3F82D}"/>
                    </a:ext>
                  </a:extLst>
                </p:cNvPr>
                <p:cNvSpPr/>
                <p:nvPr/>
              </p:nvSpPr>
              <p:spPr>
                <a:xfrm rot="20030087">
                  <a:off x="3747574" y="1838961"/>
                  <a:ext cx="3471984" cy="20381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" name="Šestiúhelník 4">
                  <a:extLst>
                    <a:ext uri="{FF2B5EF4-FFF2-40B4-BE49-F238E27FC236}">
                      <a16:creationId xmlns:a16="http://schemas.microsoft.com/office/drawing/2014/main" id="{7F1B56A4-BCAF-423F-A87E-C958CA25EEED}"/>
                    </a:ext>
                  </a:extLst>
                </p:cNvPr>
                <p:cNvSpPr/>
                <p:nvPr/>
              </p:nvSpPr>
              <p:spPr>
                <a:xfrm>
                  <a:off x="4476750" y="2000250"/>
                  <a:ext cx="628650" cy="523875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5" name="Přímá spojnice 14">
                  <a:extLst>
                    <a:ext uri="{FF2B5EF4-FFF2-40B4-BE49-F238E27FC236}">
                      <a16:creationId xmlns:a16="http://schemas.microsoft.com/office/drawing/2014/main" id="{E0DA25AA-C09E-4655-A419-DDBCBF5285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48050" y="2250788"/>
                  <a:ext cx="4067175" cy="7331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ovéPole 18">
                  <a:extLst>
                    <a:ext uri="{FF2B5EF4-FFF2-40B4-BE49-F238E27FC236}">
                      <a16:creationId xmlns:a16="http://schemas.microsoft.com/office/drawing/2014/main" id="{CD354323-38EB-47BF-B756-EDB75A57B4A7}"/>
                    </a:ext>
                  </a:extLst>
                </p:cNvPr>
                <p:cNvSpPr txBox="1"/>
                <p:nvPr/>
              </p:nvSpPr>
              <p:spPr>
                <a:xfrm>
                  <a:off x="3432872" y="2397726"/>
                  <a:ext cx="389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sz="2000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sz="2000" b="1" baseline="-25000" dirty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TextovéPole 20">
                  <a:extLst>
                    <a:ext uri="{FF2B5EF4-FFF2-40B4-BE49-F238E27FC236}">
                      <a16:creationId xmlns:a16="http://schemas.microsoft.com/office/drawing/2014/main" id="{076BF21A-86E0-47DD-9E2E-67F1FE81AD9E}"/>
                    </a:ext>
                  </a:extLst>
                </p:cNvPr>
                <p:cNvSpPr txBox="1"/>
                <p:nvPr/>
              </p:nvSpPr>
              <p:spPr>
                <a:xfrm>
                  <a:off x="7206000" y="1099065"/>
                  <a:ext cx="389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sz="2000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sz="2000" b="1" baseline="-25000" dirty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22" name="Levá složená závorka 21">
                  <a:extLst>
                    <a:ext uri="{FF2B5EF4-FFF2-40B4-BE49-F238E27FC236}">
                      <a16:creationId xmlns:a16="http://schemas.microsoft.com/office/drawing/2014/main" id="{01FBCBE2-02CD-4A5E-BB97-386566B20585}"/>
                    </a:ext>
                  </a:extLst>
                </p:cNvPr>
                <p:cNvSpPr/>
                <p:nvPr/>
              </p:nvSpPr>
              <p:spPr>
                <a:xfrm rot="14845906">
                  <a:off x="4376142" y="2315087"/>
                  <a:ext cx="184715" cy="931326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3" name="TextovéPole 22">
                  <a:extLst>
                    <a:ext uri="{FF2B5EF4-FFF2-40B4-BE49-F238E27FC236}">
                      <a16:creationId xmlns:a16="http://schemas.microsoft.com/office/drawing/2014/main" id="{4C5D1222-169E-4C08-8885-9B80CCDE1147}"/>
                    </a:ext>
                  </a:extLst>
                </p:cNvPr>
                <p:cNvSpPr txBox="1"/>
                <p:nvPr/>
              </p:nvSpPr>
              <p:spPr>
                <a:xfrm>
                  <a:off x="4379479" y="2906168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1</a:t>
                  </a:r>
                </a:p>
              </p:txBody>
            </p:sp>
            <p:sp>
              <p:nvSpPr>
                <p:cNvPr id="24" name="Levá složená závorka 23">
                  <a:extLst>
                    <a:ext uri="{FF2B5EF4-FFF2-40B4-BE49-F238E27FC236}">
                      <a16:creationId xmlns:a16="http://schemas.microsoft.com/office/drawing/2014/main" id="{B4F621CA-8C28-46E1-BB1F-D86862C76E85}"/>
                    </a:ext>
                  </a:extLst>
                </p:cNvPr>
                <p:cNvSpPr/>
                <p:nvPr/>
              </p:nvSpPr>
              <p:spPr>
                <a:xfrm rot="14522380">
                  <a:off x="5960717" y="736773"/>
                  <a:ext cx="97198" cy="2518606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6" name="TextovéPole 25">
                  <a:extLst>
                    <a:ext uri="{FF2B5EF4-FFF2-40B4-BE49-F238E27FC236}">
                      <a16:creationId xmlns:a16="http://schemas.microsoft.com/office/drawing/2014/main" id="{FFB1646A-8B53-43CF-95B9-B30067FBAD77}"/>
                    </a:ext>
                  </a:extLst>
                </p:cNvPr>
                <p:cNvSpPr txBox="1"/>
                <p:nvPr/>
              </p:nvSpPr>
              <p:spPr>
                <a:xfrm>
                  <a:off x="6054154" y="1926715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3" name="Kruh: dutý 12">
                <a:extLst>
                  <a:ext uri="{FF2B5EF4-FFF2-40B4-BE49-F238E27FC236}">
                    <a16:creationId xmlns:a16="http://schemas.microsoft.com/office/drawing/2014/main" id="{CF3CD1F6-935A-496E-B8D4-952515AB0CA7}"/>
                  </a:ext>
                </a:extLst>
              </p:cNvPr>
              <p:cNvSpPr/>
              <p:nvPr/>
            </p:nvSpPr>
            <p:spPr>
              <a:xfrm>
                <a:off x="4672012" y="2138362"/>
                <a:ext cx="261938" cy="268975"/>
              </a:xfrm>
              <a:prstGeom prst="donu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7F6608B3-5A5E-47A4-A114-EB1A5DA4E838}"/>
              </a:ext>
            </a:extLst>
          </p:cNvPr>
          <p:cNvSpPr txBox="1"/>
          <p:nvPr/>
        </p:nvSpPr>
        <p:spPr>
          <a:xfrm>
            <a:off x="342900" y="1676400"/>
            <a:ext cx="57365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834 N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245 N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cs-CZ" sz="2000" dirty="0"/>
              <a:t> = 6 cm = 0,06 m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.d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 </a:t>
            </a:r>
            <a:r>
              <a:rPr lang="cs-CZ" sz="2000" dirty="0"/>
              <a:t>= 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/F</a:t>
            </a:r>
            <a:r>
              <a:rPr lang="cs-CZ" sz="2000" baseline="-25000" dirty="0"/>
              <a:t>2 </a:t>
            </a:r>
            <a:r>
              <a:rPr lang="cs-CZ" sz="2000" dirty="0"/>
              <a:t>= 834.0,06/245 = 0,204 m = </a:t>
            </a:r>
            <a:r>
              <a:rPr lang="cs-CZ" sz="2000" u="sng" dirty="0"/>
              <a:t>20</a:t>
            </a:r>
            <a:r>
              <a:rPr lang="en-US" sz="2000" u="sng" dirty="0"/>
              <a:t>,</a:t>
            </a:r>
            <a:r>
              <a:rPr lang="cs-CZ" sz="2000" u="sng" dirty="0"/>
              <a:t>4 cm</a:t>
            </a:r>
          </a:p>
        </p:txBody>
      </p:sp>
    </p:spTree>
    <p:extLst>
      <p:ext uri="{BB962C8B-B14F-4D97-AF65-F5344CB8AC3E}">
        <p14:creationId xmlns:p14="http://schemas.microsoft.com/office/powerpoint/2010/main" val="2611424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B11D49F-A22E-4031-833F-EAD55EBB751D}"/>
              </a:ext>
            </a:extLst>
          </p:cNvPr>
          <p:cNvSpPr txBox="1"/>
          <p:nvPr/>
        </p:nvSpPr>
        <p:spPr>
          <a:xfrm>
            <a:off x="200025" y="97083"/>
            <a:ext cx="86677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Těleso o hmotnosti 30 kg bylo vytaženo kladkou volnou o hmotnosti 2 kg do výšky 4 m. Jak velikou silou a po jaké dráze jsme působili? 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EDAA626-9A9E-420F-BBF9-1C9E9C73F92E}"/>
              </a:ext>
            </a:extLst>
          </p:cNvPr>
          <p:cNvSpPr txBox="1"/>
          <p:nvPr/>
        </p:nvSpPr>
        <p:spPr>
          <a:xfrm>
            <a:off x="280176" y="933450"/>
            <a:ext cx="5189498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m</a:t>
            </a:r>
            <a:r>
              <a:rPr lang="en-US" sz="2000" baseline="-25000" dirty="0"/>
              <a:t>t</a:t>
            </a:r>
            <a:r>
              <a:rPr lang="cs-CZ" sz="2000" dirty="0"/>
              <a:t> = 30 kg</a:t>
            </a:r>
          </a:p>
          <a:p>
            <a:r>
              <a:rPr lang="cs-CZ" sz="2000" dirty="0" err="1"/>
              <a:t>m</a:t>
            </a:r>
            <a:r>
              <a:rPr lang="cs-CZ" sz="2000" baseline="-25000" dirty="0" err="1"/>
              <a:t>k</a:t>
            </a:r>
            <a:r>
              <a:rPr lang="cs-CZ" sz="2000" dirty="0"/>
              <a:t> = 2 kg</a:t>
            </a:r>
          </a:p>
          <a:p>
            <a:r>
              <a:rPr lang="cs-CZ" sz="2000" dirty="0"/>
              <a:t>h = 4 m</a:t>
            </a:r>
          </a:p>
          <a:p>
            <a:r>
              <a:rPr lang="cs-CZ" sz="2000" dirty="0"/>
              <a:t>F = ?</a:t>
            </a:r>
          </a:p>
          <a:p>
            <a:r>
              <a:rPr lang="cs-CZ" sz="2000" dirty="0"/>
              <a:t>s = ?</a:t>
            </a:r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m = m</a:t>
            </a:r>
            <a:r>
              <a:rPr lang="en-US" sz="2000" baseline="-25000" dirty="0"/>
              <a:t>t</a:t>
            </a:r>
            <a:r>
              <a:rPr lang="en-US" sz="2000" dirty="0"/>
              <a:t> + </a:t>
            </a:r>
            <a:r>
              <a:rPr lang="en-US" sz="2000" dirty="0" err="1"/>
              <a:t>m</a:t>
            </a:r>
            <a:r>
              <a:rPr lang="en-US" sz="2000" baseline="-25000" dirty="0" err="1"/>
              <a:t>k</a:t>
            </a:r>
            <a:endParaRPr lang="en-US" sz="2000" baseline="-25000" dirty="0"/>
          </a:p>
          <a:p>
            <a:r>
              <a:rPr lang="en-US" sz="2000" dirty="0" err="1"/>
              <a:t>F</a:t>
            </a:r>
            <a:r>
              <a:rPr lang="en-US" sz="2000" baseline="-25000" dirty="0" err="1"/>
              <a:t>g</a:t>
            </a:r>
            <a:r>
              <a:rPr lang="en-US" sz="2000" dirty="0"/>
              <a:t> = </a:t>
            </a:r>
            <a:r>
              <a:rPr lang="en-US" sz="2000" dirty="0" err="1"/>
              <a:t>m.g</a:t>
            </a:r>
            <a:r>
              <a:rPr lang="en-US" sz="2000" dirty="0"/>
              <a:t> = (30 + 2).9,81 = 313,92 N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 = ½.F</a:t>
            </a:r>
            <a:r>
              <a:rPr lang="en-US" sz="2000" baseline="-25000" dirty="0"/>
              <a:t>g</a:t>
            </a:r>
            <a:r>
              <a:rPr lang="en-US" sz="2000" dirty="0"/>
              <a:t> = 313,92/2 = </a:t>
            </a:r>
            <a:r>
              <a:rPr lang="en-US" sz="2000" u="sng" dirty="0"/>
              <a:t>157 N</a:t>
            </a:r>
          </a:p>
          <a:p>
            <a:r>
              <a:rPr lang="en-US" sz="2000" dirty="0"/>
              <a:t>W = </a:t>
            </a:r>
            <a:r>
              <a:rPr lang="en-US" sz="2000" dirty="0" err="1"/>
              <a:t>m.g.h</a:t>
            </a:r>
            <a:r>
              <a:rPr lang="en-US" sz="2000" dirty="0"/>
              <a:t> = F</a:t>
            </a:r>
            <a:r>
              <a:rPr lang="en-US" sz="2000" baseline="-25000" dirty="0"/>
              <a:t>1</a:t>
            </a:r>
            <a:r>
              <a:rPr lang="en-US" sz="2000" dirty="0"/>
              <a:t>.s </a:t>
            </a:r>
          </a:p>
          <a:p>
            <a:r>
              <a:rPr lang="en-US" sz="2000" dirty="0"/>
              <a:t>s = </a:t>
            </a:r>
            <a:r>
              <a:rPr lang="en-US" sz="2000" dirty="0" err="1"/>
              <a:t>m.g.h</a:t>
            </a:r>
            <a:r>
              <a:rPr lang="en-US" sz="2000" dirty="0"/>
              <a:t> /F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en-US" sz="2000" dirty="0" err="1"/>
              <a:t>m.g.h</a:t>
            </a:r>
            <a:r>
              <a:rPr lang="en-US" sz="2000" dirty="0"/>
              <a:t> /(0,5.m.g) = 2.h = 2.4 = </a:t>
            </a:r>
            <a:r>
              <a:rPr lang="en-US" sz="2000" u="sng" dirty="0"/>
              <a:t>8 m</a:t>
            </a:r>
            <a:endParaRPr lang="cs-CZ" sz="2000" u="sng" dirty="0"/>
          </a:p>
          <a:p>
            <a:endParaRPr lang="cs-CZ" sz="2000" dirty="0"/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5426D4E3-4E24-4738-91B5-98FA93D56F98}"/>
              </a:ext>
            </a:extLst>
          </p:cNvPr>
          <p:cNvGrpSpPr/>
          <p:nvPr/>
        </p:nvGrpSpPr>
        <p:grpSpPr>
          <a:xfrm>
            <a:off x="6399927" y="804969"/>
            <a:ext cx="1721852" cy="4329006"/>
            <a:chOff x="6399927" y="804969"/>
            <a:chExt cx="1721852" cy="4329006"/>
          </a:xfrm>
        </p:grpSpPr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278757C1-B62D-47FC-89FD-4CC56E540044}"/>
                </a:ext>
              </a:extLst>
            </p:cNvPr>
            <p:cNvSpPr/>
            <p:nvPr/>
          </p:nvSpPr>
          <p:spPr>
            <a:xfrm>
              <a:off x="6789606" y="1417596"/>
              <a:ext cx="179070" cy="14117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42F403CF-A2B4-4F52-AA4D-89BC9872013D}"/>
                </a:ext>
              </a:extLst>
            </p:cNvPr>
            <p:cNvSpPr/>
            <p:nvPr/>
          </p:nvSpPr>
          <p:spPr>
            <a:xfrm>
              <a:off x="7524752" y="1419598"/>
              <a:ext cx="133350" cy="11886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Rovnoramenný trojúhelník 14">
              <a:extLst>
                <a:ext uri="{FF2B5EF4-FFF2-40B4-BE49-F238E27FC236}">
                  <a16:creationId xmlns:a16="http://schemas.microsoft.com/office/drawing/2014/main" id="{2C1B55F3-6A63-4F8A-A34B-AC2C3E45A06D}"/>
                </a:ext>
              </a:extLst>
            </p:cNvPr>
            <p:cNvSpPr/>
            <p:nvPr/>
          </p:nvSpPr>
          <p:spPr>
            <a:xfrm rot="10800000">
              <a:off x="7061075" y="1075499"/>
              <a:ext cx="1060704" cy="478318"/>
            </a:xfrm>
            <a:prstGeom prst="triangle">
              <a:avLst>
                <a:gd name="adj" fmla="val 5269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9414C79F-7A4B-44C0-B71F-5412E9D52E12}"/>
                </a:ext>
              </a:extLst>
            </p:cNvPr>
            <p:cNvSpPr/>
            <p:nvPr/>
          </p:nvSpPr>
          <p:spPr>
            <a:xfrm>
              <a:off x="7162800" y="2831365"/>
              <a:ext cx="209550" cy="7380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Pětiúhelník 19">
              <a:extLst>
                <a:ext uri="{FF2B5EF4-FFF2-40B4-BE49-F238E27FC236}">
                  <a16:creationId xmlns:a16="http://schemas.microsoft.com/office/drawing/2014/main" id="{4A255502-A208-43E4-A459-B378D2D416AA}"/>
                </a:ext>
              </a:extLst>
            </p:cNvPr>
            <p:cNvSpPr/>
            <p:nvPr/>
          </p:nvSpPr>
          <p:spPr>
            <a:xfrm>
              <a:off x="6764655" y="3428592"/>
              <a:ext cx="960120" cy="914400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F6E2B809-F6B6-493D-9072-F41E7F969BA5}"/>
                </a:ext>
              </a:extLst>
            </p:cNvPr>
            <p:cNvCxnSpPr/>
            <p:nvPr/>
          </p:nvCxnSpPr>
          <p:spPr>
            <a:xfrm>
              <a:off x="7244715" y="4076700"/>
              <a:ext cx="0" cy="105727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se šipkou 22">
              <a:extLst>
                <a:ext uri="{FF2B5EF4-FFF2-40B4-BE49-F238E27FC236}">
                  <a16:creationId xmlns:a16="http://schemas.microsoft.com/office/drawing/2014/main" id="{BAF8CA0B-9E21-4672-8EFB-FEA62FB020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9141" y="804969"/>
              <a:ext cx="0" cy="73342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3F43D29-4754-4802-8ECC-22AC0ADA03D5}"/>
                </a:ext>
              </a:extLst>
            </p:cNvPr>
            <p:cNvSpPr txBox="1"/>
            <p:nvPr/>
          </p:nvSpPr>
          <p:spPr>
            <a:xfrm>
              <a:off x="7274664" y="4460125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solidFill>
                    <a:srgbClr val="FF0000"/>
                  </a:solidFill>
                </a:rPr>
                <a:t>F</a:t>
              </a:r>
              <a:r>
                <a:rPr lang="en-US" sz="2000" b="1" baseline="-25000" dirty="0" err="1">
                  <a:solidFill>
                    <a:srgbClr val="FF0000"/>
                  </a:solidFill>
                </a:rPr>
                <a:t>g</a:t>
              </a:r>
              <a:endParaRPr lang="cs-CZ" sz="2000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EA631DDF-50D8-458D-9CC1-FC7B3295A78B}"/>
                </a:ext>
              </a:extLst>
            </p:cNvPr>
            <p:cNvSpPr txBox="1"/>
            <p:nvPr/>
          </p:nvSpPr>
          <p:spPr>
            <a:xfrm>
              <a:off x="6399927" y="1000844"/>
              <a:ext cx="3882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F</a:t>
              </a:r>
              <a:r>
                <a:rPr lang="en-US" sz="2000" b="1" baseline="-25000" dirty="0">
                  <a:solidFill>
                    <a:srgbClr val="FF0000"/>
                  </a:solidFill>
                </a:rPr>
                <a:t>1</a:t>
              </a:r>
              <a:endParaRPr lang="cs-CZ" sz="2000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8" name="Kruh: dutý 7">
              <a:extLst>
                <a:ext uri="{FF2B5EF4-FFF2-40B4-BE49-F238E27FC236}">
                  <a16:creationId xmlns:a16="http://schemas.microsoft.com/office/drawing/2014/main" id="{88D3FEB2-FB1E-47F9-80A9-50EB7A938FB0}"/>
                </a:ext>
              </a:extLst>
            </p:cNvPr>
            <p:cNvSpPr/>
            <p:nvPr/>
          </p:nvSpPr>
          <p:spPr>
            <a:xfrm>
              <a:off x="6810375" y="2374166"/>
              <a:ext cx="914400" cy="914400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5235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E9D6D95-A455-4890-9659-7A12071550CB}"/>
              </a:ext>
            </a:extLst>
          </p:cNvPr>
          <p:cNvSpPr txBox="1"/>
          <p:nvPr/>
        </p:nvSpPr>
        <p:spPr>
          <a:xfrm>
            <a:off x="142874" y="266611"/>
            <a:ext cx="8829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Jakou tlakovou sílu vyvoláme šroubem (závit 2 mm), působíme-li silou 10 N na klíči délky 20 cm?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2F5936A-1764-4DE5-AAAC-48F66FF0F9A1}"/>
              </a:ext>
            </a:extLst>
          </p:cNvPr>
          <p:cNvSpPr txBox="1"/>
          <p:nvPr/>
        </p:nvSpPr>
        <p:spPr>
          <a:xfrm>
            <a:off x="247409" y="2524913"/>
            <a:ext cx="4597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 = 2.</a:t>
            </a:r>
            <a:r>
              <a:rPr lang="el-GR" sz="2000" dirty="0"/>
              <a:t>π</a:t>
            </a:r>
            <a:r>
              <a:rPr lang="en-US" sz="2000" dirty="0"/>
              <a:t>.r.F</a:t>
            </a:r>
            <a:r>
              <a:rPr lang="en-US" sz="2000" baseline="-25000" dirty="0"/>
              <a:t>1</a:t>
            </a:r>
            <a:r>
              <a:rPr lang="en-US" sz="2000" dirty="0"/>
              <a:t> = F</a:t>
            </a:r>
            <a:r>
              <a:rPr lang="en-US" sz="2000" baseline="-25000" dirty="0"/>
              <a:t>2</a:t>
            </a:r>
            <a:r>
              <a:rPr lang="en-US" sz="2000" dirty="0"/>
              <a:t>.h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2 </a:t>
            </a:r>
            <a:r>
              <a:rPr lang="en-US" sz="2000" dirty="0"/>
              <a:t>= 2.</a:t>
            </a:r>
            <a:r>
              <a:rPr lang="el-GR" sz="2000" dirty="0"/>
              <a:t>π</a:t>
            </a:r>
            <a:r>
              <a:rPr lang="en-US" sz="2000" dirty="0"/>
              <a:t>.r.F</a:t>
            </a:r>
            <a:r>
              <a:rPr lang="en-US" sz="2000" baseline="-25000" dirty="0"/>
              <a:t>1</a:t>
            </a:r>
            <a:r>
              <a:rPr lang="en-US" sz="2000" dirty="0"/>
              <a:t>/h = 2.</a:t>
            </a:r>
            <a:r>
              <a:rPr lang="el-GR" sz="2000" dirty="0"/>
              <a:t>π</a:t>
            </a:r>
            <a:r>
              <a:rPr lang="en-US" sz="2000" dirty="0"/>
              <a:t>.0,2.10/0,002 = </a:t>
            </a:r>
            <a:r>
              <a:rPr lang="en-US" sz="2000" u="sng" dirty="0"/>
              <a:t>6280 N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BE22C26-E468-4357-916D-CC8A958DD410}"/>
              </a:ext>
            </a:extLst>
          </p:cNvPr>
          <p:cNvSpPr txBox="1"/>
          <p:nvPr/>
        </p:nvSpPr>
        <p:spPr>
          <a:xfrm>
            <a:off x="247409" y="1201474"/>
            <a:ext cx="2250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 = 2 mm = 0,002 m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 = 10 N</a:t>
            </a:r>
          </a:p>
          <a:p>
            <a:r>
              <a:rPr lang="en-US" sz="2000" dirty="0"/>
              <a:t>r = 20 cm = 0,2 m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  <a:endParaRPr lang="cs-CZ" sz="2000" dirty="0"/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1F794E93-1AE6-4974-A610-3C190A6D5CE5}"/>
              </a:ext>
            </a:extLst>
          </p:cNvPr>
          <p:cNvGrpSpPr/>
          <p:nvPr/>
        </p:nvGrpSpPr>
        <p:grpSpPr>
          <a:xfrm>
            <a:off x="5484596" y="793601"/>
            <a:ext cx="3228873" cy="1731312"/>
            <a:chOff x="5341721" y="1393676"/>
            <a:chExt cx="3228873" cy="1731312"/>
          </a:xfrm>
        </p:grpSpPr>
        <p:sp>
          <p:nvSpPr>
            <p:cNvPr id="5" name="Válec 4">
              <a:extLst>
                <a:ext uri="{FF2B5EF4-FFF2-40B4-BE49-F238E27FC236}">
                  <a16:creationId xmlns:a16="http://schemas.microsoft.com/office/drawing/2014/main" id="{FFFCA266-70E3-46D2-B649-C4AAF7E83D05}"/>
                </a:ext>
              </a:extLst>
            </p:cNvPr>
            <p:cNvSpPr/>
            <p:nvPr/>
          </p:nvSpPr>
          <p:spPr>
            <a:xfrm>
              <a:off x="7277100" y="2085975"/>
              <a:ext cx="914400" cy="40005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0A28E9D4-5F96-453D-AE2B-86252715A263}"/>
                </a:ext>
              </a:extLst>
            </p:cNvPr>
            <p:cNvSpPr/>
            <p:nvPr/>
          </p:nvSpPr>
          <p:spPr>
            <a:xfrm>
              <a:off x="5478602" y="2095500"/>
              <a:ext cx="2712898" cy="857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Pravá složená závorka 6">
              <a:extLst>
                <a:ext uri="{FF2B5EF4-FFF2-40B4-BE49-F238E27FC236}">
                  <a16:creationId xmlns:a16="http://schemas.microsoft.com/office/drawing/2014/main" id="{EE2E74CA-12D3-4E1E-947F-5F5E16B966E4}"/>
                </a:ext>
              </a:extLst>
            </p:cNvPr>
            <p:cNvSpPr/>
            <p:nvPr/>
          </p:nvSpPr>
          <p:spPr>
            <a:xfrm>
              <a:off x="8277225" y="2095500"/>
              <a:ext cx="95250" cy="323225"/>
            </a:xfrm>
            <a:prstGeom prst="rightBrac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20C78FA5-B374-4F40-82F7-DA0721C1AA5C}"/>
                </a:ext>
              </a:extLst>
            </p:cNvPr>
            <p:cNvSpPr txBox="1"/>
            <p:nvPr/>
          </p:nvSpPr>
          <p:spPr>
            <a:xfrm>
              <a:off x="8372475" y="2049393"/>
              <a:ext cx="1981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h</a:t>
              </a:r>
              <a:endParaRPr lang="cs-CZ" b="1" dirty="0">
                <a:solidFill>
                  <a:srgbClr val="0070C0"/>
                </a:solidFill>
              </a:endParaRPr>
            </a:p>
          </p:txBody>
        </p:sp>
        <p:sp>
          <p:nvSpPr>
            <p:cNvPr id="10" name="Pravá složená závorka 9">
              <a:extLst>
                <a:ext uri="{FF2B5EF4-FFF2-40B4-BE49-F238E27FC236}">
                  <a16:creationId xmlns:a16="http://schemas.microsoft.com/office/drawing/2014/main" id="{C8EA1A30-1952-46F8-B03E-05A23AD02B84}"/>
                </a:ext>
              </a:extLst>
            </p:cNvPr>
            <p:cNvSpPr/>
            <p:nvPr/>
          </p:nvSpPr>
          <p:spPr>
            <a:xfrm rot="16200000">
              <a:off x="6510555" y="799023"/>
              <a:ext cx="196554" cy="225093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5F187BDC-7CD8-43EC-9B5F-50258FD58185}"/>
                </a:ext>
              </a:extLst>
            </p:cNvPr>
            <p:cNvSpPr txBox="1"/>
            <p:nvPr/>
          </p:nvSpPr>
          <p:spPr>
            <a:xfrm>
              <a:off x="6476424" y="1393676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r</a:t>
              </a:r>
              <a:endParaRPr lang="cs-CZ" b="1" dirty="0">
                <a:solidFill>
                  <a:srgbClr val="0070C0"/>
                </a:solidFill>
              </a:endParaRPr>
            </a:p>
          </p:txBody>
        </p:sp>
        <p:cxnSp>
          <p:nvCxnSpPr>
            <p:cNvPr id="13" name="Přímá spojnice se šipkou 12">
              <a:extLst>
                <a:ext uri="{FF2B5EF4-FFF2-40B4-BE49-F238E27FC236}">
                  <a16:creationId xmlns:a16="http://schemas.microsoft.com/office/drawing/2014/main" id="{29C60042-4E63-498F-A4FA-3A8CB8DD216F}"/>
                </a:ext>
              </a:extLst>
            </p:cNvPr>
            <p:cNvCxnSpPr>
              <a:cxnSpLocks/>
            </p:cNvCxnSpPr>
            <p:nvPr/>
          </p:nvCxnSpPr>
          <p:spPr>
            <a:xfrm>
              <a:off x="7734301" y="2472526"/>
              <a:ext cx="0" cy="6524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ABA5C2B7-507E-42D3-98DC-CE09DE785272}"/>
                </a:ext>
              </a:extLst>
            </p:cNvPr>
            <p:cNvSpPr txBox="1"/>
            <p:nvPr/>
          </p:nvSpPr>
          <p:spPr>
            <a:xfrm>
              <a:off x="7822488" y="2549231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F</a:t>
              </a:r>
              <a:r>
                <a:rPr lang="en-US" b="1" baseline="-25000" dirty="0">
                  <a:solidFill>
                    <a:srgbClr val="FF0000"/>
                  </a:solidFill>
                </a:rPr>
                <a:t>2</a:t>
              </a:r>
              <a:endParaRPr lang="cs-CZ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76A6DF28-2EA7-4A2C-885C-B551A62F4657}"/>
                </a:ext>
              </a:extLst>
            </p:cNvPr>
            <p:cNvSpPr/>
            <p:nvPr/>
          </p:nvSpPr>
          <p:spPr>
            <a:xfrm>
              <a:off x="5478602" y="2095500"/>
              <a:ext cx="95250" cy="857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B0F91CD7-BE38-4B8D-91B3-B1716114F41C}"/>
                </a:ext>
              </a:extLst>
            </p:cNvPr>
            <p:cNvSpPr txBox="1"/>
            <p:nvPr/>
          </p:nvSpPr>
          <p:spPr>
            <a:xfrm>
              <a:off x="5341721" y="2202104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F</a:t>
              </a:r>
              <a:r>
                <a:rPr lang="en-US" b="1" baseline="-25000" dirty="0">
                  <a:solidFill>
                    <a:srgbClr val="FF0000"/>
                  </a:solidFill>
                </a:rPr>
                <a:t>1</a:t>
              </a:r>
              <a:endParaRPr lang="cs-CZ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23754652-2F6E-4355-9F6C-26D192C3FD5B}"/>
                </a:ext>
              </a:extLst>
            </p:cNvPr>
            <p:cNvSpPr txBox="1"/>
            <p:nvPr/>
          </p:nvSpPr>
          <p:spPr>
            <a:xfrm>
              <a:off x="5341721" y="2696541"/>
              <a:ext cx="20034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F</a:t>
              </a:r>
              <a:r>
                <a:rPr lang="en-US" sz="1600" baseline="-25000" dirty="0">
                  <a:solidFill>
                    <a:srgbClr val="FF0000"/>
                  </a:solidFill>
                </a:rPr>
                <a:t>1</a:t>
              </a:r>
              <a:r>
                <a:rPr lang="en-US" sz="1600" dirty="0">
                  <a:solidFill>
                    <a:srgbClr val="FF0000"/>
                  </a:solidFill>
                </a:rPr>
                <a:t> </a:t>
              </a:r>
              <a:r>
                <a:rPr lang="en-US" sz="1600" dirty="0"/>
                <a:t>m</a:t>
              </a:r>
              <a:r>
                <a:rPr lang="cs-CZ" sz="1600" dirty="0" err="1"/>
                <a:t>íří</a:t>
              </a:r>
              <a:r>
                <a:rPr lang="en-US" sz="1600" dirty="0"/>
                <a:t> p</a:t>
              </a:r>
              <a:r>
                <a:rPr lang="cs-CZ" sz="1600" dirty="0"/>
                <a:t>ř</a:t>
              </a:r>
              <a:r>
                <a:rPr lang="en-US" sz="1600" dirty="0"/>
                <a:t>ed n</a:t>
              </a:r>
              <a:r>
                <a:rPr lang="cs-CZ" sz="1600" dirty="0"/>
                <a:t>á</a:t>
              </a:r>
              <a:r>
                <a:rPr lang="en-US" sz="1600" dirty="0" err="1"/>
                <a:t>kresnu</a:t>
              </a:r>
              <a:endParaRPr lang="cs-CZ" sz="1600" dirty="0"/>
            </a:p>
          </p:txBody>
        </p:sp>
      </p:grpSp>
      <p:sp>
        <p:nvSpPr>
          <p:cNvPr id="9" name="Rovnoramenný trojúhelník 8">
            <a:extLst>
              <a:ext uri="{FF2B5EF4-FFF2-40B4-BE49-F238E27FC236}">
                <a16:creationId xmlns:a16="http://schemas.microsoft.com/office/drawing/2014/main" id="{AE97DA27-4640-498D-97FB-5DA0913ECA8A}"/>
              </a:ext>
            </a:extLst>
          </p:cNvPr>
          <p:cNvSpPr/>
          <p:nvPr/>
        </p:nvSpPr>
        <p:spPr>
          <a:xfrm rot="16200000">
            <a:off x="7743716" y="1257408"/>
            <a:ext cx="252632" cy="90011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09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2BD0808-F290-420A-A585-356C30952CD4}"/>
              </a:ext>
            </a:extLst>
          </p:cNvPr>
          <p:cNvSpPr txBox="1"/>
          <p:nvPr/>
        </p:nvSpPr>
        <p:spPr>
          <a:xfrm>
            <a:off x="209547" y="3816824"/>
            <a:ext cx="84677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Zatáčka o poloměru 30 m byla upravena skloněním povrchu vozovky o úhel 15°. Jak se tím zvýšila maximální bezpečně průjezdná rychlost vozidel, je-li součinitel tření pneumatik na vozovce 0,7? 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67,7 km/h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650CF5A-BCB9-4944-89E9-28433E11A9AC}"/>
              </a:ext>
            </a:extLst>
          </p:cNvPr>
          <p:cNvSpPr txBox="1"/>
          <p:nvPr/>
        </p:nvSpPr>
        <p:spPr>
          <a:xfrm>
            <a:off x="61910" y="189547"/>
            <a:ext cx="87630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effectLst/>
              </a:rPr>
              <a:t>Cy</a:t>
            </a:r>
            <a:r>
              <a:rPr lang="cs-CZ" sz="2000" b="0" i="0" dirty="0" err="1">
                <a:effectLst/>
              </a:rPr>
              <a:t>klista</a:t>
            </a:r>
            <a:r>
              <a:rPr lang="cs-CZ" sz="2000" b="0" i="0" dirty="0">
                <a:effectLst/>
              </a:rPr>
              <a:t> projíždí zatáčku o poloměru 20 m. Jakou nejvyšší rychlostí může zatáčkou projet, je-li součinitel smykového tření mezi pneumatikami a povrchem vozovky 0,4? Pod jakým úhlem sklonu musí při této rychlosti zatáčkou projíždět?</a:t>
            </a:r>
            <a:endParaRPr lang="cs-CZ" sz="2000" dirty="0"/>
          </a:p>
        </p:txBody>
      </p:sp>
      <p:pic>
        <p:nvPicPr>
          <p:cNvPr id="1026" name="Picture 2" descr="$F_s=F_t$">
            <a:extLst>
              <a:ext uri="{FF2B5EF4-FFF2-40B4-BE49-F238E27FC236}">
                <a16:creationId xmlns:a16="http://schemas.microsoft.com/office/drawing/2014/main" id="{9D3FD177-7990-4B74-B694-4F940811D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064" y="1475158"/>
            <a:ext cx="819432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$\frac{v^2.m}{r}=mgf$">
            <a:extLst>
              <a:ext uri="{FF2B5EF4-FFF2-40B4-BE49-F238E27FC236}">
                <a16:creationId xmlns:a16="http://schemas.microsoft.com/office/drawing/2014/main" id="{5DBEE734-3CF0-48E5-8912-3A43C3976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754" y="1794494"/>
            <a:ext cx="1471281" cy="58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$v=\sqrt{g.f.r}$">
            <a:extLst>
              <a:ext uri="{FF2B5EF4-FFF2-40B4-BE49-F238E27FC236}">
                <a16:creationId xmlns:a16="http://schemas.microsoft.com/office/drawing/2014/main" id="{7CD37C43-819D-4FAF-A533-A3CE1E67C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205" y="2597997"/>
            <a:ext cx="1287720" cy="31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$v=\sqrt{9,81.0,4.20}\doteq 8,86m.s^{-1}$">
            <a:extLst>
              <a:ext uri="{FF2B5EF4-FFF2-40B4-BE49-F238E27FC236}">
                <a16:creationId xmlns:a16="http://schemas.microsoft.com/office/drawing/2014/main" id="{6F43B42E-21DD-4499-8C06-F1116A609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1" y="3203913"/>
            <a:ext cx="2485336" cy="22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atematické Fórum / síly ve fyzice">
            <a:extLst>
              <a:ext uri="{FF2B5EF4-FFF2-40B4-BE49-F238E27FC236}">
                <a16:creationId xmlns:a16="http://schemas.microsoft.com/office/drawing/2014/main" id="{3FE2D2B7-B500-4BE4-80FA-39BE50238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144" y="1305271"/>
            <a:ext cx="1942767" cy="214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60502AD-CC59-4763-A606-5B77B9647F48}"/>
              </a:ext>
            </a:extLst>
          </p:cNvPr>
          <p:cNvSpPr txBox="1"/>
          <p:nvPr/>
        </p:nvSpPr>
        <p:spPr>
          <a:xfrm>
            <a:off x="319089" y="1363794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r = 20 m</a:t>
            </a:r>
          </a:p>
          <a:p>
            <a:r>
              <a:rPr lang="cs-CZ" sz="2000" dirty="0"/>
              <a:t>f = 0,4</a:t>
            </a:r>
          </a:p>
          <a:p>
            <a:r>
              <a:rPr lang="cs-CZ" sz="2000" dirty="0"/>
              <a:t>α = ?</a:t>
            </a:r>
          </a:p>
        </p:txBody>
      </p:sp>
    </p:spTree>
    <p:extLst>
      <p:ext uri="{BB962C8B-B14F-4D97-AF65-F5344CB8AC3E}">
        <p14:creationId xmlns:p14="http://schemas.microsoft.com/office/powerpoint/2010/main" val="311817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7FCA8FE-0EF2-4429-ADAB-267A0B9A9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90" y="276224"/>
            <a:ext cx="8711419" cy="52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11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A8DF139-2D12-42DF-9680-9CEEE333339F}"/>
              </a:ext>
            </a:extLst>
          </p:cNvPr>
          <p:cNvSpPr txBox="1"/>
          <p:nvPr/>
        </p:nvSpPr>
        <p:spPr>
          <a:xfrm>
            <a:off x="176212" y="243185"/>
            <a:ext cx="8601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Auto o hmotnosti 1200 kg má motor o výkonu 33 kW. V jakém největším stoupání je schopno udržet rychlost 72 km·h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?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EB92ABD-30F9-44D7-BCB6-866ED19ED876}"/>
              </a:ext>
            </a:extLst>
          </p:cNvPr>
          <p:cNvSpPr txBox="1"/>
          <p:nvPr/>
        </p:nvSpPr>
        <p:spPr>
          <a:xfrm>
            <a:off x="152400" y="5074214"/>
            <a:ext cx="745331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Postup 2</a:t>
            </a:r>
            <a:endParaRPr lang="cs-CZ" dirty="0"/>
          </a:p>
          <a:p>
            <a:endParaRPr lang="cs-CZ" sz="800" dirty="0"/>
          </a:p>
          <a:p>
            <a:r>
              <a:rPr lang="cs-CZ" dirty="0" err="1"/>
              <a:t>ΔEp</a:t>
            </a:r>
            <a:r>
              <a:rPr lang="cs-CZ" dirty="0"/>
              <a:t> = </a:t>
            </a:r>
            <a:r>
              <a:rPr lang="cs-CZ" dirty="0" err="1"/>
              <a:t>m.g.h</a:t>
            </a:r>
            <a:r>
              <a:rPr lang="cs-CZ" dirty="0"/>
              <a:t> = </a:t>
            </a:r>
            <a:r>
              <a:rPr lang="cs-CZ" dirty="0" err="1"/>
              <a:t>m.g.v.t.sin</a:t>
            </a:r>
            <a:r>
              <a:rPr lang="cs-CZ" dirty="0"/>
              <a:t>α</a:t>
            </a:r>
          </a:p>
          <a:p>
            <a:r>
              <a:rPr lang="cs-CZ" dirty="0"/>
              <a:t>W=P.t</a:t>
            </a:r>
          </a:p>
          <a:p>
            <a:r>
              <a:rPr lang="cs-CZ" dirty="0"/>
              <a:t>sinα = </a:t>
            </a:r>
            <a:r>
              <a:rPr lang="cs-CZ" dirty="0" err="1"/>
              <a:t>P.m.g.v</a:t>
            </a:r>
            <a:endParaRPr lang="cs-CZ" dirty="0"/>
          </a:p>
          <a:p>
            <a:r>
              <a:rPr lang="cs-CZ" dirty="0"/>
              <a:t>sinα = P / </a:t>
            </a:r>
            <a:r>
              <a:rPr lang="cs-CZ" dirty="0" err="1"/>
              <a:t>m.g.v</a:t>
            </a:r>
            <a:r>
              <a:rPr lang="cs-CZ" dirty="0"/>
              <a:t> = 33000 / 1200.9,81.20 = 0,140 ⇒  </a:t>
            </a:r>
            <a:r>
              <a:rPr lang="cs-CZ" u="sng" dirty="0"/>
              <a:t>α= 8°3′</a:t>
            </a:r>
          </a:p>
          <a:p>
            <a:endParaRPr lang="cs-CZ" dirty="0"/>
          </a:p>
        </p:txBody>
      </p:sp>
      <p:pic>
        <p:nvPicPr>
          <p:cNvPr id="1026" name="Picture 2" descr="Síly působící na auto">
            <a:extLst>
              <a:ext uri="{FF2B5EF4-FFF2-40B4-BE49-F238E27FC236}">
                <a16:creationId xmlns:a16="http://schemas.microsoft.com/office/drawing/2014/main" id="{812255A9-2FF8-46B3-8BA5-2ECBEE16A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731995"/>
            <a:ext cx="3033713" cy="232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ozklad tíhové síly">
            <a:extLst>
              <a:ext uri="{FF2B5EF4-FFF2-40B4-BE49-F238E27FC236}">
                <a16:creationId xmlns:a16="http://schemas.microsoft.com/office/drawing/2014/main" id="{44DCB389-92B1-441D-94CC-A3684B302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113" y="951071"/>
            <a:ext cx="2747962" cy="210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08F5E582-2096-432C-AB09-D15AB29FA22B}"/>
              </a:ext>
            </a:extLst>
          </p:cNvPr>
          <p:cNvSpPr txBox="1"/>
          <p:nvPr/>
        </p:nvSpPr>
        <p:spPr>
          <a:xfrm>
            <a:off x="6438900" y="3223486"/>
            <a:ext cx="15144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F</a:t>
            </a:r>
            <a:r>
              <a:rPr lang="cs-CZ" baseline="-25000" dirty="0" err="1"/>
              <a:t>n</a:t>
            </a:r>
            <a:r>
              <a:rPr lang="cs-CZ" dirty="0"/>
              <a:t> − R = 0</a:t>
            </a:r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− </a:t>
            </a:r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0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7BB4F43-39E1-43E6-A04E-83E1D756EE96}"/>
              </a:ext>
            </a:extLst>
          </p:cNvPr>
          <p:cNvSpPr txBox="1"/>
          <p:nvPr/>
        </p:nvSpPr>
        <p:spPr>
          <a:xfrm>
            <a:off x="202407" y="1133245"/>
            <a:ext cx="5591174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 = 33 kW = 33000 W</a:t>
            </a:r>
          </a:p>
          <a:p>
            <a:r>
              <a:rPr lang="cs-CZ" dirty="0"/>
              <a:t>m = 1200 kg</a:t>
            </a:r>
          </a:p>
          <a:p>
            <a:r>
              <a:rPr lang="cs-CZ" dirty="0"/>
              <a:t>g = 9,81 m⋅s−2</a:t>
            </a:r>
          </a:p>
          <a:p>
            <a:r>
              <a:rPr lang="cs-CZ" dirty="0"/>
              <a:t>v =72 km⋅h−1 = 20 m⋅s−1</a:t>
            </a:r>
          </a:p>
          <a:p>
            <a:r>
              <a:rPr lang="cs-CZ" dirty="0"/>
              <a:t>α = ?</a:t>
            </a:r>
          </a:p>
          <a:p>
            <a:endParaRPr lang="cs-CZ" dirty="0"/>
          </a:p>
          <a:p>
            <a:r>
              <a:rPr lang="cs-CZ" b="1" dirty="0"/>
              <a:t>Postup 1</a:t>
            </a:r>
          </a:p>
          <a:p>
            <a:endParaRPr lang="cs-CZ" sz="800" dirty="0"/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= </a:t>
            </a:r>
            <a:r>
              <a:rPr lang="cs-CZ" dirty="0" err="1"/>
              <a:t>F</a:t>
            </a:r>
            <a:r>
              <a:rPr lang="cs-CZ" baseline="-25000" dirty="0" err="1"/>
              <a:t>g</a:t>
            </a:r>
            <a:r>
              <a:rPr lang="cs-CZ" dirty="0" err="1"/>
              <a:t>.sin</a:t>
            </a:r>
            <a:r>
              <a:rPr lang="cs-CZ" dirty="0"/>
              <a:t>α</a:t>
            </a:r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= </a:t>
            </a:r>
            <a:r>
              <a:rPr lang="cs-CZ" dirty="0" err="1"/>
              <a:t>m.g.sin</a:t>
            </a:r>
            <a:r>
              <a:rPr lang="cs-CZ" dirty="0"/>
              <a:t>α</a:t>
            </a:r>
          </a:p>
          <a:p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</a:t>
            </a:r>
            <a:r>
              <a:rPr lang="cs-CZ" dirty="0" err="1"/>
              <a:t>P.v</a:t>
            </a:r>
            <a:endParaRPr lang="cs-CZ" dirty="0"/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− </a:t>
            </a:r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0</a:t>
            </a:r>
          </a:p>
          <a:p>
            <a:r>
              <a:rPr lang="cs-CZ" dirty="0"/>
              <a:t>sinα = </a:t>
            </a:r>
            <a:r>
              <a:rPr lang="cs-CZ" dirty="0" err="1"/>
              <a:t>P.m.g.v</a:t>
            </a:r>
            <a:endParaRPr lang="cs-CZ" dirty="0"/>
          </a:p>
          <a:p>
            <a:r>
              <a:rPr lang="cs-CZ" dirty="0"/>
              <a:t>sinα = P / </a:t>
            </a:r>
            <a:r>
              <a:rPr lang="cs-CZ" dirty="0" err="1"/>
              <a:t>m.g.v</a:t>
            </a:r>
            <a:r>
              <a:rPr lang="cs-CZ" dirty="0"/>
              <a:t> = 33000 / 1200.9,81.20 = 0,140 ⇒  </a:t>
            </a:r>
            <a:r>
              <a:rPr lang="cs-CZ" u="sng" dirty="0"/>
              <a:t>α= 8°3′</a:t>
            </a:r>
          </a:p>
        </p:txBody>
      </p:sp>
    </p:spTree>
    <p:extLst>
      <p:ext uri="{BB962C8B-B14F-4D97-AF65-F5344CB8AC3E}">
        <p14:creationId xmlns:p14="http://schemas.microsoft.com/office/powerpoint/2010/main" val="3697697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8A597F7-E9C3-465B-8945-46BCD55821B7}"/>
              </a:ext>
            </a:extLst>
          </p:cNvPr>
          <p:cNvSpPr txBox="1"/>
          <p:nvPr/>
        </p:nvSpPr>
        <p:spPr>
          <a:xfrm>
            <a:off x="82877" y="138111"/>
            <a:ext cx="89474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Těleso jsme zvedli po délce 9 m nakloněné roviny s elevačním úhlem 30°. Součinitel smykového tření je 0,2. S jak velkou účinností jsme pracovali?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Pravoúhlý trojúhelník 3">
            <a:extLst>
              <a:ext uri="{FF2B5EF4-FFF2-40B4-BE49-F238E27FC236}">
                <a16:creationId xmlns:a16="http://schemas.microsoft.com/office/drawing/2014/main" id="{EA0C6EA0-0554-4CE2-9201-E63646B979A7}"/>
              </a:ext>
            </a:extLst>
          </p:cNvPr>
          <p:cNvSpPr/>
          <p:nvPr/>
        </p:nvSpPr>
        <p:spPr>
          <a:xfrm rot="16200000">
            <a:off x="6562726" y="790577"/>
            <a:ext cx="1209675" cy="2619372"/>
          </a:xfrm>
          <a:prstGeom prst="rtTriangl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5705329-941F-40B7-B20B-6BBF8757377C}"/>
              </a:ext>
            </a:extLst>
          </p:cNvPr>
          <p:cNvSpPr/>
          <p:nvPr/>
        </p:nvSpPr>
        <p:spPr>
          <a:xfrm rot="20097626">
            <a:off x="6796853" y="1635824"/>
            <a:ext cx="625258" cy="480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770C0C6-7A97-4EB9-AAD5-0D3F5F35D53E}"/>
              </a:ext>
            </a:extLst>
          </p:cNvPr>
          <p:cNvSpPr txBox="1"/>
          <p:nvPr/>
        </p:nvSpPr>
        <p:spPr>
          <a:xfrm>
            <a:off x="6305550" y="2381250"/>
            <a:ext cx="295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α</a:t>
            </a:r>
            <a:endParaRPr lang="cs-CZ" sz="2000" b="1" dirty="0"/>
          </a:p>
        </p:txBody>
      </p:sp>
      <p:sp>
        <p:nvSpPr>
          <p:cNvPr id="7" name="Oblouk 6">
            <a:extLst>
              <a:ext uri="{FF2B5EF4-FFF2-40B4-BE49-F238E27FC236}">
                <a16:creationId xmlns:a16="http://schemas.microsoft.com/office/drawing/2014/main" id="{C182A84B-70AE-47A4-B915-5D3A8C62EABA}"/>
              </a:ext>
            </a:extLst>
          </p:cNvPr>
          <p:cNvSpPr/>
          <p:nvPr/>
        </p:nvSpPr>
        <p:spPr>
          <a:xfrm rot="1645481">
            <a:off x="6026406" y="2547954"/>
            <a:ext cx="219075" cy="314295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E645433C-420B-42A1-9B08-7548CF7DC8EB}"/>
              </a:ext>
            </a:extLst>
          </p:cNvPr>
          <p:cNvCxnSpPr/>
          <p:nvPr/>
        </p:nvCxnSpPr>
        <p:spPr>
          <a:xfrm>
            <a:off x="7109482" y="1875839"/>
            <a:ext cx="0" cy="113406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D084918-67B5-4388-9183-8732AA32A194}"/>
              </a:ext>
            </a:extLst>
          </p:cNvPr>
          <p:cNvCxnSpPr/>
          <p:nvPr/>
        </p:nvCxnSpPr>
        <p:spPr>
          <a:xfrm flipH="1">
            <a:off x="6453187" y="1875839"/>
            <a:ext cx="656295" cy="3497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25B7E8B1-CA51-4FB6-9C04-40592874DB71}"/>
              </a:ext>
            </a:extLst>
          </p:cNvPr>
          <p:cNvCxnSpPr>
            <a:cxnSpLocks/>
          </p:cNvCxnSpPr>
          <p:nvPr/>
        </p:nvCxnSpPr>
        <p:spPr>
          <a:xfrm>
            <a:off x="7109482" y="1875839"/>
            <a:ext cx="595310" cy="8599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91558A5F-6B1A-487D-A9FB-424BA1980058}"/>
              </a:ext>
            </a:extLst>
          </p:cNvPr>
          <p:cNvCxnSpPr>
            <a:cxnSpLocks/>
          </p:cNvCxnSpPr>
          <p:nvPr/>
        </p:nvCxnSpPr>
        <p:spPr>
          <a:xfrm>
            <a:off x="6453187" y="2172394"/>
            <a:ext cx="656295" cy="83750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4327882-1983-4244-AE87-636A4A802325}"/>
              </a:ext>
            </a:extLst>
          </p:cNvPr>
          <p:cNvCxnSpPr>
            <a:cxnSpLocks/>
          </p:cNvCxnSpPr>
          <p:nvPr/>
        </p:nvCxnSpPr>
        <p:spPr>
          <a:xfrm flipV="1">
            <a:off x="7109482" y="2690578"/>
            <a:ext cx="595310" cy="2901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8B0C7D5-073D-4F93-B553-1D3C16C890A6}"/>
              </a:ext>
            </a:extLst>
          </p:cNvPr>
          <p:cNvSpPr txBox="1"/>
          <p:nvPr/>
        </p:nvSpPr>
        <p:spPr>
          <a:xfrm>
            <a:off x="144021" y="2858253"/>
            <a:ext cx="84426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 = </a:t>
            </a:r>
            <a:r>
              <a:rPr lang="cs-CZ" sz="2000" dirty="0" err="1"/>
              <a:t>m.g.h</a:t>
            </a:r>
            <a:r>
              <a:rPr lang="cs-CZ" sz="2000" dirty="0"/>
              <a:t> = </a:t>
            </a:r>
            <a:r>
              <a:rPr lang="cs-CZ" sz="2000" dirty="0" err="1"/>
              <a:t>m.g.s.sin</a:t>
            </a:r>
            <a:r>
              <a:rPr lang="el-GR" sz="2000" dirty="0"/>
              <a:t>α</a:t>
            </a:r>
            <a:r>
              <a:rPr lang="cs-CZ" sz="2000" dirty="0"/>
              <a:t>   (</a:t>
            </a:r>
            <a:r>
              <a:rPr lang="en-US" sz="2000" dirty="0"/>
              <a:t>bez t</a:t>
            </a:r>
            <a:r>
              <a:rPr lang="cs-CZ" sz="2000" dirty="0"/>
              <a:t>ř</a:t>
            </a:r>
            <a:r>
              <a:rPr lang="en-US" sz="2000" dirty="0" err="1"/>
              <a:t>en</a:t>
            </a:r>
            <a:r>
              <a:rPr lang="cs-CZ" sz="2000" dirty="0"/>
              <a:t>í</a:t>
            </a:r>
            <a:r>
              <a:rPr lang="en-US" sz="2000" dirty="0"/>
              <a:t>, </a:t>
            </a:r>
            <a:r>
              <a:rPr lang="cs-CZ" sz="2000" dirty="0"/>
              <a:t>100% účinnost)</a:t>
            </a:r>
          </a:p>
          <a:p>
            <a:endParaRPr lang="cs-CZ" sz="800" dirty="0"/>
          </a:p>
          <a:p>
            <a:r>
              <a:rPr lang="cs-CZ" sz="2000" dirty="0" err="1"/>
              <a:t>W</a:t>
            </a:r>
            <a:r>
              <a:rPr lang="cs-CZ" sz="2000" baseline="-25000" dirty="0" err="1"/>
              <a:t>t</a:t>
            </a:r>
            <a:r>
              <a:rPr lang="cs-CZ" sz="2000" dirty="0"/>
              <a:t> = </a:t>
            </a:r>
            <a:r>
              <a:rPr lang="cs-CZ" sz="2000" dirty="0" err="1"/>
              <a:t>F</a:t>
            </a:r>
            <a:r>
              <a:rPr lang="cs-CZ" sz="2000" baseline="-25000" dirty="0" err="1"/>
              <a:t>t</a:t>
            </a:r>
            <a:r>
              <a:rPr lang="cs-CZ" sz="2000" dirty="0" err="1"/>
              <a:t>.s</a:t>
            </a:r>
            <a:r>
              <a:rPr lang="cs-CZ" sz="2000" dirty="0"/>
              <a:t> = s.</a:t>
            </a:r>
            <a:r>
              <a:rPr lang="el-GR" sz="2000" dirty="0"/>
              <a:t>σ</a:t>
            </a:r>
            <a:r>
              <a:rPr lang="cs-CZ" sz="2000" dirty="0"/>
              <a:t>.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 err="1"/>
              <a:t>.cos</a:t>
            </a:r>
            <a:r>
              <a:rPr lang="el-GR" sz="2000" dirty="0"/>
              <a:t>α</a:t>
            </a:r>
            <a:r>
              <a:rPr lang="cs-CZ" sz="2000" dirty="0"/>
              <a:t> = s.</a:t>
            </a:r>
            <a:r>
              <a:rPr lang="el-GR" sz="2000" dirty="0"/>
              <a:t>σ</a:t>
            </a:r>
            <a:r>
              <a:rPr lang="cs-CZ" sz="2000" dirty="0"/>
              <a:t>.</a:t>
            </a:r>
            <a:r>
              <a:rPr lang="cs-CZ" sz="2000" dirty="0" err="1"/>
              <a:t>m.g.cos</a:t>
            </a:r>
            <a:r>
              <a:rPr lang="el-GR" sz="2000" dirty="0"/>
              <a:t>α</a:t>
            </a:r>
            <a:endParaRPr lang="cs-CZ" sz="2000" dirty="0"/>
          </a:p>
          <a:p>
            <a:endParaRPr lang="cs-CZ" sz="800" dirty="0"/>
          </a:p>
          <a:p>
            <a:r>
              <a:rPr lang="el-GR" sz="2000" dirty="0"/>
              <a:t>η</a:t>
            </a:r>
            <a:r>
              <a:rPr lang="cs-CZ" sz="2000" dirty="0"/>
              <a:t> = W/(W + </a:t>
            </a:r>
            <a:r>
              <a:rPr lang="cs-CZ" sz="2000" dirty="0" err="1"/>
              <a:t>W</a:t>
            </a:r>
            <a:r>
              <a:rPr lang="cs-CZ" sz="2000" baseline="-25000" dirty="0" err="1"/>
              <a:t>t</a:t>
            </a:r>
            <a:r>
              <a:rPr lang="cs-CZ" sz="2000" dirty="0"/>
              <a:t>) = </a:t>
            </a:r>
            <a:r>
              <a:rPr lang="cs-CZ" sz="2000" dirty="0" err="1"/>
              <a:t>s.sin</a:t>
            </a:r>
            <a:r>
              <a:rPr lang="el-GR" sz="2000" dirty="0"/>
              <a:t> α</a:t>
            </a:r>
            <a:r>
              <a:rPr lang="en-US" sz="2000" dirty="0"/>
              <a:t>/</a:t>
            </a:r>
            <a:r>
              <a:rPr lang="cs-CZ" sz="2000" dirty="0"/>
              <a:t>(</a:t>
            </a:r>
            <a:r>
              <a:rPr lang="cs-CZ" sz="2000" dirty="0" err="1"/>
              <a:t>s.sin</a:t>
            </a:r>
            <a:r>
              <a:rPr lang="el-GR" sz="2000" dirty="0"/>
              <a:t>α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</a:t>
            </a:r>
            <a:r>
              <a:rPr lang="en-US" sz="2000" dirty="0"/>
              <a:t>s.</a:t>
            </a:r>
            <a:r>
              <a:rPr lang="el-GR" sz="2000" dirty="0"/>
              <a:t>σ</a:t>
            </a:r>
            <a:r>
              <a:rPr lang="cs-CZ" sz="2000" dirty="0"/>
              <a:t>. cos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en-US" sz="2000" dirty="0"/>
              <a:t> </a:t>
            </a:r>
            <a:r>
              <a:rPr lang="cs-CZ" sz="2000" dirty="0"/>
              <a:t>= sin</a:t>
            </a:r>
            <a:r>
              <a:rPr lang="el-GR" sz="2000" dirty="0"/>
              <a:t>α</a:t>
            </a:r>
            <a:r>
              <a:rPr lang="en-US" sz="2000" dirty="0"/>
              <a:t> /</a:t>
            </a:r>
            <a:r>
              <a:rPr lang="cs-CZ" sz="2000" dirty="0"/>
              <a:t>(sin</a:t>
            </a:r>
            <a:r>
              <a:rPr lang="el-GR" sz="2000" dirty="0"/>
              <a:t>α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</a:t>
            </a:r>
            <a:r>
              <a:rPr lang="el-GR" sz="2000" dirty="0"/>
              <a:t>σ</a:t>
            </a:r>
            <a:r>
              <a:rPr lang="cs-CZ" sz="2000" dirty="0"/>
              <a:t>.cos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endParaRPr lang="en-US" sz="2000" dirty="0"/>
          </a:p>
          <a:p>
            <a:endParaRPr lang="cs-CZ" sz="800" dirty="0"/>
          </a:p>
          <a:p>
            <a:r>
              <a:rPr lang="el-GR" sz="2000" dirty="0"/>
              <a:t>η</a:t>
            </a:r>
            <a:r>
              <a:rPr lang="cs-CZ" sz="2000" dirty="0"/>
              <a:t> = sin</a:t>
            </a:r>
            <a:r>
              <a:rPr lang="en-US" sz="2000" dirty="0"/>
              <a:t>30</a:t>
            </a:r>
            <a:r>
              <a:rPr lang="cs-CZ" sz="2000" dirty="0"/>
              <a:t>°</a:t>
            </a:r>
            <a:r>
              <a:rPr lang="en-US" sz="2000" dirty="0"/>
              <a:t>/(</a:t>
            </a:r>
            <a:r>
              <a:rPr lang="cs-CZ" sz="2000" dirty="0"/>
              <a:t>sin</a:t>
            </a:r>
            <a:r>
              <a:rPr lang="en-US" sz="2000" dirty="0"/>
              <a:t>30</a:t>
            </a:r>
            <a:r>
              <a:rPr lang="cs-CZ" sz="2000" dirty="0"/>
              <a:t>°</a:t>
            </a:r>
            <a:r>
              <a:rPr lang="en-US" sz="2000" dirty="0"/>
              <a:t> + </a:t>
            </a:r>
            <a:r>
              <a:rPr lang="cs-CZ" sz="2000" dirty="0"/>
              <a:t>0,2. cos</a:t>
            </a:r>
            <a:r>
              <a:rPr lang="en-US" sz="2000" dirty="0"/>
              <a:t>30</a:t>
            </a:r>
            <a:r>
              <a:rPr lang="cs-CZ" sz="2000" dirty="0"/>
              <a:t>°)</a:t>
            </a:r>
            <a:r>
              <a:rPr lang="en-US" sz="2000" dirty="0"/>
              <a:t> </a:t>
            </a:r>
            <a:r>
              <a:rPr lang="cs-CZ" sz="2000" dirty="0"/>
              <a:t>= 0,5/</a:t>
            </a:r>
            <a:r>
              <a:rPr lang="en-US" sz="2000" dirty="0"/>
              <a:t>(</a:t>
            </a:r>
            <a:r>
              <a:rPr lang="cs-CZ" sz="2000" dirty="0"/>
              <a:t>0,5 </a:t>
            </a:r>
            <a:r>
              <a:rPr lang="en-US" sz="2000" dirty="0"/>
              <a:t>+ </a:t>
            </a:r>
            <a:r>
              <a:rPr lang="cs-CZ" sz="2000" dirty="0"/>
              <a:t>0,</a:t>
            </a:r>
            <a:r>
              <a:rPr lang="en-US" sz="2000" dirty="0"/>
              <a:t>174) </a:t>
            </a:r>
            <a:r>
              <a:rPr lang="cs-CZ" sz="2000" dirty="0"/>
              <a:t>= </a:t>
            </a:r>
            <a:r>
              <a:rPr lang="en-US" sz="2000" dirty="0"/>
              <a:t>0,7</a:t>
            </a:r>
            <a:r>
              <a:rPr lang="cs-CZ" sz="2000" dirty="0"/>
              <a:t>4</a:t>
            </a:r>
            <a:r>
              <a:rPr lang="en-US" sz="2000" dirty="0"/>
              <a:t>2 = </a:t>
            </a:r>
            <a:r>
              <a:rPr lang="en-US" sz="2000" u="sng" dirty="0"/>
              <a:t>74,2 %</a:t>
            </a:r>
            <a:endParaRPr lang="cs-CZ" sz="2000" u="sng" dirty="0"/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7DA2EC29-F576-4496-A5AA-E634902A8EF1}"/>
              </a:ext>
            </a:extLst>
          </p:cNvPr>
          <p:cNvCxnSpPr/>
          <p:nvPr/>
        </p:nvCxnSpPr>
        <p:spPr>
          <a:xfrm flipV="1">
            <a:off x="7109482" y="1495425"/>
            <a:ext cx="701018" cy="380414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66526433-9E8D-402D-864F-19D900B42464}"/>
              </a:ext>
            </a:extLst>
          </p:cNvPr>
          <p:cNvCxnSpPr>
            <a:cxnSpLocks/>
          </p:cNvCxnSpPr>
          <p:nvPr/>
        </p:nvCxnSpPr>
        <p:spPr>
          <a:xfrm flipH="1">
            <a:off x="6705599" y="1837739"/>
            <a:ext cx="384835" cy="194444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D2A7AB4E-3855-4725-AD4E-C6CEEB73194E}"/>
              </a:ext>
            </a:extLst>
          </p:cNvPr>
          <p:cNvSpPr txBox="1"/>
          <p:nvPr/>
        </p:nvSpPr>
        <p:spPr>
          <a:xfrm>
            <a:off x="7334178" y="1978797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baseline="-25000" dirty="0" err="1">
                <a:solidFill>
                  <a:srgbClr val="FF0000"/>
                </a:solidFill>
              </a:rPr>
              <a:t>n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D3C5984F-6D88-4473-94DF-7125E645E08B}"/>
              </a:ext>
            </a:extLst>
          </p:cNvPr>
          <p:cNvSpPr txBox="1"/>
          <p:nvPr/>
        </p:nvSpPr>
        <p:spPr>
          <a:xfrm>
            <a:off x="7034320" y="2281822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baseline="-25000" dirty="0" err="1">
                <a:solidFill>
                  <a:srgbClr val="FF0000"/>
                </a:solidFill>
              </a:rPr>
              <a:t>g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12B9B8F8-4A19-4F7E-AB52-8FD79DC2679F}"/>
              </a:ext>
            </a:extLst>
          </p:cNvPr>
          <p:cNvSpPr txBox="1"/>
          <p:nvPr/>
        </p:nvSpPr>
        <p:spPr>
          <a:xfrm>
            <a:off x="7391993" y="130212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F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C6C747DB-5E23-462C-B4E8-598CAC9EBCD3}"/>
              </a:ext>
            </a:extLst>
          </p:cNvPr>
          <p:cNvSpPr txBox="1"/>
          <p:nvPr/>
        </p:nvSpPr>
        <p:spPr>
          <a:xfrm>
            <a:off x="6439574" y="1680548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F</a:t>
            </a:r>
            <a:r>
              <a:rPr lang="cs-CZ" baseline="-25000" dirty="0">
                <a:solidFill>
                  <a:srgbClr val="7030A0"/>
                </a:solidFill>
              </a:rPr>
              <a:t>t</a:t>
            </a:r>
          </a:p>
        </p:txBody>
      </p:sp>
      <p:sp>
        <p:nvSpPr>
          <p:cNvPr id="34" name="Pravá složená závorka 33">
            <a:extLst>
              <a:ext uri="{FF2B5EF4-FFF2-40B4-BE49-F238E27FC236}">
                <a16:creationId xmlns:a16="http://schemas.microsoft.com/office/drawing/2014/main" id="{6B67B955-E7DF-46EE-A7FE-8D24CEEECFB4}"/>
              </a:ext>
            </a:extLst>
          </p:cNvPr>
          <p:cNvSpPr/>
          <p:nvPr/>
        </p:nvSpPr>
        <p:spPr>
          <a:xfrm>
            <a:off x="8532400" y="1505930"/>
            <a:ext cx="108459" cy="11790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017578FE-D331-4B36-90A1-47B169ECAF88}"/>
              </a:ext>
            </a:extLst>
          </p:cNvPr>
          <p:cNvSpPr txBox="1"/>
          <p:nvPr/>
        </p:nvSpPr>
        <p:spPr>
          <a:xfrm>
            <a:off x="8666649" y="191078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36" name="Pravá složená závorka 35">
            <a:extLst>
              <a:ext uri="{FF2B5EF4-FFF2-40B4-BE49-F238E27FC236}">
                <a16:creationId xmlns:a16="http://schemas.microsoft.com/office/drawing/2014/main" id="{BE6598B6-8482-4B1F-9275-6F8AAA87DFD4}"/>
              </a:ext>
            </a:extLst>
          </p:cNvPr>
          <p:cNvSpPr/>
          <p:nvPr/>
        </p:nvSpPr>
        <p:spPr>
          <a:xfrm rot="14726229">
            <a:off x="6781926" y="137110"/>
            <a:ext cx="232180" cy="29105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0A6A43A1-2D7D-49C9-B843-C154145594A6}"/>
              </a:ext>
            </a:extLst>
          </p:cNvPr>
          <p:cNvSpPr txBox="1"/>
          <p:nvPr/>
        </p:nvSpPr>
        <p:spPr>
          <a:xfrm>
            <a:off x="6691444" y="1125880"/>
            <a:ext cx="4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A7119682-BE1E-4C06-8DF7-D156C380E046}"/>
              </a:ext>
            </a:extLst>
          </p:cNvPr>
          <p:cNvSpPr txBox="1"/>
          <p:nvPr/>
        </p:nvSpPr>
        <p:spPr>
          <a:xfrm>
            <a:off x="6127485" y="1917623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cs-CZ" baseline="-25000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B2DC0C7-73ED-439C-8C33-F2FE38924586}"/>
              </a:ext>
            </a:extLst>
          </p:cNvPr>
          <p:cNvSpPr txBox="1"/>
          <p:nvPr/>
        </p:nvSpPr>
        <p:spPr>
          <a:xfrm>
            <a:off x="235848" y="1048393"/>
            <a:ext cx="9220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 = 9 m</a:t>
            </a:r>
          </a:p>
          <a:p>
            <a:r>
              <a:rPr lang="el-GR" sz="2000" dirty="0"/>
              <a:t>α</a:t>
            </a:r>
            <a:r>
              <a:rPr lang="en-US" sz="2000" dirty="0"/>
              <a:t> = 30</a:t>
            </a:r>
            <a:r>
              <a:rPr lang="cs-CZ" sz="2000" dirty="0"/>
              <a:t>°</a:t>
            </a:r>
            <a:endParaRPr lang="en-US" sz="2000" dirty="0"/>
          </a:p>
          <a:p>
            <a:r>
              <a:rPr lang="el-GR" sz="2000" dirty="0"/>
              <a:t>σ</a:t>
            </a:r>
            <a:r>
              <a:rPr lang="en-US" sz="2000" dirty="0"/>
              <a:t> = 0,2</a:t>
            </a:r>
          </a:p>
          <a:p>
            <a:r>
              <a:rPr lang="el-GR" sz="2000" dirty="0"/>
              <a:t>η</a:t>
            </a:r>
            <a:r>
              <a:rPr lang="cs-CZ" sz="2000" dirty="0"/>
              <a:t> =</a:t>
            </a:r>
            <a:r>
              <a:rPr lang="en-US" sz="2000" dirty="0"/>
              <a:t> 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61045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93C6D19-1E5D-4CC5-97AA-76496B4EC0E2}"/>
              </a:ext>
            </a:extLst>
          </p:cNvPr>
          <p:cNvSpPr txBox="1"/>
          <p:nvPr/>
        </p:nvSpPr>
        <p:spPr>
          <a:xfrm>
            <a:off x="204787" y="264861"/>
            <a:ext cx="867251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Jakou tahovou sílu musí vyvinout elektromotor nákladního výtahu, jestliže zdvihá dva pytle cementu přes kladku pevnou, každý po 50 kg a hmotnost samotné plošiny výtahu je 30 kg? </a:t>
            </a:r>
            <a:endParaRPr lang="cs-CZ" sz="2000" dirty="0">
              <a:solidFill>
                <a:srgbClr val="FF0000"/>
              </a:solidFill>
            </a:endParaRPr>
          </a:p>
          <a:p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 err="1"/>
              <a:t>m</a:t>
            </a:r>
            <a:r>
              <a:rPr lang="cs-CZ" sz="2000" baseline="-25000" dirty="0" err="1"/>
              <a:t>c</a:t>
            </a:r>
            <a:r>
              <a:rPr lang="cs-CZ" sz="2000" dirty="0"/>
              <a:t> = 50 kg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p</a:t>
            </a:r>
            <a:r>
              <a:rPr lang="cs-CZ" sz="2000" dirty="0"/>
              <a:t> = 30 kg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? 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 = </a:t>
            </a:r>
            <a:r>
              <a:rPr lang="cs-CZ" sz="2000" dirty="0" err="1"/>
              <a:t>m.g</a:t>
            </a:r>
            <a:r>
              <a:rPr lang="cs-CZ" sz="2000" dirty="0"/>
              <a:t> 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(2.m</a:t>
            </a:r>
            <a:r>
              <a:rPr lang="cs-CZ" sz="2000" baseline="-25000" dirty="0"/>
              <a:t>c</a:t>
            </a:r>
            <a:r>
              <a:rPr lang="cs-CZ" sz="2000" dirty="0"/>
              <a:t> + m</a:t>
            </a:r>
            <a:r>
              <a:rPr lang="cs-CZ" sz="2000" baseline="-25000" dirty="0"/>
              <a:t>p</a:t>
            </a:r>
            <a:r>
              <a:rPr lang="cs-CZ" sz="2000" dirty="0"/>
              <a:t>).g = (2.50 + 30).10 = </a:t>
            </a:r>
            <a:r>
              <a:rPr lang="cs-CZ" sz="2000" u="sng" dirty="0"/>
              <a:t>1300 N</a:t>
            </a: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699D56B1-3DD7-4519-9980-85DC8F5FFBB9}"/>
              </a:ext>
            </a:extLst>
          </p:cNvPr>
          <p:cNvGrpSpPr/>
          <p:nvPr/>
        </p:nvGrpSpPr>
        <p:grpSpPr>
          <a:xfrm>
            <a:off x="7310771" y="1420698"/>
            <a:ext cx="1228310" cy="2817927"/>
            <a:chOff x="7310771" y="1420698"/>
            <a:chExt cx="1228310" cy="2817927"/>
          </a:xfrm>
        </p:grpSpPr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59CBE4C8-BC45-4208-8056-43E3EDA28193}"/>
                </a:ext>
              </a:extLst>
            </p:cNvPr>
            <p:cNvCxnSpPr>
              <a:cxnSpLocks/>
            </p:cNvCxnSpPr>
            <p:nvPr/>
          </p:nvCxnSpPr>
          <p:spPr>
            <a:xfrm>
              <a:off x="8170069" y="3113683"/>
              <a:ext cx="0" cy="74996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4ACA49B3-03A7-4801-8EEC-BF866B62278C}"/>
                </a:ext>
              </a:extLst>
            </p:cNvPr>
            <p:cNvSpPr/>
            <p:nvPr/>
          </p:nvSpPr>
          <p:spPr>
            <a:xfrm>
              <a:off x="7900131" y="1522355"/>
              <a:ext cx="123826" cy="4286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B46DA3EA-0C1D-48D2-ACD5-AFA0ABECAC78}"/>
                </a:ext>
              </a:extLst>
            </p:cNvPr>
            <p:cNvGrpSpPr/>
            <p:nvPr/>
          </p:nvGrpSpPr>
          <p:grpSpPr>
            <a:xfrm>
              <a:off x="7310771" y="1420698"/>
              <a:ext cx="1228310" cy="2702149"/>
              <a:chOff x="7310771" y="1420698"/>
              <a:chExt cx="1228310" cy="2702149"/>
            </a:xfrm>
          </p:grpSpPr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4419D8EA-7A30-4F06-A709-832075E6B351}"/>
                  </a:ext>
                </a:extLst>
              </p:cNvPr>
              <p:cNvSpPr/>
              <p:nvPr/>
            </p:nvSpPr>
            <p:spPr>
              <a:xfrm>
                <a:off x="7686675" y="1941915"/>
                <a:ext cx="80963" cy="11811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D0AF0B9-6149-4862-8140-2E327C0C883C}"/>
                  </a:ext>
                </a:extLst>
              </p:cNvPr>
              <p:cNvSpPr/>
              <p:nvPr/>
            </p:nvSpPr>
            <p:spPr>
              <a:xfrm>
                <a:off x="8129588" y="1941915"/>
                <a:ext cx="80963" cy="11811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" name="Kruh: dutý 3">
                <a:extLst>
                  <a:ext uri="{FF2B5EF4-FFF2-40B4-BE49-F238E27FC236}">
                    <a16:creationId xmlns:a16="http://schemas.microsoft.com/office/drawing/2014/main" id="{5255756C-7ACC-4FEF-AFEF-4C3251C97B9C}"/>
                  </a:ext>
                </a:extLst>
              </p:cNvPr>
              <p:cNvSpPr/>
              <p:nvPr/>
            </p:nvSpPr>
            <p:spPr>
              <a:xfrm>
                <a:off x="7686675" y="1679977"/>
                <a:ext cx="523876" cy="523876"/>
              </a:xfrm>
              <a:prstGeom prst="don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ovnoramenný trojúhelník 7">
                <a:extLst>
                  <a:ext uri="{FF2B5EF4-FFF2-40B4-BE49-F238E27FC236}">
                    <a16:creationId xmlns:a16="http://schemas.microsoft.com/office/drawing/2014/main" id="{137ED247-D736-4FFB-90DB-DDCB5A6EA493}"/>
                  </a:ext>
                </a:extLst>
              </p:cNvPr>
              <p:cNvSpPr/>
              <p:nvPr/>
            </p:nvSpPr>
            <p:spPr>
              <a:xfrm>
                <a:off x="7310771" y="3008184"/>
                <a:ext cx="859298" cy="610785"/>
              </a:xfrm>
              <a:prstGeom prst="triangle">
                <a:avLst/>
              </a:prstGeom>
              <a:noFill/>
              <a:ln w="603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C6C370F2-3DAB-44ED-AD3C-8E93DFEB7D21}"/>
                  </a:ext>
                </a:extLst>
              </p:cNvPr>
              <p:cNvSpPr/>
              <p:nvPr/>
            </p:nvSpPr>
            <p:spPr>
              <a:xfrm>
                <a:off x="7458075" y="3326739"/>
                <a:ext cx="619126" cy="29223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C094A79C-F513-4846-B735-C8FAF6447691}"/>
                  </a:ext>
                </a:extLst>
              </p:cNvPr>
              <p:cNvSpPr txBox="1"/>
              <p:nvPr/>
            </p:nvSpPr>
            <p:spPr>
              <a:xfrm>
                <a:off x="7317663" y="3753515"/>
                <a:ext cx="369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>
                    <a:solidFill>
                      <a:srgbClr val="FF0000"/>
                    </a:solidFill>
                  </a:rPr>
                  <a:t>F</a:t>
                </a:r>
                <a:r>
                  <a:rPr lang="cs-CZ" b="1" baseline="-250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C4849954-CED4-4CC0-B1B5-3BC986310193}"/>
                  </a:ext>
                </a:extLst>
              </p:cNvPr>
              <p:cNvSpPr txBox="1"/>
              <p:nvPr/>
            </p:nvSpPr>
            <p:spPr>
              <a:xfrm>
                <a:off x="8170069" y="3187309"/>
                <a:ext cx="369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>
                    <a:solidFill>
                      <a:srgbClr val="FF0000"/>
                    </a:solidFill>
                  </a:rPr>
                  <a:t>F</a:t>
                </a:r>
                <a:r>
                  <a:rPr lang="cs-CZ" b="1" baseline="-25000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5" name="Rovnoramenný trojúhelník 14">
                <a:extLst>
                  <a:ext uri="{FF2B5EF4-FFF2-40B4-BE49-F238E27FC236}">
                    <a16:creationId xmlns:a16="http://schemas.microsoft.com/office/drawing/2014/main" id="{B1C420B4-3A00-4EBE-ABFC-E28C539BB89F}"/>
                  </a:ext>
                </a:extLst>
              </p:cNvPr>
              <p:cNvSpPr/>
              <p:nvPr/>
            </p:nvSpPr>
            <p:spPr>
              <a:xfrm rot="10800000">
                <a:off x="7418261" y="1420698"/>
                <a:ext cx="1060704" cy="27741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6" name="Přímá spojnice se šipkou 5">
              <a:extLst>
                <a:ext uri="{FF2B5EF4-FFF2-40B4-BE49-F238E27FC236}">
                  <a16:creationId xmlns:a16="http://schemas.microsoft.com/office/drawing/2014/main" id="{1DF5BEF0-FB26-4DFB-B50B-310320EFFC32}"/>
                </a:ext>
              </a:extLst>
            </p:cNvPr>
            <p:cNvCxnSpPr>
              <a:cxnSpLocks/>
            </p:cNvCxnSpPr>
            <p:nvPr/>
          </p:nvCxnSpPr>
          <p:spPr>
            <a:xfrm>
              <a:off x="7767638" y="3488664"/>
              <a:ext cx="0" cy="74996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0974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3363AA7-8E28-4DF7-B056-222A9AEA4997}"/>
              </a:ext>
            </a:extLst>
          </p:cNvPr>
          <p:cNvSpPr txBox="1"/>
          <p:nvPr/>
        </p:nvSpPr>
        <p:spPr>
          <a:xfrm>
            <a:off x="221558" y="1206958"/>
            <a:ext cx="86439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Mramorový blok </a:t>
            </a:r>
            <a:r>
              <a:rPr lang="en-US" sz="2000" dirty="0"/>
              <a:t>o</a:t>
            </a:r>
            <a:r>
              <a:rPr lang="cs-CZ" sz="2000" dirty="0"/>
              <a:t> objem</a:t>
            </a:r>
            <a:r>
              <a:rPr lang="en-US" sz="2000" dirty="0"/>
              <a:t>u</a:t>
            </a:r>
            <a:r>
              <a:rPr lang="cs-CZ" sz="2000" dirty="0"/>
              <a:t> 3,5 m</a:t>
            </a:r>
            <a:r>
              <a:rPr lang="cs-CZ" sz="2000" baseline="30000" dirty="0"/>
              <a:t>3</a:t>
            </a:r>
            <a:r>
              <a:rPr lang="en-US" sz="2000" dirty="0"/>
              <a:t> </a:t>
            </a:r>
            <a:r>
              <a:rPr lang="cs-CZ" sz="2000" dirty="0"/>
              <a:t>váží 10 t. Jaká bude hmotnost mramorového náhrobního kamene tvaru pravoúhlého rovnoběžnostěnu o délce 2,5 m, šířce 0,9 m a výšce 35 cm</a:t>
            </a:r>
            <a:r>
              <a:rPr lang="en-US" sz="2000" dirty="0"/>
              <a:t>?</a:t>
            </a:r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B9BD4D6-ED68-4B73-A14C-D92B66445AEE}"/>
              </a:ext>
            </a:extLst>
          </p:cNvPr>
          <p:cNvSpPr txBox="1"/>
          <p:nvPr/>
        </p:nvSpPr>
        <p:spPr>
          <a:xfrm>
            <a:off x="231913" y="2280238"/>
            <a:ext cx="11728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[2250 kg]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1F1C958-998A-460C-B4B6-001DD01CC55A}"/>
              </a:ext>
            </a:extLst>
          </p:cNvPr>
          <p:cNvSpPr txBox="1"/>
          <p:nvPr/>
        </p:nvSpPr>
        <p:spPr>
          <a:xfrm>
            <a:off x="183769" y="2920861"/>
            <a:ext cx="86439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Kapka</a:t>
            </a:r>
            <a:r>
              <a:rPr lang="en-US" sz="2000" dirty="0"/>
              <a:t> </a:t>
            </a:r>
            <a:r>
              <a:rPr lang="en-US" sz="2000" dirty="0" err="1"/>
              <a:t>oleje</a:t>
            </a:r>
            <a:r>
              <a:rPr lang="en-US" sz="2000" dirty="0"/>
              <a:t> o </a:t>
            </a:r>
            <a:r>
              <a:rPr lang="en-US" sz="2000" dirty="0" err="1"/>
              <a:t>objemu</a:t>
            </a:r>
            <a:r>
              <a:rPr lang="en-US" sz="2000" dirty="0"/>
              <a:t> 0,050 mm</a:t>
            </a:r>
            <a:r>
              <a:rPr lang="en-US" sz="2000" baseline="30000" dirty="0"/>
              <a:t>3</a:t>
            </a:r>
            <a:r>
              <a:rPr lang="en-US" sz="2000" dirty="0"/>
              <a:t> se </a:t>
            </a:r>
            <a:r>
              <a:rPr lang="en-US" sz="2000" dirty="0" err="1"/>
              <a:t>roztekla</a:t>
            </a:r>
            <a:r>
              <a:rPr lang="en-US" sz="2000" dirty="0"/>
              <a:t> po </a:t>
            </a:r>
            <a:r>
              <a:rPr lang="cs-CZ" sz="2000" dirty="0"/>
              <a:t>povrchu vody a vytvořila skvrnu přibližně tvaru kruhu o obsahu</a:t>
            </a:r>
            <a:r>
              <a:rPr lang="en-US" sz="2000" dirty="0"/>
              <a:t> </a:t>
            </a:r>
            <a:r>
              <a:rPr lang="cs-CZ" sz="2000" dirty="0"/>
              <a:t>600 cm</a:t>
            </a:r>
            <a:r>
              <a:rPr lang="cs-CZ" sz="2000" baseline="30000" dirty="0"/>
              <a:t>2</a:t>
            </a:r>
            <a:r>
              <a:rPr lang="cs-CZ" sz="2000" dirty="0"/>
              <a:t>. Za předpokladu, že skvrnu tvoří 2 vrstvy molekul vypočtěte průměr molekuly oleje.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701FD3F-80B6-41CF-8649-F4B31AD8CAA1}"/>
              </a:ext>
            </a:extLst>
          </p:cNvPr>
          <p:cNvSpPr txBox="1"/>
          <p:nvPr/>
        </p:nvSpPr>
        <p:spPr>
          <a:xfrm>
            <a:off x="218660" y="3989769"/>
            <a:ext cx="11198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[0,4 nm]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5ABB12F-F35D-4BC0-BA82-AF9C3BB9A3F5}"/>
              </a:ext>
            </a:extLst>
          </p:cNvPr>
          <p:cNvSpPr txBox="1"/>
          <p:nvPr/>
        </p:nvSpPr>
        <p:spPr>
          <a:xfrm>
            <a:off x="265043" y="4823791"/>
            <a:ext cx="8666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Železná deska 2 m dlouhá a 40 cm široká má mít tíhu 1850 N. Jaká bude tloušťka desky? Hustota železa je  7873 kg/m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E5D3981-EA39-4EE8-97A5-3192399C78AB}"/>
              </a:ext>
            </a:extLst>
          </p:cNvPr>
          <p:cNvSpPr txBox="1"/>
          <p:nvPr/>
        </p:nvSpPr>
        <p:spPr>
          <a:xfrm>
            <a:off x="265042" y="5533647"/>
            <a:ext cx="11198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c</a:t>
            </a:r>
            <a:r>
              <a:rPr lang="en-US" sz="2000" dirty="0">
                <a:solidFill>
                  <a:srgbClr val="FF0000"/>
                </a:solidFill>
              </a:rPr>
              <a:t>m]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18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730B88C-B538-4691-81E3-5BC6332AB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943488"/>
            <a:ext cx="6010276" cy="568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4A24C70-87D4-4EA3-A41D-24EEE6496EC2}"/>
              </a:ext>
            </a:extLst>
          </p:cNvPr>
          <p:cNvSpPr txBox="1"/>
          <p:nvPr/>
        </p:nvSpPr>
        <p:spPr>
          <a:xfrm>
            <a:off x="152399" y="142875"/>
            <a:ext cx="88106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Víko s průměrem 32 cm třeba připevnit k otvoru tlakové nádoby 24 šrouby. Tlak plynu v nádobě je 6 </a:t>
            </a:r>
            <a:r>
              <a:rPr lang="cs-CZ" b="0" i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MPa.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plošný obsah průřezu šroubů třeba zvolit?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414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A8F79C86-1AA6-4FC3-A53E-44E8ADBF6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6" y="1059166"/>
            <a:ext cx="6029324" cy="5130214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E3410403-B59B-46EC-A917-E39140EC6D5F}"/>
              </a:ext>
            </a:extLst>
          </p:cNvPr>
          <p:cNvSpPr txBox="1"/>
          <p:nvPr/>
        </p:nvSpPr>
        <p:spPr>
          <a:xfrm>
            <a:off x="304800" y="255032"/>
            <a:ext cx="86677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Na ocelovém laně příčného průřezu 2 cm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je zavěšeno břemeno o hmotnosti 4000 kg. Jaké je relativní prodloužení lana?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43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E79FBB4-DEF1-40E1-88F5-DD885A864858}"/>
              </a:ext>
            </a:extLst>
          </p:cNvPr>
          <p:cNvSpPr txBox="1"/>
          <p:nvPr/>
        </p:nvSpPr>
        <p:spPr>
          <a:xfrm>
            <a:off x="161925" y="357485"/>
            <a:ext cx="8839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Zjistěte, zda se přetrhne železný drát o průměru 2 mm, pokud je napínán silou 1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kN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314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endParaRPr lang="cs-CZ" sz="20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1EC204F-28B1-46E2-9E4D-546B7BFFB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34" y="1154788"/>
            <a:ext cx="4085898" cy="245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CC347B1-56FF-4908-AE87-B9314CFB0751}"/>
              </a:ext>
            </a:extLst>
          </p:cNvPr>
          <p:cNvSpPr txBox="1"/>
          <p:nvPr/>
        </p:nvSpPr>
        <p:spPr>
          <a:xfrm>
            <a:off x="2719408" y="324433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Protože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&gt;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železný drát se přetrhne.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56F2CA8-F66E-4AF5-8E9F-AC09613F0EBF}"/>
              </a:ext>
            </a:extLst>
          </p:cNvPr>
          <p:cNvSpPr txBox="1"/>
          <p:nvPr/>
        </p:nvSpPr>
        <p:spPr>
          <a:xfrm>
            <a:off x="161926" y="3917171"/>
            <a:ext cx="8839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Mosazný drát délky 1,1 m a průřezu o obsahu 4 mm</a:t>
            </a:r>
            <a:r>
              <a:rPr lang="cs-CZ" sz="2000" baseline="30000" dirty="0"/>
              <a:t>2</a:t>
            </a:r>
            <a:r>
              <a:rPr lang="cs-CZ" sz="2000" dirty="0"/>
              <a:t> byl deformován v tahu silou 80 N, čímž se prodloužil o 0,2 mm. Vypočítejte modul pružnosti v tahu mosazi.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8507500-9C7F-4F68-B61E-62EDE6B7786F}"/>
              </a:ext>
            </a:extLst>
          </p:cNvPr>
          <p:cNvSpPr txBox="1"/>
          <p:nvPr/>
        </p:nvSpPr>
        <p:spPr>
          <a:xfrm>
            <a:off x="161927" y="5241547"/>
            <a:ext cx="88391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Při výrobě dílců z předpjatého železobetonu byly ocelové pruty o délce 6 m napínány silou 6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10</a:t>
            </a:r>
            <a:r>
              <a:rPr lang="en-US" sz="2000" baseline="30000" dirty="0"/>
              <a:t>4</a:t>
            </a:r>
            <a:r>
              <a:rPr lang="cs-CZ" sz="2000" b="0" i="0" dirty="0">
                <a:effectLst/>
              </a:rPr>
              <a:t> N. Vypočítejte prodloužení ocelových tyčí, je-li jejich průměr 10 mm. Modul pružnosti použité oceli je 220 </a:t>
            </a:r>
            <a:r>
              <a:rPr lang="cs-CZ" sz="2000" b="0" i="0" dirty="0" err="1">
                <a:effectLst/>
              </a:rPr>
              <a:t>GPa</a:t>
            </a:r>
            <a:r>
              <a:rPr lang="cs-CZ" sz="2000" b="0" i="0" dirty="0">
                <a:effectLst/>
              </a:rPr>
              <a:t>.</a:t>
            </a:r>
            <a:endParaRPr lang="en-US" sz="2000" b="0" i="0" dirty="0"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F6688E3-83CB-4774-B14F-B938A1D8816F}"/>
              </a:ext>
            </a:extLst>
          </p:cNvPr>
          <p:cNvSpPr txBox="1"/>
          <p:nvPr/>
        </p:nvSpPr>
        <p:spPr>
          <a:xfrm>
            <a:off x="231913" y="4678882"/>
            <a:ext cx="13848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110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GPa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09BF361-9963-45B7-89B7-333962F16CDD}"/>
              </a:ext>
            </a:extLst>
          </p:cNvPr>
          <p:cNvSpPr txBox="1"/>
          <p:nvPr/>
        </p:nvSpPr>
        <p:spPr>
          <a:xfrm>
            <a:off x="364435" y="6229387"/>
            <a:ext cx="12390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21 mm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9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F6EDD56-7CD2-4B78-9779-B86D5D6F72F2}"/>
              </a:ext>
            </a:extLst>
          </p:cNvPr>
          <p:cNvSpPr txBox="1"/>
          <p:nvPr/>
        </p:nvSpPr>
        <p:spPr>
          <a:xfrm>
            <a:off x="109329" y="120838"/>
            <a:ext cx="8601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Osobní výtah o hmotnosti 500 kg drží 3 ocelová lana, každé o průměru 1 cm. Vypočítejte napětí v každém ocelovém laně. (Vlastní tíhu lana zanedbejte).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F934FE4-F63E-4B57-BF08-24F418D91CB8}"/>
              </a:ext>
            </a:extLst>
          </p:cNvPr>
          <p:cNvSpPr txBox="1"/>
          <p:nvPr/>
        </p:nvSpPr>
        <p:spPr>
          <a:xfrm>
            <a:off x="152190" y="1563143"/>
            <a:ext cx="881953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konec ocelové tyče (E = 220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GPa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s délkou 1,5 m umístěné ve vertikální poloze má být zavěšeny závaží o hmotnosti 500 kg. Jaký průměr tyče zvolíme, pokud chceme, aby se tyč po zavěšení závaží neprodloužila o více než 0,3 mm. (Vlastní tíhu tyče neuvažovat)</a:t>
            </a:r>
            <a:endParaRPr lang="en-US" sz="2000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7651B08-9149-418F-8FFB-FAF1BFB42318}"/>
              </a:ext>
            </a:extLst>
          </p:cNvPr>
          <p:cNvSpPr txBox="1"/>
          <p:nvPr/>
        </p:nvSpPr>
        <p:spPr>
          <a:xfrm>
            <a:off x="165444" y="3608655"/>
            <a:ext cx="8601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Zjistěte, zda se přetrhne železný drát o průměru 2 mm, pokud je napínán silou 1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kN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314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endParaRPr lang="en-US" sz="2000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64F111D-6082-4944-8FA3-D7927808345B}"/>
              </a:ext>
            </a:extLst>
          </p:cNvPr>
          <p:cNvSpPr txBox="1"/>
          <p:nvPr/>
        </p:nvSpPr>
        <p:spPr>
          <a:xfrm>
            <a:off x="165444" y="5065119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Určete práci, kterou je potřeba vykonat, aby se ocelová tyč o délce 1 m a </a:t>
            </a:r>
            <a:r>
              <a:rPr lang="en-US" sz="2000" dirty="0"/>
              <a:t>o </a:t>
            </a:r>
            <a:r>
              <a:rPr lang="cs-CZ" sz="2000" dirty="0"/>
              <a:t>obsahu průřezu 1 cm</a:t>
            </a:r>
            <a:r>
              <a:rPr lang="cs-CZ" sz="2000" baseline="30000" dirty="0"/>
              <a:t>2</a:t>
            </a:r>
            <a:r>
              <a:rPr lang="cs-CZ" sz="2000" dirty="0"/>
              <a:t> prodloužila při pružné deformaci v tahu o 1 mm. Modul pružnosti v tahu použité oceli je 220 </a:t>
            </a:r>
            <a:r>
              <a:rPr lang="cs-CZ" sz="2000" dirty="0" err="1"/>
              <a:t>GPa</a:t>
            </a:r>
            <a:r>
              <a:rPr lang="cs-CZ" sz="2000" dirty="0"/>
              <a:t>. 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F304C9D-EFBA-4446-AFAC-69D0A6F75239}"/>
              </a:ext>
            </a:extLst>
          </p:cNvPr>
          <p:cNvSpPr txBox="1"/>
          <p:nvPr/>
        </p:nvSpPr>
        <p:spPr>
          <a:xfrm>
            <a:off x="125895" y="79599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20,83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MPa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C6EDBD0-FAB4-4B74-9890-09A85551143E}"/>
              </a:ext>
            </a:extLst>
          </p:cNvPr>
          <p:cNvSpPr txBox="1"/>
          <p:nvPr/>
        </p:nvSpPr>
        <p:spPr>
          <a:xfrm>
            <a:off x="192157" y="2850082"/>
            <a:ext cx="11198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12 mm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0B89DA8-19B0-43A5-81C0-BCB440C0EE83}"/>
              </a:ext>
            </a:extLst>
          </p:cNvPr>
          <p:cNvSpPr txBox="1"/>
          <p:nvPr/>
        </p:nvSpPr>
        <p:spPr>
          <a:xfrm>
            <a:off x="245165" y="4294568"/>
            <a:ext cx="14776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31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8,5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MPa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DB79BCD-9EF0-4D11-8BD5-99748C538AAE}"/>
              </a:ext>
            </a:extLst>
          </p:cNvPr>
          <p:cNvSpPr txBox="1"/>
          <p:nvPr/>
        </p:nvSpPr>
        <p:spPr>
          <a:xfrm>
            <a:off x="364434" y="609686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11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346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998C835-76E9-40BA-86B4-860378950BA0}"/>
              </a:ext>
            </a:extLst>
          </p:cNvPr>
          <p:cNvSpPr txBox="1"/>
          <p:nvPr/>
        </p:nvSpPr>
        <p:spPr>
          <a:xfrm>
            <a:off x="1868557" y="2213112"/>
            <a:ext cx="570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Mechanika</a:t>
            </a:r>
            <a:r>
              <a:rPr lang="en-US" sz="4000" dirty="0"/>
              <a:t> </a:t>
            </a:r>
            <a:r>
              <a:rPr lang="en-US" sz="4000" dirty="0" err="1"/>
              <a:t>kapalin</a:t>
            </a:r>
            <a:r>
              <a:rPr lang="en-US" sz="4000" dirty="0"/>
              <a:t> a </a:t>
            </a:r>
            <a:r>
              <a:rPr lang="cs-CZ" sz="4000" dirty="0"/>
              <a:t>plynů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03203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34AA287-D986-45A3-B1BA-1C6442A1475B}"/>
              </a:ext>
            </a:extLst>
          </p:cNvPr>
          <p:cNvSpPr txBox="1"/>
          <p:nvPr/>
        </p:nvSpPr>
        <p:spPr>
          <a:xfrm>
            <a:off x="214310" y="416153"/>
            <a:ext cx="87153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Automobil o hmotnosti 1 t, který má rychlost 50 km.h</a:t>
            </a:r>
            <a:r>
              <a:rPr lang="cs-CZ" sz="2000" baseline="30000" dirty="0"/>
              <a:t>-1</a:t>
            </a:r>
            <a:r>
              <a:rPr lang="cs-CZ" sz="2000" dirty="0"/>
              <a:t> se zabrzdí na dráze 25 m. Jak velká brzdící síla na něj působí? 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m = 1 t = 1000 kg</a:t>
            </a:r>
          </a:p>
          <a:p>
            <a:pPr algn="just"/>
            <a:r>
              <a:rPr lang="cs-CZ" sz="2000" dirty="0"/>
              <a:t>v = 50 km.h</a:t>
            </a:r>
            <a:r>
              <a:rPr lang="cs-CZ" sz="2000" baseline="30000" dirty="0"/>
              <a:t>-1</a:t>
            </a:r>
            <a:r>
              <a:rPr lang="cs-CZ" sz="2000" dirty="0"/>
              <a:t> = 13,9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dirty="0"/>
              <a:t>s = 25 m</a:t>
            </a:r>
          </a:p>
          <a:p>
            <a:pPr algn="just"/>
            <a:r>
              <a:rPr lang="cs-CZ" sz="2000" dirty="0"/>
              <a:t>F = 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2A5FF5-AA91-4E7E-8BF2-69FBCFC4C177}"/>
              </a:ext>
            </a:extLst>
          </p:cNvPr>
          <p:cNvSpPr txBox="1"/>
          <p:nvPr/>
        </p:nvSpPr>
        <p:spPr>
          <a:xfrm>
            <a:off x="3033710" y="2288292"/>
            <a:ext cx="5791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Postup 1</a:t>
            </a:r>
          </a:p>
          <a:p>
            <a:endParaRPr lang="cs-CZ" sz="800" dirty="0"/>
          </a:p>
          <a:p>
            <a:r>
              <a:rPr lang="cs-CZ" sz="2000" dirty="0"/>
              <a:t>Kinetická energie automobilu:  ½.m.v</a:t>
            </a:r>
            <a:r>
              <a:rPr lang="cs-CZ" sz="2000" baseline="30000" dirty="0"/>
              <a:t>2</a:t>
            </a:r>
            <a:endParaRPr lang="cs-CZ" sz="2000" dirty="0"/>
          </a:p>
          <a:p>
            <a:r>
              <a:rPr lang="cs-CZ" sz="2000" dirty="0"/>
              <a:t>Práce vykonaná brzdící silou: </a:t>
            </a:r>
            <a:r>
              <a:rPr lang="cs-CZ" sz="2000" dirty="0" err="1"/>
              <a:t>F.s</a:t>
            </a:r>
            <a:r>
              <a:rPr lang="cs-CZ" sz="2000" dirty="0"/>
              <a:t> </a:t>
            </a:r>
          </a:p>
          <a:p>
            <a:r>
              <a:rPr lang="cs-CZ" sz="2000" dirty="0" err="1"/>
              <a:t>F.s</a:t>
            </a:r>
            <a:r>
              <a:rPr lang="cs-CZ" sz="2000" dirty="0"/>
              <a:t> = ½.m.v</a:t>
            </a:r>
            <a:r>
              <a:rPr lang="cs-CZ" sz="2000" baseline="30000" dirty="0"/>
              <a:t>2</a:t>
            </a:r>
          </a:p>
          <a:p>
            <a:r>
              <a:rPr lang="cs-CZ" sz="2000" dirty="0"/>
              <a:t>F = W/s = m.v</a:t>
            </a:r>
            <a:r>
              <a:rPr lang="cs-CZ" sz="2000" baseline="30000" dirty="0"/>
              <a:t>2 </a:t>
            </a:r>
            <a:r>
              <a:rPr lang="cs-CZ" sz="2000" dirty="0"/>
              <a:t>/ 2.s = 1000.13,9</a:t>
            </a:r>
            <a:r>
              <a:rPr lang="cs-CZ" sz="2000" baseline="30000" dirty="0"/>
              <a:t>2</a:t>
            </a:r>
            <a:r>
              <a:rPr lang="cs-CZ" sz="2000" dirty="0"/>
              <a:t> / 2.25 = </a:t>
            </a:r>
            <a:r>
              <a:rPr lang="cs-CZ" sz="2000" u="sng" dirty="0"/>
              <a:t>3,8 . 10</a:t>
            </a:r>
            <a:r>
              <a:rPr lang="cs-CZ" sz="2000" u="sng" baseline="30000" dirty="0"/>
              <a:t>3</a:t>
            </a:r>
            <a:r>
              <a:rPr lang="cs-CZ" sz="2000" u="sng" dirty="0"/>
              <a:t> N  </a:t>
            </a:r>
          </a:p>
          <a:p>
            <a:endParaRPr lang="cs-CZ" sz="2000" dirty="0"/>
          </a:p>
          <a:p>
            <a:r>
              <a:rPr lang="cs-CZ" sz="2000" b="1" i="1" dirty="0"/>
              <a:t>Postup 2</a:t>
            </a:r>
          </a:p>
          <a:p>
            <a:endParaRPr lang="cs-CZ" sz="800" dirty="0"/>
          </a:p>
          <a:p>
            <a:r>
              <a:rPr lang="cs-CZ" sz="2000" dirty="0"/>
              <a:t>v´= v – a.t = 0</a:t>
            </a:r>
            <a:r>
              <a:rPr lang="cs-CZ" sz="2000" baseline="30000" dirty="0"/>
              <a:t> </a:t>
            </a:r>
          </a:p>
          <a:p>
            <a:r>
              <a:rPr lang="cs-CZ" sz="2000" dirty="0"/>
              <a:t>s = v.t – 1/2.a.t</a:t>
            </a:r>
            <a:r>
              <a:rPr lang="cs-CZ" sz="2000" baseline="30000" dirty="0"/>
              <a:t>2</a:t>
            </a:r>
          </a:p>
          <a:p>
            <a:r>
              <a:rPr lang="cs-CZ" sz="2000" dirty="0"/>
              <a:t>s = v</a:t>
            </a:r>
            <a:r>
              <a:rPr lang="cs-CZ" sz="2000" baseline="30000" dirty="0"/>
              <a:t>2</a:t>
            </a:r>
            <a:r>
              <a:rPr lang="cs-CZ" sz="2000" dirty="0"/>
              <a:t>/a – ½.a.v</a:t>
            </a:r>
            <a:r>
              <a:rPr lang="cs-CZ" sz="2000" baseline="30000" dirty="0"/>
              <a:t>2</a:t>
            </a:r>
            <a:r>
              <a:rPr lang="cs-CZ" sz="2000" dirty="0"/>
              <a:t>/a</a:t>
            </a:r>
            <a:r>
              <a:rPr lang="cs-CZ" sz="2000" baseline="30000" dirty="0"/>
              <a:t>2</a:t>
            </a:r>
            <a:r>
              <a:rPr lang="cs-CZ" sz="2000" dirty="0"/>
              <a:t> = v</a:t>
            </a:r>
            <a:r>
              <a:rPr lang="cs-CZ" sz="2000" baseline="30000" dirty="0"/>
              <a:t>2 </a:t>
            </a:r>
            <a:r>
              <a:rPr lang="cs-CZ" sz="2000" dirty="0"/>
              <a:t>/ 2.a</a:t>
            </a:r>
          </a:p>
          <a:p>
            <a:r>
              <a:rPr lang="cs-CZ" sz="2000" dirty="0"/>
              <a:t>a = v</a:t>
            </a:r>
            <a:r>
              <a:rPr lang="cs-CZ" sz="2000" baseline="30000" dirty="0"/>
              <a:t>2 </a:t>
            </a:r>
            <a:r>
              <a:rPr lang="cs-CZ" sz="2000" dirty="0"/>
              <a:t>/2.s </a:t>
            </a:r>
            <a:endParaRPr lang="cs-CZ" sz="2000" baseline="30000" dirty="0"/>
          </a:p>
          <a:p>
            <a:r>
              <a:rPr lang="cs-CZ" sz="2000" dirty="0"/>
              <a:t>F = </a:t>
            </a:r>
            <a:r>
              <a:rPr lang="cs-CZ" sz="2000" dirty="0" err="1"/>
              <a:t>m.a</a:t>
            </a:r>
            <a:r>
              <a:rPr lang="cs-CZ" sz="2000" dirty="0"/>
              <a:t> = m. v</a:t>
            </a:r>
            <a:r>
              <a:rPr lang="cs-CZ" sz="2000" baseline="30000" dirty="0"/>
              <a:t>2 </a:t>
            </a:r>
            <a:r>
              <a:rPr lang="cs-CZ" sz="2000" dirty="0"/>
              <a:t>/</a:t>
            </a:r>
            <a:r>
              <a:rPr lang="cs-CZ" sz="2000" baseline="30000" dirty="0"/>
              <a:t> </a:t>
            </a:r>
            <a:r>
              <a:rPr lang="cs-CZ" sz="2000" dirty="0"/>
              <a:t>2.s = 1000. 13,9</a:t>
            </a:r>
            <a:r>
              <a:rPr lang="cs-CZ" sz="2000" baseline="30000" dirty="0"/>
              <a:t>2</a:t>
            </a:r>
            <a:r>
              <a:rPr lang="cs-CZ" sz="2000" dirty="0"/>
              <a:t> / 2.25 = </a:t>
            </a:r>
            <a:r>
              <a:rPr lang="cs-CZ" sz="2000" u="sng" dirty="0"/>
              <a:t>3,8 . 10</a:t>
            </a:r>
            <a:r>
              <a:rPr lang="cs-CZ" sz="2000" u="sng" baseline="30000" dirty="0"/>
              <a:t>3</a:t>
            </a:r>
            <a:r>
              <a:rPr lang="cs-CZ" sz="2000" u="sng" dirty="0"/>
              <a:t> N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92472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32BD798-BCE3-4A9C-A8A2-91B7BCFFDAE8}"/>
              </a:ext>
            </a:extLst>
          </p:cNvPr>
          <p:cNvSpPr txBox="1"/>
          <p:nvPr/>
        </p:nvSpPr>
        <p:spPr>
          <a:xfrm>
            <a:off x="171450" y="347186"/>
            <a:ext cx="876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Poloměr kruhové podstavy menšího pístu hydraulického lisu je 4 cm.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Ja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ký poloměr musí mít kruhová podstava druhého většího pístu, pokud chceme silou 80 N vyvolat tlakovou sílu 11520 N.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63EA3B-3B17-45D8-B4DD-4D09EF048A47}"/>
              </a:ext>
            </a:extLst>
          </p:cNvPr>
          <p:cNvSpPr txBox="1"/>
          <p:nvPr/>
        </p:nvSpPr>
        <p:spPr>
          <a:xfrm>
            <a:off x="247650" y="1562785"/>
            <a:ext cx="2133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80 N,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11 520 N,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4 cm = 0,04m,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54B17000-F5BD-408E-BB35-47A8FA714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86" y="1113488"/>
            <a:ext cx="5329239" cy="463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1631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98B2A42-B754-41EA-A495-671A24FFAA30}"/>
              </a:ext>
            </a:extLst>
          </p:cNvPr>
          <p:cNvSpPr txBox="1"/>
          <p:nvPr/>
        </p:nvSpPr>
        <p:spPr>
          <a:xfrm>
            <a:off x="228600" y="380137"/>
            <a:ext cx="87629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Vypočítejte tlakovou sílu působící na víčko zavařeninové sklenice o průměru 8 cm, pokud je vnitřní tlak páry 2,5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kPa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a atmosférický tlak je 101325 Pa. (Předpokládáme, že vzduch uvnitř sklenice je zcela vyčerpaný).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D0DA1DE-6BCB-4A4E-B6A0-5BAB8683E723}"/>
              </a:ext>
            </a:extLst>
          </p:cNvPr>
          <p:cNvSpPr txBox="1"/>
          <p:nvPr/>
        </p:nvSpPr>
        <p:spPr>
          <a:xfrm>
            <a:off x="228600" y="1529060"/>
            <a:ext cx="27527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2,5 kPa = 2,5.10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3 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kPa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0,025.10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Pa,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1,01325.10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Pa,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 = 8 cm = 0,08 m,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0,04 m</a:t>
            </a:r>
            <a:endParaRPr lang="cs-CZ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8007A69A-90B6-4BA5-9EEF-89997E5A5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434" y="1311534"/>
            <a:ext cx="4840940" cy="199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A54C36-AAE0-400E-8CEE-0ABAB83BE633}"/>
              </a:ext>
            </a:extLst>
          </p:cNvPr>
          <p:cNvSpPr txBox="1"/>
          <p:nvPr/>
        </p:nvSpPr>
        <p:spPr>
          <a:xfrm>
            <a:off x="104776" y="3784938"/>
            <a:ext cx="88106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V hydraulickém zařízení křesla u zubního lékaře je píst o obsahu průřezu 65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Křeslo s pacientem má hmotnost 150 kg. Jak velkou silou je potřeba působit na píst o obsahu průřezu 3,25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abychom uvedli křeslo s pacientem do pohybu? 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0FC9148-CFB5-4333-B9A1-91107E82BC98}"/>
              </a:ext>
            </a:extLst>
          </p:cNvPr>
          <p:cNvSpPr txBox="1"/>
          <p:nvPr/>
        </p:nvSpPr>
        <p:spPr>
          <a:xfrm>
            <a:off x="161925" y="5425262"/>
            <a:ext cx="87534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Vodní lis má písty o obsahu 6 cm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a 10 cm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. Jak velkou tlakovou silou působí voda na velký píst, působí-li na malý píst tlaková síla 240 N?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4A2C706-761C-48C6-8F32-8C000709BE38}"/>
              </a:ext>
            </a:extLst>
          </p:cNvPr>
          <p:cNvSpPr txBox="1"/>
          <p:nvPr/>
        </p:nvSpPr>
        <p:spPr>
          <a:xfrm>
            <a:off x="178904" y="4798152"/>
            <a:ext cx="9077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dirty="0">
                <a:solidFill>
                  <a:srgbClr val="FF0000"/>
                </a:solidFill>
                <a:effectLst/>
              </a:rPr>
              <a:t>75 N</a:t>
            </a:r>
            <a:r>
              <a:rPr lang="en-US" sz="2000" b="0" dirty="0">
                <a:solidFill>
                  <a:srgbClr val="FF0000"/>
                </a:solidFill>
                <a:effectLst/>
              </a:rPr>
              <a:t>]</a:t>
            </a:r>
            <a:endParaRPr lang="cs-CZ" sz="2000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9F96772-2E19-4F0B-AF70-AD0EF14A03D8}"/>
              </a:ext>
            </a:extLst>
          </p:cNvPr>
          <p:cNvSpPr txBox="1"/>
          <p:nvPr/>
        </p:nvSpPr>
        <p:spPr>
          <a:xfrm>
            <a:off x="195470" y="6123369"/>
            <a:ext cx="1023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[400 N]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00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3A2DDE7-9F31-47C9-AD63-368C566B7B5E}"/>
              </a:ext>
            </a:extLst>
          </p:cNvPr>
          <p:cNvSpPr txBox="1"/>
          <p:nvPr/>
        </p:nvSpPr>
        <p:spPr>
          <a:xfrm>
            <a:off x="228599" y="494383"/>
            <a:ext cx="87534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Lidé jsou zvyklí na tlak vzduchu okolo 1013 hPa. Do jaké hloubky se můžou ponořit do mořské vody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ρ = 1025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bez přístrojů?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B607A85-01FC-4E2A-A34B-58B467A5C239}"/>
              </a:ext>
            </a:extLst>
          </p:cNvPr>
          <p:cNvSpPr txBox="1"/>
          <p:nvPr/>
        </p:nvSpPr>
        <p:spPr>
          <a:xfrm>
            <a:off x="268355" y="1494039"/>
            <a:ext cx="28479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 = 1013 hPa = 101300 Pa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1025 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EB577B7-91E0-4FEF-B915-A9B205144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039" y="1379253"/>
            <a:ext cx="4148137" cy="228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B9EAC27-845C-402B-9727-038775D71E4A}"/>
              </a:ext>
            </a:extLst>
          </p:cNvPr>
          <p:cNvSpPr txBox="1"/>
          <p:nvPr/>
        </p:nvSpPr>
        <p:spPr>
          <a:xfrm>
            <a:off x="215347" y="4364144"/>
            <a:ext cx="87534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Vypočítejte tlak mořské vody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ρ = 1025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na dno moře a) v hloubce 3,6 km pod hladinou a b) v nejhlubší mořské propasti tzv. Mariánském příkopu v Tichém oceánu (h = 11034 m)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5BB0F90-058C-44AF-90E3-ED245DFA07D2}"/>
              </a:ext>
            </a:extLst>
          </p:cNvPr>
          <p:cNvSpPr txBox="1"/>
          <p:nvPr/>
        </p:nvSpPr>
        <p:spPr>
          <a:xfrm>
            <a:off x="334616" y="5495964"/>
            <a:ext cx="797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p =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ρ.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g.h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=1025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.10m.s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.3600m =36 900 000 Pa = </a:t>
            </a:r>
            <a:r>
              <a:rPr lang="cs-CZ" b="0" i="0" u="sng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36,9 </a:t>
            </a:r>
            <a:r>
              <a:rPr lang="cs-CZ" b="0" i="0" u="sng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MPa</a:t>
            </a:r>
            <a:endParaRPr lang="cs-CZ" b="0" i="0" u="sng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b) p =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ρ.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g.h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 1025 kg.s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.10 m.s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.11034m = 113098500 Pa = </a:t>
            </a:r>
            <a:r>
              <a:rPr lang="cs-CZ" b="0" i="0" u="sng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113,1 </a:t>
            </a:r>
            <a:r>
              <a:rPr lang="cs-CZ" b="0" i="0" u="sng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MPa</a:t>
            </a:r>
            <a:endParaRPr lang="cs-CZ" b="0" i="0" u="sng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220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7438799-F360-4E13-A993-CE5FB7E176DC}"/>
              </a:ext>
            </a:extLst>
          </p:cNvPr>
          <p:cNvSpPr txBox="1"/>
          <p:nvPr/>
        </p:nvSpPr>
        <p:spPr>
          <a:xfrm>
            <a:off x="228600" y="338168"/>
            <a:ext cx="83534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 velký je hydrostatický t</a:t>
            </a:r>
            <a:r>
              <a:rPr lang="en-US" sz="2000" dirty="0"/>
              <a:t>l</a:t>
            </a:r>
            <a:r>
              <a:rPr lang="cs-CZ" sz="2000" dirty="0" err="1"/>
              <a:t>ak</a:t>
            </a:r>
            <a:r>
              <a:rPr lang="en-US" sz="2000" dirty="0"/>
              <a:t> </a:t>
            </a:r>
            <a:r>
              <a:rPr lang="cs-CZ" sz="2000" dirty="0"/>
              <a:t>a) v rybníku v hloubce 1 dm pod hladinou vody?</a:t>
            </a:r>
          </a:p>
          <a:p>
            <a:pPr algn="just"/>
            <a:r>
              <a:rPr lang="cs-CZ" sz="2000" dirty="0"/>
              <a:t>b) u dna plaveckého bazénu v hloubce 4 m?</a:t>
            </a:r>
            <a:r>
              <a:rPr lang="en-US" sz="2000" dirty="0"/>
              <a:t> </a:t>
            </a:r>
            <a:r>
              <a:rPr lang="cs-CZ" sz="2000" dirty="0"/>
              <a:t>c) u dna Mariánského příkopu (asi 11 km)?</a:t>
            </a:r>
            <a:r>
              <a:rPr lang="en-US" sz="2000" dirty="0"/>
              <a:t> </a:t>
            </a:r>
            <a:r>
              <a:rPr lang="cs-CZ" sz="2000" dirty="0"/>
              <a:t>Hustota sladké vody je 1000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, mořské vody je 1025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FF47B72-596D-44E7-BBF0-0B8D83E01691}"/>
              </a:ext>
            </a:extLst>
          </p:cNvPr>
          <p:cNvSpPr txBox="1"/>
          <p:nvPr/>
        </p:nvSpPr>
        <p:spPr>
          <a:xfrm>
            <a:off x="188844" y="3627382"/>
            <a:ext cx="83534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>
                <a:solidFill>
                  <a:srgbClr val="000000"/>
                </a:solidFill>
              </a:rPr>
              <a:t>Ve skleněné nádobce je rtuť. Do jaké výšky dosahuje, jestliže hydrostatický tlak u dna je 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20,25 </a:t>
            </a:r>
            <a:r>
              <a:rPr lang="cs-CZ" sz="2000" b="0" u="none" strike="noStrike" baseline="0" dirty="0" err="1">
                <a:solidFill>
                  <a:srgbClr val="000000"/>
                </a:solidFill>
              </a:rPr>
              <a:t>kPa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? </a:t>
            </a:r>
            <a:r>
              <a:rPr lang="en-US" sz="2000" b="0" i="0" u="none" strike="noStrike" baseline="0" dirty="0" err="1">
                <a:solidFill>
                  <a:srgbClr val="000000"/>
                </a:solidFill>
              </a:rPr>
              <a:t>Hustota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000" b="0" i="0" u="none" strike="noStrike" baseline="0" dirty="0" err="1">
                <a:solidFill>
                  <a:srgbClr val="000000"/>
                </a:solidFill>
              </a:rPr>
              <a:t>rtuti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je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13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500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kg.m</a:t>
            </a:r>
            <a:r>
              <a:rPr lang="en-US" sz="2000" baseline="30000" dirty="0">
                <a:solidFill>
                  <a:srgbClr val="000000"/>
                </a:solidFill>
              </a:rPr>
              <a:t>-3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b="0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8F1C99D-AEAC-47EE-B248-BE00C6512AE8}"/>
              </a:ext>
            </a:extLst>
          </p:cNvPr>
          <p:cNvSpPr txBox="1"/>
          <p:nvPr/>
        </p:nvSpPr>
        <p:spPr>
          <a:xfrm>
            <a:off x="255105" y="5076915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Rozdíl hladin rtuti v rtuťovém tlakoměru je 75 cm. Jakou hodnotu má atmosférický tlak vzduchu? Hustota rtuti je 13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500 kg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200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cs-CZ" sz="2000" b="0" i="0" u="none" strike="noStrike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3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DDB80C5-4571-4061-8252-C721EB9FCF0F}"/>
              </a:ext>
            </a:extLst>
          </p:cNvPr>
          <p:cNvSpPr txBox="1"/>
          <p:nvPr/>
        </p:nvSpPr>
        <p:spPr>
          <a:xfrm>
            <a:off x="311426" y="589808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101 250 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8D1D1ED-FD16-4929-BC61-3109EAAB2219}"/>
              </a:ext>
            </a:extLst>
          </p:cNvPr>
          <p:cNvSpPr txBox="1"/>
          <p:nvPr/>
        </p:nvSpPr>
        <p:spPr>
          <a:xfrm>
            <a:off x="231913" y="430782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15 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b="0" i="0" u="none" strike="noStrike" baseline="0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34FD957-BEFD-4BCF-9A73-765EE258A3EF}"/>
              </a:ext>
            </a:extLst>
          </p:cNvPr>
          <p:cNvSpPr txBox="1"/>
          <p:nvPr/>
        </p:nvSpPr>
        <p:spPr>
          <a:xfrm>
            <a:off x="178905" y="2098599"/>
            <a:ext cx="85807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Ponorka se ponořila do hloubky 50 m. Jak velká tlaková</a:t>
            </a:r>
            <a:r>
              <a:rPr lang="en-US" sz="2000" dirty="0"/>
              <a:t> </a:t>
            </a:r>
            <a:r>
              <a:rPr lang="cs-CZ" sz="2000" dirty="0"/>
              <a:t>síla působí na kovový poklop ponorky, který má obsah</a:t>
            </a:r>
            <a:r>
              <a:rPr lang="en-US" sz="2000" dirty="0"/>
              <a:t> </a:t>
            </a:r>
            <a:r>
              <a:rPr lang="cs-CZ" sz="2000" dirty="0"/>
              <a:t>0,8</a:t>
            </a:r>
            <a:r>
              <a:rPr lang="en-US" sz="2000" dirty="0"/>
              <a:t> </a:t>
            </a:r>
            <a:r>
              <a:rPr lang="cs-CZ" sz="2000" dirty="0"/>
              <a:t>m</a:t>
            </a:r>
            <a:r>
              <a:rPr lang="cs-CZ" sz="2000" baseline="30000" dirty="0"/>
              <a:t>2</a:t>
            </a:r>
            <a:r>
              <a:rPr lang="cs-CZ" sz="2000" dirty="0"/>
              <a:t> ? Hustota mořské vody je 1025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238CD4F-3CA9-459A-AF32-8D2F9B03C1D2}"/>
              </a:ext>
            </a:extLst>
          </p:cNvPr>
          <p:cNvSpPr txBox="1"/>
          <p:nvPr/>
        </p:nvSpPr>
        <p:spPr>
          <a:xfrm>
            <a:off x="271669" y="1432099"/>
            <a:ext cx="5280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[a) 1 000 Pa, b) 40 000 Pa, c) 112 750 000 Pa]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1EC7C3A-A120-47F2-8572-25F0E7CB70DB}"/>
              </a:ext>
            </a:extLst>
          </p:cNvPr>
          <p:cNvSpPr txBox="1"/>
          <p:nvPr/>
        </p:nvSpPr>
        <p:spPr>
          <a:xfrm>
            <a:off x="231914" y="282357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[410 000 Pa]</a:t>
            </a:r>
          </a:p>
        </p:txBody>
      </p:sp>
    </p:spTree>
    <p:extLst>
      <p:ext uri="{BB962C8B-B14F-4D97-AF65-F5344CB8AC3E}">
        <p14:creationId xmlns:p14="http://schemas.microsoft.com/office/powerpoint/2010/main" val="8996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BD99D2B-69EE-4B5C-AA89-C4759A0D7CBD}"/>
              </a:ext>
            </a:extLst>
          </p:cNvPr>
          <p:cNvSpPr txBox="1"/>
          <p:nvPr/>
        </p:nvSpPr>
        <p:spPr>
          <a:xfrm>
            <a:off x="238124" y="183900"/>
            <a:ext cx="87602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Jaký plošný obsah musí mít ledová kra (tvaru kvádru) tloušťky 30 cm, která unese člověka se zavazadly o celkové hmotnosti 96 kg.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0F06B4-276C-475F-89ED-78ECAA25E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120" y="920967"/>
            <a:ext cx="5068690" cy="353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CEB36CE-1543-456F-A356-DCD5379F091E}"/>
              </a:ext>
            </a:extLst>
          </p:cNvPr>
          <p:cNvSpPr txBox="1"/>
          <p:nvPr/>
        </p:nvSpPr>
        <p:spPr>
          <a:xfrm>
            <a:off x="400049" y="1264647"/>
            <a:ext cx="22479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920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kg.m-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30 cm = 0,3 m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96 kg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E458CD2-F646-4359-8F16-C96FC43C3F2C}"/>
              </a:ext>
            </a:extLst>
          </p:cNvPr>
          <p:cNvSpPr txBox="1"/>
          <p:nvPr/>
        </p:nvSpPr>
        <p:spPr>
          <a:xfrm>
            <a:off x="5172075" y="124408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V‘ = V – celá kra ledu je namočená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FA457ED3-C889-42AB-ADD8-59E9D302A0AE}"/>
              </a:ext>
            </a:extLst>
          </p:cNvPr>
          <p:cNvCxnSpPr/>
          <p:nvPr/>
        </p:nvCxnSpPr>
        <p:spPr>
          <a:xfrm>
            <a:off x="7505700" y="3924300"/>
            <a:ext cx="3333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EB59C6F-316B-4C83-802C-26B8B3564227}"/>
              </a:ext>
            </a:extLst>
          </p:cNvPr>
          <p:cNvSpPr txBox="1"/>
          <p:nvPr/>
        </p:nvSpPr>
        <p:spPr>
          <a:xfrm>
            <a:off x="152399" y="4605411"/>
            <a:ext cx="86010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Ocelová koule (</a:t>
            </a:r>
            <a:r>
              <a:rPr lang="el-GR" sz="2000" b="0" i="0" dirty="0">
                <a:effectLst/>
              </a:rPr>
              <a:t>ρ</a:t>
            </a:r>
            <a:r>
              <a:rPr lang="el-GR" sz="2000" b="0" i="0" baseline="-25000" dirty="0">
                <a:effectLst/>
              </a:rPr>
              <a:t>1</a:t>
            </a:r>
            <a:r>
              <a:rPr lang="el-GR" sz="2000" b="0" i="0" dirty="0">
                <a:effectLst/>
              </a:rPr>
              <a:t> = 7800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 je zavěšena na vlákně a ponořena do vody (</a:t>
            </a:r>
            <a:r>
              <a:rPr lang="el-GR" sz="2000" b="0" i="0" dirty="0">
                <a:effectLst/>
              </a:rPr>
              <a:t>ρ = 1000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). Objem koule je V = 1 dm</a:t>
            </a:r>
            <a:r>
              <a:rPr lang="cs-CZ" sz="2000" b="0" i="0" baseline="30000" dirty="0">
                <a:effectLst/>
              </a:rPr>
              <a:t>3</a:t>
            </a:r>
            <a:r>
              <a:rPr lang="cs-CZ" sz="2000" b="0" i="0" dirty="0">
                <a:effectLst/>
              </a:rPr>
              <a:t>. Jakou silou je napínané vlákno?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9097AD9-4F7E-4801-A350-FF83AD3F1D62}"/>
              </a:ext>
            </a:extLst>
          </p:cNvPr>
          <p:cNvSpPr txBox="1"/>
          <p:nvPr/>
        </p:nvSpPr>
        <p:spPr>
          <a:xfrm>
            <a:off x="152399" y="5697574"/>
            <a:ext cx="8845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Hustota těla ryby </a:t>
            </a:r>
            <a:r>
              <a:rPr lang="en-US" sz="2000" dirty="0"/>
              <a:t>o </a:t>
            </a:r>
            <a:r>
              <a:rPr lang="en-US" sz="2000" dirty="0" err="1"/>
              <a:t>hmotnosti</a:t>
            </a:r>
            <a:r>
              <a:rPr lang="en-US" sz="2000" dirty="0"/>
              <a:t> </a:t>
            </a:r>
            <a:r>
              <a:rPr lang="cs-CZ" sz="2000" dirty="0"/>
              <a:t>5,25 kg je 1,05 g.cm</a:t>
            </a:r>
            <a:r>
              <a:rPr lang="cs-CZ" sz="2000" baseline="30000" dirty="0"/>
              <a:t>-3</a:t>
            </a:r>
            <a:r>
              <a:rPr lang="cs-CZ" sz="2000" dirty="0"/>
              <a:t>. O kolik kg musí ryba zhubnout (beze změny objemu), aby mohla normálně plavat? </a:t>
            </a:r>
            <a:r>
              <a:rPr lang="cs-CZ" sz="2000" b="0" i="0" dirty="0">
                <a:effectLst/>
              </a:rPr>
              <a:t>(</a:t>
            </a:r>
            <a:r>
              <a:rPr lang="el-GR" sz="2000" b="0" i="0" dirty="0">
                <a:effectLst/>
              </a:rPr>
              <a:t>ρ</a:t>
            </a:r>
            <a:r>
              <a:rPr lang="en-US" sz="2000" b="0" i="0" baseline="-25000" dirty="0">
                <a:effectLst/>
              </a:rPr>
              <a:t>H2O</a:t>
            </a:r>
            <a:r>
              <a:rPr lang="el-GR" sz="2000" b="0" i="0" dirty="0">
                <a:effectLst/>
              </a:rPr>
              <a:t> = 1000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).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2CE61A-57B9-4087-826C-D6A6116E9D3C}"/>
              </a:ext>
            </a:extLst>
          </p:cNvPr>
          <p:cNvSpPr txBox="1"/>
          <p:nvPr/>
        </p:nvSpPr>
        <p:spPr>
          <a:xfrm>
            <a:off x="195470" y="5248725"/>
            <a:ext cx="48701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68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11C4E32-FAC7-4ED8-8C11-FFB244CA0C89}"/>
              </a:ext>
            </a:extLst>
          </p:cNvPr>
          <p:cNvSpPr txBox="1"/>
          <p:nvPr/>
        </p:nvSpPr>
        <p:spPr>
          <a:xfrm>
            <a:off x="208721" y="6375160"/>
            <a:ext cx="48701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[0,25 kg]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7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904AED8-53D6-43E8-83B1-4442AFDFA07D}"/>
              </a:ext>
            </a:extLst>
          </p:cNvPr>
          <p:cNvSpPr txBox="1"/>
          <p:nvPr/>
        </p:nvSpPr>
        <p:spPr>
          <a:xfrm>
            <a:off x="209549" y="352336"/>
            <a:ext cx="8724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Hustota mořské vody je 1030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hustota ledu je 915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 Kolik procent ledovce vyčnívá nad volnou hladinou moře?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FC403BB-783D-45AF-811D-79B11091E411}"/>
              </a:ext>
            </a:extLst>
          </p:cNvPr>
          <p:cNvSpPr txBox="1"/>
          <p:nvPr/>
        </p:nvSpPr>
        <p:spPr>
          <a:xfrm>
            <a:off x="209549" y="1609636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Balón tvaru koule je naplněn vodíkem 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0,09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). Jaký musí být poloměr balónu, aby mohl nést zátěž 350 kg. Hustota vzduchu je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1,3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1B860BF-9FDF-4236-9628-D3B51727BB2E}"/>
              </a:ext>
            </a:extLst>
          </p:cNvPr>
          <p:cNvSpPr txBox="1"/>
          <p:nvPr/>
        </p:nvSpPr>
        <p:spPr>
          <a:xfrm>
            <a:off x="209549" y="2753788"/>
            <a:ext cx="8724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Zkumavka se stejným průřezem zatížená broky se ponoří do vody do hloubky 18 cm, ve zředěné kyselině sírové do hloubky 16 cm. Určitě hustotu zředěné kyseliny sírové.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DD94329-1EDE-453F-A867-AA60316CA8C7}"/>
              </a:ext>
            </a:extLst>
          </p:cNvPr>
          <p:cNvSpPr txBox="1"/>
          <p:nvPr/>
        </p:nvSpPr>
        <p:spPr>
          <a:xfrm>
            <a:off x="209548" y="4041878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Kuličku zvážíme ve vzduchu i ve vodě. Získané hodnoty jsou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1,4 N, F = 0,84 N. Hustota vody: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1115F8D-14B3-45C6-B50F-BF00A5B5CCE0}"/>
              </a:ext>
            </a:extLst>
          </p:cNvPr>
          <p:cNvSpPr txBox="1"/>
          <p:nvPr/>
        </p:nvSpPr>
        <p:spPr>
          <a:xfrm>
            <a:off x="209548" y="5248364"/>
            <a:ext cx="88487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Pomocí hydrostatických vah se zjistilo, že pře</a:t>
            </a:r>
            <a:r>
              <a:rPr lang="en-US" sz="2000" b="0" i="0" dirty="0">
                <a:effectLst/>
              </a:rPr>
              <a:t>d</a:t>
            </a:r>
            <a:r>
              <a:rPr lang="cs-CZ" sz="2000" b="0" i="0" dirty="0" err="1">
                <a:effectLst/>
              </a:rPr>
              <a:t>mět</a:t>
            </a:r>
            <a:r>
              <a:rPr lang="cs-CZ" sz="2000" b="0" i="0" dirty="0">
                <a:effectLst/>
              </a:rPr>
              <a:t> má ve vzduchu hmotnost 1,3 kg a v destilované vodě hmotnost 1,17 kg. Je předmět ze zlata? H</a:t>
            </a:r>
            <a:r>
              <a:rPr lang="pl-PL" sz="2000" b="0" i="0" dirty="0">
                <a:effectLst/>
              </a:rPr>
              <a:t>ustota zlata je 19320 kg.m</a:t>
            </a:r>
            <a:r>
              <a:rPr lang="pl-PL" sz="2000" b="0" i="0" baseline="30000" dirty="0">
                <a:effectLst/>
              </a:rPr>
              <a:t>-3</a:t>
            </a:r>
            <a:r>
              <a:rPr lang="pl-PL" sz="2000" b="0" i="0" dirty="0">
                <a:effectLst/>
              </a:rPr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8CFDF1C-7215-47D3-9D9E-7ADABF47C6C4}"/>
              </a:ext>
            </a:extLst>
          </p:cNvPr>
          <p:cNvSpPr txBox="1"/>
          <p:nvPr/>
        </p:nvSpPr>
        <p:spPr>
          <a:xfrm>
            <a:off x="231914" y="95502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11 %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40E83C4-4118-49AE-A643-6A920D7EAA6A}"/>
              </a:ext>
            </a:extLst>
          </p:cNvPr>
          <p:cNvSpPr txBox="1"/>
          <p:nvPr/>
        </p:nvSpPr>
        <p:spPr>
          <a:xfrm>
            <a:off x="205408" y="220072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4,1 m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26ABCB5-87ED-4BE7-9F83-D395C4CA3849}"/>
              </a:ext>
            </a:extLst>
          </p:cNvPr>
          <p:cNvSpPr txBox="1"/>
          <p:nvPr/>
        </p:nvSpPr>
        <p:spPr>
          <a:xfrm>
            <a:off x="231913" y="336691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1125 kg.m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63E0A84-EE7A-4CC5-B466-C71F0729BA42}"/>
              </a:ext>
            </a:extLst>
          </p:cNvPr>
          <p:cNvSpPr txBox="1"/>
          <p:nvPr/>
        </p:nvSpPr>
        <p:spPr>
          <a:xfrm>
            <a:off x="245165" y="465237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dirty="0">
                <a:solidFill>
                  <a:srgbClr val="FF0000"/>
                </a:solidFill>
                <a:latin typeface="Segoe UI" panose="020B0502040204020203" pitchFamily="34" charset="0"/>
              </a:rPr>
              <a:t>2500 kg.m</a:t>
            </a:r>
            <a:r>
              <a:rPr lang="cs-CZ" baseline="30000" dirty="0">
                <a:solidFill>
                  <a:srgbClr val="FF0000"/>
                </a:solidFill>
                <a:latin typeface="Segoe UI" panose="020B0502040204020203" pitchFamily="34" charset="0"/>
              </a:rPr>
              <a:t>-3</a:t>
            </a:r>
            <a:r>
              <a:rPr lang="cs-CZ" dirty="0">
                <a:solidFill>
                  <a:srgbClr val="FF0000"/>
                </a:solidFill>
                <a:latin typeface="Segoe UI" panose="020B0502040204020203" pitchFamily="34" charset="0"/>
              </a:rPr>
              <a:t> = 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sklo, 2,37 cm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AB92C1D-248E-4ACC-AA61-7EC0A0322C1B}"/>
              </a:ext>
            </a:extLst>
          </p:cNvPr>
          <p:cNvSpPr txBox="1"/>
          <p:nvPr/>
        </p:nvSpPr>
        <p:spPr>
          <a:xfrm>
            <a:off x="324678" y="622938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10000 </a:t>
            </a:r>
            <a:r>
              <a:rPr lang="pl-PL" sz="2000" b="0" i="0" dirty="0">
                <a:solidFill>
                  <a:srgbClr val="FF0000"/>
                </a:solidFill>
                <a:effectLst/>
              </a:rPr>
              <a:t>kg.m</a:t>
            </a:r>
            <a:r>
              <a:rPr lang="pl-PL" sz="2000" b="0" i="0" baseline="30000" dirty="0">
                <a:solidFill>
                  <a:srgbClr val="FF0000"/>
                </a:solidFill>
                <a:effectLst/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6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95E0873-E7EA-467D-AF8E-9635C505FF22}"/>
              </a:ext>
            </a:extLst>
          </p:cNvPr>
          <p:cNvSpPr txBox="1"/>
          <p:nvPr/>
        </p:nvSpPr>
        <p:spPr>
          <a:xfrm>
            <a:off x="180975" y="131302"/>
            <a:ext cx="87820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Nafta (ρ = 830</a:t>
            </a:r>
            <a:r>
              <a:rPr lang="en-US" sz="2000" dirty="0"/>
              <a:t> </a:t>
            </a:r>
            <a:r>
              <a:rPr lang="cs-CZ" sz="2000" dirty="0"/>
              <a:t>kg.m</a:t>
            </a:r>
            <a:r>
              <a:rPr lang="cs-CZ" sz="2000" baseline="30000" dirty="0"/>
              <a:t>-3</a:t>
            </a:r>
            <a:r>
              <a:rPr lang="cs-CZ" sz="2000" dirty="0"/>
              <a:t>) ​​je dopravována potrubím o průměru 40 cm rychlostí 1,5 </a:t>
            </a:r>
            <a:endParaRPr lang="en-US" sz="2000" dirty="0"/>
          </a:p>
          <a:p>
            <a:pPr algn="just"/>
            <a:r>
              <a:rPr lang="cs-CZ" sz="2000" dirty="0"/>
              <a:t>m</a:t>
            </a:r>
            <a:r>
              <a:rPr lang="en-US" sz="2000" dirty="0"/>
              <a:t>.</a:t>
            </a:r>
            <a:r>
              <a:rPr lang="cs-CZ" sz="2000" dirty="0"/>
              <a:t>s</a:t>
            </a:r>
            <a:r>
              <a:rPr lang="cs-CZ" sz="2000" baseline="30000" dirty="0"/>
              <a:t>-1</a:t>
            </a:r>
            <a:r>
              <a:rPr lang="cs-CZ" sz="2000" dirty="0"/>
              <a:t>. Určete:</a:t>
            </a:r>
            <a:r>
              <a:rPr lang="en-US" sz="2000" dirty="0"/>
              <a:t> </a:t>
            </a:r>
            <a:r>
              <a:rPr lang="cs-CZ" sz="2000" dirty="0"/>
              <a:t>a) hydrodynamický tlak v potrubí</a:t>
            </a:r>
            <a:r>
              <a:rPr lang="en-US" sz="2000" dirty="0"/>
              <a:t>, </a:t>
            </a:r>
            <a:r>
              <a:rPr lang="cs-CZ" sz="2000" dirty="0"/>
              <a:t>b) hmotnost nafty přepravené za 1 hodinu</a:t>
            </a:r>
            <a:r>
              <a:rPr lang="en-US" sz="2000" dirty="0"/>
              <a:t>.</a:t>
            </a:r>
          </a:p>
          <a:p>
            <a:pPr algn="just"/>
            <a:endParaRPr lang="en-US" sz="800" dirty="0"/>
          </a:p>
          <a:p>
            <a:pPr algn="just"/>
            <a:r>
              <a:rPr lang="pt-BR" sz="2000" b="0" i="0" dirty="0">
                <a:effectLst/>
              </a:rPr>
              <a:t>d = 40 cm = 0.4 m</a:t>
            </a:r>
          </a:p>
          <a:p>
            <a:pPr algn="just"/>
            <a:r>
              <a:rPr lang="pt-BR" sz="2000" b="0" i="0" dirty="0">
                <a:effectLst/>
              </a:rPr>
              <a:t>r = 0,2 m</a:t>
            </a:r>
          </a:p>
          <a:p>
            <a:pPr algn="just"/>
            <a:r>
              <a:rPr lang="pt-BR" sz="2000" b="0" i="0" dirty="0">
                <a:effectLst/>
              </a:rPr>
              <a:t>v = 1,5 m.s</a:t>
            </a:r>
            <a:r>
              <a:rPr lang="pt-BR" sz="2000" b="0" i="0" baseline="30000" dirty="0">
                <a:effectLst/>
              </a:rPr>
              <a:t>-1</a:t>
            </a:r>
            <a:endParaRPr lang="pt-BR" sz="2000" b="0" i="0" dirty="0">
              <a:effectLst/>
            </a:endParaRPr>
          </a:p>
          <a:p>
            <a:pPr algn="just"/>
            <a:r>
              <a:rPr lang="pt-BR" sz="2000" b="0" i="0" dirty="0">
                <a:effectLst/>
              </a:rPr>
              <a:t>t = 1hod. = 3600 s</a:t>
            </a:r>
          </a:p>
          <a:p>
            <a:pPr algn="just"/>
            <a:r>
              <a:rPr lang="pt-BR" sz="2000" b="0" i="0" dirty="0">
                <a:effectLst/>
              </a:rPr>
              <a:t>ρ = 830 kg.m</a:t>
            </a:r>
            <a:r>
              <a:rPr lang="pt-BR" sz="2000" b="0" i="0" baseline="30000" dirty="0">
                <a:effectLst/>
              </a:rPr>
              <a:t>-3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AE3C21-346B-4FFD-91C8-BBEAEA692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786381"/>
            <a:ext cx="5924550" cy="390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2B56132-81AC-4D4E-95CE-C32B981A2A85}"/>
              </a:ext>
            </a:extLst>
          </p:cNvPr>
          <p:cNvSpPr txBox="1"/>
          <p:nvPr/>
        </p:nvSpPr>
        <p:spPr>
          <a:xfrm>
            <a:off x="141218" y="4765518"/>
            <a:ext cx="8741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Trubic</a:t>
            </a:r>
            <a:r>
              <a:rPr lang="cs-CZ" sz="2000" dirty="0"/>
              <a:t>í</a:t>
            </a:r>
            <a:r>
              <a:rPr lang="en-US" sz="2000" dirty="0"/>
              <a:t> o pr</a:t>
            </a:r>
            <a:r>
              <a:rPr lang="cs-CZ" sz="2000" dirty="0"/>
              <a:t>ů</a:t>
            </a:r>
            <a:r>
              <a:rPr lang="en-US" sz="2000" dirty="0"/>
              <a:t>m</a:t>
            </a:r>
            <a:r>
              <a:rPr lang="cs-CZ" sz="2000" dirty="0"/>
              <a:t>ě</a:t>
            </a:r>
            <a:r>
              <a:rPr lang="en-US" sz="2000" dirty="0" err="1"/>
              <a:t>ru</a:t>
            </a:r>
            <a:r>
              <a:rPr lang="cs-CZ" sz="2000" dirty="0"/>
              <a:t> 12 cm proudí voda rychlostí 30 cm.s</a:t>
            </a:r>
            <a:r>
              <a:rPr lang="cs-CZ" sz="2000" baseline="30000" dirty="0"/>
              <a:t>-1</a:t>
            </a:r>
            <a:r>
              <a:rPr lang="cs-CZ" sz="2000" dirty="0"/>
              <a:t>. Jakou rychlostí protéká zúženým místem trubice, kde je průměr 4 cm?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AA10F9E-4067-43D1-8EEF-49292B8A7CCD}"/>
              </a:ext>
            </a:extLst>
          </p:cNvPr>
          <p:cNvSpPr txBox="1"/>
          <p:nvPr/>
        </p:nvSpPr>
        <p:spPr>
          <a:xfrm>
            <a:off x="154470" y="5939299"/>
            <a:ext cx="8658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Otvorem</a:t>
            </a:r>
            <a:r>
              <a:rPr lang="en-US" sz="2000" dirty="0"/>
              <a:t> </a:t>
            </a:r>
            <a:r>
              <a:rPr lang="en-US" sz="2000" dirty="0" err="1"/>
              <a:t>plochy</a:t>
            </a:r>
            <a:r>
              <a:rPr lang="en-US" sz="2000" dirty="0"/>
              <a:t> 4 cm</a:t>
            </a:r>
            <a:r>
              <a:rPr lang="en-US" sz="2000" baseline="30000" dirty="0"/>
              <a:t>2</a:t>
            </a:r>
            <a:r>
              <a:rPr lang="en-US" sz="2000" dirty="0"/>
              <a:t> v</a:t>
            </a:r>
            <a:r>
              <a:rPr lang="cs-CZ" sz="2000" dirty="0"/>
              <a:t>y</a:t>
            </a:r>
            <a:r>
              <a:rPr lang="en-US" sz="2000" dirty="0" err="1"/>
              <a:t>te</a:t>
            </a:r>
            <a:r>
              <a:rPr lang="cs-CZ" sz="2000" dirty="0"/>
              <a:t>č</a:t>
            </a:r>
            <a:r>
              <a:rPr lang="en-US" sz="2000" dirty="0"/>
              <a:t>e </a:t>
            </a:r>
            <a:r>
              <a:rPr lang="cs-CZ" sz="2000" dirty="0"/>
              <a:t>z</a:t>
            </a:r>
            <a:r>
              <a:rPr lang="en-US" sz="2000" dirty="0"/>
              <a:t>a </a:t>
            </a:r>
            <a:r>
              <a:rPr lang="en-US" sz="2000" dirty="0" err="1"/>
              <a:t>minut</a:t>
            </a:r>
            <a:r>
              <a:rPr lang="cs-CZ" sz="2000" dirty="0"/>
              <a:t>u 12 l vody. Jakou rychlostí voda vytéká?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069DD82-C328-4FD8-8C5F-58A33D268C6B}"/>
              </a:ext>
            </a:extLst>
          </p:cNvPr>
          <p:cNvSpPr txBox="1"/>
          <p:nvPr/>
        </p:nvSpPr>
        <p:spPr>
          <a:xfrm>
            <a:off x="139148" y="542100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[2,7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2E4F2F4-FEA9-426C-8480-62C5332C59C9}"/>
              </a:ext>
            </a:extLst>
          </p:cNvPr>
          <p:cNvSpPr txBox="1"/>
          <p:nvPr/>
        </p:nvSpPr>
        <p:spPr>
          <a:xfrm>
            <a:off x="178905" y="63486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[0,5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179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6D8E70E-C0DE-4188-9552-9F761F4DF0E8}"/>
              </a:ext>
            </a:extLst>
          </p:cNvPr>
          <p:cNvSpPr txBox="1"/>
          <p:nvPr/>
        </p:nvSpPr>
        <p:spPr>
          <a:xfrm>
            <a:off x="276225" y="356711"/>
            <a:ext cx="870584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Malá vodní elektrárna využívá energii vody, která proudí do turbíny z výšky 4 m. Při jakém objemovém průtoku bude mít turbína výkon 600 kW, pokud její účinnost je 75%.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endParaRPr lang="en-US" sz="800" dirty="0">
              <a:solidFill>
                <a:srgbClr val="4F4F4F"/>
              </a:solidFill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h = 4m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 = 600.10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3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W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el-GR" sz="2000" b="0" i="0" dirty="0">
                <a:solidFill>
                  <a:srgbClr val="4F4F4F"/>
                </a:solidFill>
                <a:effectLst/>
              </a:rPr>
              <a:t>η = 0,75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el-GR" sz="2000" b="0" i="0" dirty="0">
                <a:solidFill>
                  <a:srgbClr val="4F4F4F"/>
                </a:solidFill>
                <a:effectLst/>
              </a:rPr>
              <a:t>ρ = 1000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g = 10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-2</a:t>
            </a:r>
            <a:endParaRPr lang="cs-CZ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A83EE8F-F5EB-4185-991A-FC0400E4B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1162050"/>
            <a:ext cx="4576762" cy="478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5828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28B4142-FEA8-40B9-B582-AB6571B71588}"/>
              </a:ext>
            </a:extLst>
          </p:cNvPr>
          <p:cNvSpPr txBox="1"/>
          <p:nvPr/>
        </p:nvSpPr>
        <p:spPr>
          <a:xfrm>
            <a:off x="180975" y="347186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Potrubím s proměnným průřezem proteče 5 litrů vody za sekundu. Jak velká je rychlost protékající vody v místech s průřezy</a:t>
            </a:r>
            <a:r>
              <a:rPr lang="en-US" sz="2000" dirty="0"/>
              <a:t> </a:t>
            </a:r>
            <a:r>
              <a:rPr lang="cs-CZ" sz="2000" dirty="0"/>
              <a:t>a) 20 cm</a:t>
            </a:r>
            <a:r>
              <a:rPr lang="cs-CZ" sz="2000" baseline="30000" dirty="0"/>
              <a:t>2</a:t>
            </a:r>
            <a:r>
              <a:rPr lang="en-US" sz="2000" dirty="0"/>
              <a:t> a</a:t>
            </a:r>
            <a:r>
              <a:rPr lang="cs-CZ" sz="2000" dirty="0"/>
              <a:t> b) 100 cm</a:t>
            </a:r>
            <a:r>
              <a:rPr lang="cs-CZ" sz="2000" baseline="30000" dirty="0"/>
              <a:t>2</a:t>
            </a:r>
            <a:r>
              <a:rPr lang="en-US" sz="2000" dirty="0"/>
              <a:t> ?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29EC07D-2297-4D0C-9C3B-1D09F62EBE83}"/>
              </a:ext>
            </a:extLst>
          </p:cNvPr>
          <p:cNvSpPr txBox="1"/>
          <p:nvPr/>
        </p:nvSpPr>
        <p:spPr>
          <a:xfrm>
            <a:off x="180975" y="1547336"/>
            <a:ext cx="86677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Čerpadlo načerpá za 1 minutu 300 l vody. Přívodní potrubí má průměr 80 mm, výtokovým potrubím proudí voda rychlostí 8 ms</a:t>
            </a:r>
            <a:r>
              <a:rPr lang="cs-CZ" sz="2000" b="0" i="0" baseline="30000" dirty="0">
                <a:effectLst/>
              </a:rPr>
              <a:t>-1</a:t>
            </a:r>
            <a:r>
              <a:rPr lang="cs-CZ" sz="2000" b="0" i="0" dirty="0">
                <a:effectLst/>
              </a:rPr>
              <a:t>. Určete rychlost vody v přívodním potrubí a průměr výtokového potrubí.</a:t>
            </a:r>
            <a:endParaRPr lang="en-US" sz="2000" b="0" i="0" dirty="0">
              <a:effectLst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23CDB27-0E1A-434C-B87D-A588C1FC3896}"/>
              </a:ext>
            </a:extLst>
          </p:cNvPr>
          <p:cNvSpPr txBox="1"/>
          <p:nvPr/>
        </p:nvSpPr>
        <p:spPr>
          <a:xfrm>
            <a:off x="180975" y="2971563"/>
            <a:ext cx="8705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Jak </a:t>
            </a:r>
            <a:r>
              <a:rPr lang="en-US" sz="2000" dirty="0" err="1"/>
              <a:t>velk</a:t>
            </a:r>
            <a:r>
              <a:rPr lang="cs-CZ" sz="2000" dirty="0"/>
              <a:t>á</a:t>
            </a:r>
            <a:r>
              <a:rPr lang="en-US" sz="2000" dirty="0"/>
              <a:t> je v</a:t>
            </a:r>
            <a:r>
              <a:rPr lang="cs-CZ" sz="2000" dirty="0"/>
              <a:t>ý</a:t>
            </a:r>
            <a:r>
              <a:rPr lang="en-US" sz="2000" dirty="0" err="1"/>
              <a:t>tokov</a:t>
            </a:r>
            <a:r>
              <a:rPr lang="cs-CZ" sz="2000" dirty="0"/>
              <a:t>á rychlost vody proudící výpustním otvorem údolní přehrady, je-li otvor 20 m pod volnou hladinou?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CB9C1E1-8DCD-4547-8A51-6F331AE2C389}"/>
              </a:ext>
            </a:extLst>
          </p:cNvPr>
          <p:cNvSpPr txBox="1"/>
          <p:nvPr/>
        </p:nvSpPr>
        <p:spPr>
          <a:xfrm>
            <a:off x="180975" y="4110157"/>
            <a:ext cx="8705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Určete tlak vody v potrubí o průměru 3 cm, kterým proudí voda rychlostí 1 m.s</a:t>
            </a:r>
            <a:r>
              <a:rPr lang="cs-CZ" sz="2000" baseline="30000" dirty="0"/>
              <a:t>-1</a:t>
            </a:r>
            <a:r>
              <a:rPr lang="cs-CZ" sz="2000" dirty="0"/>
              <a:t>, jestliže z trysky o průměru 1 cm vystřikuje rychlostí 15 m.s</a:t>
            </a:r>
            <a:r>
              <a:rPr lang="cs-CZ" sz="2000" baseline="30000" dirty="0"/>
              <a:t>-1</a:t>
            </a:r>
            <a:r>
              <a:rPr lang="cs-CZ" sz="2000" dirty="0"/>
              <a:t>.  Vliv atmosférického tlaku a odpor vzduchu zanedbejte.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6365F4A-30FC-4D80-9711-80568CFD3905}"/>
              </a:ext>
            </a:extLst>
          </p:cNvPr>
          <p:cNvSpPr txBox="1"/>
          <p:nvPr/>
        </p:nvSpPr>
        <p:spPr>
          <a:xfrm>
            <a:off x="180976" y="5595940"/>
            <a:ext cx="8743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Voda</a:t>
            </a:r>
            <a:r>
              <a:rPr lang="en-US" sz="2000" dirty="0"/>
              <a:t> p</a:t>
            </a:r>
            <a:r>
              <a:rPr lang="cs-CZ" sz="2000" dirty="0"/>
              <a:t>ř</a:t>
            </a:r>
            <a:r>
              <a:rPr lang="en-US" sz="2000" dirty="0"/>
              <a:t>it</a:t>
            </a:r>
            <a:r>
              <a:rPr lang="cs-CZ" sz="2000" dirty="0"/>
              <a:t>é</a:t>
            </a:r>
            <a:r>
              <a:rPr lang="en-US" sz="2000" dirty="0"/>
              <a:t>k</a:t>
            </a:r>
            <a:r>
              <a:rPr lang="cs-CZ" sz="2000" dirty="0"/>
              <a:t>á potrubím o průměru 0,04 m rychlostí o velikosti 1,25 m.s</a:t>
            </a:r>
            <a:r>
              <a:rPr lang="cs-CZ" sz="2000" baseline="30000" dirty="0"/>
              <a:t>-1 </a:t>
            </a:r>
            <a:r>
              <a:rPr lang="cs-CZ" sz="2000" dirty="0"/>
              <a:t>do trysky, z níž vystřikuje rychlostí o velikosti 20 m.s</a:t>
            </a:r>
            <a:r>
              <a:rPr lang="cs-CZ" sz="2000" baseline="30000" dirty="0"/>
              <a:t>-1</a:t>
            </a:r>
            <a:r>
              <a:rPr lang="cs-CZ" sz="2000" dirty="0"/>
              <a:t>. Jak velký průměr má tryska?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716050D-41A4-49AE-A96D-5C05D6EF9CEB}"/>
              </a:ext>
            </a:extLst>
          </p:cNvPr>
          <p:cNvSpPr txBox="1"/>
          <p:nvPr/>
        </p:nvSpPr>
        <p:spPr>
          <a:xfrm>
            <a:off x="231913" y="103453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[a) 2,5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, b) 0,5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337DC5-3DB7-4056-B42A-65C98940078B}"/>
              </a:ext>
            </a:extLst>
          </p:cNvPr>
          <p:cNvSpPr txBox="1"/>
          <p:nvPr/>
        </p:nvSpPr>
        <p:spPr>
          <a:xfrm>
            <a:off x="258417" y="251877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[1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a </a:t>
            </a:r>
            <a:r>
              <a:rPr lang="cs-CZ" sz="2000" dirty="0">
                <a:solidFill>
                  <a:srgbClr val="FF0000"/>
                </a:solidFill>
              </a:rPr>
              <a:t>28,3 mm]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EEE00F6-A94E-4A36-9443-A73564366E4B}"/>
              </a:ext>
            </a:extLst>
          </p:cNvPr>
          <p:cNvSpPr txBox="1"/>
          <p:nvPr/>
        </p:nvSpPr>
        <p:spPr>
          <a:xfrm>
            <a:off x="271669" y="364521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[20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FB35303-4345-4337-811F-327CEC0C3D8D}"/>
              </a:ext>
            </a:extLst>
          </p:cNvPr>
          <p:cNvSpPr txBox="1"/>
          <p:nvPr/>
        </p:nvSpPr>
        <p:spPr>
          <a:xfrm>
            <a:off x="311426" y="507644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[110 kPa]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F188B8F-84A7-4A73-B4BC-369DCA85E141}"/>
              </a:ext>
            </a:extLst>
          </p:cNvPr>
          <p:cNvSpPr txBox="1"/>
          <p:nvPr/>
        </p:nvSpPr>
        <p:spPr>
          <a:xfrm>
            <a:off x="324678" y="630889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 cm]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26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95E0873-E7EA-467D-AF8E-9635C505FF22}"/>
              </a:ext>
            </a:extLst>
          </p:cNvPr>
          <p:cNvSpPr txBox="1"/>
          <p:nvPr/>
        </p:nvSpPr>
        <p:spPr>
          <a:xfrm>
            <a:off x="180975" y="131302"/>
            <a:ext cx="87820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Nafta (ρ = 830</a:t>
            </a:r>
            <a:r>
              <a:rPr lang="en-US" sz="2000" dirty="0"/>
              <a:t> </a:t>
            </a:r>
            <a:r>
              <a:rPr lang="cs-CZ" sz="2000" dirty="0"/>
              <a:t>kg.m</a:t>
            </a:r>
            <a:r>
              <a:rPr lang="cs-CZ" sz="2000" baseline="30000" dirty="0"/>
              <a:t>-3</a:t>
            </a:r>
            <a:r>
              <a:rPr lang="cs-CZ" sz="2000" dirty="0"/>
              <a:t>) ​​je dopravována potrubím o průměru 40 cm rychlostí 1,5 </a:t>
            </a:r>
            <a:endParaRPr lang="en-US" sz="2000" dirty="0"/>
          </a:p>
          <a:p>
            <a:pPr algn="just"/>
            <a:r>
              <a:rPr lang="cs-CZ" sz="2000" dirty="0"/>
              <a:t>m</a:t>
            </a:r>
            <a:r>
              <a:rPr lang="en-US" sz="2000" dirty="0"/>
              <a:t>.</a:t>
            </a:r>
            <a:r>
              <a:rPr lang="cs-CZ" sz="2000" dirty="0"/>
              <a:t>s</a:t>
            </a:r>
            <a:r>
              <a:rPr lang="cs-CZ" sz="2000" baseline="30000" dirty="0"/>
              <a:t>-1</a:t>
            </a:r>
            <a:r>
              <a:rPr lang="cs-CZ" sz="2000" dirty="0"/>
              <a:t>. Určete:</a:t>
            </a:r>
            <a:r>
              <a:rPr lang="en-US" sz="2000" dirty="0"/>
              <a:t> </a:t>
            </a:r>
            <a:r>
              <a:rPr lang="cs-CZ" sz="2000" dirty="0"/>
              <a:t>a) hydrodynamický tlak v potrubí</a:t>
            </a:r>
            <a:r>
              <a:rPr lang="en-US" sz="2000" dirty="0"/>
              <a:t>, </a:t>
            </a:r>
            <a:r>
              <a:rPr lang="cs-CZ" sz="2000" dirty="0"/>
              <a:t>b) hmotnost nafty přepravené za 1 hodinu</a:t>
            </a:r>
            <a:r>
              <a:rPr lang="en-US" sz="2000" dirty="0"/>
              <a:t>.</a:t>
            </a:r>
          </a:p>
          <a:p>
            <a:pPr algn="just"/>
            <a:endParaRPr lang="en-US" sz="800" dirty="0"/>
          </a:p>
          <a:p>
            <a:pPr algn="just"/>
            <a:r>
              <a:rPr lang="pt-BR" sz="2000" b="0" i="0" dirty="0">
                <a:effectLst/>
              </a:rPr>
              <a:t>d = 40 cm = 0.4 m</a:t>
            </a:r>
          </a:p>
          <a:p>
            <a:pPr algn="just"/>
            <a:r>
              <a:rPr lang="pt-BR" sz="2000" b="0" i="0" dirty="0">
                <a:effectLst/>
              </a:rPr>
              <a:t>r = 0,2 m</a:t>
            </a:r>
          </a:p>
          <a:p>
            <a:pPr algn="just"/>
            <a:r>
              <a:rPr lang="pt-BR" sz="2000" b="0" i="0" dirty="0">
                <a:effectLst/>
              </a:rPr>
              <a:t>v = 1,5 m.s</a:t>
            </a:r>
            <a:r>
              <a:rPr lang="pt-BR" sz="2000" b="0" i="0" baseline="30000" dirty="0">
                <a:effectLst/>
              </a:rPr>
              <a:t>-1</a:t>
            </a:r>
            <a:endParaRPr lang="pt-BR" sz="2000" b="0" i="0" dirty="0">
              <a:effectLst/>
            </a:endParaRPr>
          </a:p>
          <a:p>
            <a:pPr algn="just"/>
            <a:r>
              <a:rPr lang="pt-BR" sz="2000" b="0" i="0" dirty="0">
                <a:effectLst/>
              </a:rPr>
              <a:t>t = 1hod. = 3600 s</a:t>
            </a:r>
          </a:p>
          <a:p>
            <a:pPr algn="just"/>
            <a:r>
              <a:rPr lang="pt-BR" sz="2000" b="0" i="0" dirty="0">
                <a:effectLst/>
              </a:rPr>
              <a:t>ρ = 830 kg.m</a:t>
            </a:r>
            <a:r>
              <a:rPr lang="pt-BR" sz="2000" b="0" i="0" baseline="30000" dirty="0">
                <a:effectLst/>
              </a:rPr>
              <a:t>-3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AE3C21-346B-4FFD-91C8-BBEAEA692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786381"/>
            <a:ext cx="5924550" cy="390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2B56132-81AC-4D4E-95CE-C32B981A2A85}"/>
              </a:ext>
            </a:extLst>
          </p:cNvPr>
          <p:cNvSpPr txBox="1"/>
          <p:nvPr/>
        </p:nvSpPr>
        <p:spPr>
          <a:xfrm>
            <a:off x="167723" y="4818526"/>
            <a:ext cx="8741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Trubic</a:t>
            </a:r>
            <a:r>
              <a:rPr lang="cs-CZ" sz="2000" dirty="0"/>
              <a:t>í</a:t>
            </a:r>
            <a:r>
              <a:rPr lang="en-US" sz="2000" dirty="0"/>
              <a:t> o pr</a:t>
            </a:r>
            <a:r>
              <a:rPr lang="cs-CZ" sz="2000" dirty="0"/>
              <a:t>ů</a:t>
            </a:r>
            <a:r>
              <a:rPr lang="en-US" sz="2000" dirty="0"/>
              <a:t>m</a:t>
            </a:r>
            <a:r>
              <a:rPr lang="cs-CZ" sz="2000" dirty="0"/>
              <a:t>ě</a:t>
            </a:r>
            <a:r>
              <a:rPr lang="en-US" sz="2000" dirty="0" err="1"/>
              <a:t>ru</a:t>
            </a:r>
            <a:r>
              <a:rPr lang="cs-CZ" sz="2000" dirty="0"/>
              <a:t> 12 cm proudí voda rychlostí 30 cm.s</a:t>
            </a:r>
            <a:r>
              <a:rPr lang="cs-CZ" sz="2000" baseline="30000" dirty="0"/>
              <a:t>-1</a:t>
            </a:r>
            <a:r>
              <a:rPr lang="cs-CZ" sz="2000" dirty="0"/>
              <a:t>. Jakou rychlostí protéká zúženým místem trubice, kde je průměr 4 cm?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AA10F9E-4067-43D1-8EEF-49292B8A7CCD}"/>
              </a:ext>
            </a:extLst>
          </p:cNvPr>
          <p:cNvSpPr txBox="1"/>
          <p:nvPr/>
        </p:nvSpPr>
        <p:spPr>
          <a:xfrm>
            <a:off x="154469" y="5979055"/>
            <a:ext cx="8658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Otvorem</a:t>
            </a:r>
            <a:r>
              <a:rPr lang="en-US" sz="2000" dirty="0"/>
              <a:t> </a:t>
            </a:r>
            <a:r>
              <a:rPr lang="en-US" sz="2000" dirty="0" err="1"/>
              <a:t>plochy</a:t>
            </a:r>
            <a:r>
              <a:rPr lang="en-US" sz="2000" dirty="0"/>
              <a:t> 4 cm</a:t>
            </a:r>
            <a:r>
              <a:rPr lang="en-US" sz="2000" baseline="30000" dirty="0"/>
              <a:t>2</a:t>
            </a:r>
            <a:r>
              <a:rPr lang="en-US" sz="2000" dirty="0"/>
              <a:t> v</a:t>
            </a:r>
            <a:r>
              <a:rPr lang="cs-CZ" sz="2000" dirty="0"/>
              <a:t>y</a:t>
            </a:r>
            <a:r>
              <a:rPr lang="en-US" sz="2000" dirty="0" err="1"/>
              <a:t>te</a:t>
            </a:r>
            <a:r>
              <a:rPr lang="cs-CZ" sz="2000" dirty="0"/>
              <a:t>č</a:t>
            </a:r>
            <a:r>
              <a:rPr lang="en-US" sz="2000" dirty="0"/>
              <a:t>e </a:t>
            </a:r>
            <a:r>
              <a:rPr lang="cs-CZ" sz="2000" dirty="0"/>
              <a:t>z</a:t>
            </a:r>
            <a:r>
              <a:rPr lang="en-US" sz="2000" dirty="0"/>
              <a:t>a </a:t>
            </a:r>
            <a:r>
              <a:rPr lang="en-US" sz="2000" dirty="0" err="1"/>
              <a:t>minut</a:t>
            </a:r>
            <a:r>
              <a:rPr lang="cs-CZ" sz="2000" dirty="0"/>
              <a:t>u 12 l vody. Jakou rychlostí voda vytéká?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F741D71-878B-4D5D-89E5-CC56A7F36C8B}"/>
              </a:ext>
            </a:extLst>
          </p:cNvPr>
          <p:cNvSpPr txBox="1"/>
          <p:nvPr/>
        </p:nvSpPr>
        <p:spPr>
          <a:xfrm>
            <a:off x="178904" y="54607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[2,7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026297F-51B5-4594-8AA8-78C938EA7889}"/>
              </a:ext>
            </a:extLst>
          </p:cNvPr>
          <p:cNvSpPr txBox="1"/>
          <p:nvPr/>
        </p:nvSpPr>
        <p:spPr>
          <a:xfrm>
            <a:off x="192156" y="633540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[0,5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06278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8DED668-14E4-46F8-9EEA-03C6937CB36D}"/>
              </a:ext>
            </a:extLst>
          </p:cNvPr>
          <p:cNvSpPr txBox="1"/>
          <p:nvPr/>
        </p:nvSpPr>
        <p:spPr>
          <a:xfrm>
            <a:off x="290513" y="282886"/>
            <a:ext cx="8562974" cy="3089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cs-CZ" sz="2000" dirty="0"/>
              <a:t>Jaké převýšení musí překonat balík o hmotnosti 80 kg, který je přepravován pásovým přepravníkem rychlostí 1 m.s</a:t>
            </a:r>
            <a:r>
              <a:rPr lang="cs-CZ" sz="2000" baseline="30000" dirty="0"/>
              <a:t>-1</a:t>
            </a:r>
            <a:r>
              <a:rPr lang="cs-CZ" sz="2000" dirty="0"/>
              <a:t>? Délka pásového dopravníku o výkonu 0,9 kW je 4 m.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000" dirty="0"/>
              <a:t>m = 80 kg</a:t>
            </a:r>
          </a:p>
          <a:p>
            <a:r>
              <a:rPr lang="cs-CZ" sz="2000" dirty="0"/>
              <a:t>v = 1 m.s</a:t>
            </a:r>
            <a:r>
              <a:rPr lang="cs-CZ" sz="2000" baseline="30000" dirty="0"/>
              <a:t>-1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s = 4 m</a:t>
            </a:r>
          </a:p>
          <a:p>
            <a:pPr marL="0" indent="0">
              <a:buNone/>
            </a:pPr>
            <a:r>
              <a:rPr lang="cs-CZ" sz="2000" dirty="0"/>
              <a:t>P = 0,9 kW = 900 W</a:t>
            </a:r>
          </a:p>
          <a:p>
            <a:pPr marL="0" indent="0">
              <a:buNone/>
            </a:pPr>
            <a:r>
              <a:rPr lang="cs-CZ" sz="2000" dirty="0"/>
              <a:t>h = ? </a:t>
            </a:r>
          </a:p>
          <a:p>
            <a:pPr marL="0" indent="0" algn="just">
              <a:buNone/>
            </a:pPr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D30415AD-FD1F-458F-A143-FFA1F541B269}"/>
                  </a:ext>
                </a:extLst>
              </p:cNvPr>
              <p:cNvSpPr txBox="1"/>
              <p:nvPr/>
            </p:nvSpPr>
            <p:spPr>
              <a:xfrm>
                <a:off x="3462338" y="1190278"/>
                <a:ext cx="4572000" cy="17370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cs-CZ" sz="2000" dirty="0"/>
                  <a:t>P = F . v    =&gt;    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000" b="0" i="0" smtClean="0">
                            <a:latin typeface="Cambria Math" panose="02040503050406030204" pitchFamily="18" charset="0"/>
                          </a:rPr>
                          <m:t>v</m:t>
                        </m:r>
                      </m:den>
                    </m:f>
                  </m:oMath>
                </a14:m>
                <a:r>
                  <a:rPr lang="cs-CZ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0" smtClean="0">
                            <a:latin typeface="Cambria Math" panose="02040503050406030204" pitchFamily="18" charset="0"/>
                          </a:rPr>
                          <m:t>900</m:t>
                        </m:r>
                      </m:num>
                      <m:den>
                        <m:r>
                          <a:rPr lang="cs-CZ" sz="20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cs-CZ" sz="2000" dirty="0"/>
                  <a:t> = 900 N</a:t>
                </a:r>
              </a:p>
              <a:p>
                <a:pPr marL="0" indent="0">
                  <a:buNone/>
                </a:pPr>
                <a:r>
                  <a:rPr lang="cs-CZ" sz="2000" dirty="0"/>
                  <a:t>F = F</a:t>
                </a:r>
                <a:r>
                  <a:rPr lang="cs-CZ" sz="2000" baseline="-25000" dirty="0"/>
                  <a:t>G</a:t>
                </a:r>
                <a:r>
                  <a:rPr lang="cs-CZ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0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den>
                    </m:f>
                  </m:oMath>
                </a14:m>
                <a:r>
                  <a:rPr lang="cs-CZ" sz="2000" dirty="0"/>
                  <a:t>   =&gt;   </a:t>
                </a:r>
                <a:r>
                  <a:rPr lang="cs-CZ" sz="2000" dirty="0">
                    <a:solidFill>
                      <a:schemeClr val="tx1"/>
                    </a:solidFill>
                  </a:rPr>
                  <a:t>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  <m:r>
                          <a:rPr lang="cs-CZ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den>
                    </m:f>
                  </m:oMath>
                </a14:m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/>
                  <a:t>F</a:t>
                </a:r>
                <a:r>
                  <a:rPr lang="cs-CZ" sz="2000" baseline="-25000" dirty="0"/>
                  <a:t>G</a:t>
                </a:r>
                <a:r>
                  <a:rPr lang="cs-CZ" sz="2000" dirty="0"/>
                  <a:t> = m . g = 80 . 10 = 800 N</a:t>
                </a:r>
              </a:p>
              <a:p>
                <a:pPr marL="0" indent="0">
                  <a:buNone/>
                </a:pPr>
                <a:r>
                  <a:rPr lang="cs-CZ" sz="2000" dirty="0"/>
                  <a:t>h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0" smtClean="0">
                            <a:latin typeface="Cambria Math" panose="02040503050406030204" pitchFamily="18" charset="0"/>
                          </a:rPr>
                          <m:t>900 .  4</m:t>
                        </m:r>
                      </m:num>
                      <m:den>
                        <m:r>
                          <a:rPr lang="cs-CZ" sz="2000" b="0" i="0" smtClean="0">
                            <a:latin typeface="Cambria Math" panose="02040503050406030204" pitchFamily="18" charset="0"/>
                          </a:rPr>
                          <m:t>800</m:t>
                        </m:r>
                      </m:den>
                    </m:f>
                  </m:oMath>
                </a14:m>
                <a:r>
                  <a:rPr lang="cs-CZ" sz="2000" dirty="0"/>
                  <a:t> = </a:t>
                </a:r>
                <a:r>
                  <a:rPr lang="cs-CZ" sz="2000" u="sng" dirty="0"/>
                  <a:t>4,5 m</a:t>
                </a: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D30415AD-FD1F-458F-A143-FFA1F541B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2338" y="1190278"/>
                <a:ext cx="4572000" cy="1737014"/>
              </a:xfrm>
              <a:prstGeom prst="rect">
                <a:avLst/>
              </a:prstGeom>
              <a:blipFill>
                <a:blip r:embed="rId2"/>
                <a:stretch>
                  <a:fillRect l="-1467" b="-14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>
            <a:extLst>
              <a:ext uri="{FF2B5EF4-FFF2-40B4-BE49-F238E27FC236}">
                <a16:creationId xmlns:a16="http://schemas.microsoft.com/office/drawing/2014/main" id="{F2BCB327-9313-485A-A7E9-ACF2EDEDD9EB}"/>
              </a:ext>
            </a:extLst>
          </p:cNvPr>
          <p:cNvSpPr txBox="1"/>
          <p:nvPr/>
        </p:nvSpPr>
        <p:spPr>
          <a:xfrm>
            <a:off x="143910" y="3518159"/>
            <a:ext cx="8829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Výtah o hmotnosti 1 t je uveden do rovnoměrně zrychleného pohybu vzhůru se zrychlením 2 m.s</a:t>
            </a:r>
            <a:r>
              <a:rPr lang="cs-CZ" sz="2000" baseline="30000" dirty="0"/>
              <a:t>-2</a:t>
            </a:r>
            <a:r>
              <a:rPr lang="cs-CZ" sz="2000" dirty="0"/>
              <a:t>. Jak velkou práci vykoná motor výtahu za prvních 5 s pohybu? Tření a odpor vzduchu zanedbáme.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3F3EA7-B7E7-4864-B936-2BBD9B2F049C}"/>
              </a:ext>
            </a:extLst>
          </p:cNvPr>
          <p:cNvSpPr txBox="1"/>
          <p:nvPr/>
        </p:nvSpPr>
        <p:spPr>
          <a:xfrm>
            <a:off x="185531" y="4677490"/>
            <a:ext cx="87729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Jak </a:t>
            </a:r>
            <a:r>
              <a:rPr lang="en-US" sz="2000" dirty="0" err="1"/>
              <a:t>vysoko</a:t>
            </a:r>
            <a:r>
              <a:rPr lang="en-US" sz="2000" dirty="0"/>
              <a:t> </a:t>
            </a:r>
            <a:r>
              <a:rPr lang="en-US" sz="2000" dirty="0" err="1"/>
              <a:t>bylo</a:t>
            </a:r>
            <a:r>
              <a:rPr lang="en-US" sz="2000" dirty="0"/>
              <a:t> </a:t>
            </a:r>
            <a:r>
              <a:rPr lang="en-US" sz="2000" dirty="0" err="1"/>
              <a:t>vyzvednuto</a:t>
            </a:r>
            <a:r>
              <a:rPr lang="en-US" sz="2000" dirty="0"/>
              <a:t> </a:t>
            </a:r>
            <a:r>
              <a:rPr lang="en-US" sz="2000" dirty="0" err="1"/>
              <a:t>kladivo</a:t>
            </a:r>
            <a:r>
              <a:rPr lang="en-US" sz="2000" dirty="0"/>
              <a:t> o </a:t>
            </a:r>
            <a:r>
              <a:rPr lang="en-US" sz="2000" dirty="0" err="1"/>
              <a:t>hmotnosti</a:t>
            </a:r>
            <a:r>
              <a:rPr lang="en-US" sz="2000" dirty="0"/>
              <a:t> 10 kg </a:t>
            </a:r>
            <a:r>
              <a:rPr lang="en-US" sz="2000" dirty="0" err="1"/>
              <a:t>rovnom</a:t>
            </a:r>
            <a:r>
              <a:rPr lang="cs-CZ" sz="2000" dirty="0"/>
              <a:t>ě</a:t>
            </a:r>
            <a:r>
              <a:rPr lang="en-US" sz="2000" dirty="0" err="1"/>
              <a:t>rn</a:t>
            </a:r>
            <a:r>
              <a:rPr lang="cs-CZ" sz="2000" dirty="0"/>
              <a:t>ý</a:t>
            </a:r>
            <a:r>
              <a:rPr lang="en-US" sz="2000" dirty="0"/>
              <a:t>m </a:t>
            </a:r>
            <a:r>
              <a:rPr lang="en-US" sz="2000" dirty="0" err="1"/>
              <a:t>poh</a:t>
            </a:r>
            <a:r>
              <a:rPr lang="cs-CZ" sz="2000" dirty="0"/>
              <a:t>y</a:t>
            </a:r>
            <a:r>
              <a:rPr lang="en-US" sz="2000" dirty="0" err="1"/>
              <a:t>bem</a:t>
            </a:r>
            <a:r>
              <a:rPr lang="cs-CZ" sz="2000" dirty="0"/>
              <a:t>, byla-li při tom vykonána práce 200 J?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83CEA1F-29BA-41E2-BC54-60FC66150ADA}"/>
              </a:ext>
            </a:extLst>
          </p:cNvPr>
          <p:cNvSpPr txBox="1"/>
          <p:nvPr/>
        </p:nvSpPr>
        <p:spPr>
          <a:xfrm>
            <a:off x="4207565" y="4215054"/>
            <a:ext cx="10800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[3.10</a:t>
            </a:r>
            <a:r>
              <a:rPr lang="en-US" sz="2000" baseline="30000" dirty="0">
                <a:solidFill>
                  <a:srgbClr val="FF0000"/>
                </a:solidFill>
              </a:rPr>
              <a:t>5</a:t>
            </a:r>
            <a:r>
              <a:rPr lang="en-US" sz="2000" dirty="0">
                <a:solidFill>
                  <a:srgbClr val="FF0000"/>
                </a:solidFill>
              </a:rPr>
              <a:t> J]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57E12A8-3BF5-4E77-8229-1EFDE9A01974}"/>
              </a:ext>
            </a:extLst>
          </p:cNvPr>
          <p:cNvSpPr txBox="1"/>
          <p:nvPr/>
        </p:nvSpPr>
        <p:spPr>
          <a:xfrm>
            <a:off x="139148" y="5709166"/>
            <a:ext cx="87663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 velikou práci vykoná elektromotor, který zvedne kovací kladivo o hmotnosti 500 kg do výše 80 cm rovnoměrným pohybem? g = 10 m.s</a:t>
            </a:r>
            <a:r>
              <a:rPr lang="cs-CZ" sz="2000" baseline="30000" dirty="0"/>
              <a:t>-2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D5D638E-D996-4AFE-9A15-7384F0398973}"/>
              </a:ext>
            </a:extLst>
          </p:cNvPr>
          <p:cNvSpPr txBox="1"/>
          <p:nvPr/>
        </p:nvSpPr>
        <p:spPr>
          <a:xfrm>
            <a:off x="4353339" y="5063195"/>
            <a:ext cx="9210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 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17860FA-5B38-44EC-9923-C152A0CFAF4C}"/>
              </a:ext>
            </a:extLst>
          </p:cNvPr>
          <p:cNvSpPr txBox="1"/>
          <p:nvPr/>
        </p:nvSpPr>
        <p:spPr>
          <a:xfrm>
            <a:off x="6076121" y="6282395"/>
            <a:ext cx="10137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4000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445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7080E22-3A07-4B4D-BFD4-93E123194F12}"/>
              </a:ext>
            </a:extLst>
          </p:cNvPr>
          <p:cNvSpPr txBox="1"/>
          <p:nvPr/>
        </p:nvSpPr>
        <p:spPr>
          <a:xfrm>
            <a:off x="257724" y="304800"/>
            <a:ext cx="88862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Do nádoby tvaru válce přiteče každou minutu 18,84 litrů vody. Otvorem na dně s průměrem 1 cm současně voda vytéká. V jaké výšce se ustálí hladina vody za předpokladu ideálního výtoku kapaliny?</a:t>
            </a:r>
            <a:endParaRPr lang="cs-CZ" sz="20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F860D0E-76AA-4727-A6EA-64FB197A8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7" y="1233627"/>
            <a:ext cx="3243263" cy="548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E12E8ABD-5CD8-4CDE-8B6E-E6707606206F}"/>
              </a:ext>
            </a:extLst>
          </p:cNvPr>
          <p:cNvSpPr txBox="1"/>
          <p:nvPr/>
        </p:nvSpPr>
        <p:spPr>
          <a:xfrm>
            <a:off x="257724" y="1605260"/>
            <a:ext cx="23045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d = 1cm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 = 0,5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cm = 0,005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0765301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0005F065-69B0-4F45-8E97-108AE74C7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76" y="3291340"/>
            <a:ext cx="6511488" cy="282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FE58808-F020-4AAD-B74B-1224D211033F}"/>
              </a:ext>
            </a:extLst>
          </p:cNvPr>
          <p:cNvSpPr txBox="1"/>
          <p:nvPr/>
        </p:nvSpPr>
        <p:spPr>
          <a:xfrm>
            <a:off x="257175" y="345476"/>
            <a:ext cx="8629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Jakou rychlostí padá kapka deště, pokud její hmotnost je 0,005 g, poloměr 2,26 mm.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ρ (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vzduch) = 1,3 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C = 0,4.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F79F7A3-4AD9-4A1C-A21C-6A423C363701}"/>
              </a:ext>
            </a:extLst>
          </p:cNvPr>
          <p:cNvSpPr txBox="1"/>
          <p:nvPr/>
        </p:nvSpPr>
        <p:spPr>
          <a:xfrm>
            <a:off x="323436" y="1721120"/>
            <a:ext cx="33209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</a:rPr>
              <a:t>m = 0,005 g = 5.10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-6 </a:t>
            </a:r>
            <a:r>
              <a:rPr lang="cs-CZ" b="0" i="0" dirty="0">
                <a:solidFill>
                  <a:srgbClr val="4F4F4F"/>
                </a:solidFill>
                <a:effectLst/>
              </a:rPr>
              <a:t>kg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</a:rPr>
              <a:t>r = 2,26 mm = 2,26.10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</a:rPr>
              <a:t>m</a:t>
            </a:r>
          </a:p>
          <a:p>
            <a:pPr algn="l"/>
            <a:r>
              <a:rPr lang="el-GR" b="0" i="0" dirty="0">
                <a:solidFill>
                  <a:srgbClr val="4F4F4F"/>
                </a:solidFill>
                <a:effectLst/>
              </a:rPr>
              <a:t>ρ (</a:t>
            </a:r>
            <a:r>
              <a:rPr lang="cs-CZ" b="0" i="0" dirty="0">
                <a:solidFill>
                  <a:srgbClr val="4F4F4F"/>
                </a:solidFill>
                <a:effectLst/>
              </a:rPr>
              <a:t>vzduch) = 1,3 kg.m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-3</a:t>
            </a:r>
            <a:endParaRPr lang="cs-CZ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</a:rPr>
              <a:t>C = 0,4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F10C9B7-8D2B-4C6A-8BCC-D79969494C46}"/>
              </a:ext>
            </a:extLst>
          </p:cNvPr>
          <p:cNvSpPr txBox="1"/>
          <p:nvPr/>
        </p:nvSpPr>
        <p:spPr>
          <a:xfrm>
            <a:off x="4515341" y="1750716"/>
            <a:ext cx="409857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1" dirty="0">
                <a:solidFill>
                  <a:srgbClr val="4F4F4F"/>
                </a:solidFill>
                <a:effectLst/>
              </a:rPr>
              <a:t>Čelní průřez</a:t>
            </a:r>
            <a:r>
              <a:rPr lang="cs-CZ" b="0" i="0" dirty="0">
                <a:solidFill>
                  <a:srgbClr val="4F4F4F"/>
                </a:solidFill>
                <a:effectLst/>
              </a:rPr>
              <a:t>: 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</a:rPr>
              <a:t>S = </a:t>
            </a:r>
            <a:r>
              <a:rPr lang="el-GR" b="0" i="0" dirty="0">
                <a:solidFill>
                  <a:srgbClr val="4F4F4F"/>
                </a:solidFill>
                <a:effectLst/>
              </a:rPr>
              <a:t>π.</a:t>
            </a:r>
            <a:r>
              <a:rPr lang="cs-CZ" b="0" i="0" dirty="0">
                <a:solidFill>
                  <a:srgbClr val="4F4F4F"/>
                </a:solidFill>
                <a:effectLst/>
              </a:rPr>
              <a:t>r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 = 3,14.(2,26.10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</a:rPr>
              <a:t>m)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2 </a:t>
            </a:r>
            <a:r>
              <a:rPr lang="cs-CZ" b="0" i="0" dirty="0">
                <a:solidFill>
                  <a:srgbClr val="4F4F4F"/>
                </a:solidFill>
                <a:effectLst/>
              </a:rPr>
              <a:t>= 16.10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b="0" i="0" dirty="0">
                <a:solidFill>
                  <a:srgbClr val="4F4F4F"/>
                </a:solidFill>
                <a:effectLst/>
              </a:rPr>
              <a:t>m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2</a:t>
            </a:r>
            <a:endParaRPr lang="cs-CZ" b="0" i="0" dirty="0">
              <a:solidFill>
                <a:srgbClr val="4F4F4F"/>
              </a:solidFill>
              <a:effectLst/>
            </a:endParaRPr>
          </a:p>
          <a:p>
            <a:pPr algn="l"/>
            <a:endParaRPr lang="cs-CZ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b="0" i="1" dirty="0">
                <a:solidFill>
                  <a:srgbClr val="4F4F4F"/>
                </a:solidFill>
                <a:effectLst/>
              </a:rPr>
              <a:t>Odporová síla</a:t>
            </a:r>
            <a:r>
              <a:rPr lang="cs-CZ" b="0" i="0" dirty="0">
                <a:solidFill>
                  <a:srgbClr val="4F4F4F"/>
                </a:solidFill>
                <a:effectLst/>
              </a:rPr>
              <a:t>: 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</a:rPr>
              <a:t>F = </a:t>
            </a:r>
            <a:r>
              <a:rPr lang="cs-CZ" b="0" i="0" dirty="0" err="1">
                <a:solidFill>
                  <a:srgbClr val="4F4F4F"/>
                </a:solidFill>
                <a:effectLst/>
              </a:rPr>
              <a:t>m.g</a:t>
            </a:r>
            <a:r>
              <a:rPr lang="cs-CZ" b="0" i="0" dirty="0">
                <a:solidFill>
                  <a:srgbClr val="4F4F4F"/>
                </a:solidFill>
                <a:effectLst/>
              </a:rPr>
              <a:t> = 5.10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b="0" i="0" dirty="0">
                <a:solidFill>
                  <a:srgbClr val="4F4F4F"/>
                </a:solidFill>
                <a:effectLst/>
              </a:rPr>
              <a:t>kg.10m.s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= 5.10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-5</a:t>
            </a:r>
            <a:r>
              <a:rPr lang="cs-CZ" b="0" i="0" dirty="0">
                <a:solidFill>
                  <a:srgbClr val="4F4F4F"/>
                </a:solidFill>
                <a:effectLst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1706903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280646F-1B05-4352-8DCB-50228070680A}"/>
              </a:ext>
            </a:extLst>
          </p:cNvPr>
          <p:cNvSpPr txBox="1"/>
          <p:nvPr/>
        </p:nvSpPr>
        <p:spPr>
          <a:xfrm>
            <a:off x="371474" y="276136"/>
            <a:ext cx="85058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Jaká odporová hydrodynamická síla působí na kouli o poloměru r = 2,5 cm, pokud kouli obtéká voda rychlostí 1,8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C = 0,48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26D7B5A-B602-491D-9EB6-519AF68EA0A7}"/>
              </a:ext>
            </a:extLst>
          </p:cNvPr>
          <p:cNvSpPr txBox="1"/>
          <p:nvPr/>
        </p:nvSpPr>
        <p:spPr>
          <a:xfrm>
            <a:off x="371474" y="1115110"/>
            <a:ext cx="23241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2,5 cm = 0,025 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 = 1,8 m.s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=0,48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F59A0E7-79D5-43B7-9691-73409820F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1115110"/>
            <a:ext cx="5036808" cy="291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ADF91022-CD4F-4D8C-96A6-6285443F2DD9}"/>
              </a:ext>
            </a:extLst>
          </p:cNvPr>
          <p:cNvSpPr txBox="1"/>
          <p:nvPr/>
        </p:nvSpPr>
        <p:spPr>
          <a:xfrm>
            <a:off x="201681" y="4557938"/>
            <a:ext cx="87153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ponorku působí odporová hydrodynamická síla 3600 N. Ponorka má kolmý průřez 15 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pohybuje se rychlostí 14,4 km.h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Určete součinitel odporu ponorky C.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BF2382-F5A6-4258-8BED-AA5D3DC8FF74}"/>
              </a:ext>
            </a:extLst>
          </p:cNvPr>
          <p:cNvSpPr txBox="1"/>
          <p:nvPr/>
        </p:nvSpPr>
        <p:spPr>
          <a:xfrm>
            <a:off x="231913" y="558002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0,03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646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BF2E5C56-539B-4023-9054-BADD49CF7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5139" y="1543878"/>
            <a:ext cx="4221137" cy="280283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417F1AD-74DF-48D1-9420-CD997B7C12F7}"/>
              </a:ext>
            </a:extLst>
          </p:cNvPr>
          <p:cNvSpPr txBox="1"/>
          <p:nvPr/>
        </p:nvSpPr>
        <p:spPr>
          <a:xfrm>
            <a:off x="200025" y="326949"/>
            <a:ext cx="8763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Do vodorovného potrubí jsou vložené dvě manometrické trubice; jedna z nich je rovná, druhá ohnutá do pravého úhlu a obrácená otvorem proti směru proudění kapaliny. Jaká je rychlost tohoto proudění, jestliže v rovné trubici vystoupila voda do výšky 10 cm a v ohnuté trubici do výšky 30 cm?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2823FF-746C-4C03-B4F2-48032275EABC}"/>
              </a:ext>
            </a:extLst>
          </p:cNvPr>
          <p:cNvSpPr txBox="1"/>
          <p:nvPr/>
        </p:nvSpPr>
        <p:spPr>
          <a:xfrm>
            <a:off x="245166" y="1644135"/>
            <a:ext cx="11198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7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87307A1-49AF-4E77-A1CF-CC9038DAE6CC}"/>
              </a:ext>
            </a:extLst>
          </p:cNvPr>
          <p:cNvSpPr txBox="1"/>
          <p:nvPr/>
        </p:nvSpPr>
        <p:spPr>
          <a:xfrm>
            <a:off x="171450" y="314324"/>
            <a:ext cx="859155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Těleso o hmotnosti 10 kg je zvedáno do výše 1 m rovnoměrným pohybem po šikmé dráze, která svírá se svislým směrem úhel 60°. Jak velká mechanická práce se vykoná? Jak velkou mechanickou práci bychom vykonali, pokud bychom těleso zvedli rovnoměrným pohybem po svislé dráze?</a:t>
            </a:r>
          </a:p>
          <a:p>
            <a:endParaRPr lang="cs-CZ" sz="800" dirty="0"/>
          </a:p>
          <a:p>
            <a:r>
              <a:rPr lang="cs-CZ" sz="2000" dirty="0"/>
              <a:t>m = 10 kg</a:t>
            </a:r>
          </a:p>
          <a:p>
            <a:r>
              <a:rPr lang="cs-CZ" sz="2000" dirty="0"/>
              <a:t>h = 1 m</a:t>
            </a:r>
          </a:p>
          <a:p>
            <a:r>
              <a:rPr lang="cs-CZ" sz="2000" dirty="0"/>
              <a:t>α = 60°</a:t>
            </a:r>
          </a:p>
          <a:p>
            <a:r>
              <a:rPr lang="cs-CZ" sz="2000" dirty="0"/>
              <a:t>W = ?</a:t>
            </a:r>
          </a:p>
          <a:p>
            <a:r>
              <a:rPr lang="cs-CZ" sz="2000" dirty="0"/>
              <a:t>W´=?</a:t>
            </a:r>
          </a:p>
          <a:p>
            <a:r>
              <a:rPr lang="cs-CZ" sz="2000" dirty="0"/>
              <a:t>g = 10 m.s</a:t>
            </a:r>
            <a:r>
              <a:rPr lang="cs-CZ" sz="2000" baseline="30000" dirty="0"/>
              <a:t>-2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2889646-7968-4C19-B303-F89E7FDC6AB1}"/>
              </a:ext>
            </a:extLst>
          </p:cNvPr>
          <p:cNvSpPr txBox="1"/>
          <p:nvPr/>
        </p:nvSpPr>
        <p:spPr>
          <a:xfrm>
            <a:off x="2790824" y="1914762"/>
            <a:ext cx="5343525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F = G . cos </a:t>
            </a:r>
            <a:r>
              <a:rPr lang="el-GR" sz="2000" dirty="0"/>
              <a:t>α</a:t>
            </a:r>
            <a:r>
              <a:rPr lang="cs-CZ" sz="2000" dirty="0"/>
              <a:t> = 10 . 10 . cos 60° = 50 N</a:t>
            </a:r>
          </a:p>
          <a:p>
            <a:endParaRPr lang="cs-CZ" sz="800" dirty="0"/>
          </a:p>
          <a:p>
            <a:r>
              <a:rPr lang="cs-CZ" sz="2000" dirty="0"/>
              <a:t>cos 60° = h/s     odtud    s = h/cos 60° </a:t>
            </a:r>
          </a:p>
          <a:p>
            <a:endParaRPr lang="cs-CZ" sz="800" dirty="0"/>
          </a:p>
          <a:p>
            <a:r>
              <a:rPr lang="cs-CZ" sz="2000" dirty="0"/>
              <a:t>W = F . s =  F . h/cos 60° = 50 . 1/ cos 60° = </a:t>
            </a:r>
            <a:r>
              <a:rPr lang="cs-CZ" sz="2000" u="sng" dirty="0"/>
              <a:t>100 J</a:t>
            </a:r>
          </a:p>
          <a:p>
            <a:endParaRPr lang="cs-CZ" sz="800" dirty="0"/>
          </a:p>
          <a:p>
            <a:r>
              <a:rPr lang="cs-CZ" sz="2000" dirty="0"/>
              <a:t>W´= G . h = m . g . h = 10 . 10 . 1 = </a:t>
            </a:r>
            <a:r>
              <a:rPr lang="cs-CZ" sz="2000" u="sng" dirty="0"/>
              <a:t>100 J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F36A926-FF98-4C33-B332-EB31F7B905E3}"/>
              </a:ext>
            </a:extLst>
          </p:cNvPr>
          <p:cNvSpPr txBox="1"/>
          <p:nvPr/>
        </p:nvSpPr>
        <p:spPr>
          <a:xfrm>
            <a:off x="171451" y="4190999"/>
            <a:ext cx="8715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Výtah o hmotnosti 500 kg vystoupí z 3. poschodí do 5. O kolik se změní jeho tíhová potenciální energie, je-li výškový rozdíl obou poschodí 8 m? g = 10 m.s</a:t>
            </a:r>
            <a:r>
              <a:rPr lang="cs-CZ" sz="2000" baseline="30000" dirty="0"/>
              <a:t>-2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6CF04CF-4E5A-4C75-8BE6-8F9489C6E557}"/>
              </a:ext>
            </a:extLst>
          </p:cNvPr>
          <p:cNvSpPr txBox="1"/>
          <p:nvPr/>
        </p:nvSpPr>
        <p:spPr>
          <a:xfrm>
            <a:off x="172277" y="5510386"/>
            <a:ext cx="86934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Do jaké výše je nutno zvednout kladivo o hmotnosti 5 kg, aby se jeho tíhová potenciální energie zvýšila o 40 J? g = 10 m.s</a:t>
            </a:r>
            <a:r>
              <a:rPr lang="cs-CZ" sz="2000" baseline="30000" dirty="0"/>
              <a:t>-2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94319D8-D305-4E67-919C-DB2A75CFE97C}"/>
              </a:ext>
            </a:extLst>
          </p:cNvPr>
          <p:cNvSpPr txBox="1"/>
          <p:nvPr/>
        </p:nvSpPr>
        <p:spPr>
          <a:xfrm>
            <a:off x="4684643" y="4864412"/>
            <a:ext cx="11463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40000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DE536A1-0F75-494A-A167-C8D3C2E1D42F}"/>
              </a:ext>
            </a:extLst>
          </p:cNvPr>
          <p:cNvSpPr txBox="1"/>
          <p:nvPr/>
        </p:nvSpPr>
        <p:spPr>
          <a:xfrm>
            <a:off x="5161721" y="6096864"/>
            <a:ext cx="12258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0,8 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05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05D9D48-59BC-4765-A306-7FBE99270DE5}"/>
              </a:ext>
            </a:extLst>
          </p:cNvPr>
          <p:cNvSpPr txBox="1"/>
          <p:nvPr/>
        </p:nvSpPr>
        <p:spPr>
          <a:xfrm>
            <a:off x="214312" y="328880"/>
            <a:ext cx="8715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Kladivo o hmotnosti 500 g dopadne na hřebík rychlostí 3 m.s</a:t>
            </a:r>
            <a:r>
              <a:rPr lang="cs-CZ" sz="2000" baseline="30000" dirty="0"/>
              <a:t>-1</a:t>
            </a:r>
            <a:r>
              <a:rPr lang="cs-CZ" sz="2000" dirty="0"/>
              <a:t>. Jakou průměrnou silou působí kladivo na hřebík po dopadu, pronikne-li hřebík do desky  o 45 mm?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14D07A1-8B55-4DFE-95ED-CCB510B118EC}"/>
              </a:ext>
            </a:extLst>
          </p:cNvPr>
          <p:cNvSpPr txBox="1"/>
          <p:nvPr/>
        </p:nvSpPr>
        <p:spPr>
          <a:xfrm>
            <a:off x="318052" y="4427529"/>
            <a:ext cx="86006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Výtah zvedne rovnoměrným pohybem náklad do výše 24 m za 11 s. Hmotnost výtahu s nákladem je 800 kg. Jak velký je výkon elektromotoru, je-li účinnost zařízení 90 % 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F7EC9C7-0EF6-4F22-BBB5-469279BD9BC6}"/>
              </a:ext>
            </a:extLst>
          </p:cNvPr>
          <p:cNvSpPr txBox="1"/>
          <p:nvPr/>
        </p:nvSpPr>
        <p:spPr>
          <a:xfrm>
            <a:off x="6294782" y="988151"/>
            <a:ext cx="11661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50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3B204E0-5C0F-4192-B64A-331982CAF288}"/>
              </a:ext>
            </a:extLst>
          </p:cNvPr>
          <p:cNvSpPr txBox="1"/>
          <p:nvPr/>
        </p:nvSpPr>
        <p:spPr>
          <a:xfrm>
            <a:off x="6016489" y="2399509"/>
            <a:ext cx="25311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13,1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,  8,6.10</a:t>
            </a:r>
            <a:r>
              <a:rPr lang="cs-CZ" sz="2000" baseline="30000" dirty="0">
                <a:solidFill>
                  <a:srgbClr val="FF0000"/>
                </a:solidFill>
              </a:rPr>
              <a:t>-3</a:t>
            </a:r>
            <a:r>
              <a:rPr lang="cs-CZ" sz="2000" dirty="0">
                <a:solidFill>
                  <a:srgbClr val="FF0000"/>
                </a:solidFill>
              </a:rPr>
              <a:t>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FA41D81-20B2-4834-8EB0-E5CF5F3BC96A}"/>
              </a:ext>
            </a:extLst>
          </p:cNvPr>
          <p:cNvSpPr txBox="1"/>
          <p:nvPr/>
        </p:nvSpPr>
        <p:spPr>
          <a:xfrm>
            <a:off x="255104" y="1679210"/>
            <a:ext cx="87166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Brusný kotouč má průměr 250 mm a koná 1000 otáček za minutu. Určete rychlost bodů na obvodu kotouče. Jak velkou kinetickou energii má úlomek o hmotnosti 0,1 g, který odletí od kotouče?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F3AE144-405C-4B72-B765-3A8FEC097D99}"/>
              </a:ext>
            </a:extLst>
          </p:cNvPr>
          <p:cNvSpPr txBox="1"/>
          <p:nvPr/>
        </p:nvSpPr>
        <p:spPr>
          <a:xfrm>
            <a:off x="324677" y="3095896"/>
            <a:ext cx="85675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Čerpadlo vyčerpá 10 t vody za minutu z dolu 300 m hlubokého. Určete výkon čerpadla.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1F57138-5C7F-4E88-81D7-0870F66E3C58}"/>
              </a:ext>
            </a:extLst>
          </p:cNvPr>
          <p:cNvSpPr txBox="1"/>
          <p:nvPr/>
        </p:nvSpPr>
        <p:spPr>
          <a:xfrm>
            <a:off x="6102626" y="3499438"/>
            <a:ext cx="11993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500 kW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9E3949A-3355-4D49-AE3D-5EEA110B59E8}"/>
              </a:ext>
            </a:extLst>
          </p:cNvPr>
          <p:cNvSpPr txBox="1"/>
          <p:nvPr/>
        </p:nvSpPr>
        <p:spPr>
          <a:xfrm>
            <a:off x="6235149" y="5116204"/>
            <a:ext cx="12125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19 kW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005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C06DB-5DBA-46F3-BCCB-14D97891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424" y="2208212"/>
            <a:ext cx="4819651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Mechanika tuhého tělesa</a:t>
            </a:r>
          </a:p>
        </p:txBody>
      </p:sp>
    </p:spTree>
    <p:extLst>
      <p:ext uri="{BB962C8B-B14F-4D97-AF65-F5344CB8AC3E}">
        <p14:creationId xmlns:p14="http://schemas.microsoft.com/office/powerpoint/2010/main" val="2415062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CBE21F4-CFAB-40E3-87C5-2A6F30A3C447}"/>
              </a:ext>
            </a:extLst>
          </p:cNvPr>
          <p:cNvSpPr txBox="1"/>
          <p:nvPr/>
        </p:nvSpPr>
        <p:spPr>
          <a:xfrm>
            <a:off x="276224" y="390436"/>
            <a:ext cx="85439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Ramena AB a AC mohou být zatížena maximálními silami 2100 N a 1700 N. Jak velký úhel konzoly je třeba zvolit a jakou největší zátěž může konzola unést?</a:t>
            </a:r>
            <a:endParaRPr lang="cs-CZ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8A69874-455C-402B-BEE3-317F7E177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623" y="1098322"/>
            <a:ext cx="1790700" cy="201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3B82151-6049-4FC7-BAFB-CBB303D4C46D}"/>
              </a:ext>
            </a:extLst>
          </p:cNvPr>
          <p:cNvSpPr txBox="1"/>
          <p:nvPr/>
        </p:nvSpPr>
        <p:spPr>
          <a:xfrm>
            <a:off x="276224" y="1266825"/>
            <a:ext cx="15335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pt-BR" sz="2000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= 2100 N </a:t>
            </a:r>
            <a:endParaRPr lang="cs-CZ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pt-BR" sz="2000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pt-BR" sz="20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= 1700 N</a:t>
            </a:r>
          </a:p>
          <a:p>
            <a:pPr algn="just"/>
            <a:r>
              <a:rPr lang="el-G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α</a:t>
            </a:r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=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cs-CZ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G</a:t>
            </a:r>
            <a:r>
              <a:rPr lang="pt-BR" sz="2000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max</a:t>
            </a:r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= ?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F354BA6C-783E-432F-AC1F-A4DFCF5A3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324" y="1266825"/>
            <a:ext cx="2334879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D9B54D02-2454-432A-B02C-8D52C8EEF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816" y="3536909"/>
            <a:ext cx="2165894" cy="56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A4DE475A-F757-4934-BB9C-4C3ADECAE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307" y="4159871"/>
            <a:ext cx="888893" cy="56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F8DF03A5-9A96-4B33-83BE-47CF53F2B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144" y="3543742"/>
            <a:ext cx="3221841" cy="123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6C6BCE91-DF80-45C2-B5ED-7041C84E702F}"/>
              </a:ext>
            </a:extLst>
          </p:cNvPr>
          <p:cNvCxnSpPr>
            <a:cxnSpLocks/>
          </p:cNvCxnSpPr>
          <p:nvPr/>
        </p:nvCxnSpPr>
        <p:spPr>
          <a:xfrm>
            <a:off x="4572000" y="4581525"/>
            <a:ext cx="66498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ED05F2B-BE69-418C-B7FA-AD17A6F50E98}"/>
              </a:ext>
            </a:extLst>
          </p:cNvPr>
          <p:cNvCxnSpPr>
            <a:cxnSpLocks/>
          </p:cNvCxnSpPr>
          <p:nvPr/>
        </p:nvCxnSpPr>
        <p:spPr>
          <a:xfrm>
            <a:off x="3809373" y="3914775"/>
            <a:ext cx="2952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BE311480-80D4-4E2E-9132-946B1E2950A1}"/>
              </a:ext>
            </a:extLst>
          </p:cNvPr>
          <p:cNvSpPr txBox="1"/>
          <p:nvPr/>
        </p:nvSpPr>
        <p:spPr>
          <a:xfrm>
            <a:off x="155090" y="5398824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Lampa visí na dvou drátech, které svírají s vodorovným směrem úhly o velikostech </a:t>
            </a:r>
            <a:r>
              <a:rPr lang="el-GR" sz="2000" dirty="0"/>
              <a:t>α</a:t>
            </a:r>
            <a:r>
              <a:rPr lang="cs-CZ" sz="2000" dirty="0"/>
              <a:t> = 55° a </a:t>
            </a:r>
            <a:r>
              <a:rPr lang="el-GR" sz="2000" dirty="0"/>
              <a:t>β</a:t>
            </a:r>
            <a:r>
              <a:rPr lang="cs-CZ" sz="2000" dirty="0"/>
              <a:t> = 33°. Jak velkou silou jsou dráty napínány, má-li tíha lampy velikost 12 N.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8CA697F-7094-4877-90EE-29A8FF55C4B1}"/>
              </a:ext>
            </a:extLst>
          </p:cNvPr>
          <p:cNvSpPr txBox="1"/>
          <p:nvPr/>
        </p:nvSpPr>
        <p:spPr>
          <a:xfrm>
            <a:off x="4313583" y="6149874"/>
            <a:ext cx="20739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10,07 N a 6,9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050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63888A2-BF14-458F-9D28-674E3B6B0EDB}"/>
              </a:ext>
            </a:extLst>
          </p:cNvPr>
          <p:cNvSpPr txBox="1"/>
          <p:nvPr/>
        </p:nvSpPr>
        <p:spPr>
          <a:xfrm>
            <a:off x="228601" y="235858"/>
            <a:ext cx="84772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Dělník táhne naložený dvoukolový dopravní vozík silou F = 196,2 N. Určete složku síly ve směru pohybu </a:t>
            </a:r>
            <a:r>
              <a:rPr lang="cs-CZ" sz="2000" b="1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a složku </a:t>
            </a:r>
            <a:r>
              <a:rPr lang="cs-CZ" sz="2000" b="1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, která zvedá náklad. Výslednice </a:t>
            </a:r>
            <a:r>
              <a:rPr lang="cs-CZ" sz="2000" b="1" dirty="0"/>
              <a:t>F</a:t>
            </a:r>
            <a:r>
              <a:rPr lang="cs-CZ" sz="2000" dirty="0"/>
              <a:t> svírá se složkou </a:t>
            </a:r>
            <a:r>
              <a:rPr lang="cs-CZ" sz="2000" b="1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úhel 30°.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F . cos</a:t>
            </a:r>
            <a:r>
              <a:rPr lang="el-GR" sz="2000" dirty="0"/>
              <a:t>α</a:t>
            </a:r>
            <a:r>
              <a:rPr lang="cs-CZ" sz="2000" dirty="0"/>
              <a:t> = 196,2 . cos30° = </a:t>
            </a:r>
            <a:r>
              <a:rPr lang="cs-CZ" sz="2000" u="sng" dirty="0"/>
              <a:t>170 N</a:t>
            </a:r>
          </a:p>
          <a:p>
            <a:pPr algn="just"/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F . sin</a:t>
            </a:r>
            <a:r>
              <a:rPr lang="el-GR" sz="2000" dirty="0"/>
              <a:t>α</a:t>
            </a:r>
            <a:r>
              <a:rPr lang="cs-CZ" sz="2000" dirty="0"/>
              <a:t> = 196,2 . sin30° = </a:t>
            </a:r>
            <a:r>
              <a:rPr lang="cs-CZ" sz="2000" u="sng" dirty="0"/>
              <a:t>98,1 N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C179C35-4A91-4221-8AE0-600810223C25}"/>
              </a:ext>
            </a:extLst>
          </p:cNvPr>
          <p:cNvSpPr txBox="1"/>
          <p:nvPr/>
        </p:nvSpPr>
        <p:spPr>
          <a:xfrm>
            <a:off x="228601" y="3018499"/>
            <a:ext cx="86963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Na těleso působí ve dvou bodech A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a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B rovnoběžné síly o velikosti 90 N a 50 N. Vzdálenost bodů A, B je 28 cm. Určete velikost, směr, orientaci a polohu působiště výsledné síly, jsou-li síly orientovány a) souhlasně, b) nesouhlasně.</a:t>
            </a:r>
          </a:p>
          <a:p>
            <a:pPr algn="just"/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FF0000"/>
                </a:solidFill>
                <a:effectLst/>
              </a:rPr>
              <a:t>souhlasná orientace : F = 140 N, x = 10 cm, d - x = 18 cm, </a:t>
            </a:r>
          </a:p>
          <a:p>
            <a:pPr algn="just"/>
            <a:r>
              <a:rPr lang="cs-CZ" sz="2000" b="0" i="0" dirty="0">
                <a:solidFill>
                  <a:srgbClr val="FF0000"/>
                </a:solidFill>
                <a:effectLst/>
              </a:rPr>
              <a:t>nesouhlasná orientace : F = 40 N, x = 35 cm, d + x = 63 cm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E14C339-0D22-4EBC-8C99-2208C17FD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966" y="5241313"/>
            <a:ext cx="2087552" cy="138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6FD6004-5B22-40D7-9E15-7D5F3BC58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5000921"/>
            <a:ext cx="1947600" cy="148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1002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1667</TotalTime>
  <Words>4879</Words>
  <Application>Microsoft Office PowerPoint</Application>
  <PresentationFormat>Předvádění na obrazovce (4:3)</PresentationFormat>
  <Paragraphs>398</Paragraphs>
  <Slides>43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Cambria Math</vt:lpstr>
      <vt:lpstr>Segoe UI</vt:lpstr>
      <vt:lpstr>Times New Roman</vt:lpstr>
      <vt:lpstr>Motiv Office</vt:lpstr>
      <vt:lpstr>FC3802 Seminář z fyziky pro chemiky 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Mechanika tuhého tělesa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76</cp:revision>
  <dcterms:created xsi:type="dcterms:W3CDTF">2020-10-24T09:37:59Z</dcterms:created>
  <dcterms:modified xsi:type="dcterms:W3CDTF">2021-12-13T18:57:04Z</dcterms:modified>
</cp:coreProperties>
</file>