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74" r:id="rId4"/>
    <p:sldId id="258" r:id="rId5"/>
    <p:sldId id="275" r:id="rId6"/>
    <p:sldId id="276" r:id="rId7"/>
    <p:sldId id="261" r:id="rId8"/>
    <p:sldId id="259" r:id="rId9"/>
    <p:sldId id="277" r:id="rId10"/>
    <p:sldId id="281" r:id="rId11"/>
    <p:sldId id="272" r:id="rId12"/>
    <p:sldId id="270" r:id="rId13"/>
    <p:sldId id="278" r:id="rId14"/>
    <p:sldId id="279" r:id="rId15"/>
    <p:sldId id="280" r:id="rId16"/>
    <p:sldId id="271" r:id="rId17"/>
    <p:sldId id="260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7300"/>
    <a:srgbClr val="D77300"/>
    <a:srgbClr val="B9006E"/>
    <a:srgbClr val="4B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316" autoAdjust="0"/>
    <p:restoredTop sz="69272" autoAdjust="0"/>
  </p:normalViewPr>
  <p:slideViewPr>
    <p:cSldViewPr snapToGrid="0">
      <p:cViewPr varScale="1">
        <p:scale>
          <a:sx n="81" d="100"/>
          <a:sy n="81" d="100"/>
        </p:scale>
        <p:origin x="-1468" y="-5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=""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=""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="0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Při výše uvedených překážkách náleží pracovní volno v nezbytně nutném rozsahu, pokud tuto činnost nelze provést mimo pracovní dobu.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Nastávají jestliže </a:t>
            </a:r>
            <a:r>
              <a:rPr lang="cs-CZ" dirty="0" err="1" smtClean="0"/>
              <a:t>zam</a:t>
            </a:r>
            <a:r>
              <a:rPr lang="cs-CZ" dirty="0" smtClean="0"/>
              <a:t>-tel nemůže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ci</a:t>
            </a:r>
            <a:r>
              <a:rPr lang="cs-CZ" dirty="0" smtClean="0"/>
              <a:t> přidělit práci podle pracovní smlouvy, ať již z důvodů objektivních či subjektivních.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25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cs-CZ" sz="1200" b="1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Nezabavitelné minimum na dlužníka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se nemění a činí stále 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11</a:t>
            </a:r>
            <a:r>
              <a:rPr kumimoji="1" lang="cs-CZ" sz="1200" b="0" i="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103,75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Kč.</a:t>
            </a:r>
          </a:p>
          <a:p>
            <a:r>
              <a:rPr kumimoji="1" lang="cs-CZ" sz="1200" b="1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Nezabavitelné minimum na každou vyživovanou osobu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se rovněž nemění a činí 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3</a:t>
            </a:r>
            <a:r>
              <a:rPr kumimoji="1" lang="cs-CZ" sz="1200" b="0" i="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701,25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kumimoji="1" lang="cs-CZ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Kč.</a:t>
            </a:r>
          </a:p>
          <a:p>
            <a:endParaRPr lang="cs-CZ" dirty="0" smtClean="0"/>
          </a:p>
          <a:p>
            <a:r>
              <a:rPr lang="cs-CZ" dirty="0" err="1" smtClean="0"/>
              <a:t>Ávisí</a:t>
            </a:r>
            <a:r>
              <a:rPr lang="cs-CZ" dirty="0" smtClean="0"/>
              <a:t> na konkrétní životní situaci, vyživovaných osobách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19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22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=""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B86CC774-E8F2-443B-8104-C23B78C588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5682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5384140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=""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=""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=""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=""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=""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=""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="" xmlns:a16="http://schemas.microsoft.com/office/drawing/2014/main" id="{9A9B9871-9EBA-4393-84B7-3D9DDE1A65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298664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="" xmlns:a16="http://schemas.microsoft.com/office/drawing/2014/main" id="{AD3B27E1-04C4-44E6-8DD2-879D33954A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2389077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na ikonu přidáte obrázek.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="" xmlns:a16="http://schemas.microsoft.com/office/drawing/2014/main" id="{4B067BC3-E77A-4F93-8E39-6559029C6D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872" y="6053204"/>
            <a:ext cx="855744" cy="5904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6385452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PED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="" xmlns:a16="http://schemas.microsoft.com/office/drawing/2014/main" id="{1A0BEB84-E013-4810-A1F4-DBB607A8B7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712" y="2019299"/>
            <a:ext cx="4114367" cy="2838914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FF7300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FF7300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=""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="" xmlns:a16="http://schemas.microsoft.com/office/drawing/2014/main" id="{325E9DFA-90AD-4BAC-8ACE-80E1EDF9A6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="" xmlns:a16="http://schemas.microsoft.com/office/drawing/2014/main" id="{938657D1-8B54-4E06-BB80-F452B998A0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=""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391DB9A3-3792-41D4-AB78-F1910E62BE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1229579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=""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A3E27AE8-8344-46DF-95A1-57C7ED3DEA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493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81167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="" xmlns:a16="http://schemas.microsoft.com/office/drawing/2014/main" id="{21103F4D-0D61-472A-BAFF-19EFE6D636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3442829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21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="" xmlns:a16="http://schemas.microsoft.com/office/drawing/2014/main" id="{3AB41CB1-F6A4-458D-85DF-FC3E822971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17168426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=""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=""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=""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53D9C202-1E0C-49A0-BD44-0FABFFADA1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6739591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=""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=""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=""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=""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=""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=""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=""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=""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=""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pic>
        <p:nvPicPr>
          <p:cNvPr id="17" name="Obrázek 16">
            <a:extLst>
              <a:ext uri="{FF2B5EF4-FFF2-40B4-BE49-F238E27FC236}">
                <a16:creationId xmlns="" xmlns:a16="http://schemas.microsoft.com/office/drawing/2014/main" id="{C8521D5E-C1D4-49AD-9477-8C693D7590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13741071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=""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=""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="" xmlns:a16="http://schemas.microsoft.com/office/drawing/2014/main" id="{5C946900-B034-4346-94F7-4849AECA0E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17383761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="" xmlns:a16="http://schemas.microsoft.com/office/drawing/2014/main" id="{01ECF861-1DA0-4682-8B9C-824D212364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4975528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=""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=""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2006-56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Odměňování práce a náhrady mzdy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Ing. Nikola Straková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Příplatky za </a:t>
            </a:r>
            <a:r>
              <a:rPr lang="cs-CZ" dirty="0" smtClean="0"/>
              <a:t>ztížené pracovní prostředí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Příplatek ve výši 10 % za každý negativní vliv zmíněný v nařízení</a:t>
            </a:r>
          </a:p>
          <a:p>
            <a:r>
              <a:rPr lang="cs-CZ" dirty="0" smtClean="0"/>
              <a:t>Například:</a:t>
            </a:r>
          </a:p>
          <a:p>
            <a:pPr lvl="1"/>
            <a:r>
              <a:rPr lang="cs-CZ" dirty="0" smtClean="0"/>
              <a:t>Hluk</a:t>
            </a:r>
          </a:p>
          <a:p>
            <a:pPr lvl="1"/>
            <a:r>
              <a:rPr lang="cs-CZ" dirty="0" smtClean="0"/>
              <a:t>Vibrace</a:t>
            </a:r>
          </a:p>
          <a:p>
            <a:pPr lvl="1"/>
            <a:r>
              <a:rPr lang="cs-CZ" dirty="0" smtClean="0"/>
              <a:t>Prach</a:t>
            </a:r>
          </a:p>
          <a:p>
            <a:pPr lvl="1"/>
            <a:r>
              <a:rPr lang="cs-CZ" dirty="0" smtClean="0"/>
              <a:t>C</a:t>
            </a:r>
            <a:r>
              <a:rPr lang="cs-CZ" dirty="0" smtClean="0"/>
              <a:t>hemické látky</a:t>
            </a:r>
          </a:p>
          <a:p>
            <a:pPr lvl="1"/>
            <a:r>
              <a:rPr lang="cs-CZ" dirty="0" smtClean="0"/>
              <a:t>Tlak</a:t>
            </a:r>
          </a:p>
          <a:p>
            <a:pPr lvl="1"/>
            <a:r>
              <a:rPr lang="cs-CZ" dirty="0" smtClean="0"/>
              <a:t>Radiace</a:t>
            </a:r>
          </a:p>
          <a:p>
            <a:pPr lvl="1"/>
            <a:r>
              <a:rPr lang="cs-CZ" dirty="0" smtClean="0"/>
              <a:t>…</a:t>
            </a:r>
          </a:p>
          <a:p>
            <a:r>
              <a:rPr lang="cs-CZ" sz="1400" dirty="0" smtClean="0"/>
              <a:t>Ztíženým pracovním prostředím pro účely poskytování příplatku podle zákoníku </a:t>
            </a:r>
            <a:r>
              <a:rPr lang="cs-CZ" sz="1400" dirty="0" smtClean="0"/>
              <a:t>práce</a:t>
            </a:r>
            <a:r>
              <a:rPr lang="cs-CZ" sz="1400" b="1" baseline="30000" dirty="0" smtClean="0"/>
              <a:t> </a:t>
            </a:r>
            <a:r>
              <a:rPr lang="cs-CZ" sz="1400" dirty="0" smtClean="0"/>
              <a:t>je </a:t>
            </a:r>
            <a:r>
              <a:rPr lang="cs-CZ" sz="1400" dirty="0" smtClean="0"/>
              <a:t>prostředí, ve kterém je výkon práce spojen s mimořádnými obtížemi vyplývajícími z vystavení účinkům ztěžujícího vlivu a z opatření k jejich snížení nebo odstranění.</a:t>
            </a:r>
            <a:endParaRPr lang="cs-CZ" sz="1400" dirty="0" smtClean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Př.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nec</a:t>
            </a:r>
            <a:r>
              <a:rPr lang="cs-CZ" dirty="0" smtClean="0"/>
              <a:t> pracuje jako dělník, který je při práci vystaven hluku a vibracím, a to na úvazek 40 hodin týdně a spadá do 2. skupiny prací pro stanovení zaručené mzdy.</a:t>
            </a:r>
          </a:p>
          <a:p>
            <a:pPr lvl="1"/>
            <a:r>
              <a:rPr lang="cs-CZ" dirty="0" smtClean="0"/>
              <a:t>Jaká je minimální mzda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ce</a:t>
            </a:r>
            <a:r>
              <a:rPr lang="cs-CZ" dirty="0" smtClean="0"/>
              <a:t> v roce </a:t>
            </a:r>
            <a:r>
              <a:rPr lang="cs-CZ" dirty="0" smtClean="0"/>
              <a:t>2022?</a:t>
            </a:r>
            <a:endParaRPr lang="cs-CZ" dirty="0" smtClean="0"/>
          </a:p>
          <a:p>
            <a:pPr lvl="1"/>
            <a:r>
              <a:rPr lang="cs-CZ" dirty="0" smtClean="0"/>
              <a:t>Jaká je zaručená mzda tohoto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ce</a:t>
            </a:r>
            <a:r>
              <a:rPr lang="cs-CZ" dirty="0" smtClean="0"/>
              <a:t>?</a:t>
            </a:r>
          </a:p>
          <a:p>
            <a:pPr lvl="1"/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nec</a:t>
            </a:r>
            <a:r>
              <a:rPr lang="cs-CZ" dirty="0" smtClean="0"/>
              <a:t> je vystaven 2 rizikovým jevům, jaký příplatek mu za ně náleží?</a:t>
            </a:r>
          </a:p>
          <a:p>
            <a:pPr lvl="1"/>
            <a:r>
              <a:rPr lang="cs-CZ" dirty="0" smtClean="0"/>
              <a:t>Jakou minimální mzdu by si mezi sebou měli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nec</a:t>
            </a:r>
            <a:r>
              <a:rPr lang="cs-CZ" dirty="0" smtClean="0"/>
              <a:t> a </a:t>
            </a:r>
            <a:r>
              <a:rPr lang="cs-CZ" dirty="0" err="1" smtClean="0"/>
              <a:t>zam</a:t>
            </a:r>
            <a:r>
              <a:rPr lang="cs-CZ" dirty="0" smtClean="0"/>
              <a:t>-tel stanovit?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příplatky u mzdy/platu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95937" y="2180491"/>
            <a:ext cx="10753200" cy="3326655"/>
          </a:xfrm>
        </p:spPr>
        <p:txBody>
          <a:bodyPr/>
          <a:lstStyle/>
          <a:p>
            <a:r>
              <a:rPr lang="cs-CZ" dirty="0" smtClean="0"/>
              <a:t>Za práci </a:t>
            </a:r>
            <a:r>
              <a:rPr lang="cs-CZ" dirty="0" smtClean="0"/>
              <a:t>přesčas</a:t>
            </a:r>
            <a:endParaRPr lang="cs-CZ" dirty="0" smtClean="0"/>
          </a:p>
          <a:p>
            <a:r>
              <a:rPr lang="cs-CZ" dirty="0" smtClean="0"/>
              <a:t>Ve </a:t>
            </a:r>
            <a:r>
              <a:rPr lang="cs-CZ" dirty="0" smtClean="0"/>
              <a:t>svátek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 smtClean="0"/>
              <a:t>noci </a:t>
            </a:r>
            <a:endParaRPr lang="cs-CZ" dirty="0" smtClean="0"/>
          </a:p>
          <a:p>
            <a:r>
              <a:rPr lang="cs-CZ" dirty="0" smtClean="0"/>
              <a:t>V sobotu a v </a:t>
            </a:r>
            <a:r>
              <a:rPr lang="cs-CZ" dirty="0" smtClean="0"/>
              <a:t>neděli</a:t>
            </a:r>
            <a:endParaRPr lang="cs-CZ" dirty="0" smtClean="0"/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přesčas – možnosti vypořádání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Mzda navýšená o příplatek ve výši 25 % průměrného výdělku</a:t>
            </a:r>
          </a:p>
          <a:p>
            <a:r>
              <a:rPr lang="cs-CZ" dirty="0" smtClean="0"/>
              <a:t>Poskytnuté náhradní volno, pokud obě strany souhlasí</a:t>
            </a:r>
          </a:p>
          <a:p>
            <a:r>
              <a:rPr lang="cs-CZ" dirty="0" smtClean="0"/>
              <a:t>Ujednání v pracovní smlouvě, že se mzda sjednává s přihlédnutím k práci přesčas</a:t>
            </a:r>
          </a:p>
          <a:p>
            <a:pPr lvl="1"/>
            <a:r>
              <a:rPr lang="cs-CZ" dirty="0" smtClean="0"/>
              <a:t>U vedoucích pracovníků v plném rozsahu</a:t>
            </a:r>
          </a:p>
          <a:p>
            <a:pPr lvl="1"/>
            <a:r>
              <a:rPr lang="cs-CZ" dirty="0" smtClean="0"/>
              <a:t>U ostatních zaměstnanců v rozsahu 150 hodin (rozsah musí být výslovně uveden)</a:t>
            </a:r>
          </a:p>
          <a:p>
            <a:pPr lvl="1"/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nec</a:t>
            </a:r>
            <a:r>
              <a:rPr lang="cs-CZ" dirty="0" smtClean="0"/>
              <a:t> poté nemá nárok ani na příplatek a ani na volno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ve svátek – možnosti vypořádání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Mzda a následně čerpání náhradního volna</a:t>
            </a:r>
          </a:p>
          <a:p>
            <a:r>
              <a:rPr lang="cs-CZ" dirty="0" smtClean="0"/>
              <a:t>Mzda a příplatek ve výši 100 % průměrného měsíčního výdělku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v noci a práce v sobotu a v neděli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Mzda navýšená o příplatek ve výši 10 % průměrného výdělku</a:t>
            </a:r>
          </a:p>
          <a:p>
            <a:r>
              <a:rPr lang="cs-CZ" dirty="0" smtClean="0"/>
              <a:t>Sjednání jiného a to i nižšího příplatku</a:t>
            </a:r>
          </a:p>
          <a:p>
            <a:r>
              <a:rPr lang="cs-CZ" dirty="0" smtClean="0"/>
              <a:t>Náhradní volno nepřichází v úvahu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0000" y="144379"/>
            <a:ext cx="10753200" cy="451576"/>
          </a:xfrm>
        </p:spPr>
        <p:txBody>
          <a:bodyPr/>
          <a:lstStyle/>
          <a:p>
            <a:r>
              <a:rPr lang="cs-CZ" dirty="0" smtClean="0"/>
              <a:t>Povinné příplatky u mzdy/platu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01600" y="695976"/>
            <a:ext cx="10753200" cy="4816374"/>
          </a:xfrm>
        </p:spPr>
        <p:txBody>
          <a:bodyPr/>
          <a:lstStyle/>
          <a:p>
            <a:r>
              <a:rPr lang="cs-CZ" sz="2400" dirty="0" smtClean="0"/>
              <a:t>Osobní</a:t>
            </a:r>
          </a:p>
          <a:p>
            <a:pPr lvl="1"/>
            <a:r>
              <a:rPr lang="cs-CZ" sz="1600" dirty="0" smtClean="0"/>
              <a:t>Výše </a:t>
            </a:r>
            <a:r>
              <a:rPr lang="cs-CZ" sz="1600" b="1" dirty="0" smtClean="0"/>
              <a:t>zahrnuta v platovém výměru</a:t>
            </a:r>
            <a:r>
              <a:rPr lang="cs-CZ" sz="1600" dirty="0" smtClean="0"/>
              <a:t>. </a:t>
            </a:r>
          </a:p>
          <a:p>
            <a:pPr lvl="1"/>
            <a:r>
              <a:rPr lang="cs-CZ" sz="1600" dirty="0" smtClean="0"/>
              <a:t>Jde o nenárokovou složku platu státních zaměstnanců =&gt; nemusí být přiznána. </a:t>
            </a:r>
          </a:p>
          <a:p>
            <a:pPr lvl="1"/>
            <a:r>
              <a:rPr lang="cs-CZ" sz="1600" dirty="0" smtClean="0"/>
              <a:t>Zákonem není daná žádná jednotná částka, ve které by byl osobní příplatek poskytován.</a:t>
            </a:r>
          </a:p>
          <a:p>
            <a:r>
              <a:rPr lang="cs-CZ" sz="2400" dirty="0" smtClean="0"/>
              <a:t>Za </a:t>
            </a:r>
            <a:r>
              <a:rPr lang="cs-CZ" sz="2400" dirty="0" smtClean="0"/>
              <a:t>vedení u státních </a:t>
            </a:r>
            <a:r>
              <a:rPr lang="cs-CZ" sz="2400" dirty="0" err="1" smtClean="0"/>
              <a:t>zam</a:t>
            </a:r>
            <a:r>
              <a:rPr lang="cs-CZ" sz="2400" dirty="0" smtClean="0"/>
              <a:t>-</a:t>
            </a:r>
            <a:r>
              <a:rPr lang="cs-CZ" sz="2400" dirty="0" err="1" smtClean="0"/>
              <a:t>ců</a:t>
            </a:r>
            <a:endParaRPr lang="cs-CZ" sz="2400" dirty="0" smtClean="0"/>
          </a:p>
          <a:p>
            <a:pPr lvl="1"/>
            <a:r>
              <a:rPr lang="cs-CZ" sz="1600" dirty="0" smtClean="0"/>
              <a:t>podle náročnosti práce vedoucího </a:t>
            </a:r>
            <a:r>
              <a:rPr lang="cs-CZ" sz="1600" dirty="0" err="1" smtClean="0"/>
              <a:t>zam</a:t>
            </a:r>
            <a:r>
              <a:rPr lang="cs-CZ" sz="1600" dirty="0" smtClean="0"/>
              <a:t>-</a:t>
            </a:r>
            <a:r>
              <a:rPr lang="cs-CZ" sz="1600" dirty="0" err="1" smtClean="0"/>
              <a:t>ce</a:t>
            </a:r>
            <a:r>
              <a:rPr lang="cs-CZ" sz="1600" dirty="0" smtClean="0"/>
              <a:t> (4 řídící stupně – od 5 % do 60 %)</a:t>
            </a:r>
          </a:p>
          <a:p>
            <a:pPr lvl="1"/>
            <a:r>
              <a:rPr lang="cs-CZ" sz="1600" b="1" dirty="0" smtClean="0"/>
              <a:t>pracovník, který organizuje, řídí a kontroluje práci ostatních </a:t>
            </a:r>
            <a:r>
              <a:rPr lang="cs-CZ" sz="1600" b="1" dirty="0" err="1" smtClean="0"/>
              <a:t>zam</a:t>
            </a:r>
            <a:r>
              <a:rPr lang="cs-CZ" sz="1600" b="1" dirty="0" smtClean="0"/>
              <a:t>-</a:t>
            </a:r>
            <a:r>
              <a:rPr lang="cs-CZ" sz="1600" b="1" dirty="0" err="1" smtClean="0"/>
              <a:t>ců</a:t>
            </a:r>
            <a:r>
              <a:rPr lang="cs-CZ" sz="1600" b="1" dirty="0" smtClean="0"/>
              <a:t>	</a:t>
            </a:r>
            <a:endParaRPr lang="cs-CZ" sz="1600" dirty="0" smtClean="0"/>
          </a:p>
          <a:p>
            <a:r>
              <a:rPr lang="cs-CZ" sz="2400" dirty="0" smtClean="0"/>
              <a:t>Za rozdělenou směnu</a:t>
            </a:r>
          </a:p>
          <a:p>
            <a:pPr lvl="1"/>
            <a:r>
              <a:rPr lang="cs-CZ" sz="1600" dirty="0" smtClean="0"/>
              <a:t>např. pro </a:t>
            </a:r>
            <a:r>
              <a:rPr lang="cs-CZ" sz="1600" dirty="0" err="1" smtClean="0"/>
              <a:t>zam</a:t>
            </a:r>
            <a:r>
              <a:rPr lang="cs-CZ" sz="1600" dirty="0" smtClean="0"/>
              <a:t>-</a:t>
            </a:r>
            <a:r>
              <a:rPr lang="cs-CZ" sz="1600" dirty="0" err="1" smtClean="0"/>
              <a:t>ce</a:t>
            </a:r>
            <a:r>
              <a:rPr lang="cs-CZ" sz="1600" dirty="0" smtClean="0"/>
              <a:t> dopravních podniků</a:t>
            </a:r>
          </a:p>
          <a:p>
            <a:pPr lvl="1"/>
            <a:r>
              <a:rPr lang="cs-CZ" sz="1600" b="1" dirty="0" smtClean="0"/>
              <a:t>směna, mezi jejíž dvěma či více částmi je mezera o délce alespoň 2 hodiny</a:t>
            </a:r>
          </a:p>
          <a:p>
            <a:pPr lvl="1"/>
            <a:r>
              <a:rPr lang="cs-CZ" sz="1600" dirty="0" smtClean="0"/>
              <a:t>příplatek ve výši 30 % průměrného hodinového výdělku za každou směnu</a:t>
            </a:r>
          </a:p>
          <a:p>
            <a:r>
              <a:rPr lang="cs-CZ" sz="2400" dirty="0" smtClean="0"/>
              <a:t>Za přímou pedagogickou činnost nad stanovený rozsah</a:t>
            </a:r>
          </a:p>
          <a:p>
            <a:pPr lvl="1"/>
            <a:r>
              <a:rPr lang="cs-CZ" sz="1600" dirty="0" smtClean="0"/>
              <a:t>dvojnásobek průměrného hodinového výdělku za každou hodinu</a:t>
            </a:r>
          </a:p>
          <a:p>
            <a:r>
              <a:rPr lang="cs-CZ" sz="2400" dirty="0" smtClean="0"/>
              <a:t>Specializační příplatek pedagogického pracovníka</a:t>
            </a:r>
          </a:p>
          <a:p>
            <a:pPr lvl="1"/>
            <a:r>
              <a:rPr lang="cs-CZ" sz="1600" dirty="0" smtClean="0"/>
              <a:t>Měsíční příplatek v rozmezí </a:t>
            </a:r>
            <a:r>
              <a:rPr lang="cs-CZ" sz="1600" b="1" dirty="0" smtClean="0"/>
              <a:t>1000 až 2000 Kč</a:t>
            </a:r>
            <a:r>
              <a:rPr lang="cs-CZ" sz="1600" dirty="0" smtClean="0"/>
              <a:t> </a:t>
            </a:r>
          </a:p>
          <a:p>
            <a:pPr lvl="1"/>
            <a:r>
              <a:rPr lang="cs-CZ" sz="1600" dirty="0" smtClean="0"/>
              <a:t>kromě pedagogiky i </a:t>
            </a:r>
            <a:r>
              <a:rPr lang="cs-CZ" sz="1600" b="1" dirty="0" smtClean="0"/>
              <a:t>další specializované činnosti, ke kterým je nutná patřičná kvalifikace</a:t>
            </a:r>
          </a:p>
          <a:p>
            <a:pPr lvl="1"/>
            <a:r>
              <a:rPr lang="cs-CZ" sz="1600" dirty="0" smtClean="0"/>
              <a:t>prevenci sociálně patologických jevů, speciální pedagogiku v oblasti logopedie anebo environmentální výchovu.</a:t>
            </a:r>
          </a:p>
          <a:p>
            <a:endParaRPr lang="cs-CZ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Splatnost mzdy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Mzda je splatná:</a:t>
            </a:r>
          </a:p>
          <a:p>
            <a:pPr lvl="1"/>
            <a:r>
              <a:rPr lang="cs-CZ" dirty="0" smtClean="0"/>
              <a:t>po vykonání práce,</a:t>
            </a:r>
          </a:p>
          <a:p>
            <a:pPr lvl="1"/>
            <a:r>
              <a:rPr lang="cs-CZ" dirty="0" smtClean="0"/>
              <a:t>pozadu za měsíční období,</a:t>
            </a:r>
          </a:p>
          <a:p>
            <a:pPr lvl="1"/>
            <a:r>
              <a:rPr lang="cs-CZ" dirty="0" smtClean="0"/>
              <a:t>nejpozději v následujícím kalendářním měsíci.</a:t>
            </a:r>
          </a:p>
          <a:p>
            <a:r>
              <a:rPr lang="cs-CZ" dirty="0" smtClean="0"/>
              <a:t>U mzdy je možné sjednat i kratší než měsíční období splatnosti</a:t>
            </a:r>
          </a:p>
          <a:p>
            <a:r>
              <a:rPr lang="cs-CZ" dirty="0" err="1" smtClean="0"/>
              <a:t>Zam</a:t>
            </a:r>
            <a:r>
              <a:rPr lang="cs-CZ" dirty="0" smtClean="0"/>
              <a:t>-tel je povinen stanovit pravidelný termín výplaty mzdy</a:t>
            </a:r>
          </a:p>
          <a:p>
            <a:pPr lvl="1"/>
            <a:r>
              <a:rPr lang="cs-CZ" dirty="0" smtClean="0"/>
              <a:t>Splatnost mzdy </a:t>
            </a:r>
            <a:r>
              <a:rPr lang="cs-CZ" dirty="0" smtClean="0"/>
              <a:t>nastává </a:t>
            </a:r>
            <a:r>
              <a:rPr lang="cs-CZ" dirty="0" smtClean="0"/>
              <a:t>ve sjednaný konkrétní den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95937" y="539526"/>
            <a:ext cx="10753200" cy="451576"/>
          </a:xfrm>
        </p:spPr>
        <p:txBody>
          <a:bodyPr/>
          <a:lstStyle/>
          <a:p>
            <a:r>
              <a:rPr lang="cs-CZ" dirty="0" smtClean="0"/>
              <a:t>Výplata mzdy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0179" y="1078392"/>
            <a:ext cx="10647948" cy="4139998"/>
          </a:xfrm>
        </p:spPr>
        <p:txBody>
          <a:bodyPr/>
          <a:lstStyle/>
          <a:p>
            <a:r>
              <a:rPr lang="cs-CZ" dirty="0" smtClean="0"/>
              <a:t>V zákonných penězích</a:t>
            </a:r>
          </a:p>
          <a:p>
            <a:r>
              <a:rPr lang="cs-CZ" dirty="0" smtClean="0"/>
              <a:t>Mzdu lze vyplatit též v naturáliích</a:t>
            </a:r>
          </a:p>
          <a:p>
            <a:pPr lvl="1"/>
            <a:r>
              <a:rPr lang="cs-CZ" dirty="0" smtClean="0"/>
              <a:t>Jen se souhlasem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ce</a:t>
            </a:r>
            <a:endParaRPr lang="cs-CZ" dirty="0" smtClean="0"/>
          </a:p>
          <a:p>
            <a:pPr lvl="1"/>
            <a:r>
              <a:rPr lang="cs-CZ" dirty="0" smtClean="0"/>
              <a:t>Část mzdy-minimální mzda musí být poskytnuta vždy v penězích</a:t>
            </a:r>
          </a:p>
          <a:p>
            <a:r>
              <a:rPr lang="cs-CZ" dirty="0" smtClean="0"/>
              <a:t>Mzda se vyplácí v pracovní době a na pracovišti, pokud nebylo dohodnuto jinak </a:t>
            </a:r>
          </a:p>
          <a:p>
            <a:r>
              <a:rPr lang="cs-CZ" dirty="0" smtClean="0"/>
              <a:t>Nemůže-li se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nec</a:t>
            </a:r>
            <a:r>
              <a:rPr lang="cs-CZ" dirty="0" smtClean="0"/>
              <a:t> dostavit k výplatě z vážných důvodů zašle mu </a:t>
            </a:r>
            <a:r>
              <a:rPr lang="cs-CZ" dirty="0" err="1" smtClean="0"/>
              <a:t>zam</a:t>
            </a:r>
            <a:r>
              <a:rPr lang="cs-CZ" dirty="0" smtClean="0"/>
              <a:t>-tel mzdu (na svůj náklad a nebezpečí) </a:t>
            </a:r>
          </a:p>
          <a:p>
            <a:r>
              <a:rPr lang="cs-CZ" sz="2000" dirty="0" smtClean="0"/>
              <a:t>Při měsíčním vyúčtování mzdy je zaměstnavatel povinen vydat zaměstnanci písemný doklad, obsahující údaje o jednotlivých složkách mzdy a provedených srážkách.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Srážky ze mzdy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71874" y="1355118"/>
            <a:ext cx="10753200" cy="4139998"/>
          </a:xfrm>
        </p:spPr>
        <p:txBody>
          <a:bodyPr/>
          <a:lstStyle/>
          <a:p>
            <a:r>
              <a:rPr lang="cs-CZ" sz="3200" dirty="0" smtClean="0"/>
              <a:t>Srážky ze mzdy smějí mohou být provedeny jen</a:t>
            </a:r>
          </a:p>
          <a:p>
            <a:pPr lvl="1"/>
            <a:r>
              <a:rPr lang="cs-CZ" sz="2400" dirty="0" smtClean="0"/>
              <a:t>v případech stanovených zákonem (daně, pojištění, výkon rozhodnutí)</a:t>
            </a:r>
          </a:p>
          <a:p>
            <a:pPr lvl="1"/>
            <a:r>
              <a:rPr lang="cs-CZ" sz="2400" dirty="0" smtClean="0"/>
              <a:t>na základě dohody o srážkách ze mzdy nebo k uspokojení závazků zaměstnance,</a:t>
            </a:r>
          </a:p>
          <a:p>
            <a:pPr lvl="1"/>
            <a:r>
              <a:rPr lang="cs-CZ" sz="2400" dirty="0" smtClean="0"/>
              <a:t>k úhradě členských příspěvků zaměstnance, který je členem odborové organizace, </a:t>
            </a:r>
          </a:p>
          <a:p>
            <a:r>
              <a:rPr lang="cs-CZ" sz="3200" dirty="0" smtClean="0"/>
              <a:t>Srážky ze mzdy se provádějí z čisté mzdy</a:t>
            </a:r>
          </a:p>
          <a:p>
            <a:r>
              <a:rPr lang="cs-CZ" sz="3200" dirty="0" smtClean="0"/>
              <a:t>Povinnému nesmí být sražena z měsíční mzdy základní částka, tzv. </a:t>
            </a:r>
            <a:r>
              <a:rPr lang="cs-CZ" sz="3200" b="1" dirty="0" smtClean="0"/>
              <a:t>nezabavitelná částka</a:t>
            </a:r>
            <a:endParaRPr lang="cs-CZ" sz="3200" dirty="0" smtClean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Mzda a plat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0000" y="1355118"/>
            <a:ext cx="10753200" cy="4139998"/>
          </a:xfrm>
        </p:spPr>
        <p:txBody>
          <a:bodyPr/>
          <a:lstStyle/>
          <a:p>
            <a:r>
              <a:rPr lang="cs-CZ" dirty="0" smtClean="0"/>
              <a:t>Mzda</a:t>
            </a:r>
          </a:p>
          <a:p>
            <a:pPr lvl="1"/>
            <a:r>
              <a:rPr lang="cs-CZ" dirty="0" smtClean="0"/>
              <a:t>V podnikatelské sféře</a:t>
            </a:r>
          </a:p>
          <a:p>
            <a:pPr lvl="1"/>
            <a:r>
              <a:rPr lang="cs-CZ" dirty="0" smtClean="0"/>
              <a:t>Sjednává se v kolektivní smlouvě, pracovní smlouvě nebo jiné smlouvě (vnitřní předpis, mzdový </a:t>
            </a:r>
            <a:r>
              <a:rPr lang="cs-CZ" dirty="0" smtClean="0"/>
              <a:t>výměr - </a:t>
            </a:r>
            <a:r>
              <a:rPr lang="cs-CZ" dirty="0" err="1" smtClean="0"/>
              <a:t>zam</a:t>
            </a:r>
            <a:r>
              <a:rPr lang="cs-CZ" dirty="0" smtClean="0"/>
              <a:t>-tel </a:t>
            </a:r>
            <a:r>
              <a:rPr lang="cs-CZ" dirty="0" smtClean="0"/>
              <a:t>povinen vydat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ci</a:t>
            </a:r>
            <a:r>
              <a:rPr lang="cs-CZ" dirty="0" smtClean="0"/>
              <a:t> </a:t>
            </a:r>
            <a:r>
              <a:rPr lang="cs-CZ" b="1" dirty="0" smtClean="0"/>
              <a:t>v den nástupu do </a:t>
            </a:r>
            <a:r>
              <a:rPr lang="cs-CZ" b="1" dirty="0" smtClean="0"/>
              <a:t>práce</a:t>
            </a:r>
            <a:r>
              <a:rPr lang="cs-CZ" dirty="0" smtClean="0"/>
              <a:t>)</a:t>
            </a:r>
            <a:endParaRPr lang="cs-CZ" dirty="0" smtClean="0"/>
          </a:p>
          <a:p>
            <a:pPr lvl="1"/>
            <a:endParaRPr lang="cs-CZ" dirty="0" smtClean="0"/>
          </a:p>
          <a:p>
            <a:r>
              <a:rPr lang="cs-CZ" dirty="0" smtClean="0"/>
              <a:t>Plat</a:t>
            </a:r>
          </a:p>
          <a:p>
            <a:pPr lvl="1"/>
            <a:r>
              <a:rPr lang="cs-CZ" dirty="0" smtClean="0"/>
              <a:t>V </a:t>
            </a:r>
            <a:r>
              <a:rPr lang="cs-CZ" dirty="0" err="1" smtClean="0"/>
              <a:t>nepodnikatelské</a:t>
            </a:r>
            <a:r>
              <a:rPr lang="cs-CZ" dirty="0" smtClean="0"/>
              <a:t> sféře (veřejná služba a správa)</a:t>
            </a:r>
          </a:p>
          <a:p>
            <a:pPr lvl="1"/>
            <a:r>
              <a:rPr lang="cs-CZ" dirty="0" smtClean="0"/>
              <a:t>Platové třídy (podle vymezené práce)</a:t>
            </a:r>
          </a:p>
          <a:p>
            <a:pPr lvl="1"/>
            <a:r>
              <a:rPr lang="cs-CZ" dirty="0" smtClean="0"/>
              <a:t>Platové stupně (podle doby dosažené praxe)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Příplatky</a:t>
            </a:r>
          </a:p>
          <a:p>
            <a:pPr lvl="1"/>
            <a:r>
              <a:rPr lang="cs-CZ" dirty="0" smtClean="0"/>
              <a:t>Osobní, za vedení, …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Překážky v práci na straně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= určité právní skutečnosti, které brání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ci</a:t>
            </a:r>
            <a:r>
              <a:rPr lang="cs-CZ" dirty="0" smtClean="0"/>
              <a:t> ve výkonu pracovních úkolů</a:t>
            </a:r>
          </a:p>
          <a:p>
            <a:pPr marL="586350" indent="-514350">
              <a:buFont typeface="+mj-lt"/>
              <a:buAutoNum type="alphaLcParenR"/>
            </a:pPr>
            <a:r>
              <a:rPr lang="cs-CZ" dirty="0" smtClean="0"/>
              <a:t>Důležité osobní překážky </a:t>
            </a:r>
          </a:p>
          <a:p>
            <a:pPr marL="586350" indent="-514350">
              <a:buFont typeface="+mj-lt"/>
              <a:buAutoNum type="alphaLcParenR"/>
            </a:pPr>
            <a:r>
              <a:rPr lang="cs-CZ" dirty="0" smtClean="0"/>
              <a:t>Překážky z důvodů obecného zájmu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a) Důležité osobní překážky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47809" y="1210740"/>
            <a:ext cx="10753200" cy="4139998"/>
          </a:xfrm>
        </p:spPr>
        <p:txBody>
          <a:bodyPr/>
          <a:lstStyle/>
          <a:p>
            <a:r>
              <a:rPr lang="cs-CZ" dirty="0" smtClean="0"/>
              <a:t>Dočasná pracovní neschopnost</a:t>
            </a:r>
          </a:p>
          <a:p>
            <a:pPr lvl="1"/>
            <a:r>
              <a:rPr lang="cs-CZ" dirty="0" err="1" smtClean="0"/>
              <a:t>Zam</a:t>
            </a:r>
            <a:r>
              <a:rPr lang="cs-CZ" dirty="0" smtClean="0"/>
              <a:t>-tel poskytne pracovní volno a náhradu mzdy za prvních 14 dní. Po uplynutí 14 dní je poskytována dávka nemocenského pojištění. </a:t>
            </a:r>
          </a:p>
          <a:p>
            <a:pPr lvl="1"/>
            <a:r>
              <a:rPr lang="cs-CZ" dirty="0" err="1" smtClean="0"/>
              <a:t>Zam</a:t>
            </a:r>
            <a:r>
              <a:rPr lang="cs-CZ" dirty="0" smtClean="0"/>
              <a:t>-tel je oprávněn kontrolovat stanovený režim zaměstnance </a:t>
            </a:r>
          </a:p>
          <a:p>
            <a:r>
              <a:rPr lang="cs-CZ" dirty="0" smtClean="0"/>
              <a:t>Mateřská dovolená – 28 týdnů</a:t>
            </a:r>
          </a:p>
          <a:p>
            <a:pPr lvl="1"/>
            <a:r>
              <a:rPr lang="cs-CZ" dirty="0" err="1" smtClean="0"/>
              <a:t>Zam</a:t>
            </a:r>
            <a:r>
              <a:rPr lang="cs-CZ" dirty="0" smtClean="0"/>
              <a:t>-tel poskytuje pracovní volno (finanční zabezpečení z dávek nemocenského pojištění)</a:t>
            </a:r>
          </a:p>
          <a:p>
            <a:pPr lvl="1"/>
            <a:r>
              <a:rPr lang="cs-CZ" dirty="0" smtClean="0"/>
              <a:t>Od r. </a:t>
            </a:r>
            <a:r>
              <a:rPr lang="cs-CZ" dirty="0" smtClean="0"/>
              <a:t>2022 </a:t>
            </a:r>
            <a:r>
              <a:rPr lang="cs-CZ" dirty="0" smtClean="0"/>
              <a:t>o</a:t>
            </a:r>
            <a:r>
              <a:rPr lang="cs-CZ" dirty="0" smtClean="0"/>
              <a:t>tcovská </a:t>
            </a:r>
            <a:r>
              <a:rPr lang="cs-CZ" dirty="0" smtClean="0"/>
              <a:t>dovolená – </a:t>
            </a:r>
            <a:r>
              <a:rPr lang="cs-CZ" dirty="0" smtClean="0"/>
              <a:t>14 kalendářních dní</a:t>
            </a:r>
            <a:endParaRPr lang="cs-CZ" dirty="0" smtClean="0"/>
          </a:p>
          <a:p>
            <a:r>
              <a:rPr lang="cs-CZ" dirty="0" smtClean="0"/>
              <a:t>Rodičovská dovolená</a:t>
            </a:r>
          </a:p>
          <a:p>
            <a:pPr lvl="1"/>
            <a:r>
              <a:rPr lang="cs-CZ" dirty="0" smtClean="0"/>
              <a:t>pracovní volno mohou čerpat oba rodiče současně, pouze jeden rodič je zabezpečen ze systému státní sociální podpory</a:t>
            </a:r>
          </a:p>
          <a:p>
            <a:r>
              <a:rPr lang="cs-CZ" dirty="0" smtClean="0"/>
              <a:t>Ošetřování dítěte či jiného člena domácnosti</a:t>
            </a:r>
          </a:p>
          <a:p>
            <a:pPr lvl="1"/>
            <a:r>
              <a:rPr lang="cs-CZ" dirty="0" err="1" smtClean="0"/>
              <a:t>Zam</a:t>
            </a:r>
            <a:r>
              <a:rPr lang="cs-CZ" dirty="0" smtClean="0"/>
              <a:t>-tel poskytne pracovní volno při ošetření dítěte mladší 10 let</a:t>
            </a:r>
          </a:p>
          <a:p>
            <a:r>
              <a:rPr lang="cs-CZ" dirty="0" smtClean="0"/>
              <a:t>Jiné osobní překážky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22</a:t>
            </a:fld>
            <a:endParaRPr lang="cs-CZ" alt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Př.: Rodiče pracují společně v jednom provozu u zaměstnavatele. Poté co matka porodí a vrátí se z porodnice domů, rozhodne se otec  dítěte, že začne čerpat rodičovskou dovolenou. Zaměstnavatel mu ji však nechce poskytnout, s tím, že by se musel pouze z matkou vystřídat, ale nejdříve poté, co dítěti bude šest týdnů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smtClean="0"/>
              <a:t>Definujte zápatí - název prezentace / pracoviště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23</a:t>
            </a:fld>
            <a:endParaRPr lang="cs-CZ" alt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6095" y="322958"/>
            <a:ext cx="10753200" cy="451576"/>
          </a:xfrm>
        </p:spPr>
        <p:txBody>
          <a:bodyPr/>
          <a:lstStyle/>
          <a:p>
            <a:r>
              <a:rPr lang="cs-CZ" dirty="0" smtClean="0"/>
              <a:t>Jiné osobní překážky </a:t>
            </a:r>
            <a:br>
              <a:rPr lang="cs-CZ" dirty="0" smtClean="0"/>
            </a:b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708693" y="898189"/>
          <a:ext cx="10752138" cy="52018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584046"/>
                <a:gridCol w="3584046"/>
                <a:gridCol w="3584046"/>
              </a:tblGrid>
              <a:tr h="400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/>
                        <a:t> 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pracovní volno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náhrada mzdy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/>
                        <a:t>vyšetření nebo ošetření 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nezbytná doba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ano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 err="1"/>
                        <a:t>pracovnělékařská</a:t>
                      </a:r>
                      <a:r>
                        <a:rPr lang="cs-CZ" sz="1300" u="none" strike="noStrike" dirty="0"/>
                        <a:t> prohlídka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/>
                        <a:t>nezbytná doba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ano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/>
                        <a:t>přerušení dopravního provozu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/>
                        <a:t>ano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ne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znemožnění cesty do zaměstnání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/>
                        <a:t>ano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ano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svatba vlastní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/>
                        <a:t>2 dny 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/>
                        <a:t>1 den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svatba rodiče nebo dítěte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1 den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1 den 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narození dítěte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nezbytná doba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ano při převozu, ne při účasti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úmrtí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2 dny/1den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Ano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doprovod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nezbytná doba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Ano/NE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pohřeb spoluzaměstnance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nezbytná doba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Ano určí zaměstnavatel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přestěhování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2dny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1300" u="none" strike="noStrike" dirty="0"/>
                        <a:t>pokud je v zájmu zaměstnavatele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  <a:tr h="40014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vyhledávání nového zaměstnání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/>
                        <a:t>1půlden v týdnu 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300" u="none" strike="noStrike" dirty="0"/>
                        <a:t>Ano v případě výpovědi zaměstnavatelem 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6985" marR="6985" marT="698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24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71874" y="274831"/>
            <a:ext cx="10753200" cy="451576"/>
          </a:xfrm>
        </p:spPr>
        <p:txBody>
          <a:bodyPr/>
          <a:lstStyle/>
          <a:p>
            <a:r>
              <a:rPr lang="cs-CZ" dirty="0" smtClean="0"/>
              <a:t>b) Překážky z důvodů obecného zájmu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95937" y="861824"/>
            <a:ext cx="10753200" cy="4139998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Přísluší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ci</a:t>
            </a:r>
            <a:r>
              <a:rPr lang="cs-CZ" dirty="0" smtClean="0"/>
              <a:t> volno bez náhrady mzdy </a:t>
            </a:r>
          </a:p>
          <a:p>
            <a:r>
              <a:rPr lang="cs-CZ" dirty="0" smtClean="0"/>
              <a:t>výkon veřejné funkce </a:t>
            </a:r>
          </a:p>
          <a:p>
            <a:pPr lvl="1"/>
            <a:r>
              <a:rPr lang="cs-CZ" dirty="0" smtClean="0"/>
              <a:t>(poslanec, senátor, člen obecního zastupitelstva, přísedící soudu)</a:t>
            </a:r>
          </a:p>
          <a:p>
            <a:r>
              <a:rPr lang="cs-CZ" dirty="0" smtClean="0"/>
              <a:t>výkon občanských povinností </a:t>
            </a:r>
          </a:p>
          <a:p>
            <a:pPr lvl="1"/>
            <a:r>
              <a:rPr lang="cs-CZ" dirty="0" smtClean="0"/>
              <a:t>(svědci, znalci, poskytnutí první pomoci, </a:t>
            </a:r>
            <a:r>
              <a:rPr lang="cs-CZ" dirty="0" err="1" smtClean="0"/>
              <a:t>pomoci</a:t>
            </a:r>
            <a:r>
              <a:rPr lang="cs-CZ" dirty="0" smtClean="0"/>
              <a:t> při požární ochraně, živelních událostech)</a:t>
            </a:r>
          </a:p>
          <a:p>
            <a:r>
              <a:rPr lang="cs-CZ" dirty="0" smtClean="0"/>
              <a:t>výkon branné pohotovosti </a:t>
            </a:r>
          </a:p>
          <a:p>
            <a:r>
              <a:rPr lang="cs-CZ" dirty="0" smtClean="0"/>
              <a:t>výkon jiných úkonů v obecném zájmu</a:t>
            </a:r>
          </a:p>
          <a:p>
            <a:pPr>
              <a:buNone/>
            </a:pPr>
            <a:r>
              <a:rPr lang="cs-CZ" dirty="0" smtClean="0"/>
              <a:t>Rozsah a podmínky poskytování pracovního volna s náhradou mzdy nebo bez náhrady mzdy určí zákon</a:t>
            </a:r>
          </a:p>
          <a:p>
            <a:pPr lvl="1"/>
            <a:r>
              <a:rPr lang="cs-CZ" dirty="0" smtClean="0"/>
              <a:t>např.: odběr krve, účast ve volební komisi, činnost vedoucích táborů pro mládež a další).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25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Překážky v práci na straně zaměstnavatele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Prostoj</a:t>
            </a:r>
          </a:p>
          <a:p>
            <a:pPr lvl="1"/>
            <a:r>
              <a:rPr lang="cs-CZ" dirty="0" smtClean="0"/>
              <a:t>porucha na strojním zařízení, v dodávce surovin nebo pohonné síly, chybné pracovní podklady </a:t>
            </a:r>
          </a:p>
          <a:p>
            <a:pPr lvl="1"/>
            <a:r>
              <a:rPr lang="cs-CZ" dirty="0" smtClean="0"/>
              <a:t>může převést na jinou práci nebo náhrada 80 % průměrného výdělku</a:t>
            </a:r>
          </a:p>
          <a:p>
            <a:r>
              <a:rPr lang="cs-CZ" dirty="0" smtClean="0"/>
              <a:t>Přerušení práce způsobené nepříznivými vlivy počasí</a:t>
            </a:r>
          </a:p>
          <a:p>
            <a:pPr lvl="1"/>
            <a:r>
              <a:rPr lang="cs-CZ" dirty="0" smtClean="0"/>
              <a:t>může převést na jinou práci nebo náhrada 60 % průměrného výdělku</a:t>
            </a:r>
          </a:p>
          <a:p>
            <a:r>
              <a:rPr lang="cs-CZ" dirty="0" smtClean="0"/>
              <a:t>Jiné překážky na straně zaměstnavatele</a:t>
            </a:r>
          </a:p>
          <a:p>
            <a:pPr lvl="1"/>
            <a:r>
              <a:rPr lang="cs-CZ" dirty="0" smtClean="0"/>
              <a:t>náhradu mzdy ve výši průměrného výdělku, a to v zásadě po celou dobu trvání překážky</a:t>
            </a:r>
          </a:p>
          <a:p>
            <a:pPr lvl="1"/>
            <a:r>
              <a:rPr lang="cs-CZ" smtClean="0"/>
              <a:t>v </a:t>
            </a:r>
            <a:r>
              <a:rPr lang="cs-CZ" dirty="0" smtClean="0"/>
              <a:t>dohodě výši náhrady mzdy v rozsahu 60 % až 80 %.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Zákoník práce § 109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0000" y="1477108"/>
            <a:ext cx="10753200" cy="4354892"/>
          </a:xfrm>
        </p:spPr>
        <p:txBody>
          <a:bodyPr/>
          <a:lstStyle/>
          <a:p>
            <a:r>
              <a:rPr lang="cs-CZ" dirty="0" smtClean="0"/>
              <a:t>Za </a:t>
            </a:r>
            <a:r>
              <a:rPr lang="cs-CZ" b="1" dirty="0" smtClean="0"/>
              <a:t>vykonanou práci </a:t>
            </a:r>
            <a:r>
              <a:rPr lang="cs-CZ" dirty="0" smtClean="0"/>
              <a:t>přísluší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ci</a:t>
            </a:r>
            <a:r>
              <a:rPr lang="cs-CZ" dirty="0" smtClean="0"/>
              <a:t> v pracovněprávním poměru </a:t>
            </a:r>
            <a:r>
              <a:rPr lang="cs-CZ" dirty="0" smtClean="0"/>
              <a:t>mzda, odměna z dohod </a:t>
            </a:r>
            <a:r>
              <a:rPr lang="cs-CZ" dirty="0" smtClean="0"/>
              <a:t>nebo plat.</a:t>
            </a:r>
          </a:p>
          <a:p>
            <a:r>
              <a:rPr lang="cs-CZ" dirty="0" smtClean="0"/>
              <a:t>Mzda a plat se poskytují </a:t>
            </a:r>
            <a:r>
              <a:rPr lang="cs-CZ" dirty="0" smtClean="0"/>
              <a:t>podle:</a:t>
            </a:r>
          </a:p>
          <a:p>
            <a:pPr lvl="1"/>
            <a:r>
              <a:rPr lang="cs-CZ" b="1" dirty="0" smtClean="0"/>
              <a:t>Složitosti,</a:t>
            </a:r>
          </a:p>
          <a:p>
            <a:pPr lvl="1"/>
            <a:r>
              <a:rPr lang="cs-CZ" b="1" dirty="0" err="1" smtClean="0"/>
              <a:t>Odpovědosti</a:t>
            </a:r>
            <a:r>
              <a:rPr lang="cs-CZ" b="1" dirty="0" smtClean="0"/>
              <a:t>,</a:t>
            </a:r>
          </a:p>
          <a:p>
            <a:pPr lvl="1"/>
            <a:r>
              <a:rPr lang="cs-CZ" b="1" dirty="0" smtClean="0"/>
              <a:t>namáhavosti práce</a:t>
            </a:r>
            <a:r>
              <a:rPr lang="cs-CZ" dirty="0" smtClean="0"/>
              <a:t>,</a:t>
            </a:r>
          </a:p>
          <a:p>
            <a:pPr lvl="1"/>
            <a:r>
              <a:rPr lang="cs-CZ" dirty="0" smtClean="0"/>
              <a:t>podle </a:t>
            </a:r>
            <a:r>
              <a:rPr lang="cs-CZ" dirty="0" smtClean="0"/>
              <a:t>pracovní </a:t>
            </a:r>
            <a:r>
              <a:rPr lang="cs-CZ" dirty="0" smtClean="0"/>
              <a:t>výkonnosti,</a:t>
            </a:r>
          </a:p>
          <a:p>
            <a:pPr lvl="1"/>
            <a:r>
              <a:rPr lang="cs-CZ" dirty="0" smtClean="0"/>
              <a:t>dosahovaných </a:t>
            </a:r>
            <a:r>
              <a:rPr lang="cs-CZ" dirty="0" smtClean="0"/>
              <a:t>pracovních výsledků.</a:t>
            </a:r>
          </a:p>
          <a:p>
            <a:pPr>
              <a:buFontTx/>
              <a:buNone/>
            </a:pPr>
            <a:r>
              <a:rPr lang="cs-CZ" dirty="0" smtClean="0"/>
              <a:t>Za stejnou práci nebo za práci stejné hodnoty přísluší všem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cům</a:t>
            </a:r>
            <a:r>
              <a:rPr lang="cs-CZ" dirty="0" smtClean="0"/>
              <a:t> u téhož </a:t>
            </a:r>
            <a:r>
              <a:rPr lang="cs-CZ" dirty="0" err="1" smtClean="0"/>
              <a:t>zam</a:t>
            </a:r>
            <a:r>
              <a:rPr lang="cs-CZ" dirty="0" smtClean="0"/>
              <a:t>-tele stejná mzda nebo plat.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Minimální </a:t>
            </a:r>
            <a:r>
              <a:rPr lang="cs-CZ" dirty="0" smtClean="0"/>
              <a:t>mzda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56094" y="1270896"/>
            <a:ext cx="11131105" cy="4139998"/>
          </a:xfrm>
        </p:spPr>
        <p:txBody>
          <a:bodyPr/>
          <a:lstStyle/>
          <a:p>
            <a:r>
              <a:rPr lang="cs-CZ" dirty="0" smtClean="0"/>
              <a:t>Nejnižší přípustná výše odměny za práci v pracovněprávním vztahu</a:t>
            </a:r>
          </a:p>
          <a:p>
            <a:r>
              <a:rPr lang="cs-CZ" dirty="0" smtClean="0"/>
              <a:t>Je určena jako hodinová i měsíční při odpracování plné týdenní pracovní doby</a:t>
            </a:r>
          </a:p>
          <a:p>
            <a:pPr lvl="1"/>
            <a:r>
              <a:rPr lang="cs-CZ" dirty="0" smtClean="0"/>
              <a:t>Kratší pracovní doba/neodpracované všechny pracovní dny = úměrné krácení mzdy podle odpracované doby</a:t>
            </a:r>
          </a:p>
          <a:p>
            <a:r>
              <a:rPr lang="cs-CZ" dirty="0" smtClean="0"/>
              <a:t>Do minimální mzdy se nezahrnují:</a:t>
            </a:r>
          </a:p>
          <a:p>
            <a:pPr lvl="1"/>
            <a:r>
              <a:rPr lang="cs-CZ" dirty="0" smtClean="0"/>
              <a:t>Mzda za práce přesčas,</a:t>
            </a:r>
          </a:p>
          <a:p>
            <a:pPr lvl="1"/>
            <a:r>
              <a:rPr lang="cs-CZ" dirty="0" smtClean="0"/>
              <a:t>Příplatky za práci ve ztíženém a zdraví škodlivém prostředí</a:t>
            </a:r>
          </a:p>
          <a:p>
            <a:pPr lvl="1"/>
            <a:r>
              <a:rPr lang="cs-CZ" dirty="0" smtClean="0"/>
              <a:t>Za práci v noci a ve svátek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Nařízení vlády č. 567/2006 </a:t>
            </a:r>
            <a:r>
              <a:rPr lang="cs-CZ" dirty="0" err="1" smtClean="0"/>
              <a:t>Sb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0000" y="1266092"/>
            <a:ext cx="10753200" cy="4565908"/>
          </a:xfrm>
        </p:spPr>
        <p:txBody>
          <a:bodyPr/>
          <a:lstStyle/>
          <a:p>
            <a:r>
              <a:rPr lang="cs-CZ" dirty="0" smtClean="0"/>
              <a:t>Nařízení vlády o minimální mzdě</a:t>
            </a:r>
            <a:r>
              <a:rPr lang="cs-CZ" dirty="0" smtClean="0"/>
              <a:t>,</a:t>
            </a:r>
          </a:p>
          <a:p>
            <a:pPr lvl="1"/>
            <a:r>
              <a:rPr lang="cs-CZ" dirty="0" smtClean="0"/>
              <a:t>o </a:t>
            </a:r>
            <a:r>
              <a:rPr lang="cs-CZ" dirty="0" smtClean="0"/>
              <a:t>nejnižších úrovních zaručené mzdy, o vymezení ztíženého pracovního prostředí a o výši příplatku ke mzdě za práci ve ztíženém pracovním </a:t>
            </a:r>
            <a:r>
              <a:rPr lang="cs-CZ" dirty="0" smtClean="0"/>
              <a:t>prostředí</a:t>
            </a:r>
          </a:p>
          <a:p>
            <a:r>
              <a:rPr lang="cs-CZ" dirty="0" smtClean="0"/>
              <a:t>Základní </a:t>
            </a:r>
            <a:r>
              <a:rPr lang="cs-CZ" dirty="0" smtClean="0"/>
              <a:t>sazba minimální mzdy pro stanovenou týdenní pracovní dobu 40 hodin činí 96,40 Kč za hodinu nebo 16 200 Kč za </a:t>
            </a:r>
            <a:r>
              <a:rPr lang="cs-CZ" dirty="0" smtClean="0"/>
              <a:t>měsíc (hrubá mzda!).</a:t>
            </a:r>
          </a:p>
          <a:p>
            <a:r>
              <a:rPr lang="cs-CZ" dirty="0" smtClean="0"/>
              <a:t>přibližně 41,7 % průměrné mzdy v </a:t>
            </a:r>
            <a:r>
              <a:rPr lang="cs-CZ" dirty="0" smtClean="0"/>
              <a:t>ČR</a:t>
            </a:r>
          </a:p>
          <a:p>
            <a:pPr lvl="1"/>
            <a:r>
              <a:rPr lang="cs-CZ" dirty="0" smtClean="0"/>
              <a:t>pro </a:t>
            </a:r>
            <a:r>
              <a:rPr lang="cs-CZ" dirty="0" smtClean="0"/>
              <a:t>rok 2022 průměrná mzda činí </a:t>
            </a:r>
            <a:r>
              <a:rPr lang="cs-CZ" b="1" dirty="0" smtClean="0"/>
              <a:t>38.911 Kč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Minimální mzdy v EU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nejvyšší minimální </a:t>
            </a:r>
            <a:r>
              <a:rPr lang="cs-CZ" dirty="0" smtClean="0"/>
              <a:t>mzda</a:t>
            </a:r>
          </a:p>
          <a:p>
            <a:pPr lvl="1"/>
            <a:r>
              <a:rPr lang="cs-CZ" dirty="0" smtClean="0"/>
              <a:t>v</a:t>
            </a:r>
            <a:r>
              <a:rPr lang="cs-CZ" dirty="0" smtClean="0"/>
              <a:t> Lucembursku, kde se jedná o 2 142 eur (cca 54 470 Kč</a:t>
            </a:r>
            <a:r>
              <a:rPr lang="cs-CZ" dirty="0" smtClean="0"/>
              <a:t>)</a:t>
            </a:r>
          </a:p>
          <a:p>
            <a:r>
              <a:rPr lang="cs-CZ" dirty="0" smtClean="0"/>
              <a:t>naopak </a:t>
            </a:r>
            <a:r>
              <a:rPr lang="cs-CZ" dirty="0" smtClean="0"/>
              <a:t>nejnižší minimální </a:t>
            </a:r>
            <a:r>
              <a:rPr lang="cs-CZ" dirty="0" smtClean="0"/>
              <a:t>mzda</a:t>
            </a:r>
          </a:p>
          <a:p>
            <a:pPr lvl="1"/>
            <a:r>
              <a:rPr lang="cs-CZ" dirty="0" smtClean="0"/>
              <a:t>v</a:t>
            </a:r>
            <a:r>
              <a:rPr lang="cs-CZ" dirty="0" smtClean="0"/>
              <a:t> </a:t>
            </a:r>
            <a:r>
              <a:rPr lang="cs-CZ" dirty="0" smtClean="0"/>
              <a:t>Bulharsku</a:t>
            </a:r>
            <a:r>
              <a:rPr lang="cs-CZ" dirty="0" smtClean="0"/>
              <a:t> 312 </a:t>
            </a:r>
            <a:r>
              <a:rPr lang="cs-CZ" dirty="0" smtClean="0"/>
              <a:t>eur </a:t>
            </a:r>
            <a:r>
              <a:rPr lang="cs-CZ" dirty="0" smtClean="0"/>
              <a:t>za měsíc (cca 7 930 Kč</a:t>
            </a:r>
            <a:r>
              <a:rPr lang="cs-CZ" dirty="0" smtClean="0"/>
              <a:t>)</a:t>
            </a:r>
          </a:p>
          <a:p>
            <a:pPr lvl="1">
              <a:buNone/>
            </a:pPr>
            <a:endParaRPr lang="cs-CZ" dirty="0" smtClean="0"/>
          </a:p>
          <a:p>
            <a:r>
              <a:rPr lang="cs-CZ" dirty="0" smtClean="0"/>
              <a:t>Podle doporučení evropské směrnice by </a:t>
            </a:r>
            <a:r>
              <a:rPr lang="cs-CZ" dirty="0" smtClean="0"/>
              <a:t>měla </a:t>
            </a:r>
            <a:r>
              <a:rPr lang="cs-CZ" dirty="0" smtClean="0"/>
              <a:t>minimální mzda dosahovat alespoň 50 % průměrné </a:t>
            </a:r>
            <a:r>
              <a:rPr lang="cs-CZ" dirty="0" smtClean="0"/>
              <a:t>mzdy</a:t>
            </a:r>
          </a:p>
          <a:p>
            <a:pPr lvl="1"/>
            <a:r>
              <a:rPr lang="cs-CZ" dirty="0" smtClean="0"/>
              <a:t>minimální </a:t>
            </a:r>
            <a:r>
              <a:rPr lang="cs-CZ" dirty="0" smtClean="0"/>
              <a:t>mzda v </a:t>
            </a:r>
            <a:r>
              <a:rPr lang="cs-CZ" dirty="0" smtClean="0"/>
              <a:t>ČR patří </a:t>
            </a:r>
            <a:r>
              <a:rPr lang="cs-CZ" dirty="0" smtClean="0"/>
              <a:t>k nejnižším v </a:t>
            </a:r>
            <a:r>
              <a:rPr lang="cs-CZ" dirty="0" smtClean="0"/>
              <a:t>EU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 smtClean="0"/>
              <a:t>Př.: </a:t>
            </a:r>
            <a:r>
              <a:rPr lang="cs-CZ" sz="2000" dirty="0" smtClean="0"/>
              <a:t>Pracujete </a:t>
            </a:r>
            <a:r>
              <a:rPr lang="cs-CZ" sz="2000" dirty="0" smtClean="0"/>
              <a:t>za minimální mzdu. Kolik dostanete čistého?</a:t>
            </a:r>
          </a:p>
          <a:p>
            <a:pPr>
              <a:buNone/>
            </a:pP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V případě, že pracujete za minimální mzdu (v roce </a:t>
            </a:r>
            <a:r>
              <a:rPr lang="cs-CZ" sz="2000" dirty="0" smtClean="0"/>
              <a:t>2022 </a:t>
            </a:r>
            <a:r>
              <a:rPr lang="cs-CZ" sz="2000" dirty="0" smtClean="0"/>
              <a:t>se jedná o částku </a:t>
            </a:r>
            <a:r>
              <a:rPr lang="cs-CZ" sz="2000" dirty="0" smtClean="0"/>
              <a:t>16 200Kč)</a:t>
            </a: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r>
              <a:rPr lang="cs-CZ" sz="2000" dirty="0" smtClean="0"/>
              <a:t> </a:t>
            </a:r>
            <a:r>
              <a:rPr lang="cs-CZ" sz="2000" dirty="0" err="1" smtClean="0"/>
              <a:t>zam</a:t>
            </a:r>
            <a:r>
              <a:rPr lang="cs-CZ" sz="2000" dirty="0" smtClean="0"/>
              <a:t>-</a:t>
            </a:r>
            <a:r>
              <a:rPr lang="cs-CZ" sz="2000" dirty="0" err="1" smtClean="0"/>
              <a:t>nec</a:t>
            </a:r>
            <a:r>
              <a:rPr lang="cs-CZ" sz="2000" dirty="0" smtClean="0"/>
              <a:t> bez dětí obdržíte  </a:t>
            </a:r>
            <a:r>
              <a:rPr lang="cs-CZ" sz="2000" b="1" dirty="0" smtClean="0"/>
              <a:t>14 418</a:t>
            </a:r>
            <a:r>
              <a:rPr lang="cs-CZ" sz="2000" b="1" dirty="0" smtClean="0"/>
              <a:t> Kč </a:t>
            </a:r>
            <a:r>
              <a:rPr lang="cs-CZ" sz="2000" dirty="0" smtClean="0"/>
              <a:t>čistého (zaplatíte na zdravotním pojištění </a:t>
            </a:r>
            <a:r>
              <a:rPr lang="cs-CZ" sz="2000" dirty="0" smtClean="0"/>
              <a:t>729</a:t>
            </a:r>
            <a:r>
              <a:rPr lang="cs-CZ" sz="2000" dirty="0" smtClean="0"/>
              <a:t> </a:t>
            </a:r>
            <a:r>
              <a:rPr lang="cs-CZ" sz="2000" dirty="0" smtClean="0"/>
              <a:t>Kč tj. 4,5 %, sociálním pojištění </a:t>
            </a:r>
            <a:r>
              <a:rPr lang="cs-CZ" sz="2000" dirty="0" smtClean="0"/>
              <a:t>1 053</a:t>
            </a:r>
            <a:r>
              <a:rPr lang="cs-CZ" sz="2000" dirty="0" smtClean="0"/>
              <a:t> Kč tj. 6,5 % a na dani z příjmu </a:t>
            </a:r>
            <a:r>
              <a:rPr lang="cs-CZ" sz="2000" dirty="0" smtClean="0"/>
              <a:t> 2 430 – 2 570 = 0</a:t>
            </a:r>
            <a:r>
              <a:rPr lang="cs-CZ" sz="2000" dirty="0" smtClean="0"/>
              <a:t> Kč tj. 15 % </a:t>
            </a:r>
            <a:r>
              <a:rPr lang="cs-CZ" sz="2000" dirty="0" smtClean="0"/>
              <a:t>z hrubé </a:t>
            </a:r>
            <a:r>
              <a:rPr lang="cs-CZ" sz="2000" dirty="0" smtClean="0"/>
              <a:t>mzdy – sleva na poplatníka</a:t>
            </a:r>
            <a:r>
              <a:rPr lang="cs-CZ" sz="2000" dirty="0" smtClean="0"/>
              <a:t>)</a:t>
            </a:r>
          </a:p>
          <a:p>
            <a:r>
              <a:rPr lang="cs-CZ" sz="2000" dirty="0" err="1" smtClean="0"/>
              <a:t>zam</a:t>
            </a:r>
            <a:r>
              <a:rPr lang="cs-CZ" sz="2000" dirty="0" smtClean="0"/>
              <a:t>-tel zaplatí zdravotní pojištění 1 458 Kč (9 %) a sociální pojištění 4 018 Kč (24,8 %)</a:t>
            </a:r>
            <a:endParaRPr lang="cs-CZ" sz="2000" dirty="0" smtClean="0"/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Zaručená mzda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Určena v nařízením vlády</a:t>
            </a:r>
          </a:p>
          <a:p>
            <a:r>
              <a:rPr lang="cs-CZ" dirty="0" smtClean="0"/>
              <a:t>Nejnižší úrovně zaručené mzdy pro stanovenou týdenní pracovní dobu 40 hodin jsou odstupňovány podle složitosti, odpovědnosti a namáhavosti vykonávaných prací, zařazených do 8 skupin</a:t>
            </a:r>
          </a:p>
          <a:p>
            <a:r>
              <a:rPr lang="cs-CZ" dirty="0" smtClean="0">
                <a:hlinkClick r:id="rId3"/>
              </a:rPr>
              <a:t>https://www.zakonyprolidi.cz/cs/2006-567</a:t>
            </a:r>
            <a:endParaRPr lang="cs-CZ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04369" y="133846"/>
            <a:ext cx="10753200" cy="451576"/>
          </a:xfrm>
        </p:spPr>
        <p:txBody>
          <a:bodyPr/>
          <a:lstStyle/>
          <a:p>
            <a:r>
              <a:rPr lang="cs-CZ" dirty="0" smtClean="0"/>
              <a:t>8 skupin zaručené mzdy podle náročnosti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06399" y="801323"/>
          <a:ext cx="11418277" cy="5873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948"/>
                <a:gridCol w="1535423"/>
                <a:gridCol w="1444127"/>
                <a:gridCol w="7726779"/>
              </a:tblGrid>
              <a:tr h="1021060">
                <a:tc>
                  <a:txBody>
                    <a:bodyPr/>
                    <a:lstStyle/>
                    <a:p>
                      <a:pPr fontAlgn="t"/>
                      <a:r>
                        <a:rPr lang="cs-CZ" b="0" dirty="0" smtClean="0"/>
                        <a:t>Sk.</a:t>
                      </a:r>
                      <a:endParaRPr lang="cs-CZ" dirty="0"/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 b="0" dirty="0"/>
                        <a:t>Zaručená </a:t>
                      </a:r>
                      <a:r>
                        <a:rPr lang="cs-CZ" b="0" dirty="0" smtClean="0"/>
                        <a:t>min.</a:t>
                      </a:r>
                      <a:r>
                        <a:rPr lang="cs-CZ" b="0" baseline="0" dirty="0" smtClean="0"/>
                        <a:t> </a:t>
                      </a:r>
                      <a:r>
                        <a:rPr lang="cs-CZ" b="0" dirty="0" err="1" smtClean="0"/>
                        <a:t>měs</a:t>
                      </a:r>
                      <a:r>
                        <a:rPr lang="cs-CZ" b="0" dirty="0" smtClean="0"/>
                        <a:t>.</a:t>
                      </a:r>
                      <a:r>
                        <a:rPr lang="cs-CZ" b="0" baseline="0" dirty="0" smtClean="0"/>
                        <a:t> </a:t>
                      </a:r>
                      <a:r>
                        <a:rPr lang="cs-CZ" b="0" dirty="0" smtClean="0"/>
                        <a:t>mzda</a:t>
                      </a:r>
                      <a:endParaRPr lang="cs-CZ" dirty="0"/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 b="0" dirty="0"/>
                        <a:t>Zaručená </a:t>
                      </a:r>
                      <a:r>
                        <a:rPr lang="cs-CZ" b="0" dirty="0" err="1" smtClean="0"/>
                        <a:t>hodi</a:t>
                      </a:r>
                      <a:r>
                        <a:rPr lang="cs-CZ" b="0" dirty="0" smtClean="0"/>
                        <a:t>. </a:t>
                      </a:r>
                      <a:r>
                        <a:rPr lang="cs-CZ" b="0" dirty="0"/>
                        <a:t>mzda</a:t>
                      </a:r>
                      <a:endParaRPr lang="cs-CZ" dirty="0"/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pl-PL" b="0" dirty="0"/>
                        <a:t>Příklady práce spadajících do této skupiny</a:t>
                      </a:r>
                      <a:endParaRPr lang="pl-PL" dirty="0"/>
                    </a:p>
                  </a:txBody>
                  <a:tcPr marL="127000" marR="127000" marT="95250" marB="95250"/>
                </a:tc>
              </a:tr>
              <a:tr h="468306">
                <a:tc>
                  <a:txBody>
                    <a:bodyPr/>
                    <a:lstStyle/>
                    <a:p>
                      <a:pPr fontAlgn="t"/>
                      <a:r>
                        <a:rPr lang="cs-CZ" dirty="0"/>
                        <a:t>1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16 200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96,40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Práce uklízeček, doručování balíků, jednoduché strojní šití apod. </a:t>
                      </a:r>
                    </a:p>
                  </a:txBody>
                  <a:tcPr marL="127000" marR="127000" marT="95250" marB="95250"/>
                </a:tc>
              </a:tr>
              <a:tr h="468306"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2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17 900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106,50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Práce pokojských, sanitářů, školníků apod.</a:t>
                      </a:r>
                    </a:p>
                  </a:txBody>
                  <a:tcPr marL="127000" marR="127000" marT="95250" marB="95250"/>
                </a:tc>
              </a:tr>
              <a:tr h="468306"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3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19 700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117,50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Práce klempířů, barmanů, číšníků, kadeřníků, instalatérů apod.</a:t>
                      </a:r>
                    </a:p>
                  </a:txBody>
                  <a:tcPr marL="127000" marR="127000" marT="95250" marB="95250"/>
                </a:tc>
              </a:tr>
              <a:tr h="744683"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4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21 800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129,80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Práce kuchařů specialistů, práce krejčích v modelové a zakázkové výrobě apod.</a:t>
                      </a:r>
                    </a:p>
                  </a:txBody>
                  <a:tcPr marL="127000" marR="127000" marT="95250" marB="95250"/>
                </a:tc>
              </a:tr>
              <a:tr h="744683"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5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24 100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 dirty="0"/>
                        <a:t>143,30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Práce řidičů autobusu, práce zdravotních sester, učitelů ve školce apod.</a:t>
                      </a:r>
                    </a:p>
                  </a:txBody>
                  <a:tcPr marL="127000" marR="127000" marT="95250" marB="95250"/>
                </a:tc>
              </a:tr>
              <a:tr h="744683"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6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26 600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158,20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Práce speciálních pedagogů, práce správců sítě, obchodních referentů apod.</a:t>
                      </a:r>
                    </a:p>
                  </a:txBody>
                  <a:tcPr marL="127000" marR="127000" marT="95250" marB="95250"/>
                </a:tc>
              </a:tr>
              <a:tr h="468306"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7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29 400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174,70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Práce lékařů, zubařů, programátorů apod.</a:t>
                      </a:r>
                    </a:p>
                  </a:txBody>
                  <a:tcPr marL="127000" marR="127000" marT="95250" marB="95250"/>
                </a:tc>
              </a:tr>
              <a:tr h="744683"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8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32 400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/>
                        <a:t>192,80 Kč</a:t>
                      </a:r>
                    </a:p>
                  </a:txBody>
                  <a:tcPr marL="127000" marR="127000" marT="95250" marB="952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cs-CZ" dirty="0"/>
                        <a:t>Práce odborníků na finanční a obchodní strategii, makléřů na finančním a kapitálovém trhu apod.</a:t>
                      </a:r>
                    </a:p>
                  </a:txBody>
                  <a:tcPr marL="127000" marR="127000" marT="95250" marB="952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ezentace-edu-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Prezentace-EDU-CZ.potx" id="{8FD1629D-3839-4F88-8028-8A89168F1D21}" vid="{6F6C369B-0563-478E-9F77-48BCECFDEE8C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prezentace-edu-cz</Template>
  <TotalTime>2532</TotalTime>
  <Words>1626</Words>
  <Application>Microsoft Office PowerPoint</Application>
  <PresentationFormat>Vlastní</PresentationFormat>
  <Paragraphs>308</Paragraphs>
  <Slides>25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prezentace-edu-cz</vt:lpstr>
      <vt:lpstr>Odměňování práce a náhrady mzdy</vt:lpstr>
      <vt:lpstr>Mzda a plat</vt:lpstr>
      <vt:lpstr>Zákoník práce § 109</vt:lpstr>
      <vt:lpstr>Minimální mzda </vt:lpstr>
      <vt:lpstr>Nařízení vlády č. 567/2006 Sb </vt:lpstr>
      <vt:lpstr>Minimální mzdy v EU</vt:lpstr>
      <vt:lpstr>Snímek 7</vt:lpstr>
      <vt:lpstr>Zaručená mzda</vt:lpstr>
      <vt:lpstr>8 skupin zaručené mzdy podle náročnosti</vt:lpstr>
      <vt:lpstr>Příplatky za ztížené pracovní prostředí </vt:lpstr>
      <vt:lpstr>Př.</vt:lpstr>
      <vt:lpstr>Povinné příplatky u mzdy/platu</vt:lpstr>
      <vt:lpstr>Práce přesčas – možnosti vypořádání</vt:lpstr>
      <vt:lpstr>Práce ve svátek – možnosti vypořádání</vt:lpstr>
      <vt:lpstr>Práce v noci a práce v sobotu a v neděli</vt:lpstr>
      <vt:lpstr>Povinné příplatky u mzdy/platu</vt:lpstr>
      <vt:lpstr>Splatnost mzdy</vt:lpstr>
      <vt:lpstr>Výplata mzdy</vt:lpstr>
      <vt:lpstr>Srážky ze mzdy  </vt:lpstr>
      <vt:lpstr>Překážky v práci na straně zam-ce</vt:lpstr>
      <vt:lpstr>a) Důležité osobní překážky  </vt:lpstr>
      <vt:lpstr>Snímek 22</vt:lpstr>
      <vt:lpstr>Jiné osobní překážky  </vt:lpstr>
      <vt:lpstr>b) Překážky z důvodů obecného zájmu  </vt:lpstr>
      <vt:lpstr>Překážky v práci na straně zaměstnavatele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Lenovo</dc:creator>
  <cp:lastModifiedBy>Admin</cp:lastModifiedBy>
  <cp:revision>75</cp:revision>
  <cp:lastPrinted>1601-01-01T00:00:00Z</cp:lastPrinted>
  <dcterms:created xsi:type="dcterms:W3CDTF">2019-06-11T20:19:30Z</dcterms:created>
  <dcterms:modified xsi:type="dcterms:W3CDTF">2022-11-08T13:04:19Z</dcterms:modified>
</cp:coreProperties>
</file>