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managementu a osobnost manažera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Odborné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Rozdělují se na: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Funkce odborně – technické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Personální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Administrativní</a:t>
            </a:r>
          </a:p>
          <a:p>
            <a:pPr marL="586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role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Bývají charakterizovány ze 2 hledisek: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Sociologické hledisko</a:t>
            </a:r>
          </a:p>
          <a:p>
            <a:pPr marL="838350" lvl="1" indent="-514350"/>
            <a:r>
              <a:rPr lang="cs-CZ" dirty="0" smtClean="0"/>
              <a:t>Normativní a tolerované chování s ohledem na věk, pohlaví, sociální status, společenskou nebo pracovní funkci, …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Hledisko managementu</a:t>
            </a:r>
          </a:p>
          <a:p>
            <a:pPr marL="838350" lvl="1" indent="-514350"/>
            <a:r>
              <a:rPr lang="cs-CZ" dirty="0" smtClean="0"/>
              <a:t>Specifické formy chování potřebné k vykonání určitého úkolu nebo skupiny úkolů daného pracovního místa nebo práce</a:t>
            </a:r>
          </a:p>
          <a:p>
            <a:pPr marL="838350" lvl="1" indent="-514350"/>
            <a:r>
              <a:rPr lang="cs-CZ" dirty="0" smtClean="0"/>
              <a:t>Očekávaný standard chování a jednání manažera při vykonávání určité pracovní funkce</a:t>
            </a:r>
          </a:p>
          <a:p>
            <a:pPr marL="838350" lvl="1" indent="-514350"/>
            <a:r>
              <a:rPr lang="cs-CZ" dirty="0" smtClean="0"/>
              <a:t>Role ve vztahu k spolupracovníkům, nadřízeným, podřízeným, vlastníkům, zákazníkům, …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rolí manažera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560" y="122337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Podle míry explicitnosti pravidel</a:t>
            </a:r>
          </a:p>
          <a:p>
            <a:pPr marL="838350" lvl="1" indent="-514350"/>
            <a:r>
              <a:rPr lang="cs-CZ" dirty="0" smtClean="0"/>
              <a:t>Formální (role nadřízeného, podřízeného, spolupracovníka) x neformální (vyplývají z osobních vztahů mezi lidmi, nemají přesná pravidla a povinnosti)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Podle modelu tří kruhů</a:t>
            </a:r>
          </a:p>
          <a:p>
            <a:pPr marL="838350" lvl="1" indent="-514350"/>
            <a:r>
              <a:rPr lang="cs-CZ" dirty="0" smtClean="0"/>
              <a:t>Role spočívající ve splnění společného úkolu, udržení skupiny/týmu jako celku, stimulování rozvoje jedince (poznání jeho individuálních potřeb)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Podle </a:t>
            </a:r>
            <a:r>
              <a:rPr lang="cs-CZ" dirty="0" err="1" smtClean="0"/>
              <a:t>Mintzberga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Podle stadia vývoje organizace</a:t>
            </a:r>
          </a:p>
          <a:p>
            <a:pPr marL="838350" lvl="1" indent="-514350"/>
            <a:r>
              <a:rPr lang="cs-CZ" dirty="0" smtClean="0"/>
              <a:t>Zakladatel, investor -&gt; organizátor, plánovač -&gt; vynálezce, realizátor -&gt; správce, organizátor -&gt; následník, reorganizátor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Podle vztahu k manažerským kompetencím</a:t>
            </a:r>
          </a:p>
          <a:p>
            <a:pPr marL="838350" lvl="1" indent="-514350"/>
            <a:r>
              <a:rPr lang="cs-CZ" dirty="0" smtClean="0"/>
              <a:t>Role komunikačního manažera, </a:t>
            </a:r>
            <a:r>
              <a:rPr lang="cs-CZ" dirty="0" err="1" smtClean="0"/>
              <a:t>manažera</a:t>
            </a:r>
            <a:r>
              <a:rPr lang="cs-CZ" dirty="0" smtClean="0"/>
              <a:t> času, manažera cílů, manažera změn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 bwMode="auto">
          <a:xfrm>
            <a:off x="5909310" y="3074670"/>
            <a:ext cx="662940" cy="41148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Elipsa 6"/>
          <p:cNvSpPr/>
          <p:nvPr/>
        </p:nvSpPr>
        <p:spPr bwMode="auto">
          <a:xfrm>
            <a:off x="7524750" y="3067050"/>
            <a:ext cx="933450" cy="4191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Elipsa 7"/>
          <p:cNvSpPr/>
          <p:nvPr/>
        </p:nvSpPr>
        <p:spPr bwMode="auto">
          <a:xfrm>
            <a:off x="3642360" y="3356610"/>
            <a:ext cx="933450" cy="4191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role podle </a:t>
            </a:r>
            <a:r>
              <a:rPr lang="cs-CZ" dirty="0" err="1" smtClean="0"/>
              <a:t>Mitzberga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2850" y="1223372"/>
            <a:ext cx="10753200" cy="4628788"/>
          </a:xfrm>
        </p:spPr>
        <p:txBody>
          <a:bodyPr numCol="2"/>
          <a:lstStyle/>
          <a:p>
            <a:r>
              <a:rPr lang="cs-CZ" dirty="0" smtClean="0"/>
              <a:t>Celkem stanovil 10 druhů rolí </a:t>
            </a:r>
          </a:p>
          <a:p>
            <a:r>
              <a:rPr lang="cs-CZ" dirty="0" smtClean="0"/>
              <a:t>Ve 3 skupinách takto: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Interpersonální role: </a:t>
            </a:r>
          </a:p>
          <a:p>
            <a:pPr lvl="1"/>
            <a:r>
              <a:rPr lang="cs-CZ" dirty="0" smtClean="0"/>
              <a:t>Reprezentant </a:t>
            </a:r>
          </a:p>
          <a:p>
            <a:pPr lvl="1"/>
            <a:r>
              <a:rPr lang="cs-CZ" dirty="0" smtClean="0"/>
              <a:t>Vůdce/lídr </a:t>
            </a:r>
          </a:p>
          <a:p>
            <a:pPr lvl="1"/>
            <a:r>
              <a:rPr lang="cs-CZ" dirty="0" smtClean="0"/>
              <a:t>Spojovací článek 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Informační role: </a:t>
            </a:r>
          </a:p>
          <a:p>
            <a:pPr lvl="1"/>
            <a:r>
              <a:rPr lang="cs-CZ" dirty="0" smtClean="0"/>
              <a:t>Sběrač podnětů </a:t>
            </a:r>
          </a:p>
          <a:p>
            <a:pPr lvl="1"/>
            <a:r>
              <a:rPr lang="cs-CZ" dirty="0" smtClean="0"/>
              <a:t>Šiřitel podnětů </a:t>
            </a:r>
          </a:p>
          <a:p>
            <a:pPr lvl="1"/>
            <a:r>
              <a:rPr lang="cs-CZ" dirty="0" smtClean="0"/>
              <a:t>Mluvčí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Rozhodovací role: </a:t>
            </a:r>
          </a:p>
          <a:p>
            <a:pPr lvl="1"/>
            <a:r>
              <a:rPr lang="cs-CZ" dirty="0" smtClean="0"/>
              <a:t>Podnikatel/tvůrce změn </a:t>
            </a:r>
          </a:p>
          <a:p>
            <a:pPr lvl="1"/>
            <a:r>
              <a:rPr lang="cs-CZ" dirty="0" smtClean="0"/>
              <a:t>Řešitel poruch </a:t>
            </a:r>
          </a:p>
          <a:p>
            <a:pPr lvl="1"/>
            <a:r>
              <a:rPr lang="cs-CZ" dirty="0" err="1" smtClean="0"/>
              <a:t>Přidělovatel</a:t>
            </a:r>
            <a:r>
              <a:rPr lang="cs-CZ" dirty="0" smtClean="0"/>
              <a:t> zdrojů </a:t>
            </a:r>
          </a:p>
          <a:p>
            <a:pPr lvl="1"/>
            <a:r>
              <a:rPr lang="cs-CZ" dirty="0" smtClean="0"/>
              <a:t>Vyjednavač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rolí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Manažer vystupuje v určitých situacích ve více rolích</a:t>
            </a:r>
          </a:p>
          <a:p>
            <a:pPr lvl="1"/>
            <a:r>
              <a:rPr lang="cs-CZ" dirty="0" smtClean="0"/>
              <a:t>Vedoucí + spolupracovník, podřízený + člen rodiny =&gt; konflikty</a:t>
            </a:r>
          </a:p>
          <a:p>
            <a:r>
              <a:rPr lang="cs-CZ" dirty="0" smtClean="0"/>
              <a:t>Konflikt rolí = střet dvou nebo více protichůdných rolí přibližně stejně silných sil při plnění cíle</a:t>
            </a:r>
          </a:p>
          <a:p>
            <a:r>
              <a:rPr lang="cs-CZ" dirty="0" smtClean="0"/>
              <a:t>Konflikty mohou být jednou z příčin frustrací manažerů, jejich nejistoty, nedostatku sebedůvěry, podrážděnosti, nespokojenosti s prací, nedůvěry v kolegy, zhoršení pracovní morálky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rolí (</a:t>
            </a:r>
            <a:r>
              <a:rPr lang="cs-CZ" dirty="0" err="1" smtClean="0"/>
              <a:t>Tyson</a:t>
            </a:r>
            <a:r>
              <a:rPr lang="cs-CZ" dirty="0" smtClean="0"/>
              <a:t> a Jackson, 1997 + </a:t>
            </a:r>
            <a:r>
              <a:rPr lang="cs-CZ" dirty="0" err="1" smtClean="0"/>
              <a:t>Adair</a:t>
            </a:r>
            <a:r>
              <a:rPr lang="cs-CZ" dirty="0" smtClean="0"/>
              <a:t>, 1993)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Konflikty mezi rolemi</a:t>
            </a:r>
          </a:p>
          <a:p>
            <a:pPr marL="838350" lvl="1" indent="-514350"/>
            <a:r>
              <a:rPr lang="cs-CZ" dirty="0" smtClean="0"/>
              <a:t>Neslučitelné chování  dvou a více rolí vykonávaných současně</a:t>
            </a:r>
          </a:p>
          <a:p>
            <a:pPr marL="838350" lvl="1" indent="-514350">
              <a:buFont typeface="Arial" pitchFamily="34" charset="0"/>
              <a:buChar char="•"/>
            </a:pPr>
            <a:r>
              <a:rPr lang="cs-CZ" b="1" dirty="0" smtClean="0"/>
              <a:t>Přetížení rolemi </a:t>
            </a:r>
            <a:r>
              <a:rPr lang="cs-CZ" dirty="0" smtClean="0"/>
              <a:t>-&gt; přerozdělit role na více manažerů</a:t>
            </a:r>
          </a:p>
          <a:p>
            <a:pPr marL="838350" lvl="1" indent="-514350">
              <a:buFont typeface="Arial" pitchFamily="34" charset="0"/>
              <a:buChar char="•"/>
            </a:pPr>
            <a:r>
              <a:rPr lang="cs-CZ" b="1" dirty="0" smtClean="0"/>
              <a:t>Nevytížení rolí </a:t>
            </a:r>
            <a:r>
              <a:rPr lang="cs-CZ" dirty="0" smtClean="0"/>
              <a:t>-&gt; manažer využije svých schopností k rozvinutí role nebo převezme roli další</a:t>
            </a:r>
          </a:p>
          <a:p>
            <a:pPr marL="838350" lvl="1" indent="-514350">
              <a:buFont typeface="Arial" pitchFamily="34" charset="0"/>
              <a:buChar char="•"/>
            </a:pPr>
            <a:r>
              <a:rPr lang="cs-CZ" b="1" dirty="0" smtClean="0"/>
              <a:t>Mnohoznačnost rolí </a:t>
            </a:r>
            <a:r>
              <a:rPr lang="cs-CZ" dirty="0" smtClean="0"/>
              <a:t>-&gt; vyjasnění a projednání rolí se zainteresovanými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Konflikty uvnitř rolí</a:t>
            </a:r>
          </a:p>
          <a:p>
            <a:pPr marL="838350" lvl="1" indent="-514350"/>
            <a:r>
              <a:rPr lang="cs-CZ" dirty="0" smtClean="0"/>
              <a:t>Manažer klade rozdílné/protichůdné požadavky na jednu roli</a:t>
            </a:r>
          </a:p>
          <a:p>
            <a:pPr marL="838350" lvl="1" indent="-514350">
              <a:buFont typeface="Arial" pitchFamily="34" charset="0"/>
              <a:buChar char="•"/>
            </a:pPr>
            <a:r>
              <a:rPr lang="cs-CZ" b="1" dirty="0" smtClean="0"/>
              <a:t>Nekompatibilita rolí </a:t>
            </a:r>
            <a:r>
              <a:rPr lang="cs-CZ" dirty="0" smtClean="0"/>
              <a:t>= protichůdná očekávání (nadřízeného, podřízených ke splnění úkolu) ve vztahu k 1 roli -&gt; splní se očekávání důležitější strany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Kvalitní manažer? Úspěšný manažer?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 je/byl podle vás úspěšný manažer? </a:t>
            </a:r>
          </a:p>
          <a:p>
            <a:r>
              <a:rPr lang="cs-CZ" dirty="0" smtClean="0"/>
              <a:t>Jakého současného manažera obdivujete? Co na něm obdivujete? Jaká byla jeho cesta k úspěchu?</a:t>
            </a:r>
          </a:p>
          <a:p>
            <a:pPr lvl="1"/>
            <a:r>
              <a:rPr lang="cs-CZ" dirty="0" smtClean="0"/>
              <a:t>Referát, min. 2 normostrany, </a:t>
            </a:r>
            <a:r>
              <a:rPr lang="cs-CZ" dirty="0" err="1" smtClean="0"/>
              <a:t>odevzdávárna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managementu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3 možné významy: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Řízení (řídit, vést)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Vedení podniku/organizace (skupina osob, které řídí podnik)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Vědní disciplína (obor studia)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ve smyslu řízení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8570" y="1246232"/>
            <a:ext cx="10753200" cy="4139998"/>
          </a:xfrm>
        </p:spPr>
        <p:txBody>
          <a:bodyPr/>
          <a:lstStyle/>
          <a:p>
            <a:r>
              <a:rPr lang="cs-CZ" dirty="0" smtClean="0"/>
              <a:t>Proces rozhodování a prosazování vůle řídícího subjektu vůči řízenému objektu</a:t>
            </a:r>
          </a:p>
          <a:p>
            <a:pPr lvl="1"/>
            <a:r>
              <a:rPr lang="cs-CZ" dirty="0" smtClean="0"/>
              <a:t>Kdo může být řídící subjekt?</a:t>
            </a:r>
          </a:p>
          <a:p>
            <a:pPr lvl="1"/>
            <a:r>
              <a:rPr lang="cs-CZ" dirty="0" smtClean="0"/>
              <a:t>Kdo může být řízený objekt?</a:t>
            </a:r>
          </a:p>
          <a:p>
            <a:r>
              <a:rPr lang="cs-CZ" dirty="0" smtClean="0"/>
              <a:t>Systematický proces plánování, organizování, vedení a kontrolování využití zdrojů, zaměřený na zajišťování funkce a plnění cílů organizace.</a:t>
            </a:r>
          </a:p>
          <a:p>
            <a:r>
              <a:rPr lang="cs-CZ" dirty="0" smtClean="0"/>
              <a:t>Proces transformace vstupů na výstupy, zdrojů na výsledky, schopností a znalostí lidí na výkony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ve smyslu vedení organizace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=</a:t>
            </a:r>
          </a:p>
          <a:p>
            <a:pPr lvl="1"/>
            <a:r>
              <a:rPr lang="cs-CZ" dirty="0" smtClean="0"/>
              <a:t>Jednotlivé osoby (manažeři)</a:t>
            </a:r>
          </a:p>
          <a:p>
            <a:pPr lvl="1"/>
            <a:r>
              <a:rPr lang="cs-CZ" dirty="0" smtClean="0"/>
              <a:t>Skupiny osob (orgány řízení)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ve smyslu vědní disciplíny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= nauka o obsahu, metodách a technikách řízení organizací (ziskových i neziskových)</a:t>
            </a:r>
          </a:p>
          <a:p>
            <a:r>
              <a:rPr lang="cs-CZ" dirty="0" smtClean="0"/>
              <a:t>Čerpá poznatky z ekonomie, matematiky, psychologie, sociologie, statistiky, …</a:t>
            </a:r>
          </a:p>
          <a:p>
            <a:r>
              <a:rPr lang="cs-CZ" dirty="0" smtClean="0"/>
              <a:t>Manažerské umění – individuální schopnosti manažerů</a:t>
            </a:r>
          </a:p>
          <a:p>
            <a:pPr lvl="1"/>
            <a:r>
              <a:rPr lang="cs-CZ" dirty="0" smtClean="0"/>
              <a:t>Organizační schopnosti, umění jednat s lidmi, vystupování, schopnost kvalifikovaného rozhodování,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Osoba, která řídí část nebo veškerou práci jiných zaměstnanců a která zodpovídá za chod částí nebo celé organizace.</a:t>
            </a:r>
          </a:p>
          <a:p>
            <a:endParaRPr lang="cs-CZ" dirty="0" smtClean="0"/>
          </a:p>
          <a:p>
            <a:r>
              <a:rPr lang="cs-CZ" dirty="0" smtClean="0"/>
              <a:t>Proč potřebují organizace (i ty neziskové) manažery?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práce manažera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a </a:t>
            </a:r>
            <a:r>
              <a:rPr lang="cs-CZ" dirty="0" err="1" smtClean="0"/>
              <a:t>nápň</a:t>
            </a:r>
            <a:r>
              <a:rPr lang="cs-CZ" dirty="0" smtClean="0"/>
              <a:t> práce jednotlivých manažerů je velmi variabilní a závisí zejména na:</a:t>
            </a:r>
          </a:p>
          <a:p>
            <a:pPr lvl="1"/>
            <a:r>
              <a:rPr lang="cs-CZ" dirty="0" smtClean="0"/>
              <a:t>Druhu, velikosti, organizační kultuře a cílech organizace</a:t>
            </a:r>
          </a:p>
          <a:p>
            <a:pPr lvl="1"/>
            <a:r>
              <a:rPr lang="cs-CZ" dirty="0" smtClean="0"/>
              <a:t>Typu organizační a řídící struktury a na řídícím stupni, na kterém manažer plní úkoly</a:t>
            </a:r>
          </a:p>
          <a:p>
            <a:pPr lvl="1"/>
            <a:r>
              <a:rPr lang="cs-CZ" dirty="0" smtClean="0"/>
              <a:t>Profesním zaměření manažera (výrobní, marketingový, finanční, …)</a:t>
            </a:r>
          </a:p>
          <a:p>
            <a:pPr lvl="1"/>
            <a:r>
              <a:rPr lang="cs-CZ" dirty="0" smtClean="0"/>
              <a:t>Technické a technologické úrovni procesů v organizaci</a:t>
            </a:r>
          </a:p>
          <a:p>
            <a:pPr lvl="1"/>
            <a:r>
              <a:rPr lang="cs-CZ" dirty="0" smtClean="0"/>
              <a:t>Počtu a kvalifikaci spolupracovníků a podřízených pracovníků</a:t>
            </a:r>
          </a:p>
          <a:p>
            <a:pPr lvl="1"/>
            <a:r>
              <a:rPr lang="cs-CZ" dirty="0" smtClean="0"/>
              <a:t>Stádiu rozvoje odvětví, konkurenci v odvětví a na situaci ve vnějším prostředí</a:t>
            </a:r>
          </a:p>
          <a:p>
            <a:r>
              <a:rPr lang="cs-CZ" dirty="0" smtClean="0"/>
              <a:t>Pro bližší charakteristiku a klasifikaci obsahu práce manažera rozlišujeme </a:t>
            </a:r>
            <a:r>
              <a:rPr lang="cs-CZ" b="1" dirty="0" smtClean="0"/>
              <a:t>manažerské funkce a manažerské role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hlavní skupiny činností každého manažera</a:t>
            </a:r>
          </a:p>
          <a:p>
            <a:r>
              <a:rPr lang="cs-CZ" dirty="0" smtClean="0"/>
              <a:t>Rozlišujeme funkce: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Základní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Odborné</a:t>
            </a:r>
          </a:p>
          <a:p>
            <a:pPr marL="529200" indent="-457200"/>
            <a:r>
              <a:rPr lang="cs-CZ" dirty="0" smtClean="0"/>
              <a:t>Mnoho autorů se zabývalo klasifikací manažerských funkcí</a:t>
            </a:r>
          </a:p>
          <a:p>
            <a:pPr marL="781200" lvl="1" indent="-457200"/>
            <a:r>
              <a:rPr lang="cs-CZ" dirty="0" smtClean="0"/>
              <a:t>Zjednodušené (4 </a:t>
            </a:r>
            <a:r>
              <a:rPr lang="cs-CZ" dirty="0" err="1" smtClean="0"/>
              <a:t>fce</a:t>
            </a:r>
            <a:r>
              <a:rPr lang="cs-CZ" dirty="0" smtClean="0"/>
              <a:t>) -&gt; velmi podrobné (19 </a:t>
            </a:r>
            <a:r>
              <a:rPr lang="cs-CZ" dirty="0" err="1" smtClean="0"/>
              <a:t>fcí</a:t>
            </a:r>
            <a:r>
              <a:rPr lang="cs-CZ" dirty="0" smtClean="0"/>
              <a:t>)</a:t>
            </a:r>
          </a:p>
          <a:p>
            <a:pPr marL="781200" lvl="1" indent="-457200"/>
            <a:r>
              <a:rPr lang="cs-CZ" dirty="0" smtClean="0"/>
              <a:t>Např.: </a:t>
            </a:r>
          </a:p>
          <a:p>
            <a:pPr marL="1191600" lvl="2" indent="-457200"/>
            <a:r>
              <a:rPr lang="cs-CZ" dirty="0" err="1" smtClean="0"/>
              <a:t>Gulick</a:t>
            </a:r>
            <a:r>
              <a:rPr lang="cs-CZ" dirty="0" smtClean="0"/>
              <a:t> (1937) – POSDCORB, </a:t>
            </a:r>
          </a:p>
          <a:p>
            <a:pPr marL="1191600" lvl="2" indent="-457200"/>
            <a:r>
              <a:rPr lang="cs-CZ" b="1" dirty="0" err="1" smtClean="0"/>
              <a:t>Koontz</a:t>
            </a:r>
            <a:r>
              <a:rPr lang="cs-CZ" b="1" dirty="0" smtClean="0"/>
              <a:t> a </a:t>
            </a:r>
            <a:r>
              <a:rPr lang="cs-CZ" b="1" dirty="0" err="1" smtClean="0"/>
              <a:t>Weihrich</a:t>
            </a:r>
            <a:r>
              <a:rPr lang="cs-CZ" b="1" dirty="0" smtClean="0"/>
              <a:t> (1993) – funkce sekvenční a průběžné</a:t>
            </a:r>
            <a:r>
              <a:rPr lang="cs-CZ" dirty="0" smtClean="0"/>
              <a:t>, </a:t>
            </a:r>
          </a:p>
          <a:p>
            <a:pPr marL="1191600" lvl="2" indent="-457200"/>
            <a:r>
              <a:rPr lang="cs-CZ" dirty="0" err="1" smtClean="0"/>
              <a:t>Zucha</a:t>
            </a:r>
            <a:r>
              <a:rPr lang="cs-CZ" dirty="0" smtClean="0"/>
              <a:t> (1993) – manažerský řídící okruh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manažerské funkce podle </a:t>
            </a:r>
            <a:r>
              <a:rPr lang="cs-CZ" dirty="0" err="1" smtClean="0"/>
              <a:t>Koontze</a:t>
            </a:r>
            <a:r>
              <a:rPr lang="cs-CZ" dirty="0" smtClean="0"/>
              <a:t> a </a:t>
            </a:r>
            <a:r>
              <a:rPr lang="cs-CZ" dirty="0" err="1" smtClean="0"/>
              <a:t>Weihricha</a:t>
            </a:r>
            <a:r>
              <a:rPr lang="cs-CZ" dirty="0" smtClean="0"/>
              <a:t> (1993)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823595" y="2458085"/>
          <a:ext cx="994346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957"/>
                <a:gridCol w="2318429"/>
                <a:gridCol w="1988693"/>
                <a:gridCol w="1988693"/>
                <a:gridCol w="1988693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Funkce průběžné</a:t>
                      </a:r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Funkce sekvenční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Plánování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Organizování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Personalistika a vedení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Kontrola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Analýza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Implementace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293</TotalTime>
  <Words>906</Words>
  <Application>Microsoft Office PowerPoint</Application>
  <PresentationFormat>Vlastní</PresentationFormat>
  <Paragraphs>158</Paragraphs>
  <Slides>16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prezentace-edu-cz</vt:lpstr>
      <vt:lpstr>Pojetí managementu a osobnost manažera</vt:lpstr>
      <vt:lpstr>Pojetí managementu</vt:lpstr>
      <vt:lpstr>Management ve smyslu řízení</vt:lpstr>
      <vt:lpstr>Management ve smyslu vedení organizace</vt:lpstr>
      <vt:lpstr>Management ve smyslu vědní disciplíny</vt:lpstr>
      <vt:lpstr>Manažer </vt:lpstr>
      <vt:lpstr>Obsah práce manažera</vt:lpstr>
      <vt:lpstr>Manažerské funkce</vt:lpstr>
      <vt:lpstr>Základní manažerské funkce podle Koontze a Weihricha (1993)</vt:lpstr>
      <vt:lpstr>Odborné funkce</vt:lpstr>
      <vt:lpstr>Manažerské role</vt:lpstr>
      <vt:lpstr>Klasifikace rolí manažera</vt:lpstr>
      <vt:lpstr>Manažerské role podle Mitzberga</vt:lpstr>
      <vt:lpstr>Konflikty rolí</vt:lpstr>
      <vt:lpstr>Konflikty rolí (Tyson a Jackson, 1997 + Adair, 1993)</vt:lpstr>
      <vt:lpstr>Kvalitní manažer? Úspěšný manažer?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38</cp:revision>
  <cp:lastPrinted>1601-01-01T00:00:00Z</cp:lastPrinted>
  <dcterms:created xsi:type="dcterms:W3CDTF">2019-06-11T20:19:30Z</dcterms:created>
  <dcterms:modified xsi:type="dcterms:W3CDTF">2019-09-06T09:58:42Z</dcterms:modified>
</cp:coreProperties>
</file>