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Kontrola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223372"/>
            <a:ext cx="10753200" cy="4139998"/>
          </a:xfrm>
        </p:spPr>
        <p:txBody>
          <a:bodyPr/>
          <a:lstStyle/>
          <a:p>
            <a:r>
              <a:rPr lang="cs-CZ" dirty="0" smtClean="0"/>
              <a:t>Poslední manažerská sekvenční funkce</a:t>
            </a:r>
          </a:p>
          <a:p>
            <a:r>
              <a:rPr lang="cs-CZ" dirty="0" smtClean="0"/>
              <a:t>Prolíná se všemi předcházejícími funkcemi</a:t>
            </a:r>
          </a:p>
          <a:p>
            <a:pPr lvl="1"/>
            <a:r>
              <a:rPr lang="cs-CZ" dirty="0" smtClean="0"/>
              <a:t>Kontrolovat je nezbytné v plánování, v organizování, v personalistice a vedení lidí</a:t>
            </a:r>
          </a:p>
          <a:p>
            <a:pPr>
              <a:buNone/>
            </a:pPr>
            <a:r>
              <a:rPr lang="cs-CZ" dirty="0" smtClean="0"/>
              <a:t>= soustavné sledování a kritické hodnocení jevů a procesů, které nastaly, nastávají, nebo nastanou v budoucnosti a jejich korigování do žádoucího směru</a:t>
            </a:r>
          </a:p>
          <a:p>
            <a:r>
              <a:rPr lang="cs-CZ" dirty="0" smtClean="0"/>
              <a:t>Smysl kontroly:</a:t>
            </a:r>
          </a:p>
          <a:p>
            <a:pPr lvl="1"/>
            <a:r>
              <a:rPr lang="cs-CZ" dirty="0" smtClean="0"/>
              <a:t>Hledání viníků nežádoucího stavu či vývoje, jejich postihování a likvidace nedostatků</a:t>
            </a:r>
          </a:p>
          <a:p>
            <a:pPr lvl="1"/>
            <a:r>
              <a:rPr lang="cs-CZ" dirty="0" smtClean="0"/>
              <a:t>Ale také preventivní vliv na předcházení negativních jevů a dosahování lepších výsledků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x kontrola x revize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121480" cy="4139998"/>
          </a:xfrm>
        </p:spPr>
        <p:txBody>
          <a:bodyPr/>
          <a:lstStyle/>
          <a:p>
            <a:r>
              <a:rPr lang="cs-CZ" dirty="0" smtClean="0"/>
              <a:t>Dohled = nadřazený pojem</a:t>
            </a:r>
          </a:p>
          <a:p>
            <a:r>
              <a:rPr lang="cs-CZ" dirty="0" smtClean="0"/>
              <a:t>Kontrola = dohled, který uskutečňují osoby pověřené prováděním úkolů</a:t>
            </a:r>
          </a:p>
          <a:p>
            <a:pPr lvl="1"/>
            <a:r>
              <a:rPr lang="cs-CZ" dirty="0" smtClean="0"/>
              <a:t>Např.: výrobní manažer pověřený řízením výroby má povinnost kontrolovat jevy a procesy související s výrobou – kontroluje dané procesy sám, nebo pravomoc kontrolovat deleguje na podřízené pracovníky</a:t>
            </a:r>
          </a:p>
          <a:p>
            <a:r>
              <a:rPr lang="cs-CZ" dirty="0" smtClean="0"/>
              <a:t>Revize (audit) = dohled, který vykonávají nezávislé osoby (auditoři)</a:t>
            </a:r>
          </a:p>
          <a:p>
            <a:pPr lvl="1"/>
            <a:r>
              <a:rPr lang="cs-CZ" dirty="0" smtClean="0"/>
              <a:t>Revize interní – z pověření vedení podniku</a:t>
            </a:r>
          </a:p>
          <a:p>
            <a:pPr lvl="1"/>
            <a:r>
              <a:rPr lang="cs-CZ" dirty="0" smtClean="0"/>
              <a:t>Revize externí – právními předpisy předepsané činnosti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kontroly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560" y="141768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standardů</a:t>
            </a:r>
          </a:p>
          <a:p>
            <a:pPr marL="838350" lvl="1" indent="-514350"/>
            <a:r>
              <a:rPr lang="cs-CZ" dirty="0" smtClean="0"/>
              <a:t>Kritéria pro srovnávání skutečnosti s plánem</a:t>
            </a:r>
          </a:p>
          <a:p>
            <a:pPr marL="838350" lvl="1" indent="-514350"/>
            <a:r>
              <a:rPr lang="cs-CZ" dirty="0" smtClean="0"/>
              <a:t>Např.: naturální standardy (spotřeba materiálu, práce, energie), hodnotové (produktivita práce, náklady, tržby), programové (plnění termínů časových harmonogramů), cílové (verbální kontrola strategických cílů, vize)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Dohlížecí činnost</a:t>
            </a:r>
          </a:p>
          <a:p>
            <a:pPr marL="838350" lvl="1" indent="-514350"/>
            <a:r>
              <a:rPr lang="cs-CZ" dirty="0" smtClean="0"/>
              <a:t>Zda jsou v organizaci dodržovány právní předpisy, pracovní a technologické postupy, koloběh dokladů, účetní evidence, skladová evidence,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Zjišťování skutečností</a:t>
            </a:r>
          </a:p>
          <a:p>
            <a:pPr marL="838350" lvl="1" indent="-514350"/>
            <a:r>
              <a:rPr lang="cs-CZ" dirty="0" smtClean="0"/>
              <a:t>Zjišťování míry shody/neshody a jejich příčin mezi skutečností a plánem</a:t>
            </a:r>
          </a:p>
          <a:p>
            <a:pPr marL="838350" lvl="1" indent="-514350"/>
            <a:r>
              <a:rPr lang="cs-CZ" dirty="0" smtClean="0"/>
              <a:t>Kontrola fyzická a finanční, pravidelná a nepravidelná, dílčí a komplexní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kontroly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Úprava odchylek ve směru ke splnění plánu a k dosažení cílů</a:t>
            </a:r>
          </a:p>
          <a:p>
            <a:pPr marL="838350" lvl="1" indent="-514350"/>
            <a:r>
              <a:rPr lang="cs-CZ" dirty="0" smtClean="0"/>
              <a:t>Dílčí nápravná opatření, kdy se nemění plán ani cíle, provádějí se pouze organizační zásahy do procesů</a:t>
            </a:r>
          </a:p>
          <a:p>
            <a:pPr marL="838350" lvl="1" indent="-514350"/>
            <a:r>
              <a:rPr lang="cs-CZ" dirty="0" smtClean="0"/>
              <a:t>Upravují, upřesňují nebo se mění plány a cíle a přijímají se opatření pro změněné situace</a:t>
            </a:r>
          </a:p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Využití výsledků kontroly při přípravě a tvorbě plánů, při stanovení cílů a při definování standardů na příští období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kontroly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Zjišťování informací</a:t>
            </a:r>
          </a:p>
          <a:p>
            <a:pPr marL="838350" lvl="1" indent="-514350"/>
            <a:r>
              <a:rPr lang="cs-CZ" dirty="0" smtClean="0"/>
              <a:t>Z účetnictví, rozpočetnictví, z podnikových statistik, evidence, písemných zpráv a hlášení, z plánů, ze stížností zaměstnanců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Ověřování informací</a:t>
            </a:r>
          </a:p>
          <a:p>
            <a:pPr marL="838350" lvl="1" indent="-514350"/>
            <a:r>
              <a:rPr lang="cs-CZ" dirty="0" smtClean="0"/>
              <a:t>Z hlediska vhodnosti pro danou kontrolu, z hlediska věcné správnosti, úplnosti, formální náležitosti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Analýza informací</a:t>
            </a:r>
          </a:p>
          <a:p>
            <a:pPr marL="838350" lvl="1" indent="-514350"/>
            <a:r>
              <a:rPr lang="cs-CZ" dirty="0" smtClean="0"/>
              <a:t>Z analýzy informací se formulují závěry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Návrhy pro řízení</a:t>
            </a:r>
          </a:p>
          <a:p>
            <a:pPr marL="838350" lvl="1" indent="-514350"/>
            <a:r>
              <a:rPr lang="cs-CZ" dirty="0" smtClean="0"/>
              <a:t>Doporučení a opatření pro řídící subjekty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kontrolní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nástrojů a opatření pro vnitřní kontrolu v organizaci</a:t>
            </a:r>
          </a:p>
          <a:p>
            <a:r>
              <a:rPr lang="cs-CZ" dirty="0" smtClean="0"/>
              <a:t>Vnitropodnikový předpis, který vymezuje formální pravidla a zásady pro vnitřní kontrolu</a:t>
            </a:r>
          </a:p>
          <a:p>
            <a:r>
              <a:rPr lang="cs-CZ" dirty="0" smtClean="0"/>
              <a:t>Skládá se z plánů kontrol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plánů kontrol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560" y="12462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Účel kontroly</a:t>
            </a:r>
          </a:p>
          <a:p>
            <a:pPr marL="838350" lvl="1" indent="-514350"/>
            <a:r>
              <a:rPr lang="cs-CZ" dirty="0" smtClean="0"/>
              <a:t>Preventivní, eliminační, inspekční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Předmět kontroly</a:t>
            </a:r>
          </a:p>
          <a:p>
            <a:pPr marL="838350" lvl="1" indent="-514350"/>
            <a:r>
              <a:rPr lang="cs-CZ" dirty="0" smtClean="0"/>
              <a:t>Pracovník, tým, VOJ, celá organizace, operace, procesy, informační, komunikační, řídící systém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Subjekt kontroly</a:t>
            </a:r>
          </a:p>
          <a:p>
            <a:pPr marL="838350" lvl="1" indent="-514350"/>
            <a:r>
              <a:rPr lang="cs-CZ" dirty="0" smtClean="0"/>
              <a:t>Podřízený nebo nadřízený pracovník, útvar kontroly, skupina osob,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Termín a periodicita kontroly</a:t>
            </a:r>
          </a:p>
          <a:p>
            <a:pPr marL="838350" lvl="1" indent="-514350"/>
            <a:r>
              <a:rPr lang="cs-CZ" dirty="0" smtClean="0"/>
              <a:t>Období, termín dokdy má být kontrola provedena, v jakých intervalech se bude opakovat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Druhy a způsoby kontroly</a:t>
            </a:r>
          </a:p>
          <a:p>
            <a:pPr marL="838350" lvl="1" indent="-514350"/>
            <a:r>
              <a:rPr lang="cs-CZ" dirty="0" smtClean="0"/>
              <a:t>V reálném čase, se zpětnou vazbou, prováděna přímo nebo nepřímo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100</TotalTime>
  <Words>548</Words>
  <Application>Microsoft Office PowerPoint</Application>
  <PresentationFormat>Vlastní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prezentace-edu-cz</vt:lpstr>
      <vt:lpstr>Kontrola</vt:lpstr>
      <vt:lpstr>Kontrola </vt:lpstr>
      <vt:lpstr>Dohled x kontrola x revize</vt:lpstr>
      <vt:lpstr>Funkce kontroly 1/2</vt:lpstr>
      <vt:lpstr>Funkce kontroly 2/2</vt:lpstr>
      <vt:lpstr>Proces kontroly</vt:lpstr>
      <vt:lpstr>Vnitřní kontrolní systém</vt:lpstr>
      <vt:lpstr>Obsah plánů kontrol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20</cp:revision>
  <cp:lastPrinted>1601-01-01T00:00:00Z</cp:lastPrinted>
  <dcterms:created xsi:type="dcterms:W3CDTF">2019-06-11T20:19:30Z</dcterms:created>
  <dcterms:modified xsi:type="dcterms:W3CDTF">2019-09-06T10:02:15Z</dcterms:modified>
</cp:coreProperties>
</file>