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83" d="100"/>
          <a:sy n="83" d="100"/>
        </p:scale>
        <p:origin x="-1386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Marketingové koncepce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7140" y="1246232"/>
            <a:ext cx="10753200" cy="4139998"/>
          </a:xfrm>
        </p:spPr>
        <p:txBody>
          <a:bodyPr/>
          <a:lstStyle/>
          <a:p>
            <a:r>
              <a:rPr lang="cs-CZ" dirty="0" smtClean="0"/>
              <a:t>Směna na cílových trzích se týká:</a:t>
            </a:r>
          </a:p>
          <a:p>
            <a:pPr lvl="1"/>
            <a:r>
              <a:rPr lang="cs-CZ" dirty="0" smtClean="0"/>
              <a:t>Organizace</a:t>
            </a:r>
          </a:p>
          <a:p>
            <a:pPr lvl="1"/>
            <a:r>
              <a:rPr lang="cs-CZ" dirty="0" smtClean="0"/>
              <a:t>Zákazníků</a:t>
            </a:r>
          </a:p>
          <a:p>
            <a:pPr lvl="1"/>
            <a:r>
              <a:rPr lang="cs-CZ" dirty="0" smtClean="0"/>
              <a:t>Společnosti</a:t>
            </a:r>
          </a:p>
          <a:p>
            <a:pPr lvl="1">
              <a:buNone/>
            </a:pPr>
            <a:r>
              <a:rPr lang="cs-CZ" dirty="0" smtClean="0"/>
              <a:t>-&gt; jejich zájmy jsou velmi často konfliktní</a:t>
            </a:r>
          </a:p>
          <a:p>
            <a:r>
              <a:rPr lang="cs-CZ" dirty="0" smtClean="0"/>
              <a:t>5 různých koncepcí, podle nichž by organizace měly vést svou marketingovou aktivitu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Výrobní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Výrobková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Prodejní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Marketingová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Sociálně marketingová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Výrobní koncepce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Spotřebitelé budou mít v oblibě ty výrobky, které jsou široce dostupné a za nízkou cenu („zvyšte výrobu, snižte cenu“)</a:t>
            </a:r>
          </a:p>
          <a:p>
            <a:r>
              <a:rPr lang="cs-CZ" dirty="0" smtClean="0"/>
              <a:t>Pro výrobně orientované organizace </a:t>
            </a:r>
          </a:p>
          <a:p>
            <a:r>
              <a:rPr lang="cs-CZ" dirty="0" smtClean="0"/>
              <a:t>Vhodné v situaci převisu poptávky nad nabídkou (rozvojové země)</a:t>
            </a:r>
          </a:p>
          <a:p>
            <a:pPr lvl="1"/>
            <a:r>
              <a:rPr lang="cs-CZ" dirty="0" smtClean="0"/>
              <a:t>Spotřebitelé jsou zainteresování na získání výrobku více než na jeho pěkných vlastnostech</a:t>
            </a:r>
          </a:p>
          <a:p>
            <a:r>
              <a:rPr lang="cs-CZ" dirty="0" smtClean="0"/>
              <a:t>Vhodné v situaci, kdy zvýšením produktivity chceme snížit vysokou cenu výrobku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Výrobková koncepce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Spotřebitelé si oblíbí ty výrobky, které nabízejí větší kvalitu nebo výkon</a:t>
            </a:r>
          </a:p>
          <a:p>
            <a:r>
              <a:rPr lang="cs-CZ" dirty="0" smtClean="0"/>
              <a:t>Orientace na vyrábění dobrých výrobků a jejich postupné zlepšování</a:t>
            </a:r>
          </a:p>
          <a:p>
            <a:r>
              <a:rPr lang="cs-CZ" dirty="0" smtClean="0"/>
              <a:t>Př.: Luxusní zboží, nové technologie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Prodejní koncepce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Spotřebitelé, kdyby byli ponecháni sami sebou, tak nekoupí dost výrobků organizace =&gt; organizace musí vyvíjet agresivní prodejní a propagační úsilí</a:t>
            </a:r>
          </a:p>
          <a:p>
            <a:r>
              <a:rPr lang="cs-CZ" dirty="0" smtClean="0"/>
              <a:t>Nejčastěji se používá u „nevyhledávaného zboží“ </a:t>
            </a:r>
          </a:p>
          <a:p>
            <a:pPr lvl="1"/>
            <a:r>
              <a:rPr lang="cs-CZ" dirty="0" smtClean="0"/>
              <a:t>Pojištění, encyklopedie, …</a:t>
            </a:r>
          </a:p>
          <a:p>
            <a:r>
              <a:rPr lang="cs-CZ" dirty="0" smtClean="0"/>
              <a:t>Silně je využívána reklama, podpora prodeje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Marketingová koncepce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Klíč k dosahování cílů organizace spočívá v určování potřeb a požadavků cílových trhů a v poskytování jejich požadovaného uspokojování účinněji a efektivněji než konkurence</a:t>
            </a:r>
          </a:p>
          <a:p>
            <a:r>
              <a:rPr lang="cs-CZ" dirty="0" smtClean="0"/>
              <a:t>Vyrábět to, co se bude prodávat, ne se snažit prodat to, co můžete vyrobit.</a:t>
            </a:r>
          </a:p>
          <a:p>
            <a:r>
              <a:rPr lang="cs-CZ" dirty="0" smtClean="0"/>
              <a:t>Zaměření se na potřeby kupujícího (ne prodávajícího)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08570" y="228510"/>
            <a:ext cx="10753200" cy="451576"/>
          </a:xfrm>
        </p:spPr>
        <p:txBody>
          <a:bodyPr/>
          <a:lstStyle/>
          <a:p>
            <a:r>
              <a:rPr lang="cs-CZ" dirty="0" smtClean="0"/>
              <a:t>Sociálně marketingová koncepce – </a:t>
            </a:r>
            <a:r>
              <a:rPr lang="cs-CZ" dirty="0" err="1" smtClean="0"/>
              <a:t>koncepce</a:t>
            </a:r>
            <a:r>
              <a:rPr lang="cs-CZ" dirty="0" smtClean="0"/>
              <a:t> společenského marketingu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08570" y="1326242"/>
            <a:ext cx="10753200" cy="4139998"/>
          </a:xfrm>
        </p:spPr>
        <p:txBody>
          <a:bodyPr/>
          <a:lstStyle/>
          <a:p>
            <a:r>
              <a:rPr lang="cs-CZ" i="1" dirty="0" smtClean="0"/>
              <a:t>Úkolem organizace je určovat potřeby, požadavky a zájmy cílových trhů a poskytovat žádoucí uspokojování ´činněji a efektivněji než konkurenti způsobem, která zachovává nebo zvyšuje blahobyt spotřebitele a společnosti</a:t>
            </a:r>
          </a:p>
          <a:p>
            <a:r>
              <a:rPr lang="cs-CZ" dirty="0" smtClean="0"/>
              <a:t>Reakce na zhoršování ŽP, nedostatek zdrojů, růst populace, světový hlad, bídu, …</a:t>
            </a:r>
          </a:p>
          <a:p>
            <a:r>
              <a:rPr lang="cs-CZ" dirty="0" smtClean="0"/>
              <a:t>Udržování rovnováhy mezi </a:t>
            </a:r>
          </a:p>
          <a:p>
            <a:pPr lvl="1"/>
            <a:r>
              <a:rPr lang="cs-CZ" b="1" dirty="0" smtClean="0"/>
              <a:t>ziskem podniku – spokojeností zákazníka – veřejným zájmem</a:t>
            </a:r>
            <a:endParaRPr lang="cs-C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</a:t>
            </a:r>
            <a:r>
              <a:rPr lang="cs-CZ" i="1" dirty="0" smtClean="0"/>
              <a:t>společenský a řídící proces, kterým jednotlivci a skupiny získávají to, co potřebují a požadují, prostřednictvím tvorby, nabídky a směny hodnotných výrobků s ostatními </a:t>
            </a:r>
            <a:r>
              <a:rPr lang="cs-CZ" dirty="0" smtClean="0"/>
              <a:t>(</a:t>
            </a:r>
            <a:r>
              <a:rPr lang="cs-CZ" dirty="0" err="1" smtClean="0"/>
              <a:t>Kotler</a:t>
            </a:r>
            <a:r>
              <a:rPr lang="cs-CZ" dirty="0" smtClean="0"/>
              <a:t>, 1991)</a:t>
            </a:r>
          </a:p>
          <a:p>
            <a:pPr>
              <a:buNone/>
            </a:pPr>
            <a:r>
              <a:rPr lang="cs-CZ" u="sng" dirty="0" smtClean="0"/>
              <a:t>Základní pojmy marketingu:</a:t>
            </a:r>
          </a:p>
          <a:p>
            <a:r>
              <a:rPr lang="cs-CZ" dirty="0" smtClean="0"/>
              <a:t>Potřeby, požadavky a poptávka, produkty, hodnota, náklady a uspokojování, směna, transakce a vztahy, trhy, marketing a zástupci na trhu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Potřeba = pocit nedostatku </a:t>
            </a:r>
          </a:p>
          <a:p>
            <a:pPr lvl="1"/>
            <a:r>
              <a:rPr lang="cs-CZ" dirty="0" smtClean="0"/>
              <a:t>lidé potřebují potravu, ošacení, obydlí, bezpečnost, majetek, respekt, …</a:t>
            </a:r>
          </a:p>
          <a:p>
            <a:r>
              <a:rPr lang="cs-CZ" dirty="0" smtClean="0"/>
              <a:t>Požadavek = tužba po specifickém uspokojení potřeb </a:t>
            </a:r>
          </a:p>
          <a:p>
            <a:pPr lvl="1"/>
            <a:r>
              <a:rPr lang="cs-CZ" dirty="0" smtClean="0"/>
              <a:t>Američan potřebuje jídlo – koupí si hamburger, ředitel potřebuje respekt – koupí si Mercedes, </a:t>
            </a:r>
          </a:p>
          <a:p>
            <a:pPr lvl="1"/>
            <a:r>
              <a:rPr lang="cs-CZ" dirty="0" smtClean="0"/>
              <a:t>obyvatel Bali má hlad – uspokojí ho mango, potřebuje respekt – vyrobí si náhrdelník z lastur</a:t>
            </a:r>
          </a:p>
          <a:p>
            <a:pPr lvl="1"/>
            <a:r>
              <a:rPr lang="cs-CZ" dirty="0" smtClean="0"/>
              <a:t>Potřeb je málo, požadavků je mnoho</a:t>
            </a:r>
          </a:p>
          <a:p>
            <a:r>
              <a:rPr lang="cs-CZ" dirty="0" smtClean="0"/>
              <a:t>Poptávka = požadavky na speciální produkty, které jsou podloženy schopností a ochotou si je koupit</a:t>
            </a:r>
          </a:p>
          <a:p>
            <a:pPr lvl="1"/>
            <a:r>
              <a:rPr lang="cs-CZ" dirty="0" smtClean="0"/>
              <a:t>Mnoho lidí by si chtělo koupit Mercedes, ale málo kdo může a je ochoten si ho koupit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51460" y="692150"/>
            <a:ext cx="11704320" cy="5139850"/>
          </a:xfrm>
        </p:spPr>
        <p:txBody>
          <a:bodyPr/>
          <a:lstStyle/>
          <a:p>
            <a:r>
              <a:rPr lang="cs-CZ" dirty="0" smtClean="0"/>
              <a:t>Výrobky = cokoli, co může být nabízeno někomu proto, aby uspokojil potřebu nebo požadavek</a:t>
            </a:r>
          </a:p>
          <a:p>
            <a:pPr lvl="1"/>
            <a:r>
              <a:rPr lang="cs-CZ" dirty="0" smtClean="0"/>
              <a:t>Fyzický výrobek : auto, TV, mikrovlnka</a:t>
            </a:r>
          </a:p>
          <a:p>
            <a:pPr lvl="1"/>
            <a:r>
              <a:rPr lang="cs-CZ" dirty="0" smtClean="0"/>
              <a:t>Služby: herec v divadle (osoba), dovolená na Floridě (místo), cvičení (aktivita), taneční klub (organizace) -&gt; služby jsou poskytovány prostřednictvím fyzických předmětů a ostatních prostředků</a:t>
            </a:r>
          </a:p>
          <a:p>
            <a:r>
              <a:rPr lang="cs-CZ" dirty="0" smtClean="0"/>
              <a:t>Hodnota, náklady a uspokojení</a:t>
            </a:r>
          </a:p>
          <a:p>
            <a:pPr lvl="1"/>
            <a:r>
              <a:rPr lang="cs-CZ" dirty="0" smtClean="0"/>
              <a:t>Při volbě mezi mnoha výrobky spotřebitel zvažuje jejich hodnotu, náklady a uspokojení</a:t>
            </a:r>
          </a:p>
          <a:p>
            <a:pPr lvl="1"/>
            <a:r>
              <a:rPr lang="cs-CZ" dirty="0" smtClean="0"/>
              <a:t>Př.: dojíždění do práce v délce 10 km</a:t>
            </a:r>
          </a:p>
          <a:p>
            <a:pPr lvl="2"/>
            <a:r>
              <a:rPr lang="cs-CZ" dirty="0" smtClean="0"/>
              <a:t>Výrobky uspokojující mou potřebu: kolečkové brusle, kolo, motocykl, auto, taxi, autobus, vlak = SOUBOR VOLBY VÝROBKŮ</a:t>
            </a:r>
          </a:p>
          <a:p>
            <a:pPr lvl="2"/>
            <a:r>
              <a:rPr lang="cs-CZ" dirty="0" smtClean="0"/>
              <a:t>Mé potřeby: bezpečnost, rychlost, snadnost, úspornost = SOUBOR POTŘEB</a:t>
            </a:r>
          </a:p>
          <a:p>
            <a:pPr lvl="2"/>
            <a:r>
              <a:rPr lang="cs-CZ" dirty="0" smtClean="0"/>
              <a:t>Jak se rozhodnu? -&gt; Vytvořím odhad hodnoty každého výrobku při uspokojování mých potřeb.-&gt;nejvýhodnější je pro mě automobil. ALE je drahý! </a:t>
            </a:r>
            <a:r>
              <a:rPr lang="cs-CZ" dirty="0" smtClean="0">
                <a:sym typeface="Wingdings" pitchFamily="2" charset="2"/>
              </a:rPr>
              <a:t> =&gt;každý výrobek zahrnuje náklady (když si koupím auto, musím se vzdát více ostatních věcí ).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Před samotnou volbou výrobku zvažujeme jeho hodnotu a jeho cenu. Zvolíme ten výrobek, který vytváří více hodnoty na 1Kč.</a:t>
            </a:r>
            <a:endParaRPr lang="cs-CZ" dirty="0" smtClean="0"/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Směna: nutná podmínka pro vznik marketingu! Jeden ze čtyř způsobů, jak lidé mohou získat výrobek.</a:t>
            </a:r>
          </a:p>
          <a:p>
            <a:pPr lvl="1"/>
            <a:r>
              <a:rPr lang="cs-CZ" dirty="0" smtClean="0"/>
              <a:t>1. způsob = samovýroba (hlad – lov, rybolov, sběr)</a:t>
            </a:r>
          </a:p>
          <a:p>
            <a:pPr lvl="1"/>
            <a:r>
              <a:rPr lang="cs-CZ" dirty="0" smtClean="0"/>
              <a:t>2. způsob = přinucení (hlad – zápas o jídlo, ukradnutí jídla někomu jinému)</a:t>
            </a:r>
          </a:p>
          <a:p>
            <a:pPr lvl="1"/>
            <a:r>
              <a:rPr lang="cs-CZ" dirty="0" smtClean="0"/>
              <a:t>3. způsob = žebrání (hlad – žebrání o jídlo)</a:t>
            </a:r>
          </a:p>
          <a:p>
            <a:pPr lvl="1"/>
            <a:r>
              <a:rPr lang="cs-CZ" dirty="0" smtClean="0"/>
              <a:t>4. způsob = směna (hlad – výměna jídla za peníze, jiné zboží nebo službu)</a:t>
            </a:r>
          </a:p>
          <a:p>
            <a:pPr lvl="1">
              <a:buNone/>
            </a:pPr>
            <a:r>
              <a:rPr lang="cs-CZ" dirty="0" smtClean="0"/>
              <a:t>= směna je získávání žádoucího výrobku od někoho nabídnutím něčeho jiného na oplátku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Trh: místo, kde se shromažďují kupující a prodávající, aby směňovali své zboží/ soubor kupujících a prodávajících, kteří provádějí transakce určitých výrobků </a:t>
            </a:r>
          </a:p>
          <a:p>
            <a:pPr lvl="1"/>
            <a:r>
              <a:rPr lang="cs-CZ" dirty="0" smtClean="0"/>
              <a:t>Trh s byty, trh s obilím, …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 a obchodníci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Marketing je práce s trhy, kde jsou realizovány potenciální směny s cílem uspokojit lidské potřeby a požadavky</a:t>
            </a:r>
          </a:p>
          <a:p>
            <a:r>
              <a:rPr lang="cs-CZ" dirty="0" smtClean="0"/>
              <a:t>Obchodník je někdo, kdo hledá něco potřebného, někoho jiného a je ochoten nabídnout ve směně něco s hodnotou</a:t>
            </a:r>
          </a:p>
          <a:p>
            <a:pPr lvl="1"/>
            <a:r>
              <a:rPr lang="cs-CZ" dirty="0" smtClean="0"/>
              <a:t>Usiluje o to, aby někdo něco prodal nebo koupil, je kupující i prodávající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marketingu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Běžně je obchodníkem </a:t>
            </a:r>
            <a:r>
              <a:rPr lang="cs-CZ" b="1" dirty="0" smtClean="0"/>
              <a:t>firma</a:t>
            </a:r>
            <a:r>
              <a:rPr lang="cs-CZ" dirty="0" smtClean="0"/>
              <a:t>, která pomocí svých </a:t>
            </a:r>
            <a:r>
              <a:rPr lang="cs-CZ" b="1" dirty="0" smtClean="0"/>
              <a:t>zprostředkovatelů</a:t>
            </a:r>
            <a:r>
              <a:rPr lang="cs-CZ" dirty="0" smtClean="0"/>
              <a:t> posílá </a:t>
            </a:r>
            <a:r>
              <a:rPr lang="cs-CZ" b="1" dirty="0" smtClean="0"/>
              <a:t>výrobky</a:t>
            </a:r>
            <a:r>
              <a:rPr lang="cs-CZ" dirty="0" smtClean="0"/>
              <a:t> konečným </a:t>
            </a:r>
            <a:r>
              <a:rPr lang="cs-CZ" b="1" dirty="0" smtClean="0"/>
              <a:t>uživatelům</a:t>
            </a:r>
            <a:r>
              <a:rPr lang="cs-CZ" dirty="0" smtClean="0"/>
              <a:t>. Je ovlivňována </a:t>
            </a:r>
            <a:r>
              <a:rPr lang="cs-CZ" b="1" dirty="0" smtClean="0"/>
              <a:t>dodavateli</a:t>
            </a:r>
            <a:r>
              <a:rPr lang="cs-CZ" dirty="0" smtClean="0"/>
              <a:t> a silami </a:t>
            </a:r>
            <a:r>
              <a:rPr lang="cs-CZ" b="1" dirty="0" smtClean="0"/>
              <a:t>okolního prostředí </a:t>
            </a:r>
            <a:r>
              <a:rPr lang="cs-CZ" dirty="0" smtClean="0"/>
              <a:t>= systém marketingu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Kotler</a:t>
            </a:r>
            <a:r>
              <a:rPr lang="cs-CZ" dirty="0" smtClean="0"/>
              <a:t>, 1991)</a:t>
            </a:r>
            <a:endParaRPr lang="cs-CZ" dirty="0"/>
          </a:p>
        </p:txBody>
      </p:sp>
      <p:pic>
        <p:nvPicPr>
          <p:cNvPr id="6" name="Obrázek 5" descr="IMG_4183.jpg"/>
          <p:cNvPicPr>
            <a:picLocks noChangeAspect="1"/>
          </p:cNvPicPr>
          <p:nvPr/>
        </p:nvPicPr>
        <p:blipFill>
          <a:blip r:embed="rId2" cstate="print"/>
          <a:srcRect l="5208" t="23500" r="3167" b="14833"/>
          <a:stretch>
            <a:fillRect/>
          </a:stretch>
        </p:blipFill>
        <p:spPr>
          <a:xfrm>
            <a:off x="5463540" y="3680460"/>
            <a:ext cx="5004270" cy="252603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Marketingové řízení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</a:t>
            </a:r>
            <a:r>
              <a:rPr lang="cs-CZ" i="1" dirty="0" smtClean="0"/>
              <a:t>proces plánování a provádění koncepce, tvorby ceny, propagace a distribuce myšlenek, zboží a služeb s cílem vytvářet směny, které uspokojují cíle jednotlivce a organizací</a:t>
            </a:r>
          </a:p>
          <a:p>
            <a:pPr>
              <a:buFontTx/>
              <a:buChar char="-"/>
            </a:pPr>
            <a:r>
              <a:rPr lang="cs-CZ" dirty="0" smtClean="0"/>
              <a:t>Má za úkol ovlivňování, úroveň, načasování a složení poptávky způsobem, jenž pomůže firmě dosahovat jejich cílů</a:t>
            </a:r>
          </a:p>
          <a:p>
            <a:pPr>
              <a:buNone/>
            </a:pPr>
            <a:r>
              <a:rPr lang="cs-CZ" dirty="0" smtClean="0"/>
              <a:t>= </a:t>
            </a:r>
            <a:r>
              <a:rPr lang="cs-CZ" b="1" dirty="0" smtClean="0"/>
              <a:t>řízení poptávky</a:t>
            </a:r>
            <a:endParaRPr lang="cs-CZ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Marketingoví manažeři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Zabývají se: marketingovým výzkumem, plánováním, realizací a kontrolou</a:t>
            </a:r>
          </a:p>
          <a:p>
            <a:r>
              <a:rPr lang="cs-CZ" dirty="0" smtClean="0"/>
              <a:t>V rámci plánování rozhodují o:</a:t>
            </a:r>
          </a:p>
          <a:p>
            <a:pPr lvl="1"/>
            <a:r>
              <a:rPr lang="cs-CZ" dirty="0" smtClean="0"/>
              <a:t>Cílových trzích</a:t>
            </a:r>
          </a:p>
          <a:p>
            <a:pPr lvl="1"/>
            <a:r>
              <a:rPr lang="cs-CZ" dirty="0" smtClean="0"/>
              <a:t>Umisťování na trhu</a:t>
            </a:r>
          </a:p>
          <a:p>
            <a:pPr lvl="1"/>
            <a:r>
              <a:rPr lang="cs-CZ" dirty="0" smtClean="0"/>
              <a:t>Vývoji výrobku</a:t>
            </a:r>
          </a:p>
          <a:p>
            <a:pPr lvl="1"/>
            <a:r>
              <a:rPr lang="cs-CZ" dirty="0" smtClean="0"/>
              <a:t>Tvorbě ceny</a:t>
            </a:r>
          </a:p>
          <a:p>
            <a:pPr lvl="1"/>
            <a:r>
              <a:rPr lang="cs-CZ" dirty="0" smtClean="0"/>
              <a:t>Distribuci výrobku</a:t>
            </a:r>
          </a:p>
          <a:p>
            <a:pPr lvl="1"/>
            <a:r>
              <a:rPr lang="cs-CZ" dirty="0" smtClean="0"/>
              <a:t>Komunikaci</a:t>
            </a:r>
          </a:p>
          <a:p>
            <a:pPr lvl="1"/>
            <a:r>
              <a:rPr lang="cs-CZ" dirty="0" smtClean="0"/>
              <a:t>Stimulování prodeje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160</TotalTime>
  <Words>1078</Words>
  <Application>Microsoft Office PowerPoint</Application>
  <PresentationFormat>Vlastní</PresentationFormat>
  <Paragraphs>125</Paragraphs>
  <Slides>15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prezentace-edu-cz</vt:lpstr>
      <vt:lpstr>Marketing</vt:lpstr>
      <vt:lpstr>Marketing</vt:lpstr>
      <vt:lpstr>Snímek 3</vt:lpstr>
      <vt:lpstr>Snímek 4</vt:lpstr>
      <vt:lpstr>Snímek 5</vt:lpstr>
      <vt:lpstr>Marketing a obchodníci</vt:lpstr>
      <vt:lpstr>Systém marketingu</vt:lpstr>
      <vt:lpstr>Marketingové řízení</vt:lpstr>
      <vt:lpstr>Marketingoví manažeři</vt:lpstr>
      <vt:lpstr>Marketingové koncepce</vt:lpstr>
      <vt:lpstr>Výrobní koncepce</vt:lpstr>
      <vt:lpstr>Výrobková koncepce </vt:lpstr>
      <vt:lpstr>Prodejní koncepce </vt:lpstr>
      <vt:lpstr>Marketingová koncepce</vt:lpstr>
      <vt:lpstr>Sociálně marketingová koncepce – koncepce společenského marketingu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14</cp:revision>
  <cp:lastPrinted>1601-01-01T00:00:00Z</cp:lastPrinted>
  <dcterms:created xsi:type="dcterms:W3CDTF">2019-06-11T20:19:30Z</dcterms:created>
  <dcterms:modified xsi:type="dcterms:W3CDTF">2019-09-06T10:02:52Z</dcterms:modified>
</cp:coreProperties>
</file>