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72" r:id="rId4"/>
    <p:sldId id="271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316" autoAdjust="0"/>
    <p:restoredTop sz="69310" autoAdjust="0"/>
  </p:normalViewPr>
  <p:slideViewPr>
    <p:cSldViewPr snapToGrid="0">
      <p:cViewPr varScale="1">
        <p:scale>
          <a:sx n="83" d="100"/>
          <a:sy n="83" d="100"/>
        </p:scale>
        <p:origin x="-1386" y="-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Marketingový mix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Rozšířený výrobek 1/2	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Zahrnuje dodatečné služby a užitky, kterými se odlišuje firma od nabídky konkurence</a:t>
            </a:r>
          </a:p>
          <a:p>
            <a:r>
              <a:rPr lang="cs-CZ" dirty="0" smtClean="0"/>
              <a:t>Příklady:</a:t>
            </a:r>
          </a:p>
          <a:p>
            <a:pPr lvl="1"/>
            <a:r>
              <a:rPr lang="cs-CZ" dirty="0" smtClean="0"/>
              <a:t>Hotel – čerstvé květiny, servírování jídel na pokoji, rychlá registrace, rychlé vyúčtování</a:t>
            </a:r>
          </a:p>
          <a:p>
            <a:pPr lvl="1"/>
            <a:r>
              <a:rPr lang="cs-CZ" dirty="0" smtClean="0"/>
              <a:t>Rtěnka – vůně, </a:t>
            </a:r>
            <a:r>
              <a:rPr lang="cs-CZ" dirty="0" err="1" smtClean="0"/>
              <a:t>nesmývatelnost</a:t>
            </a:r>
            <a:r>
              <a:rPr lang="cs-CZ" dirty="0" smtClean="0"/>
              <a:t>, obal se zrcátkem</a:t>
            </a:r>
          </a:p>
          <a:p>
            <a:pPr lvl="1"/>
            <a:r>
              <a:rPr lang="cs-CZ" dirty="0" smtClean="0"/>
              <a:t>Vrtačka – tichý chod, možnost napájení ze sítě i pomocí baterií, …</a:t>
            </a:r>
          </a:p>
          <a:p>
            <a:r>
              <a:rPr lang="cs-CZ" dirty="0" smtClean="0"/>
              <a:t>V současné době se konkurenční boj odehrává právě na úrovni rozšířeného produktu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Rozšířený výrobek 2/2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97140" y="1429112"/>
            <a:ext cx="10753200" cy="4139998"/>
          </a:xfrm>
        </p:spPr>
        <p:txBody>
          <a:bodyPr/>
          <a:lstStyle/>
          <a:p>
            <a:r>
              <a:rPr lang="cs-CZ" dirty="0" smtClean="0"/>
              <a:t>V současné době lidé oceňují nejen vyráběný výrobek ale i:</a:t>
            </a:r>
          </a:p>
          <a:p>
            <a:pPr lvl="1"/>
            <a:r>
              <a:rPr lang="cs-CZ" dirty="0" smtClean="0"/>
              <a:t>Formu jeho balení,</a:t>
            </a:r>
          </a:p>
          <a:p>
            <a:pPr lvl="1"/>
            <a:r>
              <a:rPr lang="cs-CZ" dirty="0" smtClean="0"/>
              <a:t>Služby,</a:t>
            </a:r>
          </a:p>
          <a:p>
            <a:pPr lvl="1"/>
            <a:r>
              <a:rPr lang="cs-CZ" dirty="0" smtClean="0"/>
              <a:t>Reklamy</a:t>
            </a:r>
          </a:p>
          <a:p>
            <a:pPr lvl="1"/>
            <a:r>
              <a:rPr lang="cs-CZ" dirty="0" smtClean="0"/>
              <a:t>Rady zákazníkům</a:t>
            </a:r>
          </a:p>
          <a:p>
            <a:pPr lvl="1"/>
            <a:r>
              <a:rPr lang="cs-CZ" dirty="0" smtClean="0"/>
              <a:t>Financování,</a:t>
            </a:r>
          </a:p>
          <a:p>
            <a:pPr lvl="1"/>
            <a:r>
              <a:rPr lang="cs-CZ" dirty="0" smtClean="0"/>
              <a:t>Dodací podmínky,</a:t>
            </a:r>
          </a:p>
          <a:p>
            <a:pPr lvl="1"/>
            <a:r>
              <a:rPr lang="cs-CZ" dirty="0" smtClean="0"/>
              <a:t>Skladování,</a:t>
            </a:r>
          </a:p>
          <a:p>
            <a:pPr lvl="1"/>
            <a:r>
              <a:rPr lang="cs-CZ" dirty="0" smtClean="0"/>
              <a:t>…</a:t>
            </a:r>
          </a:p>
          <a:p>
            <a:r>
              <a:rPr lang="cs-CZ" dirty="0" smtClean="0"/>
              <a:t>Rizika s tím spojená:</a:t>
            </a:r>
          </a:p>
          <a:p>
            <a:pPr lvl="1"/>
            <a:r>
              <a:rPr lang="cs-CZ" dirty="0" smtClean="0"/>
              <a:t>Zvýšené náklady obchodníka = zvýšené ceny</a:t>
            </a:r>
          </a:p>
          <a:p>
            <a:pPr lvl="1"/>
            <a:r>
              <a:rPr lang="cs-CZ" dirty="0" smtClean="0"/>
              <a:t>Rozšířený výrobek se může v brzké době stát již očekávaným užitkem (neustálé vyhledávání dalších užitků)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Potenciální výrobek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Směr možného budoucího vývoje</a:t>
            </a:r>
          </a:p>
          <a:p>
            <a:r>
              <a:rPr lang="cs-CZ" dirty="0" smtClean="0"/>
              <a:t>Firmy neustále  intenzivně zkoumají své možnosti, jak uspokojit zákazníka a zároveň odlišit svou nabídku od konkurence</a:t>
            </a:r>
          </a:p>
          <a:p>
            <a:r>
              <a:rPr lang="cs-CZ" dirty="0" smtClean="0"/>
              <a:t>Příklad:</a:t>
            </a:r>
          </a:p>
          <a:p>
            <a:pPr lvl="1"/>
            <a:r>
              <a:rPr lang="cs-CZ" dirty="0" smtClean="0"/>
              <a:t>Hotel – nabízí výhradně apartmá (prostorná, maximálně vybavená, zajišťující soukromí, pocit domova)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Výrobkový mix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08570" y="1257662"/>
            <a:ext cx="10753200" cy="413999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= soubor všech výrobkových řád a položek, které jednotliví výrobci nabízejí ke koupi zákazníkům</a:t>
            </a:r>
          </a:p>
          <a:p>
            <a:pPr>
              <a:buFontTx/>
              <a:buChar char="-"/>
            </a:pPr>
            <a:r>
              <a:rPr lang="cs-CZ" dirty="0" smtClean="0"/>
              <a:t>př.: Výrobkový mix společnosti </a:t>
            </a:r>
            <a:r>
              <a:rPr lang="cs-CZ" dirty="0" err="1" smtClean="0"/>
              <a:t>Avon</a:t>
            </a:r>
            <a:endParaRPr lang="cs-CZ" dirty="0" smtClean="0"/>
          </a:p>
          <a:p>
            <a:pPr lvl="1">
              <a:buFontTx/>
              <a:buChar char="-"/>
            </a:pPr>
            <a:r>
              <a:rPr lang="cs-CZ" dirty="0" smtClean="0"/>
              <a:t>3 výrobkové řady: 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Kosmetika – obsahuje dílčí řady (rtěnky, stíny, pudry, …) a specifické položky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šperky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potřeby pro domácnost</a:t>
            </a:r>
          </a:p>
          <a:p>
            <a:pPr marL="529200" indent="-457200"/>
            <a:r>
              <a:rPr lang="cs-CZ" dirty="0" smtClean="0"/>
              <a:t>Šíře výrobkového mixu = množství různých výrobkových řad</a:t>
            </a:r>
          </a:p>
          <a:p>
            <a:pPr marL="529200" indent="-457200"/>
            <a:r>
              <a:rPr lang="cs-CZ" dirty="0" smtClean="0"/>
              <a:t>Délka výrobkového mixu = celkový počet položek výrobkového mixu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Značení výrobků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85710" y="1234802"/>
            <a:ext cx="10753200" cy="4139998"/>
          </a:xfrm>
        </p:spPr>
        <p:txBody>
          <a:bodyPr/>
          <a:lstStyle/>
          <a:p>
            <a:r>
              <a:rPr lang="cs-CZ" dirty="0" smtClean="0"/>
              <a:t>Hlavní problém výrobkové strategie</a:t>
            </a:r>
          </a:p>
          <a:p>
            <a:r>
              <a:rPr lang="cs-CZ" dirty="0" smtClean="0"/>
              <a:t>Rozhodnutí o označení výrobku</a:t>
            </a:r>
          </a:p>
          <a:p>
            <a:r>
              <a:rPr lang="cs-CZ" dirty="0" smtClean="0"/>
              <a:t>2 možnosti: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Vyrábět výrobek pod cizí značkou</a:t>
            </a:r>
          </a:p>
          <a:p>
            <a:pPr marL="838350" lvl="1" indent="-514350"/>
            <a:r>
              <a:rPr lang="cs-CZ" dirty="0" smtClean="0"/>
              <a:t>Snadnější, ale hrozí riziko, že značková společnost převede výrobu do levnější země (</a:t>
            </a:r>
            <a:r>
              <a:rPr lang="cs-CZ" dirty="0" err="1" smtClean="0"/>
              <a:t>Tchajvanské</a:t>
            </a:r>
            <a:r>
              <a:rPr lang="cs-CZ" dirty="0" smtClean="0"/>
              <a:t> výrobní zdroje vyměněny za levnější Malajsijské)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Budování vlastní značky</a:t>
            </a:r>
          </a:p>
          <a:p>
            <a:pPr marL="838350" lvl="1" indent="-514350"/>
            <a:r>
              <a:rPr lang="cs-CZ" dirty="0" smtClean="0"/>
              <a:t>Nákladné (dlouhodobé investice v reklamě, propagaci, balení, …)</a:t>
            </a:r>
          </a:p>
          <a:p>
            <a:pPr marL="838350" lvl="1" indent="-514350"/>
            <a:r>
              <a:rPr lang="cs-CZ" dirty="0" smtClean="0"/>
              <a:t>Ale dobré jméno značky = spotřebitelská výsada (zákazník požaduje určitou značku a odmítá jakoukoli náhradu i když je její cena nižší)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Obal výrobku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Balení = činnosti navrhování a výroby krabic a obalů pro výrobky</a:t>
            </a:r>
          </a:p>
          <a:p>
            <a:r>
              <a:rPr lang="cs-CZ" dirty="0" smtClean="0"/>
              <a:t>Až 3 materiální úrovně balení:</a:t>
            </a:r>
          </a:p>
          <a:p>
            <a:pPr lvl="1"/>
            <a:r>
              <a:rPr lang="cs-CZ" dirty="0" smtClean="0"/>
              <a:t>Primární balení – bezprostřední obal (lahvička od parfému)</a:t>
            </a:r>
          </a:p>
          <a:p>
            <a:pPr lvl="1"/>
            <a:r>
              <a:rPr lang="cs-CZ" dirty="0" smtClean="0"/>
              <a:t>Sekundární balení – materiál, který chrání primární balení (krabička, ve které je umístěna lahvička od parfému), příležitost pro propagaci</a:t>
            </a:r>
          </a:p>
          <a:p>
            <a:pPr lvl="1"/>
            <a:r>
              <a:rPr lang="cs-CZ" dirty="0" smtClean="0"/>
              <a:t>Přepravní obal – nutné pro skladování, identifikaci a dopravu zboží (pevná krabice, ve které je zabaleno 60 parfémů)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Balení = mocný marketingový nástroj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31430" y="1326242"/>
            <a:ext cx="10753200" cy="4139998"/>
          </a:xfrm>
        </p:spPr>
        <p:txBody>
          <a:bodyPr/>
          <a:lstStyle/>
          <a:p>
            <a:r>
              <a:rPr lang="cs-CZ" dirty="0" smtClean="0"/>
              <a:t>Samoobslužný prodej</a:t>
            </a:r>
          </a:p>
          <a:p>
            <a:pPr lvl="1"/>
            <a:r>
              <a:rPr lang="cs-CZ" dirty="0" smtClean="0"/>
              <a:t>Balení musí přitahovat pozornost zákazníka, popisovat vlastnosti výrobku, vzbuzovat důvěru a vyvolat dobrý dojem</a:t>
            </a:r>
          </a:p>
          <a:p>
            <a:r>
              <a:rPr lang="cs-CZ" dirty="0" smtClean="0"/>
              <a:t>Blahobyt spotřebitele</a:t>
            </a:r>
          </a:p>
          <a:p>
            <a:pPr lvl="1"/>
            <a:r>
              <a:rPr lang="cs-CZ" dirty="0" smtClean="0"/>
              <a:t>Jsme ochotni zaplatit o něco více za vhodnost, vzhled, spolehlivost, prestiž balení</a:t>
            </a:r>
          </a:p>
          <a:p>
            <a:r>
              <a:rPr lang="cs-CZ" dirty="0" smtClean="0"/>
              <a:t>Image firmy a značky</a:t>
            </a:r>
          </a:p>
          <a:p>
            <a:pPr lvl="1"/>
            <a:r>
              <a:rPr lang="cs-CZ" dirty="0" smtClean="0"/>
              <a:t>Vhodné balení přispívá k rychlejšímu budování značky (všechny fialové obaly čokolád jsou Milky – rychle ji poznáme)</a:t>
            </a:r>
          </a:p>
          <a:p>
            <a:r>
              <a:rPr lang="cs-CZ" dirty="0" smtClean="0"/>
              <a:t>Příležitost k inovaci</a:t>
            </a:r>
          </a:p>
          <a:p>
            <a:pPr lvl="1"/>
            <a:r>
              <a:rPr lang="cs-CZ" dirty="0" smtClean="0"/>
              <a:t>Nové balení vína do plechovek/lepenkových krabic, mléko ve dvoulitrových lahvích, jogurty v taštičce, …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služeb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51420" y="1383392"/>
            <a:ext cx="10753200" cy="4139998"/>
          </a:xfrm>
        </p:spPr>
        <p:txBody>
          <a:bodyPr/>
          <a:lstStyle/>
          <a:p>
            <a:r>
              <a:rPr lang="cs-CZ" dirty="0" smtClean="0"/>
              <a:t>Služba = činnost, kterou může jedna strana nabídnout druhé, je naprosto nehmatatelná a nevytvoří žádné nabyté vlastnictví</a:t>
            </a:r>
          </a:p>
          <a:p>
            <a:pPr lvl="1"/>
            <a:r>
              <a:rPr lang="cs-CZ" dirty="0" smtClean="0"/>
              <a:t>Její realizace může ale nemusí být spojena s fyzickým výrobkem</a:t>
            </a:r>
          </a:p>
          <a:p>
            <a:r>
              <a:rPr lang="cs-CZ" dirty="0" smtClean="0"/>
              <a:t>Kategorie nabídky služeb:</a:t>
            </a:r>
          </a:p>
          <a:p>
            <a:pPr lvl="1"/>
            <a:r>
              <a:rPr lang="cs-CZ" b="1" dirty="0" smtClean="0"/>
              <a:t>Pouze hmatatelné zboží </a:t>
            </a:r>
            <a:r>
              <a:rPr lang="cs-CZ" dirty="0" smtClean="0"/>
              <a:t>– mýdlo, zubní pasta, sůl (žádná služba)</a:t>
            </a:r>
          </a:p>
          <a:p>
            <a:pPr lvl="1"/>
            <a:r>
              <a:rPr lang="cs-CZ" b="1" dirty="0" smtClean="0"/>
              <a:t>Hmatatelné zboží s doprovodnými službami </a:t>
            </a:r>
            <a:r>
              <a:rPr lang="cs-CZ" dirty="0" smtClean="0"/>
              <a:t>– zvyšuje přitažlivost nabízeného výrobku a tedy i pravděpodobnost koupě (nákup počítače včetně odborné pomoci při výběru, se servisem, instalací a zárukou)</a:t>
            </a:r>
          </a:p>
          <a:p>
            <a:pPr lvl="1"/>
            <a:r>
              <a:rPr lang="cs-CZ" b="1" dirty="0" smtClean="0"/>
              <a:t>Důležitá služba s doprovodnými menšími výrobky a službami </a:t>
            </a:r>
            <a:r>
              <a:rPr lang="cs-CZ" dirty="0" smtClean="0"/>
              <a:t>– cestování letadlem spojeno s občerstvením na palubě</a:t>
            </a:r>
          </a:p>
          <a:p>
            <a:pPr lvl="1"/>
            <a:r>
              <a:rPr lang="cs-CZ" b="1" dirty="0" smtClean="0"/>
              <a:t>Pouze služba </a:t>
            </a:r>
            <a:r>
              <a:rPr lang="cs-CZ" dirty="0" smtClean="0"/>
              <a:t>– hlídání dětí, vzdělávání, psychoterapie, ubytování, doprava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Úrovně služeb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Jádro služby</a:t>
            </a:r>
          </a:p>
          <a:p>
            <a:pPr lvl="1"/>
            <a:r>
              <a:rPr lang="cs-CZ" dirty="0" smtClean="0"/>
              <a:t>Základní užitek pro zákazníka</a:t>
            </a:r>
          </a:p>
          <a:p>
            <a:r>
              <a:rPr lang="cs-CZ" dirty="0" smtClean="0"/>
              <a:t>Jevové prvky služby</a:t>
            </a:r>
          </a:p>
          <a:p>
            <a:pPr lvl="1"/>
            <a:r>
              <a:rPr lang="cs-CZ" dirty="0" smtClean="0"/>
              <a:t>Kvalita, čekací doba, ochota, profesionalita, vystupování, vzhled, interiér, exteriér</a:t>
            </a:r>
          </a:p>
          <a:p>
            <a:r>
              <a:rPr lang="cs-CZ" dirty="0" smtClean="0"/>
              <a:t>Nadstavba služby (doplněk služby)</a:t>
            </a:r>
          </a:p>
          <a:p>
            <a:pPr lvl="1"/>
            <a:r>
              <a:rPr lang="cs-CZ" dirty="0" smtClean="0"/>
              <a:t>Servis nebo reakce na nestandardní požadavky zákazníka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marketingu služeb 1/2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Nehmatatelnost</a:t>
            </a:r>
          </a:p>
          <a:p>
            <a:pPr marL="838350" lvl="1" indent="-514350"/>
            <a:r>
              <a:rPr lang="cs-CZ" dirty="0" smtClean="0"/>
              <a:t>Zákazník dopředu neví, co přesně získá</a:t>
            </a:r>
          </a:p>
          <a:p>
            <a:pPr marL="838350" lvl="1" indent="-514350"/>
            <a:r>
              <a:rPr lang="cs-CZ" dirty="0" smtClean="0"/>
              <a:t>Nemůže si službu předem osahat, vyzkoušet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Proměnlivost</a:t>
            </a:r>
          </a:p>
          <a:p>
            <a:pPr marL="838350" lvl="1" indent="-514350"/>
            <a:r>
              <a:rPr lang="cs-CZ" dirty="0" smtClean="0"/>
              <a:t>U služeb nelze zajistit stále stejná kvalita, </a:t>
            </a:r>
            <a:r>
              <a:rPr lang="cs-CZ" dirty="0" err="1" smtClean="0"/>
              <a:t>kvalita</a:t>
            </a:r>
            <a:r>
              <a:rPr lang="cs-CZ" dirty="0" smtClean="0"/>
              <a:t> je ovlivňována kvalitami a úrovní zaměstnanců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Pomíjivost</a:t>
            </a:r>
          </a:p>
          <a:p>
            <a:pPr marL="838350" lvl="1" indent="-514350"/>
            <a:r>
              <a:rPr lang="cs-CZ" dirty="0" smtClean="0"/>
              <a:t>Službu nelze skladovat/uchovat, použít vícekrát (prodej včerejšího volného pokoje, prodej volného místa v letadle, …)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Marketingový mix	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42860" y="1486262"/>
            <a:ext cx="10753200" cy="413999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= soubor marketingových nástrojů, které firma používá k tomu, aby usilovala o dosažení svých marketingových cílů na cílovém trhu</a:t>
            </a:r>
          </a:p>
          <a:p>
            <a:pPr>
              <a:buFontTx/>
              <a:buChar char="-"/>
            </a:pPr>
            <a:r>
              <a:rPr lang="cs-CZ" dirty="0" smtClean="0"/>
              <a:t>4P:</a:t>
            </a:r>
          </a:p>
          <a:p>
            <a:pPr>
              <a:buNone/>
            </a:pPr>
            <a:r>
              <a:rPr lang="cs-CZ" dirty="0" smtClean="0"/>
              <a:t>P – </a:t>
            </a:r>
            <a:r>
              <a:rPr lang="cs-CZ" dirty="0" err="1" smtClean="0"/>
              <a:t>product</a:t>
            </a:r>
            <a:r>
              <a:rPr lang="cs-CZ" dirty="0" smtClean="0"/>
              <a:t> – výrobek</a:t>
            </a:r>
          </a:p>
          <a:p>
            <a:pPr>
              <a:buNone/>
            </a:pPr>
            <a:r>
              <a:rPr lang="cs-CZ" dirty="0" smtClean="0"/>
              <a:t>P – </a:t>
            </a:r>
            <a:r>
              <a:rPr lang="cs-CZ" dirty="0" err="1" smtClean="0"/>
              <a:t>price</a:t>
            </a:r>
            <a:r>
              <a:rPr lang="cs-CZ" dirty="0" smtClean="0"/>
              <a:t> – cena</a:t>
            </a:r>
          </a:p>
          <a:p>
            <a:pPr>
              <a:buNone/>
            </a:pPr>
            <a:r>
              <a:rPr lang="cs-CZ" dirty="0" smtClean="0"/>
              <a:t>P – </a:t>
            </a:r>
            <a:r>
              <a:rPr lang="cs-CZ" dirty="0" err="1" smtClean="0"/>
              <a:t>place</a:t>
            </a:r>
            <a:r>
              <a:rPr lang="cs-CZ" dirty="0" smtClean="0"/>
              <a:t> – místo, distribuce, distribuční cesty</a:t>
            </a:r>
          </a:p>
          <a:p>
            <a:pPr>
              <a:buNone/>
            </a:pPr>
            <a:r>
              <a:rPr lang="cs-CZ" dirty="0" smtClean="0"/>
              <a:t>P – </a:t>
            </a:r>
            <a:r>
              <a:rPr lang="cs-CZ" dirty="0" err="1" smtClean="0"/>
              <a:t>promotion</a:t>
            </a:r>
            <a:r>
              <a:rPr lang="cs-CZ" dirty="0" smtClean="0"/>
              <a:t> – propagace, reklama, prodejní personál, PR, …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marketingu služeb 2/2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 startAt="4"/>
            </a:pPr>
            <a:r>
              <a:rPr lang="cs-CZ" dirty="0" smtClean="0"/>
              <a:t>Distribuční cesty</a:t>
            </a:r>
          </a:p>
          <a:p>
            <a:pPr marL="838350" lvl="1" indent="-514350"/>
            <a:r>
              <a:rPr lang="cs-CZ" dirty="0" smtClean="0"/>
              <a:t>Nepoužívají se klasické distribuční cesty</a:t>
            </a:r>
          </a:p>
          <a:p>
            <a:pPr marL="838350" lvl="1" indent="-514350"/>
            <a:r>
              <a:rPr lang="cs-CZ" dirty="0" smtClean="0"/>
              <a:t>Zákazník musí přijít za poskytovatelem sám nebo poskytovatel za ním</a:t>
            </a:r>
          </a:p>
          <a:p>
            <a:pPr marL="586350" indent="-514350">
              <a:buFont typeface="+mj-lt"/>
              <a:buAutoNum type="arabicPeriod" startAt="4"/>
            </a:pPr>
            <a:r>
              <a:rPr lang="cs-CZ" dirty="0" smtClean="0"/>
              <a:t>Podmíněnost nákladů</a:t>
            </a:r>
          </a:p>
          <a:p>
            <a:pPr marL="838350" lvl="1" indent="-514350"/>
            <a:r>
              <a:rPr lang="cs-CZ" dirty="0" smtClean="0"/>
              <a:t>Obtížně předvídatelné náklady</a:t>
            </a:r>
          </a:p>
          <a:p>
            <a:pPr marL="838350" lvl="1" indent="-514350"/>
            <a:r>
              <a:rPr lang="cs-CZ" dirty="0" smtClean="0"/>
              <a:t>Nelze přesně stanovit částku fixních a variabilních nákladů</a:t>
            </a:r>
          </a:p>
          <a:p>
            <a:pPr marL="838350" lvl="1" indent="-514350"/>
            <a:r>
              <a:rPr lang="cs-CZ" dirty="0" smtClean="0"/>
              <a:t>Zákazník vyžaduje různé přístupy chování a požadavky</a:t>
            </a:r>
          </a:p>
          <a:p>
            <a:pPr marL="586350" indent="-514350">
              <a:buFont typeface="+mj-lt"/>
              <a:buAutoNum type="arabicPeriod" startAt="4"/>
            </a:pPr>
            <a:r>
              <a:rPr lang="cs-CZ" dirty="0" smtClean="0"/>
              <a:t>Vztah služeb a provozovatele</a:t>
            </a:r>
          </a:p>
          <a:p>
            <a:pPr marL="838350" lvl="1" indent="-514350"/>
            <a:r>
              <a:rPr lang="cs-CZ" dirty="0" smtClean="0"/>
              <a:t>Vázanost služby na poskytovatele, na jedince, který je poskytuje</a:t>
            </a:r>
          </a:p>
          <a:p>
            <a:pPr marL="838350" lvl="1" indent="-514350"/>
            <a:r>
              <a:rPr lang="cs-CZ" dirty="0" smtClean="0"/>
              <a:t>Osoby umělců v divadle/TV show, …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Interní marketing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39990" y="1360532"/>
            <a:ext cx="10753200" cy="4788808"/>
          </a:xfrm>
        </p:spPr>
        <p:txBody>
          <a:bodyPr/>
          <a:lstStyle/>
          <a:p>
            <a:r>
              <a:rPr lang="cs-CZ" dirty="0" smtClean="0"/>
              <a:t>Marketing služeb vedle tradičních 4 P (externí marketing) vyžaduje ještě vnitřní marketing a interaktivní marketing</a:t>
            </a:r>
          </a:p>
          <a:p>
            <a:r>
              <a:rPr lang="cs-CZ" b="1" dirty="0" smtClean="0"/>
              <a:t>Interní marketing </a:t>
            </a:r>
            <a:r>
              <a:rPr lang="cs-CZ" dirty="0" smtClean="0"/>
              <a:t>se týká prací, které musí firma vykonávat v souvislosti se školením a motivováním svých vnitřních zákazníků (zaměstnanců)</a:t>
            </a:r>
          </a:p>
          <a:p>
            <a:pPr lvl="1"/>
            <a:r>
              <a:rPr lang="cs-CZ" dirty="0" smtClean="0"/>
              <a:t>Ti přicházejí do kontaktu se zákazníky a starají se o jejich uspokojení</a:t>
            </a:r>
          </a:p>
          <a:p>
            <a:pPr lvl="1"/>
            <a:r>
              <a:rPr lang="cs-CZ" dirty="0" smtClean="0"/>
              <a:t>Každý se musí cvičit v orientaci na zákazníka</a:t>
            </a:r>
          </a:p>
          <a:p>
            <a:pPr lvl="1"/>
            <a:r>
              <a:rPr lang="cs-CZ" dirty="0" smtClean="0"/>
              <a:t>Tím firma dosáhne vysoké a konzistentní úrovně služeb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Interaktivní marketing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Závisí na zručnosti zaměstnanců při styku se zákazníky</a:t>
            </a:r>
          </a:p>
          <a:p>
            <a:pPr lvl="1"/>
            <a:r>
              <a:rPr lang="cs-CZ" dirty="0" smtClean="0"/>
              <a:t>Kvalita služeb je spojena s tím, kdo ji poskytuje</a:t>
            </a:r>
          </a:p>
          <a:p>
            <a:r>
              <a:rPr lang="cs-CZ" dirty="0" smtClean="0"/>
              <a:t>Zákazníka neuspokojí pouze dobrá technická úroveň služeb (dobře provedený chirurgická zákrok, dobrý prospěch žáka)</a:t>
            </a:r>
          </a:p>
          <a:p>
            <a:r>
              <a:rPr lang="cs-CZ" dirty="0" smtClean="0"/>
              <a:t>Zákazník si žádá i FUNKČNÍ kvalitu (projev zájmu, vzbuzování důvěry)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Přístupy k marketingu služeb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51972"/>
            <a:ext cx="10753200" cy="4139998"/>
          </a:xfrm>
        </p:spPr>
        <p:txBody>
          <a:bodyPr/>
          <a:lstStyle/>
          <a:p>
            <a:r>
              <a:rPr lang="cs-CZ" dirty="0" smtClean="0"/>
              <a:t>Používají více než 4P (8P)</a:t>
            </a:r>
          </a:p>
          <a:p>
            <a:r>
              <a:rPr lang="cs-CZ" dirty="0" smtClean="0"/>
              <a:t>Větší význam ústní reklamy, referencí, doporučení</a:t>
            </a:r>
          </a:p>
          <a:p>
            <a:r>
              <a:rPr lang="cs-CZ" dirty="0" smtClean="0"/>
              <a:t>Používání emotivní přitažlivosti propagace (iracionální rozhodování, emotivní, kouzlo osobnosti)</a:t>
            </a:r>
          </a:p>
          <a:p>
            <a:r>
              <a:rPr lang="cs-CZ" dirty="0" smtClean="0"/>
              <a:t>Služby se mnohem snadněji kopírují =&gt; větší důraz na změny a inovaci</a:t>
            </a:r>
          </a:p>
          <a:p>
            <a:r>
              <a:rPr lang="cs-CZ" dirty="0" smtClean="0"/>
              <a:t>Rostoucí význam dobrých vztahů s okolními firmami, obyvateli, …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Rozšířený marketingový mix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08570" y="1257662"/>
            <a:ext cx="10753200" cy="413999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P – </a:t>
            </a:r>
            <a:r>
              <a:rPr lang="cs-CZ" dirty="0" err="1" smtClean="0"/>
              <a:t>Packaging</a:t>
            </a:r>
            <a:r>
              <a:rPr lang="cs-CZ" dirty="0" smtClean="0"/>
              <a:t> – tvorba a nabídka jednotlivých výrobků do balíčků za jednu cenu</a:t>
            </a:r>
          </a:p>
          <a:p>
            <a:pPr>
              <a:buNone/>
            </a:pPr>
            <a:r>
              <a:rPr lang="cs-CZ" dirty="0" smtClean="0"/>
              <a:t>P – </a:t>
            </a:r>
            <a:r>
              <a:rPr lang="cs-CZ" dirty="0" err="1" smtClean="0"/>
              <a:t>Programming</a:t>
            </a:r>
            <a:r>
              <a:rPr lang="cs-CZ" dirty="0" smtClean="0"/>
              <a:t> – časový plán akcí (harmonogram zájezdů)</a:t>
            </a:r>
          </a:p>
          <a:p>
            <a:pPr>
              <a:buNone/>
            </a:pPr>
            <a:r>
              <a:rPr lang="cs-CZ" dirty="0" smtClean="0"/>
              <a:t>P – </a:t>
            </a:r>
            <a:r>
              <a:rPr lang="cs-CZ" dirty="0" err="1" smtClean="0"/>
              <a:t>People</a:t>
            </a:r>
            <a:r>
              <a:rPr lang="cs-CZ" dirty="0" smtClean="0"/>
              <a:t> – lidé a jejich schopnosti uspokojit zákazníkovy potřeby</a:t>
            </a:r>
          </a:p>
          <a:p>
            <a:pPr>
              <a:buNone/>
            </a:pPr>
            <a:r>
              <a:rPr lang="cs-CZ" dirty="0" smtClean="0"/>
              <a:t>P – </a:t>
            </a:r>
            <a:r>
              <a:rPr lang="cs-CZ" dirty="0" err="1" smtClean="0"/>
              <a:t>Partnership</a:t>
            </a:r>
            <a:r>
              <a:rPr lang="cs-CZ" dirty="0" smtClean="0"/>
              <a:t> – spolupráce mezi poskytovateli služeb</a:t>
            </a:r>
          </a:p>
          <a:p>
            <a:r>
              <a:rPr lang="cs-CZ" dirty="0" smtClean="0"/>
              <a:t>Náročnější zákazníci, chtějí stále dokonalejší, individualizované výrobky a služby</a:t>
            </a:r>
          </a:p>
          <a:p>
            <a:r>
              <a:rPr lang="cs-CZ" dirty="0" smtClean="0"/>
              <a:t>Silnější konkurence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74280" y="308520"/>
            <a:ext cx="10753200" cy="451576"/>
          </a:xfrm>
        </p:spPr>
        <p:txBody>
          <a:bodyPr/>
          <a:lstStyle/>
          <a:p>
            <a:r>
              <a:rPr lang="cs-CZ" dirty="0" smtClean="0"/>
              <a:t>Cíl marketingového mixu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31430" y="846182"/>
            <a:ext cx="10753200" cy="413999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= sladit všechny složky dohromady do ideální kombinace</a:t>
            </a:r>
          </a:p>
          <a:p>
            <a:pPr>
              <a:buFontTx/>
              <a:buChar char="-"/>
            </a:pPr>
            <a:r>
              <a:rPr lang="cs-CZ" dirty="0" smtClean="0"/>
              <a:t>Neexistuje univerzální recept na sestavení ideálního marketingového mixu</a:t>
            </a:r>
          </a:p>
          <a:p>
            <a:pPr>
              <a:buFontTx/>
              <a:buChar char="-"/>
            </a:pPr>
            <a:r>
              <a:rPr lang="cs-CZ" dirty="0" smtClean="0"/>
              <a:t>Marketingově chovající firma by měla usilovat o takový marketingový mix, který bude respektovat požadavky cílového trhu (segmentu.</a:t>
            </a:r>
          </a:p>
          <a:p>
            <a:pPr>
              <a:buFontTx/>
              <a:buChar char="-"/>
            </a:pPr>
            <a:r>
              <a:rPr lang="cs-CZ" dirty="0" smtClean="0"/>
              <a:t>Samotné tvorbě marketingového mixu předchází:</a:t>
            </a:r>
          </a:p>
          <a:p>
            <a:pPr lvl="1">
              <a:buFontTx/>
              <a:buChar char="-"/>
            </a:pPr>
            <a:r>
              <a:rPr lang="cs-CZ" dirty="0" smtClean="0"/>
              <a:t>Podrobná analýza prostředí</a:t>
            </a:r>
          </a:p>
          <a:p>
            <a:pPr lvl="1">
              <a:buFontTx/>
              <a:buChar char="-"/>
            </a:pPr>
            <a:r>
              <a:rPr lang="cs-CZ" dirty="0" smtClean="0"/>
              <a:t>Segmentace trhu</a:t>
            </a:r>
          </a:p>
          <a:p>
            <a:pPr lvl="1">
              <a:buFontTx/>
              <a:buChar char="-"/>
            </a:pPr>
            <a:r>
              <a:rPr lang="cs-CZ" dirty="0" smtClean="0"/>
              <a:t>Výběr a specifikace vhodného cílového trhu (segmentu)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Výrobek	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= vše, co lze na trhu nabídnout, co získá pozornost, co může sloužit ke spotřebě, co může uspokojit nějaké přání nebo potřebu</a:t>
            </a:r>
          </a:p>
          <a:p>
            <a:r>
              <a:rPr lang="cs-CZ" dirty="0" smtClean="0"/>
              <a:t>Fyzické výrobky:</a:t>
            </a:r>
          </a:p>
          <a:p>
            <a:r>
              <a:rPr lang="cs-CZ" dirty="0" smtClean="0"/>
              <a:t>Služby:</a:t>
            </a:r>
          </a:p>
          <a:p>
            <a:r>
              <a:rPr lang="cs-CZ" dirty="0" smtClean="0"/>
              <a:t>Osoby:</a:t>
            </a:r>
          </a:p>
          <a:p>
            <a:r>
              <a:rPr lang="cs-CZ" dirty="0" smtClean="0"/>
              <a:t>Místo:</a:t>
            </a:r>
          </a:p>
          <a:p>
            <a:r>
              <a:rPr lang="cs-CZ" dirty="0" smtClean="0"/>
              <a:t>Organizace: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 úrovní výrobku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Základní užitek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Obecně použitelný výrobek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Očekávaný výrobek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Rozšířený výrobek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Možný výrobek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užitek	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užitek nebo služba, kterou si zákazník kupuje</a:t>
            </a:r>
          </a:p>
          <a:p>
            <a:r>
              <a:rPr lang="cs-CZ" dirty="0" smtClean="0"/>
              <a:t>Příklady:</a:t>
            </a:r>
          </a:p>
          <a:p>
            <a:pPr lvl="1"/>
            <a:r>
              <a:rPr lang="cs-CZ" dirty="0" smtClean="0"/>
              <a:t>Hotel – základní užitek je odpočinek a spánek</a:t>
            </a:r>
          </a:p>
          <a:p>
            <a:pPr lvl="1"/>
            <a:r>
              <a:rPr lang="cs-CZ" dirty="0" smtClean="0"/>
              <a:t>Rtěnka – základní užitek je naděje</a:t>
            </a:r>
          </a:p>
          <a:p>
            <a:pPr lvl="1"/>
            <a:r>
              <a:rPr lang="cs-CZ" dirty="0" smtClean="0"/>
              <a:t>Vrtačka – základní užitek jsou díry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Obecně použitelný výrobek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verze výrobku</a:t>
            </a:r>
          </a:p>
          <a:p>
            <a:r>
              <a:rPr lang="cs-CZ" dirty="0" smtClean="0"/>
              <a:t>Základní užitek transformovaný do obecně použitelné podoby</a:t>
            </a:r>
          </a:p>
          <a:p>
            <a:r>
              <a:rPr lang="cs-CZ" dirty="0" smtClean="0"/>
              <a:t>Příklady:</a:t>
            </a:r>
          </a:p>
          <a:p>
            <a:pPr lvl="1"/>
            <a:r>
              <a:rPr lang="cs-CZ" dirty="0" smtClean="0"/>
              <a:t>Hotel – budovy s recepcí a pokoji k pronajmutí</a:t>
            </a:r>
          </a:p>
          <a:p>
            <a:pPr lvl="1"/>
            <a:r>
              <a:rPr lang="cs-CZ" dirty="0" smtClean="0"/>
              <a:t>Rtěnka – barvící hmota v dobře uchopitelném obalu</a:t>
            </a:r>
          </a:p>
          <a:p>
            <a:pPr lvl="1"/>
            <a:r>
              <a:rPr lang="cs-CZ" dirty="0" smtClean="0"/>
              <a:t>Vrtačka – vrták upevněný do stroje umožňujícího vrtání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Očekávaný výrobek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Soubor očekávaných vlastností a podmínek, které zákazník očekává a které mu vyhovují, když si výrobek kupuje</a:t>
            </a:r>
          </a:p>
          <a:p>
            <a:r>
              <a:rPr lang="cs-CZ" dirty="0" smtClean="0"/>
              <a:t>Příklady:</a:t>
            </a:r>
          </a:p>
          <a:p>
            <a:pPr lvl="1"/>
            <a:r>
              <a:rPr lang="cs-CZ" dirty="0" smtClean="0"/>
              <a:t>Hotel – očekáváme čistotu, postel, ručníky, mýdlo, teplou a studenou vodu, TV, WC, klid</a:t>
            </a:r>
          </a:p>
          <a:p>
            <a:pPr lvl="1"/>
            <a:r>
              <a:rPr lang="cs-CZ" dirty="0" smtClean="0"/>
              <a:t>Rtěnka – správnou konzistenci, trvanlivost při nanesení, …</a:t>
            </a:r>
          </a:p>
          <a:p>
            <a:pPr lvl="1"/>
            <a:r>
              <a:rPr lang="cs-CZ" dirty="0" smtClean="0"/>
              <a:t>Vrtačka – bezpečné zacházení, výkon, výdrž, …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192</TotalTime>
  <Words>1469</Words>
  <Application>Microsoft Office PowerPoint</Application>
  <PresentationFormat>Vlastní</PresentationFormat>
  <Paragraphs>214</Paragraphs>
  <Slides>23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prezentace-edu-cz</vt:lpstr>
      <vt:lpstr>Marketingový mix</vt:lpstr>
      <vt:lpstr>Marketingový mix </vt:lpstr>
      <vt:lpstr>Rozšířený marketingový mix</vt:lpstr>
      <vt:lpstr>Cíl marketingového mixu</vt:lpstr>
      <vt:lpstr>Výrobek </vt:lpstr>
      <vt:lpstr>5 úrovní výrobku</vt:lpstr>
      <vt:lpstr>Základní užitek </vt:lpstr>
      <vt:lpstr>Obecně použitelný výrobek</vt:lpstr>
      <vt:lpstr>Očekávaný výrobek</vt:lpstr>
      <vt:lpstr>Rozšířený výrobek 1/2 </vt:lpstr>
      <vt:lpstr>Rozšířený výrobek 2/2</vt:lpstr>
      <vt:lpstr>Potenciální výrobek</vt:lpstr>
      <vt:lpstr>Výrobkový mix</vt:lpstr>
      <vt:lpstr>Značení výrobků</vt:lpstr>
      <vt:lpstr>Obal výrobku</vt:lpstr>
      <vt:lpstr>Balení = mocný marketingový nástroj </vt:lpstr>
      <vt:lpstr>Specifika služeb</vt:lpstr>
      <vt:lpstr>Úrovně služeb</vt:lpstr>
      <vt:lpstr>Specifika marketingu služeb 1/2</vt:lpstr>
      <vt:lpstr>Specifika marketingu služeb 2/2</vt:lpstr>
      <vt:lpstr>Interní marketing</vt:lpstr>
      <vt:lpstr>Interaktivní marketing</vt:lpstr>
      <vt:lpstr>Přístupy k marketingu služeb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26</cp:revision>
  <cp:lastPrinted>1601-01-01T00:00:00Z</cp:lastPrinted>
  <dcterms:created xsi:type="dcterms:W3CDTF">2019-06-11T20:19:30Z</dcterms:created>
  <dcterms:modified xsi:type="dcterms:W3CDTF">2019-09-06T10:03:23Z</dcterms:modified>
</cp:coreProperties>
</file>