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64" r:id="rId6"/>
    <p:sldId id="265" r:id="rId7"/>
    <p:sldId id="261" r:id="rId8"/>
    <p:sldId id="262" r:id="rId9"/>
    <p:sldId id="263" r:id="rId10"/>
    <p:sldId id="259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65F3B6-8B51-4CEF-823D-029D9958C8B4}" v="9" dt="2021-11-07T23:22:19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Bayerová" userId="027d5805-f82f-46df-a316-7ad7fdb7666f" providerId="ADAL" clId="{5565F3B6-8B51-4CEF-823D-029D9958C8B4}"/>
    <pc:docChg chg="undo custSel addSld modSld sldOrd">
      <pc:chgData name="Anna Bayerová" userId="027d5805-f82f-46df-a316-7ad7fdb7666f" providerId="ADAL" clId="{5565F3B6-8B51-4CEF-823D-029D9958C8B4}" dt="2021-11-07T23:22:19.930" v="885" actId="1076"/>
      <pc:docMkLst>
        <pc:docMk/>
      </pc:docMkLst>
      <pc:sldChg chg="modSp mod ord">
        <pc:chgData name="Anna Bayerová" userId="027d5805-f82f-46df-a316-7ad7fdb7666f" providerId="ADAL" clId="{5565F3B6-8B51-4CEF-823D-029D9958C8B4}" dt="2021-11-07T23:20:05.284" v="866" actId="6549"/>
        <pc:sldMkLst>
          <pc:docMk/>
          <pc:sldMk cId="1438197157" sldId="257"/>
        </pc:sldMkLst>
        <pc:spChg chg="mod">
          <ac:chgData name="Anna Bayerová" userId="027d5805-f82f-46df-a316-7ad7fdb7666f" providerId="ADAL" clId="{5565F3B6-8B51-4CEF-823D-029D9958C8B4}" dt="2021-11-07T23:20:05.284" v="866" actId="6549"/>
          <ac:spMkLst>
            <pc:docMk/>
            <pc:sldMk cId="1438197157" sldId="257"/>
            <ac:spMk id="3" creationId="{00000000-0000-0000-0000-000000000000}"/>
          </ac:spMkLst>
        </pc:spChg>
      </pc:sldChg>
      <pc:sldChg chg="modSp mod">
        <pc:chgData name="Anna Bayerová" userId="027d5805-f82f-46df-a316-7ad7fdb7666f" providerId="ADAL" clId="{5565F3B6-8B51-4CEF-823D-029D9958C8B4}" dt="2021-11-06T11:31:21.572" v="846" actId="255"/>
        <pc:sldMkLst>
          <pc:docMk/>
          <pc:sldMk cId="821142795" sldId="258"/>
        </pc:sldMkLst>
        <pc:spChg chg="mod">
          <ac:chgData name="Anna Bayerová" userId="027d5805-f82f-46df-a316-7ad7fdb7666f" providerId="ADAL" clId="{5565F3B6-8B51-4CEF-823D-029D9958C8B4}" dt="2021-11-06T11:30:46.815" v="838" actId="20577"/>
          <ac:spMkLst>
            <pc:docMk/>
            <pc:sldMk cId="821142795" sldId="258"/>
            <ac:spMk id="2" creationId="{00000000-0000-0000-0000-000000000000}"/>
          </ac:spMkLst>
        </pc:spChg>
        <pc:spChg chg="mod">
          <ac:chgData name="Anna Bayerová" userId="027d5805-f82f-46df-a316-7ad7fdb7666f" providerId="ADAL" clId="{5565F3B6-8B51-4CEF-823D-029D9958C8B4}" dt="2021-11-06T11:31:21.572" v="846" actId="255"/>
          <ac:spMkLst>
            <pc:docMk/>
            <pc:sldMk cId="821142795" sldId="258"/>
            <ac:spMk id="3" creationId="{00000000-0000-0000-0000-000000000000}"/>
          </ac:spMkLst>
        </pc:spChg>
      </pc:sldChg>
      <pc:sldChg chg="addSp modSp mod ord">
        <pc:chgData name="Anna Bayerová" userId="027d5805-f82f-46df-a316-7ad7fdb7666f" providerId="ADAL" clId="{5565F3B6-8B51-4CEF-823D-029D9958C8B4}" dt="2021-11-06T11:38:16.170" v="862" actId="6549"/>
        <pc:sldMkLst>
          <pc:docMk/>
          <pc:sldMk cId="2508277744" sldId="259"/>
        </pc:sldMkLst>
        <pc:spChg chg="mod">
          <ac:chgData name="Anna Bayerová" userId="027d5805-f82f-46df-a316-7ad7fdb7666f" providerId="ADAL" clId="{5565F3B6-8B51-4CEF-823D-029D9958C8B4}" dt="2021-11-06T11:38:16.170" v="862" actId="6549"/>
          <ac:spMkLst>
            <pc:docMk/>
            <pc:sldMk cId="2508277744" sldId="259"/>
            <ac:spMk id="3" creationId="{00000000-0000-0000-0000-000000000000}"/>
          </ac:spMkLst>
        </pc:spChg>
        <pc:picChg chg="add mod">
          <ac:chgData name="Anna Bayerová" userId="027d5805-f82f-46df-a316-7ad7fdb7666f" providerId="ADAL" clId="{5565F3B6-8B51-4CEF-823D-029D9958C8B4}" dt="2021-11-06T11:38:04.674" v="860" actId="1076"/>
          <ac:picMkLst>
            <pc:docMk/>
            <pc:sldMk cId="2508277744" sldId="259"/>
            <ac:picMk id="2050" creationId="{D008A43A-3775-4D9E-8959-84A6A9A9344E}"/>
          </ac:picMkLst>
        </pc:picChg>
      </pc:sldChg>
      <pc:sldChg chg="modSp mod">
        <pc:chgData name="Anna Bayerová" userId="027d5805-f82f-46df-a316-7ad7fdb7666f" providerId="ADAL" clId="{5565F3B6-8B51-4CEF-823D-029D9958C8B4}" dt="2021-11-06T11:29:01.912" v="793" actId="13926"/>
        <pc:sldMkLst>
          <pc:docMk/>
          <pc:sldMk cId="3829637112" sldId="260"/>
        </pc:sldMkLst>
        <pc:spChg chg="mod">
          <ac:chgData name="Anna Bayerová" userId="027d5805-f82f-46df-a316-7ad7fdb7666f" providerId="ADAL" clId="{5565F3B6-8B51-4CEF-823D-029D9958C8B4}" dt="2021-11-06T11:29:01.912" v="793" actId="13926"/>
          <ac:spMkLst>
            <pc:docMk/>
            <pc:sldMk cId="3829637112" sldId="260"/>
            <ac:spMk id="3" creationId="{00000000-0000-0000-0000-000000000000}"/>
          </ac:spMkLst>
        </pc:spChg>
      </pc:sldChg>
      <pc:sldChg chg="modSp mod">
        <pc:chgData name="Anna Bayerová" userId="027d5805-f82f-46df-a316-7ad7fdb7666f" providerId="ADAL" clId="{5565F3B6-8B51-4CEF-823D-029D9958C8B4}" dt="2021-11-06T11:32:17.949" v="853" actId="255"/>
        <pc:sldMkLst>
          <pc:docMk/>
          <pc:sldMk cId="3409788868" sldId="264"/>
        </pc:sldMkLst>
        <pc:spChg chg="mod">
          <ac:chgData name="Anna Bayerová" userId="027d5805-f82f-46df-a316-7ad7fdb7666f" providerId="ADAL" clId="{5565F3B6-8B51-4CEF-823D-029D9958C8B4}" dt="2021-11-06T11:32:17.949" v="853" actId="255"/>
          <ac:spMkLst>
            <pc:docMk/>
            <pc:sldMk cId="3409788868" sldId="264"/>
            <ac:spMk id="3" creationId="{00000000-0000-0000-0000-000000000000}"/>
          </ac:spMkLst>
        </pc:spChg>
      </pc:sldChg>
      <pc:sldChg chg="modSp mod ord">
        <pc:chgData name="Anna Bayerová" userId="027d5805-f82f-46df-a316-7ad7fdb7666f" providerId="ADAL" clId="{5565F3B6-8B51-4CEF-823D-029D9958C8B4}" dt="2021-11-07T23:21:44.996" v="872"/>
        <pc:sldMkLst>
          <pc:docMk/>
          <pc:sldMk cId="2866824966" sldId="265"/>
        </pc:sldMkLst>
        <pc:spChg chg="mod">
          <ac:chgData name="Anna Bayerová" userId="027d5805-f82f-46df-a316-7ad7fdb7666f" providerId="ADAL" clId="{5565F3B6-8B51-4CEF-823D-029D9958C8B4}" dt="2021-11-06T11:31:59.908" v="850" actId="14100"/>
          <ac:spMkLst>
            <pc:docMk/>
            <pc:sldMk cId="2866824966" sldId="265"/>
            <ac:spMk id="2" creationId="{00000000-0000-0000-0000-000000000000}"/>
          </ac:spMkLst>
        </pc:spChg>
        <pc:spChg chg="mod">
          <ac:chgData name="Anna Bayerová" userId="027d5805-f82f-46df-a316-7ad7fdb7666f" providerId="ADAL" clId="{5565F3B6-8B51-4CEF-823D-029D9958C8B4}" dt="2021-11-07T23:21:28.046" v="870" actId="6549"/>
          <ac:spMkLst>
            <pc:docMk/>
            <pc:sldMk cId="2866824966" sldId="265"/>
            <ac:spMk id="3" creationId="{00000000-0000-0000-0000-000000000000}"/>
          </ac:spMkLst>
        </pc:spChg>
      </pc:sldChg>
      <pc:sldChg chg="addSp delSp modSp new mod">
        <pc:chgData name="Anna Bayerová" userId="027d5805-f82f-46df-a316-7ad7fdb7666f" providerId="ADAL" clId="{5565F3B6-8B51-4CEF-823D-029D9958C8B4}" dt="2021-11-07T23:22:19.930" v="885" actId="1076"/>
        <pc:sldMkLst>
          <pc:docMk/>
          <pc:sldMk cId="1723195556" sldId="266"/>
        </pc:sldMkLst>
        <pc:spChg chg="mod">
          <ac:chgData name="Anna Bayerová" userId="027d5805-f82f-46df-a316-7ad7fdb7666f" providerId="ADAL" clId="{5565F3B6-8B51-4CEF-823D-029D9958C8B4}" dt="2021-11-07T23:22:14.353" v="882" actId="121"/>
          <ac:spMkLst>
            <pc:docMk/>
            <pc:sldMk cId="1723195556" sldId="266"/>
            <ac:spMk id="2" creationId="{0F48A5CB-AAC7-49E6-9146-1823644EBBCF}"/>
          </ac:spMkLst>
        </pc:spChg>
        <pc:spChg chg="del">
          <ac:chgData name="Anna Bayerová" userId="027d5805-f82f-46df-a316-7ad7fdb7666f" providerId="ADAL" clId="{5565F3B6-8B51-4CEF-823D-029D9958C8B4}" dt="2021-11-06T11:33:43.910" v="855"/>
          <ac:spMkLst>
            <pc:docMk/>
            <pc:sldMk cId="1723195556" sldId="266"/>
            <ac:spMk id="3" creationId="{11CAF2BE-831E-41E6-8B74-99ACF401B70E}"/>
          </ac:spMkLst>
        </pc:spChg>
        <pc:picChg chg="add mod">
          <ac:chgData name="Anna Bayerová" userId="027d5805-f82f-46df-a316-7ad7fdb7666f" providerId="ADAL" clId="{5565F3B6-8B51-4CEF-823D-029D9958C8B4}" dt="2021-11-07T23:22:19.930" v="885" actId="1076"/>
          <ac:picMkLst>
            <pc:docMk/>
            <pc:sldMk cId="1723195556" sldId="266"/>
            <ac:picMk id="1026" creationId="{CFCB16A1-2A7B-4A73-8431-61469E18F2E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5215-1C8F-44E0-8F75-DF1E0B0A5A1A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8C41-3ADA-4C64-A6EE-50544D891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89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5215-1C8F-44E0-8F75-DF1E0B0A5A1A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8C41-3ADA-4C64-A6EE-50544D891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392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5215-1C8F-44E0-8F75-DF1E0B0A5A1A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8C41-3ADA-4C64-A6EE-50544D891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47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5215-1C8F-44E0-8F75-DF1E0B0A5A1A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8C41-3ADA-4C64-A6EE-50544D891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06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5215-1C8F-44E0-8F75-DF1E0B0A5A1A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8C41-3ADA-4C64-A6EE-50544D891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16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5215-1C8F-44E0-8F75-DF1E0B0A5A1A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8C41-3ADA-4C64-A6EE-50544D891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3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5215-1C8F-44E0-8F75-DF1E0B0A5A1A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8C41-3ADA-4C64-A6EE-50544D891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42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5215-1C8F-44E0-8F75-DF1E0B0A5A1A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8C41-3ADA-4C64-A6EE-50544D891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80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5215-1C8F-44E0-8F75-DF1E0B0A5A1A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8C41-3ADA-4C64-A6EE-50544D891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71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5215-1C8F-44E0-8F75-DF1E0B0A5A1A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8C41-3ADA-4C64-A6EE-50544D891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45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5215-1C8F-44E0-8F75-DF1E0B0A5A1A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8C41-3ADA-4C64-A6EE-50544D891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97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75215-1C8F-44E0-8F75-DF1E0B0A5A1A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88C41-3ADA-4C64-A6EE-50544D891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68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obor/hygien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sova.cz/docs/01_legislativa/files/106_2001.pdf" TargetMode="External"/><Relationship Id="rId2" Type="http://schemas.openxmlformats.org/officeDocument/2006/relationships/hyperlink" Target="https://www.khsbrno.cz/index.php?stav_menu=hd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hsova.cz/docs/01_legislativa/files/272_2011.pdf" TargetMode="External"/><Relationship Id="rId4" Type="http://schemas.openxmlformats.org/officeDocument/2006/relationships/hyperlink" Target="https://www.khsova.cz/docs/01_legislativa/files/410_2005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sova.cz/docs/01_legislativa/files/100_2001.pdf" TargetMode="External"/><Relationship Id="rId2" Type="http://schemas.openxmlformats.org/officeDocument/2006/relationships/hyperlink" Target="https://www.khsova.cz/docs/01_legislativa/files/258_2000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zcr.cz/krajske-hygienicke-stanic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u.cz/s-navratem-zaku-do-skol-dejte-pozor-na-jejich-stravovac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Hygiena a legislativa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Hygiena školního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406049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WHO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Světová zdravotnická organizace</a:t>
            </a:r>
            <a:endParaRPr lang="cs-CZ" dirty="0"/>
          </a:p>
          <a:p>
            <a:r>
              <a:rPr lang="cs-CZ" dirty="0"/>
              <a:t>Mezinárodní statistická klasifikace nemocí a souvisejících zdravotních problémů </a:t>
            </a:r>
          </a:p>
        </p:txBody>
      </p:sp>
      <p:pic>
        <p:nvPicPr>
          <p:cNvPr id="2050" name="Picture 2" descr="WHO, COVID-19, SZÚ">
            <a:extLst>
              <a:ext uri="{FF2B5EF4-FFF2-40B4-BE49-F238E27FC236}">
                <a16:creationId xmlns:a16="http://schemas.microsoft.com/office/drawing/2014/main" id="{D008A43A-3775-4D9E-8959-84A6A9A93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1663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277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48A5CB-AAC7-49E6-9146-1823644EB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/>
              <a:t>.</a:t>
            </a:r>
          </a:p>
        </p:txBody>
      </p:sp>
      <p:pic>
        <p:nvPicPr>
          <p:cNvPr id="1026" name="Picture 2" descr="Nejoblíbenější způsob hygieny v dnešní době je... | Quotations, Humor, Funny">
            <a:extLst>
              <a:ext uri="{FF2B5EF4-FFF2-40B4-BE49-F238E27FC236}">
                <a16:creationId xmlns:a16="http://schemas.microsoft.com/office/drawing/2014/main" id="{CFCB16A1-2A7B-4A73-8431-61469E18F2E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637" y="1772816"/>
            <a:ext cx="5920725" cy="429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195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36104"/>
          </a:xfrm>
        </p:spPr>
        <p:txBody>
          <a:bodyPr>
            <a:normAutofit/>
          </a:bodyPr>
          <a:lstStyle/>
          <a:p>
            <a:r>
              <a:rPr lang="cs-CZ" b="1" dirty="0"/>
              <a:t>Hygienické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363272" cy="4968552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Ochrana veřejného zdraví</a:t>
            </a:r>
          </a:p>
          <a:p>
            <a:r>
              <a:rPr lang="cs-CZ" sz="3800" b="1" dirty="0">
                <a:solidFill>
                  <a:srgbClr val="FF0000"/>
                </a:solidFill>
                <a:highlight>
                  <a:srgbClr val="FFFF00"/>
                </a:highlight>
              </a:rPr>
              <a:t>ZÁKON o ochraně veřejného zdraví, zákon č. 258/2000 Sb</a:t>
            </a:r>
            <a:r>
              <a:rPr lang="cs-CZ" sz="3800" dirty="0">
                <a:solidFill>
                  <a:srgbClr val="FF0000"/>
                </a:solidFill>
                <a:highlight>
                  <a:srgbClr val="FFFF00"/>
                </a:highlight>
              </a:rPr>
              <a:t>. </a:t>
            </a:r>
          </a:p>
          <a:p>
            <a:r>
              <a:rPr lang="cs-CZ" dirty="0"/>
              <a:t>Část první - Práva a povinnosti osob a výkon státní správy v ochraně veřejného zdraví</a:t>
            </a:r>
          </a:p>
          <a:p>
            <a:r>
              <a:rPr lang="cs-CZ" dirty="0"/>
              <a:t>HLAVA II Péče o životní a pracovní podmínky</a:t>
            </a:r>
          </a:p>
          <a:p>
            <a:r>
              <a:rPr lang="cs-CZ" dirty="0">
                <a:hlinkClick r:id="rId2"/>
              </a:rPr>
              <a:t>Díl 1 § 3 hygienické požadavky na vodu</a:t>
            </a:r>
          </a:p>
          <a:p>
            <a:r>
              <a:rPr lang="cs-CZ" dirty="0">
                <a:hlinkClick r:id="rId2"/>
              </a:rPr>
              <a:t>Díl 2 Podmínky pro výchovu, vzdělávání a zotavení dětí a mladistvých, podmínky vnitřního prostředí stavby a hygienické požadavky na venkovní hrací plochy pro děti</a:t>
            </a:r>
          </a:p>
          <a:p>
            <a:r>
              <a:rPr lang="cs-CZ" dirty="0">
                <a:hlinkClick r:id="rId2"/>
              </a:rPr>
              <a:t>Díl 3 Hygienické požadavky na provoz zdravotnických zařízení a některých zařízení sociálních služeb</a:t>
            </a:r>
          </a:p>
          <a:p>
            <a:r>
              <a:rPr lang="cs-CZ" dirty="0">
                <a:hlinkClick r:id="rId2"/>
              </a:rPr>
              <a:t>Díl 4 Hygienické požadavky na výkon činností epidemiologicky závažných a ubytovací služby</a:t>
            </a:r>
          </a:p>
          <a:p>
            <a:r>
              <a:rPr lang="cs-CZ" dirty="0">
                <a:hlinkClick r:id="rId2"/>
              </a:rPr>
              <a:t>Díl 6 Ochrana před hlukem, vibracemi a neionizujícím zářením</a:t>
            </a:r>
          </a:p>
          <a:p>
            <a:r>
              <a:rPr lang="cs-CZ" dirty="0">
                <a:hlinkClick r:id="rId2"/>
              </a:rPr>
              <a:t>Díl 7 Ochrana zdraví při práci</a:t>
            </a:r>
          </a:p>
          <a:p>
            <a:r>
              <a:rPr lang="cs-CZ" dirty="0"/>
              <a:t>HLAVA III Předcházení vzniku a šíření infekčních onemocnění </a:t>
            </a:r>
            <a:endParaRPr lang="cs-CZ" dirty="0">
              <a:hlinkClick r:id="rId2"/>
            </a:endParaRPr>
          </a:p>
          <a:p>
            <a:r>
              <a:rPr lang="cs-CZ" dirty="0">
                <a:highlight>
                  <a:srgbClr val="FFFF00"/>
                </a:highlight>
                <a:hlinkClick r:id="rId2"/>
              </a:rPr>
              <a:t>https://www.zakonyprolidi.cz/obor/hygiena</a:t>
            </a:r>
            <a:endParaRPr lang="cs-CZ" dirty="0">
              <a:highlight>
                <a:srgbClr val="FFFF00"/>
              </a:highlight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637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35416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Hygiena dětí a mladistvých</a:t>
            </a:r>
            <a:br>
              <a:rPr lang="cs-CZ" b="1" dirty="0"/>
            </a:br>
            <a:r>
              <a:rPr lang="cs-CZ" b="1" dirty="0"/>
              <a:t>Hygiena pedagogických pracovníků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496944" cy="5256584"/>
          </a:xfrm>
        </p:spPr>
        <p:txBody>
          <a:bodyPr>
            <a:normAutofit fontScale="32500" lnSpcReduction="20000"/>
          </a:bodyPr>
          <a:lstStyle/>
          <a:p>
            <a:pPr marL="0" indent="0" fontAlgn="base">
              <a:buNone/>
            </a:pPr>
            <a:r>
              <a:rPr lang="cs-CZ" sz="4900" dirty="0">
                <a:hlinkClick r:id="rId2"/>
              </a:rPr>
              <a:t>https://www.khsbrno.cz/index.php?stav_menu=hdm</a:t>
            </a:r>
            <a:endParaRPr lang="cs-CZ" sz="4900" dirty="0"/>
          </a:p>
          <a:p>
            <a:pPr marL="0" indent="0" fontAlgn="base">
              <a:buNone/>
            </a:pPr>
            <a:endParaRPr lang="cs-CZ" sz="4900" dirty="0"/>
          </a:p>
          <a:p>
            <a:pPr marL="0" indent="0" fontAlgn="base">
              <a:buNone/>
            </a:pPr>
            <a:r>
              <a:rPr lang="cs-CZ" sz="4900" dirty="0"/>
              <a:t>Zákony</a:t>
            </a:r>
          </a:p>
          <a:p>
            <a:pPr fontAlgn="base"/>
            <a:r>
              <a:rPr lang="cs-CZ" sz="4900" dirty="0">
                <a:solidFill>
                  <a:srgbClr val="FF0000"/>
                </a:solidFill>
              </a:rPr>
              <a:t>zákon č. 359/1999 Sb. o sociálně-právní ochraně dětí</a:t>
            </a:r>
          </a:p>
          <a:p>
            <a:pPr fontAlgn="base"/>
            <a:r>
              <a:rPr lang="cs-CZ" sz="4900" dirty="0">
                <a:solidFill>
                  <a:srgbClr val="FF0000"/>
                </a:solidFill>
              </a:rPr>
              <a:t>zákon č. 561/2004 Sb. o předškolním, základním, středním, vyšším odborném a jiném vzdělávání (školský zákon)</a:t>
            </a:r>
          </a:p>
          <a:p>
            <a:pPr fontAlgn="base"/>
            <a:r>
              <a:rPr lang="cs-CZ" sz="4900" dirty="0">
                <a:solidFill>
                  <a:srgbClr val="FF0000"/>
                </a:solidFill>
              </a:rPr>
              <a:t>zákon č. 563/2004 Sb. o pedagogických pracovnících a o změně některých zákonů</a:t>
            </a:r>
          </a:p>
          <a:p>
            <a:pPr marL="0" indent="0" fontAlgn="base">
              <a:buNone/>
            </a:pPr>
            <a:endParaRPr lang="cs-CZ" sz="4900" dirty="0"/>
          </a:p>
          <a:p>
            <a:pPr marL="0" indent="0" fontAlgn="base">
              <a:buNone/>
            </a:pPr>
            <a:br>
              <a:rPr lang="cs-CZ" sz="4900" dirty="0"/>
            </a:br>
            <a:r>
              <a:rPr lang="cs-CZ" sz="4900" dirty="0"/>
              <a:t>Prováděcí právní předpisy</a:t>
            </a:r>
          </a:p>
          <a:p>
            <a:pPr fontAlgn="base"/>
            <a:r>
              <a:rPr lang="cs-CZ" sz="4900" dirty="0">
                <a:hlinkClick r:id="rId3"/>
              </a:rPr>
              <a:t>vyhláška č. 106/2001 Sb. o hygienických požadavcích na zotavovací akce pro děti [PDF]</a:t>
            </a:r>
            <a:endParaRPr lang="cs-CZ" sz="4900" dirty="0"/>
          </a:p>
          <a:p>
            <a:pPr fontAlgn="base"/>
            <a:r>
              <a:rPr lang="cs-CZ" sz="4900" dirty="0"/>
              <a:t>vyhláška č. 6/2003 Sb., kterou se stanoví hygienické limity chemických, fyzikálních a biologických ukazatelů pro vnitřní prostředí pobytových místností některých staveb</a:t>
            </a:r>
          </a:p>
          <a:p>
            <a:pPr fontAlgn="base"/>
            <a:r>
              <a:rPr lang="cs-CZ" sz="4900" dirty="0"/>
              <a:t>vyhláška č. 252/2004 Sb., kterou se stanoví hygienické požadavky na pitnou teplou vodu a četnost a rozsah kontroly pitné vody</a:t>
            </a:r>
          </a:p>
          <a:p>
            <a:pPr fontAlgn="base"/>
            <a:r>
              <a:rPr lang="cs-CZ" sz="4900" dirty="0"/>
              <a:t>vyhláška č. 107/2005 Sb. o školním stravování</a:t>
            </a:r>
          </a:p>
          <a:p>
            <a:pPr fontAlgn="base"/>
            <a:r>
              <a:rPr lang="cs-CZ" sz="4900" dirty="0">
                <a:hlinkClick r:id="rId4"/>
              </a:rPr>
              <a:t>vyhláška č. 410/2005 Sb. o hygienických požadavcích na prostory a provoz zařízení a provozoven pro výchovu a vzdělávání dětí a mladistvých</a:t>
            </a:r>
            <a:endParaRPr lang="cs-CZ" sz="4900" dirty="0"/>
          </a:p>
          <a:p>
            <a:pPr fontAlgn="base"/>
            <a:r>
              <a:rPr lang="cs-CZ" sz="4900" dirty="0"/>
              <a:t>vyhláška č. 238/2011 Sb., o stanovení hygienických požadavků na koupaliště, sauny a hygienické limity písku v pískovištích venkovních hracích ploch</a:t>
            </a:r>
          </a:p>
          <a:p>
            <a:pPr fontAlgn="base"/>
            <a:r>
              <a:rPr lang="cs-CZ" sz="4900" dirty="0">
                <a:hlinkClick r:id="rId5"/>
              </a:rPr>
              <a:t>nařízení vlády č. 272/2011 Sb. o ochraně zdraví před nepříznivými účinky hluku a vibrací [PDF]</a:t>
            </a:r>
            <a:endParaRPr lang="cs-CZ" sz="49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1142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Hygiena obecná a komunální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5472608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cs-CZ" sz="1800" dirty="0"/>
              <a:t>Zákony</a:t>
            </a:r>
          </a:p>
          <a:p>
            <a:pPr fontAlgn="base"/>
            <a:r>
              <a:rPr lang="cs-CZ" sz="1800" dirty="0">
                <a:hlinkClick r:id="rId2"/>
              </a:rPr>
              <a:t>zákon č. 258/2000 Sb. o ochraně veřejného zdraví a o změně některých souvisejících zákonů</a:t>
            </a:r>
            <a:endParaRPr lang="cs-CZ" sz="1800" dirty="0"/>
          </a:p>
          <a:p>
            <a:pPr fontAlgn="base"/>
            <a:r>
              <a:rPr lang="cs-CZ" sz="1800" dirty="0">
                <a:hlinkClick r:id="rId3"/>
              </a:rPr>
              <a:t>zákon č. 100/2001 Sb. o posuzování vlivů na životní prostředí a o změně některých souvisejících zákonů (zákon o posuzování vlivů na životní prostředí)</a:t>
            </a:r>
            <a:endParaRPr lang="cs-CZ" sz="1800" dirty="0"/>
          </a:p>
          <a:p>
            <a:pPr fontAlgn="base"/>
            <a:r>
              <a:rPr lang="cs-CZ" sz="1800" dirty="0"/>
              <a:t>zákon č. 541/2020 Sb. o odpadech</a:t>
            </a:r>
          </a:p>
          <a:p>
            <a:pPr fontAlgn="base"/>
            <a:r>
              <a:rPr lang="cs-CZ" sz="1800" dirty="0"/>
              <a:t>zákon č. 254/2001 Sb. o vodách a o změně některých zákonů (vodní zákon)</a:t>
            </a:r>
          </a:p>
          <a:p>
            <a:pPr fontAlgn="base"/>
            <a:r>
              <a:rPr lang="cs-CZ" sz="1800" dirty="0"/>
              <a:t>zákon č. 274/2001 Sb. o vodovodech a kanalizacích pro veřejnou potřebu a o změně některých zákonů (zákon o vodovodech a kanalizacích)</a:t>
            </a:r>
          </a:p>
          <a:p>
            <a:pPr fontAlgn="base"/>
            <a:r>
              <a:rPr lang="cs-CZ" sz="1800" dirty="0"/>
              <a:t>zákon č. 65/2017 Sb. ze dne 19. ledna 2017 o ochraně zdraví před škodlivými účinky návykových látek</a:t>
            </a:r>
          </a:p>
          <a:p>
            <a:pPr fontAlgn="base"/>
            <a:r>
              <a:rPr lang="cs-CZ" sz="1800" dirty="0"/>
              <a:t>zákon č. 201/2012 Sb. o ochraně ovzduší</a:t>
            </a:r>
          </a:p>
          <a:p>
            <a:pPr fontAlgn="base"/>
            <a:r>
              <a:rPr lang="cs-CZ" sz="1800" dirty="0"/>
              <a:t>zákon č. 183/2006 Sb., zákon o územním plánování a stavebním řádu (stavební zákon)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3819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Hygienická stanice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/>
          </a:p>
          <a:p>
            <a:r>
              <a:rPr lang="cs-CZ" sz="2800" dirty="0">
                <a:hlinkClick r:id="rId2"/>
              </a:rPr>
              <a:t>https://www.mzcr.cz/krajske-hygienicke-stanice/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09788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/>
              <a:t>Hygienické stanice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5" y="1140234"/>
            <a:ext cx="8290553" cy="5717765"/>
          </a:xfrm>
        </p:spPr>
        <p:txBody>
          <a:bodyPr>
            <a:noAutofit/>
          </a:bodyPr>
          <a:lstStyle/>
          <a:p>
            <a:r>
              <a:rPr lang="cs-CZ" sz="1200" dirty="0"/>
              <a:t>Síť hygienických stanic – od 50. let 20. století</a:t>
            </a:r>
          </a:p>
          <a:p>
            <a:r>
              <a:rPr lang="cs-CZ" sz="1200" dirty="0"/>
              <a:t>Nařizuje a řídí opatření k předcházení vzniku a zamezení šíření infekčních onemocnění</a:t>
            </a:r>
          </a:p>
          <a:p>
            <a:r>
              <a:rPr lang="cs-CZ" sz="1200" dirty="0"/>
              <a:t>Ověřuje podmínky vzniku onemocnění pro účely posuzování nemocí z povolání</a:t>
            </a:r>
          </a:p>
          <a:p>
            <a:r>
              <a:rPr lang="cs-CZ" sz="1200" dirty="0"/>
              <a:t>Poskytuje informace o kvalitě vody pitné a vody určené ke koupání osob</a:t>
            </a:r>
          </a:p>
          <a:p>
            <a:r>
              <a:rPr lang="cs-CZ" sz="1200" dirty="0"/>
              <a:t>Provádí kontroly dodržování hygienických požadavků na venkovní hrací plochy</a:t>
            </a:r>
          </a:p>
          <a:p>
            <a:r>
              <a:rPr lang="cs-CZ" sz="1200" dirty="0"/>
              <a:t>Provádí kontroly na pracovištích zaměřené na dodržování požadavků stanovených předpisy na ochranu zdraví zaměstnanců při práci</a:t>
            </a:r>
          </a:p>
          <a:p>
            <a:r>
              <a:rPr lang="cs-CZ" sz="1200" dirty="0"/>
              <a:t>Provádí kontroly plnění hygienických požadavků stanovených provozním řádem v domovech důchodců, ústavech sociální péče a domech s pečovatelskou službou</a:t>
            </a:r>
          </a:p>
          <a:p>
            <a:r>
              <a:rPr lang="cs-CZ" sz="1200" dirty="0"/>
              <a:t>Provádí kontroly zařízení, ve kterých jsou prováděny činnosti epidemiologicky závažné (kosmetika, masáže, holičství, kadeřnictví, pedikúra, solária apod.)</a:t>
            </a:r>
          </a:p>
          <a:p>
            <a:r>
              <a:rPr lang="cs-CZ" sz="1200" dirty="0"/>
              <a:t>Provádí státní zdravotní dozor:</a:t>
            </a:r>
          </a:p>
          <a:p>
            <a:pPr lvl="1"/>
            <a:r>
              <a:rPr lang="cs-CZ" sz="1200" dirty="0"/>
              <a:t>nad osobní a provozní hygienou v prodejnách a výrobnách potravin, supermarketech, prodejnách drogerie a výrobnách kosmetiky</a:t>
            </a:r>
          </a:p>
          <a:p>
            <a:pPr lvl="1"/>
            <a:r>
              <a:rPr lang="cs-CZ" sz="1200" dirty="0"/>
              <a:t>v provozovnách stravovacích služeb</a:t>
            </a:r>
          </a:p>
          <a:p>
            <a:pPr lvl="1"/>
            <a:r>
              <a:rPr lang="cs-CZ" sz="1200" dirty="0"/>
              <a:t>v zařízeních sociálně výchovné činnosti (Dětské domovy, Ústavy sociální péče apod.)</a:t>
            </a:r>
          </a:p>
          <a:p>
            <a:pPr lvl="1"/>
            <a:r>
              <a:rPr lang="cs-CZ" sz="1200" dirty="0"/>
              <a:t>v zařízeních společného stravování dětí a mladistvých</a:t>
            </a:r>
          </a:p>
          <a:p>
            <a:pPr lvl="1"/>
            <a:r>
              <a:rPr lang="cs-CZ" sz="1200" dirty="0"/>
              <a:t>v zařízeních základních a středních škol, předškolních a školských zařízení</a:t>
            </a:r>
          </a:p>
          <a:p>
            <a:pPr lvl="1"/>
            <a:r>
              <a:rPr lang="cs-CZ" sz="1200" dirty="0"/>
              <a:t>v oblasti předmětů běžného užívání</a:t>
            </a:r>
          </a:p>
          <a:p>
            <a:r>
              <a:rPr lang="cs-CZ" sz="1200" dirty="0"/>
              <a:t>Provozuje informační epidemiologické systémy, které se týkají výskytu infekcí</a:t>
            </a:r>
          </a:p>
          <a:p>
            <a:r>
              <a:rPr lang="cs-CZ" sz="1200" dirty="0"/>
              <a:t>Vyhlašuje nařízení při epidemii a nebezpečí jejího vzniku, při výskytu nebezpečných výrobků, při živelných pohromách a jiných mimořádných událostech</a:t>
            </a:r>
          </a:p>
          <a:p>
            <a:r>
              <a:rPr lang="cs-CZ" sz="1200" dirty="0"/>
              <a:t>Přijímá ohlášení zotavovací akce pro děti</a:t>
            </a:r>
          </a:p>
          <a:p>
            <a:r>
              <a:rPr lang="cs-CZ" sz="1200" dirty="0"/>
              <a:t>Přijímá podněty na porušování povinností v oblasti ochrany veřejného zdraví (nadměrný hluk, vibrace apod.)</a:t>
            </a:r>
          </a:p>
          <a:p>
            <a:r>
              <a:rPr lang="cs-CZ" sz="1200" dirty="0"/>
              <a:t>Přijímá žádosti o provedení zkoušky, provádí zkoušky znalostí hub</a:t>
            </a:r>
          </a:p>
          <a:p>
            <a:r>
              <a:rPr lang="cs-CZ" sz="1200" dirty="0"/>
              <a:t>Uplatňuje stanoviska k projektovým dokumentacím a kolaudacím staveb z hlediska ochrany veřejného zdraví včetně hodnocení a řízení zdravotních rizik</a:t>
            </a:r>
          </a:p>
        </p:txBody>
      </p:sp>
    </p:spTree>
    <p:extLst>
      <p:ext uri="{BB962C8B-B14F-4D97-AF65-F5344CB8AC3E}">
        <p14:creationId xmlns:p14="http://schemas.microsoft.com/office/powerpoint/2010/main" val="2866824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Státní zdravotní ústav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97152"/>
          </a:xfrm>
        </p:spPr>
        <p:txBody>
          <a:bodyPr>
            <a:normAutofit fontScale="85000" lnSpcReduction="20000"/>
          </a:bodyPr>
          <a:lstStyle/>
          <a:p>
            <a:endParaRPr lang="cs-CZ" b="1" dirty="0"/>
          </a:p>
          <a:p>
            <a:r>
              <a:rPr lang="cs-CZ" dirty="0"/>
              <a:t>postavení a úkoly jsou stanoveny § 86 zákona č. 258/2000 Sb., o ochraně veřejného zdraví a o změně některých souvisejících zákonů, ve znění pozdějších předpisů</a:t>
            </a:r>
          </a:p>
          <a:p>
            <a:r>
              <a:rPr lang="cs-CZ" dirty="0"/>
              <a:t>ústav se zřizuje k přípravě podkladů pro národní zdravotní politiku, pro ochranu a podporu zdraví, k zajištění metodické a referenční činnosti na úseku ochrany veřejného zdraví, k  monitorování a výzkumu vztahů životních podmínek a zdraví, k mezinárodní spolupráci, ke kontrole kvality poskytovaných služeb k ochraně veřejného zdraví, k postgraduální výchově v lékařských oborech ochrany a podpory zdraví a pro zdravotní výchovu obyvatelstva.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016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348163" y="529852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8973"/>
            <a:ext cx="7344816" cy="6646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908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40093"/>
          </a:xfrm>
        </p:spPr>
        <p:txBody>
          <a:bodyPr>
            <a:normAutofit/>
          </a:bodyPr>
          <a:lstStyle/>
          <a:p>
            <a:r>
              <a:rPr lang="cs-CZ" b="1" dirty="0"/>
              <a:t>Státní zdravotní ústav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4797"/>
            <a:ext cx="8435280" cy="4776531"/>
          </a:xfrm>
        </p:spPr>
        <p:txBody>
          <a:bodyPr/>
          <a:lstStyle/>
          <a:p>
            <a:r>
              <a:rPr lang="cs-CZ" b="1" u="sng" dirty="0">
                <a:hlinkClick r:id="rId2"/>
              </a:rPr>
              <a:t>S návratem žáků do škol dejte pozor na jejich stravovací režim, včetně odpoledne</a:t>
            </a:r>
            <a:endParaRPr lang="cs-CZ" b="1" dirty="0"/>
          </a:p>
          <a:p>
            <a:endParaRPr lang="cs-CZ" sz="1800" i="1" dirty="0"/>
          </a:p>
          <a:p>
            <a:r>
              <a:rPr lang="cs-CZ" sz="1800" i="1" dirty="0"/>
              <a:t>České děti často nesnídají, šidí školní svačiny, některé pohrdnou i obědy ze školní jídelny. Dostávají pak velký hlad až odpoledne a po výuce jdou často do obchodů pro sladká a tučná jídla i slazené nápoje. Obezita školních dětí se stále zvyšuje. Prázdné kalorie z nezdravého jídla jsou spojeny s nedostatkem vitamínů a minerálních látek. Dbejte na stravování dětí, může zásadně ovlivnit jejich vývoj a zdraví.</a:t>
            </a:r>
          </a:p>
          <a:p>
            <a:r>
              <a:rPr lang="cs-CZ" sz="1800" dirty="0"/>
              <a:t>31. srpen 2021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0360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4183</TotalTime>
  <Words>984</Words>
  <Application>Microsoft Office PowerPoint</Application>
  <PresentationFormat>Předvádění na obrazovce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Hygiena a legislativa</vt:lpstr>
      <vt:lpstr>Hygienické předpisy</vt:lpstr>
      <vt:lpstr>Hygiena dětí a mladistvých Hygiena pedagogických pracovníků </vt:lpstr>
      <vt:lpstr>Hygiena obecná a komunální</vt:lpstr>
      <vt:lpstr> Hygienická stanice </vt:lpstr>
      <vt:lpstr>Hygienické stanice</vt:lpstr>
      <vt:lpstr>Státní zdravotní ústav </vt:lpstr>
      <vt:lpstr>Prezentace aplikace PowerPoint</vt:lpstr>
      <vt:lpstr>Státní zdravotní ústav</vt:lpstr>
      <vt:lpstr>WHO</vt:lpstr>
      <vt:lpstr>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Hygiena a legislativa</dc:title>
  <dc:creator>Anna</dc:creator>
  <cp:lastModifiedBy>Anna Bayerová</cp:lastModifiedBy>
  <cp:revision>9</cp:revision>
  <dcterms:created xsi:type="dcterms:W3CDTF">2021-09-21T22:32:15Z</dcterms:created>
  <dcterms:modified xsi:type="dcterms:W3CDTF">2021-11-07T23:22:25Z</dcterms:modified>
</cp:coreProperties>
</file>