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6" r:id="rId3"/>
    <p:sldId id="257" r:id="rId4"/>
    <p:sldId id="267" r:id="rId5"/>
    <p:sldId id="268" r:id="rId6"/>
    <p:sldId id="258" r:id="rId7"/>
    <p:sldId id="278" r:id="rId8"/>
    <p:sldId id="259" r:id="rId9"/>
    <p:sldId id="260" r:id="rId10"/>
    <p:sldId id="269" r:id="rId11"/>
    <p:sldId id="270" r:id="rId12"/>
    <p:sldId id="272" r:id="rId13"/>
    <p:sldId id="273" r:id="rId14"/>
    <p:sldId id="261" r:id="rId15"/>
    <p:sldId id="262" r:id="rId16"/>
    <p:sldId id="263" r:id="rId17"/>
    <p:sldId id="264" r:id="rId18"/>
    <p:sldId id="265" r:id="rId19"/>
    <p:sldId id="271" r:id="rId20"/>
    <p:sldId id="274" r:id="rId21"/>
    <p:sldId id="275" r:id="rId22"/>
    <p:sldId id="276" r:id="rId23"/>
    <p:sldId id="277" r:id="rId2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46" d="100"/>
          <a:sy n="46" d="100"/>
        </p:scale>
        <p:origin x="-908" y="-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15.cz/finexpert/vydelavame/dane-2022-prehled-nejdulezitejsich-danovych-novinek-1386618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Zaměstnavatel má zajišťovat plnění svých úkolů především zaměstnanci v pracovním poměru.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Dojde-li</a:t>
            </a:r>
            <a:r>
              <a:rPr lang="cs-CZ" baseline="0" dirty="0" smtClean="0"/>
              <a:t> ke shodné vůli, je možné rozvázat tento právní vztah dohodou k jakémukoliv dnu, který dosud neuplynul.</a:t>
            </a:r>
          </a:p>
          <a:p>
            <a:endParaRPr lang="cs-CZ" baseline="0" dirty="0" smtClean="0"/>
          </a:p>
          <a:p>
            <a:r>
              <a:rPr lang="cs-CZ" baseline="0" dirty="0" smtClean="0"/>
              <a:t>V opačném případě je možné jej rozvázat výpovědí ze strany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-tele bez udání důvodu 15denní výpovědní dobou.</a:t>
            </a:r>
          </a:p>
          <a:p>
            <a:endParaRPr lang="cs-CZ" baseline="0" dirty="0" smtClean="0"/>
          </a:p>
          <a:p>
            <a:r>
              <a:rPr lang="cs-CZ" baseline="0" dirty="0" smtClean="0"/>
              <a:t>Budou-li naplněny znaky porušení pracovních povinností zvlášť hrubým způsobem dle § 55 ZP, je možné dát rovněž okamžité zrušení právního vztahu založeného dohodou o pracovní činnosti.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Další dohoda mezi týmž</a:t>
            </a:r>
            <a:r>
              <a:rPr lang="cs-CZ" baseline="0" dirty="0" smtClean="0"/>
              <a:t>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</a:t>
            </a:r>
            <a:r>
              <a:rPr lang="cs-CZ" baseline="0" dirty="0" err="1" smtClean="0"/>
              <a:t>cem</a:t>
            </a:r>
            <a:r>
              <a:rPr lang="cs-CZ" baseline="0" dirty="0" smtClean="0"/>
              <a:t> a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</a:t>
            </a:r>
            <a:r>
              <a:rPr lang="cs-CZ" baseline="0" dirty="0" err="1" smtClean="0"/>
              <a:t>telem</a:t>
            </a:r>
            <a:r>
              <a:rPr lang="cs-CZ" baseline="0" dirty="0" smtClean="0"/>
              <a:t> nebo jeho právním nástupcem v případě převodu části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-tele může být v tomtéž roce sjednána nejvýše na 200 hodin.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r>
              <a:rPr lang="cs-CZ" dirty="0" smtClean="0"/>
              <a:t>Ano</a:t>
            </a:r>
          </a:p>
          <a:p>
            <a:pPr marL="228600" indent="-228600">
              <a:buAutoNum type="arabicParenR"/>
            </a:pPr>
            <a:r>
              <a:rPr lang="pl-PL" smtClean="0"/>
              <a:t>Ano ale jedině na odlišný druh práce</a:t>
            </a:r>
          </a:p>
          <a:p>
            <a:pPr marL="228600" indent="-228600">
              <a:buAutoNum type="arabicParenR"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Zaměstnanec Jakub si k hlavnímu pracovnímu poměru přivydělává na základě dohody o provedení práce. Hrubá měsíční odměna činí 10 tisíc korun. Protože je hrubá odměna do limitu, tak se z odměny neplatí sociální ani zdravotní pojištění. Vzhledem k tomu, že má pan Jakub prohlášení k dani podepsáno u hlavního zaměstnavatele, tak pro přivýdělek na dohodu o provedení práce již prohlášení k dani podepsat nemůže a z hrubé odměny mu je sražena 15procentní srážková daň, která činí 1 500 korun. Na účet obdrží Jakub 8 500 korun.</a:t>
            </a:r>
          </a:p>
          <a:p>
            <a:r>
              <a:rPr kumimoji="1" lang="cs-CZ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  <a:hlinkClick r:id="rId3"/>
              </a:rPr>
              <a:t/>
            </a:r>
            <a:br>
              <a:rPr kumimoji="1" lang="cs-CZ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  <a:hlinkClick r:id="rId3"/>
              </a:rPr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 zdravotní pojištění ve výši 864 korun (19 200 korun x 4,5 procenta) </a:t>
            </a:r>
          </a:p>
          <a:p>
            <a:r>
              <a:rPr lang="cs-CZ" dirty="0" smtClean="0"/>
              <a:t>za sociální pojištění 1 248 korun (19 200 korun x 6,5 procenta).</a:t>
            </a:r>
          </a:p>
          <a:p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Na dani z příjmu však nebude sraženo nic, neboť vypočtená daň z příjmu 2 880 korun (19 200 korun x 15 procent) je nižší než součet daňových slev 2 905 korun (2 570 korun + 335 korun). Na bankovní účet obdrží Miroslav 17 088 korun (19 200 korun - 864 korun - 1 248 korun).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Paní Kateřina však odstupné neobdrží, neboť pro práci konanou na základě dohody o provedení práce neplatí ustanovení zákoníku práce ohledně odstupného.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Dohody uzavřené mezi stejným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telem</a:t>
            </a:r>
            <a:r>
              <a:rPr lang="cs-CZ" dirty="0" smtClean="0"/>
              <a:t> a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r>
              <a:rPr lang="cs-CZ" dirty="0" smtClean="0"/>
              <a:t> v</a:t>
            </a:r>
            <a:r>
              <a:rPr lang="cs-CZ" baseline="0" dirty="0" smtClean="0"/>
              <a:t> jednom roce se sčítají. Nesčítají se však dohody jednoho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</a:t>
            </a:r>
            <a:r>
              <a:rPr lang="cs-CZ" baseline="0" dirty="0" err="1" smtClean="0"/>
              <a:t>ce</a:t>
            </a:r>
            <a:r>
              <a:rPr lang="cs-CZ" baseline="0" dirty="0" smtClean="0"/>
              <a:t> s více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</a:t>
            </a:r>
            <a:r>
              <a:rPr lang="cs-CZ" baseline="0" dirty="0" err="1" smtClean="0"/>
              <a:t>taei</a:t>
            </a:r>
            <a:r>
              <a:rPr lang="cs-CZ" baseline="0" dirty="0" smtClean="0"/>
              <a:t>!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Většinou</a:t>
            </a:r>
            <a:r>
              <a:rPr lang="cs-CZ" baseline="0" dirty="0" smtClean="0"/>
              <a:t> je DPČ uzavírána na polovinu z 40 hodinové týdenní pracovní doby, tedy na 20 hodin.</a:t>
            </a:r>
          </a:p>
          <a:p>
            <a:r>
              <a:rPr lang="cs-CZ" baseline="0" dirty="0" smtClean="0"/>
              <a:t>20 hodin není nutné splnit každý kalendářní týden, ale vždy se vychází z průměrného počtu odpracovaných hodin týdně za období, na které byla dohoda uzavřena (nejvýše za 1 rok = 52 po sobě jdoucích týdnů – jakýchkoli, nikoli za kalendářní rok)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OBZP = osoba bez zdanitelných příjmů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 dohody o pracích konaných mimo pracovní poměr se nevztahují</a:t>
            </a:r>
            <a:r>
              <a:rPr lang="cs-CZ" baseline="0" dirty="0" smtClean="0"/>
              <a:t> ustanovení ZP týkající se </a:t>
            </a:r>
            <a:r>
              <a:rPr lang="cs-CZ" baseline="0" dirty="0" err="1" smtClean="0"/>
              <a:t>praocvního</a:t>
            </a:r>
            <a:r>
              <a:rPr lang="cs-CZ" baseline="0" dirty="0" smtClean="0"/>
              <a:t> poměru, pokud to vylučuje § 77 ZP.</a:t>
            </a:r>
          </a:p>
          <a:p>
            <a:endParaRPr lang="cs-CZ" baseline="0" dirty="0" smtClean="0"/>
          </a:p>
          <a:p>
            <a:r>
              <a:rPr lang="cs-CZ" baseline="0" dirty="0" smtClean="0"/>
              <a:t>Zaměstnanci tak nevzniká právo na příplatky. Právo na dovolenou a překážky v práci by vznikalo pouze v případě, bylo-li by to v dohodě výslovně sjednání.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Právní úprava</a:t>
            </a:r>
            <a:r>
              <a:rPr lang="cs-CZ" baseline="0" dirty="0" smtClean="0"/>
              <a:t> v § 74 ZP proklamuje, že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-tel by </a:t>
            </a:r>
            <a:r>
              <a:rPr lang="cs-CZ" b="1" baseline="0" dirty="0" smtClean="0"/>
              <a:t>měl</a:t>
            </a:r>
            <a:r>
              <a:rPr lang="cs-CZ" baseline="0" dirty="0" smtClean="0"/>
              <a:t> plnění svých úkolů zajišťovat </a:t>
            </a:r>
            <a:r>
              <a:rPr lang="cs-CZ" b="1" baseline="0" dirty="0" smtClean="0"/>
              <a:t>především</a:t>
            </a:r>
            <a:r>
              <a:rPr lang="cs-CZ" baseline="0" dirty="0" smtClean="0"/>
              <a:t> zaměstnanci v pracovním poměru. </a:t>
            </a:r>
            <a:r>
              <a:rPr lang="cs-CZ" b="1" baseline="0" dirty="0" smtClean="0"/>
              <a:t>Není</a:t>
            </a:r>
            <a:r>
              <a:rPr lang="cs-CZ" baseline="0" dirty="0" smtClean="0"/>
              <a:t> </a:t>
            </a:r>
            <a:r>
              <a:rPr lang="cs-CZ" b="1" baseline="0" dirty="0" smtClean="0"/>
              <a:t>však ani vyloučeno</a:t>
            </a:r>
            <a:r>
              <a:rPr lang="cs-CZ" baseline="0" dirty="0" smtClean="0"/>
              <a:t>, že tutéž práci budou vedle sebe nastálo vykonávat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</a:t>
            </a:r>
            <a:r>
              <a:rPr lang="cs-CZ" baseline="0" dirty="0" err="1" smtClean="0"/>
              <a:t>nec</a:t>
            </a:r>
            <a:r>
              <a:rPr lang="cs-CZ" baseline="0" dirty="0" smtClean="0"/>
              <a:t> v pracovním poměru a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</a:t>
            </a:r>
            <a:r>
              <a:rPr lang="cs-CZ" baseline="0" dirty="0" err="1" smtClean="0"/>
              <a:t>nec</a:t>
            </a:r>
            <a:r>
              <a:rPr lang="cs-CZ" baseline="0" dirty="0" smtClean="0"/>
              <a:t> pracující na základě dohody o pracovní činnosti.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Počet</a:t>
            </a:r>
            <a:r>
              <a:rPr lang="cs-CZ" baseline="0" dirty="0" smtClean="0"/>
              <a:t> odpracovaných hodin nesmí přesáhnout do 31.12.2014 1040 hodin (52*20).V jednotlivých týdnech přitom lze přesáhnout 20 hodin.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nance.cz/dane-a-mzda/kalkulacky-a-aplikace/mzdovy-kalkulator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15.cz/finexpert/vydelavame/dane-2022-prehled-nejdulezitejsich-danovych-novinek-1386618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Dohody o pracích konaných mimo pracovní poměr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66000" y="255150"/>
            <a:ext cx="10753200" cy="451576"/>
          </a:xfrm>
        </p:spPr>
        <p:txBody>
          <a:bodyPr/>
          <a:lstStyle/>
          <a:p>
            <a:r>
              <a:rPr lang="cs-CZ" dirty="0" smtClean="0"/>
              <a:t>Zdanění dohod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706726"/>
            <a:ext cx="10753200" cy="4139998"/>
          </a:xfrm>
        </p:spPr>
        <p:txBody>
          <a:bodyPr/>
          <a:lstStyle/>
          <a:p>
            <a:r>
              <a:rPr lang="cs-CZ" b="1" i="1" dirty="0" smtClean="0"/>
              <a:t>DPČ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vždy</a:t>
            </a:r>
            <a:r>
              <a:rPr lang="cs-CZ" dirty="0"/>
              <a:t> </a:t>
            </a:r>
            <a:r>
              <a:rPr lang="cs-CZ" b="1" dirty="0"/>
              <a:t>odvedena 15% záloha na daň z příjmu </a:t>
            </a:r>
            <a:r>
              <a:rPr lang="cs-CZ" dirty="0"/>
              <a:t>bez ohledu na to, jak vysoký byl příjem či zda zaměstnanec podepsal </a:t>
            </a:r>
            <a:r>
              <a:rPr lang="cs-CZ" dirty="0" smtClean="0"/>
              <a:t>prohlášení </a:t>
            </a:r>
            <a:r>
              <a:rPr lang="cs-CZ" dirty="0"/>
              <a:t>(podpis prohlášení má vliv na uplatnění slev na dani</a:t>
            </a:r>
            <a:r>
              <a:rPr lang="cs-CZ" dirty="0" smtClean="0"/>
              <a:t>).</a:t>
            </a:r>
          </a:p>
          <a:p>
            <a:pPr marL="324000" lvl="1" indent="0">
              <a:buNone/>
            </a:pPr>
            <a:endParaRPr lang="cs-CZ" b="1" i="1" dirty="0" smtClean="0"/>
          </a:p>
          <a:p>
            <a:r>
              <a:rPr lang="cs-CZ" b="1" i="1" dirty="0" smtClean="0"/>
              <a:t>DPP</a:t>
            </a:r>
          </a:p>
          <a:p>
            <a:pPr lvl="1"/>
            <a:r>
              <a:rPr lang="cs-CZ" dirty="0"/>
              <a:t>V případě podpisu Prohlášení je odvedena záloha na daň ve výši 15 procent a uplatněny slevy na dani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Zam-nec</a:t>
            </a:r>
            <a:r>
              <a:rPr lang="cs-CZ" dirty="0" smtClean="0"/>
              <a:t> </a:t>
            </a:r>
            <a:r>
              <a:rPr lang="cs-CZ" dirty="0"/>
              <a:t>má </a:t>
            </a:r>
            <a:r>
              <a:rPr lang="cs-CZ" b="1" dirty="0" smtClean="0"/>
              <a:t>možnost </a:t>
            </a:r>
            <a:r>
              <a:rPr lang="cs-CZ" b="1" dirty="0"/>
              <a:t>získat sraženou 15% daň zpět</a:t>
            </a:r>
            <a:r>
              <a:rPr lang="cs-CZ" dirty="0"/>
              <a:t> (a to i v případě pokud nepodepsal prohlášení</a:t>
            </a:r>
            <a:r>
              <a:rPr lang="cs-CZ" dirty="0" smtClean="0"/>
              <a:t>) – podáním daňového přiznání</a:t>
            </a:r>
          </a:p>
          <a:p>
            <a:pPr marL="3240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1681360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a zdravotní pojištění u dohod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smtClean="0"/>
              <a:t>DPČ</a:t>
            </a:r>
          </a:p>
          <a:p>
            <a:pPr lvl="1"/>
            <a:r>
              <a:rPr lang="cs-CZ" dirty="0" smtClean="0"/>
              <a:t>při </a:t>
            </a:r>
            <a:r>
              <a:rPr lang="cs-CZ" dirty="0"/>
              <a:t>odměně do </a:t>
            </a:r>
            <a:r>
              <a:rPr lang="cs-CZ" dirty="0" smtClean="0"/>
              <a:t>349</a:t>
            </a:r>
            <a:r>
              <a:rPr lang="cs-CZ" dirty="0" smtClean="0"/>
              <a:t>9 </a:t>
            </a:r>
            <a:r>
              <a:rPr lang="cs-CZ" dirty="0"/>
              <a:t>Kč měsíčně, neodvádí </a:t>
            </a:r>
            <a:r>
              <a:rPr lang="cs-CZ" dirty="0" err="1" smtClean="0"/>
              <a:t>zam</a:t>
            </a:r>
            <a:r>
              <a:rPr lang="cs-CZ" dirty="0" smtClean="0"/>
              <a:t>-tel </a:t>
            </a:r>
            <a:r>
              <a:rPr lang="cs-CZ" dirty="0"/>
              <a:t>z této dohody sociální ani zdravotní </a:t>
            </a:r>
            <a:r>
              <a:rPr lang="cs-CZ" dirty="0" smtClean="0"/>
              <a:t>pojištění</a:t>
            </a:r>
          </a:p>
          <a:p>
            <a:pPr lvl="1"/>
            <a:r>
              <a:rPr lang="cs-CZ" dirty="0" smtClean="0"/>
              <a:t>pokud </a:t>
            </a:r>
            <a:r>
              <a:rPr lang="cs-CZ" dirty="0"/>
              <a:t>odměna dosáhne </a:t>
            </a:r>
            <a:r>
              <a:rPr lang="cs-CZ" dirty="0" smtClean="0"/>
              <a:t>3500 </a:t>
            </a:r>
            <a:r>
              <a:rPr lang="cs-CZ" dirty="0"/>
              <a:t>Kč měsíčně, je z DPČ již pojistné </a:t>
            </a:r>
            <a:r>
              <a:rPr lang="cs-CZ" dirty="0" smtClean="0"/>
              <a:t>odváděno</a:t>
            </a:r>
            <a:endParaRPr lang="cs-CZ" dirty="0"/>
          </a:p>
          <a:p>
            <a:r>
              <a:rPr lang="cs-CZ" b="1" i="1" dirty="0" smtClean="0"/>
              <a:t>DPP:</a:t>
            </a:r>
            <a:r>
              <a:rPr lang="cs-CZ" b="1" i="1" dirty="0"/>
              <a:t> </a:t>
            </a:r>
            <a:endParaRPr lang="cs-CZ" b="1" i="1" dirty="0" smtClean="0"/>
          </a:p>
          <a:p>
            <a:pPr lvl="1"/>
            <a:r>
              <a:rPr lang="cs-CZ" dirty="0" smtClean="0"/>
              <a:t>sociální </a:t>
            </a:r>
            <a:r>
              <a:rPr lang="cs-CZ" dirty="0"/>
              <a:t>a zdravotní pojištění </a:t>
            </a:r>
            <a:r>
              <a:rPr lang="cs-CZ" dirty="0" err="1" smtClean="0"/>
              <a:t>zam-telem</a:t>
            </a:r>
            <a:r>
              <a:rPr lang="cs-CZ" dirty="0" smtClean="0"/>
              <a:t> </a:t>
            </a:r>
            <a:r>
              <a:rPr lang="cs-CZ" dirty="0"/>
              <a:t>odváděno v případě, že měsíční odměna vyšší než 10000 </a:t>
            </a:r>
            <a:r>
              <a:rPr lang="cs-CZ" dirty="0" smtClean="0"/>
              <a:t>Kč</a:t>
            </a:r>
          </a:p>
          <a:p>
            <a:pPr lvl="1"/>
            <a:r>
              <a:rPr lang="cs-CZ" dirty="0" smtClean="0"/>
              <a:t>do </a:t>
            </a:r>
            <a:r>
              <a:rPr lang="cs-CZ" dirty="0"/>
              <a:t>měsíční odměny 10000 Kč měsíčně včetně není sociální ani zdravotní pojištění </a:t>
            </a:r>
            <a:r>
              <a:rPr lang="cs-CZ" dirty="0" smtClean="0"/>
              <a:t>placeno</a:t>
            </a:r>
          </a:p>
          <a:p>
            <a:pPr lvl="1"/>
            <a:endParaRPr lang="cs-CZ" dirty="0" smtClean="0"/>
          </a:p>
          <a:p>
            <a:r>
              <a:rPr lang="cs-CZ" sz="1800" dirty="0" smtClean="0"/>
              <a:t>Pozn.: sazba zdravotního pojištění činí 4,5 % a sazba sociálního pojištění 6,5 %.</a:t>
            </a:r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927203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36872" y="0"/>
            <a:ext cx="10753200" cy="451576"/>
          </a:xfrm>
        </p:spPr>
        <p:txBody>
          <a:bodyPr/>
          <a:lstStyle/>
          <a:p>
            <a:r>
              <a:rPr lang="cs-CZ" dirty="0" smtClean="0"/>
              <a:t>Zdanění DPP v roce 2022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609888" y="514639"/>
          <a:ext cx="10752140" cy="550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0428"/>
                <a:gridCol w="2150428"/>
                <a:gridCol w="2150428"/>
                <a:gridCol w="2150428"/>
                <a:gridCol w="2150428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dirty="0"/>
                        <a:t>Hrubá mzda</a:t>
                      </a:r>
                    </a:p>
                  </a:txBody>
                  <a:tcPr marL="50800" marR="50800" marT="50800" marB="508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/>
                        <a:t>10 000 Kč</a:t>
                      </a:r>
                    </a:p>
                  </a:txBody>
                  <a:tcPr marL="50800" marR="50800" marT="50800" marB="508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/>
                        <a:t>10 000 Kč</a:t>
                      </a:r>
                    </a:p>
                  </a:txBody>
                  <a:tcPr marL="50800" marR="50800" marT="50800" marB="508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/>
                        <a:t>10 001 Kč</a:t>
                      </a:r>
                    </a:p>
                  </a:txBody>
                  <a:tcPr marL="50800" marR="50800" marT="50800" marB="508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/>
                        <a:t>10 001 Kč</a:t>
                      </a:r>
                    </a:p>
                  </a:txBody>
                  <a:tcPr marL="50800" marR="50800" marT="50800" marB="50800" anchor="b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Podepsáno prohlášení k dani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NE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ANO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NE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ANO</a:t>
                      </a:r>
                    </a:p>
                  </a:txBody>
                  <a:tcPr marL="50800" marR="50800" marT="50800" marB="508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cs-CZ" dirty="0"/>
                        <a:t>Zdravotní pojištění (odvod </a:t>
                      </a:r>
                      <a:r>
                        <a:rPr lang="cs-CZ" dirty="0" err="1" smtClean="0"/>
                        <a:t>zam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err="1" smtClean="0"/>
                        <a:t>ce</a:t>
                      </a:r>
                      <a:r>
                        <a:rPr lang="cs-CZ" dirty="0"/>
                        <a:t>)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0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0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1286 Kč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1286 Kč</a:t>
                      </a:r>
                    </a:p>
                  </a:txBody>
                  <a:tcPr marL="50800" marR="50800" marT="50800" marB="508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cs-CZ" dirty="0"/>
                        <a:t>Sociální pojištění (odvod </a:t>
                      </a:r>
                      <a:r>
                        <a:rPr lang="cs-CZ" dirty="0" err="1" smtClean="0"/>
                        <a:t>zam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err="1" smtClean="0"/>
                        <a:t>ce</a:t>
                      </a:r>
                      <a:r>
                        <a:rPr lang="cs-CZ" dirty="0"/>
                        <a:t>)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0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0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651 Kč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651 Kč</a:t>
                      </a:r>
                    </a:p>
                  </a:txBody>
                  <a:tcPr marL="50800" marR="50800" marT="50800" marB="508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Druh daně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Srážková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Zálohová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Zálohová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Zálohová</a:t>
                      </a:r>
                    </a:p>
                  </a:txBody>
                  <a:tcPr marL="50800" marR="50800" marT="50800" marB="508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Daň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1500 Kč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1500 Kč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1515 Kč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1515 Kč</a:t>
                      </a:r>
                    </a:p>
                  </a:txBody>
                  <a:tcPr marL="50800" marR="50800" marT="50800" marB="508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Sleva na dani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0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2570 Kč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0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2570 Kč</a:t>
                      </a:r>
                    </a:p>
                  </a:txBody>
                  <a:tcPr marL="50800" marR="50800" marT="50800" marB="508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Daň po slevě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1500 Kč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0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1515 Kč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0</a:t>
                      </a:r>
                    </a:p>
                  </a:txBody>
                  <a:tcPr marL="50800" marR="50800" marT="50800" marB="508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cs-CZ" b="1" u="none" dirty="0">
                          <a:solidFill>
                            <a:schemeClr val="tx1"/>
                          </a:solidFill>
                          <a:hlinkClick r:id="rId3" tooltip="Kalkulačka čisté mzdy"/>
                        </a:rPr>
                        <a:t>Čistá mzda</a:t>
                      </a:r>
                      <a:endParaRPr lang="cs-CZ" b="1" u="none" dirty="0">
                        <a:solidFill>
                          <a:schemeClr val="tx1"/>
                        </a:solidFill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b="1" u="none">
                          <a:solidFill>
                            <a:schemeClr val="tx1"/>
                          </a:solidFill>
                        </a:rPr>
                        <a:t>8500 Kč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b="1" u="none">
                          <a:solidFill>
                            <a:schemeClr val="tx1"/>
                          </a:solidFill>
                        </a:rPr>
                        <a:t>10 000 Kč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b="1" u="none">
                          <a:solidFill>
                            <a:schemeClr val="tx1"/>
                          </a:solidFill>
                        </a:rPr>
                        <a:t>6549 Kč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b="1" u="none" dirty="0">
                          <a:solidFill>
                            <a:schemeClr val="tx1"/>
                          </a:solidFill>
                        </a:rPr>
                        <a:t>8064 Kč</a:t>
                      </a:r>
                    </a:p>
                  </a:txBody>
                  <a:tcPr marL="50800" marR="50800" marT="50800" marB="508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cs-CZ" dirty="0"/>
                        <a:t>Platba zdravotního jako OBZP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2187 Kč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2187 Kč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-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/>
                        <a:t>-</a:t>
                      </a:r>
                    </a:p>
                  </a:txBody>
                  <a:tcPr marL="50800" marR="50800" marT="50800" marB="508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cs-CZ" b="1" dirty="0"/>
                        <a:t>Výdělek po platbě </a:t>
                      </a:r>
                      <a:r>
                        <a:rPr lang="cs-CZ" b="1" dirty="0" smtClean="0"/>
                        <a:t>zdrav.</a:t>
                      </a:r>
                      <a:r>
                        <a:rPr lang="cs-CZ" b="1" baseline="0" dirty="0" smtClean="0"/>
                        <a:t> </a:t>
                      </a:r>
                      <a:r>
                        <a:rPr lang="cs-CZ" b="1" dirty="0" smtClean="0"/>
                        <a:t>pojištění</a:t>
                      </a:r>
                      <a:endParaRPr lang="cs-CZ" dirty="0"/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b="1"/>
                        <a:t>6313 Kč</a:t>
                      </a:r>
                      <a:endParaRPr lang="cs-CZ"/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b="1"/>
                        <a:t>7813 Kč</a:t>
                      </a:r>
                      <a:endParaRPr lang="cs-CZ"/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b="1"/>
                        <a:t>6549 Kč</a:t>
                      </a:r>
                      <a:endParaRPr lang="cs-CZ"/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b="1" dirty="0"/>
                        <a:t>8064 Kč</a:t>
                      </a:r>
                      <a:endParaRPr lang="cs-CZ" dirty="0"/>
                    </a:p>
                  </a:txBody>
                  <a:tcPr marL="50800" marR="50800" marT="50800" marB="5080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01346"/>
            <a:ext cx="10753200" cy="451576"/>
          </a:xfrm>
        </p:spPr>
        <p:txBody>
          <a:bodyPr/>
          <a:lstStyle/>
          <a:p>
            <a:r>
              <a:rPr lang="cs-CZ" dirty="0" smtClean="0"/>
              <a:t>Příklad OBZP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108364"/>
            <a:ext cx="10753200" cy="4723636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Paní Hana má příjmy pouze z nájmu dle § 9 zákona o dani z příjmu, příležitostně si přivydělává na dohodu o provedení práce s hrubou měsíční odměnou 10 000 Kč a méně. Hrubá odměna tedy nikdy nepřekročí 10 tisíc Kč a z odměny se v žádném měsíci neplatí zdravotní pojištění. Pro účely placení zdravotního pojištění je paní Hana osobou bez zdanitelných příjmů. Za každý měsíc v roce 2022 musí své zdravotní pojišťovně zaplatit 2 187 Kč (tzn. 13,5 % z min. mzdy = 16 200,-Kč).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Zaměstnanec pracuje u zaměstnavatele na základě dohody o pracovní činnosti. Vzniká mu v tomto právním vztahu právo na příplatek za práci v noci, dovolenou, pracovní volno při ošetření u lékaře?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Zaměstnanec zaměstnává 10 zaměstnanců v pracovním poměru jako zedníky. Jeden z nich je po dobu tří týdnů v pracovní neschopnosti. Může zaměstnavatel na tutéž práci zaměstnat po dobu pracovní neschopnosti dva zaměstnance na základě dohody o pracovní činnosti? Je možné takto nadále zaměstnávat na stejnou práci vedle sebe zaměstnance na základě dohod a </a:t>
            </a:r>
            <a:r>
              <a:rPr lang="cs-CZ" dirty="0" err="1" smtClean="0"/>
              <a:t>zaměsntance</a:t>
            </a:r>
            <a:r>
              <a:rPr lang="cs-CZ" dirty="0" smtClean="0"/>
              <a:t> v pracovním poměru?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Je-li uzavřena dohoda o pracovní činnosti od 1.1.2014 na dobu neurčitou. Kdy skončí pracovní vztah?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Zaměstnavatel má se zaměstnancem sjednanou dohodu o pracovní činnosti na dobu neurčitou se sjednaným okamžitým zrušením z důvodu, pro které lze okamžitě zrušit pracovní poměr. Zaměstnanec porušil své pracovní povinnosti zvlášť hrubým způsobem a zaměstnavatel by s ním chtěl co nejrychleji rozvázat pracovní vztah založený dohodou o pracovní činnosti.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Zaměstnanec pracuje od 1.5. u zaměstnavatele na základě dohody o provedení práce v rozsahu 100 hodin v kalendářním roce. V jakém rozsahu může zaměstnavatel uzavřít s tímto dalším zaměstnancem dohodu o provedení práce, v níž je vykonávána jiná práce? Měla by na rozsah práce vliv skutečnost, že část zaměstnavatele, v níž zaměstnanec pracoval, by přešla k jinému zaměstnavateli? 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Je možné se zaměstnancem sjednat nejdříve DPP a po vyčerpání jejího rozsahu přejít na DPČ?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Př.: Je možné se zaměstnancem sjednat paralelně DPP a DPČ?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poměr x dohody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Výkon závislé práce lze realizovat na základě ZÁKLADNÍCH PRACOVNĚPRÁVNÍCH VZTAHŮ:</a:t>
            </a:r>
          </a:p>
          <a:p>
            <a:pPr marL="781200" lvl="1" indent="-457200">
              <a:buFont typeface="+mj-lt"/>
              <a:buAutoNum type="alphaLcParenR"/>
            </a:pPr>
            <a:r>
              <a:rPr lang="cs-CZ" dirty="0" smtClean="0"/>
              <a:t>Pracovní poměr = hlavní právní vztah</a:t>
            </a:r>
          </a:p>
          <a:p>
            <a:pPr marL="781200" lvl="1" indent="-457200">
              <a:buFontTx/>
              <a:buChar char="-"/>
            </a:pPr>
            <a:r>
              <a:rPr lang="cs-CZ" dirty="0" smtClean="0"/>
              <a:t>Tvoří hlavní zdroj příjmu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a jeho </a:t>
            </a:r>
            <a:r>
              <a:rPr lang="cs-CZ" dirty="0" err="1" smtClean="0"/>
              <a:t>spolužijících</a:t>
            </a:r>
            <a:r>
              <a:rPr lang="cs-CZ" dirty="0" smtClean="0"/>
              <a:t> osob</a:t>
            </a:r>
          </a:p>
          <a:p>
            <a:pPr marL="781200" lvl="1" indent="-457200">
              <a:buFontTx/>
              <a:buChar char="-"/>
            </a:pPr>
            <a:r>
              <a:rPr lang="cs-CZ" dirty="0" smtClean="0"/>
              <a:t>Maximální ochrana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ze strany ZP</a:t>
            </a:r>
          </a:p>
          <a:p>
            <a:pPr marL="781200" lvl="1" indent="-457200">
              <a:buNone/>
            </a:pPr>
            <a:endParaRPr lang="cs-CZ" dirty="0" smtClean="0"/>
          </a:p>
          <a:p>
            <a:pPr marL="781200" lvl="1" indent="-457200">
              <a:buFont typeface="+mj-lt"/>
              <a:buAutoNum type="alphaLcParenR" startAt="2"/>
            </a:pPr>
            <a:r>
              <a:rPr lang="cs-CZ" dirty="0" smtClean="0"/>
              <a:t>Vztahy zakládané dohodami o pracích konaných mimo pracovní poměr</a:t>
            </a:r>
          </a:p>
          <a:p>
            <a:pPr marL="781200" lvl="1" indent="-457200">
              <a:buFontTx/>
              <a:buChar char="-"/>
            </a:pPr>
            <a:r>
              <a:rPr lang="cs-CZ" dirty="0" smtClean="0"/>
              <a:t>Doplňkové zaměstnání, doplňkový pracovněprávní vztah</a:t>
            </a:r>
          </a:p>
          <a:p>
            <a:pPr marL="781200" lvl="1" indent="-457200">
              <a:buFontTx/>
              <a:buChar char="-"/>
            </a:pPr>
            <a:r>
              <a:rPr lang="cs-CZ" dirty="0" smtClean="0"/>
              <a:t>Vyšší míra smluvní volnosti</a:t>
            </a:r>
          </a:p>
          <a:p>
            <a:pPr marL="781200" lvl="1" indent="-457200">
              <a:buFontTx/>
              <a:buChar char="-"/>
            </a:pPr>
            <a:r>
              <a:rPr lang="cs-CZ" dirty="0" smtClean="0"/>
              <a:t>Není účelné přijímat na plnění úkolů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v pracovním poměru</a:t>
            </a:r>
          </a:p>
          <a:p>
            <a:pPr marL="781200" lvl="1" indent="-457200">
              <a:buFontTx/>
              <a:buChar char="-"/>
            </a:pPr>
            <a:r>
              <a:rPr lang="cs-CZ" dirty="0" smtClean="0"/>
              <a:t>Oslabena zákonná ochrana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78436" y="457200"/>
            <a:ext cx="10753200" cy="6206073"/>
          </a:xfrm>
        </p:spPr>
        <p:txBody>
          <a:bodyPr/>
          <a:lstStyle/>
          <a:p>
            <a:r>
              <a:rPr lang="cs-CZ" b="1" dirty="0" smtClean="0"/>
              <a:t>Příklad: Přivýdělek zaměstnance a nulové pojistné</a:t>
            </a:r>
          </a:p>
          <a:p>
            <a:r>
              <a:rPr lang="cs-CZ" dirty="0" smtClean="0"/>
              <a:t>Zaměstnanec Jakub si k hlavnímu pracovnímu poměru přivydělává na základě dohody o provedení práce. Hrubá měsíční odměna činí 10 tisíc korun. Vzhledem k tomu, že má pan Jakub prohlášení k dani podepsáno u hlavního zaměstnavatele, tak pro přivýdělek na dohodu o provedení práce již prohlášení k dani podepsat nemůže.</a:t>
            </a:r>
          </a:p>
          <a:p>
            <a:r>
              <a:rPr lang="cs-CZ" dirty="0" smtClean="0"/>
              <a:t>Kolik z odměny zaplatí za sociální a zdravotní pojištění? </a:t>
            </a:r>
          </a:p>
          <a:p>
            <a:r>
              <a:rPr lang="cs-CZ" dirty="0" smtClean="0"/>
              <a:t>Jaká daň mu bude sražena z odměny?</a:t>
            </a:r>
          </a:p>
          <a:p>
            <a:r>
              <a:rPr lang="cs-CZ" dirty="0" smtClean="0"/>
              <a:t>Kolik peněz Jakub obdrží na účet?</a:t>
            </a:r>
            <a:r>
              <a:rPr lang="cs-CZ" dirty="0" smtClean="0">
                <a:hlinkClick r:id="rId3"/>
              </a:rPr>
              <a:t/>
            </a:r>
            <a:br>
              <a:rPr lang="cs-CZ" dirty="0" smtClean="0">
                <a:hlinkClick r:id="rId3"/>
              </a:rPr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Příklad: Student nepřekročí povolené hodiny</a:t>
            </a:r>
          </a:p>
          <a:p>
            <a:r>
              <a:rPr lang="cs-CZ" dirty="0" smtClean="0"/>
              <a:t>Studentka Hana bude během roku 2022 pracovat pro dva zaměstnavatele současně na dohodu o provedení práce, pro každého 250 hodin za rok. 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Překročí zákonný limit?</a:t>
            </a:r>
            <a:br>
              <a:rPr lang="cs-CZ" dirty="0" smtClean="0"/>
            </a:br>
            <a:r>
              <a:rPr lang="cs-CZ" dirty="0" smtClean="0"/>
              <a:t> 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20000" y="207818"/>
            <a:ext cx="10753200" cy="5624182"/>
          </a:xfrm>
        </p:spPr>
        <p:txBody>
          <a:bodyPr/>
          <a:lstStyle/>
          <a:p>
            <a:r>
              <a:rPr lang="cs-CZ" b="1" dirty="0" smtClean="0"/>
              <a:t>Příklad: Neplacení daně z příjmu</a:t>
            </a:r>
          </a:p>
          <a:p>
            <a:r>
              <a:rPr lang="cs-CZ" dirty="0" smtClean="0"/>
              <a:t>Student Miroslav si přivydělává během roku pro zaměstnavatele XY na dohodu o provedení práce. Hrubá měsíční odměna činí 19 200 korun. Miroslav podepíše u zaměstnavatele prohlášení k dani a bude uplatňovat při výpočtu čisté odměny slevu na poplatníka a slevu na studenta. Měsíční sleva na poplatníka bude činit 2 570 korun a sleva na studenta 335 korun. </a:t>
            </a:r>
          </a:p>
          <a:p>
            <a:r>
              <a:rPr lang="cs-CZ" dirty="0" smtClean="0"/>
              <a:t>Kolik bude strženo z hrubé odměny za zdravotní pojištění a sociální pojištění, jaká bude daň z příjmu a kolik obdrží Miroslav na bankovní účet?</a:t>
            </a:r>
            <a:br>
              <a:rPr lang="cs-CZ" dirty="0" smtClean="0"/>
            </a:br>
            <a:r>
              <a:rPr lang="cs-CZ" dirty="0" smtClean="0"/>
              <a:t> 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Paní Kateřina pracuje na dohodu o provedení práce, přičemž s ní zaměstnavatel ukončí dohodou bez udání důvodu se zákonnou 15denní výpovědní lhůtou. </a:t>
            </a:r>
          </a:p>
          <a:p>
            <a:r>
              <a:rPr lang="cs-CZ" dirty="0" smtClean="0"/>
              <a:t>Obdrží paní Kateřina odstupné? V jaké výši?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Dohody o pracích konaných mimo pracovní poměr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659841" y="1752162"/>
            <a:ext cx="10753200" cy="4139998"/>
          </a:xfrm>
        </p:spPr>
        <p:txBody>
          <a:bodyPr/>
          <a:lstStyle/>
          <a:p>
            <a:r>
              <a:rPr lang="cs-CZ" dirty="0" smtClean="0"/>
              <a:t>Dohody jejichž uzavřením nevzniká pracovní poměr</a:t>
            </a:r>
          </a:p>
          <a:p>
            <a:r>
              <a:rPr lang="cs-CZ" dirty="0" smtClean="0"/>
              <a:t>Uzavírají se tam, kde není účelné nebo hospodárné sjednat pracovní poměr</a:t>
            </a:r>
          </a:p>
          <a:p>
            <a:pPr lvl="1"/>
            <a:r>
              <a:rPr lang="cs-CZ" dirty="0" smtClean="0"/>
              <a:t>Pracovněprávní vztahy na krátkou časově omezenou dobu, předmětem je specifická práce</a:t>
            </a:r>
          </a:p>
          <a:p>
            <a:r>
              <a:rPr lang="cs-CZ" dirty="0" smtClean="0"/>
              <a:t>Od pracovního poměru se liší podmínkami výkonu práce</a:t>
            </a:r>
          </a:p>
          <a:p>
            <a:pPr lvl="1"/>
            <a:r>
              <a:rPr lang="cs-CZ" dirty="0" smtClean="0"/>
              <a:t>Nevzniká z nich nárok na dovolenou, na náhradu mzdy při překážkách v práci na straně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, na náhradu cestovních výdajů aj.</a:t>
            </a:r>
          </a:p>
          <a:p>
            <a:r>
              <a:rPr lang="cs-CZ" dirty="0" smtClean="0"/>
              <a:t>Velká volnost při vzniku a skončení pracovního vztahu a při rozvrhování práce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znaky dohod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56095" y="1319023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Doplňková charakter</a:t>
            </a:r>
          </a:p>
          <a:p>
            <a:pPr marL="838350" lvl="1" indent="-514350"/>
            <a:r>
              <a:rPr lang="cs-CZ" dirty="0" smtClean="0"/>
              <a:t>Práce, jejichž výkon nelze zabezpečit v pracovním poměru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Omezený rozsah výkonu práce</a:t>
            </a:r>
          </a:p>
          <a:p>
            <a:pPr marL="838350" lvl="1" indent="-514350"/>
            <a:r>
              <a:rPr lang="cs-CZ" dirty="0" smtClean="0"/>
              <a:t>Taxativně vymezeno v ZP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Slabší právní postavení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 smtClean="0"/>
          </a:p>
          <a:p>
            <a:pPr marL="838350" lvl="1" indent="-514350"/>
            <a:r>
              <a:rPr lang="cs-CZ" dirty="0" smtClean="0"/>
              <a:t>V otázkách odstupného, pracovní doby, </a:t>
            </a:r>
            <a:r>
              <a:rPr lang="cs-CZ" dirty="0" err="1" smtClean="0"/>
              <a:t>doby</a:t>
            </a:r>
            <a:r>
              <a:rPr lang="cs-CZ" dirty="0" smtClean="0"/>
              <a:t> odpočinku, překážek v práci na straně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, skončení </a:t>
            </a:r>
            <a:r>
              <a:rPr lang="cs-CZ" dirty="0" err="1" smtClean="0"/>
              <a:t>prac</a:t>
            </a:r>
            <a:r>
              <a:rPr lang="cs-CZ" dirty="0" smtClean="0"/>
              <a:t>. poměru, odměňování</a:t>
            </a:r>
          </a:p>
          <a:p>
            <a:pPr marL="838350" lvl="1" indent="-514350"/>
            <a:r>
              <a:rPr lang="cs-CZ" dirty="0" smtClean="0"/>
              <a:t>Zaměstnání je </a:t>
            </a:r>
            <a:r>
              <a:rPr lang="cs-CZ" b="1" dirty="0" smtClean="0"/>
              <a:t>nejisté</a:t>
            </a:r>
            <a:r>
              <a:rPr lang="cs-CZ" dirty="0" smtClean="0"/>
              <a:t> (vzhledem k možnosti jednostranného ukončení), </a:t>
            </a:r>
            <a:r>
              <a:rPr lang="cs-CZ" b="1" dirty="0" smtClean="0"/>
              <a:t>dočasné </a:t>
            </a:r>
            <a:r>
              <a:rPr lang="cs-CZ" dirty="0" smtClean="0"/>
              <a:t>(vzhledem k době trvání), </a:t>
            </a:r>
            <a:r>
              <a:rPr lang="cs-CZ" b="1" dirty="0" smtClean="0"/>
              <a:t>riskantní</a:t>
            </a:r>
            <a:r>
              <a:rPr lang="cs-CZ" dirty="0" smtClean="0"/>
              <a:t> (vzhledem k omezené zákonné ochraně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)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Posílení smluvní volnosti</a:t>
            </a:r>
          </a:p>
          <a:p>
            <a:pPr marL="838350" lvl="1" indent="-514350"/>
            <a:r>
              <a:rPr lang="cs-CZ" dirty="0" smtClean="0"/>
              <a:t>Právní úprava stanoví pouze základní práva a povinnosti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 dohod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3905" y="1439339"/>
            <a:ext cx="10753200" cy="4139998"/>
          </a:xfrm>
        </p:spPr>
        <p:txBody>
          <a:bodyPr/>
          <a:lstStyle/>
          <a:p>
            <a:r>
              <a:rPr lang="cs-CZ" dirty="0" smtClean="0"/>
              <a:t>§ 74 – 77 ZP</a:t>
            </a:r>
          </a:p>
          <a:p>
            <a:pPr lvl="1"/>
            <a:r>
              <a:rPr lang="cs-CZ" dirty="0" smtClean="0"/>
              <a:t>Časový rozsah, náležitosti, zrušení, …</a:t>
            </a:r>
          </a:p>
          <a:p>
            <a:r>
              <a:rPr lang="cs-CZ" dirty="0" smtClean="0"/>
              <a:t>V ostatních otázkách se dohody řídí ustanoveními ZP pro pracovní poměr</a:t>
            </a:r>
          </a:p>
          <a:p>
            <a:r>
              <a:rPr lang="cs-CZ" dirty="0" smtClean="0"/>
              <a:t>Ustanovení účinná pro pracovní poměr se však nepoužijí pro:</a:t>
            </a:r>
          </a:p>
          <a:p>
            <a:pPr lvl="1"/>
            <a:r>
              <a:rPr lang="cs-CZ" dirty="0" smtClean="0"/>
              <a:t>Odstupné podle § 67 a 68</a:t>
            </a:r>
          </a:p>
          <a:p>
            <a:pPr lvl="1"/>
            <a:r>
              <a:rPr lang="cs-CZ" dirty="0" smtClean="0"/>
              <a:t>Pracovní dobu a dobu odpočinku</a:t>
            </a:r>
          </a:p>
          <a:p>
            <a:pPr lvl="1"/>
            <a:r>
              <a:rPr lang="cs-CZ" dirty="0" smtClean="0"/>
              <a:t>Překážky v práci na straně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 smtClean="0"/>
          </a:p>
          <a:p>
            <a:pPr lvl="1"/>
            <a:r>
              <a:rPr lang="cs-CZ" dirty="0" smtClean="0"/>
              <a:t>Skončení pracovního poměru</a:t>
            </a:r>
          </a:p>
          <a:p>
            <a:pPr lvl="1"/>
            <a:r>
              <a:rPr lang="cs-CZ" dirty="0" smtClean="0"/>
              <a:t>Odměnu z dohod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o provedení práce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720000" y="1227221"/>
            <a:ext cx="10753200" cy="4604779"/>
          </a:xfrm>
        </p:spPr>
        <p:txBody>
          <a:bodyPr/>
          <a:lstStyle/>
          <a:p>
            <a:r>
              <a:rPr lang="cs-CZ" dirty="0" smtClean="0"/>
              <a:t>Rozsah práce nesmí být větší než </a:t>
            </a:r>
            <a:r>
              <a:rPr lang="cs-CZ" b="1" dirty="0" smtClean="0"/>
              <a:t>300 </a:t>
            </a:r>
            <a:r>
              <a:rPr lang="cs-CZ" dirty="0" smtClean="0"/>
              <a:t>hodin v kalendářním roce. </a:t>
            </a:r>
          </a:p>
          <a:p>
            <a:r>
              <a:rPr lang="cs-CZ" dirty="0" smtClean="0"/>
              <a:t>Do rozsahu práce se započítává také doba práce konaná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r>
              <a:rPr lang="cs-CZ" dirty="0" smtClean="0"/>
              <a:t> pro </a:t>
            </a:r>
            <a:r>
              <a:rPr lang="cs-CZ" dirty="0" err="1" smtClean="0"/>
              <a:t>zam</a:t>
            </a:r>
            <a:r>
              <a:rPr lang="cs-CZ" dirty="0" smtClean="0"/>
              <a:t>-tele v témže kalendářním roce na základě jiné dohody o provedení práce.</a:t>
            </a:r>
          </a:p>
          <a:p>
            <a:r>
              <a:rPr lang="cs-CZ" b="1" dirty="0" smtClean="0"/>
              <a:t>Dohoda o provedení práce má obsahovat (smluvní volnost)</a:t>
            </a:r>
          </a:p>
          <a:p>
            <a:pPr lvl="1">
              <a:buFontTx/>
              <a:buChar char="-"/>
            </a:pPr>
            <a:r>
              <a:rPr lang="cs-CZ" dirty="0" smtClean="0"/>
              <a:t>vymezení práce – jakýkoli druh práce nebo splnění určitého úkolu</a:t>
            </a:r>
          </a:p>
          <a:p>
            <a:pPr lvl="1">
              <a:buFontTx/>
              <a:buChar char="-"/>
            </a:pPr>
            <a:r>
              <a:rPr lang="cs-CZ" dirty="0" smtClean="0"/>
              <a:t>místo výkonu práce</a:t>
            </a:r>
          </a:p>
          <a:p>
            <a:pPr lvl="1">
              <a:buFontTx/>
              <a:buChar char="-"/>
            </a:pPr>
            <a:r>
              <a:rPr lang="cs-CZ" dirty="0" smtClean="0"/>
              <a:t>doba  na kterou se tato dohoda uzavírá</a:t>
            </a:r>
          </a:p>
          <a:p>
            <a:pPr lvl="1">
              <a:buFontTx/>
              <a:buChar char="-"/>
            </a:pPr>
            <a:r>
              <a:rPr lang="cs-CZ" dirty="0" smtClean="0"/>
              <a:t>rozsah pracovních hodin </a:t>
            </a:r>
          </a:p>
          <a:p>
            <a:pPr lvl="1">
              <a:buFontTx/>
              <a:buChar char="-"/>
            </a:pPr>
            <a:r>
              <a:rPr lang="cs-CZ" dirty="0" smtClean="0"/>
              <a:t>odměna (nesmí být nižší než minimální mzda, tzn. min. 96,40,-Kč/hod.)</a:t>
            </a:r>
          </a:p>
          <a:p>
            <a:pPr lvl="1">
              <a:buFontTx/>
              <a:buChar char="-"/>
            </a:pPr>
            <a:r>
              <a:rPr lang="cs-CZ" dirty="0" smtClean="0"/>
              <a:t>lze sjednat i způsob jednostranného ukončení (jinak končí dohodou nebo splněním)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 zam-ce je práce na DPP mnohdy velmi výhodná: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2327564"/>
            <a:ext cx="10753200" cy="3504436"/>
          </a:xfrm>
        </p:spPr>
        <p:txBody>
          <a:bodyPr/>
          <a:lstStyle/>
          <a:p>
            <a:r>
              <a:rPr lang="cs-CZ" dirty="0" smtClean="0"/>
              <a:t>může mít volnější pracovní dobu,</a:t>
            </a:r>
          </a:p>
          <a:p>
            <a:r>
              <a:rPr lang="cs-CZ" dirty="0" smtClean="0"/>
              <a:t>může snadno podat výpověď,</a:t>
            </a:r>
          </a:p>
          <a:p>
            <a:r>
              <a:rPr lang="cs-CZ" dirty="0" smtClean="0"/>
              <a:t>má úlevy na daních i odvodech,</a:t>
            </a:r>
          </a:p>
          <a:p>
            <a:r>
              <a:rPr lang="cs-CZ" dirty="0" smtClean="0"/>
              <a:t>dohody o provedení práce lze uzavírat s libovolným počtem zaměstnavatelů.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o pracovní činnosti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9388" indent="-179388">
              <a:buFontTx/>
              <a:buChar char="-"/>
            </a:pPr>
            <a:r>
              <a:rPr lang="cs-CZ" dirty="0" smtClean="0"/>
              <a:t>Na základě dohody o pracovní činnosti není možné vykonávat práci v rozsahu překračujícím v průměru </a:t>
            </a:r>
            <a:r>
              <a:rPr lang="cs-CZ" b="1" dirty="0" smtClean="0"/>
              <a:t>polovinu stanovené týdenní pracovní doby </a:t>
            </a:r>
            <a:r>
              <a:rPr lang="cs-CZ" dirty="0" smtClean="0"/>
              <a:t>za dobu jejího trvání nejdéle však za období 52 týdnů</a:t>
            </a:r>
          </a:p>
          <a:p>
            <a:pPr marL="179388" indent="-179388">
              <a:buFontTx/>
              <a:buChar char="-"/>
            </a:pPr>
            <a:r>
              <a:rPr lang="cs-CZ" dirty="0" smtClean="0"/>
              <a:t>V dohodě o pracovní činnosti musí být uvedeny:</a:t>
            </a:r>
          </a:p>
          <a:p>
            <a:pPr marL="431388" lvl="1" indent="-179388">
              <a:buFontTx/>
              <a:buChar char="-"/>
            </a:pPr>
            <a:r>
              <a:rPr lang="cs-CZ" dirty="0" smtClean="0"/>
              <a:t> druh sjednané práce, </a:t>
            </a:r>
          </a:p>
          <a:p>
            <a:pPr marL="431388" lvl="1" indent="-179388">
              <a:buFontTx/>
              <a:buChar char="-"/>
            </a:pPr>
            <a:r>
              <a:rPr lang="cs-CZ" dirty="0" smtClean="0"/>
              <a:t>sjednaný rozsah pracovní doby,</a:t>
            </a:r>
          </a:p>
          <a:p>
            <a:pPr marL="431388" lvl="1" indent="-179388">
              <a:buFontTx/>
              <a:buChar char="-"/>
            </a:pPr>
            <a:r>
              <a:rPr lang="cs-CZ" dirty="0" smtClean="0"/>
              <a:t>doba, na kterou se dohoda uzavírá.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Skončení dohod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3905" y="1234802"/>
            <a:ext cx="10753200" cy="4139998"/>
          </a:xfrm>
        </p:spPr>
        <p:txBody>
          <a:bodyPr/>
          <a:lstStyle/>
          <a:p>
            <a:r>
              <a:rPr lang="cs-CZ" dirty="0" smtClean="0"/>
              <a:t>Dohodou</a:t>
            </a:r>
          </a:p>
          <a:p>
            <a:pPr lvl="1"/>
            <a:r>
              <a:rPr lang="cs-CZ" dirty="0" smtClean="0"/>
              <a:t>Není-li sjednán </a:t>
            </a:r>
            <a:r>
              <a:rPr lang="cs-CZ" b="1" dirty="0" smtClean="0"/>
              <a:t>způsob zrušení dohody </a:t>
            </a:r>
            <a:r>
              <a:rPr lang="cs-CZ" dirty="0" smtClean="0"/>
              <a:t>o pracovní činnosti, je možné ji zrušit dohodou smluvních stran účastníků ke sjednanému dni</a:t>
            </a:r>
          </a:p>
          <a:p>
            <a:r>
              <a:rPr lang="cs-CZ" dirty="0" smtClean="0"/>
              <a:t>Výpovědí</a:t>
            </a:r>
          </a:p>
          <a:p>
            <a:pPr lvl="1"/>
            <a:r>
              <a:rPr lang="cs-CZ" dirty="0" smtClean="0"/>
              <a:t>Jednostranně může být zrušena z jakéhokoliv důvodu nebo bez uvedení důvodu </a:t>
            </a:r>
          </a:p>
          <a:p>
            <a:pPr lvl="1"/>
            <a:r>
              <a:rPr lang="cs-CZ" dirty="0" smtClean="0"/>
              <a:t>S15denní výpovědní dobou, která začíná dnem, v němž byla výpověď doručena druhé smluvní straně druhému účastníku</a:t>
            </a:r>
          </a:p>
          <a:p>
            <a:r>
              <a:rPr lang="cs-CZ" dirty="0" smtClean="0"/>
              <a:t>Okamžitým zrušením</a:t>
            </a:r>
          </a:p>
          <a:p>
            <a:pPr lvl="1"/>
            <a:r>
              <a:rPr lang="cs-CZ" dirty="0" smtClean="0"/>
              <a:t>Musí být sjednáno v dohodě </a:t>
            </a:r>
          </a:p>
          <a:p>
            <a:pPr lvl="1"/>
            <a:r>
              <a:rPr lang="cs-CZ" dirty="0" smtClean="0"/>
              <a:t>Okamžité zrušení dohody může být však sjednáno jen pro případy, kdy je možné okamžitě zrušit pracovní poměr.</a:t>
            </a:r>
          </a:p>
          <a:p>
            <a:r>
              <a:rPr lang="cs-CZ" dirty="0" smtClean="0"/>
              <a:t>Uplynutím doby, smrtí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279</TotalTime>
  <Words>1617</Words>
  <Application>Microsoft Office PowerPoint</Application>
  <PresentationFormat>Vlastní</PresentationFormat>
  <Paragraphs>249</Paragraphs>
  <Slides>23</Slides>
  <Notes>15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prezentace-edu-cz</vt:lpstr>
      <vt:lpstr>Dohody o pracích konaných mimo pracovní poměr</vt:lpstr>
      <vt:lpstr>Pracovní poměr x dohody</vt:lpstr>
      <vt:lpstr>Dohody o pracích konaných mimo pracovní poměr</vt:lpstr>
      <vt:lpstr>Základní znaky dohod</vt:lpstr>
      <vt:lpstr>Právní úprava dohod</vt:lpstr>
      <vt:lpstr>Dohoda o provedení práce</vt:lpstr>
      <vt:lpstr>Pro zam-ce je práce na DPP mnohdy velmi výhodná:  </vt:lpstr>
      <vt:lpstr>Dohoda o pracovní činnosti  </vt:lpstr>
      <vt:lpstr>Skončení dohod  </vt:lpstr>
      <vt:lpstr>Zdanění dohod</vt:lpstr>
      <vt:lpstr>Sociální a zdravotní pojištění u dohod </vt:lpstr>
      <vt:lpstr>Zdanění DPP v roce 2022</vt:lpstr>
      <vt:lpstr>Příklad OBZP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Admin</cp:lastModifiedBy>
  <cp:revision>35</cp:revision>
  <cp:lastPrinted>1601-01-01T00:00:00Z</cp:lastPrinted>
  <dcterms:created xsi:type="dcterms:W3CDTF">2019-06-11T20:19:30Z</dcterms:created>
  <dcterms:modified xsi:type="dcterms:W3CDTF">2022-10-18T11:16:04Z</dcterms:modified>
</cp:coreProperties>
</file>