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5" r:id="rId3"/>
    <p:sldId id="263" r:id="rId4"/>
    <p:sldId id="264" r:id="rId5"/>
    <p:sldId id="265" r:id="rId6"/>
    <p:sldId id="266" r:id="rId7"/>
    <p:sldId id="267" r:id="rId8"/>
    <p:sldId id="268" r:id="rId9"/>
    <p:sldId id="277" r:id="rId10"/>
    <p:sldId id="269" r:id="rId11"/>
    <p:sldId id="270" r:id="rId12"/>
    <p:sldId id="271" r:id="rId13"/>
    <p:sldId id="273" r:id="rId14"/>
    <p:sldId id="257" r:id="rId15"/>
    <p:sldId id="258" r:id="rId16"/>
    <p:sldId id="259" r:id="rId17"/>
    <p:sldId id="261" r:id="rId18"/>
    <p:sldId id="272" r:id="rId19"/>
    <p:sldId id="262" r:id="rId20"/>
    <p:sldId id="260" r:id="rId21"/>
    <p:sldId id="274" r:id="rId22"/>
    <p:sldId id="276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1" d="100"/>
          <a:sy n="81" d="100"/>
        </p:scale>
        <p:origin x="-1468" y="-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Náklady spojené se zajišťováním bezpečnosti a ochrany zdraví při práci je povinen hradit zaměstnavatel; </a:t>
            </a:r>
          </a:p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tyto náklady nesmějí být přenášeny přímo ani nepřímo na zaměstnance.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oupak.fun/video/srandicky/15364-bezpecnost-na-pracovisti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KzbuKktMOY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nes.cz/zpravy/domaci/svetlo-vliv-skola-student-mysleni-mozek-poznavani-slunce-zarivky-cvut-vyzkum.A191126_144626_domaci_pm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73908"/>
            <a:ext cx="10753200" cy="4558092"/>
          </a:xfrm>
        </p:spPr>
        <p:txBody>
          <a:bodyPr/>
          <a:lstStyle/>
          <a:p>
            <a:r>
              <a:rPr lang="cs-CZ" dirty="0" smtClean="0"/>
              <a:t>Listina základních práv a svobod</a:t>
            </a:r>
          </a:p>
          <a:p>
            <a:pPr lvl="1"/>
            <a:r>
              <a:rPr lang="cs-CZ" dirty="0" smtClean="0"/>
              <a:t>Čl. 31: právo na ochranu zdraví</a:t>
            </a:r>
          </a:p>
          <a:p>
            <a:pPr lvl="1"/>
            <a:r>
              <a:rPr lang="cs-CZ" dirty="0" smtClean="0"/>
              <a:t>Čl. 28 </a:t>
            </a:r>
            <a:r>
              <a:rPr lang="cs-CZ" dirty="0" smtClean="0"/>
              <a:t>právo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na uspokojivé pracovní podmínky</a:t>
            </a:r>
          </a:p>
          <a:p>
            <a:pPr lvl="1"/>
            <a:r>
              <a:rPr lang="cs-CZ" dirty="0" smtClean="0"/>
              <a:t>Čl.29 právo žen, </a:t>
            </a:r>
            <a:r>
              <a:rPr lang="cs-CZ" dirty="0" smtClean="0"/>
              <a:t>mladistvých </a:t>
            </a:r>
            <a:r>
              <a:rPr lang="cs-CZ" dirty="0" smtClean="0"/>
              <a:t>a osob zdravotně postižených na zvýšenou ochranu v pracovních vztazích</a:t>
            </a:r>
          </a:p>
          <a:p>
            <a:r>
              <a:rPr lang="cs-CZ" dirty="0" smtClean="0"/>
              <a:t>Zákoník práce § 101 – 108</a:t>
            </a:r>
          </a:p>
          <a:p>
            <a:r>
              <a:rPr lang="cs-CZ" dirty="0" smtClean="0"/>
              <a:t>Zákon č. 309/2006 Sb.</a:t>
            </a:r>
          </a:p>
          <a:p>
            <a:pPr lvl="1"/>
            <a:r>
              <a:rPr lang="cs-CZ" i="1" dirty="0" smtClean="0"/>
              <a:t>Zákon, kterým se upravují další požadavky bezpečnosti a ochrany zdraví při práci v pracovněprávních vztazích a o zajištění bezpečnosti a ochrany zdraví při činnosti nebo poskytování služeb mimo pracovněprávní vztahy (zákon o zajištění dalších podmínek bezpečnosti a ochrany zdraví při práci)</a:t>
            </a:r>
          </a:p>
          <a:p>
            <a:r>
              <a:rPr lang="cs-CZ" dirty="0" smtClean="0"/>
              <a:t>Prováděcí předpisy…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Prováděcí právní předpisy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24000"/>
            <a:ext cx="10753200" cy="4308000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Provedení zákona 262/2006 Sb., zákoníku práce v oblasti BOZP</a:t>
            </a:r>
          </a:p>
          <a:p>
            <a:pPr marL="838350" lvl="1" indent="-514350"/>
            <a:r>
              <a:rPr lang="cs-CZ" dirty="0" smtClean="0"/>
              <a:t>Nařízení vlády č. 201/2010 Sb.</a:t>
            </a:r>
          </a:p>
          <a:p>
            <a:pPr marL="1248750" lvl="2" indent="-514350"/>
            <a:r>
              <a:rPr lang="cs-CZ" i="1" dirty="0" smtClean="0"/>
              <a:t>Nařízení vlády o způsobu evidence úrazů, hlášení a zasílání záznamu o úrazu</a:t>
            </a:r>
          </a:p>
          <a:p>
            <a:pPr marL="838350" lvl="1" indent="-514350"/>
            <a:r>
              <a:rPr lang="cs-CZ" dirty="0" smtClean="0"/>
              <a:t>Nařízení vlády č. 390/2021 Sb.</a:t>
            </a:r>
          </a:p>
          <a:p>
            <a:pPr marL="1248750" lvl="2" indent="-514350"/>
            <a:r>
              <a:rPr lang="cs-CZ" i="1" dirty="0" smtClean="0"/>
              <a:t>Nařízení vlády o bližších podmínkách poskytování osobních ochranných pracovních prostředků, mycích, čisticích a dezinfekčních prostředků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Provedení zákona 309/2006 Sb. </a:t>
            </a:r>
          </a:p>
          <a:p>
            <a:pPr marL="838350" lvl="1" indent="-514350"/>
            <a:r>
              <a:rPr lang="cs-CZ" dirty="0" smtClean="0"/>
              <a:t>Nařízení vlády č. 591/2006 Sb.</a:t>
            </a:r>
          </a:p>
          <a:p>
            <a:pPr marL="1248750" lvl="2" indent="-514350"/>
            <a:r>
              <a:rPr lang="cs-CZ" i="1" dirty="0" smtClean="0"/>
              <a:t>Nařízení vlády o bližších minimálních požadavcích na bezpečnost a ochranu zdraví při práci na staveništích</a:t>
            </a:r>
          </a:p>
          <a:p>
            <a:pPr marL="838350" lvl="1" indent="-514350"/>
            <a:r>
              <a:rPr lang="cs-CZ" dirty="0" smtClean="0"/>
              <a:t>Nařízení vlády č. 592/2006 Sb.</a:t>
            </a:r>
          </a:p>
          <a:p>
            <a:pPr marL="1248750" lvl="2" indent="-514350"/>
            <a:r>
              <a:rPr lang="cs-CZ" i="1" dirty="0" smtClean="0"/>
              <a:t>Nařízení vlády o podmínkách akreditace a provádění zkoušek z odborné způsobilosti</a:t>
            </a:r>
            <a:endParaRPr lang="cs-CZ" dirty="0" smtClean="0"/>
          </a:p>
          <a:p>
            <a:pPr marL="838350" lvl="1" indent="-514350"/>
            <a:endParaRPr lang="cs-CZ" dirty="0" smtClean="0"/>
          </a:p>
          <a:p>
            <a:pPr marL="838350" lvl="1" indent="-514350"/>
            <a:endParaRPr lang="cs-CZ" dirty="0" smtClean="0"/>
          </a:p>
          <a:p>
            <a:pPr marL="838350" lvl="1" indent="-514350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2184" y="227631"/>
            <a:ext cx="10753200" cy="451576"/>
          </a:xfrm>
        </p:spPr>
        <p:txBody>
          <a:bodyPr/>
          <a:lstStyle/>
          <a:p>
            <a:r>
              <a:rPr lang="cs-CZ" dirty="0" smtClean="0"/>
              <a:t>Další prováděcí předpisy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97169"/>
            <a:ext cx="10753200" cy="5034831"/>
          </a:xfrm>
        </p:spPr>
        <p:txBody>
          <a:bodyPr/>
          <a:lstStyle/>
          <a:p>
            <a:r>
              <a:rPr lang="cs-CZ" sz="1600" dirty="0" smtClean="0"/>
              <a:t>Nařízení vlády č. 361/2007 Sb.</a:t>
            </a:r>
          </a:p>
          <a:p>
            <a:pPr lvl="1"/>
            <a:r>
              <a:rPr lang="cs-CZ" sz="1200" i="1" dirty="0" smtClean="0"/>
              <a:t>Nařízení vlády, kterým se stanoví podmínky ochrany zdraví při práci</a:t>
            </a:r>
            <a:endParaRPr lang="cs-CZ" sz="1200" dirty="0" smtClean="0"/>
          </a:p>
          <a:p>
            <a:r>
              <a:rPr lang="cs-CZ" sz="1600" dirty="0" smtClean="0"/>
              <a:t>Nařízení vlády č. 378/2001 Sb.</a:t>
            </a:r>
          </a:p>
          <a:p>
            <a:pPr lvl="1"/>
            <a:r>
              <a:rPr lang="cs-CZ" sz="1200" i="1" dirty="0" smtClean="0"/>
              <a:t>Nařízení vlády, kterým se stanoví bližší požadavky na bezpečný provoz a používání strojů, technických zařízení, přístrojů a nářadí</a:t>
            </a:r>
            <a:endParaRPr lang="cs-CZ" sz="1200" dirty="0" smtClean="0"/>
          </a:p>
          <a:p>
            <a:r>
              <a:rPr lang="cs-CZ" sz="1600" dirty="0" smtClean="0"/>
              <a:t>Nařízení vlády č. 375/2017 Sb.</a:t>
            </a:r>
          </a:p>
          <a:p>
            <a:pPr lvl="1"/>
            <a:r>
              <a:rPr lang="cs-CZ" sz="1200" i="1" dirty="0" smtClean="0"/>
              <a:t>Nařízení vlády o vzhledu, umístění a provedení bezpečnostních značek a značení a zavedení signálů</a:t>
            </a:r>
            <a:endParaRPr lang="cs-CZ" sz="1200" dirty="0" smtClean="0"/>
          </a:p>
          <a:p>
            <a:r>
              <a:rPr lang="cs-CZ" sz="1600" dirty="0" smtClean="0"/>
              <a:t>Nařízení vlády č. 27/2002 Sb.</a:t>
            </a:r>
          </a:p>
          <a:p>
            <a:pPr lvl="1"/>
            <a:r>
              <a:rPr lang="cs-CZ" sz="1200" i="1" dirty="0" smtClean="0"/>
              <a:t>Nařízení vlády, kterým se stanoví způsob organizace práce a pracovních postupů, které je zaměstnavatel povinen zajistit při práci související s chovem zvířat</a:t>
            </a:r>
            <a:endParaRPr lang="cs-CZ" sz="1200" dirty="0" smtClean="0"/>
          </a:p>
          <a:p>
            <a:r>
              <a:rPr lang="cs-CZ" sz="1600" dirty="0" smtClean="0"/>
              <a:t>Nařízení vlády č. 339/2017 Sb.</a:t>
            </a:r>
          </a:p>
          <a:p>
            <a:pPr lvl="1"/>
            <a:r>
              <a:rPr lang="cs-CZ" sz="1200" i="1" dirty="0" smtClean="0"/>
              <a:t>Nařízení vlády o bližších požadavcích na způsob organizace práce a pracovních postupů při práci v lese a na pracovištích obdobného charakteru</a:t>
            </a:r>
            <a:endParaRPr lang="cs-CZ" sz="1200" dirty="0" smtClean="0"/>
          </a:p>
          <a:p>
            <a:r>
              <a:rPr lang="cs-CZ" sz="1600" dirty="0" smtClean="0"/>
              <a:t>Nařízení vlády č. 168/2002 Sb.</a:t>
            </a:r>
          </a:p>
          <a:p>
            <a:pPr lvl="1"/>
            <a:r>
              <a:rPr lang="cs-CZ" sz="1200" i="1" dirty="0" smtClean="0"/>
              <a:t>Nařízení vlády, kterým se stanoví způsob organizace práce a pracovních postupů, které je zaměstnavatel povinen zajistit při provozování dopravy dopravními prostředky</a:t>
            </a:r>
            <a:endParaRPr lang="cs-CZ" sz="1200" dirty="0" smtClean="0"/>
          </a:p>
          <a:p>
            <a:r>
              <a:rPr lang="cs-CZ" sz="1600" dirty="0" smtClean="0"/>
              <a:t>Nařízení vlády č. 406/2004 Sb.</a:t>
            </a:r>
          </a:p>
          <a:p>
            <a:pPr lvl="1"/>
            <a:r>
              <a:rPr lang="cs-CZ" sz="1200" i="1" dirty="0" smtClean="0"/>
              <a:t>Nařízení vlády o bližších požadavcích na zajištění bezpečnosti a ochrany zdraví při práci v prostředí s nebezpečím výbuchu</a:t>
            </a:r>
            <a:endParaRPr lang="cs-CZ" sz="1200" dirty="0" smtClean="0"/>
          </a:p>
          <a:p>
            <a:r>
              <a:rPr lang="cs-CZ" sz="1600" dirty="0" smtClean="0"/>
              <a:t>Nařízení vlády č. 101/2005 Sb.</a:t>
            </a:r>
          </a:p>
          <a:p>
            <a:pPr lvl="1"/>
            <a:r>
              <a:rPr lang="cs-CZ" sz="1200" i="1" dirty="0" smtClean="0"/>
              <a:t>Nařízení vlády o podrobnějších požadavcích na pracoviště a pracovní prostředí</a:t>
            </a:r>
            <a:endParaRPr lang="cs-CZ" sz="1200" dirty="0" smtClean="0"/>
          </a:p>
          <a:p>
            <a:r>
              <a:rPr lang="cs-CZ" sz="1600" dirty="0" smtClean="0"/>
              <a:t>Nařízení vlády č. 362/2005 Sb.</a:t>
            </a:r>
          </a:p>
          <a:p>
            <a:pPr lvl="1"/>
            <a:r>
              <a:rPr lang="cs-CZ" sz="1200" i="1" dirty="0" smtClean="0"/>
              <a:t>Nařízení vlády o bližších požadavcích na bezpečnost a ochranu zdraví při práci na pracovištích s nebezpečím pádu z výšky nebo do hloubky</a:t>
            </a:r>
            <a:endParaRPr lang="cs-CZ" sz="1200" dirty="0" smtClean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dokumenty k BOZP závazné pro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Úmluvy Mezinárodní organizace práce</a:t>
            </a:r>
          </a:p>
          <a:p>
            <a:r>
              <a:rPr lang="cs-CZ" dirty="0" smtClean="0"/>
              <a:t>Evropská sociální charta</a:t>
            </a:r>
          </a:p>
          <a:p>
            <a:r>
              <a:rPr lang="cs-CZ" dirty="0" smtClean="0"/>
              <a:t>Mezinárodní pakt o hospodářských, sociálních a kulturních právech přijaté v rámci OSN</a:t>
            </a:r>
          </a:p>
          <a:p>
            <a:r>
              <a:rPr lang="cs-CZ" dirty="0" smtClean="0"/>
              <a:t>Dokumenty EU</a:t>
            </a:r>
          </a:p>
          <a:p>
            <a:r>
              <a:rPr lang="cs-CZ" dirty="0" smtClean="0"/>
              <a:t>Charta základních práv EU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4141" y="1261696"/>
            <a:ext cx="10753200" cy="4139998"/>
          </a:xfrm>
        </p:spPr>
        <p:txBody>
          <a:bodyPr/>
          <a:lstStyle/>
          <a:p>
            <a:r>
              <a:rPr lang="cs-CZ" dirty="0" smtClean="0"/>
              <a:t>Hlavní cíl = předcházet a omezovat rizika ohrožující či poškozující život a zdraví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při práci</a:t>
            </a:r>
          </a:p>
          <a:p>
            <a:r>
              <a:rPr lang="cs-CZ" dirty="0" smtClean="0"/>
              <a:t>Odpovědni jsou vedoucí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endParaRPr lang="cs-CZ" dirty="0" smtClean="0"/>
          </a:p>
          <a:p>
            <a:pPr lvl="1"/>
            <a:r>
              <a:rPr lang="cs-CZ" dirty="0" smtClean="0"/>
              <a:t>Na všech stupních řízení v rozsahu svých funkcí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je povinen provádět pravidelnou kontrolu úrovně této bezpečnosti</a:t>
            </a:r>
          </a:p>
          <a:p>
            <a:r>
              <a:rPr lang="cs-CZ" dirty="0" smtClean="0"/>
              <a:t>Náklady spojené se zajišťováním bezpečnosti a ochrany zdraví při práci je povinen hradit </a:t>
            </a:r>
            <a:r>
              <a:rPr lang="cs-CZ" dirty="0" err="1" smtClean="0"/>
              <a:t>zam</a:t>
            </a:r>
            <a:r>
              <a:rPr lang="cs-CZ" dirty="0" smtClean="0"/>
              <a:t>-tel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07968" y="250768"/>
            <a:ext cx="10753200" cy="451576"/>
          </a:xfrm>
        </p:spPr>
        <p:txBody>
          <a:bodyPr/>
          <a:lstStyle/>
          <a:p>
            <a:r>
              <a:rPr lang="cs-CZ" dirty="0" smtClean="0"/>
              <a:t>Povinnosti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41507"/>
            <a:ext cx="10753200" cy="4139998"/>
          </a:xfrm>
        </p:spPr>
        <p:txBody>
          <a:bodyPr/>
          <a:lstStyle/>
          <a:p>
            <a:r>
              <a:rPr lang="cs-CZ" dirty="0" smtClean="0"/>
              <a:t>Stanoveny v ZP</a:t>
            </a:r>
          </a:p>
          <a:p>
            <a:r>
              <a:rPr lang="cs-CZ" dirty="0" smtClean="0"/>
              <a:t>Patří k nim zejména:</a:t>
            </a:r>
          </a:p>
          <a:p>
            <a:pPr lvl="1"/>
            <a:r>
              <a:rPr lang="cs-CZ" dirty="0" smtClean="0"/>
              <a:t>nepřipustit, aby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vykonával zakázané práce a práce, jejichž náročnost by neodpovídala jeho schopnostem a zdravotní způsobilosti</a:t>
            </a:r>
          </a:p>
          <a:p>
            <a:pPr lvl="1"/>
            <a:r>
              <a:rPr lang="cs-CZ" dirty="0" smtClean="0"/>
              <a:t>Zajistit školení o předpisech BOZP, ověřovat jejich znalosti, soustavně kontrolovat jejich dodržování</a:t>
            </a:r>
          </a:p>
          <a:p>
            <a:pPr lvl="1"/>
            <a:r>
              <a:rPr lang="cs-CZ" dirty="0" smtClean="0"/>
              <a:t>Zajistit poskytnutí první pomoci</a:t>
            </a:r>
          </a:p>
          <a:p>
            <a:pPr lvl="1"/>
            <a:r>
              <a:rPr lang="cs-CZ" dirty="0" smtClean="0"/>
              <a:t>Zajistit dodržování zákazu kouření na pracovišti</a:t>
            </a:r>
          </a:p>
          <a:p>
            <a:pPr lvl="1"/>
            <a:r>
              <a:rPr lang="cs-CZ" dirty="0" smtClean="0"/>
              <a:t>Poskytovat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osobní ochranné pracovní prostředky (oděv, obuv, čistící prostředky)</a:t>
            </a:r>
          </a:p>
          <a:p>
            <a:pPr lvl="1"/>
            <a:r>
              <a:rPr lang="cs-CZ" dirty="0" smtClean="0"/>
              <a:t>Umístit na pracovištích bezpečnostní značky a signály</a:t>
            </a:r>
          </a:p>
          <a:p>
            <a:pPr lvl="1"/>
            <a:r>
              <a:rPr lang="cs-CZ" dirty="0" smtClean="0"/>
              <a:t>Dodržovat bezpečnostní a hygienické limity pracovního prostředí (rozměry, povrch, osvětlení, úklid aj.) a sledovat pravidelným měřením hodnoty rizikových faktorů (hluk, </a:t>
            </a:r>
            <a:r>
              <a:rPr lang="cs-CZ" dirty="0" err="1" smtClean="0"/>
              <a:t>zážení</a:t>
            </a:r>
            <a:r>
              <a:rPr lang="cs-CZ" dirty="0" smtClean="0"/>
              <a:t>, teplo, vlhkost)</a:t>
            </a:r>
          </a:p>
          <a:p>
            <a:pPr lvl="1"/>
            <a:r>
              <a:rPr lang="cs-CZ" dirty="0" smtClean="0"/>
              <a:t>Kontrolovat technický stav zařízení a odstraňovat zjištěné závady</a:t>
            </a:r>
          </a:p>
          <a:p>
            <a:pPr lvl="1"/>
            <a:r>
              <a:rPr lang="cs-CZ" dirty="0" smtClean="0"/>
              <a:t>Vyšetřit příčiny a okolnosti vzniku pracovního úrazu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Zejména</a:t>
            </a:r>
          </a:p>
          <a:p>
            <a:pPr lvl="1"/>
            <a:r>
              <a:rPr lang="cs-CZ" dirty="0" smtClean="0"/>
              <a:t>Účastnit se školení BOZP</a:t>
            </a:r>
          </a:p>
          <a:p>
            <a:pPr lvl="1"/>
            <a:r>
              <a:rPr lang="cs-CZ" dirty="0" smtClean="0"/>
              <a:t>Dodržovat předpisy a pokyny k zajištění BOZP</a:t>
            </a:r>
          </a:p>
          <a:p>
            <a:pPr lvl="1"/>
            <a:r>
              <a:rPr lang="cs-CZ" dirty="0" smtClean="0"/>
              <a:t>Dodržovat při práci stanovené pracovní postupy</a:t>
            </a:r>
          </a:p>
          <a:p>
            <a:pPr lvl="1"/>
            <a:r>
              <a:rPr lang="cs-CZ" dirty="0" smtClean="0"/>
              <a:t>Používat osobní ochranné pracovní pomůcky</a:t>
            </a:r>
          </a:p>
          <a:p>
            <a:pPr lvl="1"/>
            <a:r>
              <a:rPr lang="cs-CZ" dirty="0" smtClean="0"/>
              <a:t>Oznamovat nadřízenému nedostatky a závady na pracovištích</a:t>
            </a:r>
          </a:p>
          <a:p>
            <a:pPr lvl="1"/>
            <a:r>
              <a:rPr lang="cs-CZ" dirty="0" smtClean="0"/>
              <a:t>Nepožívat alkoholické nápoje a návykové látky na pracovišti a v pracovní době ani mimo pracoviště, nevstupovat pod jejich vlivem na pracoviště</a:t>
            </a:r>
          </a:p>
          <a:p>
            <a:pPr lvl="1"/>
            <a:r>
              <a:rPr lang="cs-CZ" dirty="0" smtClean="0"/>
              <a:t>Nekouřit na pracovištích</a:t>
            </a:r>
          </a:p>
          <a:p>
            <a:pPr lvl="1"/>
            <a:r>
              <a:rPr lang="cs-CZ" dirty="0" smtClean="0"/>
              <a:t>Podrobit se na pokyn stanoveného vedoucího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zjištění, zda není pod vlivem alkoholu nebo jiných návykových látek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 § 349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a ostatní předpisy k zajištění BOZP jsou: </a:t>
            </a:r>
          </a:p>
          <a:p>
            <a:pPr lvl="1"/>
            <a:r>
              <a:rPr lang="cs-CZ" dirty="0" smtClean="0"/>
              <a:t>předpisy na ochranu života a zdraví, </a:t>
            </a:r>
          </a:p>
          <a:p>
            <a:pPr lvl="1"/>
            <a:r>
              <a:rPr lang="cs-CZ" dirty="0" smtClean="0"/>
              <a:t>předpisy hygienické a protiepidemické, </a:t>
            </a:r>
          </a:p>
          <a:p>
            <a:pPr lvl="1"/>
            <a:r>
              <a:rPr lang="cs-CZ" dirty="0" smtClean="0"/>
              <a:t>technické předpisy, technické dokumenty a technické normy, stavební předpisy, </a:t>
            </a:r>
          </a:p>
          <a:p>
            <a:pPr lvl="1"/>
            <a:r>
              <a:rPr lang="cs-CZ" dirty="0" smtClean="0"/>
              <a:t>dopravní předpisy, </a:t>
            </a:r>
          </a:p>
          <a:p>
            <a:pPr lvl="1"/>
            <a:r>
              <a:rPr lang="cs-CZ" dirty="0" smtClean="0"/>
              <a:t>předpisy o požární ochraně </a:t>
            </a:r>
          </a:p>
          <a:p>
            <a:pPr lvl="1"/>
            <a:r>
              <a:rPr lang="cs-CZ" dirty="0" smtClean="0"/>
              <a:t>a předpisy o zacházení s hořlavinami, výbušninami, zbraněmi, radioaktivními látkami, chemickými látkami a chemickými směsmi a jinými látkami škodlivými zdraví, pokud upravují otázky týkající se ochrany života a zdraví.</a:t>
            </a:r>
          </a:p>
          <a:p>
            <a:r>
              <a:rPr lang="cs-CZ" dirty="0" smtClean="0"/>
              <a:t>Pokyny k zajištění BOZP jsou:</a:t>
            </a:r>
          </a:p>
          <a:p>
            <a:pPr lvl="1"/>
            <a:r>
              <a:rPr lang="cs-CZ" dirty="0" smtClean="0"/>
              <a:t> konkrétní pokyny dané zaměstnanci vedoucími zaměstnanci, kteří jsou mu nadřízeni.</a:t>
            </a:r>
          </a:p>
          <a:p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7924800" y="508000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Další zákony, nařízení vlády, vyhlášky ministerstev a jiných správních celků apod.)</a:t>
            </a:r>
            <a:endParaRPr lang="cs-CZ" dirty="0"/>
          </a:p>
        </p:txBody>
      </p:sp>
      <p:cxnSp>
        <p:nvCxnSpPr>
          <p:cNvPr id="8" name="Přímá spojovací šipka 7"/>
          <p:cNvCxnSpPr/>
          <p:nvPr/>
        </p:nvCxnSpPr>
        <p:spPr bwMode="auto">
          <a:xfrm flipH="1">
            <a:off x="9401908" y="1703754"/>
            <a:ext cx="1109784" cy="898769"/>
          </a:xfrm>
          <a:prstGeom prst="straightConnector1">
            <a:avLst/>
          </a:prstGeom>
          <a:ln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ochrana pro mladistvé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omezení pro zaměstnance ve věku 15 – 18 let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1874" y="214674"/>
            <a:ext cx="10753200" cy="451576"/>
          </a:xfrm>
        </p:spPr>
        <p:txBody>
          <a:bodyPr/>
          <a:lstStyle/>
          <a:p>
            <a:r>
              <a:rPr lang="cs-CZ" dirty="0" smtClean="0"/>
              <a:t>Příklady omezeních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2032" y="721895"/>
            <a:ext cx="10753200" cy="5170263"/>
          </a:xfrm>
        </p:spPr>
        <p:txBody>
          <a:bodyPr/>
          <a:lstStyle/>
          <a:p>
            <a:r>
              <a:rPr lang="cs-CZ" sz="2000" dirty="0" smtClean="0"/>
              <a:t>maximální délka směny v jednotlivých dnech nesmí překročit 8 hodin (§79a ZP)</a:t>
            </a:r>
          </a:p>
          <a:p>
            <a:r>
              <a:rPr lang="cs-CZ" sz="2000" dirty="0" smtClean="0"/>
              <a:t>pokud mladiství pracují ve více pracovněprávních vztazích, nesmí v souhrnu pracovat víc než 40 hodin týdně (§79a ZP)</a:t>
            </a:r>
          </a:p>
          <a:p>
            <a:r>
              <a:rPr lang="cs-CZ" sz="2000" dirty="0" smtClean="0"/>
              <a:t>přestávka na jídlo a oddech se poskytuje již po 4,5 hodinách práce (§88 ZP)</a:t>
            </a:r>
          </a:p>
          <a:p>
            <a:r>
              <a:rPr lang="cs-CZ" sz="2000" dirty="0" smtClean="0"/>
              <a:t>minimální nepřetržitý odpočinek mezi dvěma směnami činí nejméně 12 hodin (§90 ZP)</a:t>
            </a:r>
          </a:p>
          <a:p>
            <a:r>
              <a:rPr lang="cs-CZ" sz="2000" dirty="0" smtClean="0"/>
              <a:t>nepřetržitý odpočinek v týdnu činí nejméně 48 hodin (§92 ZP)</a:t>
            </a:r>
          </a:p>
          <a:p>
            <a:r>
              <a:rPr lang="cs-CZ" sz="2000" dirty="0" smtClean="0"/>
              <a:t>zákaz práce přesčas a práce v noci, až na zákonem výslovně stanovené výjimky (§245 ZP)</a:t>
            </a:r>
          </a:p>
          <a:p>
            <a:r>
              <a:rPr lang="cs-CZ" sz="2000" dirty="0" smtClean="0"/>
              <a:t>povinnost poskytovat </a:t>
            </a:r>
            <a:r>
              <a:rPr lang="cs-CZ" sz="2000" dirty="0" smtClean="0"/>
              <a:t>mladistvým </a:t>
            </a:r>
            <a:r>
              <a:rPr lang="cs-CZ" sz="2000" dirty="0" smtClean="0"/>
              <a:t>zaměstnancům zvýšenou péči a zaměstnávat je jen pracemi přiměřenými jejich fyzickému a rozumovému rozvoji (§244 ZP)</a:t>
            </a:r>
          </a:p>
          <a:p>
            <a:r>
              <a:rPr lang="cs-CZ" sz="2000" dirty="0" smtClean="0"/>
              <a:t>zákaz některých rizikových prací, např. práce pod zemí při těžbě nerostů a při ražení tunelů a štol (§246 ZP)</a:t>
            </a:r>
          </a:p>
          <a:p>
            <a:r>
              <a:rPr lang="cs-CZ" sz="2000" dirty="0" smtClean="0"/>
              <a:t>zákaz sjednání dohody o odpovědnosti za svěřené hodnoty (tzn. dohody o hmotné odpovědnosti) a za ztrátu svěřených věcí (§252 a 255 ZP)</a:t>
            </a:r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 – s tím si není radno zahrávat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https://www.loupak.fun/video/srandicky/15364-bezpecnost-na-pracovisti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stavu a dodržování 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Provádějí:</a:t>
            </a:r>
          </a:p>
          <a:p>
            <a:pPr lvl="1"/>
            <a:r>
              <a:rPr lang="cs-CZ" dirty="0" smtClean="0"/>
              <a:t>Odborové orgány</a:t>
            </a:r>
          </a:p>
          <a:p>
            <a:pPr lvl="1"/>
            <a:r>
              <a:rPr lang="cs-CZ" dirty="0" smtClean="0"/>
              <a:t>Zástupci pro oblast BOZP</a:t>
            </a:r>
          </a:p>
          <a:p>
            <a:pPr lvl="1"/>
            <a:r>
              <a:rPr lang="cs-CZ" dirty="0" smtClean="0"/>
              <a:t>Státní úřad inspekce práce</a:t>
            </a:r>
          </a:p>
          <a:p>
            <a:pPr lvl="1"/>
            <a:r>
              <a:rPr lang="cs-CZ" dirty="0" smtClean="0"/>
              <a:t>Oblastní inspektoráty práce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Státní úřady mají právo:</a:t>
            </a:r>
          </a:p>
          <a:p>
            <a:pPr lvl="1"/>
            <a:r>
              <a:rPr lang="cs-CZ" dirty="0" smtClean="0"/>
              <a:t>Vstupovat do všech prostorů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/>
            <a:r>
              <a:rPr lang="cs-CZ" dirty="0" smtClean="0"/>
              <a:t>Vyžadovat potřebné podklady</a:t>
            </a:r>
          </a:p>
          <a:p>
            <a:pPr lvl="1"/>
            <a:r>
              <a:rPr lang="cs-CZ" dirty="0" smtClean="0"/>
              <a:t>Nařizovat odstranění zjištěných závad</a:t>
            </a:r>
          </a:p>
          <a:p>
            <a:pPr lvl="1"/>
            <a:r>
              <a:rPr lang="cs-CZ" dirty="0" smtClean="0"/>
              <a:t>Udělit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teli</a:t>
            </a:r>
            <a:r>
              <a:rPr lang="cs-CZ" dirty="0" smtClean="0"/>
              <a:t> příslušnou pokuty za porušení předpisů v BOZP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práce aneb jak rychle umřít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https://www.youtube.com/watch?v=AKzbuKktMOY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Hezký zbytek dne.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 buďte na sebe opatrní.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Stručná historie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Raný kapitalismus (16.-17. st.)</a:t>
            </a:r>
          </a:p>
          <a:p>
            <a:pPr lvl="1"/>
            <a:r>
              <a:rPr lang="cs-CZ" dirty="0" smtClean="0"/>
              <a:t>Péče o bezpečnost a hygienu práce opomíjena</a:t>
            </a:r>
          </a:p>
          <a:p>
            <a:r>
              <a:rPr lang="cs-CZ" dirty="0" smtClean="0"/>
              <a:t>Průmyslová revoluce (18.-19. st.)</a:t>
            </a:r>
          </a:p>
          <a:p>
            <a:pPr lvl="1"/>
            <a:r>
              <a:rPr lang="cs-CZ" dirty="0" smtClean="0"/>
              <a:t>Zavádění bezpečnostních a hygienických opatření stále opomíjeno</a:t>
            </a:r>
          </a:p>
          <a:p>
            <a:pPr lvl="1"/>
            <a:r>
              <a:rPr lang="cs-CZ" dirty="0" smtClean="0"/>
              <a:t>Začátky používání strojů a nových zařízení</a:t>
            </a:r>
          </a:p>
          <a:p>
            <a:pPr lvl="1"/>
            <a:r>
              <a:rPr lang="cs-CZ" dirty="0" smtClean="0"/>
              <a:t>Zvýšené riziko práce a četnosti úrazů</a:t>
            </a:r>
          </a:p>
          <a:p>
            <a:r>
              <a:rPr lang="cs-CZ" dirty="0" smtClean="0"/>
              <a:t>Konec 19. st. - 20. st.</a:t>
            </a:r>
          </a:p>
          <a:p>
            <a:pPr lvl="1"/>
            <a:r>
              <a:rPr lang="cs-CZ" dirty="0" smtClean="0"/>
              <a:t>Politický tlak – velký počet úrazů i hromadných -&gt; tlak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na podnikatele</a:t>
            </a:r>
          </a:p>
          <a:p>
            <a:pPr lvl="1"/>
            <a:r>
              <a:rPr lang="cs-CZ" dirty="0" smtClean="0"/>
              <a:t>Ekonomické důsledky – finanční výdaje spojené s úrazy</a:t>
            </a:r>
          </a:p>
          <a:p>
            <a:pPr lvl="1"/>
            <a:r>
              <a:rPr lang="cs-CZ" dirty="0" smtClean="0"/>
              <a:t>=&gt; výhodnější je úrazům předcházet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zákony zajišťující bezpečnou a zdravotně nezávadnou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r. 1891 – v Německu novela živnostenského řádu</a:t>
            </a:r>
          </a:p>
          <a:p>
            <a:r>
              <a:rPr lang="cs-CZ" dirty="0" smtClean="0"/>
              <a:t>r. 1854 – </a:t>
            </a:r>
            <a:r>
              <a:rPr lang="cs-CZ" dirty="0" err="1" smtClean="0"/>
              <a:t>Rakousko</a:t>
            </a:r>
            <a:r>
              <a:rPr lang="cs-CZ" dirty="0" smtClean="0"/>
              <a:t>-Uhersko a obecný horní zákon</a:t>
            </a:r>
          </a:p>
          <a:p>
            <a:r>
              <a:rPr lang="cs-CZ" dirty="0" smtClean="0"/>
              <a:t>r. 1885 – novela živnostenského řádu</a:t>
            </a:r>
          </a:p>
          <a:p>
            <a:r>
              <a:rPr lang="cs-CZ" dirty="0" smtClean="0"/>
              <a:t>r. 1893 – zákon o ochraně průmyslových a továrních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proti nehodám a živnostenských dozorcích</a:t>
            </a:r>
          </a:p>
          <a:p>
            <a:r>
              <a:rPr lang="cs-CZ" dirty="0" smtClean="0"/>
              <a:t>Opatření nejprve pro zařízení obzvlášť nebezpečná (doly, hutě, sklárny, …)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Intenzivnější starost o bezpečí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14585"/>
            <a:ext cx="10753200" cy="4417415"/>
          </a:xfrm>
        </p:spPr>
        <p:txBody>
          <a:bodyPr/>
          <a:lstStyle/>
          <a:p>
            <a:r>
              <a:rPr lang="cs-CZ" dirty="0" smtClean="0"/>
              <a:t>Mezi dvěma světovými válkami</a:t>
            </a:r>
          </a:p>
          <a:p>
            <a:r>
              <a:rPr lang="cs-CZ" dirty="0" smtClean="0"/>
              <a:t>Vydána řada obecných a zvláštních předpisů</a:t>
            </a:r>
          </a:p>
          <a:p>
            <a:pPr lvl="1"/>
            <a:r>
              <a:rPr lang="cs-CZ" dirty="0" smtClean="0"/>
              <a:t>Např. všeobecné předpisy na ochranu života a zdraví pomocných dělníků</a:t>
            </a:r>
          </a:p>
          <a:p>
            <a:r>
              <a:rPr lang="cs-CZ" dirty="0" smtClean="0"/>
              <a:t>Po 2. světové válce</a:t>
            </a:r>
          </a:p>
          <a:p>
            <a:pPr lvl="1"/>
            <a:r>
              <a:rPr lang="cs-CZ" dirty="0" smtClean="0"/>
              <a:t>Zvýšená pozornost věnovaná problematice bezpečnosti práce a ochraně zdraví při práci</a:t>
            </a:r>
          </a:p>
          <a:p>
            <a:pPr lvl="1"/>
            <a:r>
              <a:rPr lang="cs-CZ" dirty="0" smtClean="0"/>
              <a:t>Zejména na našem území</a:t>
            </a:r>
          </a:p>
          <a:p>
            <a:pPr lvl="1"/>
            <a:r>
              <a:rPr lang="cs-CZ" dirty="0" smtClean="0"/>
              <a:t>Evropa obnovovala válkou zničené hospodářství</a:t>
            </a:r>
          </a:p>
          <a:p>
            <a:pPr lvl="1"/>
            <a:r>
              <a:rPr lang="cs-CZ" dirty="0" smtClean="0"/>
              <a:t>Důležitost této problematiky dále vzrostla při rozvoji průmyslové výroby a rozmachu jaderné energetiky</a:t>
            </a:r>
          </a:p>
          <a:p>
            <a:r>
              <a:rPr lang="cs-CZ" dirty="0" smtClean="0"/>
              <a:t>20. – 21. st.</a:t>
            </a:r>
          </a:p>
          <a:p>
            <a:pPr lvl="1"/>
            <a:r>
              <a:rPr lang="cs-CZ" dirty="0" smtClean="0"/>
              <a:t>Zaměření pozornost příslušných orgánů evropských struktur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Každá FO koná práci vždy v určitém pracovním prostředí a za určitých pracovních podmínek.</a:t>
            </a:r>
          </a:p>
          <a:p>
            <a:pPr lvl="1"/>
            <a:r>
              <a:rPr lang="cs-CZ" dirty="0" smtClean="0"/>
              <a:t>Pracovní podmínky – co nejpříznivější, přizpůsobeny tělesným a duševním potřebám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-&gt; omezení rizika práce na minimum (zejména při práci se škodlivými látkami a na zvlášť rizikových pracovištích)</a:t>
            </a:r>
          </a:p>
          <a:p>
            <a:r>
              <a:rPr lang="cs-CZ" dirty="0" smtClean="0"/>
              <a:t>Vznik poškození zdraví/ohrožení života</a:t>
            </a:r>
          </a:p>
          <a:p>
            <a:pPr lvl="1"/>
            <a:r>
              <a:rPr lang="cs-CZ" dirty="0" smtClean="0"/>
              <a:t>= zvýšené náklady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Zvýšené náklady při poškození zdraví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24000"/>
            <a:ext cx="10753200" cy="4308000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Postižený je vyřazen z pracovního procesu (trvale nebo na určitou dobu)</a:t>
            </a:r>
          </a:p>
          <a:p>
            <a:pPr marL="838350" lvl="1" indent="-514350"/>
            <a:r>
              <a:rPr lang="cs-CZ" dirty="0" err="1" smtClean="0"/>
              <a:t>Zam</a:t>
            </a:r>
            <a:r>
              <a:rPr lang="cs-CZ" dirty="0" smtClean="0"/>
              <a:t>-tel se o něho musí postarat</a:t>
            </a:r>
          </a:p>
          <a:p>
            <a:pPr marL="838350" lvl="1" indent="-514350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nepřináší žádný finanční ekvivalent</a:t>
            </a:r>
          </a:p>
          <a:p>
            <a:pPr marL="838350" lvl="1" indent="-514350"/>
            <a:r>
              <a:rPr lang="cs-CZ" dirty="0" smtClean="0"/>
              <a:t>Vliv na efektivitu a rentabilitu práce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Následky na zdraví nebo na životě</a:t>
            </a:r>
          </a:p>
          <a:p>
            <a:pPr marL="838350" lvl="1" indent="-514350"/>
            <a:r>
              <a:rPr lang="cs-CZ" dirty="0" smtClean="0"/>
              <a:t>Otázka </a:t>
            </a:r>
            <a:r>
              <a:rPr lang="cs-CZ" dirty="0" smtClean="0"/>
              <a:t>znovu zapojení </a:t>
            </a:r>
            <a:r>
              <a:rPr lang="cs-CZ" dirty="0" smtClean="0"/>
              <a:t>do pracovního procesu</a:t>
            </a:r>
          </a:p>
          <a:p>
            <a:pPr marL="838350" lvl="1" indent="-514350"/>
            <a:r>
              <a:rPr lang="cs-CZ" dirty="0" err="1" smtClean="0"/>
              <a:t>Event</a:t>
            </a:r>
            <a:r>
              <a:rPr lang="cs-CZ" dirty="0" smtClean="0"/>
              <a:t>. </a:t>
            </a:r>
            <a:r>
              <a:rPr lang="cs-CZ" dirty="0" smtClean="0"/>
              <a:t>nutnost </a:t>
            </a:r>
            <a:r>
              <a:rPr lang="cs-CZ" dirty="0" smtClean="0"/>
              <a:t>změny kvalifikace (plus omezení v občanském životě)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Povinnost </a:t>
            </a:r>
            <a:r>
              <a:rPr lang="cs-CZ" dirty="0" err="1" smtClean="0"/>
              <a:t>zam</a:t>
            </a:r>
            <a:r>
              <a:rPr lang="cs-CZ" dirty="0" smtClean="0"/>
              <a:t>-tele nahradit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způsobenou škodu</a:t>
            </a:r>
          </a:p>
          <a:p>
            <a:pPr marL="838350" lvl="1" indent="-514350"/>
            <a:r>
              <a:rPr lang="cs-CZ" dirty="0" smtClean="0"/>
              <a:t>Zákonné pojištění – přirážka k pojistnému v případě opakujících se úrazů</a:t>
            </a:r>
          </a:p>
          <a:p>
            <a:pPr marL="838350" lvl="1" indent="-514350"/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Prevence/ochranná funkce</a:t>
            </a:r>
          </a:p>
          <a:p>
            <a:pPr marL="838350" lvl="1" indent="-514350"/>
            <a:r>
              <a:rPr lang="cs-CZ" dirty="0" smtClean="0"/>
              <a:t>Užívání nových technických poznatků moderní vědy si žádá zavádění nových opatření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err="1" smtClean="0"/>
              <a:t>Hospodářsko</a:t>
            </a:r>
            <a:r>
              <a:rPr lang="cs-CZ" dirty="0" smtClean="0"/>
              <a:t> -organizátorská funkce</a:t>
            </a:r>
          </a:p>
          <a:p>
            <a:pPr marL="838350" lvl="1" indent="-514350"/>
            <a:r>
              <a:rPr lang="cs-CZ" dirty="0" smtClean="0"/>
              <a:t>Problematika produktivity práce</a:t>
            </a:r>
          </a:p>
          <a:p>
            <a:pPr marL="838350" lvl="1" indent="-514350"/>
            <a:r>
              <a:rPr lang="cs-CZ" dirty="0" smtClean="0"/>
              <a:t>Vliv faktorů jako jsou: únava, jednostranná dlouhodobá nadměrná zátěž, psychické napětí, vliv mechanizace a automatizace a robotizace, používání počítačové techniky, …</a:t>
            </a:r>
          </a:p>
          <a:p>
            <a:pPr marL="838350" lvl="1" indent="-514350"/>
            <a:r>
              <a:rPr lang="cs-CZ" dirty="0" smtClean="0"/>
              <a:t>dále: zařízení pracoviště, osvětlení, větratelnost místností, klimatizace</a:t>
            </a:r>
          </a:p>
          <a:p>
            <a:pPr marL="838350" lvl="1" indent="-514350"/>
            <a:r>
              <a:rPr lang="cs-CZ" dirty="0" smtClean="0"/>
              <a:t>dále: úroveň výchovy, zdravotní péče, životního prostředí, identifikace a hodnocení rizik, program prevence havárií, 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Vhodné osvětlení ve školách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https://www.idnes.cz/zpravy/domaci/svetlo-vliv-skola-student-mysleni-mozek-poznavani-slunce-zarivky-cvut-vyzkum.A191126_144626_domaci_pmk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797</TotalTime>
  <Words>1731</Words>
  <Application>Microsoft Office PowerPoint</Application>
  <PresentationFormat>Vlastní</PresentationFormat>
  <Paragraphs>220</Paragraphs>
  <Slides>22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prezentace-edu-cz</vt:lpstr>
      <vt:lpstr>BOZP</vt:lpstr>
      <vt:lpstr>BOZP – s tím si není radno zahrávat</vt:lpstr>
      <vt:lpstr>Stručná historie</vt:lpstr>
      <vt:lpstr>První zákony zajišťující bezpečnou a zdravotně nezávadnou práci</vt:lpstr>
      <vt:lpstr>Intenzivnější starost o bezpečí zam-ců</vt:lpstr>
      <vt:lpstr>Význam BOZP</vt:lpstr>
      <vt:lpstr>Zvýšené náklady při poškození zdraví</vt:lpstr>
      <vt:lpstr>Funkce BOZP</vt:lpstr>
      <vt:lpstr>Vhodné osvětlení ve školách</vt:lpstr>
      <vt:lpstr>Právní úprava BOZP</vt:lpstr>
      <vt:lpstr>Prováděcí právní předpisy</vt:lpstr>
      <vt:lpstr>Další prováděcí předpisy</vt:lpstr>
      <vt:lpstr>Mezinárodní dokumenty k BOZP závazné pro ČR</vt:lpstr>
      <vt:lpstr>BOZP</vt:lpstr>
      <vt:lpstr>Povinnosti zam-tele</vt:lpstr>
      <vt:lpstr>Práva a povinnosti zam-ce</vt:lpstr>
      <vt:lpstr>Zákoník práce § 349</vt:lpstr>
      <vt:lpstr>Speciální ochrana pro mladistvé</vt:lpstr>
      <vt:lpstr>Příklady omezeních</vt:lpstr>
      <vt:lpstr>Kontrola stavu a dodržování BOZP</vt:lpstr>
      <vt:lpstr>Bezpečnost práce aneb jak rychle umřít  </vt:lpstr>
      <vt:lpstr>Hezký zbytek dne.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42</cp:revision>
  <cp:lastPrinted>1601-01-01T00:00:00Z</cp:lastPrinted>
  <dcterms:created xsi:type="dcterms:W3CDTF">2019-06-11T20:19:30Z</dcterms:created>
  <dcterms:modified xsi:type="dcterms:W3CDTF">2022-11-22T11:15:35Z</dcterms:modified>
</cp:coreProperties>
</file>