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Layouts/slideLayout3.xml" ContentType="application/vnd.openxmlformats-officedocument.presentationml.slideLayout+xml"/>
  <Default Extension="emf" ContentType="image/x-emf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5"/>
  </p:notesMasterIdLst>
  <p:handoutMasterIdLst>
    <p:handoutMasterId r:id="rId36"/>
  </p:handoutMasterIdLst>
  <p:sldIdLst>
    <p:sldId id="256" r:id="rId2"/>
    <p:sldId id="257" r:id="rId3"/>
    <p:sldId id="258" r:id="rId4"/>
    <p:sldId id="259" r:id="rId5"/>
    <p:sldId id="260" r:id="rId6"/>
    <p:sldId id="262" r:id="rId7"/>
    <p:sldId id="281" r:id="rId8"/>
    <p:sldId id="286" r:id="rId9"/>
    <p:sldId id="287" r:id="rId10"/>
    <p:sldId id="288" r:id="rId11"/>
    <p:sldId id="261" r:id="rId12"/>
    <p:sldId id="285" r:id="rId13"/>
    <p:sldId id="284" r:id="rId14"/>
    <p:sldId id="280" r:id="rId15"/>
    <p:sldId id="282" r:id="rId16"/>
    <p:sldId id="263" r:id="rId17"/>
    <p:sldId id="264" r:id="rId18"/>
    <p:sldId id="283" r:id="rId19"/>
    <p:sldId id="265" r:id="rId20"/>
    <p:sldId id="266" r:id="rId21"/>
    <p:sldId id="267" r:id="rId22"/>
    <p:sldId id="268" r:id="rId23"/>
    <p:sldId id="269" r:id="rId24"/>
    <p:sldId id="270" r:id="rId25"/>
    <p:sldId id="271" r:id="rId26"/>
    <p:sldId id="272" r:id="rId27"/>
    <p:sldId id="273" r:id="rId28"/>
    <p:sldId id="274" r:id="rId29"/>
    <p:sldId id="275" r:id="rId30"/>
    <p:sldId id="276" r:id="rId31"/>
    <p:sldId id="277" r:id="rId32"/>
    <p:sldId id="278" r:id="rId33"/>
    <p:sldId id="279" r:id="rId34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4316" autoAdjust="0"/>
    <p:restoredTop sz="69310" autoAdjust="0"/>
  </p:normalViewPr>
  <p:slideViewPr>
    <p:cSldViewPr snapToGrid="0">
      <p:cViewPr varScale="1">
        <p:scale>
          <a:sx n="81" d="100"/>
          <a:sy n="81" d="100"/>
        </p:scale>
        <p:origin x="-1468" y="-5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=""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=""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8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15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23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31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32</a:t>
            </a:fld>
            <a:endParaRPr lang="cs-CZ" alt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33</a:t>
            </a:fld>
            <a:endParaRPr lang="cs-CZ" alt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935384140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=""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=""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=""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=""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="" xmlns:a16="http://schemas.microsoft.com/office/drawing/2014/main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="" xmlns:a16="http://schemas.microsoft.com/office/drawing/2014/main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="" xmlns:a16="http://schemas.microsoft.com/office/drawing/2014/main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="" xmlns:a16="http://schemas.microsoft.com/office/drawing/2014/main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="" xmlns:a16="http://schemas.microsoft.com/office/drawing/2014/main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=""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1691229579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=""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=""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=""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9481167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="" xmlns:a16="http://schemas.microsoft.com/office/drawing/2014/main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3317168426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=""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="" xmlns:a16="http://schemas.microsoft.com/office/drawing/2014/main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96673959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=""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=""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=""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=""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=""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=""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=""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=""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=""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=""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=""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="" xmlns:a16="http://schemas.microsoft.com/office/drawing/2014/main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71374107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=""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=""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="" xmlns:a16="http://schemas.microsoft.com/office/drawing/2014/main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117383761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="" xmlns:a16="http://schemas.microsoft.com/office/drawing/2014/main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="" xmlns:p14="http://schemas.microsoft.com/office/powerpoint/2010/main" val="234975528"/>
      </p:ext>
    </p:extLst>
  </p:cSld>
  <p:clrMapOvr>
    <a:masterClrMapping/>
  </p:clrMapOvr>
  <p:hf hdr="0" dt="0"/>
  <p:extLst mod="1">
    <p:ext uri="{DCECCB84-F9BA-43D5-87BE-67443E8EF086}">
      <p15:sldGuideLst xmlns=""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=""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=""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=""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úprava zaměstnanosti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Nevýhody agenturního zaměstnávání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povinnost zaplatit agentuře práce nejen veškeré náklady na zaměstnance, ale také smluvený poplatek</a:t>
            </a:r>
          </a:p>
          <a:p>
            <a:r>
              <a:rPr lang="cs-CZ" dirty="0" smtClean="0"/>
              <a:t>další nevýhodou je například absence úpravy odpovědnosti za škodu</a:t>
            </a: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Úřad práce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47809" y="1234801"/>
            <a:ext cx="11329038" cy="4139998"/>
          </a:xfrm>
        </p:spPr>
        <p:txBody>
          <a:bodyPr/>
          <a:lstStyle/>
          <a:p>
            <a:r>
              <a:rPr lang="cs-CZ" sz="2400" dirty="0" smtClean="0"/>
              <a:t>zprostředkovávají zaměstnání na celém území České republiky</a:t>
            </a:r>
          </a:p>
          <a:p>
            <a:r>
              <a:rPr lang="cs-CZ" sz="2400" u="sng" dirty="0" smtClean="0"/>
              <a:t>Uchazeč o zaměstnání </a:t>
            </a:r>
          </a:p>
          <a:p>
            <a:pPr lvl="1">
              <a:buFontTx/>
              <a:buChar char="-"/>
            </a:pPr>
            <a:r>
              <a:rPr lang="cs-CZ" sz="1800" dirty="0" smtClean="0"/>
              <a:t>je FO, která osobně požádá o zprostředkování vhodného zaměstnání krajskou pobočku Úřadu práce, v jejímž územním obvodu má bydliště a při splnění zákonem stanovených podmínek je zařazena do evidence uchazečů o zaměstnání.</a:t>
            </a:r>
          </a:p>
          <a:p>
            <a:pPr lvl="1">
              <a:buFontTx/>
              <a:buChar char="-"/>
            </a:pPr>
            <a:r>
              <a:rPr lang="cs-CZ" sz="1800" dirty="0" smtClean="0"/>
              <a:t>Není v pracovněprávním vztahu nebo ve služebním poměru, OSVČ, …(§ 25 Zákona o zaměstnanosti)</a:t>
            </a:r>
          </a:p>
          <a:p>
            <a:r>
              <a:rPr lang="cs-CZ" sz="2400" dirty="0" smtClean="0"/>
              <a:t>Uchazeč o zaměstnání je zařazen do evidence uchazečů o zaměstnání na základě písemné žádosti</a:t>
            </a:r>
          </a:p>
          <a:p>
            <a:r>
              <a:rPr lang="cs-CZ" sz="2400" dirty="0" smtClean="0"/>
              <a:t>Uchazeč může být z evidence též vyřazen, jestliže bez vážných důvodů odmítne nastoupit do vhodného zaměstnání nebo úmyslně maří součinnost</a:t>
            </a:r>
          </a:p>
          <a:p>
            <a:pPr lvl="1"/>
            <a:r>
              <a:rPr lang="cs-CZ" sz="1800" dirty="0" smtClean="0"/>
              <a:t>Znovu může být zařazen do evidence po uplynutí 6 měsíců</a:t>
            </a:r>
            <a:endParaRPr lang="cs-CZ" sz="18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u="sng" dirty="0" smtClean="0"/>
              <a:t>Zájemce o zaměstnání</a:t>
            </a:r>
          </a:p>
          <a:p>
            <a:pPr lvl="1"/>
            <a:r>
              <a:rPr lang="cs-CZ" dirty="0" smtClean="0"/>
              <a:t>FO, která má zájem o zprostředkování zaměstnání </a:t>
            </a:r>
          </a:p>
          <a:p>
            <a:pPr lvl="1"/>
            <a:r>
              <a:rPr lang="cs-CZ" dirty="0" smtClean="0"/>
              <a:t>a za tím účelem požádá o zařazení do evidence zájemců o zaměstnání kterýkoliv úřad práce na území České republiky</a:t>
            </a:r>
          </a:p>
          <a:p>
            <a:pPr lvl="1">
              <a:buNone/>
            </a:pPr>
            <a:endParaRPr lang="cs-CZ" dirty="0" smtClean="0"/>
          </a:p>
          <a:p>
            <a:pPr lvl="1"/>
            <a:r>
              <a:rPr lang="cs-CZ" dirty="0" smtClean="0"/>
              <a:t>Zájemci o zaměstnání Úřad práce ČR zprostředkovává vhodné zaměstnání a může mu zabezpečit rekvalifikaci.</a:t>
            </a:r>
          </a:p>
          <a:p>
            <a:pPr lvl="1"/>
            <a:r>
              <a:rPr lang="cs-CZ" dirty="0" smtClean="0"/>
              <a:t>Vedení v evidenci zájemců o zaměstnání lze ukončit na základě žádosti zájemce o zaměstnání nebo v případě, že zájemce o zaměstnání neposkytuje Úřadu práce ČR při zprostředkování zaměstnání potřebnou součinnost nebo ji maří.</a:t>
            </a:r>
          </a:p>
          <a:p>
            <a:r>
              <a:rPr lang="cs-CZ" dirty="0" smtClean="0"/>
              <a:t/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dirty="0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831273"/>
            <a:ext cx="10753200" cy="5000727"/>
          </a:xfrm>
        </p:spPr>
        <p:txBody>
          <a:bodyPr/>
          <a:lstStyle/>
          <a:p>
            <a:r>
              <a:rPr lang="cs-CZ" u="sng" dirty="0" smtClean="0"/>
              <a:t>Nekolidujícího zaměstnání</a:t>
            </a:r>
          </a:p>
          <a:p>
            <a:pPr lvl="1"/>
            <a:r>
              <a:rPr lang="cs-CZ" dirty="0" err="1" smtClean="0"/>
              <a:t>Zam</a:t>
            </a:r>
            <a:r>
              <a:rPr lang="cs-CZ" dirty="0" smtClean="0"/>
              <a:t>-ní, </a:t>
            </a:r>
            <a:r>
              <a:rPr lang="cs-CZ" dirty="0" err="1" smtClean="0"/>
              <a:t>kt</a:t>
            </a:r>
            <a:r>
              <a:rPr lang="cs-CZ" dirty="0" smtClean="0"/>
              <a:t>. nebrání zařazení do evidence uchazečů 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nání</a:t>
            </a: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 lvl="1"/>
            <a:r>
              <a:rPr lang="cs-CZ" dirty="0" smtClean="0"/>
              <a:t>výkon činnosti na základě pracovního nebo služebního poměru, pokud měsíční výdělek nepřesáhne polovinu minimální mzdy, nebo</a:t>
            </a:r>
          </a:p>
          <a:p>
            <a:pPr lvl="1">
              <a:buNone/>
            </a:pPr>
            <a:endParaRPr lang="cs-CZ" dirty="0" smtClean="0"/>
          </a:p>
          <a:p>
            <a:pPr lvl="1"/>
            <a:r>
              <a:rPr lang="cs-CZ" dirty="0" smtClean="0"/>
              <a:t>výkon činnosti na základě dohody o pracovní činnosti, pokud měsíční odměna nebo odměna připadající na 1 měsíc za období, za které přísluší, nepřesáhne polovinu minimální mzdy.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37929" y="445477"/>
            <a:ext cx="10753200" cy="5225159"/>
          </a:xfrm>
        </p:spPr>
        <p:txBody>
          <a:bodyPr/>
          <a:lstStyle/>
          <a:p>
            <a:r>
              <a:rPr lang="cs-CZ" u="sng" dirty="0" smtClean="0"/>
              <a:t>Vhodné zaměstnání</a:t>
            </a:r>
          </a:p>
          <a:p>
            <a:r>
              <a:rPr lang="cs-CZ" dirty="0" smtClean="0"/>
              <a:t>Odpovídá </a:t>
            </a:r>
            <a:r>
              <a:rPr lang="cs-CZ" dirty="0" smtClean="0"/>
              <a:t>uchazeči:</a:t>
            </a:r>
          </a:p>
          <a:p>
            <a:pPr lvl="1"/>
            <a:r>
              <a:rPr lang="cs-CZ" dirty="0" smtClean="0"/>
              <a:t>Zdravotnímu stavu, s přihlédnutím k jeho věku</a:t>
            </a:r>
          </a:p>
          <a:p>
            <a:pPr lvl="1"/>
            <a:r>
              <a:rPr lang="cs-CZ" dirty="0" smtClean="0"/>
              <a:t>Kvalifikaci</a:t>
            </a:r>
          </a:p>
          <a:p>
            <a:pPr lvl="1"/>
            <a:r>
              <a:rPr lang="cs-CZ" dirty="0" smtClean="0"/>
              <a:t>Schopnostem</a:t>
            </a:r>
          </a:p>
          <a:p>
            <a:pPr lvl="1"/>
            <a:r>
              <a:rPr lang="cs-CZ" dirty="0" smtClean="0"/>
              <a:t>Délce předchozí doby jeho zaměstnání</a:t>
            </a:r>
          </a:p>
          <a:p>
            <a:pPr lvl="1"/>
            <a:r>
              <a:rPr lang="cs-CZ" dirty="0" smtClean="0"/>
              <a:t>Možnosti ubytování</a:t>
            </a:r>
          </a:p>
          <a:p>
            <a:pPr lvl="1"/>
            <a:r>
              <a:rPr lang="cs-CZ" dirty="0" smtClean="0"/>
              <a:t>Délka pracovní doby vhodného zaměstnání musí činit nejméně 80 % stanovené týdenní pracovní doby a</a:t>
            </a:r>
          </a:p>
          <a:p>
            <a:pPr lvl="1"/>
            <a:r>
              <a:rPr lang="cs-CZ" dirty="0" smtClean="0"/>
              <a:t>Zaměstnání musí být sjednáno na dobu neurčitou, nebo na dobu určitou delší než 3 měsíce. </a:t>
            </a:r>
          </a:p>
          <a:p>
            <a:pPr lvl="1"/>
            <a:r>
              <a:rPr lang="cs-CZ" dirty="0" smtClean="0"/>
              <a:t>Vhodné zaměstnání dále musí zakládat povinnost odvádět pojistné na důchodové pojištění a příspěvek na státní politiku zaměstnanosti.</a:t>
            </a:r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Podpora v nezaměstnanosti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pravidelná sociální dávka, kterou stát vyplácí každý měsíc lidem, kteří vlivem ztráty zaměstnání přišli o své příjmy</a:t>
            </a:r>
          </a:p>
          <a:p>
            <a:r>
              <a:rPr lang="cs-CZ" dirty="0" smtClean="0"/>
              <a:t>tímto způsobem jim má pomoci přečkat složité období, avšak pouze </a:t>
            </a:r>
            <a:r>
              <a:rPr lang="cs-CZ" b="1" dirty="0" smtClean="0"/>
              <a:t>po nezbytně nutnou dobu</a:t>
            </a:r>
          </a:p>
          <a:p>
            <a:r>
              <a:rPr lang="cs-CZ" dirty="0" smtClean="0"/>
              <a:t>podpora není určená lidem, kteří jsou nezaměstnaní dobrovolně, ale těm jedincům, kteří zaměstnání aktivně hledají a mají o jeho nalezení skutečný zájem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Nárok na podporu v nezaměstnanosti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37930" y="1351343"/>
            <a:ext cx="10753200" cy="4139998"/>
          </a:xfrm>
        </p:spPr>
        <p:txBody>
          <a:bodyPr/>
          <a:lstStyle/>
          <a:p>
            <a:pPr marL="342900" indent="-342900">
              <a:buAutoNum type="alphaLcParenR"/>
            </a:pPr>
            <a:r>
              <a:rPr lang="cs-CZ" sz="2400" dirty="0" smtClean="0"/>
              <a:t>Vykonával zaměstnáním nebo jinou výdělečnou činností dobu důchodového pojištění v délce alespoň 12 měsíců v průběhu posledních 2 let před zařazením do evidence</a:t>
            </a:r>
          </a:p>
          <a:p>
            <a:pPr marL="342900" indent="-342900">
              <a:buAutoNum type="alphaLcParenR"/>
            </a:pPr>
            <a:r>
              <a:rPr lang="cs-CZ" sz="2400" dirty="0" smtClean="0"/>
              <a:t>požádal krajskou pobočku Úřadu práce, u které je veden v evidenci uchazečů o zaměstnání a o poskytnutí podpory v nezaměstnanosti </a:t>
            </a:r>
          </a:p>
          <a:p>
            <a:pPr marL="342900" indent="-342900">
              <a:buAutoNum type="alphaLcParenR"/>
            </a:pPr>
            <a:r>
              <a:rPr lang="cs-CZ" sz="2400" dirty="0" smtClean="0"/>
              <a:t>ke dni, k němuž má být podpora v nezaměstnanosti přiznána, není poživatelem starobního důchodu.</a:t>
            </a:r>
            <a:endParaRPr lang="cs-CZ" sz="24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Nárok na podporu v nezaměstnanosti nemá uchazeč o zaměstnání </a:t>
            </a:r>
          </a:p>
          <a:p>
            <a:pPr marL="342900" indent="-342900">
              <a:buAutoNum type="alphaLcParenR"/>
            </a:pPr>
            <a:r>
              <a:rPr lang="cs-CZ" dirty="0" smtClean="0"/>
              <a:t>Nárok na </a:t>
            </a:r>
            <a:r>
              <a:rPr lang="cs-CZ" dirty="0" err="1" smtClean="0"/>
              <a:t>výsluhový</a:t>
            </a:r>
            <a:r>
              <a:rPr lang="cs-CZ" dirty="0" smtClean="0"/>
              <a:t> příspěvek vyšší než podpora v nezaměstnanosti </a:t>
            </a:r>
          </a:p>
          <a:p>
            <a:pPr marL="342900" indent="-342900">
              <a:buAutoNum type="alphaLcParenR"/>
            </a:pPr>
            <a:r>
              <a:rPr lang="cs-CZ" dirty="0" smtClean="0"/>
              <a:t>V době 6 měsíců před zařazením s ním byl ukončen pracovní poměr z důvodu porušení pracovních povinností zvlášť hrubým způsobem</a:t>
            </a:r>
          </a:p>
          <a:p>
            <a:pPr marL="342900" indent="-342900">
              <a:buAutoNum type="alphaLcParenR"/>
            </a:pPr>
            <a:r>
              <a:rPr lang="cs-CZ" dirty="0" smtClean="0"/>
              <a:t> V době 6 měsíců před zařazením opakovaně bezdůvodně ukončil pracovní poměr 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Na podporu v nezaměstnanosti nemají nárok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720000" y="2039814"/>
            <a:ext cx="10753200" cy="3792185"/>
          </a:xfrm>
        </p:spPr>
        <p:txBody>
          <a:bodyPr/>
          <a:lstStyle/>
          <a:p>
            <a:r>
              <a:rPr lang="cs-CZ" dirty="0" smtClean="0"/>
              <a:t>starobní důchodci,</a:t>
            </a:r>
          </a:p>
          <a:p>
            <a:r>
              <a:rPr lang="cs-CZ" dirty="0" smtClean="0"/>
              <a:t>osoby pobírající nemocenské dávky,</a:t>
            </a:r>
          </a:p>
          <a:p>
            <a:r>
              <a:rPr lang="cs-CZ" dirty="0" smtClean="0"/>
              <a:t>lidé ve výkonu trestu,</a:t>
            </a:r>
          </a:p>
          <a:p>
            <a:r>
              <a:rPr lang="cs-CZ" dirty="0" smtClean="0"/>
              <a:t>ti, jejichž </a:t>
            </a:r>
            <a:r>
              <a:rPr lang="cs-CZ" dirty="0" err="1" smtClean="0"/>
              <a:t>výsluhový</a:t>
            </a:r>
            <a:r>
              <a:rPr lang="cs-CZ" dirty="0" smtClean="0"/>
              <a:t> příspěvek je vyšší než podpora v nezaměstnanosti.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Výše podpory v nezaměstnanosti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409074" y="1287379"/>
            <a:ext cx="11064126" cy="4544621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se stanoví procentní sazbou z průměrného měsíčního čistého výdělku u posledního zaměstnání </a:t>
            </a:r>
          </a:p>
          <a:p>
            <a:pPr lvl="1"/>
            <a:r>
              <a:rPr lang="cs-CZ" dirty="0" smtClean="0"/>
              <a:t>první 2 měsíce 65 %, </a:t>
            </a:r>
          </a:p>
          <a:p>
            <a:pPr lvl="1"/>
            <a:r>
              <a:rPr lang="cs-CZ" dirty="0" smtClean="0"/>
              <a:t>další 2 měsíce podpůrčí doby 50 % </a:t>
            </a:r>
          </a:p>
          <a:p>
            <a:pPr lvl="1"/>
            <a:r>
              <a:rPr lang="cs-CZ" dirty="0" smtClean="0"/>
              <a:t>a po zbývající podpůrčí dobu 45 % </a:t>
            </a:r>
          </a:p>
          <a:p>
            <a:r>
              <a:rPr lang="cs-CZ" dirty="0" smtClean="0"/>
              <a:t>V případě, že uchazeč o </a:t>
            </a:r>
            <a:r>
              <a:rPr lang="cs-CZ" dirty="0" err="1" smtClean="0"/>
              <a:t>zam</a:t>
            </a:r>
            <a:r>
              <a:rPr lang="cs-CZ" dirty="0" smtClean="0"/>
              <a:t>-ní před zařazením do evidence uchazečů o </a:t>
            </a:r>
            <a:r>
              <a:rPr lang="cs-CZ" dirty="0" err="1" smtClean="0"/>
              <a:t>zam</a:t>
            </a:r>
            <a:r>
              <a:rPr lang="cs-CZ" dirty="0" smtClean="0"/>
              <a:t>-ní bez vážného důvodu ukončil poslední </a:t>
            </a:r>
            <a:r>
              <a:rPr lang="cs-CZ" dirty="0" err="1" smtClean="0"/>
              <a:t>zam</a:t>
            </a:r>
            <a:r>
              <a:rPr lang="cs-CZ" dirty="0" smtClean="0"/>
              <a:t>-ní sám nebo dohodou se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telem</a:t>
            </a:r>
            <a:r>
              <a:rPr lang="cs-CZ" dirty="0" smtClean="0"/>
              <a:t>, činí procentní sazba podpory v </a:t>
            </a:r>
            <a:r>
              <a:rPr lang="cs-CZ" dirty="0" err="1" smtClean="0"/>
              <a:t>nez</a:t>
            </a:r>
            <a:r>
              <a:rPr lang="cs-CZ" dirty="0" smtClean="0"/>
              <a:t>-</a:t>
            </a:r>
            <a:r>
              <a:rPr lang="cs-CZ" dirty="0" err="1" smtClean="0"/>
              <a:t>sti</a:t>
            </a:r>
            <a:r>
              <a:rPr lang="cs-CZ" dirty="0" smtClean="0"/>
              <a:t> 45 % průměrného měsíčního čistého výdělku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274832" y="214673"/>
            <a:ext cx="10753200" cy="451576"/>
          </a:xfrm>
        </p:spPr>
        <p:txBody>
          <a:bodyPr/>
          <a:lstStyle/>
          <a:p>
            <a:r>
              <a:rPr lang="cs-CZ" dirty="0" smtClean="0"/>
              <a:t>Právo na zaměstnání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264695" y="815789"/>
            <a:ext cx="11927305" cy="4496495"/>
          </a:xfrm>
        </p:spPr>
        <p:txBody>
          <a:bodyPr/>
          <a:lstStyle/>
          <a:p>
            <a:pPr>
              <a:buNone/>
            </a:pPr>
            <a:r>
              <a:rPr lang="cs-CZ" sz="3200" dirty="0" smtClean="0"/>
              <a:t>= právo občanů, kteří chtějí a mohou pracovat a o práci se skutečně ucházejí</a:t>
            </a:r>
          </a:p>
          <a:p>
            <a:r>
              <a:rPr lang="cs-CZ" sz="3200" dirty="0" smtClean="0"/>
              <a:t>Právo je přiznáno všem státním občanům ČR</a:t>
            </a:r>
          </a:p>
          <a:p>
            <a:r>
              <a:rPr lang="cs-CZ" sz="3200" dirty="0" smtClean="0"/>
              <a:t>Občan má právo na:	</a:t>
            </a:r>
          </a:p>
          <a:p>
            <a:pPr lvl="1"/>
            <a:r>
              <a:rPr lang="cs-CZ" sz="2400" dirty="0" smtClean="0"/>
              <a:t>Svobodnou volbu zaměstnání a jeho výkon na celém území ČR i v zahraničí</a:t>
            </a:r>
          </a:p>
          <a:p>
            <a:pPr lvl="1"/>
            <a:r>
              <a:rPr lang="cs-CZ" sz="2400" dirty="0" smtClean="0"/>
              <a:t>Zabezpečení vhodného </a:t>
            </a:r>
            <a:r>
              <a:rPr lang="cs-CZ" sz="2400" dirty="0" err="1" smtClean="0"/>
              <a:t>zaměsnátní</a:t>
            </a:r>
            <a:endParaRPr lang="cs-CZ" sz="2400" dirty="0" smtClean="0"/>
          </a:p>
          <a:p>
            <a:r>
              <a:rPr lang="cs-CZ" sz="3200" dirty="0" smtClean="0"/>
              <a:t>předpis: </a:t>
            </a:r>
          </a:p>
          <a:p>
            <a:pPr lvl="1"/>
            <a:r>
              <a:rPr lang="it-IT" sz="2400" b="1" dirty="0" smtClean="0"/>
              <a:t>Zákon č. 435/2004 Sb.</a:t>
            </a:r>
            <a:r>
              <a:rPr lang="cs-CZ" sz="2400" b="1" dirty="0" smtClean="0"/>
              <a:t>, </a:t>
            </a:r>
            <a:r>
              <a:rPr lang="it-IT" sz="2400" b="1" dirty="0" smtClean="0"/>
              <a:t>Zákon o zaměstnanosti</a:t>
            </a:r>
            <a:endParaRPr lang="cs-CZ" sz="2400" b="1" dirty="0" smtClean="0"/>
          </a:p>
          <a:p>
            <a:endParaRPr lang="it-IT" sz="3200" b="1" dirty="0" smtClean="0"/>
          </a:p>
          <a:p>
            <a:endParaRPr lang="cs-CZ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Podpůrčí doba </a:t>
            </a:r>
          </a:p>
          <a:p>
            <a:r>
              <a:rPr lang="cs-CZ" dirty="0" smtClean="0"/>
              <a:t>do 50 let věku 5 měsíců,</a:t>
            </a:r>
          </a:p>
          <a:p>
            <a:r>
              <a:rPr lang="cs-CZ" dirty="0" smtClean="0"/>
              <a:t>nad 50 do 55 let věku 8 měsíců,</a:t>
            </a:r>
          </a:p>
          <a:p>
            <a:r>
              <a:rPr lang="cs-CZ" dirty="0" smtClean="0"/>
              <a:t>nad 55 let věku 11 měsíců.</a:t>
            </a:r>
          </a:p>
          <a:p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3048000" y="2644170"/>
            <a:ext cx="6096000" cy="461665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cs-CZ" dirty="0" smtClean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21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Aktivní politika zaměstnanosti 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Souhrn opatření směřujících k zajištění maximálně možné úrovně zaměstnanosti</a:t>
            </a:r>
          </a:p>
          <a:p>
            <a:r>
              <a:rPr lang="cs-CZ" dirty="0" smtClean="0"/>
              <a:t> Zabezpečuje MPSV, Úřad práce </a:t>
            </a:r>
          </a:p>
          <a:p>
            <a:r>
              <a:rPr lang="cs-CZ" dirty="0" smtClean="0"/>
              <a:t> Financována ze státního rozpočtu</a:t>
            </a:r>
            <a:endParaRPr lang="cs-CZ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Nástroje aktivní politiky zaměstnanosti 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95936" y="1282929"/>
            <a:ext cx="10753200" cy="4139998"/>
          </a:xfrm>
        </p:spPr>
        <p:txBody>
          <a:bodyPr/>
          <a:lstStyle/>
          <a:p>
            <a:r>
              <a:rPr lang="cs-CZ" dirty="0" smtClean="0"/>
              <a:t>Rekvalifikace</a:t>
            </a:r>
          </a:p>
          <a:p>
            <a:r>
              <a:rPr lang="cs-CZ" dirty="0" smtClean="0"/>
              <a:t>Investiční pobídky </a:t>
            </a:r>
          </a:p>
          <a:p>
            <a:r>
              <a:rPr lang="cs-CZ" dirty="0" smtClean="0"/>
              <a:t>Veřejně prospěšná práce </a:t>
            </a:r>
          </a:p>
          <a:p>
            <a:r>
              <a:rPr lang="cs-CZ" dirty="0" smtClean="0"/>
              <a:t>Společensky účelná pracovní místa </a:t>
            </a:r>
          </a:p>
          <a:p>
            <a:r>
              <a:rPr lang="cs-CZ" dirty="0" smtClean="0"/>
              <a:t>Překlenovací příspěvek </a:t>
            </a:r>
          </a:p>
          <a:p>
            <a:r>
              <a:rPr lang="cs-CZ" dirty="0" smtClean="0"/>
              <a:t>Příspěvek na zapracování </a:t>
            </a:r>
          </a:p>
          <a:p>
            <a:r>
              <a:rPr lang="cs-CZ" dirty="0" smtClean="0"/>
              <a:t>Příspěvek při přechodu na nový podnikatelský program </a:t>
            </a:r>
          </a:p>
          <a:p>
            <a:r>
              <a:rPr lang="cs-CZ" dirty="0" smtClean="0"/>
              <a:t>Cílené programy na řešení nezaměstnanosti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Rekvalifikace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 smtClean="0"/>
              <a:t> získání nové kvalifikace nebo rozšíření stávající kvalifikace uchazeče o zaměstnání nebo zájemce o zaměstnání</a:t>
            </a:r>
          </a:p>
          <a:p>
            <a:pPr>
              <a:buFontTx/>
              <a:buChar char="-"/>
            </a:pPr>
            <a:r>
              <a:rPr lang="cs-CZ" dirty="0" smtClean="0"/>
              <a:t>za rekvalifikaci se nepovažuje řádné studium na středních a vysokých školách</a:t>
            </a:r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575621" y="851876"/>
            <a:ext cx="10753200" cy="4287973"/>
          </a:xfrm>
        </p:spPr>
        <p:txBody>
          <a:bodyPr/>
          <a:lstStyle/>
          <a:p>
            <a:r>
              <a:rPr lang="cs-CZ" sz="2400" dirty="0" smtClean="0"/>
              <a:t>Rekvalifikace se uskutečňuje na základě dohody mezi úřadem práce a uchazečem o zaměstnání nebo zájemcem o zaměstnání, vyžaduje-li to jejich uplatnění na trhu práce. </a:t>
            </a:r>
          </a:p>
          <a:p>
            <a:pPr lvl="1"/>
            <a:r>
              <a:rPr lang="cs-CZ" sz="1600" dirty="0" smtClean="0"/>
              <a:t>Za účastníka rekvalifikace hradí ÚP náklady na rekvalifikaci a může mu poskytnout příspěvek na úhradu prokázaných nutných nákladů spojených s rekvalifikací (stravné, jízdné, nocležné, pojištění). </a:t>
            </a:r>
          </a:p>
          <a:p>
            <a:r>
              <a:rPr lang="cs-CZ" sz="2400" dirty="0" smtClean="0"/>
              <a:t>Rekvalifikace může být na základě dohody s ÚP prováděna i u </a:t>
            </a:r>
            <a:r>
              <a:rPr lang="cs-CZ" sz="2400" dirty="0" err="1" smtClean="0"/>
              <a:t>zam</a:t>
            </a:r>
            <a:r>
              <a:rPr lang="cs-CZ" sz="2400" dirty="0" smtClean="0"/>
              <a:t>-tele v zájmu dalšího pracovního uplatnění jeho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ců</a:t>
            </a:r>
            <a:r>
              <a:rPr lang="cs-CZ" sz="2400" dirty="0" smtClean="0"/>
              <a:t>. </a:t>
            </a:r>
          </a:p>
          <a:p>
            <a:pPr lvl="1"/>
            <a:r>
              <a:rPr lang="cs-CZ" sz="1600" dirty="0" err="1" smtClean="0"/>
              <a:t>Zam</a:t>
            </a:r>
            <a:r>
              <a:rPr lang="cs-CZ" sz="1600" dirty="0" smtClean="0"/>
              <a:t>-</a:t>
            </a:r>
            <a:r>
              <a:rPr lang="cs-CZ" sz="1600" dirty="0" err="1" smtClean="0"/>
              <a:t>teli</a:t>
            </a:r>
            <a:r>
              <a:rPr lang="cs-CZ" sz="1600" dirty="0" smtClean="0"/>
              <a:t>, který provádí rekvalifikaci svých </a:t>
            </a:r>
            <a:r>
              <a:rPr lang="cs-CZ" sz="1600" dirty="0" err="1" smtClean="0"/>
              <a:t>zam</a:t>
            </a:r>
            <a:r>
              <a:rPr lang="cs-CZ" sz="1600" dirty="0" smtClean="0"/>
              <a:t>-</a:t>
            </a:r>
            <a:r>
              <a:rPr lang="cs-CZ" sz="1600" dirty="0" err="1" smtClean="0"/>
              <a:t>ců</a:t>
            </a:r>
            <a:r>
              <a:rPr lang="cs-CZ" sz="1600" dirty="0" smtClean="0"/>
              <a:t>, nebo rekvalifikačnímu zařízení, které pro </a:t>
            </a:r>
            <a:r>
              <a:rPr lang="cs-CZ" sz="1600" dirty="0" err="1" smtClean="0"/>
              <a:t>zam</a:t>
            </a:r>
            <a:r>
              <a:rPr lang="cs-CZ" sz="1600" dirty="0" smtClean="0"/>
              <a:t>-tele tuto činnost zajišťuje, mohou být plně nebo částečně hrazeny náklady na rekvalifikaci zaměstnanců.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25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Zvolená rekvalifikace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uchazeč o </a:t>
            </a:r>
            <a:r>
              <a:rPr lang="cs-CZ" dirty="0" err="1" smtClean="0"/>
              <a:t>zam</a:t>
            </a:r>
            <a:r>
              <a:rPr lang="cs-CZ" dirty="0" smtClean="0"/>
              <a:t>-ní či zájemce o </a:t>
            </a:r>
            <a:r>
              <a:rPr lang="cs-CZ" dirty="0" err="1" smtClean="0"/>
              <a:t>zam</a:t>
            </a:r>
            <a:r>
              <a:rPr lang="cs-CZ" dirty="0" smtClean="0"/>
              <a:t>-ní může vybrat a následně zabezpečit rekvalifikaci sám a následně mu ji může UP za stanovených podmínek uhradit</a:t>
            </a:r>
          </a:p>
          <a:p>
            <a:r>
              <a:rPr lang="cs-CZ" dirty="0" smtClean="0"/>
              <a:t>Za tímto účelem si uchazeč o </a:t>
            </a:r>
            <a:r>
              <a:rPr lang="cs-CZ" dirty="0" err="1" smtClean="0"/>
              <a:t>zam</a:t>
            </a:r>
            <a:r>
              <a:rPr lang="cs-CZ" dirty="0" smtClean="0"/>
              <a:t>-ní či zájemce o </a:t>
            </a:r>
            <a:r>
              <a:rPr lang="cs-CZ" dirty="0" err="1" smtClean="0"/>
              <a:t>zam</a:t>
            </a:r>
            <a:r>
              <a:rPr lang="cs-CZ" dirty="0" smtClean="0"/>
              <a:t>-ní vybírá:</a:t>
            </a:r>
          </a:p>
          <a:p>
            <a:pPr lvl="1"/>
            <a:r>
              <a:rPr lang="cs-CZ" dirty="0" smtClean="0"/>
              <a:t>druh pracovní činnosti, na kterou se chce rekvalifikovat,</a:t>
            </a:r>
          </a:p>
          <a:p>
            <a:pPr lvl="1"/>
            <a:r>
              <a:rPr lang="cs-CZ" dirty="0" smtClean="0"/>
              <a:t>rekvalifikační zařízení, které má rekvalifikaci provést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26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647811" y="367298"/>
            <a:ext cx="10753200" cy="5139850"/>
          </a:xfrm>
        </p:spPr>
        <p:txBody>
          <a:bodyPr/>
          <a:lstStyle/>
          <a:p>
            <a:r>
              <a:rPr lang="cs-CZ" dirty="0" smtClean="0"/>
              <a:t>Maximální částka poskytovaná UP zájemci o zvolenou rekvalifikaci činí 50 000 Kč</a:t>
            </a:r>
          </a:p>
          <a:p>
            <a:r>
              <a:rPr lang="cs-CZ" dirty="0" smtClean="0"/>
              <a:t>V případě, že uchazeč o </a:t>
            </a:r>
            <a:r>
              <a:rPr lang="cs-CZ" dirty="0" err="1" smtClean="0"/>
              <a:t>zam</a:t>
            </a:r>
            <a:r>
              <a:rPr lang="cs-CZ" dirty="0" smtClean="0"/>
              <a:t>-ní odmítne bez vážného důvodu nastoupit do </a:t>
            </a:r>
            <a:r>
              <a:rPr lang="cs-CZ" dirty="0" err="1" smtClean="0"/>
              <a:t>zam</a:t>
            </a:r>
            <a:r>
              <a:rPr lang="cs-CZ" dirty="0" smtClean="0"/>
              <a:t>-ní odpovídajícího nově získané rekvalifikaci, je povinen náklady rekvalifikace uhradit. </a:t>
            </a:r>
          </a:p>
          <a:p>
            <a:r>
              <a:rPr lang="cs-CZ" dirty="0" smtClean="0"/>
              <a:t>UP hradí pouze náklady rekvalifikace po dobu, po kterou je zájemce o zvolenou rekvalifikaci veden v evidenci UP. </a:t>
            </a:r>
          </a:p>
          <a:p>
            <a:r>
              <a:rPr lang="cs-CZ" dirty="0" smtClean="0"/>
              <a:t>UP hradí cenu rekvalifikace přímo rekvalifikačnímu zařízení po předložení dokladu o úspěšném absolvování kurzu.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27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Veřejně prospěšné práce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720000" y="1319023"/>
            <a:ext cx="10753200" cy="4139998"/>
          </a:xfrm>
        </p:spPr>
        <p:txBody>
          <a:bodyPr/>
          <a:lstStyle/>
          <a:p>
            <a:r>
              <a:rPr lang="cs-CZ" sz="2400" dirty="0" smtClean="0"/>
              <a:t>Veřejně prospěšné práce jsou časově omezené pracovní příležitosti vytvořené především pro obtížně </a:t>
            </a:r>
            <a:r>
              <a:rPr lang="cs-CZ" sz="2400" dirty="0" err="1" smtClean="0"/>
              <a:t>umístitelné</a:t>
            </a:r>
            <a:r>
              <a:rPr lang="cs-CZ" sz="2400" dirty="0" smtClean="0"/>
              <a:t> a dlouhodobě nezaměstnané uchazeče o </a:t>
            </a:r>
            <a:r>
              <a:rPr lang="cs-CZ" sz="2400" dirty="0" err="1" smtClean="0"/>
              <a:t>zam</a:t>
            </a:r>
            <a:r>
              <a:rPr lang="cs-CZ" sz="2400" dirty="0" smtClean="0"/>
              <a:t>-ní evidované ÚP.</a:t>
            </a:r>
          </a:p>
          <a:p>
            <a:r>
              <a:rPr lang="cs-CZ" sz="2400" dirty="0" smtClean="0"/>
              <a:t>Tato místa vytváří </a:t>
            </a:r>
            <a:r>
              <a:rPr lang="cs-CZ" sz="2400" dirty="0" err="1" smtClean="0"/>
              <a:t>zam</a:t>
            </a:r>
            <a:r>
              <a:rPr lang="cs-CZ" sz="2400" dirty="0" smtClean="0"/>
              <a:t>-tel na základě písemné dohody s ÚP ke krátkodobému pracovnímu umístění uchazeče o </a:t>
            </a:r>
            <a:r>
              <a:rPr lang="cs-CZ" sz="2400" dirty="0" err="1" smtClean="0"/>
              <a:t>zam</a:t>
            </a:r>
            <a:r>
              <a:rPr lang="cs-CZ" sz="2400" dirty="0" smtClean="0"/>
              <a:t>-ní, nejdéle však na dobu 12 měsíců</a:t>
            </a:r>
          </a:p>
          <a:p>
            <a:r>
              <a:rPr lang="cs-CZ" sz="2400" dirty="0" smtClean="0"/>
              <a:t>Finanční příspěvek na úhradu mzdových nákladů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ce</a:t>
            </a:r>
            <a:r>
              <a:rPr lang="cs-CZ" sz="2400" dirty="0" smtClean="0"/>
              <a:t> může být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teli</a:t>
            </a:r>
            <a:r>
              <a:rPr lang="cs-CZ" sz="2400" dirty="0" smtClean="0"/>
              <a:t> poskytován až do výše skutečných mzdových nákladů, včetně sociálního a zdravotního pojištění.</a:t>
            </a:r>
            <a:endParaRPr lang="cs-CZ" sz="2400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Společensky účelná pracovní místa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294960"/>
            <a:ext cx="10753200" cy="4139998"/>
          </a:xfrm>
        </p:spPr>
        <p:txBody>
          <a:bodyPr/>
          <a:lstStyle/>
          <a:p>
            <a:r>
              <a:rPr lang="cs-CZ" dirty="0" smtClean="0"/>
              <a:t>pracovní místa, která </a:t>
            </a:r>
            <a:r>
              <a:rPr lang="cs-CZ" dirty="0" err="1" smtClean="0"/>
              <a:t>zam</a:t>
            </a:r>
            <a:r>
              <a:rPr lang="cs-CZ" dirty="0" smtClean="0"/>
              <a:t>-tel zřizuje nebo vyhrazuje na základě dohody s ÚP a obsazuje je uchazeči o </a:t>
            </a:r>
            <a:r>
              <a:rPr lang="cs-CZ" dirty="0" err="1" smtClean="0"/>
              <a:t>zam</a:t>
            </a:r>
            <a:r>
              <a:rPr lang="cs-CZ" dirty="0" smtClean="0"/>
              <a:t>-ní, kterým nelze zajistit pracovní uplatnění jiným způsobem. </a:t>
            </a:r>
          </a:p>
          <a:p>
            <a:r>
              <a:rPr lang="cs-CZ" dirty="0" smtClean="0"/>
              <a:t>Společensky účelným pracovním místem je i pracovní místo, které zřídil po dohodě s ÚP uchazeč o </a:t>
            </a:r>
            <a:r>
              <a:rPr lang="cs-CZ" dirty="0" err="1" smtClean="0"/>
              <a:t>zam</a:t>
            </a:r>
            <a:r>
              <a:rPr lang="cs-CZ" dirty="0" smtClean="0"/>
              <a:t>-ní za účelem výkonu samostatné výdělečné činnosti. </a:t>
            </a:r>
          </a:p>
          <a:p>
            <a:r>
              <a:rPr lang="cs-CZ" dirty="0" smtClean="0"/>
              <a:t>Na společensky účelná pracovní místa může ÚP poskytnout příspěvek.</a:t>
            </a:r>
            <a:endParaRPr lang="cs-CZ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Příspěvek na zapracování 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Příspěvek může ÚP poskytnout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teli</a:t>
            </a:r>
            <a:r>
              <a:rPr lang="cs-CZ" dirty="0" smtClean="0"/>
              <a:t> na základě dohody, pokud </a:t>
            </a:r>
            <a:r>
              <a:rPr lang="cs-CZ" dirty="0" err="1" smtClean="0"/>
              <a:t>zam</a:t>
            </a:r>
            <a:r>
              <a:rPr lang="cs-CZ" dirty="0" smtClean="0"/>
              <a:t>-tel přijímá do pracovního poměru uchazeče o </a:t>
            </a:r>
            <a:r>
              <a:rPr lang="cs-CZ" dirty="0" err="1" smtClean="0"/>
              <a:t>zam</a:t>
            </a:r>
            <a:r>
              <a:rPr lang="cs-CZ" dirty="0" smtClean="0"/>
              <a:t>-ní, kterému je při zprostředkování </a:t>
            </a:r>
            <a:r>
              <a:rPr lang="cs-CZ" dirty="0" err="1" smtClean="0"/>
              <a:t>zam</a:t>
            </a:r>
            <a:r>
              <a:rPr lang="cs-CZ" dirty="0" smtClean="0"/>
              <a:t>-ní věnována zvýšená péče. </a:t>
            </a:r>
          </a:p>
          <a:p>
            <a:r>
              <a:rPr lang="cs-CZ" dirty="0" smtClean="0"/>
              <a:t>Maximální doba poskytování příspěvku je 3 měsíce a může činit měsíčně nejvýše polovinu minimální mzdy 1 FO, která se zapracovává.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35779" y="154516"/>
            <a:ext cx="10753200" cy="451576"/>
          </a:xfrm>
        </p:spPr>
        <p:txBody>
          <a:bodyPr/>
          <a:lstStyle/>
          <a:p>
            <a:r>
              <a:rPr lang="cs-CZ" dirty="0" smtClean="0"/>
              <a:t>Státní politika zaměstnanosti ČR</a:t>
            </a:r>
            <a:br>
              <a:rPr lang="cs-CZ" dirty="0" smtClean="0"/>
            </a:br>
            <a:r>
              <a:rPr lang="cs-CZ" dirty="0" smtClean="0"/>
              <a:t/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95936" y="500876"/>
            <a:ext cx="10753200" cy="4139998"/>
          </a:xfrm>
        </p:spPr>
        <p:txBody>
          <a:bodyPr/>
          <a:lstStyle/>
          <a:p>
            <a:r>
              <a:rPr lang="cs-CZ" dirty="0" smtClean="0"/>
              <a:t>Zahrnuje zejména:</a:t>
            </a:r>
          </a:p>
          <a:p>
            <a:pPr lvl="1"/>
            <a:r>
              <a:rPr lang="cs-CZ" dirty="0" smtClean="0"/>
              <a:t>zabezpečování práva na zaměstnání,</a:t>
            </a:r>
          </a:p>
          <a:p>
            <a:pPr lvl="1"/>
            <a:r>
              <a:rPr lang="cs-CZ" dirty="0" smtClean="0"/>
              <a:t> sledování a vyhodnocování situace na trhu práce</a:t>
            </a:r>
          </a:p>
          <a:p>
            <a:pPr lvl="1"/>
            <a:r>
              <a:rPr lang="cs-CZ" dirty="0" smtClean="0"/>
              <a:t>koordinaci opatření v oblasti zaměstnanosti a rozvoje lidských zdrojů na úseku trhu práce v souladu s evropskou strategií zaměstnanosti a podmínkami pro čerpání pomoci z Evropského sociálního fondu</a:t>
            </a:r>
          </a:p>
          <a:p>
            <a:pPr lvl="1"/>
            <a:r>
              <a:rPr lang="cs-CZ" dirty="0" smtClean="0"/>
              <a:t>tvorbu a koordinaci jednotlivých programů a opatření k zajištění priorit v oblasti zaměstnanosti a rozvoje lidských zdrojů na úseku trhu práce,</a:t>
            </a:r>
          </a:p>
          <a:p>
            <a:pPr lvl="1"/>
            <a:r>
              <a:rPr lang="cs-CZ" dirty="0" smtClean="0"/>
              <a:t>uplatňování aktivní politiky zaměstnanosti,</a:t>
            </a:r>
          </a:p>
          <a:p>
            <a:pPr lvl="1"/>
            <a:r>
              <a:rPr lang="cs-CZ" dirty="0" err="1" smtClean="0"/>
              <a:t>vorbu</a:t>
            </a:r>
            <a:r>
              <a:rPr lang="cs-CZ" dirty="0" smtClean="0"/>
              <a:t> a zapojení do mezinárodních programů souvisejících s rozvojem zaměstnanosti a lidských zdrojů na úseku trhu práce,</a:t>
            </a:r>
          </a:p>
          <a:p>
            <a:pPr lvl="1"/>
            <a:r>
              <a:rPr lang="cs-CZ" dirty="0" smtClean="0"/>
              <a:t>g) hospodaření s prostředky na politiku zaměstnanosti,</a:t>
            </a:r>
          </a:p>
          <a:p>
            <a:pPr lvl="1"/>
            <a:r>
              <a:rPr lang="cs-CZ" dirty="0" smtClean="0"/>
              <a:t>h) poskytování informačních, poradenských a zprostředkovatelských služeb na trhu práce,</a:t>
            </a:r>
          </a:p>
          <a:p>
            <a:pPr lvl="1"/>
            <a:r>
              <a:rPr lang="cs-CZ" dirty="0" smtClean="0"/>
              <a:t>i) poskytování podpory v nezaměstnanosti a podpory při rekvalifikaci,</a:t>
            </a:r>
          </a:p>
          <a:p>
            <a:pPr lvl="1"/>
            <a:r>
              <a:rPr lang="cs-CZ" dirty="0" smtClean="0"/>
              <a:t>opatření na podporu a dosažení rovného zacházení s muži a ženami, s osobami bez ohledu na jejich rasový a etnický původ, s osobami se zdravotním postižením,</a:t>
            </a:r>
          </a:p>
          <a:p>
            <a:pPr lvl="1"/>
            <a:r>
              <a:rPr lang="cs-CZ" dirty="0" smtClean="0"/>
              <a:t>usměrňování zaměstnávání pracovních sil ze zahraničí na území České republiky a z území České republiky do zahraničí</a:t>
            </a:r>
          </a:p>
          <a:p>
            <a:pPr lvl="1"/>
            <a:endParaRPr lang="cs-CZ" dirty="0" smtClean="0"/>
          </a:p>
          <a:p>
            <a:pPr lvl="1"/>
            <a:endParaRPr lang="cs-CZ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Příspěvek při přechodu na nový podnikatelský program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44063" y="1956697"/>
            <a:ext cx="10753200" cy="4139998"/>
          </a:xfrm>
        </p:spPr>
        <p:txBody>
          <a:bodyPr/>
          <a:lstStyle/>
          <a:p>
            <a:r>
              <a:rPr lang="cs-CZ" sz="2400" dirty="0" smtClean="0"/>
              <a:t>Příspěvek je určen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teli</a:t>
            </a:r>
            <a:r>
              <a:rPr lang="cs-CZ" sz="2400" dirty="0" smtClean="0"/>
              <a:t>, který přechází na nový výrobní program (nové technologie, změna předmětu podnikání) a nemůže pro své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ce</a:t>
            </a:r>
            <a:r>
              <a:rPr lang="cs-CZ" sz="2400" dirty="0" smtClean="0"/>
              <a:t> zabezpečit práci v rozsahu stanovené týdenní pracovní doby.</a:t>
            </a:r>
          </a:p>
          <a:p>
            <a:r>
              <a:rPr lang="cs-CZ" sz="2400" dirty="0" smtClean="0"/>
              <a:t>Příspěvek lze poskytovat na částečnou úhradu náhrady mzdy maximálně po dobu 6 měsíců, která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cům</a:t>
            </a:r>
            <a:r>
              <a:rPr lang="cs-CZ" sz="2400" dirty="0" smtClean="0"/>
              <a:t> přísluší podle pracovněprávních předpisů. </a:t>
            </a:r>
          </a:p>
          <a:p>
            <a:r>
              <a:rPr lang="cs-CZ" sz="2400" dirty="0" smtClean="0"/>
              <a:t>Měsíční příspěvek na jednoho </a:t>
            </a:r>
            <a:r>
              <a:rPr lang="cs-CZ" sz="2400" dirty="0" err="1" smtClean="0"/>
              <a:t>zam</a:t>
            </a:r>
            <a:r>
              <a:rPr lang="cs-CZ" sz="2400" dirty="0" smtClean="0"/>
              <a:t>-</a:t>
            </a:r>
            <a:r>
              <a:rPr lang="cs-CZ" sz="2400" dirty="0" err="1" smtClean="0"/>
              <a:t>ce</a:t>
            </a:r>
            <a:r>
              <a:rPr lang="cs-CZ" sz="2400" dirty="0" smtClean="0"/>
              <a:t> může činit maximálně polovinu minimální mzdy.</a:t>
            </a:r>
          </a:p>
          <a:p>
            <a:endParaRPr lang="cs-CZ" sz="2400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31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b="1" kern="1200" dirty="0" smtClean="0">
                <a:solidFill>
                  <a:prstClr val="black"/>
                </a:solidFill>
                <a:latin typeface="Trebuchet MS"/>
              </a:rPr>
              <a:t>Dokdy se musíte nahlásit na úřadě práce, když přijdete o zaměstnání?</a:t>
            </a:r>
            <a:endParaRPr lang="cs-CZ" sz="1800" kern="1200" dirty="0" smtClean="0">
              <a:solidFill>
                <a:prstClr val="black"/>
              </a:solidFill>
              <a:latin typeface="Trebuchet MS"/>
            </a:endParaRP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a) není to povinnost</a:t>
            </a: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b) do tří dnů</a:t>
            </a: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c) do osmi dnů</a:t>
            </a: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 </a:t>
            </a:r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b="1" kern="1200" dirty="0" smtClean="0">
                <a:solidFill>
                  <a:prstClr val="black"/>
                </a:solidFill>
                <a:latin typeface="Trebuchet MS"/>
              </a:rPr>
              <a:t>Jaké výhody máte, když jste zařazeni do evidence uchazečů o zaměstnání?</a:t>
            </a:r>
            <a:endParaRPr lang="cs-CZ" sz="1800" kern="1200" dirty="0" smtClean="0">
              <a:solidFill>
                <a:prstClr val="black"/>
              </a:solidFill>
              <a:latin typeface="Trebuchet MS"/>
            </a:endParaRP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a) Stát za vás bude po celou dobu nezaměstnanosti platit zdravotní pojištění a když splníte zákonné podmínky, tak dostáváte podporu v nezaměstnanosti.</a:t>
            </a: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b) Stát za vás bude po celou dobu nezaměstnanosti platit zdravotní pojištění a sociální pojištění a když splníte zákonné podmínky, tak dostáváte podporu v nezaměstnanosti,.</a:t>
            </a: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c) Stát za vás bude po celou dobu nezaměstnanosti platit zdravotní pojištění a úřad vám do tří měsíců zajistí práci a když splníte zákonné podmínky, tak dostáváte podporu v nezaměstnanosti.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32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b="1" kern="1200" dirty="0" smtClean="0">
                <a:solidFill>
                  <a:prstClr val="black"/>
                </a:solidFill>
                <a:latin typeface="Trebuchet MS"/>
              </a:rPr>
              <a:t>Kdo má nárok na podporu v nezaměstnanosti?</a:t>
            </a:r>
            <a:endParaRPr lang="cs-CZ" sz="1800" kern="1200" dirty="0" smtClean="0">
              <a:solidFill>
                <a:prstClr val="black"/>
              </a:solidFill>
              <a:latin typeface="Trebuchet MS"/>
            </a:endParaRP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a) Každý, kdo je bez práce.</a:t>
            </a: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b) Uchazeč o zaměstnání, který byl v posledních dvou letech alespoň 12 měsíců zaměstnán.</a:t>
            </a: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c) Uchazeč o zaměstnání, který v posledních dvou letech alespoň 12 měsíců odváděl sociální pojištění.</a:t>
            </a: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endParaRPr lang="cs-CZ" sz="1800" kern="1200" dirty="0" smtClean="0">
              <a:solidFill>
                <a:prstClr val="black"/>
              </a:solidFill>
              <a:latin typeface="Trebuchet MS"/>
            </a:endParaRPr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b="1" kern="1200" dirty="0" smtClean="0">
                <a:solidFill>
                  <a:prstClr val="black"/>
                </a:solidFill>
                <a:latin typeface="Trebuchet MS"/>
              </a:rPr>
              <a:t>Po jakou dobu lze dostávat podporu v nezaměstnanosti?</a:t>
            </a:r>
            <a:endParaRPr lang="cs-CZ" sz="1800" kern="1200" dirty="0" smtClean="0">
              <a:solidFill>
                <a:prstClr val="black"/>
              </a:solidFill>
              <a:latin typeface="Trebuchet MS"/>
            </a:endParaRP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a) jeden kalendářní rok</a:t>
            </a: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b) do 50 let věku: 10 měsíců, od 50 do 55 let: 12 měsíců, nad 55 let: 24 měsíců</a:t>
            </a: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c) do 50 let věku: 5 měsíců, od 50 do 55 let: 8 měsíců, nad 55 let: 11 měsíců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33</a:t>
            </a:fld>
            <a:endParaRPr lang="cs-CZ" altLang="cs-CZ" dirty="0"/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b="1" kern="1200" dirty="0" smtClean="0">
                <a:solidFill>
                  <a:prstClr val="black"/>
                </a:solidFill>
                <a:latin typeface="Trebuchet MS"/>
              </a:rPr>
              <a:t>Kolik procent předchozí mzdy je podpora v nezaměstnanosti?</a:t>
            </a:r>
            <a:endParaRPr lang="cs-CZ" sz="1800" kern="1200" dirty="0" smtClean="0">
              <a:solidFill>
                <a:prstClr val="black"/>
              </a:solidFill>
              <a:latin typeface="Trebuchet MS"/>
            </a:endParaRP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a) první dva měsíce: 65 procent, další dva měsíce: 50 procent, zbývající měsíce: 45 procent čisté mzdy</a:t>
            </a: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b) první dva měsíce: 65 procent, další dva měsíce: 50 procent, zbývající měsíce: 45 procent hrubé mzdy</a:t>
            </a:r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c) první dva měsíce: 65 procent, další dva měsíce: 50 procent, zbývající měsíce: 45 procent </a:t>
            </a:r>
            <a:r>
              <a:rPr lang="cs-CZ" sz="1800" kern="1200" dirty="0" err="1" smtClean="0">
                <a:solidFill>
                  <a:prstClr val="black"/>
                </a:solidFill>
                <a:latin typeface="Trebuchet MS"/>
              </a:rPr>
              <a:t>superhrubé</a:t>
            </a: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 mzdy</a:t>
            </a:r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endParaRPr lang="cs-CZ" sz="1800" kern="1200" dirty="0" smtClean="0">
              <a:solidFill>
                <a:prstClr val="black"/>
              </a:solidFill>
              <a:latin typeface="Trebuchet MS"/>
            </a:endParaRPr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b="1" kern="1200" dirty="0" smtClean="0">
                <a:solidFill>
                  <a:prstClr val="black"/>
                </a:solidFill>
                <a:latin typeface="Trebuchet MS"/>
              </a:rPr>
              <a:t>Kolik peněz si smíte vydělat, když jste evidováni na úřadu práce jako nezaměstnaný?</a:t>
            </a:r>
            <a:endParaRPr lang="cs-CZ" sz="1800" kern="1200" dirty="0" smtClean="0">
              <a:solidFill>
                <a:prstClr val="black"/>
              </a:solidFill>
              <a:latin typeface="Trebuchet MS"/>
            </a:endParaRP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a) nic</a:t>
            </a: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b) až </a:t>
            </a:r>
            <a:r>
              <a:rPr lang="cs-CZ" sz="1800" dirty="0" smtClean="0"/>
              <a:t>polovinu minimální mzdy</a:t>
            </a: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, ale v době přivýdělku není nárok na výplatu podpory v nezaměstnanosti</a:t>
            </a: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c) až </a:t>
            </a:r>
            <a:r>
              <a:rPr lang="cs-CZ" sz="1800" dirty="0" smtClean="0"/>
              <a:t>polovinu minimální mzdy</a:t>
            </a:r>
            <a:endParaRPr lang="cs-CZ" sz="1800" kern="1200" dirty="0" smtClean="0">
              <a:solidFill>
                <a:prstClr val="black"/>
              </a:solidFill>
              <a:latin typeface="Trebuchet MS"/>
            </a:endParaRPr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endParaRPr lang="cs-CZ" sz="1800" b="1" kern="1200" dirty="0" smtClean="0">
              <a:solidFill>
                <a:prstClr val="black"/>
              </a:solidFill>
              <a:latin typeface="Trebuchet MS"/>
            </a:endParaRPr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endParaRPr lang="cs-CZ" sz="1800" b="1" kern="1200" dirty="0" smtClean="0">
              <a:solidFill>
                <a:prstClr val="black"/>
              </a:solidFill>
              <a:latin typeface="Trebuchet MS"/>
            </a:endParaRPr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b="1" kern="1200" dirty="0" smtClean="0">
                <a:solidFill>
                  <a:prstClr val="black"/>
                </a:solidFill>
                <a:latin typeface="Trebuchet MS"/>
              </a:rPr>
              <a:t>Pokud skončíte pracovní poměr dohodou, máte nárok na výplatu podpory v nezaměstnanosti?</a:t>
            </a:r>
            <a:endParaRPr lang="cs-CZ" sz="1800" kern="1200" dirty="0" smtClean="0">
              <a:solidFill>
                <a:prstClr val="black"/>
              </a:solidFill>
              <a:latin typeface="Trebuchet MS"/>
            </a:endParaRP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a) ne</a:t>
            </a: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b) ano, ale sníženou na 45 procent předchozího příjmu</a:t>
            </a:r>
          </a:p>
          <a:p>
            <a:pPr marL="0" lvl="0" indent="0" fontAlgn="ctr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r>
              <a:rPr lang="cs-CZ" sz="1800" kern="1200" dirty="0" smtClean="0">
                <a:solidFill>
                  <a:prstClr val="black"/>
                </a:solidFill>
                <a:latin typeface="Trebuchet MS"/>
              </a:rPr>
              <a:t>c) ano, ale sníženou na 45 procent předchozího příjmu, pokud nedoložíte závažné důvody k ukončení pracovního poměru</a:t>
            </a:r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endParaRPr lang="cs-CZ" sz="1800" kern="1200" dirty="0" smtClean="0">
              <a:solidFill>
                <a:prstClr val="black"/>
              </a:solidFill>
              <a:latin typeface="Trebuchet MS"/>
            </a:endParaRPr>
          </a:p>
          <a:p>
            <a:pPr marL="0" lvl="0" indent="0" fontAlgn="auto">
              <a:lnSpc>
                <a:spcPct val="100000"/>
              </a:lnSpc>
              <a:spcAft>
                <a:spcPts val="0"/>
              </a:spcAft>
              <a:buClrTx/>
              <a:buSzTx/>
              <a:buNone/>
            </a:pPr>
            <a:endParaRPr lang="cs-CZ" sz="1800" kern="1200" dirty="0" smtClean="0">
              <a:solidFill>
                <a:prstClr val="black"/>
              </a:solidFill>
              <a:latin typeface="Trebuchet MS"/>
            </a:endParaRPr>
          </a:p>
          <a:p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>
          <a:xfrm>
            <a:off x="720000" y="300789"/>
            <a:ext cx="10753200" cy="5531211"/>
          </a:xfrm>
        </p:spPr>
        <p:txBody>
          <a:bodyPr/>
          <a:lstStyle/>
          <a:p>
            <a:r>
              <a:rPr lang="cs-CZ" dirty="0" smtClean="0"/>
              <a:t>Státní politiku zaměstnanosti vytváří stát </a:t>
            </a:r>
          </a:p>
          <a:p>
            <a:pPr lvl="1"/>
            <a:r>
              <a:rPr lang="cs-CZ" dirty="0" smtClean="0"/>
              <a:t>podílejí se na ní další subjekty činné na trhu práce (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telé</a:t>
            </a:r>
            <a:r>
              <a:rPr lang="cs-CZ" dirty="0" smtClean="0"/>
              <a:t> a odborové organizace)</a:t>
            </a:r>
          </a:p>
          <a:p>
            <a:pPr lvl="1"/>
            <a:r>
              <a:rPr lang="cs-CZ" dirty="0" smtClean="0"/>
              <a:t>další subjekty činnými na trhu práce (s územními samosprávnými celky, profesními organizacemi, sdruženími osob se zdravotním postižením a organizacemi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telů</a:t>
            </a:r>
            <a:r>
              <a:rPr lang="cs-CZ" dirty="0" smtClean="0"/>
              <a:t>)</a:t>
            </a:r>
          </a:p>
          <a:p>
            <a:r>
              <a:rPr lang="cs-CZ" dirty="0" smtClean="0"/>
              <a:t>Státní správu v oblasti státní politiky zaměstnanosti v ČR vykonávají</a:t>
            </a:r>
          </a:p>
          <a:p>
            <a:pPr marL="781200" lvl="1" indent="-457200">
              <a:buFont typeface="+mj-lt"/>
              <a:buAutoNum type="alphaLcParenR"/>
            </a:pPr>
            <a:r>
              <a:rPr lang="cs-CZ" dirty="0" smtClean="0"/>
              <a:t>Ministerstvo práce a sociálních věcí </a:t>
            </a:r>
          </a:p>
          <a:p>
            <a:pPr marL="781200" lvl="1" indent="-457200">
              <a:buFont typeface="+mj-lt"/>
              <a:buAutoNum type="alphaLcParenR"/>
            </a:pPr>
            <a:r>
              <a:rPr lang="cs-CZ" dirty="0" smtClean="0"/>
              <a:t>Úřad práce České republiky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Zabezpečování práva na zaměstnání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Zprostředkování zaměstnání = vyhledávání vhodného zaměstnání a činnost informační a poradenská</a:t>
            </a:r>
          </a:p>
          <a:p>
            <a:r>
              <a:rPr lang="cs-CZ" dirty="0" smtClean="0"/>
              <a:t>Zaměstnání zprostředkovávají úřady práce (bezplatně) nebo soukromé zprostředkovatelny – agentury práce (i za úhradu)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Zprostředkování zaměstnání agenturou práce 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59842" y="1896539"/>
            <a:ext cx="10753200" cy="4139998"/>
          </a:xfrm>
        </p:spPr>
        <p:txBody>
          <a:bodyPr/>
          <a:lstStyle/>
          <a:p>
            <a:pPr>
              <a:buFontTx/>
              <a:buChar char="-"/>
            </a:pPr>
            <a:r>
              <a:rPr lang="cs-CZ" sz="2400" dirty="0" smtClean="0"/>
              <a:t>Zaměstnávání fyzických osob za účelem výkonu jejich práce pro uživatele</a:t>
            </a:r>
          </a:p>
          <a:p>
            <a:pPr>
              <a:buFontTx/>
              <a:buChar char="-"/>
            </a:pPr>
            <a:r>
              <a:rPr lang="cs-CZ" sz="2400" dirty="0" smtClean="0"/>
              <a:t>Uživatelem se rozumí:</a:t>
            </a:r>
          </a:p>
          <a:p>
            <a:pPr lvl="1">
              <a:buFontTx/>
              <a:buChar char="-"/>
            </a:pPr>
            <a:r>
              <a:rPr lang="cs-CZ" sz="1600" dirty="0" smtClean="0"/>
              <a:t>jiná právnická nebo fyzická osoba, která práci přiděluje a dohlíží na její provedení (dále jen "uživatel")</a:t>
            </a:r>
          </a:p>
          <a:p>
            <a:pPr>
              <a:buFontTx/>
              <a:buChar char="-"/>
            </a:pPr>
            <a:r>
              <a:rPr lang="cs-CZ" sz="2400" dirty="0" smtClean="0"/>
              <a:t>Vznik dočasného přidělení:</a:t>
            </a:r>
          </a:p>
          <a:p>
            <a:pPr lvl="1">
              <a:buFontTx/>
              <a:buChar char="-"/>
            </a:pPr>
            <a:r>
              <a:rPr lang="cs-CZ" sz="1600" dirty="0" smtClean="0"/>
              <a:t>Uzavřením dohody o dočasném přidělení mezi agenturou práce a uživatelem</a:t>
            </a:r>
          </a:p>
          <a:p>
            <a:pPr lvl="1">
              <a:buFontTx/>
              <a:buChar char="-"/>
            </a:pPr>
            <a:r>
              <a:rPr lang="cs-CZ" sz="1600" dirty="0" smtClean="0"/>
              <a:t>Uzavřením pracovní smlouvy nebo dohody o pracovní činnosti mezi </a:t>
            </a:r>
            <a:r>
              <a:rPr lang="cs-CZ" sz="1600" dirty="0" err="1" smtClean="0"/>
              <a:t>zam</a:t>
            </a:r>
            <a:r>
              <a:rPr lang="cs-CZ" sz="1600" dirty="0" smtClean="0"/>
              <a:t>-</a:t>
            </a:r>
            <a:r>
              <a:rPr lang="cs-CZ" sz="1600" dirty="0" err="1" smtClean="0"/>
              <a:t>cem</a:t>
            </a:r>
            <a:r>
              <a:rPr lang="cs-CZ" sz="1600" dirty="0" smtClean="0"/>
              <a:t> a agenturou práce</a:t>
            </a:r>
          </a:p>
          <a:p>
            <a:pPr lvl="1">
              <a:buFontTx/>
              <a:buChar char="-"/>
            </a:pPr>
            <a:r>
              <a:rPr lang="cs-CZ" sz="1600" dirty="0" smtClean="0"/>
              <a:t>Přidělení </a:t>
            </a:r>
            <a:r>
              <a:rPr lang="cs-CZ" sz="1600" dirty="0" err="1" smtClean="0"/>
              <a:t>zam</a:t>
            </a:r>
            <a:r>
              <a:rPr lang="cs-CZ" sz="1600" dirty="0" smtClean="0"/>
              <a:t>-</a:t>
            </a:r>
            <a:r>
              <a:rPr lang="cs-CZ" sz="1600" dirty="0" err="1" smtClean="0"/>
              <a:t>ce</a:t>
            </a:r>
            <a:r>
              <a:rPr lang="cs-CZ" sz="1600" dirty="0" smtClean="0"/>
              <a:t> agenturou práce na základě písemného pokynu k uživateli</a:t>
            </a:r>
          </a:p>
          <a:p>
            <a:pPr>
              <a:buFontTx/>
              <a:buChar char="-"/>
            </a:pPr>
            <a:r>
              <a:rPr lang="cs-CZ" sz="2400" dirty="0" smtClean="0"/>
              <a:t>Skončení dočasného přidělení</a:t>
            </a:r>
          </a:p>
          <a:p>
            <a:pPr lvl="1">
              <a:buFontTx/>
              <a:buChar char="-"/>
            </a:pPr>
            <a:r>
              <a:rPr lang="cs-CZ" sz="1600" dirty="0" smtClean="0"/>
              <a:t>Uplynutím doby</a:t>
            </a:r>
          </a:p>
          <a:p>
            <a:pPr lvl="1">
              <a:buFontTx/>
              <a:buChar char="-"/>
            </a:pPr>
            <a:r>
              <a:rPr lang="cs-CZ" sz="1600" dirty="0" smtClean="0"/>
              <a:t>Dohodou </a:t>
            </a:r>
            <a:r>
              <a:rPr lang="cs-CZ" sz="1600" dirty="0" err="1" smtClean="0"/>
              <a:t>zam</a:t>
            </a:r>
            <a:r>
              <a:rPr lang="cs-CZ" sz="1600" dirty="0" smtClean="0"/>
              <a:t>-</a:t>
            </a:r>
            <a:r>
              <a:rPr lang="cs-CZ" sz="1600" dirty="0" err="1" smtClean="0"/>
              <a:t>ce</a:t>
            </a:r>
            <a:r>
              <a:rPr lang="cs-CZ" sz="1600" dirty="0" smtClean="0"/>
              <a:t> a agenturou práce</a:t>
            </a:r>
          </a:p>
          <a:p>
            <a:pPr lvl="1">
              <a:buFontTx/>
              <a:buChar char="-"/>
            </a:pPr>
            <a:r>
              <a:rPr lang="cs-CZ" sz="1600" dirty="0" smtClean="0"/>
              <a:t>Jednostranným prohlášením uživatele nebo </a:t>
            </a:r>
            <a:r>
              <a:rPr lang="cs-CZ" sz="1600" dirty="0" err="1" smtClean="0"/>
              <a:t>zam</a:t>
            </a:r>
            <a:r>
              <a:rPr lang="cs-CZ" sz="1600" dirty="0" smtClean="0"/>
              <a:t>-</a:t>
            </a:r>
            <a:r>
              <a:rPr lang="cs-CZ" sz="1600" dirty="0" err="1" smtClean="0"/>
              <a:t>ce</a:t>
            </a:r>
            <a:endParaRPr lang="cs-CZ" sz="1600" dirty="0" smtClean="0"/>
          </a:p>
          <a:p>
            <a:pPr lvl="1">
              <a:buFontTx/>
              <a:buChar char="-"/>
            </a:pPr>
            <a:r>
              <a:rPr lang="cs-CZ" sz="1600" dirty="0" smtClean="0"/>
              <a:t>Skončením pracovního poměru</a:t>
            </a:r>
            <a:br>
              <a:rPr lang="cs-CZ" sz="1600" dirty="0" smtClean="0"/>
            </a:br>
            <a:endParaRPr lang="cs-CZ" sz="1600" dirty="0" smtClean="0"/>
          </a:p>
          <a:p>
            <a:endParaRPr lang="cs-CZ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Pravidla dočasného přidělení</a:t>
            </a:r>
          </a:p>
          <a:p>
            <a:pPr>
              <a:buNone/>
            </a:pPr>
            <a:endParaRPr lang="cs-CZ" dirty="0" smtClean="0"/>
          </a:p>
          <a:p>
            <a:pPr lvl="1"/>
            <a:r>
              <a:rPr lang="cs-CZ" dirty="0" smtClean="0"/>
              <a:t>Dočasné přidělení se provádí za úplatu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Pracovní podmínky dočasně přiděleného zaměstnance, včetně mzdy, nesmí být horší než u srovnatelných zaměstnanců uživatele</a:t>
            </a:r>
          </a:p>
          <a:p>
            <a:pPr lvl="1"/>
            <a:endParaRPr lang="cs-CZ" dirty="0" smtClean="0"/>
          </a:p>
          <a:p>
            <a:pPr lvl="1"/>
            <a:r>
              <a:rPr lang="cs-CZ" dirty="0" smtClean="0"/>
              <a:t>Uživatel přiděluje zaměstnanci práci, organizuje ji a odpovídá za BOZP, ostatní práva a povinnosti má agentura práce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Kde se agenturní zaměstnání využívá?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 odvětvích, kde se vyskytuje sezónní práce</a:t>
            </a:r>
          </a:p>
          <a:p>
            <a:pPr lvl="1"/>
            <a:r>
              <a:rPr lang="cs-CZ" dirty="0" smtClean="0"/>
              <a:t>uživatel získá pracovní sílu jen na potřebné období</a:t>
            </a:r>
          </a:p>
          <a:p>
            <a:r>
              <a:rPr lang="cs-CZ" dirty="0" smtClean="0"/>
              <a:t>v některých měsících může stoupnout potřeba zaměstnanců až dvojnásobně </a:t>
            </a:r>
          </a:p>
          <a:p>
            <a:pPr lvl="1"/>
            <a:r>
              <a:rPr lang="cs-CZ" dirty="0" err="1" smtClean="0"/>
              <a:t>Zam</a:t>
            </a:r>
            <a:r>
              <a:rPr lang="cs-CZ" dirty="0" smtClean="0"/>
              <a:t>-tel nemusí být schopen zajistit veškerou pracovněprávní a účetní administrativu</a:t>
            </a:r>
          </a:p>
          <a:p>
            <a:r>
              <a:rPr lang="cs-CZ" dirty="0" smtClean="0"/>
              <a:t>Podle průzkumů je agenturní zaměstnávání spojeno zejména s mladými lidmi,</a:t>
            </a:r>
          </a:p>
          <a:p>
            <a:pPr lvl="1"/>
            <a:r>
              <a:rPr lang="cs-CZ" dirty="0" smtClean="0"/>
              <a:t>40 % agenturních zaměstnanců tvoří lidé pod 25 let </a:t>
            </a:r>
          </a:p>
          <a:p>
            <a:pPr lvl="1"/>
            <a:r>
              <a:rPr lang="cs-CZ" dirty="0" smtClean="0"/>
              <a:t>a až 65 % zaměstnanců jsou lidé pod 30 let.</a:t>
            </a: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Výhody agenturního zaměstnávání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99309"/>
            <a:ext cx="10753200" cy="4432691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Pro </a:t>
            </a:r>
            <a:r>
              <a:rPr lang="cs-CZ" dirty="0" err="1" smtClean="0"/>
              <a:t>zam</a:t>
            </a:r>
            <a:r>
              <a:rPr lang="cs-CZ" dirty="0" smtClean="0"/>
              <a:t>-</a:t>
            </a:r>
            <a:r>
              <a:rPr lang="cs-CZ" dirty="0" err="1" smtClean="0"/>
              <a:t>ce</a:t>
            </a:r>
            <a:r>
              <a:rPr lang="cs-CZ" dirty="0" smtClean="0"/>
              <a:t> </a:t>
            </a:r>
          </a:p>
          <a:p>
            <a:r>
              <a:rPr lang="cs-CZ" dirty="0" smtClean="0"/>
              <a:t>flexibilita </a:t>
            </a:r>
          </a:p>
          <a:p>
            <a:pPr lvl="1"/>
            <a:r>
              <a:rPr lang="cs-CZ" dirty="0" smtClean="0"/>
              <a:t>zaměstnancům hledá vhodné pracovní nabídky agentura práce a doporučuje jen takové nabídky, které odpovídají jeho schopnostem, znalostem a požadavkům firem. </a:t>
            </a:r>
          </a:p>
          <a:p>
            <a:pPr>
              <a:buNone/>
            </a:pPr>
            <a:r>
              <a:rPr lang="cs-CZ" dirty="0" smtClean="0"/>
              <a:t>Pro firmy</a:t>
            </a:r>
          </a:p>
          <a:p>
            <a:pPr lvl="1"/>
            <a:r>
              <a:rPr lang="cs-CZ" dirty="0" smtClean="0"/>
              <a:t>agentury jim doporučují pouze vhodné uchazeče</a:t>
            </a:r>
          </a:p>
          <a:p>
            <a:pPr lvl="1"/>
            <a:r>
              <a:rPr lang="cs-CZ" dirty="0" smtClean="0"/>
              <a:t>snadné ukončení pracovního poměru</a:t>
            </a:r>
          </a:p>
          <a:p>
            <a:pPr lvl="1"/>
            <a:r>
              <a:rPr lang="cs-CZ" dirty="0" smtClean="0"/>
              <a:t>nemusí platit odstupné ani náhradu mzdy u dlouhodobých překážek v práci</a:t>
            </a:r>
          </a:p>
          <a:p>
            <a:pPr lvl="1"/>
            <a:r>
              <a:rPr lang="cs-CZ" dirty="0" smtClean="0"/>
              <a:t>úspora personálních nákladů</a:t>
            </a:r>
          </a:p>
          <a:p>
            <a:pPr lvl="2"/>
            <a:r>
              <a:rPr lang="cs-CZ" dirty="0" smtClean="0"/>
              <a:t>například v podobě administrativních nákladů na výběrové řízení nebo zpracování mezd a odvodů na sociální a zdravotní pojištění, tyto podklady zpracovává agentura práce. </a:t>
            </a:r>
          </a:p>
          <a:p>
            <a:pPr lvl="1"/>
            <a:r>
              <a:rPr lang="cs-CZ" dirty="0" smtClean="0"/>
              <a:t>získá zaměstnance pouze na požadované období.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="" xmlns:thm15="http://schemas.microsoft.com/office/thememl/2012/main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592</TotalTime>
  <Words>1926</Words>
  <Application>Microsoft Office PowerPoint</Application>
  <PresentationFormat>Vlastní</PresentationFormat>
  <Paragraphs>278</Paragraphs>
  <Slides>33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33</vt:i4>
      </vt:variant>
    </vt:vector>
  </HeadingPairs>
  <TitlesOfParts>
    <vt:vector size="34" baseType="lpstr">
      <vt:lpstr>prezentace-edu-cz</vt:lpstr>
      <vt:lpstr>Právní úprava zaměstnanosti</vt:lpstr>
      <vt:lpstr>Právo na zaměstnání</vt:lpstr>
      <vt:lpstr>Státní politika zaměstnanosti ČR  </vt:lpstr>
      <vt:lpstr>Snímek 4</vt:lpstr>
      <vt:lpstr>Zabezpečování práva na zaměstnání</vt:lpstr>
      <vt:lpstr>Zprostředkování zaměstnání agenturou práce </vt:lpstr>
      <vt:lpstr>Snímek 7</vt:lpstr>
      <vt:lpstr>Kde se agenturní zaměstnání využívá?</vt:lpstr>
      <vt:lpstr>Výhody agenturního zaměstnávání </vt:lpstr>
      <vt:lpstr>Nevýhody agenturního zaměstnávání </vt:lpstr>
      <vt:lpstr>Úřad práce</vt:lpstr>
      <vt:lpstr>Snímek 12</vt:lpstr>
      <vt:lpstr>Snímek 13</vt:lpstr>
      <vt:lpstr>Snímek 14</vt:lpstr>
      <vt:lpstr>Podpora v nezaměstnanosti </vt:lpstr>
      <vt:lpstr>Nárok na podporu v nezaměstnanosti</vt:lpstr>
      <vt:lpstr>Snímek 17</vt:lpstr>
      <vt:lpstr>Na podporu v nezaměstnanosti nemají nárok  </vt:lpstr>
      <vt:lpstr>Výše podpory v nezaměstnanosti  </vt:lpstr>
      <vt:lpstr>Snímek 20</vt:lpstr>
      <vt:lpstr>Aktivní politika zaměstnanosti </vt:lpstr>
      <vt:lpstr>Nástroje aktivní politiky zaměstnanosti   </vt:lpstr>
      <vt:lpstr>Rekvalifikace  </vt:lpstr>
      <vt:lpstr>Snímek 24</vt:lpstr>
      <vt:lpstr>Zvolená rekvalifikace </vt:lpstr>
      <vt:lpstr>Snímek 26</vt:lpstr>
      <vt:lpstr>Veřejně prospěšné práce </vt:lpstr>
      <vt:lpstr>Společensky účelná pracovní místa  </vt:lpstr>
      <vt:lpstr>Příspěvek na zapracování  </vt:lpstr>
      <vt:lpstr>Příspěvek při přechodu na nový podnikatelský program </vt:lpstr>
      <vt:lpstr>Snímek 31</vt:lpstr>
      <vt:lpstr>Snímek 32</vt:lpstr>
      <vt:lpstr>Snímek 33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Admin</cp:lastModifiedBy>
  <cp:revision>51</cp:revision>
  <cp:lastPrinted>1601-01-01T00:00:00Z</cp:lastPrinted>
  <dcterms:created xsi:type="dcterms:W3CDTF">2019-06-11T20:19:30Z</dcterms:created>
  <dcterms:modified xsi:type="dcterms:W3CDTF">2022-11-28T12:10:51Z</dcterms:modified>
</cp:coreProperties>
</file>