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80" r:id="rId6"/>
    <p:sldId id="261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5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09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2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72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53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02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5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9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6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06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9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3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8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2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74D5-E306-4D6A-8466-3C400D89A1F9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70022-8C1E-4C66-8801-F8F45E76F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349" y="1984016"/>
            <a:ext cx="7766936" cy="1646302"/>
          </a:xfrm>
        </p:spPr>
        <p:txBody>
          <a:bodyPr/>
          <a:lstStyle/>
          <a:p>
            <a:r>
              <a:rPr lang="cs-CZ" dirty="0"/>
              <a:t>IMAk13   Matematika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A6D883-CB04-46AE-ABB4-E972168A9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040" y="3899912"/>
            <a:ext cx="7766936" cy="1096899"/>
          </a:xfrm>
        </p:spPr>
        <p:txBody>
          <a:bodyPr>
            <a:normAutofit/>
          </a:bodyPr>
          <a:lstStyle/>
          <a:p>
            <a:r>
              <a:rPr lang="cs-CZ" sz="3200" dirty="0"/>
              <a:t>3. konzultace</a:t>
            </a:r>
          </a:p>
        </p:txBody>
      </p:sp>
    </p:spTree>
    <p:extLst>
      <p:ext uri="{BB962C8B-B14F-4D97-AF65-F5344CB8AC3E}">
        <p14:creationId xmlns:p14="http://schemas.microsoft.com/office/powerpoint/2010/main" val="141875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1E301-ADE4-471F-A101-0D58D826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se zbytkem v 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20D62-2CD1-4E61-92D0-A7EBDDDA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53" y="2160589"/>
            <a:ext cx="9360975" cy="388077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Dělení se zbytkem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množině celých čísel je zobrazení, které každé dvojici celých čísel a, b, b ≠ 0 přiřazuje celá čísla q a r tak, že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b.q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r     ,      kde   0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3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5193"/>
          </a:xfrm>
        </p:spPr>
        <p:txBody>
          <a:bodyPr>
            <a:normAutofit fontScale="90000"/>
          </a:bodyPr>
          <a:lstStyle/>
          <a:p>
            <a:r>
              <a:rPr lang="cs-CZ" dirty="0"/>
              <a:t>Celá čísla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629"/>
            <a:ext cx="8919672" cy="48977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Celá čísla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tedy třídy navzájem ekvivalentních dvojic přirozených čísel.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EA59818-A55C-4601-A14E-225A1E620DA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9422" y="1340050"/>
            <a:ext cx="8741238" cy="3139670"/>
            <a:chOff x="251" y="844"/>
            <a:chExt cx="5576" cy="2014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715EED6B-06C2-4633-A277-EFEDEF3DE77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1" y="844"/>
              <a:ext cx="5558" cy="1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6A371FC-63C4-46CC-8CBB-9F11EA531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854"/>
              <a:ext cx="152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Konstrukce (C, +, . )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7540BD-6B68-45A0-82C0-560457951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" y="854"/>
              <a:ext cx="113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D4796B5-8A14-4B2C-9E94-ADC92C4B2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262"/>
              <a:ext cx="48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Na </a:t>
              </a:r>
              <a:r>
                <a:rPr kumimoji="0" lang="cs-CZ" altLang="cs-CZ" sz="1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kart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9090FD1-FFF3-45AC-9177-9A5231215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1262"/>
              <a:ext cx="121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é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B4E09A-50B6-4179-9F9D-C10871330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" y="1262"/>
              <a:ext cx="17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zs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EF1FE0E-C265-48B2-83D3-E98F995DA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1262"/>
              <a:ext cx="12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k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8551E9-7CE8-4DDA-BD00-6C56A179E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1262"/>
              <a:ext cx="714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ém součinu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C2797FF-601F-43C5-8623-698FB3906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1262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CBF5C61-DADB-4052-B114-86D0A7F25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" y="1262"/>
              <a:ext cx="192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NxN definujeme binární relaci 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91E65161-C84C-4111-931E-987112D5F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241"/>
              <a:ext cx="15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~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359238A5-493D-42A4-8FA8-4946A8425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1262"/>
              <a:ext cx="12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CEE5FCC5-96EB-4876-AC04-576F98757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1262"/>
              <a:ext cx="191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(tzv.„ekvivalenci uspořádaných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E0FC248F-69AF-40EF-AAE5-327C399DA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431"/>
              <a:ext cx="166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dvojic přirozených čísel“):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5A29E622-9C36-48BE-9D7E-D2608E0C7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0" y="1431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DC6B7A1E-481C-4862-93B9-820DAEC06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" y="1594"/>
              <a:ext cx="87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[</a:t>
              </a:r>
              <a:r>
                <a:rPr kumimoji="0" lang="cs-CZ" altLang="cs-CZ" sz="1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a,b</a:t>
              </a: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] ~ [</a:t>
              </a:r>
              <a:r>
                <a:rPr kumimoji="0" lang="cs-CZ" altLang="cs-CZ" sz="1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c,d</a:t>
              </a: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] 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BDC3E340-E741-4FF1-92A0-6B586BBDA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1580"/>
              <a:ext cx="2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Û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2DCF6823-83D7-42E4-B9A8-C647A1731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594"/>
              <a:ext cx="13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E3CDB9A6-74DA-458A-B25F-B524B5855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0" y="1594"/>
              <a:ext cx="8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+ d  =  b + c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497686BE-3464-4C5E-B58C-01158D39F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1594"/>
              <a:ext cx="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C615E35C-6DDB-44EC-8270-F2FD9437F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766"/>
              <a:ext cx="1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D3F743AD-6BA7-4179-979D-E45CB01C3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955"/>
              <a:ext cx="87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Tato relace je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ED646653-93F0-4857-ABB4-658B8DE29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" y="1955"/>
              <a:ext cx="145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reflexivní, symetrická a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B13EA8AC-635C-41AF-8CC1-874C84A67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" y="1955"/>
              <a:ext cx="166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tranzitivní na množině NxN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0C233C1-AF44-4C78-AA9E-AB6FEB644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1955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ECE2135F-C6C1-465E-95D9-464DD1BA2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1955"/>
              <a:ext cx="60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(dokažte)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6DA04284-E9BF-497E-857F-5BADFE94B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1" y="1955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E382C9F5-EC6A-4A83-849A-E7047B3EB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6" y="1955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FB02FF39-62EB-4642-A730-A860829C0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120"/>
              <a:ext cx="49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 tedy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FB86AB56-7BDB-4694-9DA9-C69D409DE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" y="2120"/>
              <a:ext cx="455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relací ekvivalence na NxN a vytváří rozklad množiny NxN na třídy navzájem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5BF96981-9A75-47B1-B37D-81C212A8C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284"/>
              <a:ext cx="2361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ekvivalentních dvojic přirozených čísel.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1B8AF6B2-4EBB-4545-879A-E8F1BA5B2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" y="2284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ABE2BA91-EDD8-4887-96EA-23042860E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451"/>
              <a:ext cx="5530" cy="20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5E5BA423-FC82-4B9D-A11A-25EAA569A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490"/>
              <a:ext cx="240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Rozklad množiny </a:t>
              </a:r>
              <a:r>
                <a:rPr kumimoji="0" lang="cs-CZ" altLang="cs-CZ" sz="1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NxN</a:t>
              </a: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vytvořený relací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ECF9DCD1-3C87-4534-A9B7-C5C166029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5" y="2469"/>
              <a:ext cx="15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~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E969BC4B-0C59-40D3-84FE-DAF12B461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2469"/>
              <a:ext cx="1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D5A68B28-27E6-46EC-9261-D82F759CE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2490"/>
              <a:ext cx="67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nazýváme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333BCA4B-EC00-44B0-B54E-3DEDAA8E2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2" y="2489"/>
              <a:ext cx="176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množinou všech celých čísel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0E76F9CE-AFF5-4D09-8935-E3347183B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8" y="2490"/>
              <a:ext cx="40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 ozn.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0959910A-72DF-41B8-9F98-D5B8EDCFF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2489"/>
              <a:ext cx="16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FDAC9B07-039B-46EE-9D0B-753E0DFAA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0" y="2490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0EBF9FD9-5804-46B9-BA7B-945E6B71C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7" y="2490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80FF6BB1-71A2-4A5C-9300-8E0B01377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C6CAEFEB-69CC-4691-9209-0B4ADBA67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B521A719-7898-4380-9F93-C1AF8331E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446"/>
              <a:ext cx="553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ACF00F7D-FDBE-4352-B0F9-72AC8A71D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89AE2FF6-F938-42CE-9C07-F080A3DBC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id="{A5932295-E515-46D7-871B-EB9840916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451"/>
              <a:ext cx="6" cy="2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7564F88E-BCAC-4299-8549-4189C66E5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451"/>
              <a:ext cx="6" cy="2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Rectangle 54">
              <a:extLst>
                <a:ext uri="{FF2B5EF4-FFF2-40B4-BE49-F238E27FC236}">
                  <a16:creationId xmlns:a16="http://schemas.microsoft.com/office/drawing/2014/main" id="{9B4BDA4C-BC36-49D2-9220-12C97F073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654"/>
              <a:ext cx="5530" cy="17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08C92B6C-60B7-413E-8444-FC953579A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658"/>
              <a:ext cx="66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Třídy rozk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1A94EB5A-C7C4-4126-8628-B47EE5054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2658"/>
              <a:ext cx="99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ladu nazýváme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id="{F80D5FD1-31A8-445E-8EC9-5B9C6C610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2657"/>
              <a:ext cx="61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celá čísla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id="{83A18B2E-E1F1-463A-B3B8-F02967CD9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7" y="2658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74EF054E-73F4-4D00-AEE5-3D31B8457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5" y="2658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B5986819-AD8B-4364-A944-047EC115C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13CAA089-1A55-4635-B4CE-BF3E9350A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ABB12D9E-6344-4957-BC96-F24BBCD24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832"/>
              <a:ext cx="553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8A7530B4-BD14-478A-BF17-7C83ABD09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ABBBAD13-A71E-482E-8EE9-9CEF3D4F1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4C02019A-130D-499A-8D7A-36F760585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654"/>
              <a:ext cx="6" cy="1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99E9C3F4-99F5-4BB7-988F-BE6186D17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654"/>
              <a:ext cx="6" cy="1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8297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046E92-B768-4430-92E0-132C11500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87897"/>
            <a:ext cx="8596668" cy="5353465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x N  =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[0,0], [0,1], [0,2], [0,3], ………, [0,25], ……………. ,</a:t>
            </a: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[1,0], [1,1], [1,2], [1,3], ………,</a:t>
            </a: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[2,0], [2,1], [2,2], …………..  ,</a:t>
            </a:r>
          </a:p>
          <a:p>
            <a:pPr marL="914400" lvl="2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[3,0], [3,1], [3,2], …………… ,</a:t>
            </a: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…….                                        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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a,b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 ~ [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c,d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  <a:r>
              <a:rPr kumimoji="0" lang="en-US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Û</a:t>
            </a: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   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+ d  =  b + c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~ [3,1] ~ [19,17] ~</a:t>
            </a: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, [3,1], [4,2], [5,3], … [19,17]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[3,1] </a:t>
            </a: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, [1,5], [2,6], …,  [101,105]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[3,7] </a:t>
            </a:r>
          </a:p>
          <a:p>
            <a:pPr marL="914400" lvl="2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endParaRPr lang="en-US" sz="1800" dirty="0"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449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Zástupný obsah 19">
            <a:extLst>
              <a:ext uri="{FF2B5EF4-FFF2-40B4-BE49-F238E27FC236}">
                <a16:creationId xmlns:a16="http://schemas.microsoft.com/office/drawing/2014/main" id="{57D50036-A92A-4517-BB8A-C3879525A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118" y="431416"/>
            <a:ext cx="9032428" cy="2256366"/>
          </a:xfrm>
          <a:prstGeom prst="rect">
            <a:avLst/>
          </a:prstGeom>
        </p:spPr>
      </p:pic>
      <p:sp>
        <p:nvSpPr>
          <p:cNvPr id="21" name="TextovéPole 20">
            <a:extLst>
              <a:ext uri="{FF2B5EF4-FFF2-40B4-BE49-F238E27FC236}">
                <a16:creationId xmlns:a16="http://schemas.microsoft.com/office/drawing/2014/main" id="{7B2547F1-83C1-4484-B6A1-3091FEAB7580}"/>
              </a:ext>
            </a:extLst>
          </p:cNvPr>
          <p:cNvSpPr txBox="1"/>
          <p:nvPr/>
        </p:nvSpPr>
        <p:spPr>
          <a:xfrm>
            <a:off x="-247973" y="2890982"/>
            <a:ext cx="1002551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, [3,1], [4,2], [5,3], … [19,17]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[3,1] </a:t>
            </a: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, [1,5], [2,6], …,  [101,105]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[5,9] </a:t>
            </a:r>
          </a:p>
          <a:p>
            <a:pPr marL="914400" lvl="2" indent="0">
              <a:buNone/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+ B = [3,1] + [5,9] = [3+5,1+9] = [8,10]              = [2,4] = [0,2]            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[8,10] ~ [2,4] ~ [0,2]</a:t>
            </a:r>
          </a:p>
          <a:p>
            <a:pPr lvl="2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. B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[3,1] . [5,9] = [3.5+1.9 , 3.9+1.5] = [24,32] </a:t>
            </a:r>
          </a:p>
          <a:p>
            <a:pPr lvl="2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 [2,0] . [0,4] = [2.0+0.4 , 2.4+0.0] = [0,8]                   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[24,32] ~ [0,8] </a:t>
            </a: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998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B3A8DEA-5270-4B3B-945A-2852F57F551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04814" y="309562"/>
            <a:ext cx="9048750" cy="4968875"/>
            <a:chOff x="255" y="195"/>
            <a:chExt cx="5700" cy="3130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8D1DE3EB-6AB6-49B3-9DC6-F03F54218C0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5" y="200"/>
              <a:ext cx="5700" cy="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B717E9D4-5412-4AD6-8867-4BF33830A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98"/>
              <a:ext cx="146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Algebraická struktura  (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23663149-2799-41F0-8153-9308B86B9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195"/>
              <a:ext cx="17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C, +, </a:t>
              </a:r>
              <a:r>
                <a:rPr kumimoji="0" lang="en-US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)  je obor integrity s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DF4DCC56-E6E4-4A34-A7FA-46A4DF3BA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195"/>
              <a:ext cx="10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C943E21F-81C3-4899-8F46-CE649349B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195"/>
              <a:ext cx="14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 jednotkovým prvkem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657ECB06-C933-4FDD-BBE4-12272845F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3" y="198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514B5572-1EAC-44CB-BBBD-CAAD40EF1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" y="198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29706DF-B3AA-46DD-AA66-905E42EE2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37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1BA27B97-0B24-4DE8-8910-3A06809D7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541"/>
              <a:ext cx="130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Vlastnosti (C, + , </a:t>
              </a:r>
              <a:r>
                <a:rPr kumimoji="0" lang="en-US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)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6F1314B7-B25C-4ED1-A2FC-2BBBF2EAE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544"/>
              <a:ext cx="10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7F730B25-06D9-4512-B70B-90A003155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" y="544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8CDB3F7A-0DEF-4FF7-87E9-EFE74572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717"/>
              <a:ext cx="1703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  :  ND, A, K, ZR, EN, EI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6FD4F40D-4016-4EB1-9630-7994A184A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" y="717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A656E24E-A0C6-4BC2-AED1-25A2DFED9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890"/>
              <a:ext cx="11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cs-CZ" sz="19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:  ND, A, K, EN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8B271BFE-0E98-4DE4-BD50-936D84B1D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" y="89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17F002A5-24A0-4048-9117-F7C7CA6B2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063"/>
              <a:ext cx="32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044B2805-E19B-4464-B502-E66C250AE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1063"/>
              <a:ext cx="3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cs-CZ" sz="19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D +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76A5A9D8-0282-419F-A790-1BD42F067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" y="1063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2BB0DE83-F2DC-44D3-A178-871C2BD74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236"/>
              <a:ext cx="257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neexistují vlastní dělitelé nulového prvku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DB83D2D0-D986-42DF-BD49-DA3535A78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1236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B15854A0-6F07-4E2D-A847-2DA9CBF3F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409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2B1FFE47-5477-49B6-9136-C0D02EE8C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680"/>
              <a:ext cx="17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0CC7661D-119C-4015-82D4-3952435B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1680"/>
              <a:ext cx="910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ulový prvek: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F19AAC5-6D0A-468F-B8EE-435EEA9A4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10D050B2-3525-4528-B510-08322A3D4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1680"/>
              <a:ext cx="28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=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31" name="Group 35">
              <a:extLst>
                <a:ext uri="{FF2B5EF4-FFF2-40B4-BE49-F238E27FC236}">
                  <a16:creationId xmlns:a16="http://schemas.microsoft.com/office/drawing/2014/main" id="{58DD230C-7931-4DFF-A9E6-71E8841418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9" y="1588"/>
              <a:ext cx="389" cy="316"/>
              <a:chOff x="1969" y="1588"/>
              <a:chExt cx="389" cy="316"/>
            </a:xfrm>
          </p:grpSpPr>
          <p:sp>
            <p:nvSpPr>
              <p:cNvPr id="134" name="Rectangle 29">
                <a:extLst>
                  <a:ext uri="{FF2B5EF4-FFF2-40B4-BE49-F238E27FC236}">
                    <a16:creationId xmlns:a16="http://schemas.microsoft.com/office/drawing/2014/main" id="{AB96DC2E-8B6F-4C7D-9A4E-78470C3B8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9" y="1606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0">
                <a:extLst>
                  <a:ext uri="{FF2B5EF4-FFF2-40B4-BE49-F238E27FC236}">
                    <a16:creationId xmlns:a16="http://schemas.microsoft.com/office/drawing/2014/main" id="{50AB7C72-05D8-46AE-A989-4E84752A4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1" y="1606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1">
                <a:extLst>
                  <a:ext uri="{FF2B5EF4-FFF2-40B4-BE49-F238E27FC236}">
                    <a16:creationId xmlns:a16="http://schemas.microsoft.com/office/drawing/2014/main" id="{C5C06D24-E617-4334-9183-2E581DF3F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4" y="1588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2">
                <a:extLst>
                  <a:ext uri="{FF2B5EF4-FFF2-40B4-BE49-F238E27FC236}">
                    <a16:creationId xmlns:a16="http://schemas.microsoft.com/office/drawing/2014/main" id="{973FF19C-9470-4F06-829F-899F37B57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9" y="1680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3">
                <a:extLst>
                  <a:ext uri="{FF2B5EF4-FFF2-40B4-BE49-F238E27FC236}">
                    <a16:creationId xmlns:a16="http://schemas.microsoft.com/office/drawing/2014/main" id="{BC1F2D5E-8648-47EB-8089-E18761930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8" y="1680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4">
                <a:extLst>
                  <a:ext uri="{FF2B5EF4-FFF2-40B4-BE49-F238E27FC236}">
                    <a16:creationId xmlns:a16="http://schemas.microsoft.com/office/drawing/2014/main" id="{36A670A8-6D21-45A3-BCB2-DA66B0938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6" y="1680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2" name="Rectangle 36">
              <a:extLst>
                <a:ext uri="{FF2B5EF4-FFF2-40B4-BE49-F238E27FC236}">
                  <a16:creationId xmlns:a16="http://schemas.microsoft.com/office/drawing/2014/main" id="{637CAC4E-A3A7-4926-8806-4F79F337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7">
              <a:extLst>
                <a:ext uri="{FF2B5EF4-FFF2-40B4-BE49-F238E27FC236}">
                  <a16:creationId xmlns:a16="http://schemas.microsoft.com/office/drawing/2014/main" id="{E0A7D959-E90A-4A4B-B60E-102E4B142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5" y="1680"/>
              <a:ext cx="18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34" name="Group 44">
              <a:extLst>
                <a:ext uri="{FF2B5EF4-FFF2-40B4-BE49-F238E27FC236}">
                  <a16:creationId xmlns:a16="http://schemas.microsoft.com/office/drawing/2014/main" id="{081C6529-808A-45C2-B195-E5DF01AEA7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55" y="1588"/>
              <a:ext cx="365" cy="316"/>
              <a:chOff x="2455" y="1588"/>
              <a:chExt cx="365" cy="316"/>
            </a:xfrm>
          </p:grpSpPr>
          <p:sp>
            <p:nvSpPr>
              <p:cNvPr id="128" name="Rectangle 38">
                <a:extLst>
                  <a:ext uri="{FF2B5EF4-FFF2-40B4-BE49-F238E27FC236}">
                    <a16:creationId xmlns:a16="http://schemas.microsoft.com/office/drawing/2014/main" id="{3C85BFF5-E66C-4220-BD70-75FF7F480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5" y="1606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9">
                <a:extLst>
                  <a:ext uri="{FF2B5EF4-FFF2-40B4-BE49-F238E27FC236}">
                    <a16:creationId xmlns:a16="http://schemas.microsoft.com/office/drawing/2014/main" id="{B33B7559-982B-4405-ACB2-7AC3C5E33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2" y="1606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40">
                <a:extLst>
                  <a:ext uri="{FF2B5EF4-FFF2-40B4-BE49-F238E27FC236}">
                    <a16:creationId xmlns:a16="http://schemas.microsoft.com/office/drawing/2014/main" id="{C2685AAC-978B-431E-B3DD-58F5E9856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7" y="1588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41">
                <a:extLst>
                  <a:ext uri="{FF2B5EF4-FFF2-40B4-BE49-F238E27FC236}">
                    <a16:creationId xmlns:a16="http://schemas.microsoft.com/office/drawing/2014/main" id="{5E8EF960-43F4-4615-85B5-C1CFAB67B8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1680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42">
                <a:extLst>
                  <a:ext uri="{FF2B5EF4-FFF2-40B4-BE49-F238E27FC236}">
                    <a16:creationId xmlns:a16="http://schemas.microsoft.com/office/drawing/2014/main" id="{DE1F0B09-FC51-44CF-A935-C7F399A51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680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43">
                <a:extLst>
                  <a:ext uri="{FF2B5EF4-FFF2-40B4-BE49-F238E27FC236}">
                    <a16:creationId xmlns:a16="http://schemas.microsoft.com/office/drawing/2014/main" id="{E8A9B31F-7BAD-43A4-A90E-69DB057666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5" y="1680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5" name="Rectangle 45">
              <a:extLst>
                <a:ext uri="{FF2B5EF4-FFF2-40B4-BE49-F238E27FC236}">
                  <a16:creationId xmlns:a16="http://schemas.microsoft.com/office/drawing/2014/main" id="{E2A6C03A-DCB2-41F7-AC77-4413625DB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46">
              <a:extLst>
                <a:ext uri="{FF2B5EF4-FFF2-40B4-BE49-F238E27FC236}">
                  <a16:creationId xmlns:a16="http://schemas.microsoft.com/office/drawing/2014/main" id="{8EDDF312-D4CD-481A-8EBB-CF2914185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6" y="1680"/>
              <a:ext cx="123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{[0,0], [1,1], [2,2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47">
              <a:extLst>
                <a:ext uri="{FF2B5EF4-FFF2-40B4-BE49-F238E27FC236}">
                  <a16:creationId xmlns:a16="http://schemas.microsoft.com/office/drawing/2014/main" id="{D46C1200-547C-4C8E-8CC3-80C5997D7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5" y="1680"/>
              <a:ext cx="52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], ....   }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48">
              <a:extLst>
                <a:ext uri="{FF2B5EF4-FFF2-40B4-BE49-F238E27FC236}">
                  <a16:creationId xmlns:a16="http://schemas.microsoft.com/office/drawing/2014/main" id="{A97932E5-880F-442A-AEBD-DE17E774E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id="{52CEA322-D38B-4E1C-B161-B1B655B72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980"/>
              <a:ext cx="118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Jednotkový prvek: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50">
              <a:extLst>
                <a:ext uri="{FF2B5EF4-FFF2-40B4-BE49-F238E27FC236}">
                  <a16:creationId xmlns:a16="http://schemas.microsoft.com/office/drawing/2014/main" id="{D6B4D169-EB3D-432D-91B6-6AABED02A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9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51">
              <a:extLst>
                <a:ext uri="{FF2B5EF4-FFF2-40B4-BE49-F238E27FC236}">
                  <a16:creationId xmlns:a16="http://schemas.microsoft.com/office/drawing/2014/main" id="{F6A4AFF6-8FF7-4317-924E-33C65D422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1980"/>
              <a:ext cx="31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=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2" name="Group 60">
              <a:extLst>
                <a:ext uri="{FF2B5EF4-FFF2-40B4-BE49-F238E27FC236}">
                  <a16:creationId xmlns:a16="http://schemas.microsoft.com/office/drawing/2014/main" id="{8511DC2C-83B0-4CF0-B9C0-5A92B2BCC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1889"/>
              <a:ext cx="584" cy="316"/>
              <a:chOff x="1992" y="1889"/>
              <a:chExt cx="584" cy="316"/>
            </a:xfrm>
          </p:grpSpPr>
          <p:sp>
            <p:nvSpPr>
              <p:cNvPr id="120" name="Rectangle 52">
                <a:extLst>
                  <a:ext uri="{FF2B5EF4-FFF2-40B4-BE49-F238E27FC236}">
                    <a16:creationId xmlns:a16="http://schemas.microsoft.com/office/drawing/2014/main" id="{CC6DBAD1-6D5C-455C-B673-5025519DD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" y="1907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53">
                <a:extLst>
                  <a:ext uri="{FF2B5EF4-FFF2-40B4-BE49-F238E27FC236}">
                    <a16:creationId xmlns:a16="http://schemas.microsoft.com/office/drawing/2014/main" id="{3E826945-026B-4BFB-9088-E84A94E03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1907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54">
                <a:extLst>
                  <a:ext uri="{FF2B5EF4-FFF2-40B4-BE49-F238E27FC236}">
                    <a16:creationId xmlns:a16="http://schemas.microsoft.com/office/drawing/2014/main" id="{88A9354C-4DB8-4FB0-A44D-2DE96A291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3" y="1889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55">
                <a:extLst>
                  <a:ext uri="{FF2B5EF4-FFF2-40B4-BE49-F238E27FC236}">
                    <a16:creationId xmlns:a16="http://schemas.microsoft.com/office/drawing/2014/main" id="{D6BD7F46-D969-4A68-A370-03AB54ED7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964"/>
                <a:ext cx="1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56">
                <a:extLst>
                  <a:ext uri="{FF2B5EF4-FFF2-40B4-BE49-F238E27FC236}">
                    <a16:creationId xmlns:a16="http://schemas.microsoft.com/office/drawing/2014/main" id="{5C4D7597-54EA-4FA7-8DFE-4B541D4AC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4" y="1981"/>
                <a:ext cx="12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57">
                <a:extLst>
                  <a:ext uri="{FF2B5EF4-FFF2-40B4-BE49-F238E27FC236}">
                    <a16:creationId xmlns:a16="http://schemas.microsoft.com/office/drawing/2014/main" id="{EAD62015-CFF8-4E06-84A7-A79A41F32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1" y="1981"/>
                <a:ext cx="12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58">
                <a:extLst>
                  <a:ext uri="{FF2B5EF4-FFF2-40B4-BE49-F238E27FC236}">
                    <a16:creationId xmlns:a16="http://schemas.microsoft.com/office/drawing/2014/main" id="{EABF4E59-FE14-4F70-BF02-4B0129DFA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1" y="1981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59">
                <a:extLst>
                  <a:ext uri="{FF2B5EF4-FFF2-40B4-BE49-F238E27FC236}">
                    <a16:creationId xmlns:a16="http://schemas.microsoft.com/office/drawing/2014/main" id="{A65C6E73-7240-41B8-8CFD-A745A7B07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9" y="1981"/>
                <a:ext cx="136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" name="Rectangle 61">
              <a:extLst>
                <a:ext uri="{FF2B5EF4-FFF2-40B4-BE49-F238E27FC236}">
                  <a16:creationId xmlns:a16="http://schemas.microsoft.com/office/drawing/2014/main" id="{B53DB354-06EA-4155-A8DC-6014CD334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0" y="19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BB9B9BE0-B0A9-43B8-B01E-F8AD00146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0" y="1980"/>
              <a:ext cx="18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5" name="Group 69">
              <a:extLst>
                <a:ext uri="{FF2B5EF4-FFF2-40B4-BE49-F238E27FC236}">
                  <a16:creationId xmlns:a16="http://schemas.microsoft.com/office/drawing/2014/main" id="{495486A4-9FB4-431C-9059-F477DD76E3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8" y="1889"/>
              <a:ext cx="342" cy="316"/>
              <a:chOff x="2708" y="1889"/>
              <a:chExt cx="342" cy="316"/>
            </a:xfrm>
          </p:grpSpPr>
          <p:sp>
            <p:nvSpPr>
              <p:cNvPr id="114" name="Rectangle 63">
                <a:extLst>
                  <a:ext uri="{FF2B5EF4-FFF2-40B4-BE49-F238E27FC236}">
                    <a16:creationId xmlns:a16="http://schemas.microsoft.com/office/drawing/2014/main" id="{B4698E04-5F4B-4EE8-9392-C5654EE78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8" y="1907"/>
                <a:ext cx="140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64">
                <a:extLst>
                  <a:ext uri="{FF2B5EF4-FFF2-40B4-BE49-F238E27FC236}">
                    <a16:creationId xmlns:a16="http://schemas.microsoft.com/office/drawing/2014/main" id="{80A75835-2463-4FF3-BD9F-8A563B393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0" y="1907"/>
                <a:ext cx="140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65">
                <a:extLst>
                  <a:ext uri="{FF2B5EF4-FFF2-40B4-BE49-F238E27FC236}">
                    <a16:creationId xmlns:a16="http://schemas.microsoft.com/office/drawing/2014/main" id="{12A8C5CE-7661-4027-BB74-466C9025F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7" y="1889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66">
                <a:extLst>
                  <a:ext uri="{FF2B5EF4-FFF2-40B4-BE49-F238E27FC236}">
                    <a16:creationId xmlns:a16="http://schemas.microsoft.com/office/drawing/2014/main" id="{78CE4E91-26FF-4802-88C0-FCE59A7B48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3" y="1981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67">
                <a:extLst>
                  <a:ext uri="{FF2B5EF4-FFF2-40B4-BE49-F238E27FC236}">
                    <a16:creationId xmlns:a16="http://schemas.microsoft.com/office/drawing/2014/main" id="{E9D0DE08-3353-465A-95A9-5D21077F5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5" y="1981"/>
                <a:ext cx="100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68">
                <a:extLst>
                  <a:ext uri="{FF2B5EF4-FFF2-40B4-BE49-F238E27FC236}">
                    <a16:creationId xmlns:a16="http://schemas.microsoft.com/office/drawing/2014/main" id="{037C6C1E-AAD3-41C0-B402-39D7345CF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4" y="1981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6" name="Rectangle 70">
              <a:extLst>
                <a:ext uri="{FF2B5EF4-FFF2-40B4-BE49-F238E27FC236}">
                  <a16:creationId xmlns:a16="http://schemas.microsoft.com/office/drawing/2014/main" id="{2C90CC0C-A2D3-41F2-B686-61A0F05A2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" y="1980"/>
              <a:ext cx="13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71">
              <a:extLst>
                <a:ext uri="{FF2B5EF4-FFF2-40B4-BE49-F238E27FC236}">
                  <a16:creationId xmlns:a16="http://schemas.microsoft.com/office/drawing/2014/main" id="{86E2B7E1-1DCE-4D20-8ECB-CCD026BD0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1980"/>
              <a:ext cx="170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{[1,0], [2,1], [3,2],  ..... }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72">
              <a:extLst>
                <a:ext uri="{FF2B5EF4-FFF2-40B4-BE49-F238E27FC236}">
                  <a16:creationId xmlns:a16="http://schemas.microsoft.com/office/drawing/2014/main" id="{2C0CAFDE-B937-4C81-B517-AD5A7128A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19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73">
              <a:extLst>
                <a:ext uri="{FF2B5EF4-FFF2-40B4-BE49-F238E27FC236}">
                  <a16:creationId xmlns:a16="http://schemas.microsoft.com/office/drawing/2014/main" id="{3BB99BB1-14C4-4BF6-AEA2-51319763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184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74">
              <a:extLst>
                <a:ext uri="{FF2B5EF4-FFF2-40B4-BE49-F238E27FC236}">
                  <a16:creationId xmlns:a16="http://schemas.microsoft.com/office/drawing/2014/main" id="{4D552D2D-2991-4186-99A4-D3D24A6B7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454"/>
              <a:ext cx="183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Opačné číslo  k celému číslu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75">
              <a:extLst>
                <a:ext uri="{FF2B5EF4-FFF2-40B4-BE49-F238E27FC236}">
                  <a16:creationId xmlns:a16="http://schemas.microsoft.com/office/drawing/2014/main" id="{3B8C94AA-FA3F-45AE-9CA5-B8AC5751D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454"/>
              <a:ext cx="33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52" name="Group 82">
              <a:extLst>
                <a:ext uri="{FF2B5EF4-FFF2-40B4-BE49-F238E27FC236}">
                  <a16:creationId xmlns:a16="http://schemas.microsoft.com/office/drawing/2014/main" id="{0660C7A1-BA29-4AC8-B482-362812BE4D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8" y="2363"/>
              <a:ext cx="391" cy="315"/>
              <a:chOff x="2398" y="2363"/>
              <a:chExt cx="391" cy="315"/>
            </a:xfrm>
          </p:grpSpPr>
          <p:sp>
            <p:nvSpPr>
              <p:cNvPr id="108" name="Rectangle 76">
                <a:extLst>
                  <a:ext uri="{FF2B5EF4-FFF2-40B4-BE49-F238E27FC236}">
                    <a16:creationId xmlns:a16="http://schemas.microsoft.com/office/drawing/2014/main" id="{8F95A17D-CB4A-4078-A0EE-9EE91CB82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2380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77">
                <a:extLst>
                  <a:ext uri="{FF2B5EF4-FFF2-40B4-BE49-F238E27FC236}">
                    <a16:creationId xmlns:a16="http://schemas.microsoft.com/office/drawing/2014/main" id="{E6378AB2-37ED-4907-8049-C19A6D6BEF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0" y="2380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78">
                <a:extLst>
                  <a:ext uri="{FF2B5EF4-FFF2-40B4-BE49-F238E27FC236}">
                    <a16:creationId xmlns:a16="http://schemas.microsoft.com/office/drawing/2014/main" id="{207D103B-03CC-4FB6-86DC-B1D0B734A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2" y="2363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79">
                <a:extLst>
                  <a:ext uri="{FF2B5EF4-FFF2-40B4-BE49-F238E27FC236}">
                    <a16:creationId xmlns:a16="http://schemas.microsoft.com/office/drawing/2014/main" id="{CB608CCF-6B45-472F-860E-1A5C9FBD9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0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80">
                <a:extLst>
                  <a:ext uri="{FF2B5EF4-FFF2-40B4-BE49-F238E27FC236}">
                    <a16:creationId xmlns:a16="http://schemas.microsoft.com/office/drawing/2014/main" id="{117293F6-1AE0-4258-9337-E8EEB68E8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0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81">
                <a:extLst>
                  <a:ext uri="{FF2B5EF4-FFF2-40B4-BE49-F238E27FC236}">
                    <a16:creationId xmlns:a16="http://schemas.microsoft.com/office/drawing/2014/main" id="{885D9E01-9466-44EE-A9AF-6DA152C43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8" y="2455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3" name="Rectangle 83">
              <a:extLst>
                <a:ext uri="{FF2B5EF4-FFF2-40B4-BE49-F238E27FC236}">
                  <a16:creationId xmlns:a16="http://schemas.microsoft.com/office/drawing/2014/main" id="{7C0BD7F0-B1BB-4F15-A7D0-065F5D026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" y="2454"/>
              <a:ext cx="25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84">
              <a:extLst>
                <a:ext uri="{FF2B5EF4-FFF2-40B4-BE49-F238E27FC236}">
                  <a16:creationId xmlns:a16="http://schemas.microsoft.com/office/drawing/2014/main" id="{E75663F5-4B27-40A7-8BE1-744E62DC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1" y="2454"/>
              <a:ext cx="113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85">
              <a:extLst>
                <a:ext uri="{FF2B5EF4-FFF2-40B4-BE49-F238E27FC236}">
                  <a16:creationId xmlns:a16="http://schemas.microsoft.com/office/drawing/2014/main" id="{665C5198-9A6F-44C5-B4DA-6C2B66ACD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2454"/>
              <a:ext cx="37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56" name="Group 92">
              <a:extLst>
                <a:ext uri="{FF2B5EF4-FFF2-40B4-BE49-F238E27FC236}">
                  <a16:creationId xmlns:a16="http://schemas.microsoft.com/office/drawing/2014/main" id="{BBD33786-D99A-4DA4-B60A-DACDDE5A38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5" y="2363"/>
              <a:ext cx="389" cy="315"/>
              <a:chOff x="3275" y="2363"/>
              <a:chExt cx="389" cy="315"/>
            </a:xfrm>
          </p:grpSpPr>
          <p:sp>
            <p:nvSpPr>
              <p:cNvPr id="102" name="Rectangle 86">
                <a:extLst>
                  <a:ext uri="{FF2B5EF4-FFF2-40B4-BE49-F238E27FC236}">
                    <a16:creationId xmlns:a16="http://schemas.microsoft.com/office/drawing/2014/main" id="{863557AE-D8BA-4366-8685-74FC7B0F0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2380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7">
                <a:extLst>
                  <a:ext uri="{FF2B5EF4-FFF2-40B4-BE49-F238E27FC236}">
                    <a16:creationId xmlns:a16="http://schemas.microsoft.com/office/drawing/2014/main" id="{D07AFA35-95E1-4CCD-B7B3-FD2CE7E9C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6" y="2380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8">
                <a:extLst>
                  <a:ext uri="{FF2B5EF4-FFF2-40B4-BE49-F238E27FC236}">
                    <a16:creationId xmlns:a16="http://schemas.microsoft.com/office/drawing/2014/main" id="{CAC57499-6B18-44B0-950D-BED45692F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9" y="2363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9">
                <a:extLst>
                  <a:ext uri="{FF2B5EF4-FFF2-40B4-BE49-F238E27FC236}">
                    <a16:creationId xmlns:a16="http://schemas.microsoft.com/office/drawing/2014/main" id="{564B35EB-63EC-442B-BE3E-02E0F9A22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4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90">
                <a:extLst>
                  <a:ext uri="{FF2B5EF4-FFF2-40B4-BE49-F238E27FC236}">
                    <a16:creationId xmlns:a16="http://schemas.microsoft.com/office/drawing/2014/main" id="{3EEE7256-C9AC-4E35-9D57-E5FF64240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1">
                <a:extLst>
                  <a:ext uri="{FF2B5EF4-FFF2-40B4-BE49-F238E27FC236}">
                    <a16:creationId xmlns:a16="http://schemas.microsoft.com/office/drawing/2014/main" id="{485CEEF4-7F24-4260-91D5-8EDF750AC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2455"/>
                <a:ext cx="9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7" name="Rectangle 93">
              <a:extLst>
                <a:ext uri="{FF2B5EF4-FFF2-40B4-BE49-F238E27FC236}">
                  <a16:creationId xmlns:a16="http://schemas.microsoft.com/office/drawing/2014/main" id="{1D0355E5-BB94-4C88-8B45-EB0F73DA7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3" y="2454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4">
              <a:extLst>
                <a:ext uri="{FF2B5EF4-FFF2-40B4-BE49-F238E27FC236}">
                  <a16:creationId xmlns:a16="http://schemas.microsoft.com/office/drawing/2014/main" id="{28C008A5-B943-475B-BE2B-6E3C06E00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657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5">
              <a:extLst>
                <a:ext uri="{FF2B5EF4-FFF2-40B4-BE49-F238E27FC236}">
                  <a16:creationId xmlns:a16="http://schemas.microsoft.com/office/drawing/2014/main" id="{0614A582-5E07-4BF1-B1B8-142752CF5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830"/>
              <a:ext cx="30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Roz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6">
              <a:extLst>
                <a:ext uri="{FF2B5EF4-FFF2-40B4-BE49-F238E27FC236}">
                  <a16:creationId xmlns:a16="http://schemas.microsoft.com/office/drawing/2014/main" id="{06C0F5CE-4AEB-446A-B271-08E3CC665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" y="2830"/>
              <a:ext cx="40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díl A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7">
              <a:extLst>
                <a:ext uri="{FF2B5EF4-FFF2-40B4-BE49-F238E27FC236}">
                  <a16:creationId xmlns:a16="http://schemas.microsoft.com/office/drawing/2014/main" id="{84C7CB2E-C39C-499B-ACF0-8DD0D9E2B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" y="2830"/>
              <a:ext cx="13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–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98">
              <a:extLst>
                <a:ext uri="{FF2B5EF4-FFF2-40B4-BE49-F238E27FC236}">
                  <a16:creationId xmlns:a16="http://schemas.microsoft.com/office/drawing/2014/main" id="{8CAB265E-51A7-4DF9-A30A-AA86EF324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283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99">
              <a:extLst>
                <a:ext uri="{FF2B5EF4-FFF2-40B4-BE49-F238E27FC236}">
                  <a16:creationId xmlns:a16="http://schemas.microsoft.com/office/drawing/2014/main" id="{5AEA76CB-F1C8-4F2D-9D81-29D78F896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" y="2830"/>
              <a:ext cx="4240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 dvou celých čísel  A, B je celé číslo  X, pro které platí  A = B + X.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0">
              <a:extLst>
                <a:ext uri="{FF2B5EF4-FFF2-40B4-BE49-F238E27FC236}">
                  <a16:creationId xmlns:a16="http://schemas.microsoft.com/office/drawing/2014/main" id="{447F4BB8-11D8-427E-AEB1-0A832B50D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1" y="283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1">
              <a:extLst>
                <a:ext uri="{FF2B5EF4-FFF2-40B4-BE49-F238E27FC236}">
                  <a16:creationId xmlns:a16="http://schemas.microsoft.com/office/drawing/2014/main" id="{CC2E9EA1-86A7-4299-8FCB-DA0FC95C5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3101"/>
              <a:ext cx="18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102">
              <a:extLst>
                <a:ext uri="{FF2B5EF4-FFF2-40B4-BE49-F238E27FC236}">
                  <a16:creationId xmlns:a16="http://schemas.microsoft.com/office/drawing/2014/main" id="{C968FD0A-7B96-49A5-AEE0-46005BA36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101"/>
              <a:ext cx="113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103">
              <a:extLst>
                <a:ext uri="{FF2B5EF4-FFF2-40B4-BE49-F238E27FC236}">
                  <a16:creationId xmlns:a16="http://schemas.microsoft.com/office/drawing/2014/main" id="{9D795617-0593-4374-BD98-F536E0008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" y="3101"/>
              <a:ext cx="22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li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4">
              <a:extLst>
                <a:ext uri="{FF2B5EF4-FFF2-40B4-BE49-F238E27FC236}">
                  <a16:creationId xmlns:a16="http://schemas.microsoft.com/office/drawing/2014/main" id="{E5CEB215-3187-4969-8A58-F84DDA653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" y="3101"/>
              <a:ext cx="33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69" name="Group 111">
              <a:extLst>
                <a:ext uri="{FF2B5EF4-FFF2-40B4-BE49-F238E27FC236}">
                  <a16:creationId xmlns:a16="http://schemas.microsoft.com/office/drawing/2014/main" id="{3C1EDF8C-EE34-4EFE-9272-39B27AEFB9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1" y="3011"/>
              <a:ext cx="388" cy="314"/>
              <a:chOff x="971" y="3011"/>
              <a:chExt cx="388" cy="314"/>
            </a:xfrm>
          </p:grpSpPr>
          <p:sp>
            <p:nvSpPr>
              <p:cNvPr id="96" name="Rectangle 105">
                <a:extLst>
                  <a:ext uri="{FF2B5EF4-FFF2-40B4-BE49-F238E27FC236}">
                    <a16:creationId xmlns:a16="http://schemas.microsoft.com/office/drawing/2014/main" id="{3001AD90-7017-4379-AAD8-93CB2CE45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106">
                <a:extLst>
                  <a:ext uri="{FF2B5EF4-FFF2-40B4-BE49-F238E27FC236}">
                    <a16:creationId xmlns:a16="http://schemas.microsoft.com/office/drawing/2014/main" id="{304AEA21-8FDF-4460-BA90-45E9105BF6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1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107">
                <a:extLst>
                  <a:ext uri="{FF2B5EF4-FFF2-40B4-BE49-F238E27FC236}">
                    <a16:creationId xmlns:a16="http://schemas.microsoft.com/office/drawing/2014/main" id="{95C740F8-325D-44B5-A318-72C5F7C35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4" y="3011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108">
                <a:extLst>
                  <a:ext uri="{FF2B5EF4-FFF2-40B4-BE49-F238E27FC236}">
                    <a16:creationId xmlns:a16="http://schemas.microsoft.com/office/drawing/2014/main" id="{1AA67053-DC32-41F8-AED0-7BB9183D6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109">
                <a:extLst>
                  <a:ext uri="{FF2B5EF4-FFF2-40B4-BE49-F238E27FC236}">
                    <a16:creationId xmlns:a16="http://schemas.microsoft.com/office/drawing/2014/main" id="{422927DA-BFD7-475C-99B9-610329938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3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110">
                <a:extLst>
                  <a:ext uri="{FF2B5EF4-FFF2-40B4-BE49-F238E27FC236}">
                    <a16:creationId xmlns:a16="http://schemas.microsoft.com/office/drawing/2014/main" id="{2FB4BC01-495E-4AE0-953C-255E6AB61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0" y="3103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0" name="Rectangle 112">
              <a:extLst>
                <a:ext uri="{FF2B5EF4-FFF2-40B4-BE49-F238E27FC236}">
                  <a16:creationId xmlns:a16="http://schemas.microsoft.com/office/drawing/2014/main" id="{11997D5A-24B7-4C43-92D8-4937ADE01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" y="3101"/>
              <a:ext cx="43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  B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1" name="Group 119">
              <a:extLst>
                <a:ext uri="{FF2B5EF4-FFF2-40B4-BE49-F238E27FC236}">
                  <a16:creationId xmlns:a16="http://schemas.microsoft.com/office/drawing/2014/main" id="{5D5BBEBA-765C-404F-9DC7-E5858E905B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70" y="3011"/>
              <a:ext cx="394" cy="314"/>
              <a:chOff x="1670" y="3011"/>
              <a:chExt cx="394" cy="314"/>
            </a:xfrm>
          </p:grpSpPr>
          <p:sp>
            <p:nvSpPr>
              <p:cNvPr id="90" name="Rectangle 113">
                <a:extLst>
                  <a:ext uri="{FF2B5EF4-FFF2-40B4-BE49-F238E27FC236}">
                    <a16:creationId xmlns:a16="http://schemas.microsoft.com/office/drawing/2014/main" id="{5201EAFC-9BCD-4284-9688-85BC9FF35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0" y="3027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114">
                <a:extLst>
                  <a:ext uri="{FF2B5EF4-FFF2-40B4-BE49-F238E27FC236}">
                    <a16:creationId xmlns:a16="http://schemas.microsoft.com/office/drawing/2014/main" id="{DD6FEDD2-A956-40EC-9191-A83720F09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7" y="3027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115">
                <a:extLst>
                  <a:ext uri="{FF2B5EF4-FFF2-40B4-BE49-F238E27FC236}">
                    <a16:creationId xmlns:a16="http://schemas.microsoft.com/office/drawing/2014/main" id="{EE2BA664-A036-4E3C-B0D8-6635E9728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7" y="3011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116">
                <a:extLst>
                  <a:ext uri="{FF2B5EF4-FFF2-40B4-BE49-F238E27FC236}">
                    <a16:creationId xmlns:a16="http://schemas.microsoft.com/office/drawing/2014/main" id="{7E3200E8-E271-4F8E-8409-CBB08C73B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4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d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117">
                <a:extLst>
                  <a:ext uri="{FF2B5EF4-FFF2-40B4-BE49-F238E27FC236}">
                    <a16:creationId xmlns:a16="http://schemas.microsoft.com/office/drawing/2014/main" id="{15A890AA-FB20-4893-850E-E4932A0116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0" y="3103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118">
                <a:extLst>
                  <a:ext uri="{FF2B5EF4-FFF2-40B4-BE49-F238E27FC236}">
                    <a16:creationId xmlns:a16="http://schemas.microsoft.com/office/drawing/2014/main" id="{09C36972-CAC1-4F66-9827-2831E9425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3103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2" name="Rectangle 120">
              <a:extLst>
                <a:ext uri="{FF2B5EF4-FFF2-40B4-BE49-F238E27FC236}">
                  <a16:creationId xmlns:a16="http://schemas.microsoft.com/office/drawing/2014/main" id="{F50B3C77-338E-44BB-BF8E-03F59CD86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2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21">
              <a:extLst>
                <a:ext uri="{FF2B5EF4-FFF2-40B4-BE49-F238E27FC236}">
                  <a16:creationId xmlns:a16="http://schemas.microsoft.com/office/drawing/2014/main" id="{25E4CFB1-58EC-4601-B7EF-7066C0E69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" y="3101"/>
              <a:ext cx="13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22">
              <a:extLst>
                <a:ext uri="{FF2B5EF4-FFF2-40B4-BE49-F238E27FC236}">
                  <a16:creationId xmlns:a16="http://schemas.microsoft.com/office/drawing/2014/main" id="{835E9F79-6B33-49F3-9C47-2E8137EBF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23">
              <a:extLst>
                <a:ext uri="{FF2B5EF4-FFF2-40B4-BE49-F238E27FC236}">
                  <a16:creationId xmlns:a16="http://schemas.microsoft.com/office/drawing/2014/main" id="{00BDF1D5-5A85-4F85-8534-4E58FED92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3101"/>
              <a:ext cx="39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  X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24">
              <a:extLst>
                <a:ext uri="{FF2B5EF4-FFF2-40B4-BE49-F238E27FC236}">
                  <a16:creationId xmlns:a16="http://schemas.microsoft.com/office/drawing/2014/main" id="{BB40B865-E4C4-4F07-B59D-141C1C740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101"/>
              <a:ext cx="18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7" name="Group 135">
              <a:extLst>
                <a:ext uri="{FF2B5EF4-FFF2-40B4-BE49-F238E27FC236}">
                  <a16:creationId xmlns:a16="http://schemas.microsoft.com/office/drawing/2014/main" id="{D81B87B0-15C5-4EBB-895B-32AE0C434A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0" y="3011"/>
              <a:ext cx="835" cy="314"/>
              <a:chOff x="2610" y="3011"/>
              <a:chExt cx="835" cy="314"/>
            </a:xfrm>
          </p:grpSpPr>
          <p:sp>
            <p:nvSpPr>
              <p:cNvPr id="80" name="Rectangle 125">
                <a:extLst>
                  <a:ext uri="{FF2B5EF4-FFF2-40B4-BE49-F238E27FC236}">
                    <a16:creationId xmlns:a16="http://schemas.microsoft.com/office/drawing/2014/main" id="{D8C5134C-19E6-4538-B8E1-606E87667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0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126">
                <a:extLst>
                  <a:ext uri="{FF2B5EF4-FFF2-40B4-BE49-F238E27FC236}">
                    <a16:creationId xmlns:a16="http://schemas.microsoft.com/office/drawing/2014/main" id="{53BDB89C-1EBC-4558-9DCA-8D542A242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7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127">
                <a:extLst>
                  <a:ext uri="{FF2B5EF4-FFF2-40B4-BE49-F238E27FC236}">
                    <a16:creationId xmlns:a16="http://schemas.microsoft.com/office/drawing/2014/main" id="{949C1008-18AF-4DCD-9F31-06AAC1608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3011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128">
                <a:extLst>
                  <a:ext uri="{FF2B5EF4-FFF2-40B4-BE49-F238E27FC236}">
                    <a16:creationId xmlns:a16="http://schemas.microsoft.com/office/drawing/2014/main" id="{844CBDF7-1CAE-4D03-8B7F-90BCB1602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2" y="3086"/>
                <a:ext cx="1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129">
                <a:extLst>
                  <a:ext uri="{FF2B5EF4-FFF2-40B4-BE49-F238E27FC236}">
                    <a16:creationId xmlns:a16="http://schemas.microsoft.com/office/drawing/2014/main" id="{A0F0D827-D5FD-43F6-9FDE-6A1EF22BA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0" y="3086"/>
                <a:ext cx="1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130">
                <a:extLst>
                  <a:ext uri="{FF2B5EF4-FFF2-40B4-BE49-F238E27FC236}">
                    <a16:creationId xmlns:a16="http://schemas.microsoft.com/office/drawing/2014/main" id="{9342BAA6-914A-47E4-916E-A33299D68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5" y="3103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131">
                <a:extLst>
                  <a:ext uri="{FF2B5EF4-FFF2-40B4-BE49-F238E27FC236}">
                    <a16:creationId xmlns:a16="http://schemas.microsoft.com/office/drawing/2014/main" id="{68721CC5-E62C-44CC-8108-CD7901B02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6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132">
                <a:extLst>
                  <a:ext uri="{FF2B5EF4-FFF2-40B4-BE49-F238E27FC236}">
                    <a16:creationId xmlns:a16="http://schemas.microsoft.com/office/drawing/2014/main" id="{2A313383-92CA-42C9-8D12-F6C0EDCA3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5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d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133">
                <a:extLst>
                  <a:ext uri="{FF2B5EF4-FFF2-40B4-BE49-F238E27FC236}">
                    <a16:creationId xmlns:a16="http://schemas.microsoft.com/office/drawing/2014/main" id="{83652438-9C34-486F-B6C3-55FE65751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2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134">
                <a:extLst>
                  <a:ext uri="{FF2B5EF4-FFF2-40B4-BE49-F238E27FC236}">
                    <a16:creationId xmlns:a16="http://schemas.microsoft.com/office/drawing/2014/main" id="{BF01D7D8-7039-430A-9A51-44DDF4AE4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3103"/>
                <a:ext cx="9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8" name="Rectangle 136">
              <a:extLst>
                <a:ext uri="{FF2B5EF4-FFF2-40B4-BE49-F238E27FC236}">
                  <a16:creationId xmlns:a16="http://schemas.microsoft.com/office/drawing/2014/main" id="{FA6703F4-D4A7-44B2-8B65-AFD732ABA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37">
              <a:extLst>
                <a:ext uri="{FF2B5EF4-FFF2-40B4-BE49-F238E27FC236}">
                  <a16:creationId xmlns:a16="http://schemas.microsoft.com/office/drawing/2014/main" id="{11196B65-1198-48B7-9FA8-417D7A013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346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18" y="609600"/>
            <a:ext cx="8530083" cy="552773"/>
          </a:xfrm>
        </p:spPr>
        <p:txBody>
          <a:bodyPr>
            <a:normAutofit fontScale="90000"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Př.  Vypočítejte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rovnice A = B . X, je-li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 B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______________________________________________________________________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4AF1D9-CE6D-49C7-98B3-D7A617CCF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108"/>
            <a:ext cx="8596668" cy="47472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=    B   .   X</a:t>
            </a: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1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 L a P straně je totéž celé číslo, tzn. příslušné dvojice jsou ekvivalentní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~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+ 5.y + 7.x  =  1 +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8 + 2.x  =  2.y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4 + x = y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je reprezentováno </a:t>
            </a:r>
            <a:r>
              <a:rPr lang="cs-CZ" sz="14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usp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dvojicemi, kde druhá složka je o 4 větší než první složka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x+4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Zk.:  L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P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0,4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.0 + 7.4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5.4 + 7.0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28, 20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L = P   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protože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~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28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</a:t>
            </a:r>
            <a:r>
              <a:rPr lang="cs-CZ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+ 20 = 1 + 28</a:t>
            </a:r>
            <a:endParaRPr lang="cs-CZ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7500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18" y="609600"/>
            <a:ext cx="8530083" cy="552773"/>
          </a:xfrm>
        </p:spPr>
        <p:txBody>
          <a:bodyPr>
            <a:normAutofit fontScale="90000"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Př.  Vypočítejte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rovnice A = B . X, je-li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 B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______________________________________________________________________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4AF1D9-CE6D-49C7-98B3-D7A617CCF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108"/>
            <a:ext cx="8596668" cy="4747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=    B   .   X</a:t>
            </a: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1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 L a P straně je totéž celé číslo, tzn. příslušné dvojice jsou ekvivalentní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~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+ 5.y + 7.x  =  0 +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9 + 2.x  =  2.y  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taková přirozená čísla x, y nenajdeme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liché    ≠    sudé        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neexistuje</a:t>
            </a:r>
            <a:endParaRPr lang="cs-CZ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5182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DCF50-7C57-4748-9BC0-90303891A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57201"/>
            <a:ext cx="8596668" cy="558416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Def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 Celé číslo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= 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je 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kladné, 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právě když  a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 b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A je z C</a:t>
            </a:r>
            <a:r>
              <a:rPr lang="cs-CZ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   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-   záporné,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právě když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&lt; b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je z C</a:t>
            </a:r>
            <a:r>
              <a:rPr lang="cs-CZ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cs-CZ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-   </a:t>
            </a:r>
            <a:r>
              <a:rPr lang="cs-CZ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nulové</a:t>
            </a:r>
            <a:r>
              <a:rPr lang="cs-CZ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právě když  a = b		        A = 0</a:t>
            </a:r>
          </a:p>
          <a:p>
            <a:pPr marL="0" indent="0">
              <a:buNone/>
            </a:pPr>
            <a:endParaRPr lang="cs-CZ" baseline="30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baseline="30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20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 základě izomorfismu algebraických struktur  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0 </a:t>
            </a:r>
            <a:r>
              <a:rPr lang="cs-CZ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, +, .) a  (N</a:t>
            </a:r>
            <a:r>
              <a:rPr lang="cs-CZ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+, . )  - 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viz konzultace AR1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udeme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dále celá čísla zapisovat takto:        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+ 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x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 n         např.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4 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				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x + 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		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- 4 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		    		     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x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 0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 </a:t>
            </a:r>
          </a:p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Def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  Celé číslo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je větší než celé číslo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právě když  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– B 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je kladné.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   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  A – B 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5858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34D7B-1C83-451D-95CB-B06B2B6C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Absolutní hodnota celého čísla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5F131-3CF5-4AB2-B8DC-92645F561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Absolutní hodnota celého čísla </a:t>
            </a:r>
            <a:r>
              <a:rPr lang="cs-CZ" b="1" dirty="0"/>
              <a:t>a</a:t>
            </a:r>
            <a:r>
              <a:rPr lang="cs-CZ" dirty="0"/>
              <a:t> je celé číslo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, pro které platí:</a:t>
            </a:r>
          </a:p>
          <a:p>
            <a:pPr marL="0" indent="0">
              <a:buNone/>
            </a:pPr>
            <a:r>
              <a:rPr lang="cs-CZ" dirty="0"/>
              <a:t>	 je-li  a </a:t>
            </a:r>
            <a:r>
              <a:rPr lang="en-US" dirty="0"/>
              <a:t>&gt; 0, </a:t>
            </a:r>
            <a:r>
              <a:rPr lang="cs-CZ" dirty="0"/>
              <a:t> je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 = a ,</a:t>
            </a:r>
          </a:p>
          <a:p>
            <a:pPr marL="0" indent="0">
              <a:buNone/>
            </a:pPr>
            <a:r>
              <a:rPr lang="cs-CZ" dirty="0"/>
              <a:t>       je-li  a =</a:t>
            </a:r>
            <a:r>
              <a:rPr lang="en-US" dirty="0"/>
              <a:t> 0, </a:t>
            </a:r>
            <a:r>
              <a:rPr lang="cs-CZ" dirty="0"/>
              <a:t> je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 = 0 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	je-li   a </a:t>
            </a:r>
            <a:r>
              <a:rPr lang="en-US" dirty="0"/>
              <a:t>&lt;</a:t>
            </a:r>
            <a:r>
              <a:rPr lang="cs-CZ" dirty="0"/>
              <a:t> 0, je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 = - a  </a:t>
            </a:r>
            <a:r>
              <a:rPr lang="cs-CZ" i="1" dirty="0"/>
              <a:t>(číslo </a:t>
            </a:r>
            <a:r>
              <a:rPr lang="cs-CZ" b="1" i="1" dirty="0"/>
              <a:t>opačné</a:t>
            </a:r>
            <a:r>
              <a:rPr lang="cs-CZ" i="1" dirty="0"/>
              <a:t> k a)</a:t>
            </a:r>
            <a:endParaRPr lang="en-US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67249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604</TotalTime>
  <Words>1309</Words>
  <Application>Microsoft Office PowerPoint</Application>
  <PresentationFormat>Širokoúhlá obrazovka</PresentationFormat>
  <Paragraphs>259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Symbol</vt:lpstr>
      <vt:lpstr>Times New Roman</vt:lpstr>
      <vt:lpstr>Trebuchet MS</vt:lpstr>
      <vt:lpstr>Wingdings 3</vt:lpstr>
      <vt:lpstr>Fazeta</vt:lpstr>
      <vt:lpstr>IMAk13   Matematika 3</vt:lpstr>
      <vt:lpstr>Celá čísla</vt:lpstr>
      <vt:lpstr>Prezentace aplikace PowerPoint</vt:lpstr>
      <vt:lpstr>Prezentace aplikace PowerPoint</vt:lpstr>
      <vt:lpstr>Prezentace aplikace PowerPoint</vt:lpstr>
      <vt:lpstr>Př.  Vypočítejte X = [x,y] z rovnice A = B . X, je-li A = [9,1],  B = [5,7] ______________________________________________________________________ </vt:lpstr>
      <vt:lpstr>Př.  Vypočítejte X = [x,y] z rovnice A = B . X, je-li A = [9,0],  B = [5,7] ______________________________________________________________________ </vt:lpstr>
      <vt:lpstr>Prezentace aplikace PowerPoint</vt:lpstr>
      <vt:lpstr>Absolutní hodnota celého čísla   </vt:lpstr>
      <vt:lpstr>Dělení se zbytkem v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Vaňurová</dc:creator>
  <cp:lastModifiedBy>lektor</cp:lastModifiedBy>
  <cp:revision>50</cp:revision>
  <dcterms:created xsi:type="dcterms:W3CDTF">2020-10-15T18:54:09Z</dcterms:created>
  <dcterms:modified xsi:type="dcterms:W3CDTF">2020-12-04T16:36:45Z</dcterms:modified>
</cp:coreProperties>
</file>