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62"/>
  </p:notesMasterIdLst>
  <p:handoutMasterIdLst>
    <p:handoutMasterId r:id="rId63"/>
  </p:handout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57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  <p:sldId id="306" r:id="rId55"/>
    <p:sldId id="307" r:id="rId56"/>
    <p:sldId id="308" r:id="rId57"/>
    <p:sldId id="309" r:id="rId58"/>
    <p:sldId id="310" r:id="rId59"/>
    <p:sldId id="311" r:id="rId60"/>
    <p:sldId id="312" r:id="rId6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86" d="100"/>
          <a:sy n="86" d="100"/>
        </p:scale>
        <p:origin x="557" y="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theme" Target="theme/theme1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IMAp01</a:t>
            </a:r>
            <a:r>
              <a:rPr lang="cs-CZ"/>
              <a:t>, IMAk01 </a:t>
            </a:r>
            <a:r>
              <a:rPr lang="cs-CZ" dirty="0"/>
              <a:t>– podzim 2021</a:t>
            </a:r>
            <a:br>
              <a:rPr lang="cs-CZ" dirty="0"/>
            </a:br>
            <a:r>
              <a:rPr lang="cs-CZ" dirty="0"/>
              <a:t>Dělitelnost v oboru přirozených čísel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Helena </a:t>
            </a:r>
            <a:r>
              <a:rPr lang="cs-CZ" dirty="0" err="1"/>
              <a:t>Durnová</a:t>
            </a:r>
            <a:r>
              <a:rPr lang="cs-CZ" dirty="0"/>
              <a:t>, Ph.D.</a:t>
            </a:r>
          </a:p>
          <a:p>
            <a:r>
              <a:rPr lang="cs-CZ" dirty="0"/>
              <a:t>RNDr. Petra Bušková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BD16CB-3AC5-449D-82A1-90724B00FA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ACB0E1-11C1-4654-BAF0-039F43AFC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Relace dělitelnosti - příklady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B37FF98F-86BC-4CA2-B0A8-DA5487002E9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6000" y="1359001"/>
                <a:ext cx="10753200" cy="4139998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sz="2000" b="1" dirty="0"/>
                  <a:t>Příklad 5</a:t>
                </a:r>
              </a:p>
              <a:p>
                <a:pPr marL="72000" indent="0">
                  <a:buNone/>
                </a:pPr>
                <a:r>
                  <a:rPr lang="cs-CZ" sz="2000" dirty="0"/>
                  <a:t>Dokažte, že </a:t>
                </a:r>
              </a:p>
              <a:p>
                <a:pPr marL="586350" indent="-514350">
                  <a:buFont typeface="+mj-lt"/>
                  <a:buAutoNum type="alphaLcParenR"/>
                </a:pPr>
                <a:r>
                  <a:rPr lang="cs-CZ" sz="2000" dirty="0"/>
                  <a:t>součet tří po sobě jdoucích celých čísel, z nichž prostřední je sudé, je dělitelný šesti;</a:t>
                </a:r>
              </a:p>
              <a:p>
                <a:pPr marL="586350" indent="-514350">
                  <a:buFont typeface="+mj-lt"/>
                  <a:buAutoNum type="alphaLcParenR"/>
                </a:pPr>
                <a:r>
                  <a:rPr lang="cs-CZ" sz="2000" dirty="0"/>
                  <a:t>součet každých tří po sobě jdoucích mocnin čísla 2 (počínaje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cs-CZ" sz="2000" dirty="0"/>
                  <a:t>) je dělitelný 7;</a:t>
                </a:r>
              </a:p>
              <a:p>
                <a:pPr marL="586350" indent="-514350">
                  <a:buFont typeface="+mj-lt"/>
                  <a:buAutoNum type="alphaLcParenR"/>
                </a:pPr>
                <a:r>
                  <a:rPr lang="cs-CZ" sz="2000" dirty="0">
                    <a:solidFill>
                      <a:schemeClr val="bg1">
                        <a:lumMod val="65000"/>
                      </a:schemeClr>
                    </a:solidFill>
                  </a:rPr>
                  <a:t>druhá mocnina každého lichého čísla zmenšená o 1 je dělitelná 8.</a:t>
                </a:r>
              </a:p>
              <a:p>
                <a:pPr marL="586350" indent="-514350">
                  <a:buFont typeface="+mj-lt"/>
                  <a:buAutoNum type="alphaLcParenR"/>
                </a:pPr>
                <a:endParaRPr lang="cs-CZ" sz="2000" dirty="0">
                  <a:solidFill>
                    <a:schemeClr val="bg1">
                      <a:lumMod val="65000"/>
                    </a:schemeClr>
                  </a:solidFill>
                </a:endParaRPr>
              </a:p>
              <a:p>
                <a:pPr marL="72000" indent="0">
                  <a:buNone/>
                </a:pPr>
                <a:endParaRPr lang="cs-CZ" sz="2000" dirty="0">
                  <a:solidFill>
                    <a:schemeClr val="bg1">
                      <a:lumMod val="65000"/>
                    </a:schemeClr>
                  </a:solidFill>
                </a:endParaRPr>
              </a:p>
              <a:p>
                <a:pPr marL="7200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B37FF98F-86BC-4CA2-B0A8-DA5487002E9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6000" y="1359001"/>
                <a:ext cx="10753200" cy="4139998"/>
              </a:xfrm>
              <a:blipFill>
                <a:blip r:embed="rId2"/>
                <a:stretch>
                  <a:fillRect l="-73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2283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CE0B875-644D-41D4-BAB5-96BD0949D1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26A03BA-B8E7-4956-8E2A-AE2C6654D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53275"/>
            <a:ext cx="10753200" cy="451576"/>
          </a:xfrm>
        </p:spPr>
        <p:txBody>
          <a:bodyPr/>
          <a:lstStyle/>
          <a:p>
            <a:r>
              <a:rPr lang="cs-CZ" dirty="0"/>
              <a:t>Výsledky příkladů 2-5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0FA4554A-B2F0-46DC-A0D8-97FBE1603AA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0000" y="939527"/>
                <a:ext cx="10753200" cy="4139998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sz="2400" b="1" dirty="0"/>
                  <a:t>Příklad 2:</a:t>
                </a:r>
              </a:p>
              <a:p>
                <a:pPr marL="529200" indent="-457200">
                  <a:buAutoNum type="alphaLcParenR"/>
                </a:pPr>
                <a:r>
                  <a:rPr lang="cs-CZ" sz="2400" dirty="0"/>
                  <a:t>2n+(2m+1)=2(</a:t>
                </a:r>
                <a:r>
                  <a:rPr lang="cs-CZ" sz="2400" dirty="0" err="1"/>
                  <a:t>n+m</a:t>
                </a:r>
                <a:r>
                  <a:rPr lang="cs-CZ" sz="2400" dirty="0"/>
                  <a:t>)+1</a:t>
                </a:r>
              </a:p>
              <a:p>
                <a:pPr marL="529200" indent="-457200">
                  <a:buAutoNum type="alphaLcParenR"/>
                </a:pPr>
                <a:r>
                  <a:rPr lang="cs-CZ" sz="2400" dirty="0"/>
                  <a:t>(2n+1)(2m+1)=4mn+2n+2m+1=2(2mn+n+m)+1</a:t>
                </a:r>
              </a:p>
              <a:p>
                <a:pPr marL="529200" indent="-457200">
                  <a:buAutoNum type="alphaLcParenR"/>
                </a:pPr>
                <a:r>
                  <a:rPr lang="cs-CZ" sz="2400" dirty="0"/>
                  <a:t>2n(2m+1)=4mn+2n=2(2mn+n)</a:t>
                </a:r>
              </a:p>
              <a:p>
                <a:pPr marL="72000" indent="0">
                  <a:buNone/>
                </a:pPr>
                <a:r>
                  <a:rPr lang="cs-CZ" sz="2400" b="1" dirty="0"/>
                  <a:t>Příklad 3</a:t>
                </a:r>
                <a:r>
                  <a:rPr lang="cs-CZ" sz="2400" dirty="0"/>
                  <a:t>: reflexivní, tranzitivní</a:t>
                </a:r>
              </a:p>
              <a:p>
                <a:pPr marL="72000" indent="0">
                  <a:buNone/>
                </a:pPr>
                <a:r>
                  <a:rPr lang="cs-CZ" sz="2400" b="1" dirty="0"/>
                  <a:t>Příklad 4:</a:t>
                </a:r>
                <a:r>
                  <a:rPr lang="cs-CZ" sz="2400" dirty="0"/>
                  <a:t> a=8k, b=6l, </a:t>
                </a:r>
                <a:r>
                  <a:rPr lang="cs-CZ" sz="2400" dirty="0" err="1"/>
                  <a:t>a.b</a:t>
                </a:r>
                <a:r>
                  <a:rPr lang="cs-CZ" sz="2400" dirty="0"/>
                  <a:t>=8k.6l=24(2kl)</a:t>
                </a:r>
              </a:p>
              <a:p>
                <a:pPr marL="72000" indent="0">
                  <a:buNone/>
                </a:pPr>
                <a:r>
                  <a:rPr lang="cs-CZ" sz="2400" b="1" dirty="0"/>
                  <a:t>Příklad 5:</a:t>
                </a:r>
              </a:p>
              <a:p>
                <a:pPr marL="529200" indent="-457200">
                  <a:buAutoNum type="alphaLcParenR"/>
                </a:pPr>
                <a:r>
                  <a:rPr lang="cs-CZ" sz="2400" dirty="0"/>
                  <a:t>(n-1)+n+(n+1)=3n, dle zadání je 2|n</a:t>
                </a:r>
              </a:p>
              <a:p>
                <a:pPr marL="529200" indent="-457200">
                  <a:buAutoNum type="alphaL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d>
                      <m:d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1+2+4</m:t>
                        </m:r>
                      </m:e>
                    </m:d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=7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cs-CZ" sz="2400" dirty="0"/>
              </a:p>
              <a:p>
                <a:pPr marL="529200" indent="-457200">
                  <a:buAutoNum type="alphaLcParenR"/>
                </a:pP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(2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+1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−1=4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+1−1=4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𝑛</m:t>
                    </m:r>
                    <m:d>
                      <m:d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cs-CZ" sz="2400" b="0" i="0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cs-CZ" sz="2400" dirty="0"/>
                  <a:t>z čísel n, n+1 je právě jedno sudé, jejich součin je tedy děl. 2</a:t>
                </a:r>
              </a:p>
              <a:p>
                <a:pPr marL="7200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0FA4554A-B2F0-46DC-A0D8-97FBE1603AA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000" y="939527"/>
                <a:ext cx="10753200" cy="4139998"/>
              </a:xfrm>
              <a:blipFill>
                <a:blip r:embed="rId2"/>
                <a:stretch>
                  <a:fillRect l="-1020" t="-1031" r="-1417" b="-2503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3745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Znaky dělitelnost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A541F6-6440-4B9C-86E2-1C9385AC4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Uvedeme zde věty, na základě nichž rozhodujeme o dělitelnosti čísla jiným číslem aniž bychom dělení provedli.</a:t>
            </a:r>
          </a:p>
          <a:p>
            <a:endParaRPr lang="cs-CZ" dirty="0"/>
          </a:p>
          <a:p>
            <a:r>
              <a:rPr lang="cs-CZ" dirty="0"/>
              <a:t>Pro zjednodušení zápisu ve všech větách uvažujme přirozená čísla zapsaná v desítkové soustavě. Na základě předchozí prezentace lze věty o dělitelnosti rozšířit i na celá čísla.</a:t>
            </a:r>
          </a:p>
        </p:txBody>
      </p:sp>
    </p:spTree>
    <p:extLst>
      <p:ext uri="{BB962C8B-B14F-4D97-AF65-F5344CB8AC3E}">
        <p14:creationId xmlns:p14="http://schemas.microsoft.com/office/powerpoint/2010/main" val="3182129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D1603F-1C64-4050-ADBF-77E3F7554D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891D693-F30C-4147-B0C9-349D6240B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378000"/>
            <a:ext cx="10753200" cy="4235174"/>
          </a:xfrm>
        </p:spPr>
        <p:txBody>
          <a:bodyPr/>
          <a:lstStyle/>
          <a:p>
            <a:pPr algn="just"/>
            <a:r>
              <a:rPr lang="cs-CZ" sz="2400" dirty="0"/>
              <a:t>Přirozené číslo </a:t>
            </a:r>
            <a:r>
              <a:rPr lang="cs-CZ" sz="2400" i="1" dirty="0"/>
              <a:t>a</a:t>
            </a:r>
            <a:r>
              <a:rPr lang="cs-CZ" sz="2400" dirty="0"/>
              <a:t> je dělitelné </a:t>
            </a:r>
            <a:r>
              <a:rPr lang="cs-CZ" sz="2400" b="1" dirty="0"/>
              <a:t>dvěma (pěti, deseti)</a:t>
            </a:r>
            <a:r>
              <a:rPr lang="cs-CZ" sz="2400" dirty="0"/>
              <a:t> právě tehdy, když je dvěma (pěti, deseti) dělitelné</a:t>
            </a:r>
            <a:r>
              <a:rPr lang="cs-CZ" sz="2400" b="1" dirty="0"/>
              <a:t> </a:t>
            </a:r>
            <a:r>
              <a:rPr lang="cs-CZ" sz="2400" dirty="0"/>
              <a:t>číslo zapsané jeho cifrou nultého řádu. </a:t>
            </a:r>
          </a:p>
          <a:p>
            <a:pPr algn="just"/>
            <a:r>
              <a:rPr lang="cs-CZ" sz="2400" dirty="0"/>
              <a:t>Přirozené číslo </a:t>
            </a:r>
            <a:r>
              <a:rPr lang="cs-CZ" sz="2400" i="1" dirty="0"/>
              <a:t>a</a:t>
            </a:r>
            <a:r>
              <a:rPr lang="cs-CZ" sz="2400" dirty="0"/>
              <a:t> je dělitelné </a:t>
            </a:r>
            <a:r>
              <a:rPr lang="cs-CZ" sz="2400" b="1" dirty="0"/>
              <a:t>čtyřmi </a:t>
            </a:r>
            <a:r>
              <a:rPr lang="cs-CZ" sz="2400" dirty="0"/>
              <a:t>právě tehdy, když je čtyřmi dělitelné</a:t>
            </a:r>
            <a:r>
              <a:rPr lang="cs-CZ" sz="2400" b="1" dirty="0"/>
              <a:t> </a:t>
            </a:r>
            <a:r>
              <a:rPr lang="cs-CZ" sz="2400" dirty="0"/>
              <a:t>číslo zapsané jeho posledním dvojčíslím. </a:t>
            </a:r>
          </a:p>
          <a:p>
            <a:pPr algn="just"/>
            <a:r>
              <a:rPr lang="cs-CZ" sz="2400" dirty="0"/>
              <a:t>Přirozené číslo </a:t>
            </a:r>
            <a:r>
              <a:rPr lang="cs-CZ" sz="2400" i="1" dirty="0"/>
              <a:t>a</a:t>
            </a:r>
            <a:r>
              <a:rPr lang="cs-CZ" sz="2400" dirty="0"/>
              <a:t> je dělitelné </a:t>
            </a:r>
            <a:r>
              <a:rPr lang="cs-CZ" sz="2400" b="1" dirty="0"/>
              <a:t>osmi </a:t>
            </a:r>
            <a:r>
              <a:rPr lang="cs-CZ" sz="2400" dirty="0"/>
              <a:t>právě tehdy, když je osmi dělitelné</a:t>
            </a:r>
            <a:r>
              <a:rPr lang="cs-CZ" sz="2400" b="1" dirty="0"/>
              <a:t> </a:t>
            </a:r>
            <a:r>
              <a:rPr lang="cs-CZ" sz="2400" dirty="0"/>
              <a:t>číslo zapsané jeho posledním trojčíslím. </a:t>
            </a:r>
          </a:p>
          <a:p>
            <a:pPr algn="just"/>
            <a:r>
              <a:rPr lang="cs-CZ" sz="2400" dirty="0"/>
              <a:t>Přirozené číslo </a:t>
            </a:r>
            <a:r>
              <a:rPr lang="cs-CZ" sz="2400" i="1" dirty="0"/>
              <a:t>a</a:t>
            </a:r>
            <a:r>
              <a:rPr lang="cs-CZ" sz="2400" dirty="0"/>
              <a:t> je dělitelné </a:t>
            </a:r>
            <a:r>
              <a:rPr lang="cs-CZ" sz="2400" b="1" dirty="0"/>
              <a:t>třemi (devíti)</a:t>
            </a:r>
            <a:r>
              <a:rPr lang="cs-CZ" sz="2400" dirty="0"/>
              <a:t> právě tehdy, když je třemi (devíti) dělitelný jeho </a:t>
            </a:r>
            <a:r>
              <a:rPr lang="cs-CZ" sz="2400" dirty="0" err="1"/>
              <a:t>ciferný</a:t>
            </a:r>
            <a:r>
              <a:rPr lang="cs-CZ" sz="2400" dirty="0"/>
              <a:t> součet (tj. součet všech čísel zapsaných jednotlivými ciframi v zápisu čísla </a:t>
            </a:r>
            <a:r>
              <a:rPr lang="cs-CZ" sz="2400" i="1" dirty="0"/>
              <a:t>a</a:t>
            </a:r>
            <a:r>
              <a:rPr lang="cs-CZ" sz="2400" dirty="0"/>
              <a:t>). </a:t>
            </a:r>
          </a:p>
          <a:p>
            <a:pPr algn="just"/>
            <a:r>
              <a:rPr lang="cs-CZ" sz="2400" dirty="0"/>
              <a:t>Přirozené číslo </a:t>
            </a:r>
            <a:r>
              <a:rPr lang="cs-CZ" sz="2400" i="1" dirty="0"/>
              <a:t>a</a:t>
            </a:r>
            <a:r>
              <a:rPr lang="cs-CZ" sz="2400" dirty="0"/>
              <a:t> je dělitelné </a:t>
            </a:r>
            <a:r>
              <a:rPr lang="cs-CZ" sz="2400" b="1" dirty="0"/>
              <a:t>jedenácti </a:t>
            </a:r>
            <a:r>
              <a:rPr lang="cs-CZ" sz="2400" dirty="0"/>
              <a:t>právě tehdy, když je jedenácti dělitelný součet čísel zapsaných jednotlivými ciframi sudého řádu zmenšený o součet čísel zapsaných jednotlivými ciframi lichého řádu v zápisu čísla </a:t>
            </a:r>
            <a:r>
              <a:rPr lang="cs-CZ" sz="2400" i="1" dirty="0"/>
              <a:t>a</a:t>
            </a:r>
            <a:r>
              <a:rPr lang="cs-CZ" sz="2400" dirty="0"/>
              <a:t>. </a:t>
            </a:r>
          </a:p>
          <a:p>
            <a:endParaRPr lang="cs-CZ" sz="2400" dirty="0"/>
          </a:p>
          <a:p>
            <a:endParaRPr lang="cs-CZ" sz="2400" dirty="0"/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26701F36-A015-4B27-ABD3-14DED6E0F972}"/>
              </a:ext>
            </a:extLst>
          </p:cNvPr>
          <p:cNvSpPr/>
          <p:nvPr/>
        </p:nvSpPr>
        <p:spPr bwMode="auto">
          <a:xfrm>
            <a:off x="312820" y="115241"/>
            <a:ext cx="11459560" cy="5885793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75375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06ADEB-6E65-44C0-8F75-4C26C68E98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71EB4FE-9D93-4F25-9DCD-2AE6EBF3F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14317"/>
            <a:ext cx="10753200" cy="451576"/>
          </a:xfrm>
        </p:spPr>
        <p:txBody>
          <a:bodyPr/>
          <a:lstStyle/>
          <a:p>
            <a:r>
              <a:rPr lang="cs-CZ" dirty="0"/>
              <a:t>Znaky dělitelnosti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0FD4BEC3-5455-4C05-A2D6-017AFA18168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6000" y="959608"/>
                <a:ext cx="10753200" cy="4139998"/>
              </a:xfrm>
            </p:spPr>
            <p:txBody>
              <a:bodyPr/>
              <a:lstStyle/>
              <a:p>
                <a:r>
                  <a:rPr lang="cs-CZ" sz="2000" dirty="0"/>
                  <a:t>Na předchozím slidu chybí věta pro rozpoznání dělitelnosti </a:t>
                </a:r>
                <a:r>
                  <a:rPr lang="cs-CZ" sz="2000" b="1" dirty="0"/>
                  <a:t>šesti </a:t>
                </a:r>
                <a:r>
                  <a:rPr lang="cs-CZ" sz="2000" dirty="0"/>
                  <a:t>a </a:t>
                </a:r>
                <a:r>
                  <a:rPr lang="cs-CZ" sz="2000" b="1" dirty="0"/>
                  <a:t>sedmi</a:t>
                </a:r>
                <a:r>
                  <a:rPr lang="cs-CZ" sz="2000" dirty="0"/>
                  <a:t>. Přestože existují způsoby, jak bez výpočtu zjistit, zda je číslo dělitelné sedmi, jednoduché vydělení bývá rychlejší. </a:t>
                </a:r>
                <a:br>
                  <a:rPr lang="cs-CZ" sz="2000" dirty="0"/>
                </a:br>
                <a:r>
                  <a:rPr lang="cs-CZ" sz="2000" dirty="0"/>
                  <a:t>Znak dělitelnosti šesti si jistě snadno odvodíte z rozkladu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6=2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∙3</m:t>
                    </m:r>
                  </m:oMath>
                </a14:m>
                <a:r>
                  <a:rPr lang="cs-CZ" sz="2000" dirty="0"/>
                  <a:t>.</a:t>
                </a:r>
              </a:p>
              <a:p>
                <a:endParaRPr lang="cs-CZ" sz="2000" dirty="0"/>
              </a:p>
              <a:p>
                <a:r>
                  <a:rPr lang="cs-CZ" sz="2000" dirty="0"/>
                  <a:t>Zjišťování dělitelnosti </a:t>
                </a:r>
                <a:r>
                  <a:rPr lang="cs-CZ" sz="2000" b="1" dirty="0"/>
                  <a:t>jedenácti</a:t>
                </a:r>
                <a:r>
                  <a:rPr lang="cs-CZ" sz="2000" dirty="0"/>
                  <a:t> demonstrujeme na příkladu s číslem </a:t>
                </a:r>
                <a:br>
                  <a:rPr lang="cs-CZ" sz="2000" dirty="0"/>
                </a:br>
                <a:r>
                  <a:rPr lang="cs-CZ" sz="2000" dirty="0"/>
                  <a:t>28 037 856:</a:t>
                </a:r>
              </a:p>
              <a:p>
                <a:pPr marL="72000" indent="0">
                  <a:buNone/>
                </a:pPr>
                <a:r>
                  <a:rPr lang="cs-CZ" sz="2000" dirty="0"/>
                  <a:t>  Součet čísel zapsaných ciframi sudého řádu: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8+3+8+6=25</m:t>
                    </m:r>
                  </m:oMath>
                </a14:m>
                <a:endParaRPr lang="cs-CZ" sz="2000" dirty="0"/>
              </a:p>
              <a:p>
                <a:pPr marL="72000" indent="0">
                  <a:buNone/>
                </a:pPr>
                <a:r>
                  <a:rPr lang="cs-CZ" sz="2000" dirty="0"/>
                  <a:t>  Součet čísel zapsaných ciframi lichého řádu: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2+0+7+5=14</m:t>
                    </m:r>
                  </m:oMath>
                </a14:m>
                <a:endParaRPr lang="cs-CZ" sz="2000" dirty="0"/>
              </a:p>
              <a:p>
                <a:pPr marL="72000" indent="0">
                  <a:buNone/>
                </a:pPr>
                <a:r>
                  <a:rPr lang="cs-CZ" sz="2000" dirty="0"/>
                  <a:t>  Rozdíl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25−14=11</m:t>
                    </m:r>
                  </m:oMath>
                </a14:m>
                <a:r>
                  <a:rPr lang="cs-CZ" sz="2000" dirty="0"/>
                  <a:t> je dělitelný jedenácti, tedy i původní číslo je dělitelné jedenácti.</a:t>
                </a:r>
              </a:p>
              <a:p>
                <a:r>
                  <a:rPr lang="cs-CZ" sz="2000" dirty="0"/>
                  <a:t>Dělitelnost 11 si můžete ověřit například u svého rodného čísla, kde musí být dodržena.</a:t>
                </a: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0FD4BEC3-5455-4C05-A2D6-017AFA18168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6000" y="959608"/>
                <a:ext cx="10753200" cy="4139998"/>
              </a:xfrm>
              <a:blipFill>
                <a:blip r:embed="rId2"/>
                <a:stretch>
                  <a:fillRect l="-680" b="-2382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9900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8730D30-4AE9-4167-9478-63BFB54113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039D5CD-75BA-41AD-956F-E79E357716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209835"/>
            <a:ext cx="10753200" cy="4139998"/>
          </a:xfrm>
        </p:spPr>
        <p:txBody>
          <a:bodyPr/>
          <a:lstStyle/>
          <a:p>
            <a:r>
              <a:rPr lang="cs-CZ" dirty="0"/>
              <a:t>Všechny znaky dělitelnosti ze 3. slidu plynou z obecnějších vět:</a:t>
            </a:r>
            <a:endParaRPr lang="cs-CZ" sz="1100" dirty="0"/>
          </a:p>
          <a:p>
            <a:endParaRPr lang="cs-CZ" dirty="0"/>
          </a:p>
          <a:p>
            <a:pPr algn="just"/>
            <a:r>
              <a:rPr lang="cs-CZ" sz="1800" dirty="0"/>
              <a:t>Dělíme-li přirozené číslo </a:t>
            </a:r>
            <a:r>
              <a:rPr lang="cs-CZ" sz="1800" i="1" dirty="0"/>
              <a:t>a</a:t>
            </a:r>
            <a:r>
              <a:rPr lang="cs-CZ" sz="1800" dirty="0"/>
              <a:t> </a:t>
            </a:r>
            <a:r>
              <a:rPr lang="cs-CZ" sz="1800" b="1" dirty="0"/>
              <a:t>dvěma (pěti, deseti)</a:t>
            </a:r>
            <a:r>
              <a:rPr lang="cs-CZ" sz="1800" dirty="0"/>
              <a:t>, dostaneme stejný zbytek, jako když dělíme dvěma (pěti, deseti)</a:t>
            </a:r>
            <a:r>
              <a:rPr lang="cs-CZ" sz="1800" b="1" dirty="0"/>
              <a:t> </a:t>
            </a:r>
            <a:r>
              <a:rPr lang="cs-CZ" sz="1800" dirty="0"/>
              <a:t>číslo zapsané cifrou nultého řádu v zápisu čísla </a:t>
            </a:r>
            <a:r>
              <a:rPr lang="cs-CZ" sz="1800" i="1" dirty="0"/>
              <a:t>a</a:t>
            </a:r>
            <a:r>
              <a:rPr lang="cs-CZ" sz="1800" dirty="0"/>
              <a:t>. </a:t>
            </a:r>
          </a:p>
          <a:p>
            <a:pPr algn="just"/>
            <a:r>
              <a:rPr lang="cs-CZ" sz="1800" dirty="0"/>
              <a:t>Dělíme-li přirozené číslo </a:t>
            </a:r>
            <a:r>
              <a:rPr lang="cs-CZ" sz="1800" i="1" dirty="0"/>
              <a:t>a</a:t>
            </a:r>
            <a:r>
              <a:rPr lang="cs-CZ" sz="1800" dirty="0"/>
              <a:t> </a:t>
            </a:r>
            <a:r>
              <a:rPr lang="cs-CZ" sz="1800" b="1" dirty="0"/>
              <a:t>čtyřmi</a:t>
            </a:r>
            <a:r>
              <a:rPr lang="cs-CZ" sz="1800" dirty="0"/>
              <a:t>,</a:t>
            </a:r>
            <a:r>
              <a:rPr lang="cs-CZ" sz="1800" b="1" dirty="0"/>
              <a:t> </a:t>
            </a:r>
            <a:r>
              <a:rPr lang="cs-CZ" sz="1800" dirty="0"/>
              <a:t>dostaneme stejný zbytek, jako když dělíme</a:t>
            </a:r>
            <a:r>
              <a:rPr lang="cs-CZ" sz="1800" b="1" dirty="0"/>
              <a:t> </a:t>
            </a:r>
            <a:r>
              <a:rPr lang="cs-CZ" sz="1800" dirty="0"/>
              <a:t>čtyřmi</a:t>
            </a:r>
            <a:r>
              <a:rPr lang="cs-CZ" sz="1800" b="1" dirty="0"/>
              <a:t> </a:t>
            </a:r>
            <a:r>
              <a:rPr lang="cs-CZ" sz="1800" dirty="0"/>
              <a:t>číslo zapsané jeho posledním dvojčíslím (u jednociferných čísel doplníme před cifru nulu). </a:t>
            </a:r>
          </a:p>
          <a:p>
            <a:pPr algn="just"/>
            <a:r>
              <a:rPr lang="cs-CZ" sz="1800" dirty="0"/>
              <a:t>Dělíme-li přirozené číslo </a:t>
            </a:r>
            <a:r>
              <a:rPr lang="cs-CZ" sz="1800" i="1" dirty="0"/>
              <a:t>a</a:t>
            </a:r>
            <a:r>
              <a:rPr lang="cs-CZ" sz="1800" dirty="0"/>
              <a:t> </a:t>
            </a:r>
            <a:r>
              <a:rPr lang="cs-CZ" sz="1800" b="1" dirty="0"/>
              <a:t>osmi</a:t>
            </a:r>
            <a:r>
              <a:rPr lang="cs-CZ" sz="1800" dirty="0"/>
              <a:t>,</a:t>
            </a:r>
            <a:r>
              <a:rPr lang="cs-CZ" sz="1800" b="1" dirty="0"/>
              <a:t> </a:t>
            </a:r>
            <a:r>
              <a:rPr lang="cs-CZ" sz="1800" dirty="0"/>
              <a:t>dostaneme stejný zbytek, jako když dělíme osmi číslo zapsané jeho posledním trojčíslím (u méně než trojciferných čísel doplníme před cifry nuly). </a:t>
            </a:r>
          </a:p>
          <a:p>
            <a:pPr algn="just"/>
            <a:r>
              <a:rPr lang="cs-CZ" sz="1800" dirty="0"/>
              <a:t>Dělíme-li přirozené číslo </a:t>
            </a:r>
            <a:r>
              <a:rPr lang="cs-CZ" sz="1800" i="1" dirty="0"/>
              <a:t>a</a:t>
            </a:r>
            <a:r>
              <a:rPr lang="cs-CZ" sz="1800" dirty="0"/>
              <a:t> </a:t>
            </a:r>
            <a:r>
              <a:rPr lang="cs-CZ" sz="1800" b="1" dirty="0"/>
              <a:t>třemi (devíti)</a:t>
            </a:r>
            <a:r>
              <a:rPr lang="cs-CZ" sz="1800" dirty="0"/>
              <a:t>,</a:t>
            </a:r>
            <a:r>
              <a:rPr lang="cs-CZ" sz="1800" b="1" dirty="0"/>
              <a:t> </a:t>
            </a:r>
            <a:r>
              <a:rPr lang="cs-CZ" sz="1800" dirty="0"/>
              <a:t>dostaneme stejný zbytek, jako když dělíme</a:t>
            </a:r>
            <a:r>
              <a:rPr lang="cs-CZ" sz="1800" b="1" dirty="0"/>
              <a:t> </a:t>
            </a:r>
            <a:r>
              <a:rPr lang="cs-CZ" sz="1800" dirty="0"/>
              <a:t>třemi (devíti) jeho </a:t>
            </a:r>
            <a:r>
              <a:rPr lang="cs-CZ" sz="1800" dirty="0" err="1"/>
              <a:t>ciferný</a:t>
            </a:r>
            <a:r>
              <a:rPr lang="cs-CZ" sz="1800" dirty="0"/>
              <a:t> součet.</a:t>
            </a:r>
          </a:p>
          <a:p>
            <a:pPr algn="just"/>
            <a:r>
              <a:rPr lang="cs-CZ" sz="1800" dirty="0"/>
              <a:t>Dělíme-li přirozené číslo </a:t>
            </a:r>
            <a:r>
              <a:rPr lang="cs-CZ" sz="1800" i="1" dirty="0"/>
              <a:t>a</a:t>
            </a:r>
            <a:r>
              <a:rPr lang="cs-CZ" sz="1800" dirty="0"/>
              <a:t> </a:t>
            </a:r>
            <a:r>
              <a:rPr lang="cs-CZ" sz="1800" b="1" dirty="0"/>
              <a:t>jedenácti</a:t>
            </a:r>
            <a:r>
              <a:rPr lang="cs-CZ" sz="1800" dirty="0"/>
              <a:t>,</a:t>
            </a:r>
            <a:r>
              <a:rPr lang="cs-CZ" sz="1800" b="1" dirty="0"/>
              <a:t> </a:t>
            </a:r>
            <a:r>
              <a:rPr lang="cs-CZ" sz="1800" dirty="0"/>
              <a:t>dostaneme stejný zbytek, jako když dělíme</a:t>
            </a:r>
            <a:r>
              <a:rPr lang="cs-CZ" sz="1800" b="1" dirty="0"/>
              <a:t> </a:t>
            </a:r>
            <a:r>
              <a:rPr lang="cs-CZ" sz="1800" dirty="0"/>
              <a:t>jedenácti součet čísel zapsaných jednotlivými ciframi sudého řádu zmenšený o součet čísel zapsaných jednotlivými ciframi lichého řádu v zápisu čísla </a:t>
            </a:r>
            <a:r>
              <a:rPr lang="cs-CZ" sz="1800" i="1" dirty="0"/>
              <a:t>a</a:t>
            </a:r>
            <a:r>
              <a:rPr lang="cs-CZ" sz="1800" dirty="0"/>
              <a:t>. </a:t>
            </a:r>
          </a:p>
          <a:p>
            <a:endParaRPr lang="cs-CZ" dirty="0"/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79923A10-4D79-4916-B8ED-B033E515B3B5}"/>
              </a:ext>
            </a:extLst>
          </p:cNvPr>
          <p:cNvSpPr/>
          <p:nvPr/>
        </p:nvSpPr>
        <p:spPr bwMode="auto">
          <a:xfrm>
            <a:off x="178676" y="956442"/>
            <a:ext cx="11599324" cy="5412828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943407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10E0BC5-57CC-4482-8A46-2126BEDA5F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22B995E2-1712-44C0-A891-502520ABCDB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0000" y="378000"/>
                <a:ext cx="10753200" cy="4139998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sz="2400" dirty="0"/>
                  <a:t>Všechny věty na předchozím slidu lze dokázat pomocí věty následující.</a:t>
                </a:r>
              </a:p>
              <a:p>
                <a:pPr marL="72000" indent="0">
                  <a:buNone/>
                </a:pPr>
                <a:endParaRPr lang="cs-CZ" sz="2400" dirty="0"/>
              </a:p>
              <a:p>
                <a:pPr marL="72000" indent="0">
                  <a:buNone/>
                </a:pPr>
                <a:r>
                  <a:rPr lang="cs-CZ" sz="2400" dirty="0"/>
                  <a:t>Věta:</a:t>
                </a:r>
              </a:p>
              <a:p>
                <a:pPr marL="72000" indent="0">
                  <a:buNone/>
                </a:pPr>
                <a:endParaRPr lang="cs-CZ" sz="2400" dirty="0"/>
              </a:p>
              <a:p>
                <a:pPr marL="72000" indent="0">
                  <a:buNone/>
                </a:pPr>
                <a:r>
                  <a:rPr lang="cs-CZ" sz="2400" dirty="0"/>
                  <a:t>Je-li celé číslo </a:t>
                </a:r>
                <a:r>
                  <a:rPr lang="cs-CZ" sz="2400" i="1" dirty="0"/>
                  <a:t>a</a:t>
                </a:r>
                <a:r>
                  <a:rPr lang="cs-CZ" sz="2400" dirty="0"/>
                  <a:t> součtem dvou celých čísel, z nichž jedno je násobkem celého čísla </a:t>
                </a:r>
                <a:r>
                  <a:rPr lang="cs-CZ" sz="2400" i="1" dirty="0"/>
                  <a:t>b</a:t>
                </a:r>
                <a:r>
                  <a:rPr lang="cs-CZ" sz="2400" dirty="0"/>
                  <a:t>, pak druhé dává při dělení číslem </a:t>
                </a:r>
                <a:r>
                  <a:rPr lang="cs-CZ" sz="2400" i="1" dirty="0"/>
                  <a:t>b</a:t>
                </a:r>
                <a:r>
                  <a:rPr lang="cs-CZ" sz="2400" dirty="0"/>
                  <a:t> stejný zbytek jako číslo </a:t>
                </a:r>
                <a:r>
                  <a:rPr lang="cs-CZ" sz="2400" i="1" dirty="0"/>
                  <a:t>a</a:t>
                </a:r>
                <a:r>
                  <a:rPr lang="cs-CZ" sz="2400" dirty="0"/>
                  <a:t>.</a:t>
                </a:r>
              </a:p>
              <a:p>
                <a:pPr marL="72000" indent="0">
                  <a:buNone/>
                </a:pPr>
                <a:endParaRPr lang="cs-CZ" sz="2400" dirty="0"/>
              </a:p>
              <a:p>
                <a:pPr marL="72000" indent="0">
                  <a:buNone/>
                </a:pPr>
                <a:r>
                  <a:rPr lang="cs-CZ" sz="1600" dirty="0"/>
                  <a:t>Důkaz:</a:t>
                </a:r>
              </a:p>
              <a:p>
                <a:pPr marL="72000" indent="0">
                  <a:buNone/>
                </a:pPr>
                <a:r>
                  <a:rPr lang="cs-CZ" sz="1600" dirty="0"/>
                  <a:t>Zapišme si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cs-CZ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sz="1600" dirty="0"/>
                  <a:t>, kde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cs-CZ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sz="1600" dirty="0"/>
                  <a:t>, můžeme tedy zapsat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1600" dirty="0"/>
                  <a:t>, kde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1600" dirty="0"/>
                  <a:t> je celé číslo. Původní rovnost tedy upravíme na </a:t>
                </a:r>
                <a14:m>
                  <m:oMath xmlns:m="http://schemas.openxmlformats.org/officeDocument/2006/math">
                    <m:r>
                      <a:rPr lang="cs-CZ" sz="16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cs-CZ" sz="16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cs-CZ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sz="1600" dirty="0"/>
                  <a:t> a můžeme vyjádřit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1600" dirty="0"/>
                  <a:t>. Číslo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sz="1600" dirty="0"/>
                  <a:t> dává po dělení číslem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cs-CZ" sz="1600" dirty="0"/>
                  <a:t> nějaký zbytek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cs-CZ" sz="1600" dirty="0"/>
                  <a:t>, pro který musí platit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d>
                      <m:dPr>
                        <m:begChr m:val="|"/>
                        <m:endChr m:val="|"/>
                        <m:ctrlP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cs-CZ" sz="1600" dirty="0"/>
                  <a:t>. Můžeme zapsat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cs-CZ" sz="1600" dirty="0"/>
                  <a:t> . Nyní dosadíme do vyjádření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sz="1600" dirty="0"/>
                  <a:t>za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sz="1600" dirty="0"/>
                  <a:t> a dostáváme rovnost </a:t>
                </a:r>
                <a:br>
                  <a:rPr lang="cs-CZ" sz="1600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cs-CZ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d>
                      <m:dPr>
                        <m:ctrlP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  <m:r>
                      <a:rPr lang="cs-CZ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cs-CZ" sz="1600" dirty="0"/>
                  <a:t> </a:t>
                </a:r>
                <a:br>
                  <a:rPr lang="cs-CZ" sz="1600" dirty="0"/>
                </a:br>
                <a:r>
                  <a:rPr lang="cs-CZ" sz="1600" dirty="0"/>
                  <a:t>Je vidět, že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sz="1600" dirty="0"/>
                  <a:t>dává po dělení číslem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cs-CZ" sz="1600" dirty="0"/>
                  <a:t> stejný zbytek jako číslo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sz="1600" dirty="0"/>
                  <a:t>, věta je dokázána. </a:t>
                </a: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22B995E2-1712-44C0-A891-502520ABCDB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000" y="378000"/>
                <a:ext cx="10753200" cy="4139998"/>
              </a:xfrm>
              <a:blipFill>
                <a:blip r:embed="rId2"/>
                <a:stretch>
                  <a:fillRect l="-1077" t="-1031" r="-1361" b="-4506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6E3FDFAE-95B5-46EE-B8CE-3C029DAFB572}"/>
              </a:ext>
            </a:extLst>
          </p:cNvPr>
          <p:cNvSpPr/>
          <p:nvPr/>
        </p:nvSpPr>
        <p:spPr bwMode="auto">
          <a:xfrm>
            <a:off x="414000" y="2175641"/>
            <a:ext cx="10879200" cy="1093076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37144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94179"/>
            <a:ext cx="10753200" cy="451576"/>
          </a:xfrm>
        </p:spPr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87808"/>
            <a:ext cx="10753200" cy="4139998"/>
          </a:xfrm>
        </p:spPr>
        <p:txBody>
          <a:bodyPr/>
          <a:lstStyle/>
          <a:p>
            <a:pPr marL="72000" indent="0">
              <a:buNone/>
            </a:pPr>
            <a:r>
              <a:rPr lang="cs-CZ" sz="2000" b="1" dirty="0"/>
              <a:t>Příklad 6</a:t>
            </a:r>
          </a:p>
          <a:p>
            <a:pPr marL="72000" indent="0">
              <a:buNone/>
            </a:pPr>
            <a:r>
              <a:rPr lang="cs-CZ" sz="2000" dirty="0"/>
              <a:t>Rozhodněte, zda je číslo 4 356 dělitelné čísly 2; 3; 4; 5; 8; 9 a 11. Pokud není některým z čísel dělitelné, určete zbytek po dělení.</a:t>
            </a:r>
          </a:p>
          <a:p>
            <a:pPr marL="72000" indent="0">
              <a:buNone/>
            </a:pPr>
            <a:r>
              <a:rPr lang="cs-CZ" sz="2000" b="1" dirty="0"/>
              <a:t>Příklad 7</a:t>
            </a:r>
          </a:p>
          <a:p>
            <a:pPr marL="72000" indent="0">
              <a:buNone/>
            </a:pPr>
            <a:r>
              <a:rPr lang="cs-CZ" sz="2000" dirty="0"/>
              <a:t>V číslech 437*; 32* a 4*54 nahraďte symbol * takovou cifrou, aby vzniklé číslo bylo dělitelné</a:t>
            </a:r>
          </a:p>
          <a:p>
            <a:pPr marL="529200" indent="-457200">
              <a:buFont typeface="+mj-lt"/>
              <a:buAutoNum type="alphaLcParenR"/>
            </a:pPr>
            <a:r>
              <a:rPr lang="cs-CZ" sz="2000" dirty="0"/>
              <a:t>čtyřmi;</a:t>
            </a:r>
          </a:p>
          <a:p>
            <a:pPr marL="529200" indent="-457200">
              <a:buFont typeface="+mj-lt"/>
              <a:buAutoNum type="alphaLcParenR"/>
            </a:pPr>
            <a:r>
              <a:rPr lang="cs-CZ" sz="2000" dirty="0"/>
              <a:t>osmi;</a:t>
            </a:r>
          </a:p>
          <a:p>
            <a:pPr marL="529200" indent="-457200">
              <a:buFont typeface="+mj-lt"/>
              <a:buAutoNum type="alphaLcParenR"/>
            </a:pPr>
            <a:r>
              <a:rPr lang="cs-CZ" sz="2000" dirty="0"/>
              <a:t>devíti;</a:t>
            </a:r>
          </a:p>
          <a:p>
            <a:pPr marL="529200" indent="-457200">
              <a:buFont typeface="+mj-lt"/>
              <a:buAutoNum type="alphaLcParenR"/>
            </a:pPr>
            <a:r>
              <a:rPr lang="cs-CZ" sz="2000" dirty="0"/>
              <a:t>jedenácti. </a:t>
            </a:r>
          </a:p>
          <a:p>
            <a:pPr marL="72000" indent="0">
              <a:buNone/>
            </a:pPr>
            <a:r>
              <a:rPr lang="cs-CZ" sz="2000" dirty="0"/>
              <a:t>Uveďte vždy všechna řešení.</a:t>
            </a:r>
          </a:p>
          <a:p>
            <a:pPr marL="7200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535092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41628"/>
            <a:ext cx="10753200" cy="451576"/>
          </a:xfrm>
        </p:spPr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1381"/>
            <a:ext cx="10753200" cy="4139998"/>
          </a:xfrm>
        </p:spPr>
        <p:txBody>
          <a:bodyPr/>
          <a:lstStyle/>
          <a:p>
            <a:pPr marL="72000" indent="0">
              <a:buNone/>
            </a:pPr>
            <a:r>
              <a:rPr lang="cs-CZ" sz="2000" b="1" dirty="0"/>
              <a:t>Příklad 8</a:t>
            </a:r>
          </a:p>
          <a:p>
            <a:pPr marL="72000" indent="0">
              <a:buNone/>
            </a:pPr>
            <a:r>
              <a:rPr lang="cs-CZ" sz="2000" dirty="0"/>
              <a:t>O pěticiferném čísle 448** víme, že je dělitelné čísly 3 a 25. Doplňte cifry na místa hvězdiček.</a:t>
            </a:r>
            <a:endParaRPr lang="cs-CZ" sz="2000" b="1" dirty="0"/>
          </a:p>
          <a:p>
            <a:pPr marL="72000" indent="0">
              <a:buNone/>
            </a:pPr>
            <a:r>
              <a:rPr lang="cs-CZ" sz="2000" b="1" dirty="0"/>
              <a:t>Příklad 9</a:t>
            </a:r>
          </a:p>
          <a:p>
            <a:pPr marL="72000" indent="0">
              <a:buNone/>
            </a:pPr>
            <a:r>
              <a:rPr lang="cs-CZ" sz="2000" dirty="0"/>
              <a:t>Z čísla 74 851 562 vyškrtněte čtyři cifry tak, aby vzniklé číslo bylo dělitelné pěti a třemi. Najděte všechny možnosti. </a:t>
            </a:r>
          </a:p>
          <a:p>
            <a:pPr marL="72000" indent="0">
              <a:buNone/>
            </a:pPr>
            <a:r>
              <a:rPr lang="cs-CZ" sz="2000" b="1" dirty="0"/>
              <a:t>Příklad 10</a:t>
            </a:r>
          </a:p>
          <a:p>
            <a:pPr marL="72000" indent="0">
              <a:buNone/>
            </a:pPr>
            <a:r>
              <a:rPr lang="cs-CZ" sz="2000" dirty="0"/>
              <a:t>Doplňte rodné číslo 950324/**** tak, aby bylo platné. Stačí uvést jednu možnost.</a:t>
            </a:r>
          </a:p>
          <a:p>
            <a:pPr marL="72000" indent="0">
              <a:buNone/>
            </a:pPr>
            <a:r>
              <a:rPr lang="cs-CZ" sz="2000" b="1" dirty="0">
                <a:solidFill>
                  <a:srgbClr val="969696"/>
                </a:solidFill>
              </a:rPr>
              <a:t>Příklad 11</a:t>
            </a:r>
          </a:p>
          <a:p>
            <a:pPr marL="72000" indent="0">
              <a:buNone/>
            </a:pPr>
            <a:r>
              <a:rPr lang="cs-CZ" sz="2000" dirty="0">
                <a:solidFill>
                  <a:srgbClr val="969696"/>
                </a:solidFill>
              </a:rPr>
              <a:t>Dokažte s využitím rozvinutého zápisu čísla kritérium dělitelnosti</a:t>
            </a:r>
          </a:p>
          <a:p>
            <a:pPr marL="529200" indent="-457200">
              <a:buFont typeface="+mj-lt"/>
              <a:buAutoNum type="alphaLcParenR"/>
            </a:pPr>
            <a:r>
              <a:rPr lang="cs-CZ" sz="2000" dirty="0">
                <a:solidFill>
                  <a:srgbClr val="969696"/>
                </a:solidFill>
              </a:rPr>
              <a:t>čtyřmi</a:t>
            </a:r>
          </a:p>
          <a:p>
            <a:pPr marL="529200" indent="-457200">
              <a:buFont typeface="+mj-lt"/>
              <a:buAutoNum type="alphaLcParenR"/>
            </a:pPr>
            <a:r>
              <a:rPr lang="cs-CZ" sz="2000" dirty="0">
                <a:solidFill>
                  <a:srgbClr val="969696"/>
                </a:solidFill>
              </a:rPr>
              <a:t>devíti</a:t>
            </a:r>
          </a:p>
          <a:p>
            <a:pPr marL="529200" indent="-457200">
              <a:buFont typeface="+mj-lt"/>
              <a:buAutoNum type="alphaLcParenR"/>
            </a:pPr>
            <a:r>
              <a:rPr lang="cs-CZ" sz="2000" dirty="0">
                <a:solidFill>
                  <a:srgbClr val="969696"/>
                </a:solidFill>
              </a:rPr>
              <a:t>jedenácti</a:t>
            </a:r>
          </a:p>
          <a:p>
            <a:pPr marL="7200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858869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2144F7F-4BB9-45A5-8E86-A9784427EE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F94E3A6-091A-4588-90AB-A47B861B4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 příkladů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2AE650E-4BB9-48FE-976C-24FF095D53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b="1" dirty="0"/>
              <a:t>Příklad 6</a:t>
            </a:r>
            <a:r>
              <a:rPr lang="cs-CZ" sz="2400" dirty="0"/>
              <a:t>: není dělitelné pěti (</a:t>
            </a:r>
            <a:r>
              <a:rPr lang="cs-CZ" sz="2400" dirty="0" err="1"/>
              <a:t>zb</a:t>
            </a:r>
            <a:r>
              <a:rPr lang="cs-CZ" sz="2400" dirty="0"/>
              <a:t>. 1) a osmi (</a:t>
            </a:r>
            <a:r>
              <a:rPr lang="cs-CZ" sz="2400" dirty="0" err="1"/>
              <a:t>zb</a:t>
            </a:r>
            <a:r>
              <a:rPr lang="cs-CZ" sz="2400" dirty="0"/>
              <a:t>. 4)  </a:t>
            </a:r>
          </a:p>
          <a:p>
            <a:pPr marL="72000" indent="0">
              <a:buNone/>
            </a:pPr>
            <a:r>
              <a:rPr lang="cs-CZ" sz="2400" b="1" dirty="0"/>
              <a:t>Příklad 7</a:t>
            </a:r>
            <a:r>
              <a:rPr lang="cs-CZ" sz="2400" dirty="0"/>
              <a:t>:</a:t>
            </a:r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r>
              <a:rPr lang="cs-CZ" sz="2400" b="1" dirty="0"/>
              <a:t>Příklad 8</a:t>
            </a:r>
            <a:r>
              <a:rPr lang="cs-CZ" sz="2400" dirty="0"/>
              <a:t>: 50</a:t>
            </a:r>
          </a:p>
          <a:p>
            <a:pPr marL="72000" indent="0">
              <a:buNone/>
            </a:pPr>
            <a:r>
              <a:rPr lang="cs-CZ" sz="2400" b="1" dirty="0"/>
              <a:t>Příklad 9</a:t>
            </a:r>
            <a:r>
              <a:rPr lang="cs-CZ" sz="2400" dirty="0"/>
              <a:t>: pro dělitelnost pěti musíme škrtnout poslední dvě cifry, zbylé cifry škrtáme tak, abychom získali </a:t>
            </a:r>
            <a:r>
              <a:rPr lang="cs-CZ" sz="2400" dirty="0" err="1"/>
              <a:t>ciferný</a:t>
            </a:r>
            <a:r>
              <a:rPr lang="cs-CZ" sz="2400" dirty="0"/>
              <a:t> součet dělitelný třemi: 7485, 7515, 4815, 4515, 7815, 7455</a:t>
            </a:r>
          </a:p>
          <a:p>
            <a:pPr marL="72000" indent="0">
              <a:buNone/>
            </a:pPr>
            <a:r>
              <a:rPr lang="cs-CZ" sz="2400" b="1" dirty="0"/>
              <a:t>Příklad 10</a:t>
            </a:r>
            <a:r>
              <a:rPr lang="cs-CZ" sz="2400" dirty="0"/>
              <a:t>: například 1000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C5304CFB-C5B6-4B71-B915-660C06170737}"/>
              </a:ext>
            </a:extLst>
          </p:cNvPr>
          <p:cNvGraphicFramePr>
            <a:graphicFrameLocks noGrp="1"/>
          </p:cNvGraphicFramePr>
          <p:nvPr/>
        </p:nvGraphicFramePr>
        <p:xfrm>
          <a:off x="2432050" y="2192866"/>
          <a:ext cx="5997575" cy="134112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199515">
                  <a:extLst>
                    <a:ext uri="{9D8B030D-6E8A-4147-A177-3AD203B41FA5}">
                      <a16:colId xmlns:a16="http://schemas.microsoft.com/office/drawing/2014/main" val="3649468148"/>
                    </a:ext>
                  </a:extLst>
                </a:gridCol>
                <a:gridCol w="1199515">
                  <a:extLst>
                    <a:ext uri="{9D8B030D-6E8A-4147-A177-3AD203B41FA5}">
                      <a16:colId xmlns:a16="http://schemas.microsoft.com/office/drawing/2014/main" val="694538378"/>
                    </a:ext>
                  </a:extLst>
                </a:gridCol>
                <a:gridCol w="1199515">
                  <a:extLst>
                    <a:ext uri="{9D8B030D-6E8A-4147-A177-3AD203B41FA5}">
                      <a16:colId xmlns:a16="http://schemas.microsoft.com/office/drawing/2014/main" val="2951597452"/>
                    </a:ext>
                  </a:extLst>
                </a:gridCol>
                <a:gridCol w="1199515">
                  <a:extLst>
                    <a:ext uri="{9D8B030D-6E8A-4147-A177-3AD203B41FA5}">
                      <a16:colId xmlns:a16="http://schemas.microsoft.com/office/drawing/2014/main" val="1454914067"/>
                    </a:ext>
                  </a:extLst>
                </a:gridCol>
                <a:gridCol w="1199515">
                  <a:extLst>
                    <a:ext uri="{9D8B030D-6E8A-4147-A177-3AD203B41FA5}">
                      <a16:colId xmlns:a16="http://schemas.microsoft.com/office/drawing/2014/main" val="2044871455"/>
                    </a:ext>
                  </a:extLst>
                </a:gridCol>
              </a:tblGrid>
              <a:tr h="249502"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962045"/>
                  </a:ext>
                </a:extLst>
              </a:tr>
              <a:tr h="249502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bg1"/>
                          </a:solidFill>
                        </a:rPr>
                        <a:t>437*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2, 6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5241665"/>
                  </a:ext>
                </a:extLst>
              </a:tr>
              <a:tr h="249502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bg1"/>
                          </a:solidFill>
                        </a:rPr>
                        <a:t>32*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0, 4, 8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0, 8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8822666"/>
                  </a:ext>
                </a:extLst>
              </a:tr>
              <a:tr h="249502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bg1"/>
                          </a:solidFill>
                        </a:rPr>
                        <a:t>4*54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7479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3433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86C4B00-34A5-4B92-BBCE-31B4FD8D9B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F80509C-07DB-4519-A092-EF7264FFB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Relace dělitelnosti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E4711D31-7F9A-4D7E-95FA-C6EC8DCA39C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19999" y="1692002"/>
                <a:ext cx="9539737" cy="4139998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sz="2400" dirty="0"/>
                  <a:t>Definice 1:</a:t>
                </a:r>
              </a:p>
              <a:p>
                <a:pPr marL="72000" indent="0">
                  <a:buNone/>
                </a:pPr>
                <a:endParaRPr lang="cs-CZ" sz="2400" dirty="0"/>
              </a:p>
              <a:p>
                <a:pPr marL="72000" indent="0" algn="just">
                  <a:buNone/>
                </a:pPr>
                <a:r>
                  <a:rPr lang="cs-CZ" sz="2400" dirty="0"/>
                  <a:t>Říkáme, že celé číslo </a:t>
                </a:r>
                <a:r>
                  <a:rPr lang="cs-CZ" sz="2400" b="1" i="1" dirty="0"/>
                  <a:t>b</a:t>
                </a:r>
                <a:r>
                  <a:rPr lang="cs-CZ" sz="2400" b="1" dirty="0"/>
                  <a:t> dělí </a:t>
                </a:r>
                <a:r>
                  <a:rPr lang="cs-CZ" sz="2400" dirty="0"/>
                  <a:t>celé číslo </a:t>
                </a:r>
                <a:r>
                  <a:rPr lang="cs-CZ" sz="2400" b="1" i="1" dirty="0"/>
                  <a:t>a </a:t>
                </a:r>
                <a:r>
                  <a:rPr lang="cs-CZ" sz="2400" dirty="0"/>
                  <a:t>(nebo </a:t>
                </a:r>
                <a:r>
                  <a:rPr lang="cs-CZ" sz="2400" b="1" i="1" dirty="0"/>
                  <a:t>b</a:t>
                </a:r>
                <a:r>
                  <a:rPr lang="cs-CZ" sz="2400" b="1" dirty="0"/>
                  <a:t> je dělitelem </a:t>
                </a:r>
                <a:r>
                  <a:rPr lang="cs-CZ" sz="2400" b="1" i="1" dirty="0"/>
                  <a:t>a</a:t>
                </a:r>
                <a:r>
                  <a:rPr lang="cs-CZ" sz="2400" b="1" dirty="0"/>
                  <a:t> </a:t>
                </a:r>
                <a:r>
                  <a:rPr lang="cs-CZ" sz="2400" dirty="0"/>
                  <a:t>nebo </a:t>
                </a:r>
                <a:r>
                  <a:rPr lang="cs-CZ" sz="2400" b="1" i="1" dirty="0"/>
                  <a:t>a</a:t>
                </a:r>
                <a:r>
                  <a:rPr lang="cs-CZ" sz="2400" b="1" dirty="0"/>
                  <a:t> je dělitelné </a:t>
                </a:r>
                <a:r>
                  <a:rPr lang="cs-CZ" sz="2400" b="1" i="1" dirty="0"/>
                  <a:t>b</a:t>
                </a:r>
                <a:r>
                  <a:rPr lang="cs-CZ" sz="2400" b="1" dirty="0"/>
                  <a:t> </a:t>
                </a:r>
                <a:r>
                  <a:rPr lang="cs-CZ" sz="2400" dirty="0"/>
                  <a:t>nebo </a:t>
                </a:r>
                <a:r>
                  <a:rPr lang="cs-CZ" sz="2400" b="1" i="1" dirty="0"/>
                  <a:t>a</a:t>
                </a:r>
                <a:r>
                  <a:rPr lang="cs-CZ" sz="2400" b="1" dirty="0"/>
                  <a:t> je násobkem </a:t>
                </a:r>
                <a:r>
                  <a:rPr lang="cs-CZ" sz="2400" b="1" i="1" dirty="0"/>
                  <a:t>b</a:t>
                </a:r>
                <a:r>
                  <a:rPr lang="cs-CZ" sz="2400" dirty="0"/>
                  <a:t>), právě když existuje celé číslo </a:t>
                </a:r>
                <a:r>
                  <a:rPr lang="cs-CZ" sz="2400" i="1" dirty="0"/>
                  <a:t>x</a:t>
                </a:r>
                <a:r>
                  <a:rPr lang="cs-CZ" sz="2400" dirty="0"/>
                  <a:t>, pro které platí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2400" b="1" i="1" dirty="0"/>
                  <a:t> </a:t>
                </a:r>
                <a:r>
                  <a:rPr lang="cs-CZ" sz="2400" dirty="0"/>
                  <a:t>. </a:t>
                </a:r>
              </a:p>
              <a:p>
                <a:pPr marL="72000" indent="0">
                  <a:buNone/>
                </a:pPr>
                <a:r>
                  <a:rPr lang="cs-CZ" sz="2400" b="1" dirty="0"/>
                  <a:t>Symbolicky</a:t>
                </a:r>
                <a:r>
                  <a:rPr lang="cs-CZ" sz="2400" dirty="0"/>
                  <a:t>:</a:t>
                </a:r>
                <a:r>
                  <a:rPr lang="cs-CZ" sz="2400" b="1" i="1" dirty="0"/>
                  <a:t>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 ⟺(∃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𝒁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)(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2400" i="1" dirty="0"/>
                  <a:t>)</a:t>
                </a: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E4711D31-7F9A-4D7E-95FA-C6EC8DCA39C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9999" y="1692002"/>
                <a:ext cx="9539737" cy="4139998"/>
              </a:xfrm>
              <a:blipFill>
                <a:blip r:embed="rId2"/>
                <a:stretch>
                  <a:fillRect l="-1150" t="-1178" r="-198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719C1927-8362-4223-9C87-0A99F990BFFC}"/>
              </a:ext>
            </a:extLst>
          </p:cNvPr>
          <p:cNvSpPr/>
          <p:nvPr/>
        </p:nvSpPr>
        <p:spPr bwMode="auto">
          <a:xfrm>
            <a:off x="542925" y="2438400"/>
            <a:ext cx="9982200" cy="2238375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22475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Prvočísla a čísla složená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A541F6-6440-4B9C-86E2-1C9385AC4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/>
              <a:t>Rozdělíme přirozená čísla na dvě velké podmnožiny a jednu jednoprvkovou:</a:t>
            </a:r>
          </a:p>
          <a:p>
            <a:pPr marL="503555" lvl="1" indent="-179705"/>
            <a:r>
              <a:rPr lang="cs-CZ">
                <a:cs typeface="Arial"/>
              </a:rPr>
              <a:t>číslo 1 bude patřit do zvláštní podmnožiny</a:t>
            </a:r>
          </a:p>
          <a:p>
            <a:pPr marL="503555" lvl="1" indent="-179705"/>
            <a:r>
              <a:rPr lang="cs-CZ">
                <a:cs typeface="Arial"/>
              </a:rPr>
              <a:t>prvočísla (čísla, která mají právě dva různé dělitele) tvoří jednu velkou podmnožinu</a:t>
            </a:r>
          </a:p>
          <a:p>
            <a:pPr marL="503555" lvl="1" indent="-179705"/>
            <a:r>
              <a:rPr lang="cs-CZ">
                <a:cs typeface="Arial"/>
              </a:rPr>
              <a:t>čísla složená (čísla s alespoň třemi různými děliteli) tvoří druhou velkou podmnožinu</a:t>
            </a:r>
          </a:p>
          <a:p>
            <a:pPr marL="503555" lvl="1" indent="-179705"/>
            <a:endParaRPr lang="cs-CZ">
              <a:cs typeface="Arial"/>
            </a:endParaRPr>
          </a:p>
          <a:p>
            <a:pPr marL="503555" lvl="1" indent="-179705"/>
            <a:r>
              <a:rPr lang="cs-CZ">
                <a:cs typeface="Arial"/>
              </a:rPr>
              <a:t>Podmnožina prvočísel a podmnožina čísel složených mají prázdný průnik</a:t>
            </a:r>
          </a:p>
          <a:p>
            <a:pPr marL="323850" lvl="1" indent="0">
              <a:buNone/>
            </a:pPr>
            <a:r>
              <a:rPr lang="cs-CZ">
                <a:cs typeface="Arial"/>
              </a:rPr>
              <a:t>(tj. číslo je buď prvočíslo, nebo číslo složené).</a:t>
            </a:r>
          </a:p>
          <a:p>
            <a:pPr marL="71755" indent="0">
              <a:buNone/>
            </a:pPr>
            <a:endParaRPr lang="cs-CZ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823240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4D0F3E-F430-4CAA-B45C-5AAFF9232B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9B4FD4-7B68-4628-A01F-BB174A1A1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Definice: prvočíslo, číslo složené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0C9DF8A-99FD-41AE-A2F5-C451D9055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b="1" dirty="0">
                <a:ea typeface="+mn-lt"/>
                <a:cs typeface="+mn-lt"/>
              </a:rPr>
              <a:t>Definice 3:</a:t>
            </a:r>
            <a:endParaRPr lang="cs-CZ" dirty="0"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Přirozené číslo </a:t>
            </a:r>
            <a:r>
              <a:rPr lang="cs-CZ" i="1" dirty="0">
                <a:ea typeface="+mn-lt"/>
                <a:cs typeface="+mn-lt"/>
              </a:rPr>
              <a:t>p</a:t>
            </a:r>
            <a:r>
              <a:rPr lang="cs-CZ" dirty="0">
                <a:ea typeface="+mn-lt"/>
                <a:cs typeface="+mn-lt"/>
              </a:rPr>
              <a:t>&gt;1 nazýváme </a:t>
            </a:r>
            <a:r>
              <a:rPr lang="cs-CZ" b="1" dirty="0">
                <a:ea typeface="+mn-lt"/>
                <a:cs typeface="+mn-lt"/>
              </a:rPr>
              <a:t>prvočíslem</a:t>
            </a:r>
            <a:r>
              <a:rPr lang="cs-CZ" dirty="0">
                <a:ea typeface="+mn-lt"/>
                <a:cs typeface="+mn-lt"/>
              </a:rPr>
              <a:t>, právě když má právě dva různé přirozené dělitele (tj. čísla 1 a p).</a:t>
            </a:r>
            <a:endParaRPr lang="cs-CZ" dirty="0"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Přirozené číslo </a:t>
            </a:r>
            <a:r>
              <a:rPr lang="cs-CZ" i="1" dirty="0">
                <a:ea typeface="+mn-lt"/>
                <a:cs typeface="+mn-lt"/>
              </a:rPr>
              <a:t>a</a:t>
            </a:r>
            <a:r>
              <a:rPr lang="cs-CZ" dirty="0">
                <a:ea typeface="+mn-lt"/>
                <a:cs typeface="+mn-lt"/>
              </a:rPr>
              <a:t>&gt;1, které není prvočíslem (tj. má více než dva  přirozené dělitele), nazýváme </a:t>
            </a:r>
            <a:r>
              <a:rPr lang="cs-CZ" b="1" dirty="0">
                <a:ea typeface="+mn-lt"/>
                <a:cs typeface="+mn-lt"/>
              </a:rPr>
              <a:t>složeným číslem</a:t>
            </a:r>
            <a:r>
              <a:rPr lang="cs-CZ" dirty="0">
                <a:ea typeface="+mn-lt"/>
                <a:cs typeface="+mn-lt"/>
              </a:rPr>
              <a:t>.</a:t>
            </a:r>
            <a:endParaRPr lang="cs-CZ" dirty="0">
              <a:cs typeface="Arial"/>
            </a:endParaRP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86D84838-3FA8-4F2F-AE6D-27B768C0BEF8}"/>
              </a:ext>
            </a:extLst>
          </p:cNvPr>
          <p:cNvSpPr/>
          <p:nvPr/>
        </p:nvSpPr>
        <p:spPr bwMode="auto">
          <a:xfrm>
            <a:off x="414000" y="1359001"/>
            <a:ext cx="10806000" cy="4139998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429251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DDFA27-FBF5-49E6-BCEA-1C4CA1C174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C20E423-AB72-4767-A57B-F51E48BD0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Příklady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567D1FC-C97A-4352-8BA8-4D49A570E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>
                <a:ea typeface="+mn-lt"/>
                <a:cs typeface="+mn-lt"/>
              </a:rPr>
              <a:t>Číslo  13  je prvočíslo, protože má právě dva přirozené dělitele, čísla  1 a 13. Jsou to samozřejmí </a:t>
            </a:r>
            <a:r>
              <a:rPr lang="cs-CZ" err="1">
                <a:ea typeface="+mn-lt"/>
                <a:cs typeface="+mn-lt"/>
              </a:rPr>
              <a:t>dělitelé</a:t>
            </a:r>
            <a:r>
              <a:rPr lang="cs-CZ">
                <a:ea typeface="+mn-lt"/>
                <a:cs typeface="+mn-lt"/>
              </a:rPr>
              <a:t> čísla 13. </a:t>
            </a:r>
            <a:endParaRPr lang="cs-CZ">
              <a:cs typeface="Arial"/>
            </a:endParaRPr>
          </a:p>
          <a:p>
            <a:pPr marL="71755" indent="0">
              <a:buNone/>
            </a:pPr>
            <a:endParaRPr lang="cs-CZ">
              <a:ea typeface="+mn-lt"/>
              <a:cs typeface="+mn-lt"/>
            </a:endParaRPr>
          </a:p>
          <a:p>
            <a:pPr marL="251460" indent="-179705"/>
            <a:r>
              <a:rPr lang="cs-CZ">
                <a:ea typeface="+mn-lt"/>
                <a:cs typeface="+mn-lt"/>
              </a:rPr>
              <a:t>Číslo  12  je složené číslo, protože má více než dva přirozené dělitele: 1, 2, 3, 4, 6, 12. </a:t>
            </a:r>
          </a:p>
          <a:p>
            <a:pPr marL="251460" indent="-179705"/>
            <a:endParaRPr lang="cs-CZ">
              <a:ea typeface="+mn-lt"/>
              <a:cs typeface="+mn-lt"/>
            </a:endParaRPr>
          </a:p>
          <a:p>
            <a:pPr marL="251460" indent="-179705"/>
            <a:r>
              <a:rPr lang="cs-CZ">
                <a:ea typeface="+mn-lt"/>
                <a:cs typeface="+mn-lt"/>
              </a:rPr>
              <a:t> Číslo 1 podle definice není prvočíslo ani číslo složené. 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58255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2276A2-1714-4CF0-A008-CAF9B7A44D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23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02B4B0E-4D5C-4869-92D9-5A97A67F7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Věta o existenci prvočíselného dělitele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93CEBDC-13E9-4F6A-9B64-43A8BE30F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05370"/>
            <a:ext cx="10753200" cy="4527682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b="1">
                <a:ea typeface="+mn-lt"/>
                <a:cs typeface="+mn-lt"/>
              </a:rPr>
              <a:t>Věta 2: </a:t>
            </a:r>
            <a:r>
              <a:rPr lang="cs-CZ">
                <a:ea typeface="+mn-lt"/>
                <a:cs typeface="+mn-lt"/>
              </a:rPr>
              <a:t>Každé přirozené číslo  </a:t>
            </a:r>
            <a:r>
              <a:rPr lang="cs-CZ" i="1">
                <a:ea typeface="+mn-lt"/>
                <a:cs typeface="+mn-lt"/>
              </a:rPr>
              <a:t>n </a:t>
            </a:r>
            <a:r>
              <a:rPr lang="cs-CZ">
                <a:ea typeface="+mn-lt"/>
                <a:cs typeface="+mn-lt"/>
              </a:rPr>
              <a:t>&gt; 1  má aspoň jednoho prvočíselného dělitele. </a:t>
            </a:r>
          </a:p>
          <a:p>
            <a:pPr marL="71755" indent="0">
              <a:buNone/>
            </a:pPr>
            <a:endParaRPr lang="cs-CZ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sz="2400" b="1" i="1">
                <a:ea typeface="+mn-lt"/>
                <a:cs typeface="+mn-lt"/>
              </a:rPr>
              <a:t>Důkaz</a:t>
            </a:r>
            <a:r>
              <a:rPr lang="cs-CZ" sz="2400" i="1">
                <a:ea typeface="+mn-lt"/>
                <a:cs typeface="+mn-lt"/>
              </a:rPr>
              <a:t>: </a:t>
            </a:r>
            <a:r>
              <a:rPr lang="cs-CZ" sz="2400">
                <a:ea typeface="+mn-lt"/>
                <a:cs typeface="+mn-lt"/>
              </a:rPr>
              <a:t>Číslo  </a:t>
            </a:r>
            <a:r>
              <a:rPr lang="cs-CZ" sz="2400" i="1">
                <a:ea typeface="+mn-lt"/>
                <a:cs typeface="+mn-lt"/>
              </a:rPr>
              <a:t>n </a:t>
            </a:r>
            <a:r>
              <a:rPr lang="cs-CZ" sz="2400">
                <a:ea typeface="+mn-lt"/>
                <a:cs typeface="+mn-lt"/>
              </a:rPr>
              <a:t>&gt; 1   má alespoň jednoho dělitele, který je větší než 1. Z jeho dělitelů je jeden nejmenší, označme ho  </a:t>
            </a:r>
            <a:r>
              <a:rPr lang="cs-CZ" sz="2400" i="1">
                <a:ea typeface="+mn-lt"/>
                <a:cs typeface="+mn-lt"/>
              </a:rPr>
              <a:t>p</a:t>
            </a:r>
            <a:r>
              <a:rPr lang="cs-CZ" sz="2400">
                <a:ea typeface="+mn-lt"/>
                <a:cs typeface="+mn-lt"/>
              </a:rPr>
              <a:t>. </a:t>
            </a:r>
          </a:p>
          <a:p>
            <a:pPr marL="71755" indent="0">
              <a:buNone/>
            </a:pPr>
            <a:r>
              <a:rPr lang="cs-CZ" sz="2400">
                <a:ea typeface="+mn-lt"/>
                <a:cs typeface="+mn-lt"/>
              </a:rPr>
              <a:t>Tento nejmenší přirozený dělitel  </a:t>
            </a:r>
            <a:r>
              <a:rPr lang="cs-CZ" sz="2400" i="1">
                <a:ea typeface="+mn-lt"/>
                <a:cs typeface="+mn-lt"/>
              </a:rPr>
              <a:t>p </a:t>
            </a:r>
            <a:r>
              <a:rPr lang="cs-CZ" sz="2400">
                <a:ea typeface="+mn-lt"/>
                <a:cs typeface="+mn-lt"/>
              </a:rPr>
              <a:t>&gt; 1   musí být prvočíslem. </a:t>
            </a:r>
          </a:p>
          <a:p>
            <a:pPr marL="71755" indent="0">
              <a:buNone/>
            </a:pPr>
            <a:r>
              <a:rPr lang="cs-CZ" sz="2400">
                <a:ea typeface="+mn-lt"/>
                <a:cs typeface="+mn-lt"/>
              </a:rPr>
              <a:t>Kdyby totiž  </a:t>
            </a:r>
            <a:r>
              <a:rPr lang="cs-CZ" sz="2400" i="1">
                <a:ea typeface="+mn-lt"/>
                <a:cs typeface="+mn-lt"/>
              </a:rPr>
              <a:t>p</a:t>
            </a:r>
            <a:r>
              <a:rPr lang="cs-CZ" sz="2400">
                <a:ea typeface="+mn-lt"/>
                <a:cs typeface="+mn-lt"/>
              </a:rPr>
              <a:t>  bylo složené číslo, tj.  </a:t>
            </a:r>
            <a:r>
              <a:rPr lang="cs-CZ" sz="2400" i="1">
                <a:ea typeface="+mn-lt"/>
                <a:cs typeface="+mn-lt"/>
              </a:rPr>
              <a:t>p = a.b</a:t>
            </a:r>
            <a:r>
              <a:rPr lang="cs-CZ" sz="2400">
                <a:ea typeface="+mn-lt"/>
                <a:cs typeface="+mn-lt"/>
              </a:rPr>
              <a:t>, kde  1 &lt; </a:t>
            </a:r>
            <a:r>
              <a:rPr lang="cs-CZ" sz="2400" i="1">
                <a:ea typeface="+mn-lt"/>
                <a:cs typeface="+mn-lt"/>
              </a:rPr>
              <a:t>a</a:t>
            </a:r>
            <a:r>
              <a:rPr lang="cs-CZ" sz="2400">
                <a:ea typeface="+mn-lt"/>
                <a:cs typeface="+mn-lt"/>
              </a:rPr>
              <a:t> &lt;  p ,  1 &lt; </a:t>
            </a:r>
            <a:r>
              <a:rPr lang="cs-CZ" sz="2400" i="1">
                <a:ea typeface="+mn-lt"/>
                <a:cs typeface="+mn-lt"/>
              </a:rPr>
              <a:t>b </a:t>
            </a:r>
            <a:r>
              <a:rPr lang="cs-CZ" sz="2400">
                <a:ea typeface="+mn-lt"/>
                <a:cs typeface="+mn-lt"/>
              </a:rPr>
              <a:t>&lt;  </a:t>
            </a:r>
            <a:r>
              <a:rPr lang="cs-CZ" sz="2400" i="1">
                <a:ea typeface="+mn-lt"/>
                <a:cs typeface="+mn-lt"/>
              </a:rPr>
              <a:t>p</a:t>
            </a:r>
            <a:r>
              <a:rPr lang="cs-CZ" sz="2400">
                <a:ea typeface="+mn-lt"/>
                <a:cs typeface="+mn-lt"/>
              </a:rPr>
              <a:t> ,  pak by ze vztahů  </a:t>
            </a:r>
            <a:r>
              <a:rPr lang="cs-CZ" sz="2400" i="1">
                <a:ea typeface="+mn-lt"/>
                <a:cs typeface="+mn-lt"/>
              </a:rPr>
              <a:t>a</a:t>
            </a:r>
            <a:r>
              <a:rPr lang="en-US" sz="2400">
                <a:ea typeface="+mn-lt"/>
                <a:cs typeface="+mn-lt"/>
              </a:rPr>
              <a:t>| </a:t>
            </a:r>
            <a:r>
              <a:rPr lang="cs-CZ" sz="2400" i="1">
                <a:ea typeface="+mn-lt"/>
                <a:cs typeface="+mn-lt"/>
              </a:rPr>
              <a:t>p </a:t>
            </a:r>
            <a:r>
              <a:rPr lang="cs-CZ" sz="2400">
                <a:ea typeface="+mn-lt"/>
                <a:cs typeface="+mn-lt"/>
              </a:rPr>
              <a:t>a  </a:t>
            </a:r>
            <a:r>
              <a:rPr lang="cs-CZ" sz="2400" i="1">
                <a:ea typeface="+mn-lt"/>
                <a:cs typeface="+mn-lt"/>
              </a:rPr>
              <a:t>p</a:t>
            </a:r>
            <a:r>
              <a:rPr lang="en-US" sz="2400">
                <a:ea typeface="+mn-lt"/>
                <a:cs typeface="+mn-lt"/>
              </a:rPr>
              <a:t>|</a:t>
            </a:r>
            <a:r>
              <a:rPr lang="cs-CZ" sz="2400" i="1">
                <a:ea typeface="+mn-lt"/>
                <a:cs typeface="+mn-lt"/>
              </a:rPr>
              <a:t>n  </a:t>
            </a:r>
            <a:r>
              <a:rPr lang="cs-CZ" sz="2400">
                <a:ea typeface="+mn-lt"/>
                <a:cs typeface="+mn-lt"/>
              </a:rPr>
              <a:t>plynulo</a:t>
            </a:r>
            <a:r>
              <a:rPr lang="cs-CZ" sz="2400" i="1">
                <a:ea typeface="+mn-lt"/>
                <a:cs typeface="+mn-lt"/>
              </a:rPr>
              <a:t>  a</a:t>
            </a:r>
            <a:r>
              <a:rPr lang="en-US" sz="2400">
                <a:ea typeface="+mn-lt"/>
                <a:cs typeface="+mn-lt"/>
              </a:rPr>
              <a:t>| </a:t>
            </a:r>
            <a:r>
              <a:rPr lang="cs-CZ" sz="2400" i="1">
                <a:ea typeface="+mn-lt"/>
                <a:cs typeface="+mn-lt"/>
              </a:rPr>
              <a:t>n,</a:t>
            </a:r>
            <a:r>
              <a:rPr lang="cs-CZ" sz="2400">
                <a:ea typeface="+mn-lt"/>
                <a:cs typeface="+mn-lt"/>
              </a:rPr>
              <a:t>  což by znamenalo, že existuje dělitel  </a:t>
            </a:r>
          </a:p>
          <a:p>
            <a:pPr marL="71755" indent="0">
              <a:buNone/>
            </a:pPr>
            <a:r>
              <a:rPr lang="cs-CZ" sz="2400" i="1">
                <a:ea typeface="+mn-lt"/>
                <a:cs typeface="+mn-lt"/>
              </a:rPr>
              <a:t>a</a:t>
            </a:r>
            <a:r>
              <a:rPr lang="cs-CZ" sz="2400">
                <a:ea typeface="+mn-lt"/>
                <a:cs typeface="+mn-lt"/>
              </a:rPr>
              <a:t> &lt;  </a:t>
            </a:r>
            <a:r>
              <a:rPr lang="cs-CZ" sz="2400" i="1">
                <a:ea typeface="+mn-lt"/>
                <a:cs typeface="+mn-lt"/>
              </a:rPr>
              <a:t>p</a:t>
            </a:r>
            <a:r>
              <a:rPr lang="cs-CZ" sz="2400">
                <a:ea typeface="+mn-lt"/>
                <a:cs typeface="+mn-lt"/>
              </a:rPr>
              <a:t> čísla  </a:t>
            </a:r>
            <a:r>
              <a:rPr lang="cs-CZ" sz="2400" i="1">
                <a:ea typeface="+mn-lt"/>
                <a:cs typeface="+mn-lt"/>
              </a:rPr>
              <a:t>n, </a:t>
            </a:r>
            <a:r>
              <a:rPr lang="cs-CZ" sz="2400">
                <a:ea typeface="+mn-lt"/>
                <a:cs typeface="+mn-lt"/>
              </a:rPr>
              <a:t>což by bylo</a:t>
            </a:r>
            <a:r>
              <a:rPr lang="cs-CZ" sz="2400" i="1">
                <a:ea typeface="+mn-lt"/>
                <a:cs typeface="+mn-lt"/>
              </a:rPr>
              <a:t>  </a:t>
            </a:r>
            <a:r>
              <a:rPr lang="cs-CZ" sz="2400">
                <a:ea typeface="+mn-lt"/>
                <a:cs typeface="+mn-lt"/>
              </a:rPr>
              <a:t>v rozporu s naším předpokladem, že  </a:t>
            </a:r>
            <a:r>
              <a:rPr lang="cs-CZ" sz="2400" i="1">
                <a:ea typeface="+mn-lt"/>
                <a:cs typeface="+mn-lt"/>
              </a:rPr>
              <a:t>p </a:t>
            </a:r>
            <a:r>
              <a:rPr lang="cs-CZ" sz="2400">
                <a:ea typeface="+mn-lt"/>
                <a:cs typeface="+mn-lt"/>
              </a:rPr>
              <a:t>je nejmenší z přirozených dělitelů čísla </a:t>
            </a:r>
            <a:r>
              <a:rPr lang="cs-CZ" sz="2400" i="1">
                <a:ea typeface="+mn-lt"/>
                <a:cs typeface="+mn-lt"/>
              </a:rPr>
              <a:t>n.  </a:t>
            </a:r>
            <a:r>
              <a:rPr lang="cs-CZ" sz="2400">
                <a:ea typeface="+mn-lt"/>
                <a:cs typeface="+mn-lt"/>
              </a:rPr>
              <a:t>Číslo  </a:t>
            </a:r>
            <a:r>
              <a:rPr lang="cs-CZ" sz="2400" i="1">
                <a:ea typeface="+mn-lt"/>
                <a:cs typeface="+mn-lt"/>
              </a:rPr>
              <a:t>p </a:t>
            </a:r>
            <a:r>
              <a:rPr lang="cs-CZ" sz="2400">
                <a:ea typeface="+mn-lt"/>
                <a:cs typeface="+mn-lt"/>
              </a:rPr>
              <a:t>je tedy prvočíslo.</a:t>
            </a:r>
            <a:endParaRPr lang="cs-CZ" sz="2400">
              <a:cs typeface="Arial"/>
            </a:endParaRP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6DCC2B04-50B7-401F-B06D-5DD2ED0314D7}"/>
              </a:ext>
            </a:extLst>
          </p:cNvPr>
          <p:cNvSpPr/>
          <p:nvPr/>
        </p:nvSpPr>
        <p:spPr bwMode="auto">
          <a:xfrm>
            <a:off x="666000" y="1579246"/>
            <a:ext cx="9371852" cy="1161120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012533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04A78EA-4C7D-42A1-95B3-7234616553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24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1B4F784-7756-4291-AECB-020026572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32842"/>
            <a:ext cx="10753200" cy="959576"/>
          </a:xfrm>
        </p:spPr>
        <p:txBody>
          <a:bodyPr/>
          <a:lstStyle/>
          <a:p>
            <a:r>
              <a:rPr lang="cs-CZ">
                <a:cs typeface="Arial"/>
              </a:rPr>
              <a:t>Jak rozhodneme, zda je dané číslo prvočíslo nebo číslo složené?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78CF36D-B1FC-4987-A9FE-47CD41362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526" y="1718740"/>
            <a:ext cx="10753200" cy="447420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>
                <a:ea typeface="+mn-lt"/>
                <a:cs typeface="+mn-lt"/>
              </a:rPr>
              <a:t>Máme-li rozhodnout o tom, zda dané číslo </a:t>
            </a:r>
            <a:r>
              <a:rPr lang="cs-CZ" i="1">
                <a:ea typeface="+mn-lt"/>
                <a:cs typeface="+mn-lt"/>
              </a:rPr>
              <a:t>a &gt; </a:t>
            </a:r>
            <a:r>
              <a:rPr lang="cs-CZ">
                <a:ea typeface="+mn-lt"/>
                <a:cs typeface="+mn-lt"/>
              </a:rPr>
              <a:t>1  je prvočíslem nebo složeným číslem, můžeme postupovat tak, že zjišťujeme, zda je dané číslo dělitelné prvočísly menšími než toto číslo.  </a:t>
            </a:r>
          </a:p>
          <a:p>
            <a:pPr marL="71755" indent="0">
              <a:buNone/>
            </a:pPr>
            <a:r>
              <a:rPr lang="cs-CZ">
                <a:ea typeface="+mn-lt"/>
                <a:cs typeface="+mn-lt"/>
              </a:rPr>
              <a:t>Platí totiž </a:t>
            </a:r>
            <a:r>
              <a:rPr lang="cs-CZ" b="1">
                <a:ea typeface="+mn-lt"/>
                <a:cs typeface="+mn-lt"/>
              </a:rPr>
              <a:t>věta</a:t>
            </a:r>
            <a:r>
              <a:rPr lang="cs-CZ">
                <a:ea typeface="+mn-lt"/>
                <a:cs typeface="+mn-lt"/>
              </a:rPr>
              <a:t>:  </a:t>
            </a:r>
            <a:r>
              <a:rPr lang="cs-CZ" i="1">
                <a:ea typeface="+mn-lt"/>
                <a:cs typeface="+mn-lt"/>
              </a:rPr>
              <a:t>Existuje-li prvočíslo menší než číslo a, které dělí číslo a, pak  a je složené číslo. </a:t>
            </a:r>
          </a:p>
          <a:p>
            <a:pPr marL="71755" indent="0">
              <a:buNone/>
            </a:pPr>
            <a:r>
              <a:rPr lang="cs-CZ">
                <a:ea typeface="+mn-lt"/>
                <a:cs typeface="+mn-lt"/>
              </a:rPr>
              <a:t>Uvedený postup je však  značně zdlouhavý. Proto budeme využívat následující věty: </a:t>
            </a:r>
          </a:p>
          <a:p>
            <a:pPr marL="71755" indent="0">
              <a:buNone/>
            </a:pPr>
            <a:endParaRPr lang="cs-CZ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b="1">
                <a:ea typeface="+mn-lt"/>
                <a:cs typeface="+mn-lt"/>
              </a:rPr>
              <a:t>Věta 3</a:t>
            </a:r>
            <a:r>
              <a:rPr lang="cs-CZ">
                <a:ea typeface="+mn-lt"/>
                <a:cs typeface="+mn-lt"/>
              </a:rPr>
              <a:t>. Jestliže přirozené číslo </a:t>
            </a:r>
            <a:r>
              <a:rPr lang="cs-CZ" i="1">
                <a:ea typeface="+mn-lt"/>
                <a:cs typeface="+mn-lt"/>
              </a:rPr>
              <a:t>a</a:t>
            </a:r>
            <a:r>
              <a:rPr lang="cs-CZ">
                <a:ea typeface="+mn-lt"/>
                <a:cs typeface="+mn-lt"/>
              </a:rPr>
              <a:t> není dělitelné žádným prvočíslem menším nebo rovným  odmocnině z a, pak </a:t>
            </a:r>
            <a:r>
              <a:rPr lang="cs-CZ" i="1">
                <a:ea typeface="+mn-lt"/>
                <a:cs typeface="+mn-lt"/>
              </a:rPr>
              <a:t>a </a:t>
            </a:r>
            <a:r>
              <a:rPr lang="cs-CZ">
                <a:ea typeface="+mn-lt"/>
                <a:cs typeface="+mn-lt"/>
              </a:rPr>
              <a:t> je prvočíslo. </a:t>
            </a:r>
            <a:endParaRPr lang="cs-CZ">
              <a:cs typeface="Arial"/>
            </a:endParaRP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4618D36E-DB5A-4BA6-83DF-F65474B6A448}"/>
              </a:ext>
            </a:extLst>
          </p:cNvPr>
          <p:cNvSpPr/>
          <p:nvPr/>
        </p:nvSpPr>
        <p:spPr bwMode="auto">
          <a:xfrm>
            <a:off x="540000" y="5260169"/>
            <a:ext cx="11444484" cy="1488558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678842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A8ACE1-F1FF-4F07-B352-105CA65E6B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25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249E530-6497-481E-AC53-7148FDEE7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Důkaz věty 3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102D859-8E86-472D-9B73-E36E12BCD7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>
              <a:buNone/>
            </a:pPr>
            <a:r>
              <a:rPr lang="cs-CZ">
                <a:ea typeface="+mn-lt"/>
                <a:cs typeface="+mn-lt"/>
              </a:rPr>
              <a:t>Provedeme nepřímý důkaz, tj. přímý důkaz věty obměněné) </a:t>
            </a:r>
            <a:endParaRPr lang="cs-CZ">
              <a:cs typeface="Arial"/>
            </a:endParaRPr>
          </a:p>
          <a:p>
            <a:pPr marL="251460" indent="-179705">
              <a:buNone/>
            </a:pPr>
            <a:r>
              <a:rPr lang="cs-CZ" b="1">
                <a:ea typeface="+mn-lt"/>
                <a:cs typeface="+mn-lt"/>
              </a:rPr>
              <a:t>Věta obměněná k větě 3</a:t>
            </a:r>
            <a:r>
              <a:rPr lang="cs-CZ">
                <a:ea typeface="+mn-lt"/>
                <a:cs typeface="+mn-lt"/>
              </a:rPr>
              <a:t>: Není-li </a:t>
            </a:r>
            <a:r>
              <a:rPr lang="cs-CZ" i="1">
                <a:ea typeface="+mn-lt"/>
                <a:cs typeface="+mn-lt"/>
              </a:rPr>
              <a:t>a</a:t>
            </a:r>
            <a:r>
              <a:rPr lang="cs-CZ">
                <a:ea typeface="+mn-lt"/>
                <a:cs typeface="+mn-lt"/>
              </a:rPr>
              <a:t> prvočíslo, pak je dělitelné aspoň jedním prvočíslem</a:t>
            </a:r>
            <a:r>
              <a:rPr lang="cs-CZ" i="1">
                <a:ea typeface="+mn-lt"/>
                <a:cs typeface="+mn-lt"/>
              </a:rPr>
              <a:t> p</a:t>
            </a:r>
            <a:r>
              <a:rPr lang="cs-CZ">
                <a:ea typeface="+mn-lt"/>
                <a:cs typeface="+mn-lt"/>
              </a:rPr>
              <a:t> menším než odmocnina z </a:t>
            </a:r>
            <a:r>
              <a:rPr lang="cs-CZ" i="1">
                <a:ea typeface="+mn-lt"/>
                <a:cs typeface="+mn-lt"/>
              </a:rPr>
              <a:t>a.</a:t>
            </a:r>
            <a:r>
              <a:rPr lang="cs-CZ">
                <a:ea typeface="+mn-lt"/>
                <a:cs typeface="+mn-lt"/>
              </a:rPr>
              <a:t> </a:t>
            </a:r>
            <a:endParaRPr lang="cs-CZ">
              <a:cs typeface="Arial"/>
            </a:endParaRPr>
          </a:p>
          <a:p>
            <a:pPr marL="251460" indent="-179705">
              <a:buNone/>
            </a:pPr>
            <a:r>
              <a:rPr lang="cs-CZ">
                <a:ea typeface="+mn-lt"/>
                <a:cs typeface="+mn-lt"/>
              </a:rPr>
              <a:t>Tedy předpokládejme, že číslo</a:t>
            </a:r>
            <a:r>
              <a:rPr lang="cs-CZ" i="1">
                <a:ea typeface="+mn-lt"/>
                <a:cs typeface="+mn-lt"/>
              </a:rPr>
              <a:t> a</a:t>
            </a:r>
            <a:r>
              <a:rPr lang="cs-CZ">
                <a:ea typeface="+mn-lt"/>
                <a:cs typeface="+mn-lt"/>
              </a:rPr>
              <a:t> není prvočíslo, pak podle věty 2. existuje prvočíslo </a:t>
            </a:r>
            <a:r>
              <a:rPr lang="cs-CZ" i="1">
                <a:ea typeface="+mn-lt"/>
                <a:cs typeface="+mn-lt"/>
              </a:rPr>
              <a:t>p</a:t>
            </a:r>
            <a:r>
              <a:rPr lang="cs-CZ">
                <a:ea typeface="+mn-lt"/>
                <a:cs typeface="+mn-lt"/>
              </a:rPr>
              <a:t>, které je nejmenším dělitelem čísla </a:t>
            </a:r>
            <a:r>
              <a:rPr lang="cs-CZ" i="1">
                <a:ea typeface="+mn-lt"/>
                <a:cs typeface="+mn-lt"/>
              </a:rPr>
              <a:t>a</a:t>
            </a:r>
            <a:r>
              <a:rPr lang="cs-CZ">
                <a:ea typeface="+mn-lt"/>
                <a:cs typeface="+mn-lt"/>
              </a:rPr>
              <a:t>. Můžeme psát:  </a:t>
            </a:r>
            <a:r>
              <a:rPr lang="cs-CZ" i="1">
                <a:ea typeface="+mn-lt"/>
                <a:cs typeface="+mn-lt"/>
              </a:rPr>
              <a:t>a </a:t>
            </a:r>
            <a:r>
              <a:rPr lang="cs-CZ">
                <a:ea typeface="+mn-lt"/>
                <a:cs typeface="+mn-lt"/>
              </a:rPr>
              <a:t>=</a:t>
            </a:r>
            <a:r>
              <a:rPr lang="cs-CZ" i="1">
                <a:ea typeface="+mn-lt"/>
                <a:cs typeface="+mn-lt"/>
              </a:rPr>
              <a:t> q . p   </a:t>
            </a:r>
            <a:r>
              <a:rPr lang="cs-CZ">
                <a:ea typeface="+mn-lt"/>
                <a:cs typeface="+mn-lt"/>
              </a:rPr>
              <a:t>a současně  </a:t>
            </a:r>
            <a:r>
              <a:rPr lang="cs-CZ" i="1">
                <a:ea typeface="+mn-lt"/>
                <a:cs typeface="+mn-lt"/>
              </a:rPr>
              <a:t>p </a:t>
            </a:r>
            <a:r>
              <a:rPr lang="cs-CZ">
                <a:ea typeface="+mn-lt"/>
                <a:cs typeface="+mn-lt"/>
              </a:rPr>
              <a:t>&lt;</a:t>
            </a:r>
            <a:r>
              <a:rPr lang="cs-CZ" i="1">
                <a:ea typeface="+mn-lt"/>
                <a:cs typeface="+mn-lt"/>
              </a:rPr>
              <a:t> a; </a:t>
            </a:r>
            <a:r>
              <a:rPr lang="cs-CZ">
                <a:ea typeface="+mn-lt"/>
                <a:cs typeface="+mn-lt"/>
              </a:rPr>
              <a:t>současně platí také: </a:t>
            </a:r>
            <a:r>
              <a:rPr lang="cs-CZ" i="1">
                <a:ea typeface="+mn-lt"/>
                <a:cs typeface="+mn-lt"/>
              </a:rPr>
              <a:t> p je </a:t>
            </a:r>
            <a:r>
              <a:rPr lang="cs-CZ">
                <a:ea typeface="+mn-lt"/>
                <a:cs typeface="+mn-lt"/>
              </a:rPr>
              <a:t>menší nebo rovno </a:t>
            </a:r>
            <a:r>
              <a:rPr lang="cs-CZ" i="1">
                <a:ea typeface="+mn-lt"/>
                <a:cs typeface="+mn-lt"/>
              </a:rPr>
              <a:t>q .</a:t>
            </a:r>
            <a:r>
              <a:rPr lang="cs-CZ">
                <a:ea typeface="+mn-lt"/>
                <a:cs typeface="+mn-lt"/>
              </a:rPr>
              <a:t>  Je tedy </a:t>
            </a:r>
            <a:r>
              <a:rPr lang="cs-CZ" i="1">
                <a:ea typeface="+mn-lt"/>
                <a:cs typeface="+mn-lt"/>
              </a:rPr>
              <a:t>a </a:t>
            </a:r>
            <a:r>
              <a:rPr lang="cs-CZ">
                <a:ea typeface="+mn-lt"/>
                <a:cs typeface="+mn-lt"/>
              </a:rPr>
              <a:t>větší nebo rovno</a:t>
            </a:r>
            <a:r>
              <a:rPr lang="cs-CZ" i="1">
                <a:ea typeface="+mn-lt"/>
                <a:cs typeface="+mn-lt"/>
              </a:rPr>
              <a:t> p</a:t>
            </a:r>
            <a:r>
              <a:rPr lang="cs-CZ" i="1" baseline="30000">
                <a:ea typeface="+mn-lt"/>
                <a:cs typeface="+mn-lt"/>
              </a:rPr>
              <a:t>2</a:t>
            </a:r>
            <a:r>
              <a:rPr lang="cs-CZ" i="1">
                <a:ea typeface="+mn-lt"/>
                <a:cs typeface="+mn-lt"/>
              </a:rPr>
              <a:t>   </a:t>
            </a:r>
            <a:r>
              <a:rPr lang="cs-CZ">
                <a:ea typeface="+mn-lt"/>
                <a:cs typeface="+mn-lt"/>
              </a:rPr>
              <a:t>a odtud plyne, že  </a:t>
            </a:r>
            <a:r>
              <a:rPr lang="cs-CZ" i="1">
                <a:ea typeface="+mn-lt"/>
                <a:cs typeface="+mn-lt"/>
              </a:rPr>
              <a:t>p</a:t>
            </a:r>
            <a:r>
              <a:rPr lang="cs-CZ">
                <a:ea typeface="+mn-lt"/>
                <a:cs typeface="+mn-lt"/>
              </a:rPr>
              <a:t> musí být menší nebo rovno odmocnině z</a:t>
            </a:r>
            <a:r>
              <a:rPr lang="cs-CZ" i="1">
                <a:ea typeface="+mn-lt"/>
                <a:cs typeface="+mn-lt"/>
              </a:rPr>
              <a:t> a.</a:t>
            </a:r>
            <a:r>
              <a:rPr lang="cs-CZ">
                <a:ea typeface="+mn-lt"/>
                <a:cs typeface="+mn-lt"/>
              </a:rPr>
              <a:t> 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8856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F07540-FEB3-467F-945B-98D398A469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26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2E5AC7-AB86-42F9-805A-D88F15F28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Jak zjistit, zda dané číslo je prvočíslo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1A846B0-E27B-4F15-9970-E0F3AB88B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endParaRPr lang="cs-CZ">
              <a:cs typeface="Arial"/>
            </a:endParaRPr>
          </a:p>
          <a:p>
            <a:pPr marL="71755" indent="0">
              <a:buNone/>
            </a:pPr>
            <a:r>
              <a:rPr lang="cs-CZ">
                <a:cs typeface="Arial"/>
              </a:rPr>
              <a:t>Příklad: </a:t>
            </a:r>
            <a:r>
              <a:rPr lang="cs-CZ" i="1">
                <a:cs typeface="Arial"/>
              </a:rPr>
              <a:t>Zjistěte, zda 173 je prvočíslo nebo složené číslo. </a:t>
            </a:r>
            <a:endParaRPr lang="cs-CZ">
              <a:ea typeface="+mn-lt"/>
              <a:cs typeface="+mn-lt"/>
            </a:endParaRPr>
          </a:p>
          <a:p>
            <a:pPr marL="71755" indent="0">
              <a:buNone/>
            </a:pPr>
            <a:endParaRPr lang="cs-CZ" i="1">
              <a:cs typeface="Arial"/>
            </a:endParaRPr>
          </a:p>
          <a:p>
            <a:pPr marL="71755" indent="0">
              <a:buNone/>
            </a:pPr>
            <a:r>
              <a:rPr lang="cs-CZ" i="1">
                <a:cs typeface="Arial"/>
              </a:rPr>
              <a:t>Řešení:  Odmocnina ze 173 je menší než </a:t>
            </a:r>
            <a:r>
              <a:rPr lang="cs-CZ">
                <a:cs typeface="Arial"/>
              </a:rPr>
              <a:t>14 (druhá mocnina 14 je 196), proto budeme zjišťovat, zda číslo 173 je dělitelné některým z prvočísel 2, 3, 5, 7, 11, 13. </a:t>
            </a:r>
          </a:p>
          <a:p>
            <a:pPr marL="71755" indent="0">
              <a:buNone/>
            </a:pPr>
            <a:r>
              <a:rPr lang="cs-CZ">
                <a:cs typeface="Arial"/>
              </a:rPr>
              <a:t>Číslo 173 není dělitelné žádným z těchto prvočísel, proto je prvočíslem. </a:t>
            </a:r>
            <a:endParaRPr lang="cs-CZ">
              <a:ea typeface="+mn-lt"/>
              <a:cs typeface="+mn-lt"/>
            </a:endParaRPr>
          </a:p>
          <a:p>
            <a:pPr marL="251460" indent="-179705"/>
            <a:endParaRPr lang="cs-CZ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691448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BBE95CF-2C40-4AC8-B377-805C07358A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27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1F0EB6-AB4B-4A3F-9F16-C8FD96497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Prvočíselný rozklad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C517DA2F-3B33-4737-BB49-B362E545D8A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 vert="horz" lIns="0" tIns="0" rIns="0" bIns="0" rtlCol="0" anchor="t">
                <a:noAutofit/>
              </a:bodyPr>
              <a:lstStyle/>
              <a:p>
                <a:pPr marL="71755" indent="0">
                  <a:buNone/>
                </a:pPr>
                <a:r>
                  <a:rPr lang="cs-CZ" sz="2400" b="1">
                    <a:cs typeface="Arial"/>
                  </a:rPr>
                  <a:t>Věta 4</a:t>
                </a:r>
                <a:r>
                  <a:rPr lang="cs-CZ" sz="2400">
                    <a:cs typeface="Arial"/>
                  </a:rPr>
                  <a:t>:</a:t>
                </a:r>
              </a:p>
              <a:p>
                <a:pPr marL="71755" indent="0">
                  <a:buNone/>
                </a:pPr>
                <a:r>
                  <a:rPr lang="cs-CZ" sz="2400">
                    <a:cs typeface="Arial"/>
                  </a:rPr>
                  <a:t>Každé složené číslo </a:t>
                </a:r>
                <a:r>
                  <a:rPr lang="cs-CZ" sz="2400" i="1">
                    <a:cs typeface="Arial"/>
                  </a:rPr>
                  <a:t>a</a:t>
                </a:r>
                <a:r>
                  <a:rPr lang="cs-CZ" sz="2400">
                    <a:cs typeface="Arial"/>
                  </a:rPr>
                  <a:t> lze vyjádřit právě jedním způsobem ve tvaru součinu konečného počtu prvočísel </a:t>
                </a:r>
              </a:p>
              <a:p>
                <a:pPr marL="71755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  <a:cs typeface="Arial"/>
                        </a:rPr>
                        <m:t>𝑎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cs typeface="Arial"/>
                        </a:rPr>
                        <m:t>=</m:t>
                      </m:r>
                      <m:sSubSup>
                        <m:sSubSup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cs typeface="Arial"/>
                            </a:rPr>
                          </m:ctrlPr>
                        </m:sSubSup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  <a:cs typeface="Arial"/>
                            </a:rPr>
                            <m:t>𝑝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 panose="02040503050406030204" pitchFamily="18" charset="0"/>
                              <a:cs typeface="Arial"/>
                            </a:rPr>
                            <m:t>1</m:t>
                          </m:r>
                        </m:sub>
                        <m:sup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cs typeface="Arial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cs typeface="Arial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cs typeface="Arial"/>
                                </a:rPr>
                                <m:t>1</m:t>
                              </m:r>
                            </m:sub>
                          </m:sSub>
                        </m:sup>
                      </m:sSubSup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/>
                        </a:rPr>
                        <m:t>∙</m:t>
                      </m:r>
                      <m:sSubSup>
                        <m:sSubSup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</m:ctrlPr>
                        </m:sSubSup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m:t>𝑝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m:t>2</m:t>
                          </m:r>
                        </m:sub>
                        <m:sup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/>
                                </a:rPr>
                                <m:t>2</m:t>
                              </m:r>
                            </m:sub>
                          </m:sSub>
                        </m:sup>
                      </m:sSubSup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/>
                        </a:rPr>
                        <m:t>∙</m:t>
                      </m:r>
                      <m:sSubSup>
                        <m:sSubSup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</m:ctrlPr>
                        </m:sSubSup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m:t>𝑝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m:t>3</m:t>
                          </m:r>
                        </m:sub>
                        <m:sup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/>
                                </a:rPr>
                                <m:t>3</m:t>
                              </m:r>
                            </m:sub>
                          </m:sSub>
                        </m:sup>
                      </m:sSubSup>
                      <m:r>
                        <a:rPr lang="cs-CZ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/>
                        </a:rPr>
                        <m:t>∙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/>
                        </a:rPr>
                        <m:t>…∙</m:t>
                      </m:r>
                      <m:sSubSup>
                        <m:sSubSup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</m:ctrlPr>
                        </m:sSubSup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m:t>𝑝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m:t>𝑘</m:t>
                          </m:r>
                        </m:sub>
                        <m:sup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/>
                                </a:rPr>
                                <m:t>𝑘</m:t>
                              </m:r>
                            </m:sub>
                          </m:sSub>
                        </m:sup>
                      </m:sSubSup>
                    </m:oMath>
                  </m:oMathPara>
                </a14:m>
                <a:endParaRPr lang="cs-CZ" sz="2400">
                  <a:cs typeface="Arial"/>
                </a:endParaRPr>
              </a:p>
              <a:p>
                <a:pPr marL="71755" indent="0">
                  <a:buNone/>
                </a:pPr>
                <a:r>
                  <a:rPr lang="cs-CZ" sz="2400">
                    <a:cs typeface="Arial"/>
                  </a:rPr>
                  <a:t>kde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𝑝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1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, </m:t>
                    </m:r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𝑝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2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, </m:t>
                    </m:r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𝑝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3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, …, </m:t>
                    </m:r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𝑝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cs-CZ" sz="2400">
                    <a:cs typeface="Arial"/>
                  </a:rPr>
                  <a:t> jsou prvočísla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𝑒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  <a:cs typeface="Arial"/>
                          </a:rPr>
                          <m:t>1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  <a:cs typeface="Arial"/>
                      </a:rPr>
                      <m:t>, </m:t>
                    </m:r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𝑒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  <a:cs typeface="Arial"/>
                          </a:rPr>
                          <m:t>2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  <a:cs typeface="Arial"/>
                      </a:rPr>
                      <m:t>, </m:t>
                    </m:r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𝑒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  <a:cs typeface="Arial"/>
                          </a:rPr>
                          <m:t>3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  <a:cs typeface="Arial"/>
                      </a:rPr>
                      <m:t>, …, </m:t>
                    </m:r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𝑒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  <a:cs typeface="Arial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cs-CZ" sz="2400">
                    <a:cs typeface="Arial"/>
                  </a:rPr>
                  <a:t> jsou nenulová celá čísla.</a:t>
                </a:r>
              </a:p>
              <a:p>
                <a:pPr marL="71755" indent="0">
                  <a:buNone/>
                </a:pPr>
                <a:r>
                  <a:rPr lang="cs-CZ" sz="2400">
                    <a:cs typeface="Arial"/>
                  </a:rPr>
                  <a:t>Tomuto zápisu se říká </a:t>
                </a:r>
                <a:r>
                  <a:rPr lang="cs-CZ" sz="2400" b="1">
                    <a:cs typeface="Arial"/>
                  </a:rPr>
                  <a:t>prvočíselný rozklad přirozeného čísla </a:t>
                </a:r>
                <a:r>
                  <a:rPr lang="cs-CZ" sz="2400" b="1" i="1">
                    <a:cs typeface="Arial"/>
                  </a:rPr>
                  <a:t>a</a:t>
                </a:r>
                <a:r>
                  <a:rPr lang="cs-CZ" sz="2400">
                    <a:cs typeface="Arial"/>
                  </a:rPr>
                  <a:t> </a:t>
                </a:r>
                <a:r>
                  <a:rPr lang="cs-CZ" sz="2400" err="1">
                    <a:cs typeface="Arial"/>
                  </a:rPr>
                  <a:t>a</a:t>
                </a:r>
                <a:r>
                  <a:rPr lang="cs-CZ" sz="2400">
                    <a:cs typeface="Arial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𝑝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1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, </m:t>
                    </m:r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𝑝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2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, </m:t>
                    </m:r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𝑝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3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, …, </m:t>
                    </m:r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𝑝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cs-CZ" sz="2400">
                    <a:cs typeface="Arial"/>
                  </a:rPr>
                  <a:t> jsou </a:t>
                </a:r>
                <a:r>
                  <a:rPr lang="cs-CZ" sz="2400" b="1" err="1">
                    <a:cs typeface="Arial"/>
                  </a:rPr>
                  <a:t>prvočinitelé</a:t>
                </a:r>
                <a:r>
                  <a:rPr lang="cs-CZ" sz="2400" b="1">
                    <a:cs typeface="Arial"/>
                  </a:rPr>
                  <a:t> </a:t>
                </a:r>
                <a:r>
                  <a:rPr lang="cs-CZ" sz="2400">
                    <a:cs typeface="Arial"/>
                  </a:rPr>
                  <a:t>rozkladu.</a:t>
                </a:r>
              </a:p>
              <a:p>
                <a:pPr marL="71755" indent="0">
                  <a:buNone/>
                </a:pPr>
                <a:endParaRPr lang="cs-CZ" sz="2400">
                  <a:cs typeface="Arial"/>
                </a:endParaRPr>
              </a:p>
              <a:p>
                <a:pPr marL="71755" indent="0">
                  <a:buNone/>
                </a:pPr>
                <a:r>
                  <a:rPr lang="cs-CZ" sz="2400">
                    <a:cs typeface="Arial"/>
                  </a:rPr>
                  <a:t>Například prvočíselný rozklad čísla 600 lze zapsat  </a:t>
                </a:r>
                <a:r>
                  <a:rPr lang="cs-CZ" sz="2400" b="0">
                    <a:cs typeface="Arial"/>
                  </a:rPr>
                  <a:t>600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=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2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3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3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1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5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2</m:t>
                        </m:r>
                      </m:sup>
                    </m:sSup>
                  </m:oMath>
                </a14:m>
                <a:endParaRPr lang="cs-CZ" sz="2400">
                  <a:cs typeface="Arial"/>
                </a:endParaRPr>
              </a:p>
              <a:p>
                <a:pPr marL="71755" indent="0">
                  <a:buNone/>
                </a:pPr>
                <a:endParaRPr lang="cs-CZ" sz="2400">
                  <a:cs typeface="Arial"/>
                </a:endParaRP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C517DA2F-3B33-4737-BB49-B362E545D8A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20" t="-1178" b="-279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bdélník: se zakulacenými rohy 1">
            <a:extLst>
              <a:ext uri="{FF2B5EF4-FFF2-40B4-BE49-F238E27FC236}">
                <a16:creationId xmlns:a16="http://schemas.microsoft.com/office/drawing/2014/main" id="{199DB557-6D22-40B6-8D5A-5A914644FD49}"/>
              </a:ext>
            </a:extLst>
          </p:cNvPr>
          <p:cNvSpPr/>
          <p:nvPr/>
        </p:nvSpPr>
        <p:spPr bwMode="auto">
          <a:xfrm>
            <a:off x="414000" y="1589233"/>
            <a:ext cx="11145931" cy="3478923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06577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94179"/>
            <a:ext cx="10753200" cy="451576"/>
          </a:xfrm>
        </p:spPr>
        <p:txBody>
          <a:bodyPr/>
          <a:lstStyle/>
          <a:p>
            <a:r>
              <a:rPr lang="cs-CZ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87808"/>
            <a:ext cx="10753200" cy="413999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sz="2000" b="1" dirty="0"/>
              <a:t>Příklad 12</a:t>
            </a:r>
            <a:endParaRPr lang="cs-CZ" dirty="0"/>
          </a:p>
          <a:p>
            <a:pPr marL="71755" indent="0">
              <a:buNone/>
            </a:pPr>
            <a:r>
              <a:rPr lang="cs-CZ" sz="2000" dirty="0"/>
              <a:t>Rozhodněte a zdůvodněte, zda jsou čísla 437, 593, 1007, 2771, 3012 prvočísla, nebo čísla složená.</a:t>
            </a:r>
            <a:endParaRPr lang="cs-CZ" dirty="0"/>
          </a:p>
          <a:p>
            <a:pPr marL="71755" indent="0">
              <a:buNone/>
            </a:pPr>
            <a:r>
              <a:rPr lang="cs-CZ" sz="2000" b="1" dirty="0"/>
              <a:t>Příklad 13</a:t>
            </a:r>
            <a:endParaRPr lang="cs-CZ" sz="2000" b="1" dirty="0">
              <a:cs typeface="Arial"/>
            </a:endParaRPr>
          </a:p>
          <a:p>
            <a:pPr marL="71755" indent="0">
              <a:buNone/>
            </a:pPr>
            <a:r>
              <a:rPr lang="cs-CZ" sz="2000" dirty="0"/>
              <a:t>Najděte alespoň tři prvočísla větší než 120 a zároveň menší než 150.</a:t>
            </a:r>
            <a:endParaRPr lang="cs-CZ" dirty="0"/>
          </a:p>
          <a:p>
            <a:pPr marL="71755" indent="0">
              <a:buNone/>
            </a:pPr>
            <a:r>
              <a:rPr lang="cs-CZ" sz="2000" b="1" dirty="0">
                <a:cs typeface="Arial"/>
              </a:rPr>
              <a:t>Příklad 14</a:t>
            </a:r>
            <a:endParaRPr lang="cs-CZ" sz="2000" dirty="0">
              <a:cs typeface="Arial"/>
            </a:endParaRPr>
          </a:p>
          <a:p>
            <a:pPr marL="71755" indent="0">
              <a:buNone/>
            </a:pPr>
            <a:r>
              <a:rPr lang="cs-CZ" sz="2000" dirty="0">
                <a:cs typeface="Arial"/>
              </a:rPr>
              <a:t>Najděte největší prvočíslo, kterým je dělitelné číslo</a:t>
            </a:r>
            <a:endParaRPr lang="cs-CZ" sz="2000" b="1" dirty="0">
              <a:cs typeface="Arial"/>
            </a:endParaRPr>
          </a:p>
          <a:p>
            <a:pPr marL="528955" indent="-457200">
              <a:buAutoNum type="alphaLcParenR"/>
            </a:pPr>
            <a:r>
              <a:rPr lang="cs-CZ" sz="2000" dirty="0">
                <a:cs typeface="Arial"/>
              </a:rPr>
              <a:t>1326</a:t>
            </a:r>
          </a:p>
          <a:p>
            <a:pPr marL="528955" indent="-457200">
              <a:buAutoNum type="alphaLcParenR"/>
            </a:pPr>
            <a:r>
              <a:rPr lang="cs-CZ" sz="2000" dirty="0">
                <a:cs typeface="Arial"/>
              </a:rPr>
              <a:t>2406</a:t>
            </a:r>
          </a:p>
          <a:p>
            <a:pPr marL="528955" indent="-457200">
              <a:buAutoNum type="alphaLcParenR"/>
            </a:pPr>
            <a:r>
              <a:rPr lang="cs-CZ" sz="2000" dirty="0">
                <a:cs typeface="Arial"/>
              </a:rPr>
              <a:t>4380</a:t>
            </a:r>
          </a:p>
          <a:p>
            <a:pPr marL="71755" indent="0">
              <a:buNone/>
            </a:pPr>
            <a:endParaRPr lang="cs-CZ" sz="2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25300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41628"/>
            <a:ext cx="10753200" cy="451576"/>
          </a:xfrm>
        </p:spPr>
        <p:txBody>
          <a:bodyPr/>
          <a:lstStyle/>
          <a:p>
            <a:r>
              <a:rPr lang="cs-CZ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1381"/>
            <a:ext cx="10753200" cy="413999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sz="2000" b="1" dirty="0"/>
              <a:t>Příklad 15</a:t>
            </a:r>
            <a:endParaRPr lang="cs-CZ" dirty="0"/>
          </a:p>
          <a:p>
            <a:pPr marL="71755" indent="0">
              <a:buNone/>
            </a:pPr>
            <a:r>
              <a:rPr lang="cs-CZ" sz="2000" dirty="0"/>
              <a:t>Rozložte na součin prvočinitelů číslo</a:t>
            </a:r>
            <a:endParaRPr lang="cs-CZ" dirty="0"/>
          </a:p>
          <a:p>
            <a:pPr marL="528955" indent="-457200">
              <a:buAutoNum type="alphaLcParenR"/>
            </a:pPr>
            <a:r>
              <a:rPr lang="cs-CZ" sz="2000" dirty="0">
                <a:cs typeface="Arial"/>
              </a:rPr>
              <a:t>500</a:t>
            </a:r>
          </a:p>
          <a:p>
            <a:pPr marL="528955" indent="-457200">
              <a:buAutoNum type="alphaLcParenR"/>
            </a:pPr>
            <a:r>
              <a:rPr lang="cs-CZ" sz="2000" dirty="0">
                <a:cs typeface="Arial"/>
              </a:rPr>
              <a:t>2024</a:t>
            </a:r>
            <a:endParaRPr lang="cs-CZ" sz="2000" dirty="0"/>
          </a:p>
          <a:p>
            <a:pPr marL="528955" indent="-457200">
              <a:buAutoNum type="alphaLcParenR"/>
            </a:pPr>
            <a:r>
              <a:rPr lang="cs-CZ" sz="2000" dirty="0">
                <a:cs typeface="Arial"/>
              </a:rPr>
              <a:t>1326</a:t>
            </a:r>
            <a:endParaRPr lang="cs-CZ" sz="2000" dirty="0"/>
          </a:p>
          <a:p>
            <a:pPr marL="71755" indent="0">
              <a:buNone/>
            </a:pPr>
            <a:r>
              <a:rPr lang="cs-CZ" sz="2000" b="1" dirty="0"/>
              <a:t>Příklad 16</a:t>
            </a:r>
            <a:endParaRPr lang="cs-CZ" sz="2000" b="1" dirty="0">
              <a:cs typeface="Arial"/>
            </a:endParaRPr>
          </a:p>
          <a:p>
            <a:pPr marL="71755" indent="0">
              <a:buNone/>
            </a:pPr>
            <a:r>
              <a:rPr lang="cs-CZ" sz="2000" dirty="0"/>
              <a:t>Najděte alespoň tři přirozená čísla, která jsou dělitelná</a:t>
            </a:r>
            <a:endParaRPr lang="cs-CZ" dirty="0"/>
          </a:p>
          <a:p>
            <a:pPr marL="528955" indent="-457200">
              <a:buAutoNum type="alphaLcParenR"/>
            </a:pPr>
            <a:r>
              <a:rPr lang="cs-CZ" sz="2000" dirty="0">
                <a:cs typeface="Arial"/>
              </a:rPr>
              <a:t>všemi jednocifernými prvočísly,</a:t>
            </a:r>
          </a:p>
          <a:p>
            <a:pPr marL="528955" indent="-457200">
              <a:buAutoNum type="alphaLcParenR"/>
            </a:pPr>
            <a:r>
              <a:rPr lang="cs-CZ" sz="2000" dirty="0">
                <a:cs typeface="Arial"/>
              </a:rPr>
              <a:t>všemi přirozenými čísly od jedné do deseti.</a:t>
            </a:r>
          </a:p>
          <a:p>
            <a:pPr marL="71755" indent="0">
              <a:buNone/>
            </a:pPr>
            <a:r>
              <a:rPr lang="cs-CZ" sz="2000" dirty="0">
                <a:cs typeface="Arial"/>
              </a:rPr>
              <a:t>Určete v obou případech nejmenší přirozené číslo, které podmínkám vyhovuje.</a:t>
            </a:r>
          </a:p>
          <a:p>
            <a:pPr marL="71755" indent="0">
              <a:buNone/>
            </a:pPr>
            <a:endParaRPr lang="cs-CZ" sz="2000" b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67683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1D3A739-EB5D-4289-A640-AED450011A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52ABB04-E863-4656-BCBA-ADAD49C13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Relace dělitelnosti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2313DC92-7FDB-4BB1-959C-C41BC9A9229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0001" y="1692002"/>
                <a:ext cx="9967574" cy="4139998"/>
              </a:xfrm>
            </p:spPr>
            <p:txBody>
              <a:bodyPr/>
              <a:lstStyle/>
              <a:p>
                <a:r>
                  <a:rPr lang="cs-CZ" sz="2400" dirty="0"/>
                  <a:t>Jestliže k celým číslům </a:t>
                </a:r>
                <a:r>
                  <a:rPr lang="cs-CZ" sz="2400" i="1" dirty="0"/>
                  <a:t>a, b</a:t>
                </a:r>
                <a:r>
                  <a:rPr lang="cs-CZ" sz="2400" dirty="0"/>
                  <a:t> neexistuje takové celé číslo </a:t>
                </a:r>
                <a:r>
                  <a:rPr lang="cs-CZ" sz="2400" i="1" dirty="0"/>
                  <a:t>x, že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2400" dirty="0"/>
                  <a:t>, říkáme, že </a:t>
                </a:r>
                <a:r>
                  <a:rPr lang="cs-CZ" sz="2400" b="1" i="1" dirty="0"/>
                  <a:t>b</a:t>
                </a:r>
                <a:r>
                  <a:rPr lang="cs-CZ" sz="2400" b="1" dirty="0"/>
                  <a:t> nedělí </a:t>
                </a:r>
                <a:r>
                  <a:rPr lang="cs-CZ" sz="2400" b="1" i="1" dirty="0"/>
                  <a:t>a</a:t>
                </a:r>
                <a:r>
                  <a:rPr lang="cs-CZ" sz="2400" dirty="0"/>
                  <a:t>, značíme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∤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cs-CZ" sz="2400" b="1" dirty="0"/>
              </a:p>
              <a:p>
                <a:endParaRPr lang="cs-CZ" sz="2400" b="1" dirty="0"/>
              </a:p>
              <a:p>
                <a:r>
                  <a:rPr lang="cs-CZ" sz="2400" dirty="0"/>
                  <a:t>Platí-li, že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2400" dirty="0"/>
                  <a:t>, pak čísla </a:t>
                </a:r>
                <a:r>
                  <a:rPr lang="cs-CZ" sz="2400" i="1" dirty="0"/>
                  <a:t>b, x</a:t>
                </a:r>
                <a:r>
                  <a:rPr lang="cs-CZ" sz="2400" dirty="0"/>
                  <a:t> jsou </a:t>
                </a:r>
                <a:r>
                  <a:rPr lang="cs-CZ" sz="2400" dirty="0" err="1"/>
                  <a:t>dělitelé</a:t>
                </a:r>
                <a:r>
                  <a:rPr lang="cs-CZ" sz="2400" dirty="0"/>
                  <a:t> čísla </a:t>
                </a:r>
                <a:r>
                  <a:rPr lang="cs-CZ" sz="2400" i="1" dirty="0"/>
                  <a:t>a</a:t>
                </a:r>
                <a:r>
                  <a:rPr lang="cs-CZ" sz="2400" dirty="0"/>
                  <a:t> </a:t>
                </a:r>
                <a:r>
                  <a:rPr lang="cs-CZ" sz="2400" dirty="0" err="1"/>
                  <a:t>a</a:t>
                </a:r>
                <a:r>
                  <a:rPr lang="cs-CZ" sz="2400" dirty="0"/>
                  <a:t> nazývají se </a:t>
                </a:r>
                <a:r>
                  <a:rPr lang="cs-CZ" sz="2400" b="1" dirty="0"/>
                  <a:t>sdružení </a:t>
                </a:r>
                <a:r>
                  <a:rPr lang="cs-CZ" sz="2400" b="1" dirty="0" err="1"/>
                  <a:t>dělitelé</a:t>
                </a:r>
                <a:r>
                  <a:rPr lang="cs-CZ" sz="2400" b="1" dirty="0"/>
                  <a:t> čísla </a:t>
                </a:r>
                <a:r>
                  <a:rPr lang="cs-CZ" sz="2400" b="1" i="1" dirty="0"/>
                  <a:t>a</a:t>
                </a:r>
                <a:r>
                  <a:rPr lang="cs-CZ" sz="2400" dirty="0"/>
                  <a:t>.</a:t>
                </a:r>
              </a:p>
              <a:p>
                <a:endParaRPr lang="cs-CZ" sz="2400" dirty="0"/>
              </a:p>
              <a:p>
                <a:r>
                  <a:rPr lang="cs-CZ" sz="2400" dirty="0" err="1"/>
                  <a:t>Dělitelé</a:t>
                </a:r>
                <a:r>
                  <a:rPr lang="cs-CZ" sz="2400" dirty="0"/>
                  <a:t> čísla </a:t>
                </a:r>
                <a:r>
                  <a:rPr lang="cs-CZ" sz="2400" i="1" dirty="0"/>
                  <a:t>a</a:t>
                </a:r>
                <a:r>
                  <a:rPr lang="cs-CZ" sz="2400" dirty="0"/>
                  <a:t> patřící do množiny přirozených čísel se nazývají </a:t>
                </a:r>
                <a:r>
                  <a:rPr lang="cs-CZ" sz="2400" b="1" dirty="0"/>
                  <a:t>přirození </a:t>
                </a:r>
                <a:r>
                  <a:rPr lang="cs-CZ" sz="2400" b="1" dirty="0" err="1"/>
                  <a:t>dělitelé</a:t>
                </a:r>
                <a:r>
                  <a:rPr lang="cs-CZ" sz="2400" b="1" dirty="0"/>
                  <a:t> čísla </a:t>
                </a:r>
                <a:r>
                  <a:rPr lang="cs-CZ" sz="2400" b="1" i="1" dirty="0"/>
                  <a:t>a</a:t>
                </a:r>
                <a:r>
                  <a:rPr lang="cs-CZ" sz="2400" dirty="0"/>
                  <a:t>.</a:t>
                </a: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2313DC92-7FDB-4BB1-959C-C41BC9A9229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001" y="1692002"/>
                <a:ext cx="9967574" cy="4139998"/>
              </a:xfrm>
              <a:blipFill>
                <a:blip r:embed="rId2"/>
                <a:stretch>
                  <a:fillRect l="-979" t="-1178" r="-79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6023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965E0BD-15E5-49D8-A64C-F6B30EAC7F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5595259-A2F2-4EEF-AA8D-7F6C78FC4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 příkladů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6981B848-CEC8-48D9-B6BC-C8B83FF5B50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72000" indent="0">
                  <a:buNone/>
                </a:pPr>
                <a:r>
                  <a:rPr lang="cs-CZ" sz="2400" b="1" dirty="0"/>
                  <a:t>Příklad 12</a:t>
                </a:r>
                <a:r>
                  <a:rPr lang="cs-CZ" sz="2400" dirty="0"/>
                  <a:t>: prvočíslem je pouze 593</a:t>
                </a:r>
              </a:p>
              <a:p>
                <a:pPr marL="72000" indent="0">
                  <a:buNone/>
                </a:pPr>
                <a:r>
                  <a:rPr lang="cs-CZ" sz="2400" b="1" dirty="0"/>
                  <a:t>Příklad 13</a:t>
                </a:r>
                <a:r>
                  <a:rPr lang="cs-CZ" sz="2400" dirty="0"/>
                  <a:t>: 127, 131, 137, 139, 149 </a:t>
                </a:r>
              </a:p>
              <a:p>
                <a:pPr marL="72000" indent="0">
                  <a:buNone/>
                </a:pPr>
                <a:r>
                  <a:rPr lang="cs-CZ" sz="2400" b="1" dirty="0"/>
                  <a:t>Příklad 14</a:t>
                </a:r>
                <a:r>
                  <a:rPr lang="cs-CZ" sz="2400" dirty="0"/>
                  <a:t>: a) 17, b) 401, c) 73</a:t>
                </a:r>
              </a:p>
              <a:p>
                <a:pPr marL="72000" indent="0">
                  <a:buNone/>
                </a:pPr>
                <a:r>
                  <a:rPr lang="cs-CZ" sz="2400" b="1" dirty="0"/>
                  <a:t>Příklad 15</a:t>
                </a:r>
                <a:r>
                  <a:rPr lang="cs-CZ" sz="2400" dirty="0"/>
                  <a:t>: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500=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2024=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∙11∙23,   1326=2∙3∙13∙17</m:t>
                    </m:r>
                  </m:oMath>
                </a14:m>
                <a:endParaRPr lang="cs-CZ" sz="2400" dirty="0"/>
              </a:p>
              <a:p>
                <a:pPr marL="72000" indent="0">
                  <a:buNone/>
                </a:pPr>
                <a:r>
                  <a:rPr lang="cs-CZ" sz="2400" b="1" dirty="0"/>
                  <a:t>Příklad 16</a:t>
                </a:r>
                <a:r>
                  <a:rPr lang="cs-CZ" sz="2400" dirty="0"/>
                  <a:t>: </a:t>
                </a:r>
              </a:p>
              <a:p>
                <a:pPr marL="529200" indent="-457200">
                  <a:buAutoNum type="alphaLcParenR"/>
                </a:pPr>
                <a:r>
                  <a:rPr lang="cs-CZ" sz="2400" dirty="0"/>
                  <a:t>nejmenší 210, další 420, 630</a:t>
                </a:r>
              </a:p>
              <a:p>
                <a:pPr marL="529200" indent="-457200">
                  <a:buAutoNum type="alphaLcParenR"/>
                </a:pPr>
                <a:r>
                  <a:rPr lang="cs-CZ" sz="2400" dirty="0"/>
                  <a:t>nejmenší 5040, další 10 080, 20 160</a:t>
                </a:r>
              </a:p>
              <a:p>
                <a:pPr marL="72000" indent="0">
                  <a:buNone/>
                </a:pPr>
                <a:endParaRPr lang="cs-CZ" dirty="0"/>
              </a:p>
              <a:p>
                <a:pPr marL="72000" indent="0">
                  <a:buNone/>
                </a:pPr>
                <a:endParaRPr lang="cs-CZ" dirty="0"/>
              </a:p>
            </p:txBody>
          </p:sp>
        </mc:Choice>
        <mc:Fallback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6981B848-CEC8-48D9-B6BC-C8B83FF5B5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20" t="-11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66523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Největší společný dělitel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A541F6-6440-4B9C-86E2-1C9385AC4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15448"/>
            <a:ext cx="10753200" cy="4515136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dirty="0">
                <a:cs typeface="Arial"/>
              </a:rPr>
              <a:t>Jak už název napovídá, největší společný dělitel dvou přirozených čísel je ten největší ze všech společných dělitelů.</a:t>
            </a:r>
          </a:p>
          <a:p>
            <a:pPr marL="71755" indent="0">
              <a:buNone/>
            </a:pPr>
            <a:r>
              <a:rPr lang="cs-CZ" dirty="0">
                <a:cs typeface="Arial"/>
              </a:rPr>
              <a:t>Např. čísla 50 a 60 mají následující společné dělitele: 1, 2, 5, 10</a:t>
            </a:r>
          </a:p>
          <a:p>
            <a:pPr marL="71755" indent="0">
              <a:buNone/>
            </a:pPr>
            <a:r>
              <a:rPr lang="cs-CZ" dirty="0">
                <a:cs typeface="Arial"/>
              </a:rPr>
              <a:t>Největší z těchto společných dělitelů je číslo 10. Formálně řečeno:</a:t>
            </a: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b="1" dirty="0">
                <a:ea typeface="+mn-lt"/>
                <a:cs typeface="+mn-lt"/>
              </a:rPr>
              <a:t>Definice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b="1" dirty="0">
                <a:ea typeface="+mn-lt"/>
                <a:cs typeface="+mn-lt"/>
              </a:rPr>
              <a:t>4: Společný dělitel </a:t>
            </a:r>
            <a:r>
              <a:rPr lang="cs-CZ" dirty="0">
                <a:ea typeface="+mn-lt"/>
                <a:cs typeface="+mn-lt"/>
              </a:rPr>
              <a:t>přirozených čísel </a:t>
            </a:r>
            <a:r>
              <a:rPr lang="cs-CZ" i="1" dirty="0">
                <a:ea typeface="+mn-lt"/>
                <a:cs typeface="+mn-lt"/>
              </a:rPr>
              <a:t>a, b</a:t>
            </a:r>
            <a:r>
              <a:rPr lang="cs-CZ" dirty="0">
                <a:ea typeface="+mn-lt"/>
                <a:cs typeface="+mn-lt"/>
              </a:rPr>
              <a:t> je každé přirozené číslo </a:t>
            </a:r>
            <a:r>
              <a:rPr lang="cs-CZ" i="1" dirty="0">
                <a:ea typeface="+mn-lt"/>
                <a:cs typeface="+mn-lt"/>
              </a:rPr>
              <a:t>d</a:t>
            </a:r>
            <a:r>
              <a:rPr lang="cs-CZ" dirty="0">
                <a:ea typeface="+mn-lt"/>
                <a:cs typeface="+mn-lt"/>
              </a:rPr>
              <a:t>,  pro které platí  </a:t>
            </a:r>
            <a:r>
              <a:rPr lang="cs-CZ" i="1" dirty="0" err="1">
                <a:ea typeface="+mn-lt"/>
                <a:cs typeface="+mn-lt"/>
              </a:rPr>
              <a:t>d</a:t>
            </a:r>
            <a:r>
              <a:rPr lang="cs-CZ" dirty="0" err="1">
                <a:ea typeface="+mn-lt"/>
                <a:cs typeface="+mn-lt"/>
              </a:rPr>
              <a:t>│</a:t>
            </a:r>
            <a:r>
              <a:rPr lang="cs-CZ" i="1" dirty="0" err="1">
                <a:ea typeface="+mn-lt"/>
                <a:cs typeface="+mn-lt"/>
              </a:rPr>
              <a:t>a</a:t>
            </a:r>
            <a:r>
              <a:rPr lang="cs-CZ" dirty="0">
                <a:ea typeface="+mn-lt"/>
                <a:cs typeface="+mn-lt"/>
              </a:rPr>
              <a:t>  a   </a:t>
            </a:r>
            <a:r>
              <a:rPr lang="cs-CZ" i="1" dirty="0" err="1">
                <a:ea typeface="+mn-lt"/>
                <a:cs typeface="+mn-lt"/>
              </a:rPr>
              <a:t>d</a:t>
            </a:r>
            <a:r>
              <a:rPr lang="cs-CZ" dirty="0" err="1">
                <a:ea typeface="+mn-lt"/>
                <a:cs typeface="+mn-lt"/>
              </a:rPr>
              <a:t>│</a:t>
            </a:r>
            <a:r>
              <a:rPr lang="cs-CZ" i="1" dirty="0" err="1">
                <a:ea typeface="+mn-lt"/>
                <a:cs typeface="+mn-lt"/>
              </a:rPr>
              <a:t>b</a:t>
            </a:r>
            <a:r>
              <a:rPr lang="cs-CZ" i="1" dirty="0">
                <a:ea typeface="+mn-lt"/>
                <a:cs typeface="+mn-lt"/>
              </a:rPr>
              <a:t>.</a:t>
            </a:r>
            <a:r>
              <a:rPr lang="cs-CZ" dirty="0">
                <a:ea typeface="+mn-lt"/>
                <a:cs typeface="+mn-lt"/>
              </a:rPr>
              <a:t> </a:t>
            </a:r>
          </a:p>
          <a:p>
            <a:pPr marL="251460" indent="-179705">
              <a:buNone/>
            </a:pPr>
            <a:r>
              <a:rPr lang="cs-CZ" b="1" dirty="0">
                <a:ea typeface="+mn-lt"/>
                <a:cs typeface="+mn-lt"/>
              </a:rPr>
              <a:t>Definice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b="1" dirty="0">
                <a:ea typeface="+mn-lt"/>
                <a:cs typeface="+mn-lt"/>
              </a:rPr>
              <a:t>5: Největší společný dělitel</a:t>
            </a:r>
            <a:r>
              <a:rPr lang="cs-CZ" dirty="0">
                <a:ea typeface="+mn-lt"/>
                <a:cs typeface="+mn-lt"/>
              </a:rPr>
              <a:t> přirozených čísel </a:t>
            </a:r>
            <a:r>
              <a:rPr lang="cs-CZ" i="1" dirty="0">
                <a:ea typeface="+mn-lt"/>
                <a:cs typeface="+mn-lt"/>
              </a:rPr>
              <a:t>a, b</a:t>
            </a:r>
            <a:r>
              <a:rPr lang="cs-CZ" dirty="0">
                <a:ea typeface="+mn-lt"/>
                <a:cs typeface="+mn-lt"/>
              </a:rPr>
              <a:t> je ten ze společných dělitelů, který je dělitelný všemi společnými děliteli. Označujeme   </a:t>
            </a:r>
            <a:r>
              <a:rPr lang="cs-CZ" b="1" dirty="0">
                <a:ea typeface="+mn-lt"/>
                <a:cs typeface="+mn-lt"/>
              </a:rPr>
              <a:t>D(</a:t>
            </a:r>
            <a:r>
              <a:rPr lang="cs-CZ" b="1" i="1" dirty="0" err="1">
                <a:ea typeface="+mn-lt"/>
                <a:cs typeface="+mn-lt"/>
              </a:rPr>
              <a:t>a,b</a:t>
            </a:r>
            <a:r>
              <a:rPr lang="cs-CZ" b="1" dirty="0">
                <a:ea typeface="+mn-lt"/>
                <a:cs typeface="+mn-lt"/>
              </a:rPr>
              <a:t>).</a:t>
            </a:r>
            <a:r>
              <a:rPr lang="cs-CZ" dirty="0">
                <a:ea typeface="+mn-lt"/>
                <a:cs typeface="+mn-lt"/>
              </a:rPr>
              <a:t> </a:t>
            </a: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71755" indent="0">
              <a:buNone/>
            </a:pPr>
            <a:endParaRPr lang="cs-CZ" dirty="0">
              <a:cs typeface="Arial"/>
            </a:endParaRPr>
          </a:p>
        </p:txBody>
      </p:sp>
      <p:sp>
        <p:nvSpPr>
          <p:cNvPr id="2" name="Obdélník: se zakulacenými rohy 1">
            <a:extLst>
              <a:ext uri="{FF2B5EF4-FFF2-40B4-BE49-F238E27FC236}">
                <a16:creationId xmlns:a16="http://schemas.microsoft.com/office/drawing/2014/main" id="{9FBCCFA5-6534-4A9F-A49E-D6B69F69D9FF}"/>
              </a:ext>
            </a:extLst>
          </p:cNvPr>
          <p:cNvSpPr/>
          <p:nvPr/>
        </p:nvSpPr>
        <p:spPr bwMode="auto">
          <a:xfrm>
            <a:off x="666000" y="3884603"/>
            <a:ext cx="10759108" cy="2604275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264678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4D0F3E-F430-4CAA-B45C-5AAFF9232B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32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9B4FD4-7B68-4628-A01F-BB174A1A1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Hledání největšího společného dělitele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0C9DF8A-99FD-41AE-A2F5-C451D9055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15448"/>
            <a:ext cx="10753200" cy="4585475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Největšího společného dělitele dvou přirozených čísel lze najít třemi způsoby:</a:t>
            </a:r>
          </a:p>
          <a:p>
            <a:pPr marL="71755" indent="0">
              <a:buNone/>
            </a:pPr>
            <a:r>
              <a:rPr lang="cs-CZ" b="1" dirty="0">
                <a:ea typeface="+mn-lt"/>
                <a:cs typeface="+mn-lt"/>
              </a:rPr>
              <a:t>(a) využitím definice; </a:t>
            </a:r>
          </a:p>
          <a:p>
            <a:pPr marL="71755" indent="0">
              <a:buNone/>
            </a:pPr>
            <a:r>
              <a:rPr lang="cs-CZ" b="1" dirty="0">
                <a:ea typeface="+mn-lt"/>
                <a:cs typeface="+mn-lt"/>
              </a:rPr>
              <a:t>(b) pomocí tzv. </a:t>
            </a:r>
            <a:r>
              <a:rPr lang="cs-CZ" b="1" dirty="0" err="1">
                <a:ea typeface="+mn-lt"/>
                <a:cs typeface="+mn-lt"/>
              </a:rPr>
              <a:t>Eukleidova</a:t>
            </a:r>
            <a:r>
              <a:rPr lang="cs-CZ" b="1" dirty="0">
                <a:ea typeface="+mn-lt"/>
                <a:cs typeface="+mn-lt"/>
              </a:rPr>
              <a:t> algoritmu; </a:t>
            </a:r>
          </a:p>
          <a:p>
            <a:pPr marL="71755" indent="0">
              <a:buNone/>
            </a:pPr>
            <a:r>
              <a:rPr lang="cs-CZ" b="1" dirty="0">
                <a:ea typeface="+mn-lt"/>
                <a:cs typeface="+mn-lt"/>
              </a:rPr>
              <a:t>(c) pomocí rozkladu na součin prvočinitelů.</a:t>
            </a:r>
          </a:p>
          <a:p>
            <a:pPr marL="71755" indent="0">
              <a:buNone/>
            </a:pPr>
            <a:r>
              <a:rPr lang="cs-CZ" dirty="0">
                <a:cs typeface="Arial"/>
              </a:rPr>
              <a:t>Hledání s využitím definice lze použít u malých čísel, u větších je spíše neobratné.</a:t>
            </a:r>
          </a:p>
          <a:p>
            <a:pPr marL="71755" indent="0">
              <a:buNone/>
            </a:pPr>
            <a:r>
              <a:rPr lang="cs-CZ" dirty="0">
                <a:cs typeface="Arial"/>
              </a:rPr>
              <a:t>Hledání pomocí rozkladu na prvočísla se učí na ZŠ.</a:t>
            </a:r>
          </a:p>
          <a:p>
            <a:pPr marL="71755" indent="0">
              <a:buNone/>
            </a:pPr>
            <a:r>
              <a:rPr lang="cs-CZ" dirty="0" err="1">
                <a:cs typeface="Arial"/>
              </a:rPr>
              <a:t>Eukleidův</a:t>
            </a:r>
            <a:r>
              <a:rPr lang="cs-CZ" dirty="0">
                <a:cs typeface="Arial"/>
              </a:rPr>
              <a:t> algoritmu nabízí silný nástroj pro hledání největšího společného dělitele.</a:t>
            </a:r>
          </a:p>
        </p:txBody>
      </p:sp>
    </p:spTree>
    <p:extLst>
      <p:ext uri="{BB962C8B-B14F-4D97-AF65-F5344CB8AC3E}">
        <p14:creationId xmlns:p14="http://schemas.microsoft.com/office/powerpoint/2010/main" val="41192712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125FE97-3609-4E07-9C7D-3D44CB3F60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33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4D8C09-8565-465A-AACB-4EDF0EF89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Příklad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2CE59BD-68D1-4FA9-9403-E499D3478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b="1" i="1" u="sng" dirty="0">
                <a:ea typeface="+mn-lt"/>
                <a:cs typeface="+mn-lt"/>
              </a:rPr>
              <a:t>Příklad: </a:t>
            </a:r>
            <a:r>
              <a:rPr lang="cs-CZ" i="1" dirty="0">
                <a:ea typeface="+mn-lt"/>
                <a:cs typeface="+mn-lt"/>
              </a:rPr>
              <a:t>Určete množinu všech společných dělitelů čísel 24 a 30 a největší společný dělitel čísel 24 a 30.</a:t>
            </a:r>
            <a:r>
              <a:rPr lang="cs-CZ" dirty="0">
                <a:ea typeface="+mn-lt"/>
                <a:cs typeface="+mn-lt"/>
              </a:rPr>
              <a:t> </a:t>
            </a:r>
            <a:endParaRPr lang="cs-CZ">
              <a:cs typeface="Arial"/>
            </a:endParaRPr>
          </a:p>
          <a:p>
            <a:pPr marL="71755" indent="0">
              <a:buNone/>
            </a:pPr>
            <a:r>
              <a:rPr lang="cs-CZ" b="1" i="1" dirty="0">
                <a:ea typeface="+mn-lt"/>
                <a:cs typeface="+mn-lt"/>
              </a:rPr>
              <a:t>Řešení:</a:t>
            </a:r>
            <a:r>
              <a:rPr lang="cs-CZ" dirty="0">
                <a:ea typeface="+mn-lt"/>
                <a:cs typeface="+mn-lt"/>
              </a:rPr>
              <a:t> Číslo 24 je dělitelné čísly  1, 2, 3, 4, 6, 8, 12, 24. Číslo 30 je dělitelné čísly 1, 2, 3, 5,  6, 10, 15, 30. </a:t>
            </a: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Množina všech společných dělitelů čísel 24 a 30 je průnik těchto dvou množin, tj. množina {1, 2, 3, 6}</a:t>
            </a: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Největší společný dělitel  D(24,30) = 6.  </a:t>
            </a: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Toto číslo je dělitelné všemi menšími společnými děliteli, tj. platí:</a:t>
            </a: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  1 | 6 ,  2 | 6 ,  3 | 6 ,  6 | 6  </a:t>
            </a: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301070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DDFA27-FBF5-49E6-BCEA-1C4CA1C174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34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C20E423-AB72-4767-A57B-F51E48BD0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Věta (</a:t>
            </a:r>
            <a:r>
              <a:rPr lang="cs-CZ" dirty="0" err="1">
                <a:cs typeface="Arial"/>
              </a:rPr>
              <a:t>Eukleidův</a:t>
            </a:r>
            <a:r>
              <a:rPr lang="cs-CZ" dirty="0">
                <a:cs typeface="Arial"/>
              </a:rPr>
              <a:t> algoritmus)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567D1FC-C97A-4352-8BA8-4D49A570E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154" y="1363756"/>
            <a:ext cx="11433138" cy="486682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b="1" dirty="0">
                <a:ea typeface="+mn-lt"/>
                <a:cs typeface="+mn-lt"/>
              </a:rPr>
              <a:t>Věta 5. </a:t>
            </a:r>
            <a:r>
              <a:rPr lang="cs-CZ" dirty="0">
                <a:ea typeface="+mn-lt"/>
                <a:cs typeface="+mn-lt"/>
              </a:rPr>
              <a:t>Jestliže přirozené číslo </a:t>
            </a:r>
            <a:r>
              <a:rPr lang="cs-CZ" i="1" dirty="0">
                <a:ea typeface="+mn-lt"/>
                <a:cs typeface="+mn-lt"/>
              </a:rPr>
              <a:t>a</a:t>
            </a:r>
            <a:r>
              <a:rPr lang="cs-CZ" dirty="0">
                <a:ea typeface="+mn-lt"/>
                <a:cs typeface="+mn-lt"/>
              </a:rPr>
              <a:t> dává při dělení nenulovým přirozeným číslem </a:t>
            </a:r>
            <a:r>
              <a:rPr lang="cs-CZ" i="1" dirty="0">
                <a:ea typeface="+mn-lt"/>
                <a:cs typeface="+mn-lt"/>
              </a:rPr>
              <a:t>b</a:t>
            </a:r>
            <a:r>
              <a:rPr lang="cs-CZ" dirty="0">
                <a:ea typeface="+mn-lt"/>
                <a:cs typeface="+mn-lt"/>
              </a:rPr>
              <a:t> nenulový zbytek </a:t>
            </a:r>
            <a:r>
              <a:rPr lang="cs-CZ" i="1" dirty="0">
                <a:ea typeface="+mn-lt"/>
                <a:cs typeface="+mn-lt"/>
              </a:rPr>
              <a:t>z</a:t>
            </a:r>
            <a:r>
              <a:rPr lang="cs-CZ" dirty="0">
                <a:ea typeface="+mn-lt"/>
                <a:cs typeface="+mn-lt"/>
              </a:rPr>
              <a:t>, tzn. </a:t>
            </a:r>
            <a:r>
              <a:rPr lang="cs-CZ" i="1" dirty="0">
                <a:ea typeface="+mn-lt"/>
                <a:cs typeface="+mn-lt"/>
              </a:rPr>
              <a:t>a = b . q + z</a:t>
            </a:r>
            <a:r>
              <a:rPr lang="cs-CZ" dirty="0">
                <a:ea typeface="+mn-lt"/>
                <a:cs typeface="+mn-lt"/>
              </a:rPr>
              <a:t>  (přičemž </a:t>
            </a:r>
            <a:r>
              <a:rPr lang="cs-CZ" i="1" dirty="0">
                <a:ea typeface="+mn-lt"/>
                <a:cs typeface="+mn-lt"/>
              </a:rPr>
              <a:t>z &lt; b),</a:t>
            </a:r>
            <a:r>
              <a:rPr lang="cs-CZ" dirty="0">
                <a:ea typeface="+mn-lt"/>
                <a:cs typeface="+mn-lt"/>
              </a:rPr>
              <a:t> pak platí, že </a:t>
            </a:r>
            <a:r>
              <a:rPr lang="cs-CZ" b="1" dirty="0">
                <a:ea typeface="+mn-lt"/>
                <a:cs typeface="+mn-lt"/>
              </a:rPr>
              <a:t>množina všech společných dělitelů čísel  </a:t>
            </a:r>
            <a:r>
              <a:rPr lang="cs-CZ" b="1" i="1" dirty="0">
                <a:ea typeface="+mn-lt"/>
                <a:cs typeface="+mn-lt"/>
              </a:rPr>
              <a:t>a, b</a:t>
            </a:r>
            <a:r>
              <a:rPr lang="cs-CZ" b="1" dirty="0">
                <a:ea typeface="+mn-lt"/>
                <a:cs typeface="+mn-lt"/>
              </a:rPr>
              <a:t>  je množinou všech společných dělitelů čísel  </a:t>
            </a:r>
            <a:r>
              <a:rPr lang="cs-CZ" b="1" i="1" dirty="0">
                <a:ea typeface="+mn-lt"/>
                <a:cs typeface="+mn-lt"/>
              </a:rPr>
              <a:t>b, z</a:t>
            </a:r>
            <a:r>
              <a:rPr lang="cs-CZ" dirty="0">
                <a:ea typeface="+mn-lt"/>
                <a:cs typeface="+mn-lt"/>
              </a:rPr>
              <a:t>. </a:t>
            </a:r>
            <a:endParaRPr lang="cs-CZ"/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Dále platí: Největší společný dělitel čísel </a:t>
            </a:r>
            <a:r>
              <a:rPr lang="cs-CZ" i="1" dirty="0">
                <a:ea typeface="+mn-lt"/>
                <a:cs typeface="+mn-lt"/>
              </a:rPr>
              <a:t>a, b</a:t>
            </a:r>
            <a:r>
              <a:rPr lang="cs-CZ" dirty="0">
                <a:ea typeface="+mn-lt"/>
                <a:cs typeface="+mn-lt"/>
              </a:rPr>
              <a:t> je roven největšímu společnému děliteli čísel  b, z, tj.  D(</a:t>
            </a:r>
            <a:r>
              <a:rPr lang="cs-CZ" i="1" dirty="0" err="1">
                <a:ea typeface="+mn-lt"/>
                <a:cs typeface="+mn-lt"/>
              </a:rPr>
              <a:t>a,b</a:t>
            </a:r>
            <a:r>
              <a:rPr lang="cs-CZ" dirty="0">
                <a:ea typeface="+mn-lt"/>
                <a:cs typeface="+mn-lt"/>
              </a:rPr>
              <a:t>) = D(</a:t>
            </a:r>
            <a:r>
              <a:rPr lang="cs-CZ" i="1" dirty="0" err="1">
                <a:ea typeface="+mn-lt"/>
                <a:cs typeface="+mn-lt"/>
              </a:rPr>
              <a:t>b,z</a:t>
            </a:r>
            <a:r>
              <a:rPr lang="cs-CZ" dirty="0">
                <a:ea typeface="+mn-lt"/>
                <a:cs typeface="+mn-lt"/>
              </a:rPr>
              <a:t>). </a:t>
            </a:r>
            <a:endParaRPr lang="cs-CZ" dirty="0"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Tím převádíme úkol určit D(</a:t>
            </a:r>
            <a:r>
              <a:rPr lang="cs-CZ" dirty="0" err="1">
                <a:ea typeface="+mn-lt"/>
                <a:cs typeface="+mn-lt"/>
              </a:rPr>
              <a:t>a,b</a:t>
            </a:r>
            <a:r>
              <a:rPr lang="cs-CZ" dirty="0">
                <a:ea typeface="+mn-lt"/>
                <a:cs typeface="+mn-lt"/>
              </a:rPr>
              <a:t>) na určení D(</a:t>
            </a:r>
            <a:r>
              <a:rPr lang="cs-CZ" i="1" dirty="0" err="1">
                <a:ea typeface="+mn-lt"/>
                <a:cs typeface="+mn-lt"/>
              </a:rPr>
              <a:t>b,z</a:t>
            </a:r>
            <a:r>
              <a:rPr lang="cs-CZ" dirty="0">
                <a:ea typeface="+mn-lt"/>
                <a:cs typeface="+mn-lt"/>
              </a:rPr>
              <a:t>). To je výhodné, neboť čísla </a:t>
            </a:r>
            <a:r>
              <a:rPr lang="cs-CZ" i="1" dirty="0">
                <a:ea typeface="+mn-lt"/>
                <a:cs typeface="+mn-lt"/>
              </a:rPr>
              <a:t>b </a:t>
            </a:r>
            <a:r>
              <a:rPr lang="cs-CZ" dirty="0">
                <a:ea typeface="+mn-lt"/>
                <a:cs typeface="+mn-lt"/>
              </a:rPr>
              <a:t>a z jsou menší než čísla </a:t>
            </a:r>
            <a:r>
              <a:rPr lang="cs-CZ" i="1" dirty="0">
                <a:ea typeface="+mn-lt"/>
                <a:cs typeface="+mn-lt"/>
              </a:rPr>
              <a:t>a, b</a:t>
            </a:r>
            <a:r>
              <a:rPr lang="cs-CZ" dirty="0">
                <a:ea typeface="+mn-lt"/>
                <a:cs typeface="+mn-lt"/>
              </a:rPr>
              <a:t>.  </a:t>
            </a:r>
            <a:r>
              <a:rPr lang="cs-CZ" b="1" dirty="0">
                <a:ea typeface="+mn-lt"/>
                <a:cs typeface="+mn-lt"/>
              </a:rPr>
              <a:t>Důkaz</a:t>
            </a:r>
            <a:r>
              <a:rPr lang="cs-CZ" dirty="0">
                <a:ea typeface="+mn-lt"/>
                <a:cs typeface="+mn-lt"/>
              </a:rPr>
              <a:t> je uveden v ZEA,  s. 189.</a:t>
            </a:r>
            <a:endParaRPr lang="cs-CZ">
              <a:cs typeface="Arial"/>
            </a:endParaRPr>
          </a:p>
          <a:p>
            <a:pPr marL="71755" indent="0">
              <a:buNone/>
            </a:pPr>
            <a:r>
              <a:rPr lang="cs-CZ" i="1" dirty="0">
                <a:ea typeface="+mn-lt"/>
                <a:cs typeface="+mn-lt"/>
              </a:rPr>
              <a:t>Na větě 5. je založen postup výpočtu největšího společného dělitele dvou přirozených čísel nazývaný </a:t>
            </a:r>
            <a:r>
              <a:rPr lang="cs-CZ" b="1" i="1" dirty="0" err="1">
                <a:ea typeface="+mn-lt"/>
                <a:cs typeface="+mn-lt"/>
              </a:rPr>
              <a:t>Eukleidův</a:t>
            </a:r>
            <a:r>
              <a:rPr lang="cs-CZ" b="1" i="1" dirty="0">
                <a:ea typeface="+mn-lt"/>
                <a:cs typeface="+mn-lt"/>
              </a:rPr>
              <a:t> algoritmus. </a:t>
            </a:r>
            <a:r>
              <a:rPr lang="cs-CZ" i="1" dirty="0">
                <a:ea typeface="+mn-lt"/>
                <a:cs typeface="+mn-lt"/>
              </a:rPr>
              <a:t> </a:t>
            </a:r>
            <a:endParaRPr lang="cs-CZ" i="1">
              <a:cs typeface="Arial"/>
            </a:endParaRP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ED00BAD7-7B74-4D39-9F87-C8791577F293}"/>
              </a:ext>
            </a:extLst>
          </p:cNvPr>
          <p:cNvSpPr/>
          <p:nvPr/>
        </p:nvSpPr>
        <p:spPr bwMode="auto">
          <a:xfrm>
            <a:off x="5639538" y="1801861"/>
            <a:ext cx="2159808" cy="480374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8D689E0C-981F-4C40-BDF4-B5D65393B6CD}"/>
              </a:ext>
            </a:extLst>
          </p:cNvPr>
          <p:cNvSpPr/>
          <p:nvPr/>
        </p:nvSpPr>
        <p:spPr bwMode="auto">
          <a:xfrm>
            <a:off x="5909169" y="3560322"/>
            <a:ext cx="2429439" cy="527267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1" name="Obdélník: se zakulacenými rohy 10">
            <a:extLst>
              <a:ext uri="{FF2B5EF4-FFF2-40B4-BE49-F238E27FC236}">
                <a16:creationId xmlns:a16="http://schemas.microsoft.com/office/drawing/2014/main" id="{33FB1F83-0DA6-4207-83D8-9E72A4FD3AEE}"/>
              </a:ext>
            </a:extLst>
          </p:cNvPr>
          <p:cNvSpPr/>
          <p:nvPr/>
        </p:nvSpPr>
        <p:spPr bwMode="auto">
          <a:xfrm>
            <a:off x="465917" y="1272857"/>
            <a:ext cx="11444484" cy="2813265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333641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2276A2-1714-4CF0-A008-CAF9B7A44D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35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02B4B0E-4D5C-4869-92D9-5A97A67F7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4493"/>
            <a:ext cx="10753200" cy="768098"/>
          </a:xfrm>
        </p:spPr>
        <p:txBody>
          <a:bodyPr/>
          <a:lstStyle/>
          <a:p>
            <a:r>
              <a:rPr lang="cs-CZ" dirty="0" err="1">
                <a:cs typeface="Arial"/>
              </a:rPr>
              <a:t>Eukleidův</a:t>
            </a:r>
            <a:r>
              <a:rPr lang="cs-CZ" dirty="0">
                <a:cs typeface="Arial"/>
              </a:rPr>
              <a:t> algoritmus (řešený příklad)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93CEBDC-13E9-4F6A-9B64-43A8BE30F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05370"/>
            <a:ext cx="10753200" cy="4527682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179705">
              <a:buNone/>
            </a:pPr>
            <a:r>
              <a:rPr lang="cs-CZ" b="1" i="1" u="sng" dirty="0">
                <a:ea typeface="+mn-lt"/>
                <a:cs typeface="+mn-lt"/>
              </a:rPr>
              <a:t>Příklad:</a:t>
            </a:r>
            <a:r>
              <a:rPr lang="cs-CZ" dirty="0">
                <a:ea typeface="+mn-lt"/>
                <a:cs typeface="+mn-lt"/>
              </a:rPr>
              <a:t> Zjistěte  D (268, 80), tj. největšího společného dělitele čísel 268 a 80, pomocí </a:t>
            </a:r>
            <a:r>
              <a:rPr lang="cs-CZ" dirty="0" err="1">
                <a:ea typeface="+mn-lt"/>
                <a:cs typeface="+mn-lt"/>
              </a:rPr>
              <a:t>Eukleidova</a:t>
            </a:r>
            <a:r>
              <a:rPr lang="cs-CZ" dirty="0">
                <a:ea typeface="+mn-lt"/>
                <a:cs typeface="+mn-lt"/>
              </a:rPr>
              <a:t> algoritmu. </a:t>
            </a:r>
            <a:endParaRPr lang="cs-CZ">
              <a:cs typeface="Arial"/>
            </a:endParaRPr>
          </a:p>
          <a:p>
            <a:pPr marL="251460" indent="-179705">
              <a:buNone/>
            </a:pPr>
            <a:endParaRPr lang="cs-CZ" b="1" i="1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b="1" i="1" dirty="0">
                <a:ea typeface="+mn-lt"/>
                <a:cs typeface="+mn-lt"/>
              </a:rPr>
              <a:t>Řešení:</a:t>
            </a:r>
            <a:r>
              <a:rPr lang="cs-CZ" dirty="0">
                <a:ea typeface="+mn-lt"/>
                <a:cs typeface="+mn-lt"/>
              </a:rPr>
              <a:t>         268 :  80 = 3   neboli    268 = 80 . 3 + 28 (zbytek 28)</a:t>
            </a:r>
            <a:endParaRPr lang="cs-CZ">
              <a:cs typeface="Arial"/>
            </a:endParaRPr>
          </a:p>
          <a:p>
            <a:pPr marL="251460" indent="-179705">
              <a:buNone/>
            </a:pPr>
            <a:r>
              <a:rPr lang="cs-CZ" dirty="0">
                <a:ea typeface="+mn-lt"/>
                <a:cs typeface="+mn-lt"/>
              </a:rPr>
              <a:t>  D (80, 28):   80 : 28 = 2                      80 = 28 . 2 + 24 (zbytek 24)</a:t>
            </a:r>
            <a:endParaRPr lang="cs-CZ">
              <a:cs typeface="Arial"/>
            </a:endParaRPr>
          </a:p>
          <a:p>
            <a:pPr marL="251460" indent="-179705">
              <a:buNone/>
            </a:pPr>
            <a:r>
              <a:rPr lang="cs-CZ" dirty="0">
                <a:ea typeface="+mn-lt"/>
                <a:cs typeface="+mn-lt"/>
              </a:rPr>
              <a:t>  D (28, 24):   28 : 24 = 1                      28 = 24. 1 +  4    (zbytek 4)</a:t>
            </a:r>
            <a:endParaRPr lang="en-US">
              <a:cs typeface="Arial"/>
            </a:endParaRPr>
          </a:p>
          <a:p>
            <a:pPr marL="251460" indent="-179705">
              <a:buNone/>
            </a:pPr>
            <a:r>
              <a:rPr lang="cs-CZ" dirty="0">
                <a:ea typeface="+mn-lt"/>
                <a:cs typeface="+mn-lt"/>
              </a:rPr>
              <a:t>  D (24, 4):     24 :  4  =  6                      24 = 6 . 4            (zbytek 0)</a:t>
            </a:r>
            <a:endParaRPr lang="cs-CZ">
              <a:cs typeface="Arial"/>
            </a:endParaRPr>
          </a:p>
          <a:p>
            <a:pPr marL="251460" indent="-179705">
              <a:buNone/>
            </a:pPr>
            <a:endParaRPr lang="cs-CZ">
              <a:cs typeface="Arial"/>
            </a:endParaRP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Největší společný dělitel  čísel 268 a 80 je  číslo 4, tj. poslední nenulový zbytek  při postupném dělení. </a:t>
            </a:r>
            <a:endParaRPr lang="cs-CZ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662241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04A78EA-4C7D-42A1-95B3-7234616553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36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1B4F784-7756-4291-AECB-020026572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32842"/>
            <a:ext cx="10753200" cy="959576"/>
          </a:xfrm>
        </p:spPr>
        <p:txBody>
          <a:bodyPr/>
          <a:lstStyle/>
          <a:p>
            <a:r>
              <a:rPr lang="cs-CZ" dirty="0">
                <a:cs typeface="Arial"/>
              </a:rPr>
              <a:t>Rozšíření definice (největšího) společného dělitele na tři a více čísel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78CF36D-B1FC-4987-A9FE-47CD41362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526" y="1718740"/>
            <a:ext cx="10753200" cy="4474208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179705">
              <a:buNone/>
            </a:pPr>
            <a:r>
              <a:rPr lang="cs-CZ" b="1" dirty="0">
                <a:ea typeface="+mn-lt"/>
                <a:cs typeface="+mn-lt"/>
              </a:rPr>
              <a:t> </a:t>
            </a:r>
            <a:r>
              <a:rPr lang="cs-CZ" dirty="0">
                <a:ea typeface="+mn-lt"/>
                <a:cs typeface="+mn-lt"/>
              </a:rPr>
              <a:t>Definice 3 (společný dělitel dvou čísel)  a  Definici 4 (největší společný dělitel dvou čísel D (</a:t>
            </a:r>
            <a:r>
              <a:rPr lang="cs-CZ" i="1" dirty="0">
                <a:ea typeface="+mn-lt"/>
                <a:cs typeface="+mn-lt"/>
              </a:rPr>
              <a:t>a</a:t>
            </a:r>
            <a:r>
              <a:rPr lang="cs-CZ" dirty="0">
                <a:ea typeface="+mn-lt"/>
                <a:cs typeface="+mn-lt"/>
              </a:rPr>
              <a:t>, </a:t>
            </a:r>
            <a:r>
              <a:rPr lang="cs-CZ" i="1" dirty="0">
                <a:ea typeface="+mn-lt"/>
                <a:cs typeface="+mn-lt"/>
              </a:rPr>
              <a:t>b</a:t>
            </a:r>
            <a:r>
              <a:rPr lang="cs-CZ" dirty="0">
                <a:ea typeface="+mn-lt"/>
                <a:cs typeface="+mn-lt"/>
              </a:rPr>
              <a:t>)) lze rozšířit na libovolný konečný počet přirozených čísel. </a:t>
            </a:r>
          </a:p>
          <a:p>
            <a:pPr marL="251460" indent="-179705">
              <a:buNone/>
            </a:pP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dirty="0">
                <a:cs typeface="Arial"/>
              </a:rPr>
              <a:t>Příklad: Hledáme společné dělitele čísel 12, 27 a 36.</a:t>
            </a:r>
          </a:p>
          <a:p>
            <a:pPr marL="251460" indent="-179705">
              <a:buNone/>
            </a:pPr>
            <a:r>
              <a:rPr lang="cs-CZ" dirty="0">
                <a:cs typeface="Arial"/>
              </a:rPr>
              <a:t>Společnými děliteli čísel 12 a 27 jsou čísla 1 a 3; D (12, 27) = 3.</a:t>
            </a:r>
          </a:p>
          <a:p>
            <a:pPr marL="251460" indent="-179705">
              <a:buNone/>
            </a:pPr>
            <a:r>
              <a:rPr lang="cs-CZ" dirty="0">
                <a:ea typeface="+mn-lt"/>
                <a:cs typeface="+mn-lt"/>
              </a:rPr>
              <a:t>Společnými děliteli čísel 27 a 36 jsou číslo 1, 3 a 9; D (27, 36) = 9.</a:t>
            </a:r>
          </a:p>
          <a:p>
            <a:pPr marL="251460" indent="-179705">
              <a:buNone/>
            </a:pPr>
            <a:r>
              <a:rPr lang="cs-CZ" dirty="0">
                <a:cs typeface="Arial"/>
              </a:rPr>
              <a:t>Společnými děliteli čísel 12 a 36 jsou číslo 1, 2, 3, 4, 6 a 12; </a:t>
            </a:r>
          </a:p>
          <a:p>
            <a:pPr marL="251460" indent="-179705">
              <a:buNone/>
            </a:pPr>
            <a:r>
              <a:rPr lang="cs-CZ" dirty="0">
                <a:cs typeface="Arial"/>
              </a:rPr>
              <a:t>D (12, 36) = 12. Tedy D (12, 27, 36) = 3.</a:t>
            </a:r>
          </a:p>
        </p:txBody>
      </p:sp>
    </p:spTree>
    <p:extLst>
      <p:ext uri="{BB962C8B-B14F-4D97-AF65-F5344CB8AC3E}">
        <p14:creationId xmlns:p14="http://schemas.microsoft.com/office/powerpoint/2010/main" val="15216946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A8ACE1-F1FF-4F07-B352-105CA65E6B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37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249E530-6497-481E-AC53-7148FDEE7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Čísla soudělná a nesoudělná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102D859-8E86-472D-9B73-E36E12BCD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2033"/>
            <a:ext cx="10753200" cy="4878551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179705">
              <a:buNone/>
            </a:pPr>
            <a:r>
              <a:rPr lang="cs-CZ" dirty="0">
                <a:ea typeface="+mn-lt"/>
                <a:cs typeface="+mn-lt"/>
              </a:rPr>
              <a:t>Libovolná dvě čísla mají vždy alespoň jednoho společného dělitele.</a:t>
            </a:r>
          </a:p>
          <a:p>
            <a:pPr marL="251460" indent="-179705">
              <a:buNone/>
            </a:pPr>
            <a:r>
              <a:rPr lang="cs-CZ" dirty="0">
                <a:ea typeface="+mn-lt"/>
                <a:cs typeface="+mn-lt"/>
              </a:rPr>
              <a:t>Tím je číslo 1. Pokud jiného společného dělitele nemají, nazývají se </a:t>
            </a:r>
            <a:r>
              <a:rPr lang="cs-CZ" b="1" dirty="0">
                <a:ea typeface="+mn-lt"/>
                <a:cs typeface="+mn-lt"/>
              </a:rPr>
              <a:t>nesoudělná</a:t>
            </a:r>
            <a:r>
              <a:rPr lang="cs-CZ" dirty="0">
                <a:ea typeface="+mn-lt"/>
                <a:cs typeface="+mn-lt"/>
              </a:rPr>
              <a:t>; v opačném případě se nazývají </a:t>
            </a:r>
            <a:r>
              <a:rPr lang="cs-CZ" b="1" dirty="0">
                <a:ea typeface="+mn-lt"/>
                <a:cs typeface="+mn-lt"/>
              </a:rPr>
              <a:t>soudělná</a:t>
            </a:r>
            <a:r>
              <a:rPr lang="cs-CZ" dirty="0">
                <a:ea typeface="+mn-lt"/>
                <a:cs typeface="+mn-lt"/>
              </a:rPr>
              <a:t>. </a:t>
            </a:r>
          </a:p>
          <a:p>
            <a:pPr marL="251460" indent="-179705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dirty="0">
                <a:ea typeface="+mn-lt"/>
                <a:cs typeface="+mn-lt"/>
              </a:rPr>
              <a:t>Formálně: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b="1" dirty="0">
                <a:ea typeface="+mn-lt"/>
                <a:cs typeface="+mn-lt"/>
              </a:rPr>
              <a:t>Definice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b="1" dirty="0">
                <a:ea typeface="+mn-lt"/>
                <a:cs typeface="+mn-lt"/>
              </a:rPr>
              <a:t>6. </a:t>
            </a:r>
            <a:r>
              <a:rPr lang="cs-CZ" dirty="0">
                <a:ea typeface="+mn-lt"/>
                <a:cs typeface="+mn-lt"/>
              </a:rPr>
              <a:t>Přirozená čísla </a:t>
            </a:r>
            <a:r>
              <a:rPr lang="cs-CZ" i="1" dirty="0">
                <a:ea typeface="+mn-lt"/>
                <a:cs typeface="+mn-lt"/>
              </a:rPr>
              <a:t>a, b</a:t>
            </a:r>
            <a:r>
              <a:rPr lang="cs-CZ" dirty="0">
                <a:ea typeface="+mn-lt"/>
                <a:cs typeface="+mn-lt"/>
              </a:rPr>
              <a:t> se nazývají </a:t>
            </a:r>
            <a:r>
              <a:rPr lang="cs-CZ" b="1" dirty="0">
                <a:ea typeface="+mn-lt"/>
                <a:cs typeface="+mn-lt"/>
              </a:rPr>
              <a:t>nesoudělná</a:t>
            </a:r>
            <a:r>
              <a:rPr lang="cs-CZ" dirty="0">
                <a:ea typeface="+mn-lt"/>
                <a:cs typeface="+mn-lt"/>
              </a:rPr>
              <a:t>, právě když je jejich největší společný dělitel roven 1. </a:t>
            </a:r>
          </a:p>
          <a:p>
            <a:pPr marL="251460" indent="-179705">
              <a:buNone/>
            </a:pPr>
            <a:r>
              <a:rPr lang="cs-CZ" dirty="0">
                <a:ea typeface="+mn-lt"/>
                <a:cs typeface="+mn-lt"/>
              </a:rPr>
              <a:t>Stručně píšeme:    D(</a:t>
            </a:r>
            <a:r>
              <a:rPr lang="cs-CZ" i="1" dirty="0" err="1">
                <a:ea typeface="+mn-lt"/>
                <a:cs typeface="+mn-lt"/>
              </a:rPr>
              <a:t>a,b</a:t>
            </a:r>
            <a:r>
              <a:rPr lang="cs-CZ" dirty="0">
                <a:ea typeface="+mn-lt"/>
                <a:cs typeface="+mn-lt"/>
              </a:rPr>
              <a:t>) = 1 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b="1" dirty="0">
                <a:ea typeface="+mn-lt"/>
                <a:cs typeface="+mn-lt"/>
              </a:rPr>
              <a:t>Definice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b="1" dirty="0">
                <a:ea typeface="+mn-lt"/>
                <a:cs typeface="+mn-lt"/>
              </a:rPr>
              <a:t>7. </a:t>
            </a:r>
            <a:r>
              <a:rPr lang="cs-CZ" dirty="0">
                <a:ea typeface="+mn-lt"/>
                <a:cs typeface="+mn-lt"/>
              </a:rPr>
              <a:t>Přirozená čísla </a:t>
            </a:r>
            <a:r>
              <a:rPr lang="cs-CZ" i="1" dirty="0">
                <a:ea typeface="+mn-lt"/>
                <a:cs typeface="+mn-lt"/>
              </a:rPr>
              <a:t>a, b</a:t>
            </a:r>
            <a:r>
              <a:rPr lang="cs-CZ" dirty="0">
                <a:ea typeface="+mn-lt"/>
                <a:cs typeface="+mn-lt"/>
              </a:rPr>
              <a:t> se nazývají </a:t>
            </a:r>
            <a:r>
              <a:rPr lang="cs-CZ" b="1" dirty="0">
                <a:ea typeface="+mn-lt"/>
                <a:cs typeface="+mn-lt"/>
              </a:rPr>
              <a:t>soudělná</a:t>
            </a:r>
            <a:r>
              <a:rPr lang="cs-CZ" dirty="0">
                <a:ea typeface="+mn-lt"/>
                <a:cs typeface="+mn-lt"/>
              </a:rPr>
              <a:t>, právě když je jejich největší společný dělitel větší než 1. Stručně: D(</a:t>
            </a:r>
            <a:r>
              <a:rPr lang="cs-CZ" i="1" dirty="0" err="1">
                <a:ea typeface="+mn-lt"/>
                <a:cs typeface="+mn-lt"/>
              </a:rPr>
              <a:t>a,b</a:t>
            </a:r>
            <a:r>
              <a:rPr lang="cs-CZ" dirty="0">
                <a:ea typeface="+mn-lt"/>
                <a:cs typeface="+mn-lt"/>
              </a:rPr>
              <a:t>) </a:t>
            </a:r>
            <a:r>
              <a:rPr lang="en-US" dirty="0">
                <a:ea typeface="+mn-lt"/>
                <a:cs typeface="+mn-lt"/>
              </a:rPr>
              <a:t>&gt; 1.</a:t>
            </a:r>
            <a:r>
              <a:rPr lang="cs-CZ" dirty="0">
                <a:ea typeface="+mn-lt"/>
                <a:cs typeface="+mn-lt"/>
              </a:rPr>
              <a:t> </a:t>
            </a:r>
          </a:p>
          <a:p>
            <a:pPr marL="251460" indent="-179705">
              <a:buNone/>
            </a:pPr>
            <a:endParaRPr lang="cs-CZ" dirty="0">
              <a:cs typeface="Arial"/>
            </a:endParaRP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0DA77BCA-1FD1-4D35-B267-A37011BB73F2}"/>
              </a:ext>
            </a:extLst>
          </p:cNvPr>
          <p:cNvSpPr/>
          <p:nvPr/>
        </p:nvSpPr>
        <p:spPr bwMode="auto">
          <a:xfrm>
            <a:off x="317177" y="3635053"/>
            <a:ext cx="11210023" cy="2297450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178125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F07540-FEB3-467F-945B-98D398A469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38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2E5AC7-AB86-42F9-805A-D88F15F28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Příklady: čísla soudělná a nesoudělná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1A846B0-E27B-4F15-9970-E0F3AB88B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dirty="0">
                <a:cs typeface="Arial"/>
              </a:rPr>
              <a:t>Podobně jako Definice 3 a 4 lze Definice 5 a 6 rozšířit na libovolný konečný počet přirozených čísel. </a:t>
            </a:r>
            <a:endParaRPr lang="cs-CZ" dirty="0"/>
          </a:p>
          <a:p>
            <a:pPr marL="251460" indent="-179705">
              <a:buNone/>
            </a:pPr>
            <a:endParaRPr lang="cs-CZ">
              <a:cs typeface="Arial"/>
            </a:endParaRPr>
          </a:p>
          <a:p>
            <a:pPr marL="251460" indent="-179705">
              <a:buNone/>
            </a:pPr>
            <a:r>
              <a:rPr lang="cs-CZ" i="1" dirty="0">
                <a:ea typeface="+mn-lt"/>
                <a:cs typeface="+mn-lt"/>
              </a:rPr>
              <a:t>Příklady:</a:t>
            </a:r>
            <a:r>
              <a:rPr lang="cs-CZ" dirty="0">
                <a:ea typeface="+mn-lt"/>
                <a:cs typeface="+mn-lt"/>
              </a:rPr>
              <a:t> </a:t>
            </a:r>
          </a:p>
          <a:p>
            <a:pPr marL="251460" indent="-179705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dirty="0">
                <a:ea typeface="+mn-lt"/>
                <a:cs typeface="+mn-lt"/>
              </a:rPr>
              <a:t>Čísla  4, 7, 6, 9  jsou nesoudělná, protože  D(4,7,6,9) = 1 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Čísla   8, 12, 32   jsou soudělná, protože  D(8, 12, 32) = 4 </a:t>
            </a:r>
            <a:endParaRPr lang="cs-CZ" dirty="0"/>
          </a:p>
          <a:p>
            <a:pPr marL="251460" indent="-179705"/>
            <a:endParaRPr lang="cs-CZ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168198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94179"/>
            <a:ext cx="10753200" cy="451576"/>
          </a:xfrm>
        </p:spPr>
        <p:txBody>
          <a:bodyPr/>
          <a:lstStyle/>
          <a:p>
            <a:r>
              <a:rPr lang="cs-CZ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87808"/>
            <a:ext cx="10753200" cy="413999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sz="2000" b="1" dirty="0"/>
              <a:t>Příklad 17</a:t>
            </a:r>
            <a:endParaRPr lang="cs-CZ" dirty="0"/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 Určete všechny přirozené společné dělitele čísel:  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a)   60, 36                 </a:t>
            </a:r>
            <a:endParaRPr lang="cs-CZ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b)   48, 72, 0                </a:t>
            </a:r>
            <a:endParaRPr lang="cs-CZ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c)   24, -132, 54 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sz="2000" b="1" dirty="0">
                <a:ea typeface="+mn-lt"/>
                <a:cs typeface="+mn-lt"/>
              </a:rPr>
              <a:t>Příklad 18</a:t>
            </a:r>
            <a:endParaRPr lang="cs-CZ" dirty="0"/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K číslu  </a:t>
            </a:r>
            <a:r>
              <a:rPr lang="cs-CZ" sz="2000" i="1" dirty="0">
                <a:ea typeface="+mn-lt"/>
                <a:cs typeface="+mn-lt"/>
              </a:rPr>
              <a:t>a </a:t>
            </a:r>
            <a:r>
              <a:rPr lang="cs-CZ" sz="2000" dirty="0">
                <a:ea typeface="+mn-lt"/>
                <a:cs typeface="+mn-lt"/>
              </a:rPr>
              <a:t>= 51  najděte číslo b  tak, aby  D(</a:t>
            </a:r>
            <a:r>
              <a:rPr lang="cs-CZ" sz="2000" i="1" dirty="0" err="1">
                <a:ea typeface="+mn-lt"/>
                <a:cs typeface="+mn-lt"/>
              </a:rPr>
              <a:t>a,b</a:t>
            </a:r>
            <a:r>
              <a:rPr lang="cs-CZ" sz="2000" dirty="0">
                <a:ea typeface="+mn-lt"/>
                <a:cs typeface="+mn-lt"/>
              </a:rPr>
              <a:t>) = 17. 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sz="2000" b="1" dirty="0">
                <a:ea typeface="+mn-lt"/>
                <a:cs typeface="+mn-lt"/>
              </a:rPr>
              <a:t>Příklad 19</a:t>
            </a:r>
            <a:endParaRPr lang="cs-CZ" sz="2000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Najděte dvě přirozená čísla,  jejichž součet je 432 a největší společný dělitel je 36. </a:t>
            </a:r>
            <a:endParaRPr lang="cs-CZ" dirty="0">
              <a:cs typeface="Arial"/>
            </a:endParaRPr>
          </a:p>
          <a:p>
            <a:pPr marL="71755" indent="0">
              <a:buNone/>
            </a:pPr>
            <a:endParaRPr lang="cs-CZ" sz="2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52626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607673-72F9-41CF-8737-1F5BE8D518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B75194-71A8-4A2A-A790-94BE9AF6B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Relace dělitelnosti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E84FE79-1CEF-4C7A-9F83-E25D845474B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/>
                <a:r>
                  <a:rPr lang="cs-CZ" dirty="0"/>
                  <a:t>Každé celé číslo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≠0;1;−1</m:t>
                    </m:r>
                  </m:oMath>
                </a14:m>
                <a:r>
                  <a:rPr lang="cs-CZ" dirty="0"/>
                  <a:t> má alespoň 4 celočíselné dělitele, a to čísla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1;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;−1;−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cs-CZ" dirty="0"/>
                  <a:t>. Tyto dělitele nazýváme </a:t>
                </a:r>
                <a:r>
                  <a:rPr lang="cs-CZ" b="1" dirty="0"/>
                  <a:t>samozřejmými děliteli čísla 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cs-CZ" dirty="0"/>
                  <a:t>. Ostatní dělitele (pokud existují) nazýváme nesamozřejmými děliteli čísla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cs-CZ" dirty="0"/>
                  <a:t>.</a:t>
                </a:r>
              </a:p>
              <a:p>
                <a:pPr algn="just"/>
                <a:endParaRPr lang="cs-CZ" dirty="0"/>
              </a:p>
              <a:p>
                <a:pPr algn="just"/>
                <a:r>
                  <a:rPr lang="cs-CZ" dirty="0"/>
                  <a:t>Čísla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cs-CZ" dirty="0"/>
                  <a:t> 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cs-CZ" dirty="0"/>
                  <a:t> mají právě dva celočíselné dělitele, a to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cs-CZ" dirty="0"/>
                  <a:t> 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cs-CZ" dirty="0"/>
                  <a:t>.</a:t>
                </a:r>
              </a:p>
              <a:p>
                <a:pPr algn="just"/>
                <a:endParaRPr lang="cs-CZ" dirty="0"/>
              </a:p>
              <a:p>
                <a:pPr algn="just"/>
                <a:r>
                  <a:rPr lang="cs-CZ" dirty="0"/>
                  <a:t>Číslo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cs-CZ" dirty="0"/>
                  <a:t> má nekonečně mnoho dělitelů, a to každé celé číslo.</a:t>
                </a: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E84FE79-1CEF-4C7A-9F83-E25D845474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90" t="-2798" r="-20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69368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41628"/>
            <a:ext cx="10753200" cy="451576"/>
          </a:xfrm>
        </p:spPr>
        <p:txBody>
          <a:bodyPr/>
          <a:lstStyle/>
          <a:p>
            <a:r>
              <a:rPr lang="cs-CZ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1381"/>
            <a:ext cx="10753200" cy="413999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sz="2000" b="1" dirty="0"/>
              <a:t>Příklad 20</a:t>
            </a:r>
            <a:endParaRPr lang="cs-CZ" dirty="0"/>
          </a:p>
          <a:p>
            <a:pPr marL="251460" indent="-179705">
              <a:buNone/>
            </a:pPr>
            <a:r>
              <a:rPr lang="cs-CZ" sz="2000" dirty="0"/>
              <a:t>Největší společný dělitel dvou přirozených čísel je 24. Jedno z nich je dvojnásobkem </a:t>
            </a:r>
            <a:endParaRPr lang="cs-CZ" sz="2000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sz="2000" dirty="0"/>
              <a:t>druhého. Která jsou to čísla? </a:t>
            </a:r>
            <a:endParaRPr lang="cs-CZ" sz="2000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sz="2000" b="1" dirty="0"/>
              <a:t>Příklad 21</a:t>
            </a:r>
            <a:endParaRPr lang="cs-CZ" sz="2000" b="1" dirty="0">
              <a:cs typeface="Arial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Určete pomocí rozkladu na prvočinitele i pomocí </a:t>
            </a:r>
            <a:r>
              <a:rPr lang="cs-CZ" sz="2000" dirty="0" err="1">
                <a:ea typeface="+mn-lt"/>
                <a:cs typeface="+mn-lt"/>
              </a:rPr>
              <a:t>Eukleidova</a:t>
            </a:r>
            <a:r>
              <a:rPr lang="cs-CZ" sz="2000" dirty="0">
                <a:ea typeface="+mn-lt"/>
                <a:cs typeface="+mn-lt"/>
              </a:rPr>
              <a:t> algoritmu:   </a:t>
            </a: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a)  D(455, 273)</a:t>
            </a:r>
            <a:endParaRPr lang="cs-CZ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b)  D(360, 504)</a:t>
            </a:r>
            <a:endParaRPr lang="cs-CZ" dirty="0"/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c)  D(90, 108, 84) 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d)  D(568, 426, 355) </a:t>
            </a:r>
          </a:p>
          <a:p>
            <a:pPr marL="71755" indent="0">
              <a:buNone/>
            </a:pPr>
            <a:endParaRPr lang="cs-CZ" sz="2000" b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4305380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28011F7-1A45-48AF-B702-ABAB7EF7E8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4FD91B0-2904-45FA-B06C-3B062D9FF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 příkladů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0A869C9-4915-4946-9A77-94D95CD31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b="1" dirty="0"/>
              <a:t>Příklad 17</a:t>
            </a:r>
            <a:r>
              <a:rPr lang="cs-CZ" sz="2400" dirty="0"/>
              <a:t>: a) 1, 2, 3, 4, 6, 12, b) 1, 2, 3, 4, 6, 8, 12, 24, c) 1, 2, 3, 6  </a:t>
            </a:r>
          </a:p>
          <a:p>
            <a:pPr marL="72000" indent="0">
              <a:buNone/>
            </a:pPr>
            <a:r>
              <a:rPr lang="cs-CZ" sz="2400" b="1" dirty="0"/>
              <a:t>Příklad 18</a:t>
            </a:r>
            <a:r>
              <a:rPr lang="cs-CZ" sz="2400" dirty="0"/>
              <a:t>: 51= 17.3, proto b musí být násobek 17,ale ne násobek 3, tomu vyhovuje např. 17, 34, 170 atd. </a:t>
            </a:r>
          </a:p>
          <a:p>
            <a:pPr marL="72000" indent="0">
              <a:buNone/>
            </a:pPr>
            <a:r>
              <a:rPr lang="cs-CZ" sz="2400" b="1" dirty="0"/>
              <a:t>Příklad 19</a:t>
            </a:r>
            <a:r>
              <a:rPr lang="cs-CZ" sz="2400" dirty="0"/>
              <a:t>: 36 a 396, 180 a 252</a:t>
            </a:r>
          </a:p>
          <a:p>
            <a:pPr marL="72000" indent="0">
              <a:buNone/>
            </a:pPr>
            <a:r>
              <a:rPr lang="cs-CZ" sz="2400" b="1" dirty="0"/>
              <a:t>Příklad 20</a:t>
            </a:r>
            <a:r>
              <a:rPr lang="cs-CZ" sz="2400" dirty="0"/>
              <a:t>: 24 a 48</a:t>
            </a:r>
          </a:p>
          <a:p>
            <a:pPr marL="72000" indent="0">
              <a:buNone/>
            </a:pPr>
            <a:r>
              <a:rPr lang="cs-CZ" sz="2400" b="1" dirty="0"/>
              <a:t>Příklad 21</a:t>
            </a:r>
            <a:r>
              <a:rPr lang="cs-CZ" sz="2400" dirty="0"/>
              <a:t>: a) 91, b) 72, c) 6, d) 71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989672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Nejmenší společný násobek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A541F6-6440-4B9C-86E2-1C9385AC4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171432"/>
            <a:ext cx="10753200" cy="4515136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sz="2400" dirty="0">
                <a:cs typeface="Arial"/>
              </a:rPr>
              <a:t>Podobně jako u největšího společného dělitele, i zde je pojem intuitivní. Ze všech společných násobků dvou čísel (kterých je ovšem nekonečně mnoho) vybíráme právě ten nejmenší.</a:t>
            </a:r>
          </a:p>
          <a:p>
            <a:pPr marL="71755" indent="0">
              <a:buNone/>
            </a:pPr>
            <a:r>
              <a:rPr lang="cs-CZ" sz="2400" dirty="0">
                <a:cs typeface="Arial"/>
              </a:rPr>
              <a:t> </a:t>
            </a:r>
          </a:p>
          <a:p>
            <a:pPr marL="71755" indent="0">
              <a:buNone/>
            </a:pPr>
            <a:r>
              <a:rPr lang="cs-CZ" sz="2400" dirty="0">
                <a:cs typeface="Arial"/>
              </a:rPr>
              <a:t>Např. čísla 15 a 6 mají následující násobky:</a:t>
            </a:r>
            <a:br>
              <a:rPr lang="cs-CZ" sz="2400" dirty="0">
                <a:cs typeface="Arial"/>
              </a:rPr>
            </a:br>
            <a:r>
              <a:rPr lang="cs-CZ" sz="2400" dirty="0">
                <a:cs typeface="Arial"/>
              </a:rPr>
              <a:t>15 -&gt; 15; </a:t>
            </a:r>
            <a:r>
              <a:rPr lang="cs-CZ" sz="2400" b="1" dirty="0">
                <a:cs typeface="Arial"/>
              </a:rPr>
              <a:t>30</a:t>
            </a:r>
            <a:r>
              <a:rPr lang="cs-CZ" sz="2400" dirty="0">
                <a:cs typeface="Arial"/>
              </a:rPr>
              <a:t>; 45; </a:t>
            </a:r>
            <a:r>
              <a:rPr lang="cs-CZ" sz="2400" b="1" dirty="0">
                <a:cs typeface="Arial"/>
              </a:rPr>
              <a:t>60</a:t>
            </a:r>
            <a:r>
              <a:rPr lang="cs-CZ" sz="2400" dirty="0">
                <a:cs typeface="Arial"/>
              </a:rPr>
              <a:t>; 75; </a:t>
            </a:r>
            <a:r>
              <a:rPr lang="cs-CZ" sz="2400" b="1" dirty="0">
                <a:cs typeface="Arial"/>
              </a:rPr>
              <a:t>90</a:t>
            </a:r>
            <a:r>
              <a:rPr lang="cs-CZ" sz="2400" dirty="0">
                <a:cs typeface="Arial"/>
              </a:rPr>
              <a:t>; 105; 120; 135; 150; 165; 180 …</a:t>
            </a:r>
            <a:br>
              <a:rPr lang="cs-CZ" sz="2400" dirty="0">
                <a:cs typeface="Arial"/>
              </a:rPr>
            </a:br>
            <a:r>
              <a:rPr lang="cs-CZ" sz="2400" dirty="0">
                <a:cs typeface="Arial"/>
              </a:rPr>
              <a:t>6 -&gt; 6; 12; 18; 24; </a:t>
            </a:r>
            <a:r>
              <a:rPr lang="cs-CZ" sz="2400" b="1" dirty="0">
                <a:cs typeface="Arial"/>
              </a:rPr>
              <a:t>30</a:t>
            </a:r>
            <a:r>
              <a:rPr lang="cs-CZ" sz="2400" dirty="0">
                <a:cs typeface="Arial"/>
              </a:rPr>
              <a:t>; 36; 42; 48; 54; </a:t>
            </a:r>
            <a:r>
              <a:rPr lang="cs-CZ" sz="2400" b="1" dirty="0">
                <a:cs typeface="Arial"/>
              </a:rPr>
              <a:t>60</a:t>
            </a:r>
            <a:r>
              <a:rPr lang="cs-CZ" sz="2400" dirty="0">
                <a:cs typeface="Arial"/>
              </a:rPr>
              <a:t>; 66; 72; 78; 84; </a:t>
            </a:r>
            <a:r>
              <a:rPr lang="cs-CZ" sz="2400" b="1" dirty="0">
                <a:cs typeface="Arial"/>
              </a:rPr>
              <a:t>90</a:t>
            </a:r>
            <a:r>
              <a:rPr lang="cs-CZ" sz="2400" dirty="0">
                <a:cs typeface="Arial"/>
              </a:rPr>
              <a:t>; 96 …</a:t>
            </a:r>
          </a:p>
          <a:p>
            <a:pPr marL="71755" indent="0">
              <a:buNone/>
            </a:pPr>
            <a:endParaRPr lang="cs-CZ" sz="2400" dirty="0">
              <a:cs typeface="Arial"/>
            </a:endParaRPr>
          </a:p>
          <a:p>
            <a:pPr marL="71755" indent="0">
              <a:buNone/>
            </a:pPr>
            <a:r>
              <a:rPr lang="cs-CZ" sz="2400" b="1" dirty="0">
                <a:cs typeface="Arial"/>
              </a:rPr>
              <a:t>Nejmenší společný násobek čísel 6 a 15 je číslo 30</a:t>
            </a:r>
            <a:r>
              <a:rPr lang="cs-CZ" sz="2400" dirty="0">
                <a:cs typeface="Arial"/>
              </a:rPr>
              <a:t>. Dalšími společnými násobky jsou čísla 60, 90, 120, 150 … Je vidět, že nejmenší společný násobek dělí všechny společné násobky daných dvou čísel.</a:t>
            </a:r>
          </a:p>
          <a:p>
            <a:pPr marL="251460" indent="-179705">
              <a:buNone/>
            </a:pPr>
            <a:endParaRPr lang="cs-CZ" sz="2400" b="1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71755" indent="0">
              <a:buNone/>
            </a:pP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817715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F761658-573A-4C99-B638-CC64195954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750DCA4-2AC0-48AB-9DBD-C3A042993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n(</a:t>
            </a:r>
            <a:r>
              <a:rPr lang="cs-CZ" dirty="0" err="1"/>
              <a:t>a,b</a:t>
            </a:r>
            <a:r>
              <a:rPr lang="cs-CZ" dirty="0"/>
              <a:t>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51C6A61-5DD9-4CAE-BABE-A17907BA9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dirty="0"/>
              <a:t>Definice 8: </a:t>
            </a:r>
            <a:br>
              <a:rPr lang="cs-CZ" dirty="0"/>
            </a:br>
            <a:r>
              <a:rPr lang="cs-CZ" b="1" dirty="0"/>
              <a:t>Společný násobek </a:t>
            </a:r>
            <a:r>
              <a:rPr lang="cs-CZ" dirty="0"/>
              <a:t>přirozených čísel </a:t>
            </a:r>
            <a:r>
              <a:rPr lang="cs-CZ" i="1" dirty="0"/>
              <a:t>a, b</a:t>
            </a:r>
            <a:r>
              <a:rPr lang="cs-CZ" dirty="0"/>
              <a:t> je každé přirozené číslo </a:t>
            </a:r>
            <a:r>
              <a:rPr lang="cs-CZ" i="1" dirty="0"/>
              <a:t>m</a:t>
            </a:r>
            <a:r>
              <a:rPr lang="cs-CZ" dirty="0"/>
              <a:t>, které je dělitelné oběma čísly </a:t>
            </a:r>
            <a:r>
              <a:rPr lang="cs-CZ" i="1" dirty="0"/>
              <a:t>a, b</a:t>
            </a:r>
            <a:r>
              <a:rPr lang="cs-CZ" dirty="0"/>
              <a:t>, tedy </a:t>
            </a:r>
            <a:r>
              <a:rPr lang="cs-CZ" i="1" dirty="0" err="1"/>
              <a:t>a</a:t>
            </a:r>
            <a:r>
              <a:rPr lang="cs-CZ" dirty="0" err="1"/>
              <a:t>|</a:t>
            </a:r>
            <a:r>
              <a:rPr lang="cs-CZ" i="1" dirty="0" err="1"/>
              <a:t>m</a:t>
            </a:r>
            <a:r>
              <a:rPr lang="cs-CZ" i="1" dirty="0"/>
              <a:t> </a:t>
            </a:r>
            <a:r>
              <a:rPr lang="cs-CZ" dirty="0"/>
              <a:t>a </a:t>
            </a:r>
            <a:r>
              <a:rPr lang="cs-CZ" i="1" dirty="0" err="1"/>
              <a:t>b|m</a:t>
            </a:r>
            <a:r>
              <a:rPr lang="cs-CZ" i="1" dirty="0"/>
              <a:t>.</a:t>
            </a:r>
          </a:p>
          <a:p>
            <a:pPr marL="72000" indent="0">
              <a:buNone/>
            </a:pPr>
            <a:endParaRPr lang="cs-CZ" b="1" i="1" dirty="0"/>
          </a:p>
          <a:p>
            <a:pPr marL="72000" indent="0">
              <a:buNone/>
            </a:pPr>
            <a:r>
              <a:rPr lang="cs-CZ" b="1" dirty="0"/>
              <a:t>Definice 9:</a:t>
            </a:r>
          </a:p>
          <a:p>
            <a:pPr marL="72000" indent="0">
              <a:buNone/>
            </a:pPr>
            <a:r>
              <a:rPr lang="cs-CZ" b="1" dirty="0"/>
              <a:t>Nejmenší společný násobek </a:t>
            </a:r>
            <a:r>
              <a:rPr lang="cs-CZ" dirty="0"/>
              <a:t>přirozených čísel </a:t>
            </a:r>
            <a:r>
              <a:rPr lang="cs-CZ" i="1" dirty="0"/>
              <a:t>a, b</a:t>
            </a:r>
            <a:r>
              <a:rPr lang="cs-CZ" dirty="0"/>
              <a:t> je ten ze společných násobků, který je dělitelem všech společných násobků čísel </a:t>
            </a:r>
            <a:r>
              <a:rPr lang="cs-CZ" i="1" dirty="0"/>
              <a:t>a, b</a:t>
            </a:r>
            <a:r>
              <a:rPr lang="cs-CZ" dirty="0"/>
              <a:t>. Označujeme </a:t>
            </a:r>
            <a:r>
              <a:rPr lang="cs-CZ" b="1" dirty="0"/>
              <a:t>n(</a:t>
            </a:r>
            <a:r>
              <a:rPr lang="cs-CZ" b="1" i="1" dirty="0" err="1"/>
              <a:t>a,b</a:t>
            </a:r>
            <a:r>
              <a:rPr lang="cs-CZ" b="1" i="1" dirty="0"/>
              <a:t>)</a:t>
            </a:r>
            <a:endParaRPr lang="cs-CZ" b="1" dirty="0"/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FBEFCC71-DEC1-4087-8DC8-AB4418F18EEF}"/>
              </a:ext>
            </a:extLst>
          </p:cNvPr>
          <p:cNvSpPr/>
          <p:nvPr/>
        </p:nvSpPr>
        <p:spPr bwMode="auto">
          <a:xfrm>
            <a:off x="390821" y="1514475"/>
            <a:ext cx="11039475" cy="4317525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9362743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4D0F3E-F430-4CAA-B45C-5AAFF9232B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44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9B4FD4-7B68-4628-A01F-BB174A1A1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Nejmenší společný násobek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A0C9DF8A-99FD-41AE-A2F5-C451D9055B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19400" y="1715448"/>
                <a:ext cx="10753200" cy="4585475"/>
              </a:xfrm>
            </p:spPr>
            <p:txBody>
              <a:bodyPr vert="horz" lIns="0" tIns="0" rIns="0" bIns="0" rtlCol="0" anchor="t">
                <a:noAutofit/>
              </a:bodyPr>
              <a:lstStyle/>
              <a:p>
                <a:pPr marL="528955" indent="-457200"/>
                <a:r>
                  <a:rPr lang="cs-CZ" dirty="0">
                    <a:cs typeface="Arial"/>
                  </a:rPr>
                  <a:t>V množině přirozených čísel platí, že n(</a:t>
                </a:r>
                <a:r>
                  <a:rPr lang="cs-CZ" i="1" dirty="0" err="1">
                    <a:cs typeface="Arial"/>
                  </a:rPr>
                  <a:t>a,b</a:t>
                </a:r>
                <a:r>
                  <a:rPr lang="cs-CZ" dirty="0">
                    <a:cs typeface="Arial"/>
                  </a:rPr>
                  <a:t>) je nejmenší číslo ze společných násobků čísel </a:t>
                </a:r>
                <a:r>
                  <a:rPr lang="cs-CZ" i="1" dirty="0">
                    <a:cs typeface="Arial"/>
                  </a:rPr>
                  <a:t>a, b.</a:t>
                </a:r>
              </a:p>
              <a:p>
                <a:pPr marL="528955" indent="-457200"/>
                <a:r>
                  <a:rPr lang="cs-CZ" dirty="0">
                    <a:cs typeface="Arial"/>
                  </a:rPr>
                  <a:t>Definice 8 i 9 lze rozšířit na libovolný počet přirozených čísel </a:t>
                </a:r>
                <a:r>
                  <a:rPr lang="cs-CZ" i="1" dirty="0">
                    <a:cs typeface="Arial"/>
                  </a:rPr>
                  <a:t>a</a:t>
                </a:r>
                <a:r>
                  <a:rPr lang="cs-CZ" i="1" baseline="-25000" dirty="0">
                    <a:cs typeface="Arial"/>
                  </a:rPr>
                  <a:t>1</a:t>
                </a:r>
                <a:r>
                  <a:rPr lang="cs-CZ" i="1" dirty="0">
                    <a:cs typeface="Arial"/>
                  </a:rPr>
                  <a:t>, a</a:t>
                </a:r>
                <a:r>
                  <a:rPr lang="cs-CZ" i="1" baseline="-25000" dirty="0">
                    <a:cs typeface="Arial"/>
                  </a:rPr>
                  <a:t>2</a:t>
                </a:r>
                <a:r>
                  <a:rPr lang="cs-CZ" i="1" dirty="0">
                    <a:cs typeface="Arial"/>
                  </a:rPr>
                  <a:t>, … , </a:t>
                </a:r>
                <a:r>
                  <a:rPr lang="cs-CZ" i="1" dirty="0" err="1">
                    <a:cs typeface="Arial"/>
                  </a:rPr>
                  <a:t>a</a:t>
                </a:r>
                <a:r>
                  <a:rPr lang="cs-CZ" i="1" baseline="-25000" dirty="0" err="1">
                    <a:cs typeface="Arial"/>
                  </a:rPr>
                  <a:t>n</a:t>
                </a:r>
                <a:r>
                  <a:rPr lang="cs-CZ" dirty="0">
                    <a:cs typeface="Arial"/>
                  </a:rPr>
                  <a:t>.</a:t>
                </a:r>
              </a:p>
              <a:p>
                <a:pPr marL="528955" indent="-457200"/>
                <a:endParaRPr lang="cs-CZ" dirty="0">
                  <a:cs typeface="Arial"/>
                </a:endParaRPr>
              </a:p>
              <a:p>
                <a:pPr marL="71755" indent="0">
                  <a:buNone/>
                </a:pPr>
                <a:r>
                  <a:rPr lang="cs-CZ" b="1" dirty="0">
                    <a:cs typeface="Arial"/>
                  </a:rPr>
                  <a:t>Věta 6:</a:t>
                </a:r>
              </a:p>
              <a:p>
                <a:pPr marL="71755" indent="0">
                  <a:buNone/>
                </a:pPr>
                <a:r>
                  <a:rPr lang="cs-CZ" dirty="0">
                    <a:cs typeface="Arial"/>
                  </a:rPr>
                  <a:t>Pro každá dvě přirozená čísla </a:t>
                </a:r>
                <a:r>
                  <a:rPr lang="cs-CZ" i="1" dirty="0">
                    <a:cs typeface="Arial"/>
                  </a:rPr>
                  <a:t>a, b</a:t>
                </a:r>
                <a:r>
                  <a:rPr lang="cs-CZ" dirty="0">
                    <a:cs typeface="Arial"/>
                  </a:rPr>
                  <a:t> platí 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=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n</m:t>
                    </m:r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𝑎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,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𝑏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D</m:t>
                    </m:r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𝑎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,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𝑏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.</m:t>
                    </m:r>
                  </m:oMath>
                </a14:m>
                <a:endParaRPr lang="cs-CZ" dirty="0">
                  <a:cs typeface="Arial"/>
                </a:endParaRPr>
              </a:p>
              <a:p>
                <a:pPr marL="71755" indent="0">
                  <a:buNone/>
                </a:pPr>
                <a:endParaRPr lang="cs-CZ" i="1" dirty="0">
                  <a:cs typeface="Arial"/>
                </a:endParaRPr>
              </a:p>
              <a:p>
                <a:pPr marL="71755" indent="0">
                  <a:buNone/>
                </a:pPr>
                <a:r>
                  <a:rPr lang="cs-CZ" dirty="0">
                    <a:cs typeface="Arial"/>
                  </a:rPr>
                  <a:t>Pozor, Větu 6 nelze rozšířit na libovolný počet přirozených čísel!</a:t>
                </a:r>
              </a:p>
            </p:txBody>
          </p:sp>
        </mc:Choice>
        <mc:Fallback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A0C9DF8A-99FD-41AE-A2F5-C451D9055B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9400" y="1715448"/>
                <a:ext cx="10753200" cy="4585475"/>
              </a:xfrm>
              <a:blipFill>
                <a:blip r:embed="rId2"/>
                <a:stretch>
                  <a:fillRect l="-1304" t="-2523" r="-141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bdélník: se zakulacenými rohy 1">
            <a:extLst>
              <a:ext uri="{FF2B5EF4-FFF2-40B4-BE49-F238E27FC236}">
                <a16:creationId xmlns:a16="http://schemas.microsoft.com/office/drawing/2014/main" id="{962BFDE2-ED1C-4BCC-A575-4304070CBAEB}"/>
              </a:ext>
            </a:extLst>
          </p:cNvPr>
          <p:cNvSpPr/>
          <p:nvPr/>
        </p:nvSpPr>
        <p:spPr bwMode="auto">
          <a:xfrm>
            <a:off x="540000" y="3875314"/>
            <a:ext cx="10753200" cy="1285875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3572510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14B670-CE71-4971-B764-442FDF5CE9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68000" y="622800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5A1EC6-1902-40A7-80B5-9EDDD9A9B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Hledání n(</a:t>
            </a:r>
            <a:r>
              <a:rPr lang="cs-CZ" i="1" dirty="0" err="1"/>
              <a:t>a,b</a:t>
            </a:r>
            <a:r>
              <a:rPr lang="cs-CZ" dirty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AA5BA924-6CFB-4FA1-9DE8-3AC50EC3BE9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72000" indent="0">
                  <a:buNone/>
                </a:pPr>
                <a:r>
                  <a:rPr lang="cs-CZ" dirty="0"/>
                  <a:t>Nejmenší společný násobek čísel </a:t>
                </a:r>
                <a:r>
                  <a:rPr lang="cs-CZ" i="1" dirty="0"/>
                  <a:t>a, b</a:t>
                </a:r>
                <a:r>
                  <a:rPr lang="cs-CZ" dirty="0"/>
                  <a:t> můžeme určit třemi způsoby:</a:t>
                </a:r>
              </a:p>
              <a:p>
                <a:pPr marL="586350" indent="-514350">
                  <a:buFont typeface="+mj-lt"/>
                  <a:buAutoNum type="alphaLcParenR"/>
                </a:pPr>
                <a:r>
                  <a:rPr lang="cs-CZ" dirty="0"/>
                  <a:t>využitím definice, tj. vypsáním násobků obou čísel a nalezením nejmenšího společného násobku,</a:t>
                </a:r>
              </a:p>
              <a:p>
                <a:pPr marL="586350" indent="-514350">
                  <a:buFont typeface="+mj-lt"/>
                  <a:buAutoNum type="alphaLcParenR"/>
                </a:pPr>
                <a:r>
                  <a:rPr lang="cs-CZ" dirty="0"/>
                  <a:t>využitím vztahu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=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n</m:t>
                    </m:r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𝑎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,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𝑏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D</m:t>
                    </m:r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𝑎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,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𝑏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,</m:t>
                    </m:r>
                  </m:oMath>
                </a14:m>
                <a:endParaRPr lang="cs-CZ" dirty="0"/>
              </a:p>
              <a:p>
                <a:pPr marL="586350" indent="-514350">
                  <a:buFont typeface="+mj-lt"/>
                  <a:buAutoNum type="alphaLcParenR"/>
                </a:pPr>
                <a:r>
                  <a:rPr lang="cs-CZ" dirty="0"/>
                  <a:t>pomocí rozkladu na součin prvočinitelů – n(</a:t>
                </a:r>
                <a:r>
                  <a:rPr lang="cs-CZ" i="1" dirty="0" err="1"/>
                  <a:t>a,b</a:t>
                </a:r>
                <a:r>
                  <a:rPr lang="cs-CZ" dirty="0"/>
                  <a:t>) musí obsahovat všechna prvočísla vyskytující se v rozkladu čísel </a:t>
                </a:r>
                <a:r>
                  <a:rPr lang="cs-CZ" i="1" dirty="0"/>
                  <a:t>a, b, </a:t>
                </a:r>
                <a:r>
                  <a:rPr lang="cs-CZ" dirty="0"/>
                  <a:t>a to </a:t>
                </a:r>
                <a:br>
                  <a:rPr lang="cs-CZ" dirty="0"/>
                </a:br>
                <a:r>
                  <a:rPr lang="cs-CZ" dirty="0"/>
                  <a:t>v nejvyšší mocnině, ve které se vyskytují.</a:t>
                </a: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AA5BA924-6CFB-4FA1-9DE8-3AC50EC3BE9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04" t="-2798" r="-215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193017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125FE97-3609-4E07-9C7D-3D44CB3F60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46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4D8C09-8565-465A-AACB-4EDF0EF89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06343"/>
            <a:ext cx="10753200" cy="451576"/>
          </a:xfrm>
        </p:spPr>
        <p:txBody>
          <a:bodyPr/>
          <a:lstStyle/>
          <a:p>
            <a:r>
              <a:rPr lang="cs-CZ" dirty="0">
                <a:cs typeface="Arial"/>
              </a:rPr>
              <a:t>Příklad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2CE59BD-68D1-4FA9-9403-E499D3478BC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6000" y="869144"/>
                <a:ext cx="10981714" cy="4139998"/>
              </a:xfrm>
            </p:spPr>
            <p:txBody>
              <a:bodyPr vert="horz" lIns="0" tIns="0" rIns="0" bIns="0" rtlCol="0" anchor="t">
                <a:noAutofit/>
              </a:bodyPr>
              <a:lstStyle/>
              <a:p>
                <a:pPr marL="71755" indent="0">
                  <a:buNone/>
                </a:pPr>
                <a:r>
                  <a:rPr lang="cs-CZ" sz="2400" dirty="0">
                    <a:ea typeface="+mn-lt"/>
                    <a:cs typeface="+mn-lt"/>
                  </a:rPr>
                  <a:t>Najděte nejmenší společný násobek čísel 24 a 36.</a:t>
                </a:r>
                <a:endParaRPr lang="cs-CZ" sz="2400" dirty="0">
                  <a:cs typeface="Arial"/>
                </a:endParaRPr>
              </a:p>
              <a:p>
                <a:pPr marL="71755" indent="0">
                  <a:buNone/>
                </a:pPr>
                <a:r>
                  <a:rPr lang="cs-CZ" sz="2400" b="1" i="1" dirty="0">
                    <a:ea typeface="+mn-lt"/>
                    <a:cs typeface="+mn-lt"/>
                  </a:rPr>
                  <a:t>Řešení:</a:t>
                </a:r>
              </a:p>
              <a:p>
                <a:pPr marL="586105" indent="-514350">
                  <a:buFont typeface="+mj-lt"/>
                  <a:buAutoNum type="alphaLcParenR"/>
                </a:pPr>
                <a:r>
                  <a:rPr lang="cs-CZ" sz="2400" dirty="0">
                    <a:ea typeface="+mn-lt"/>
                    <a:cs typeface="+mn-lt"/>
                  </a:rPr>
                  <a:t>podle definice:</a:t>
                </a:r>
                <a:br>
                  <a:rPr lang="cs-CZ" sz="2400" dirty="0">
                    <a:ea typeface="+mn-lt"/>
                    <a:cs typeface="+mn-lt"/>
                  </a:rPr>
                </a:br>
                <a:r>
                  <a:rPr lang="cs-CZ" sz="2400" dirty="0">
                    <a:ea typeface="+mn-lt"/>
                    <a:cs typeface="+mn-lt"/>
                  </a:rPr>
                  <a:t>Násobky čísla 24: 24, 48, </a:t>
                </a:r>
                <a:r>
                  <a:rPr lang="cs-CZ" sz="2400" b="1" dirty="0">
                    <a:ea typeface="+mn-lt"/>
                    <a:cs typeface="+mn-lt"/>
                  </a:rPr>
                  <a:t>72</a:t>
                </a:r>
                <a:r>
                  <a:rPr lang="cs-CZ" sz="2400" dirty="0">
                    <a:ea typeface="+mn-lt"/>
                    <a:cs typeface="+mn-lt"/>
                  </a:rPr>
                  <a:t>, 96, 120, </a:t>
                </a:r>
                <a:r>
                  <a:rPr lang="cs-CZ" sz="2400" b="1" dirty="0">
                    <a:ea typeface="+mn-lt"/>
                    <a:cs typeface="+mn-lt"/>
                  </a:rPr>
                  <a:t>144</a:t>
                </a:r>
                <a:r>
                  <a:rPr lang="cs-CZ" sz="2400" dirty="0">
                    <a:ea typeface="+mn-lt"/>
                    <a:cs typeface="+mn-lt"/>
                  </a:rPr>
                  <a:t>, 168, 192, </a:t>
                </a:r>
                <a:r>
                  <a:rPr lang="cs-CZ" sz="2400" b="1" dirty="0">
                    <a:ea typeface="+mn-lt"/>
                    <a:cs typeface="+mn-lt"/>
                  </a:rPr>
                  <a:t>216</a:t>
                </a:r>
                <a:r>
                  <a:rPr lang="cs-CZ" sz="2400" dirty="0">
                    <a:ea typeface="+mn-lt"/>
                    <a:cs typeface="+mn-lt"/>
                  </a:rPr>
                  <a:t>, …</a:t>
                </a:r>
                <a:br>
                  <a:rPr lang="cs-CZ" sz="2400" dirty="0">
                    <a:ea typeface="+mn-lt"/>
                    <a:cs typeface="+mn-lt"/>
                  </a:rPr>
                </a:br>
                <a:r>
                  <a:rPr lang="cs-CZ" sz="2400" dirty="0">
                    <a:ea typeface="+mn-lt"/>
                    <a:cs typeface="+mn-lt"/>
                  </a:rPr>
                  <a:t>Násobky čísla 36: 36, </a:t>
                </a:r>
                <a:r>
                  <a:rPr lang="cs-CZ" sz="2400" b="1" dirty="0">
                    <a:ea typeface="+mn-lt"/>
                    <a:cs typeface="+mn-lt"/>
                  </a:rPr>
                  <a:t>72</a:t>
                </a:r>
                <a:r>
                  <a:rPr lang="cs-CZ" sz="2400" dirty="0">
                    <a:ea typeface="+mn-lt"/>
                    <a:cs typeface="+mn-lt"/>
                  </a:rPr>
                  <a:t>, 108, </a:t>
                </a:r>
                <a:r>
                  <a:rPr lang="cs-CZ" sz="2400" b="1" dirty="0">
                    <a:ea typeface="+mn-lt"/>
                    <a:cs typeface="+mn-lt"/>
                  </a:rPr>
                  <a:t>144</a:t>
                </a:r>
                <a:r>
                  <a:rPr lang="cs-CZ" sz="2400" dirty="0">
                    <a:ea typeface="+mn-lt"/>
                    <a:cs typeface="+mn-lt"/>
                  </a:rPr>
                  <a:t>, 180, </a:t>
                </a:r>
                <a:r>
                  <a:rPr lang="cs-CZ" sz="2400" b="1" dirty="0">
                    <a:ea typeface="+mn-lt"/>
                    <a:cs typeface="+mn-lt"/>
                  </a:rPr>
                  <a:t>216</a:t>
                </a:r>
                <a:r>
                  <a:rPr lang="cs-CZ" sz="2400" dirty="0">
                    <a:ea typeface="+mn-lt"/>
                    <a:cs typeface="+mn-lt"/>
                  </a:rPr>
                  <a:t>, 252, 288, 324, …</a:t>
                </a:r>
                <a:br>
                  <a:rPr lang="cs-CZ" sz="2400" dirty="0">
                    <a:ea typeface="+mn-lt"/>
                    <a:cs typeface="+mn-lt"/>
                  </a:rPr>
                </a:br>
                <a:r>
                  <a:rPr lang="cs-CZ" sz="2400" dirty="0">
                    <a:ea typeface="+mn-lt"/>
                    <a:cs typeface="Arial"/>
                  </a:rPr>
                  <a:t>Nejmenší společný násobek </a:t>
                </a:r>
                <a:r>
                  <a:rPr lang="cs-CZ" sz="2400" b="1" dirty="0">
                    <a:ea typeface="+mn-lt"/>
                    <a:cs typeface="Arial"/>
                  </a:rPr>
                  <a:t>n(</a:t>
                </a:r>
                <a:r>
                  <a:rPr lang="cs-CZ" sz="2400" b="1" i="1" dirty="0" err="1">
                    <a:ea typeface="+mn-lt"/>
                    <a:cs typeface="Arial"/>
                  </a:rPr>
                  <a:t>a,b</a:t>
                </a:r>
                <a:r>
                  <a:rPr lang="cs-CZ" sz="2400" b="1" dirty="0">
                    <a:ea typeface="+mn-lt"/>
                    <a:cs typeface="Arial"/>
                  </a:rPr>
                  <a:t>)=72</a:t>
                </a:r>
                <a:r>
                  <a:rPr lang="cs-CZ" sz="2400" dirty="0">
                    <a:ea typeface="+mn-lt"/>
                    <a:cs typeface="Arial"/>
                  </a:rPr>
                  <a:t>.</a:t>
                </a:r>
              </a:p>
              <a:p>
                <a:pPr marL="586105" indent="-514350">
                  <a:buFont typeface="+mj-lt"/>
                  <a:buAutoNum type="alphaLcParenR"/>
                </a:pPr>
                <a:r>
                  <a:rPr lang="cs-CZ" sz="2400" dirty="0"/>
                  <a:t>využitím vztahu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𝑎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𝑏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=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n</m:t>
                    </m:r>
                    <m:d>
                      <m:d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𝑎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,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𝑏</m:t>
                        </m:r>
                      </m:e>
                    </m:d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D</m:t>
                    </m:r>
                    <m:d>
                      <m:d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𝑎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,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𝑏</m:t>
                        </m:r>
                      </m:e>
                    </m:d>
                  </m:oMath>
                </a14:m>
                <a:br>
                  <a:rPr lang="cs-CZ" sz="2400" dirty="0">
                    <a:ea typeface="+mn-lt"/>
                    <a:cs typeface="Arial"/>
                  </a:rPr>
                </a:br>
                <a:r>
                  <a:rPr lang="cs-CZ" sz="2400" dirty="0">
                    <a:ea typeface="+mn-lt"/>
                    <a:cs typeface="Arial"/>
                  </a:rPr>
                  <a:t>Libovolným způsobem určíme, že D(</a:t>
                </a:r>
                <a:r>
                  <a:rPr lang="cs-CZ" sz="2400" i="1" dirty="0" err="1">
                    <a:ea typeface="+mn-lt"/>
                    <a:cs typeface="Arial"/>
                  </a:rPr>
                  <a:t>a,b</a:t>
                </a:r>
                <a:r>
                  <a:rPr lang="cs-CZ" sz="2400" dirty="0">
                    <a:ea typeface="+mn-lt"/>
                    <a:cs typeface="Arial"/>
                  </a:rPr>
                  <a:t>)=12 (platí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  <a:ea typeface="+mn-lt"/>
                        <a:cs typeface="Arial"/>
                      </a:rPr>
                      <m:t>24=2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∙12,  36=3∙12)</m:t>
                    </m:r>
                  </m:oMath>
                </a14:m>
                <a:r>
                  <a:rPr lang="cs-CZ" sz="2400" dirty="0">
                    <a:ea typeface="+mn-lt"/>
                    <a:cs typeface="Arial"/>
                  </a:rPr>
                  <a:t>.</a:t>
                </a:r>
                <a:br>
                  <a:rPr lang="cs-CZ" sz="2400" dirty="0">
                    <a:ea typeface="+mn-lt"/>
                    <a:cs typeface="Arial"/>
                  </a:rPr>
                </a:b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  <a:ea typeface="+mn-lt"/>
                        <a:cs typeface="Arial"/>
                      </a:rPr>
                      <m:t>24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∙36=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n</m:t>
                    </m:r>
                    <m:d>
                      <m:d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𝑎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,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𝑏</m:t>
                        </m:r>
                      </m:e>
                    </m:d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∙12</m:t>
                    </m:r>
                  </m:oMath>
                </a14:m>
                <a:br>
                  <a:rPr lang="cs-CZ" sz="2400" b="0" dirty="0">
                    <a:ea typeface="Cambria Math" panose="02040503050406030204" pitchFamily="18" charset="0"/>
                    <a:cs typeface="Arial"/>
                  </a:rPr>
                </a:br>
                <a14:m>
                  <m:oMath xmlns:m="http://schemas.openxmlformats.org/officeDocument/2006/math">
                    <m:r>
                      <a:rPr lang="cs-CZ" sz="24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𝐧</m:t>
                    </m:r>
                    <m:d>
                      <m:dPr>
                        <m:ctrlP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𝒂</m:t>
                        </m:r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,</m:t>
                        </m:r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𝒃</m:t>
                        </m:r>
                      </m:e>
                    </m:d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=</m:t>
                    </m:r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𝟕𝟐</m:t>
                    </m:r>
                  </m:oMath>
                </a14:m>
                <a:endParaRPr lang="cs-CZ" sz="2400" b="1" dirty="0">
                  <a:ea typeface="+mn-lt"/>
                  <a:cs typeface="Arial"/>
                </a:endParaRPr>
              </a:p>
              <a:p>
                <a:pPr marL="586105" indent="-514350">
                  <a:buFont typeface="+mj-lt"/>
                  <a:buAutoNum type="alphaLcParenR"/>
                </a:pPr>
                <a:r>
                  <a:rPr lang="cs-CZ" sz="2400" dirty="0">
                    <a:ea typeface="+mn-lt"/>
                    <a:cs typeface="+mn-lt"/>
                  </a:rPr>
                  <a:t>pomocí rozkladu na součin prvočinitelů:</a:t>
                </a:r>
                <a:br>
                  <a:rPr lang="cs-CZ" sz="2400" dirty="0">
                    <a:ea typeface="+mn-lt"/>
                    <a:cs typeface="+mn-lt"/>
                  </a:rPr>
                </a:b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  <a:ea typeface="+mn-lt"/>
                        <a:cs typeface="+mn-lt"/>
                      </a:rPr>
                      <m:t>24=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+mn-lt"/>
                            <a:cs typeface="+mn-lt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+mn-lt"/>
                            <a:cs typeface="+mn-lt"/>
                          </a:rPr>
                          <m:t>2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+mn-lt"/>
                            <a:cs typeface="+mn-lt"/>
                          </a:rPr>
                          <m:t>3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∙3       36=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2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2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∙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3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2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      </m:t>
                    </m:r>
                    <m:r>
                      <a:rPr lang="cs-CZ" sz="24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𝐧</m:t>
                    </m:r>
                    <m:d>
                      <m:dPr>
                        <m:ctrlP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</m:ctrlPr>
                      </m:dPr>
                      <m:e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𝒂</m:t>
                        </m:r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,</m:t>
                        </m:r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𝒃</m:t>
                        </m:r>
                      </m:e>
                    </m:d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=</m:t>
                    </m:r>
                    <m:sSup>
                      <m:sSupPr>
                        <m:ctrlP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</m:ctrlPr>
                      </m:sSupPr>
                      <m:e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𝟐</m:t>
                        </m:r>
                      </m:e>
                      <m:sup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𝟑</m:t>
                        </m:r>
                      </m:sup>
                    </m:sSup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∙</m:t>
                    </m:r>
                    <m:sSup>
                      <m:sSupPr>
                        <m:ctrlP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</m:ctrlPr>
                      </m:sSupPr>
                      <m:e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𝟑</m:t>
                        </m:r>
                      </m:e>
                      <m:sup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𝟐</m:t>
                        </m:r>
                      </m:sup>
                    </m:sSup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=</m:t>
                    </m:r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𝟕𝟐</m:t>
                    </m:r>
                  </m:oMath>
                </a14:m>
                <a:endParaRPr lang="cs-CZ" sz="2400" b="1" dirty="0">
                  <a:ea typeface="+mn-lt"/>
                  <a:cs typeface="+mn-lt"/>
                </a:endParaRP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2CE59BD-68D1-4FA9-9403-E499D3478BC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6000" y="869144"/>
                <a:ext cx="10981714" cy="4139998"/>
              </a:xfrm>
              <a:blipFill>
                <a:blip r:embed="rId2"/>
                <a:stretch>
                  <a:fillRect l="-999" t="-1178" b="-3092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53330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94179"/>
            <a:ext cx="10753200" cy="451576"/>
          </a:xfrm>
        </p:spPr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87808"/>
            <a:ext cx="10753200" cy="413999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sz="2000" b="1" dirty="0"/>
              <a:t>Příklad 22</a:t>
            </a:r>
            <a:endParaRPr lang="cs-CZ" dirty="0"/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Nalezněte alespoň tři přirozené společné násobky čísel  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a)   5, 12                 </a:t>
            </a:r>
            <a:endParaRPr lang="cs-CZ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b)   17, 0                </a:t>
            </a:r>
            <a:endParaRPr lang="cs-CZ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c)   - 6, 8, 17 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sz="2000" b="1" dirty="0">
                <a:ea typeface="+mn-lt"/>
                <a:cs typeface="+mn-lt"/>
              </a:rPr>
              <a:t>Příklad 23</a:t>
            </a:r>
            <a:endParaRPr lang="cs-CZ" dirty="0"/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Určete všechny společné násobky čísel 60 a 144, které jsou větší než 1000 a menší než 2000.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sz="2000" b="1" dirty="0">
                <a:ea typeface="+mn-lt"/>
                <a:cs typeface="+mn-lt"/>
              </a:rPr>
              <a:t>Příklad 24</a:t>
            </a:r>
            <a:endParaRPr lang="cs-CZ" sz="2000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Určete obecně</a:t>
            </a: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a)   n(a,1)                 c)   n(</a:t>
            </a:r>
            <a:r>
              <a:rPr lang="cs-CZ" sz="2000" dirty="0" err="1">
                <a:ea typeface="+mn-lt"/>
                <a:cs typeface="+mn-lt"/>
              </a:rPr>
              <a:t>a,ab</a:t>
            </a:r>
            <a:r>
              <a:rPr lang="cs-CZ" sz="2000" dirty="0">
                <a:ea typeface="+mn-lt"/>
                <a:cs typeface="+mn-lt"/>
              </a:rPr>
              <a:t>)          </a:t>
            </a: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b)   n(</a:t>
            </a:r>
            <a:r>
              <a:rPr lang="cs-CZ" sz="2000" dirty="0" err="1">
                <a:ea typeface="+mn-lt"/>
                <a:cs typeface="+mn-lt"/>
              </a:rPr>
              <a:t>a,a</a:t>
            </a:r>
            <a:r>
              <a:rPr lang="cs-CZ" sz="2000" dirty="0">
                <a:ea typeface="+mn-lt"/>
                <a:cs typeface="+mn-lt"/>
              </a:rPr>
              <a:t>)                 d)   n(a,a+1)</a:t>
            </a:r>
          </a:p>
          <a:p>
            <a:pPr marL="251460" indent="-179705">
              <a:buNone/>
            </a:pPr>
            <a:endParaRPr lang="cs-CZ" sz="2000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71755" indent="0">
              <a:buNone/>
            </a:pPr>
            <a:endParaRPr lang="cs-CZ" sz="2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3261769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48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41628"/>
            <a:ext cx="10753200" cy="451576"/>
          </a:xfrm>
        </p:spPr>
        <p:txBody>
          <a:bodyPr/>
          <a:lstStyle/>
          <a:p>
            <a:r>
              <a:rPr lang="cs-CZ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1381"/>
            <a:ext cx="10753200" cy="413999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sz="2000" b="1" dirty="0"/>
              <a:t>Příklad 25</a:t>
            </a:r>
            <a:endParaRPr lang="cs-CZ" dirty="0"/>
          </a:p>
          <a:p>
            <a:pPr marL="251460" indent="-179705">
              <a:buNone/>
            </a:pPr>
            <a:r>
              <a:rPr lang="cs-CZ" sz="2000" dirty="0"/>
              <a:t>  Jak se změní nejmenší společný násobek dvou přirozených čísel, když každé z nich vynásobíme třemi?</a:t>
            </a:r>
            <a:endParaRPr lang="cs-CZ" sz="2000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sz="2000" b="1" dirty="0"/>
              <a:t>Příklad 25</a:t>
            </a:r>
            <a:endParaRPr lang="cs-CZ" sz="2000" b="1" dirty="0">
              <a:cs typeface="Arial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Určete pomocí rozkladu na prvočinitele i pomocí vztahu mezi n(</a:t>
            </a:r>
            <a:r>
              <a:rPr lang="cs-CZ" sz="2000" dirty="0" err="1">
                <a:ea typeface="+mn-lt"/>
                <a:cs typeface="+mn-lt"/>
              </a:rPr>
              <a:t>a,b</a:t>
            </a:r>
            <a:r>
              <a:rPr lang="cs-CZ" sz="2000" dirty="0">
                <a:ea typeface="+mn-lt"/>
                <a:cs typeface="+mn-lt"/>
              </a:rPr>
              <a:t>) a D(</a:t>
            </a:r>
            <a:r>
              <a:rPr lang="cs-CZ" sz="2000" dirty="0" err="1">
                <a:ea typeface="+mn-lt"/>
                <a:cs typeface="+mn-lt"/>
              </a:rPr>
              <a:t>a,b</a:t>
            </a:r>
            <a:r>
              <a:rPr lang="cs-CZ" sz="2000" dirty="0">
                <a:ea typeface="+mn-lt"/>
                <a:cs typeface="+mn-lt"/>
              </a:rPr>
              <a:t>)   </a:t>
            </a: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a)  n(222, 185)</a:t>
            </a:r>
            <a:endParaRPr lang="cs-CZ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b)  n(360, 504)</a:t>
            </a:r>
            <a:endParaRPr lang="cs-CZ" dirty="0"/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c)  n(90, 108, 84) 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d)  n(156, 182, 208) </a:t>
            </a:r>
          </a:p>
          <a:p>
            <a:pPr marL="71755" indent="0">
              <a:buNone/>
            </a:pPr>
            <a:endParaRPr lang="cs-CZ" sz="2000" b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523989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4D090C-0CCD-4695-9257-3254AF52C5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7225C2E-7513-4EDE-AEB3-79445FBDC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 příkladů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C6DF55C-ED58-4949-8389-5D27F801D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b="1" dirty="0"/>
              <a:t>Příklad 22</a:t>
            </a:r>
            <a:r>
              <a:rPr lang="cs-CZ" sz="2400" dirty="0"/>
              <a:t>: a) 60, 120, 240, b) nelze, c) 408, 816, 1224 </a:t>
            </a:r>
          </a:p>
          <a:p>
            <a:pPr marL="72000" indent="0">
              <a:buNone/>
            </a:pPr>
            <a:r>
              <a:rPr lang="cs-CZ" sz="2400" b="1" dirty="0"/>
              <a:t>Příklad 23</a:t>
            </a:r>
            <a:r>
              <a:rPr lang="cs-CZ" sz="2400" dirty="0"/>
              <a:t>: 1440</a:t>
            </a:r>
          </a:p>
          <a:p>
            <a:pPr marL="72000" indent="0">
              <a:buNone/>
            </a:pPr>
            <a:r>
              <a:rPr lang="cs-CZ" sz="2400" b="1" dirty="0"/>
              <a:t>Příklad 24</a:t>
            </a:r>
            <a:r>
              <a:rPr lang="cs-CZ" sz="2400" dirty="0"/>
              <a:t>: a) a, b) a, c) ab, d) a.(a+1)</a:t>
            </a:r>
          </a:p>
          <a:p>
            <a:pPr marL="72000" indent="0">
              <a:buNone/>
            </a:pPr>
            <a:r>
              <a:rPr lang="cs-CZ" sz="2400" b="1" dirty="0"/>
              <a:t>Příklad 25</a:t>
            </a:r>
            <a:r>
              <a:rPr lang="cs-CZ" sz="2400" dirty="0"/>
              <a:t>: třikrát se zvětší</a:t>
            </a:r>
          </a:p>
          <a:p>
            <a:pPr marL="72000" indent="0">
              <a:buNone/>
            </a:pPr>
            <a:r>
              <a:rPr lang="cs-CZ" sz="2400" b="1" dirty="0"/>
              <a:t>Příklad 26</a:t>
            </a:r>
            <a:r>
              <a:rPr lang="cs-CZ" sz="2400" dirty="0"/>
              <a:t>: a) 1110, b) 2520, c) 3780, d) 4368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1051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4F4BA2A-43B7-47FE-AB33-075D279FBB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A63B8E0-10C5-4760-B1CF-B167EC7F6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Relace dělitelnosti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7CF998A2-BB7A-490F-9A42-3973B1660DF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0000" y="1285875"/>
                <a:ext cx="8585925" cy="4546125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sz="2400" b="1" dirty="0"/>
                  <a:t>Příklad 1</a:t>
                </a:r>
              </a:p>
              <a:p>
                <a:pPr marL="72000" indent="0">
                  <a:buNone/>
                </a:pPr>
                <a:r>
                  <a:rPr lang="cs-CZ" sz="2400" dirty="0"/>
                  <a:t>Rozeberme si dělitele čísla 10</a:t>
                </a:r>
              </a:p>
              <a:p>
                <a:r>
                  <a:rPr lang="cs-CZ" sz="2400" dirty="0"/>
                  <a:t>Celočíselných dělitelů čísla 10 je osm, jsou to čísla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1;2;5;10;−1;−2;−5;−10</m:t>
                    </m:r>
                  </m:oMath>
                </a14:m>
                <a:r>
                  <a:rPr lang="cs-CZ" sz="2400" dirty="0"/>
                  <a:t>.</a:t>
                </a:r>
              </a:p>
              <a:p>
                <a:r>
                  <a:rPr lang="cs-CZ" sz="2400" dirty="0"/>
                  <a:t>Dvojice sdružených dělitelů čísla 10 jsou: </a:t>
                </a:r>
                <a:br>
                  <a:rPr lang="cs-CZ" sz="240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1;10     2;5     −1;−10     −2;−5</m:t>
                    </m:r>
                  </m:oMath>
                </a14:m>
                <a:endParaRPr lang="cs-CZ" sz="2400" dirty="0"/>
              </a:p>
              <a:p>
                <a:r>
                  <a:rPr lang="cs-CZ" sz="2400" dirty="0"/>
                  <a:t>Samozřejmí </a:t>
                </a:r>
                <a:r>
                  <a:rPr lang="cs-CZ" sz="2400" dirty="0" err="1"/>
                  <a:t>dělitelé</a:t>
                </a:r>
                <a:r>
                  <a:rPr lang="cs-CZ" sz="2400" dirty="0"/>
                  <a:t> čísla 10 jsou čísla </a:t>
                </a:r>
                <a:br>
                  <a:rPr lang="cs-CZ" sz="2400" b="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1;10;−1;−10 </m:t>
                    </m:r>
                  </m:oMath>
                </a14:m>
                <a:endParaRPr lang="cs-CZ" sz="2400" dirty="0"/>
              </a:p>
              <a:p>
                <a:r>
                  <a:rPr lang="cs-CZ" sz="2400" dirty="0"/>
                  <a:t>Přirození </a:t>
                </a:r>
                <a:r>
                  <a:rPr lang="cs-CZ" sz="2400" dirty="0" err="1"/>
                  <a:t>dělitelé</a:t>
                </a:r>
                <a:r>
                  <a:rPr lang="cs-CZ" sz="2400" dirty="0"/>
                  <a:t> čísla 10 jsou čísla </a:t>
                </a:r>
                <a:br>
                  <a:rPr lang="cs-CZ" sz="2400" b="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1;2;5;10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7CF998A2-BB7A-490F-9A42-3973B1660D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000" y="1285875"/>
                <a:ext cx="8585925" cy="4546125"/>
              </a:xfrm>
              <a:blipFill>
                <a:blip r:embed="rId2"/>
                <a:stretch>
                  <a:fillRect l="-1278" t="-107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895122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50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1213576"/>
          </a:xfrm>
        </p:spPr>
        <p:txBody>
          <a:bodyPr/>
          <a:lstStyle/>
          <a:p>
            <a:r>
              <a:rPr lang="cs-CZ" dirty="0"/>
              <a:t>Rozklad přirozeného čísla na součin prvočinitelů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A541F6-6440-4B9C-86E2-1C9385AC4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723225"/>
            <a:ext cx="10753200" cy="3963343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179705">
              <a:buNone/>
            </a:pPr>
            <a:r>
              <a:rPr lang="cs-CZ" sz="2400" b="1" dirty="0">
                <a:ea typeface="+mn-lt"/>
                <a:cs typeface="+mn-lt"/>
              </a:rPr>
              <a:t>Prvočíselný rozklad přirozeného čísla</a:t>
            </a:r>
            <a:r>
              <a:rPr lang="cs-CZ" sz="2400" dirty="0">
                <a:ea typeface="+mn-lt"/>
                <a:cs typeface="+mn-lt"/>
              </a:rPr>
              <a:t>  využíváme především  k výpočtu největšího společného dělitele  a nejmenšího společného násobku daných čísel a k určení počtu všech přirozených dělitelů daného přirozeného čísla. </a:t>
            </a: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sz="2400" b="1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sz="2400" b="1" dirty="0">
                <a:ea typeface="+mn-lt"/>
                <a:cs typeface="+mn-lt"/>
              </a:rPr>
              <a:t>Příklady - prvočíselný rozklad:</a:t>
            </a:r>
          </a:p>
          <a:p>
            <a:pPr marL="71755" indent="0">
              <a:buNone/>
            </a:pPr>
            <a:r>
              <a:rPr lang="cs-CZ" sz="2400" b="1" dirty="0">
                <a:cs typeface="Arial"/>
              </a:rPr>
              <a:t>132 = 2 </a:t>
            </a:r>
            <a:r>
              <a:rPr lang="cs-CZ" sz="2400" b="1" dirty="0">
                <a:ea typeface="+mn-lt"/>
                <a:cs typeface="+mn-lt"/>
              </a:rPr>
              <a:t>•</a:t>
            </a:r>
            <a:r>
              <a:rPr lang="cs-CZ" sz="2400" b="1" dirty="0">
                <a:cs typeface="Arial"/>
              </a:rPr>
              <a:t> 2 • 3 </a:t>
            </a:r>
            <a:r>
              <a:rPr lang="cs-CZ" sz="2400" b="1" dirty="0">
                <a:ea typeface="+mn-lt"/>
                <a:cs typeface="+mn-lt"/>
              </a:rPr>
              <a:t>• </a:t>
            </a:r>
            <a:r>
              <a:rPr lang="cs-CZ" sz="2400" b="1" dirty="0">
                <a:cs typeface="Arial"/>
              </a:rPr>
              <a:t>11</a:t>
            </a:r>
          </a:p>
          <a:p>
            <a:pPr marL="71755" indent="0">
              <a:buNone/>
            </a:pPr>
            <a:r>
              <a:rPr lang="cs-CZ" sz="2400" b="1" dirty="0">
                <a:cs typeface="Arial"/>
              </a:rPr>
              <a:t>121 = 11 </a:t>
            </a:r>
            <a:r>
              <a:rPr lang="cs-CZ" sz="2400" b="1" dirty="0">
                <a:ea typeface="+mn-lt"/>
                <a:cs typeface="+mn-lt"/>
              </a:rPr>
              <a:t>• 11</a:t>
            </a:r>
          </a:p>
          <a:p>
            <a:pPr marL="71755" indent="0">
              <a:buNone/>
            </a:pPr>
            <a:r>
              <a:rPr lang="cs-CZ" sz="2400" b="1" dirty="0">
                <a:ea typeface="+mn-lt"/>
                <a:cs typeface="+mn-lt"/>
              </a:rPr>
              <a:t>72 = 2 • 2 • 2 • 3 • 3</a:t>
            </a:r>
          </a:p>
          <a:p>
            <a:pPr marL="71755" indent="0">
              <a:buNone/>
            </a:pPr>
            <a:endParaRPr lang="cs-CZ" sz="2400" dirty="0">
              <a:cs typeface="Arial"/>
            </a:endParaRPr>
          </a:p>
          <a:p>
            <a:pPr marL="71755" indent="0">
              <a:buNone/>
            </a:pPr>
            <a:endParaRPr lang="cs-CZ" sz="2400" dirty="0">
              <a:cs typeface="Arial"/>
            </a:endParaRPr>
          </a:p>
          <a:p>
            <a:pPr marL="251460" indent="-179705">
              <a:buNone/>
            </a:pPr>
            <a:endParaRPr lang="cs-CZ" sz="2400" b="1" dirty="0">
              <a:cs typeface="Arial"/>
            </a:endParaRP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71755" indent="0">
              <a:buNone/>
            </a:pP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481530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F761658-573A-4C99-B638-CC64195954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750DCA4-2AC0-48AB-9DBD-C3A042993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1436920"/>
          </a:xfrm>
        </p:spPr>
        <p:txBody>
          <a:bodyPr/>
          <a:lstStyle/>
          <a:p>
            <a:r>
              <a:rPr lang="cs-CZ" sz="3200" dirty="0"/>
              <a:t>Výpočet největšího společného dělitele a nejmenšího společného násobku z rozkladu daných čísel  na součin prvočinitelů.</a:t>
            </a:r>
            <a:r>
              <a:rPr lang="cs-CZ" sz="3200" b="0" dirty="0"/>
              <a:t> </a:t>
            </a:r>
            <a:endParaRPr lang="cs-CZ" sz="32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51C6A61-5DD9-4CAE-BABE-A17907BA9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427726"/>
            <a:ext cx="10753200" cy="3404274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179705">
              <a:buNone/>
            </a:pPr>
            <a:r>
              <a:rPr lang="cs-CZ" b="1" dirty="0">
                <a:ea typeface="+mn-lt"/>
                <a:cs typeface="+mn-lt"/>
              </a:rPr>
              <a:t>Největší společný dělitel</a:t>
            </a:r>
            <a:r>
              <a:rPr lang="cs-CZ" dirty="0">
                <a:ea typeface="+mn-lt"/>
                <a:cs typeface="+mn-lt"/>
              </a:rPr>
              <a:t> daných přirozených čísel je součinem všech prvočinitelů, kteří se současně vyskytují v prvočíselných rozkladech všech daných čísel, a to s nejmenším s vyskytujících se exponentů. </a:t>
            </a:r>
            <a:endParaRPr lang="cs-CZ">
              <a:cs typeface="Arial"/>
            </a:endParaRPr>
          </a:p>
          <a:p>
            <a:pPr marL="71755" indent="0">
              <a:buNone/>
            </a:pPr>
            <a:r>
              <a:rPr lang="cs-CZ" b="1" dirty="0">
                <a:ea typeface="+mn-lt"/>
                <a:cs typeface="+mn-lt"/>
              </a:rPr>
              <a:t>Nejmenší společný násobek</a:t>
            </a:r>
            <a:r>
              <a:rPr lang="cs-CZ" dirty="0">
                <a:ea typeface="+mn-lt"/>
                <a:cs typeface="+mn-lt"/>
              </a:rPr>
              <a:t> daných čísel je součinem všech různých prvočinitelů, kteří se vyskytují v rozkladech daných čísel, a to v největší mocnině. 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841085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CDCFBA5-512E-448B-B996-89C7ECCBC5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52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FD92128-F920-4375-971F-0AEDFE2B9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1095334"/>
          </a:xfrm>
        </p:spPr>
        <p:txBody>
          <a:bodyPr/>
          <a:lstStyle/>
          <a:p>
            <a:r>
              <a:rPr lang="cs-CZ" dirty="0">
                <a:cs typeface="Arial"/>
              </a:rPr>
              <a:t>Hledání D(</a:t>
            </a:r>
            <a:r>
              <a:rPr lang="cs-CZ" dirty="0" err="1">
                <a:cs typeface="Arial"/>
              </a:rPr>
              <a:t>a,b</a:t>
            </a:r>
            <a:r>
              <a:rPr lang="cs-CZ" dirty="0">
                <a:cs typeface="Arial"/>
              </a:rPr>
              <a:t>) a n(</a:t>
            </a:r>
            <a:r>
              <a:rPr lang="cs-CZ" dirty="0" err="1">
                <a:cs typeface="Arial"/>
              </a:rPr>
              <a:t>a,b</a:t>
            </a:r>
            <a:r>
              <a:rPr lang="cs-CZ" dirty="0">
                <a:cs typeface="Arial"/>
              </a:rPr>
              <a:t>) pomocí prvočíselného rozkladu</a:t>
            </a:r>
            <a:endParaRPr lang="cs-CZ" dirty="0" err="1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1042BD7-7602-4D58-AD25-50C21D9F0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256933"/>
            <a:ext cx="10753200" cy="3575067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endParaRPr lang="cs-CZ" b="1" i="1" u="sng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b="1" i="1" u="sng" dirty="0">
                <a:ea typeface="+mn-lt"/>
                <a:cs typeface="+mn-lt"/>
              </a:rPr>
              <a:t>Příklad:</a:t>
            </a:r>
            <a:r>
              <a:rPr lang="cs-CZ" i="1" u="sng" dirty="0">
                <a:ea typeface="+mn-lt"/>
                <a:cs typeface="+mn-lt"/>
              </a:rPr>
              <a:t> </a:t>
            </a:r>
            <a:r>
              <a:rPr lang="cs-CZ" dirty="0">
                <a:ea typeface="+mn-lt"/>
                <a:cs typeface="+mn-lt"/>
              </a:rPr>
              <a:t> </a:t>
            </a:r>
            <a:r>
              <a:rPr lang="cs-CZ" i="1" dirty="0">
                <a:ea typeface="+mn-lt"/>
                <a:cs typeface="+mn-lt"/>
              </a:rPr>
              <a:t>Zjistěte </a:t>
            </a:r>
            <a:r>
              <a:rPr lang="cs-CZ" dirty="0">
                <a:ea typeface="+mn-lt"/>
                <a:cs typeface="+mn-lt"/>
              </a:rPr>
              <a:t> D(108, 90)  a   n(108, 90). </a:t>
            </a:r>
            <a:endParaRPr lang="cs-CZ">
              <a:cs typeface="Arial"/>
            </a:endParaRPr>
          </a:p>
          <a:p>
            <a:pPr marL="71755" indent="0">
              <a:buNone/>
            </a:pPr>
            <a:endParaRPr lang="cs-CZ" b="1" i="1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b="1" i="1" dirty="0">
                <a:ea typeface="+mn-lt"/>
                <a:cs typeface="+mn-lt"/>
              </a:rPr>
              <a:t>Řešení:</a:t>
            </a:r>
            <a:r>
              <a:rPr lang="cs-CZ" dirty="0">
                <a:ea typeface="+mn-lt"/>
                <a:cs typeface="+mn-lt"/>
              </a:rPr>
              <a:t>           108 = 2</a:t>
            </a:r>
            <a:r>
              <a:rPr lang="cs-CZ" baseline="30000" dirty="0">
                <a:ea typeface="+mn-lt"/>
                <a:cs typeface="+mn-lt"/>
              </a:rPr>
              <a:t>2</a:t>
            </a:r>
            <a:r>
              <a:rPr lang="cs-CZ" dirty="0">
                <a:ea typeface="+mn-lt"/>
                <a:cs typeface="+mn-lt"/>
              </a:rPr>
              <a:t>. 3</a:t>
            </a:r>
            <a:r>
              <a:rPr lang="cs-CZ" baseline="30000" dirty="0">
                <a:ea typeface="+mn-lt"/>
                <a:cs typeface="+mn-lt"/>
              </a:rPr>
              <a:t>3      </a:t>
            </a:r>
            <a:r>
              <a:rPr lang="cs-CZ" dirty="0">
                <a:ea typeface="+mn-lt"/>
                <a:cs typeface="+mn-lt"/>
              </a:rPr>
              <a:t>     90 =  2 . 3</a:t>
            </a:r>
            <a:r>
              <a:rPr lang="cs-CZ" baseline="30000" dirty="0">
                <a:ea typeface="+mn-lt"/>
                <a:cs typeface="+mn-lt"/>
              </a:rPr>
              <a:t>2</a:t>
            </a:r>
            <a:r>
              <a:rPr lang="cs-CZ" dirty="0">
                <a:ea typeface="+mn-lt"/>
                <a:cs typeface="+mn-lt"/>
              </a:rPr>
              <a:t> . 5 </a:t>
            </a:r>
            <a:endParaRPr lang="cs-CZ">
              <a:cs typeface="Arial"/>
            </a:endParaRP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                        D(108, 90) = 2 . 3</a:t>
            </a:r>
            <a:r>
              <a:rPr lang="cs-CZ" baseline="30000" dirty="0">
                <a:ea typeface="+mn-lt"/>
                <a:cs typeface="+mn-lt"/>
              </a:rPr>
              <a:t>2</a:t>
            </a:r>
            <a:r>
              <a:rPr lang="cs-CZ" dirty="0">
                <a:ea typeface="+mn-lt"/>
                <a:cs typeface="+mn-lt"/>
              </a:rPr>
              <a:t> =  18 </a:t>
            </a:r>
            <a:endParaRPr lang="cs-CZ">
              <a:cs typeface="Arial"/>
            </a:endParaRP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                         n(108, 90) =  2</a:t>
            </a:r>
            <a:r>
              <a:rPr lang="cs-CZ" baseline="30000" dirty="0">
                <a:ea typeface="+mn-lt"/>
                <a:cs typeface="+mn-lt"/>
              </a:rPr>
              <a:t>2</a:t>
            </a:r>
            <a:r>
              <a:rPr lang="cs-CZ" dirty="0">
                <a:ea typeface="+mn-lt"/>
                <a:cs typeface="+mn-lt"/>
              </a:rPr>
              <a:t>. 3</a:t>
            </a:r>
            <a:r>
              <a:rPr lang="cs-CZ" baseline="30000" dirty="0">
                <a:ea typeface="+mn-lt"/>
                <a:cs typeface="+mn-lt"/>
              </a:rPr>
              <a:t>3</a:t>
            </a:r>
            <a:r>
              <a:rPr lang="cs-CZ" dirty="0">
                <a:ea typeface="+mn-lt"/>
                <a:cs typeface="+mn-lt"/>
              </a:rPr>
              <a:t>. 5 = 540 </a:t>
            </a:r>
            <a:endParaRPr lang="cs-CZ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4688978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EDB86D-E348-4DED-8084-89D64CDF2A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53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B8FEC99-5354-4F74-BEB6-77F012E7B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Určení počtu dělitelů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Zástupný obsah 8">
                <a:extLst>
                  <a:ext uri="{FF2B5EF4-FFF2-40B4-BE49-F238E27FC236}">
                    <a16:creationId xmlns:a16="http://schemas.microsoft.com/office/drawing/2014/main" id="{E61447E8-EF08-4FE5-8EA4-120637BE185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 vert="horz" lIns="0" tIns="0" rIns="0" bIns="0" rtlCol="0" anchor="t">
                <a:noAutofit/>
              </a:bodyPr>
              <a:lstStyle/>
              <a:p>
                <a:pPr marL="71755" indent="0">
                  <a:buNone/>
                </a:pPr>
                <a:r>
                  <a:rPr lang="cs-CZ" b="1" dirty="0">
                    <a:cs typeface="Arial"/>
                  </a:rPr>
                  <a:t>Věta</a:t>
                </a:r>
                <a:r>
                  <a:rPr lang="cs-CZ" dirty="0">
                    <a:cs typeface="Arial"/>
                  </a:rPr>
                  <a:t>: Je </a:t>
                </a:r>
                <a:r>
                  <a:rPr lang="cs-CZ" dirty="0" err="1">
                    <a:cs typeface="Arial"/>
                  </a:rPr>
                  <a:t>li</a:t>
                </a:r>
                <a:r>
                  <a:rPr lang="cs-CZ" dirty="0">
                    <a:cs typeface="Arial"/>
                  </a:rPr>
                  <a:t>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p>
                    </m:sSubSup>
                    <m:sSubSup>
                      <m:sSub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p>
                    </m:sSubSup>
                  </m:oMath>
                </a14:m>
                <a:r>
                  <a:rPr lang="cs-CZ" dirty="0"/>
                  <a:t>…</a:t>
                </a:r>
                <a:r>
                  <a:rPr lang="cs-CZ" b="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sup>
                    </m:sSubSup>
                  </m:oMath>
                </a14:m>
                <a:endParaRPr lang="cs-CZ" dirty="0"/>
              </a:p>
              <a:p>
                <a:pPr marL="71755" indent="0">
                  <a:buNone/>
                </a:pPr>
                <a:r>
                  <a:rPr lang="cs-CZ" dirty="0">
                    <a:cs typeface="Arial"/>
                  </a:rPr>
                  <a:t>rozklad přirozeného čísla a </a:t>
                </a:r>
                <a:r>
                  <a:rPr lang="en-GB" dirty="0">
                    <a:cs typeface="Arial"/>
                  </a:rPr>
                  <a:t>&gt; 1 </a:t>
                </a:r>
                <a:r>
                  <a:rPr lang="en-US" dirty="0" err="1">
                    <a:cs typeface="Arial"/>
                  </a:rPr>
                  <a:t>na</a:t>
                </a:r>
                <a:r>
                  <a:rPr lang="en-US" dirty="0">
                    <a:cs typeface="Arial"/>
                  </a:rPr>
                  <a:t> </a:t>
                </a:r>
                <a:r>
                  <a:rPr lang="en-US" dirty="0" err="1">
                    <a:cs typeface="Arial"/>
                  </a:rPr>
                  <a:t>prvo</a:t>
                </a:r>
                <a:r>
                  <a:rPr lang="cs-CZ" dirty="0">
                    <a:cs typeface="Arial"/>
                  </a:rPr>
                  <a:t>činitele, pak počet dělitelů čísla a je určen vztahem</a:t>
                </a:r>
              </a:p>
              <a:p>
                <a:pPr marL="71755" indent="0" algn="ctr">
                  <a:buNone/>
                </a:pP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(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cs typeface="Arial"/>
                          </a:rPr>
                          <m:t>𝑒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  <a:cs typeface="Arial"/>
                          </a:rPr>
                          <m:t>1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  <a:cs typeface="Arial"/>
                      </a:rPr>
                      <m:t>+1)(</m:t>
                    </m:r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cs typeface="Arial"/>
                          </a:rPr>
                          <m:t>𝑒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  <a:cs typeface="Arial"/>
                          </a:rPr>
                          <m:t>2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  <a:cs typeface="Arial"/>
                      </a:rPr>
                      <m:t>+1)</m:t>
                    </m:r>
                  </m:oMath>
                </a14:m>
                <a:r>
                  <a:rPr lang="cs-CZ" dirty="0">
                    <a:cs typeface="Arial"/>
                  </a:rPr>
                  <a:t>…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i="1">
                            <a:latin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/>
                              </a:rPr>
                              <m:t>𝑒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/>
                              </a:rPr>
                              <m:t>𝑘</m:t>
                            </m:r>
                          </m:sub>
                        </m:sSub>
                        <m:r>
                          <a:rPr lang="cs-CZ" i="1">
                            <a:latin typeface="Cambria Math" panose="02040503050406030204" pitchFamily="18" charset="0"/>
                            <a:cs typeface="Arial"/>
                          </a:rPr>
                          <m:t>+1</m:t>
                        </m:r>
                      </m:e>
                    </m:d>
                  </m:oMath>
                </a14:m>
                <a:endParaRPr lang="cs-CZ" dirty="0">
                  <a:cs typeface="Arial"/>
                </a:endParaRPr>
              </a:p>
              <a:p>
                <a:pPr marL="71755" indent="0">
                  <a:buNone/>
                </a:pPr>
                <a:endParaRPr lang="cs-CZ" dirty="0">
                  <a:cs typeface="Arial"/>
                </a:endParaRPr>
              </a:p>
              <a:p>
                <a:pPr marL="71755" indent="0">
                  <a:buNone/>
                </a:pPr>
                <a:r>
                  <a:rPr lang="cs-CZ" dirty="0">
                    <a:cs typeface="Arial"/>
                  </a:rPr>
                  <a:t>Všechny přirozené dělitele čísla a určíme jako všechny možné součiny prvočinitelů, přičemž každý prvočinitel, probíhá všechny mocniny od 0. po tu, ve které se vyskytují v rozkladu.</a:t>
                </a:r>
              </a:p>
            </p:txBody>
          </p:sp>
        </mc:Choice>
        <mc:Fallback>
          <p:sp>
            <p:nvSpPr>
              <p:cNvPr id="9" name="Zástupný obsah 8">
                <a:extLst>
                  <a:ext uri="{FF2B5EF4-FFF2-40B4-BE49-F238E27FC236}">
                    <a16:creationId xmlns:a16="http://schemas.microsoft.com/office/drawing/2014/main" id="{E61447E8-EF08-4FE5-8EA4-120637BE185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04" t="-2798" b="-368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062704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125FE97-3609-4E07-9C7D-3D44CB3F60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54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4D8C09-8565-465A-AACB-4EDF0EF89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06343"/>
            <a:ext cx="10753200" cy="451576"/>
          </a:xfrm>
        </p:spPr>
        <p:txBody>
          <a:bodyPr/>
          <a:lstStyle/>
          <a:p>
            <a:r>
              <a:rPr lang="cs-CZ">
                <a:cs typeface="Arial"/>
              </a:rPr>
              <a:t>Příklad</a:t>
            </a:r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2CE59BD-68D1-4FA9-9403-E499D3478BC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6000" y="869143"/>
                <a:ext cx="10981714" cy="4790251"/>
              </a:xfrm>
            </p:spPr>
            <p:txBody>
              <a:bodyPr vert="horz" lIns="0" tIns="0" rIns="0" bIns="0" rtlCol="0" anchor="t">
                <a:noAutofit/>
              </a:bodyPr>
              <a:lstStyle/>
              <a:p>
                <a:pPr marL="71755" indent="0">
                  <a:buNone/>
                </a:pPr>
                <a:r>
                  <a:rPr lang="cs-CZ" sz="2400" dirty="0">
                    <a:ea typeface="+mn-lt"/>
                    <a:cs typeface="+mn-lt"/>
                  </a:rPr>
                  <a:t>Zjistěte počet všech přirozených dělitelů čísla 90 a napište je všechny.</a:t>
                </a:r>
                <a:endParaRPr lang="cs-CZ" sz="2400" dirty="0">
                  <a:cs typeface="Arial"/>
                </a:endParaRPr>
              </a:p>
              <a:p>
                <a:pPr marL="71755" indent="0">
                  <a:buNone/>
                </a:pPr>
                <a:r>
                  <a:rPr lang="cs-CZ" sz="2400" b="1" i="1" dirty="0">
                    <a:ea typeface="+mn-lt"/>
                    <a:cs typeface="+mn-lt"/>
                  </a:rPr>
                  <a:t>Řešení: </a:t>
                </a:r>
                <a14:m>
                  <m:oMath xmlns:m="http://schemas.openxmlformats.org/officeDocument/2006/math">
                    <m:r>
                      <a:rPr lang="cs-CZ" sz="2400" b="1" i="1" smtClean="0">
                        <a:latin typeface="Cambria Math" panose="02040503050406030204" pitchFamily="18" charset="0"/>
                        <a:ea typeface="+mn-lt"/>
                        <a:cs typeface="+mn-lt"/>
                      </a:rPr>
                      <m:t>𝟗𝟎</m:t>
                    </m:r>
                    <m:r>
                      <a:rPr lang="cs-CZ" sz="2400" b="1" i="1" smtClean="0">
                        <a:latin typeface="Cambria Math" panose="02040503050406030204" pitchFamily="18" charset="0"/>
                        <a:ea typeface="+mn-lt"/>
                        <a:cs typeface="+mn-lt"/>
                      </a:rPr>
                      <m:t>=</m:t>
                    </m:r>
                    <m:r>
                      <a:rPr lang="cs-CZ" sz="2400" b="1" i="1" smtClean="0">
                        <a:latin typeface="Cambria Math" panose="02040503050406030204" pitchFamily="18" charset="0"/>
                        <a:ea typeface="+mn-lt"/>
                        <a:cs typeface="+mn-lt"/>
                      </a:rPr>
                      <m:t>𝟐</m:t>
                    </m:r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×</m:t>
                    </m:r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𝟓</m:t>
                    </m:r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×</m:t>
                    </m:r>
                    <m:sSup>
                      <m:sSupPr>
                        <m:ctrlP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</m:ctrlPr>
                      </m:sSupPr>
                      <m:e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𝟑</m:t>
                        </m:r>
                      </m:e>
                      <m:sup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𝟐</m:t>
                        </m:r>
                      </m:sup>
                    </m:sSup>
                  </m:oMath>
                </a14:m>
                <a:endParaRPr lang="cs-CZ" sz="2400" b="1" i="1" dirty="0">
                  <a:ea typeface="+mn-lt"/>
                  <a:cs typeface="+mn-lt"/>
                </a:endParaRPr>
              </a:p>
              <a:p>
                <a:pPr marL="71755" indent="0">
                  <a:buNone/>
                </a:pPr>
                <a:endParaRPr lang="cs-CZ" sz="2400" b="1" i="1" dirty="0">
                  <a:ea typeface="+mn-lt"/>
                  <a:cs typeface="+mn-lt"/>
                </a:endParaRPr>
              </a:p>
              <a:p>
                <a:pPr marL="71755" indent="0">
                  <a:buNone/>
                </a:pPr>
                <a:r>
                  <a:rPr lang="cs-CZ" sz="2400" b="1" i="1" dirty="0" err="1">
                    <a:ea typeface="+mn-lt"/>
                    <a:cs typeface="+mn-lt"/>
                  </a:rPr>
                  <a:t>Dělitelé</a:t>
                </a:r>
                <a:r>
                  <a:rPr lang="cs-CZ" sz="2400" b="1" i="1" dirty="0">
                    <a:ea typeface="+mn-lt"/>
                    <a:cs typeface="+mn-lt"/>
                  </a:rPr>
                  <a:t> neobsahující č. 5		</a:t>
                </a:r>
                <a:r>
                  <a:rPr lang="cs-CZ" sz="2400" b="1" i="1" dirty="0" err="1">
                    <a:ea typeface="+mn-lt"/>
                    <a:cs typeface="+mn-lt"/>
                  </a:rPr>
                  <a:t>Dělitelé</a:t>
                </a:r>
                <a:r>
                  <a:rPr lang="cs-CZ" sz="2400" b="1" i="1" dirty="0">
                    <a:ea typeface="+mn-lt"/>
                    <a:cs typeface="+mn-lt"/>
                  </a:rPr>
                  <a:t> obsahující č. 5</a:t>
                </a:r>
              </a:p>
              <a:p>
                <a:pPr marL="71755" indent="0">
                  <a:buNone/>
                </a:pPr>
                <a:endParaRPr lang="cs-CZ" sz="2400" b="1" i="1" dirty="0">
                  <a:ea typeface="+mn-lt"/>
                  <a:cs typeface="+mn-lt"/>
                </a:endParaRPr>
              </a:p>
              <a:p>
                <a:pPr marL="71755" indent="0">
                  <a:buNone/>
                </a:pPr>
                <a:r>
                  <a:rPr lang="cs-CZ" sz="2400" i="1" dirty="0">
                    <a:ea typeface="+mn-lt"/>
                    <a:cs typeface="+mn-lt"/>
                  </a:rPr>
                  <a:t>	1	3	9			1	3	9</a:t>
                </a:r>
              </a:p>
              <a:p>
                <a:pPr marL="71755" indent="0">
                  <a:buNone/>
                </a:pPr>
                <a:r>
                  <a:rPr lang="cs-CZ" sz="2400" i="1" dirty="0">
                    <a:ea typeface="+mn-lt"/>
                    <a:cs typeface="+mn-lt"/>
                  </a:rPr>
                  <a:t>1</a:t>
                </a:r>
                <a:r>
                  <a:rPr lang="cs-CZ" sz="2400" b="1" i="1" dirty="0">
                    <a:ea typeface="+mn-lt"/>
                    <a:cs typeface="+mn-lt"/>
                  </a:rPr>
                  <a:t>	1	3	9			5	15	45</a:t>
                </a:r>
              </a:p>
              <a:p>
                <a:pPr marL="71755" indent="0">
                  <a:buNone/>
                </a:pPr>
                <a:r>
                  <a:rPr lang="cs-CZ" sz="2400" i="1" dirty="0">
                    <a:ea typeface="+mn-lt"/>
                    <a:cs typeface="+mn-lt"/>
                  </a:rPr>
                  <a:t>2</a:t>
                </a:r>
                <a:r>
                  <a:rPr lang="cs-CZ" sz="2400" b="1" i="1" dirty="0">
                    <a:ea typeface="+mn-lt"/>
                    <a:cs typeface="+mn-lt"/>
                  </a:rPr>
                  <a:t>	2	6	18			10	30	90</a:t>
                </a:r>
              </a:p>
              <a:p>
                <a:pPr marL="71755" indent="0">
                  <a:buNone/>
                </a:pPr>
                <a:endParaRPr lang="cs-CZ" sz="2400" b="1" i="1" dirty="0">
                  <a:ea typeface="+mn-lt"/>
                  <a:cs typeface="+mn-lt"/>
                </a:endParaRPr>
              </a:p>
              <a:p>
                <a:pPr marL="71755" indent="0">
                  <a:buNone/>
                </a:pPr>
                <a:r>
                  <a:rPr lang="cs-CZ" sz="2400" b="1" i="1" dirty="0">
                    <a:ea typeface="+mn-lt"/>
                    <a:cs typeface="+mn-lt"/>
                  </a:rPr>
                  <a:t>Číslo 90 má 12 přirozených dělitelů.</a:t>
                </a:r>
              </a:p>
              <a:p>
                <a:pPr marL="71755" indent="0">
                  <a:buNone/>
                </a:pPr>
                <a:endParaRPr lang="cs-CZ" sz="2400" b="1" i="1" dirty="0">
                  <a:ea typeface="+mn-lt"/>
                  <a:cs typeface="+mn-lt"/>
                </a:endParaRPr>
              </a:p>
              <a:p>
                <a:pPr marL="71755" indent="0">
                  <a:buNone/>
                </a:pPr>
                <a:endParaRPr lang="cs-CZ" sz="2400" b="1" i="1" dirty="0">
                  <a:ea typeface="+mn-lt"/>
                  <a:cs typeface="+mn-lt"/>
                </a:endParaRP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2CE59BD-68D1-4FA9-9403-E499D3478BC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6000" y="869143"/>
                <a:ext cx="10981714" cy="4790251"/>
              </a:xfrm>
              <a:blipFill>
                <a:blip r:embed="rId2"/>
                <a:stretch>
                  <a:fillRect l="-999" t="-101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912455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94179"/>
            <a:ext cx="10753200" cy="451576"/>
          </a:xfrm>
        </p:spPr>
        <p:txBody>
          <a:bodyPr/>
          <a:lstStyle/>
          <a:p>
            <a:r>
              <a:rPr lang="cs-CZ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87808"/>
            <a:ext cx="10753200" cy="4139998"/>
          </a:xfrm>
        </p:spPr>
        <p:txBody>
          <a:bodyPr vert="horz" lIns="0" tIns="0" rIns="0" bIns="0" rtlCol="0" anchor="t">
            <a:noAutofit/>
          </a:bodyPr>
          <a:lstStyle/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400" b="1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Příklad 27.</a:t>
            </a:r>
            <a:r>
              <a:rPr lang="cs-CZ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Vypočítejte     </a:t>
            </a:r>
            <a:br>
              <a:rPr lang="cs-CZ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cs-CZ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a)   D</a:t>
            </a:r>
            <a:r>
              <a:rPr lang="es-ES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[n(84, 54), n(24, 132)]   </a:t>
            </a:r>
            <a:br>
              <a:rPr lang="cs-CZ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cs-CZ" sz="2400" dirty="0">
                <a:ea typeface="Times New Roman" panose="02020603050405020304" pitchFamily="18" charset="0"/>
                <a:cs typeface="Calibri" panose="020F0502020204030204" pitchFamily="34" charset="0"/>
              </a:rPr>
              <a:t>b)</a:t>
            </a:r>
            <a:r>
              <a:rPr lang="es-ES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cs-CZ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n[D(84, 132), n(24, 54)] </a:t>
            </a:r>
            <a:endParaRPr lang="cs-CZ" sz="2400" dirty="0"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0" lvl="2" indent="-228600">
              <a:spcAft>
                <a:spcPts val="400"/>
              </a:spcAft>
              <a:buFont typeface="+mj-lt"/>
              <a:buAutoNum type="alphaLcParenR" startAt="2"/>
              <a:tabLst>
                <a:tab pos="1485900" algn="l"/>
              </a:tabLst>
            </a:pPr>
            <a:endParaRPr lang="cs-CZ" sz="2400" dirty="0"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400" b="1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Příklad 28</a:t>
            </a:r>
            <a:r>
              <a:rPr lang="cs-CZ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es-ES" sz="2400" dirty="0" err="1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Zjistěte</a:t>
            </a:r>
            <a:r>
              <a:rPr lang="es-ES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s-ES" sz="2400" dirty="0" err="1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zda</a:t>
            </a:r>
            <a:r>
              <a:rPr lang="es-ES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ES" sz="2400" dirty="0" err="1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platí</a:t>
            </a:r>
            <a:r>
              <a:rPr lang="es-ES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:   D[n(48, 72), n(48, 144)] =    n [48, D(72, 144)]   </a:t>
            </a:r>
            <a:endParaRPr lang="cs-CZ" sz="2400" dirty="0"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>
              <a:spcAft>
                <a:spcPts val="400"/>
              </a:spcAft>
              <a:buFont typeface="+mj-lt"/>
              <a:buAutoNum type="arabicPeriod"/>
              <a:tabLst>
                <a:tab pos="457200" algn="l"/>
              </a:tabLst>
            </a:pPr>
            <a:endParaRPr lang="cs-CZ" sz="2400" dirty="0"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400" b="1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Příklad 29</a:t>
            </a:r>
            <a:r>
              <a:rPr lang="cs-CZ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. Určete nejmenší nenulové přirozené číslo, kterým je třeba násobit</a:t>
            </a:r>
          </a:p>
          <a:p>
            <a:pPr marL="457200" lvl="1" indent="0">
              <a:spcAft>
                <a:spcPts val="400"/>
              </a:spcAft>
              <a:buNone/>
              <a:tabLst>
                <a:tab pos="914400" algn="l"/>
              </a:tabLst>
            </a:pPr>
            <a:r>
              <a:rPr lang="cs-CZ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a) číslo 1224, abychom dostali druhou mocninu přirozeného čísla</a:t>
            </a:r>
          </a:p>
          <a:p>
            <a:pPr marL="457200" lvl="1" indent="0">
              <a:spcAft>
                <a:spcPts val="400"/>
              </a:spcAft>
              <a:buNone/>
              <a:tabLst>
                <a:tab pos="914400" algn="l"/>
              </a:tabLst>
            </a:pPr>
            <a:r>
              <a:rPr lang="cs-CZ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b) číslo 600, abychom dostali třetí mocninu přirozeného čísla.</a:t>
            </a:r>
          </a:p>
        </p:txBody>
      </p:sp>
    </p:spTree>
    <p:extLst>
      <p:ext uri="{BB962C8B-B14F-4D97-AF65-F5344CB8AC3E}">
        <p14:creationId xmlns:p14="http://schemas.microsoft.com/office/powerpoint/2010/main" val="179369248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41628"/>
            <a:ext cx="10753200" cy="451576"/>
          </a:xfrm>
        </p:spPr>
        <p:txBody>
          <a:bodyPr/>
          <a:lstStyle/>
          <a:p>
            <a:r>
              <a:rPr lang="cs-CZ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1381"/>
            <a:ext cx="10753200" cy="4968716"/>
          </a:xfrm>
        </p:spPr>
        <p:txBody>
          <a:bodyPr vert="horz" lIns="0" tIns="0" rIns="0" bIns="0" rtlCol="0" anchor="t">
            <a:noAutofit/>
          </a:bodyPr>
          <a:lstStyle/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400" b="1" dirty="0">
                <a:effectLst/>
                <a:ea typeface="Times New Roman" panose="02020603050405020304" pitchFamily="18" charset="0"/>
              </a:rPr>
              <a:t>Příklad </a:t>
            </a:r>
            <a:r>
              <a:rPr lang="cs-CZ" sz="2400" b="1" dirty="0">
                <a:ea typeface="Times New Roman" panose="02020603050405020304" pitchFamily="18" charset="0"/>
              </a:rPr>
              <a:t>30</a:t>
            </a:r>
            <a:r>
              <a:rPr lang="cs-CZ" sz="2400" dirty="0">
                <a:effectLst/>
                <a:ea typeface="Times New Roman" panose="02020603050405020304" pitchFamily="18" charset="0"/>
              </a:rPr>
              <a:t>. Určete všechny přirozené dělitele čísel   68,   360,  504.</a:t>
            </a: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endParaRPr lang="cs-CZ" sz="2400" dirty="0">
              <a:effectLst/>
              <a:ea typeface="Times New Roman" panose="02020603050405020304" pitchFamily="18" charset="0"/>
            </a:endParaRP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400" b="1" dirty="0">
                <a:effectLst/>
                <a:ea typeface="Times New Roman" panose="02020603050405020304" pitchFamily="18" charset="0"/>
              </a:rPr>
              <a:t>Příklad 31</a:t>
            </a:r>
            <a:r>
              <a:rPr lang="cs-CZ" sz="2400" dirty="0">
                <a:effectLst/>
                <a:ea typeface="Times New Roman" panose="02020603050405020304" pitchFamily="18" charset="0"/>
              </a:rPr>
              <a:t>. Určete počet všech přirozených dělitelů čísel   420,  824,  687.</a:t>
            </a: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endParaRPr lang="cs-CZ" sz="2400" dirty="0">
              <a:effectLst/>
              <a:ea typeface="Times New Roman" panose="02020603050405020304" pitchFamily="18" charset="0"/>
            </a:endParaRP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400" b="1" dirty="0">
                <a:effectLst/>
                <a:ea typeface="Times New Roman" panose="02020603050405020304" pitchFamily="18" charset="0"/>
              </a:rPr>
              <a:t>Příklad 32</a:t>
            </a:r>
            <a:r>
              <a:rPr lang="cs-CZ" sz="2400" dirty="0">
                <a:effectLst/>
                <a:ea typeface="Times New Roman" panose="02020603050405020304" pitchFamily="18" charset="0"/>
              </a:rPr>
              <a:t>. Obdélník o rozměrech 56cm  a  98cm se má rozdělit příčkami rovnoběžnými se stranami obdélníku na čtverce co možná největší. Kolik bude čtverců a jak velká bude jejich strana?</a:t>
            </a: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endParaRPr lang="cs-CZ" sz="2400" dirty="0">
              <a:effectLst/>
              <a:ea typeface="Times New Roman" panose="02020603050405020304" pitchFamily="18" charset="0"/>
            </a:endParaRP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400" b="1" dirty="0">
                <a:effectLst/>
                <a:ea typeface="Times New Roman" panose="02020603050405020304" pitchFamily="18" charset="0"/>
              </a:rPr>
              <a:t>Příklad 33</a:t>
            </a:r>
            <a:r>
              <a:rPr lang="cs-CZ" sz="2400" dirty="0">
                <a:effectLst/>
                <a:ea typeface="Times New Roman" panose="02020603050405020304" pitchFamily="18" charset="0"/>
              </a:rPr>
              <a:t>. V krabici jsou tužky. Víme, že je jich více než 200 a méně než 300 a že se dají svázat do svazků po 10  a po 12. Kolik je tužek  krabici?</a:t>
            </a:r>
          </a:p>
        </p:txBody>
      </p:sp>
    </p:spTree>
    <p:extLst>
      <p:ext uri="{BB962C8B-B14F-4D97-AF65-F5344CB8AC3E}">
        <p14:creationId xmlns:p14="http://schemas.microsoft.com/office/powerpoint/2010/main" val="263025929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D37387-70F8-48FC-BB1A-239FC7B348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FCA6D2B-0518-4B06-8085-2541E1C5C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247388"/>
            <a:ext cx="10753200" cy="451576"/>
          </a:xfrm>
        </p:spPr>
        <p:txBody>
          <a:bodyPr/>
          <a:lstStyle/>
          <a:p>
            <a:r>
              <a:rPr lang="cs-CZ" dirty="0"/>
              <a:t>Výsledky příkladů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6034EF0-BA7F-4579-87CF-EE35AB8BB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952263"/>
            <a:ext cx="10753200" cy="4139998"/>
          </a:xfrm>
        </p:spPr>
        <p:txBody>
          <a:bodyPr/>
          <a:lstStyle/>
          <a:p>
            <a:pPr marL="72000" indent="0">
              <a:buNone/>
            </a:pPr>
            <a:r>
              <a:rPr lang="cs-CZ" sz="2400" b="1" dirty="0"/>
              <a:t>Příklad 27</a:t>
            </a:r>
            <a:r>
              <a:rPr lang="cs-CZ" sz="2400" dirty="0"/>
              <a:t>: a) 12, b) 216 </a:t>
            </a:r>
          </a:p>
          <a:p>
            <a:pPr marL="72000" indent="0">
              <a:buNone/>
            </a:pPr>
            <a:r>
              <a:rPr lang="cs-CZ" sz="2400" b="1" dirty="0"/>
              <a:t>Příklad 28</a:t>
            </a:r>
            <a:r>
              <a:rPr lang="cs-CZ" sz="2400" dirty="0"/>
              <a:t>: ano, obě strany se rovnají 144</a:t>
            </a:r>
          </a:p>
          <a:p>
            <a:pPr marL="72000" indent="0">
              <a:buNone/>
            </a:pPr>
            <a:r>
              <a:rPr lang="cs-CZ" sz="2400" b="1" dirty="0"/>
              <a:t>Příklad 29</a:t>
            </a:r>
            <a:r>
              <a:rPr lang="cs-CZ" sz="2400" dirty="0"/>
              <a:t>: a) 34, b) 45</a:t>
            </a:r>
          </a:p>
          <a:p>
            <a:pPr marL="72000" indent="0">
              <a:buNone/>
            </a:pPr>
            <a:r>
              <a:rPr lang="cs-CZ" sz="2400" b="1" dirty="0"/>
              <a:t>Příklad 30</a:t>
            </a:r>
            <a:r>
              <a:rPr lang="cs-CZ" sz="2400" dirty="0"/>
              <a:t>: </a:t>
            </a:r>
            <a:br>
              <a:rPr lang="cs-CZ" sz="2400" dirty="0"/>
            </a:br>
            <a:r>
              <a:rPr lang="cs-CZ" sz="2400" i="1" dirty="0"/>
              <a:t>68</a:t>
            </a:r>
            <a:r>
              <a:rPr lang="cs-CZ" sz="2400" dirty="0"/>
              <a:t>: 1, 2, 4, 17, 34, 68</a:t>
            </a:r>
            <a:br>
              <a:rPr lang="cs-CZ" sz="2400" dirty="0"/>
            </a:br>
            <a:r>
              <a:rPr lang="cs-CZ" sz="2400" i="1" dirty="0"/>
              <a:t>360</a:t>
            </a:r>
            <a:r>
              <a:rPr lang="cs-CZ" sz="2400" dirty="0"/>
              <a:t>: 1, 2, 3, 4, 5, 6, 8, 9, 10, 12, 15, 18, 20, 24, 30, 36, 40, 45, 60, 72, 90, 120, 180, 360</a:t>
            </a:r>
          </a:p>
          <a:p>
            <a:pPr marL="72000" indent="0">
              <a:buNone/>
            </a:pPr>
            <a:r>
              <a:rPr lang="cs-CZ" sz="2400" i="1" dirty="0"/>
              <a:t>504</a:t>
            </a:r>
            <a:r>
              <a:rPr lang="cs-CZ" sz="2400" dirty="0"/>
              <a:t>: 1, 2, 3, 4, 6, 7, 8, 9, 12, 14, 18, 21, 24, 28, 36, 42, 56, 63, 72, 84, 126, 168, 252, 504</a:t>
            </a:r>
          </a:p>
          <a:p>
            <a:pPr marL="72000" indent="0">
              <a:buNone/>
            </a:pPr>
            <a:r>
              <a:rPr lang="cs-CZ" sz="2400" b="1" dirty="0"/>
              <a:t>Příklad 31</a:t>
            </a:r>
            <a:r>
              <a:rPr lang="cs-CZ" sz="2400" dirty="0"/>
              <a:t>: 420 má 24 dělitelů, 824 má 8 dělitelů, 687 má 4 dělitele</a:t>
            </a:r>
          </a:p>
          <a:p>
            <a:pPr marL="72000" indent="0">
              <a:buNone/>
            </a:pPr>
            <a:r>
              <a:rPr lang="cs-CZ" sz="2400" b="1" dirty="0"/>
              <a:t>Příklad 32</a:t>
            </a:r>
            <a:r>
              <a:rPr lang="cs-CZ" sz="2400" dirty="0"/>
              <a:t>: 28 čtverců s hranou délky 14 cm</a:t>
            </a:r>
          </a:p>
          <a:p>
            <a:pPr marL="72000" indent="0">
              <a:buNone/>
            </a:pPr>
            <a:r>
              <a:rPr lang="cs-CZ" sz="2400" b="1" dirty="0"/>
              <a:t>Příklad 33</a:t>
            </a:r>
            <a:r>
              <a:rPr lang="cs-CZ" sz="2400" dirty="0"/>
              <a:t>: 240 tužek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0922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F24AE89-B9CD-40EA-A1A3-6E2ECEF0F2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27BECB1-3C0D-4581-BE3F-3C8416D17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Relace dělitelnosti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6D606E2-5E00-408A-9813-62EA15C0B30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72000" indent="0">
                  <a:buNone/>
                </a:pPr>
                <a:r>
                  <a:rPr lang="cs-CZ" dirty="0"/>
                  <a:t>Věta 1: </a:t>
                </a:r>
              </a:p>
              <a:p>
                <a:pPr marL="72000" indent="0">
                  <a:buNone/>
                </a:pPr>
                <a:endParaRPr lang="cs-CZ" dirty="0"/>
              </a:p>
              <a:p>
                <a:pPr marL="72000" indent="0">
                  <a:buNone/>
                </a:pPr>
                <a:r>
                  <a:rPr lang="cs-CZ" dirty="0"/>
                  <a:t>Pro libovolná celá čísla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cs-CZ" dirty="0"/>
                  <a:t> platí:</a:t>
                </a:r>
              </a:p>
              <a:p>
                <a:r>
                  <a:rPr lang="cs-CZ" dirty="0"/>
                  <a:t> jestliže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dirty="0"/>
                  <a:t> a zároveň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cs-CZ" dirty="0"/>
                  <a:t>, pak také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|(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cs-CZ" dirty="0"/>
                  <a:t> 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|(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br>
                  <a:rPr lang="cs-CZ" dirty="0"/>
                </a:br>
                <a:r>
                  <a:rPr lang="cs-CZ" dirty="0"/>
                  <a:t> symbolicky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 ∧ 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⟹(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d>
                      <m:dPr>
                        <m:begChr m:val="|"/>
                        <m:endChr m:val="|"/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e>
                        </m:d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∧  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))</m:t>
                    </m:r>
                  </m:oMath>
                </a14:m>
                <a:endParaRPr lang="cs-CZ" dirty="0"/>
              </a:p>
              <a:p>
                <a:r>
                  <a:rPr lang="cs-CZ" dirty="0"/>
                  <a:t>jestliže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dirty="0"/>
                  <a:t>, pak také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dirty="0"/>
                  <a:t>, symbolicky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 ⟹</m:t>
                    </m:r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</m:oMath>
                </a14:m>
                <a:endParaRPr lang="cs-CZ" dirty="0"/>
              </a:p>
              <a:p>
                <a:r>
                  <a:rPr lang="cs-CZ" dirty="0"/>
                  <a:t>jestliže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dirty="0"/>
                  <a:t>, pak také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|(−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cs-CZ" dirty="0"/>
                  <a:t>, symbolicky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 ⟹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|(−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6D606E2-5E00-408A-9813-62EA15C0B30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04" t="-279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B2B39886-EA55-47E4-990E-00C12E874332}"/>
              </a:ext>
            </a:extLst>
          </p:cNvPr>
          <p:cNvSpPr/>
          <p:nvPr/>
        </p:nvSpPr>
        <p:spPr bwMode="auto">
          <a:xfrm>
            <a:off x="444295" y="2532993"/>
            <a:ext cx="9633890" cy="2633005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87431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0588920-B2DA-43DE-89FC-2B40464C7C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6659D37-FB08-4E7D-B6EA-876B914C738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0000" y="472966"/>
                <a:ext cx="10753200" cy="5359034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dirty="0"/>
                  <a:t>Důkaz věty 1:</a:t>
                </a:r>
              </a:p>
              <a:p>
                <a:pPr marL="72000" indent="0">
                  <a:buNone/>
                </a:pPr>
                <a:endParaRPr lang="cs-CZ" dirty="0"/>
              </a:p>
              <a:p>
                <a:r>
                  <a:rPr lang="cs-CZ" dirty="0"/>
                  <a:t> Předpokládejme, že pro libovolná celá čísla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cs-CZ" dirty="0"/>
                  <a:t> platí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dirty="0"/>
                  <a:t> 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cs-CZ" dirty="0"/>
                  <a:t>. Podle definice 1 to znamená, že existují celá čísla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dirty="0"/>
                  <a:t>taková, že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 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dirty="0"/>
                  <a:t>. Po úpravě dostáváme </a:t>
                </a:r>
              </a:p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∙(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dirty="0"/>
              </a:p>
              <a:p>
                <a:pPr marL="72000" indent="0">
                  <a:buNone/>
                </a:pPr>
                <a:r>
                  <a:rPr lang="cs-CZ" dirty="0"/>
                  <a:t>   Protože součet a rozdíl celých čísel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dirty="0"/>
                  <a:t> je zase celé číslo, platí </a:t>
                </a:r>
                <a:br>
                  <a:rPr lang="cs-CZ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|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|(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dirty="0"/>
              </a:p>
              <a:p>
                <a:r>
                  <a:rPr lang="cs-CZ" dirty="0"/>
                  <a:t>Plyne z možnosti zapsat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=(−1)∙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cs-CZ" dirty="0"/>
                  <a:t>.</a:t>
                </a:r>
              </a:p>
              <a:p>
                <a:r>
                  <a:rPr lang="cs-CZ" dirty="0"/>
                  <a:t>Plyne z možnosti zapsat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=(−1)∙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dirty="0"/>
                  <a:t>.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6659D37-FB08-4E7D-B6EA-876B914C738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000" y="472966"/>
                <a:ext cx="10753200" cy="5359034"/>
              </a:xfrm>
              <a:blipFill>
                <a:blip r:embed="rId2"/>
                <a:stretch>
                  <a:fillRect l="-1304" t="-2162" r="-27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1510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980D91-8CB3-4B56-BA3C-5521872EE8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3671B71-8098-4FD6-84D8-8B13856D9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Relace dělitelnosti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C2D5AA2-B504-4293-A364-D90449BDB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Definice 2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Celé číslo dělitelné dvěma se nazývá </a:t>
            </a:r>
            <a:r>
              <a:rPr lang="cs-CZ" b="1" dirty="0"/>
              <a:t>sudé číslo</a:t>
            </a:r>
            <a:r>
              <a:rPr lang="cs-CZ" dirty="0"/>
              <a:t>.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Celé číslo, které není dělitelné dvěma (dává při dělení dvěma zbytek 1), se nazývá </a:t>
            </a:r>
            <a:r>
              <a:rPr lang="cs-CZ" b="1" dirty="0"/>
              <a:t>liché číslo</a:t>
            </a:r>
            <a:r>
              <a:rPr lang="cs-CZ" dirty="0"/>
              <a:t>.</a:t>
            </a: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0928340A-34B3-4D3E-96C2-25E6C6813034}"/>
              </a:ext>
            </a:extLst>
          </p:cNvPr>
          <p:cNvSpPr/>
          <p:nvPr/>
        </p:nvSpPr>
        <p:spPr bwMode="auto">
          <a:xfrm>
            <a:off x="567559" y="2480441"/>
            <a:ext cx="10079420" cy="2238704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47158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BD16CB-3AC5-449D-82A1-90724B00FA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ACB0E1-11C1-4654-BAF0-039F43AFC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Relace dělitelnosti - 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37FF98F-86BC-4CA2-B0A8-DA5487002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59001"/>
            <a:ext cx="10753200" cy="4139998"/>
          </a:xfrm>
        </p:spPr>
        <p:txBody>
          <a:bodyPr/>
          <a:lstStyle/>
          <a:p>
            <a:pPr marL="72000" indent="0">
              <a:buNone/>
            </a:pPr>
            <a:r>
              <a:rPr lang="cs-CZ" sz="2000" b="1" dirty="0"/>
              <a:t>Příklad 2</a:t>
            </a:r>
          </a:p>
          <a:p>
            <a:pPr marL="72000" indent="0">
              <a:buNone/>
            </a:pPr>
            <a:r>
              <a:rPr lang="cs-CZ" sz="2000" dirty="0"/>
              <a:t>Dokažte, že </a:t>
            </a:r>
          </a:p>
          <a:p>
            <a:pPr marL="586350" indent="-514350">
              <a:buFont typeface="+mj-lt"/>
              <a:buAutoNum type="alphaLcParenR"/>
            </a:pPr>
            <a:r>
              <a:rPr lang="cs-CZ" sz="2000" dirty="0"/>
              <a:t>součet libovolného sudého čísla a libovolného lichého čísla je liché číslo;</a:t>
            </a:r>
          </a:p>
          <a:p>
            <a:pPr marL="586350" indent="-514350">
              <a:buFont typeface="+mj-lt"/>
              <a:buAutoNum type="alphaLcParenR"/>
            </a:pPr>
            <a:r>
              <a:rPr lang="cs-CZ" sz="2000"/>
              <a:t>součin </a:t>
            </a:r>
            <a:r>
              <a:rPr lang="cs-CZ" sz="2000" dirty="0"/>
              <a:t>libovolných dvou lichých čísel </a:t>
            </a:r>
            <a:r>
              <a:rPr lang="cs-CZ" sz="2000"/>
              <a:t>je liché </a:t>
            </a:r>
            <a:r>
              <a:rPr lang="cs-CZ" sz="2000" dirty="0"/>
              <a:t>číslo;</a:t>
            </a:r>
          </a:p>
          <a:p>
            <a:pPr marL="586350" indent="-514350">
              <a:buFont typeface="+mj-lt"/>
              <a:buAutoNum type="alphaLcParenR"/>
            </a:pPr>
            <a:r>
              <a:rPr lang="cs-CZ" sz="2000" dirty="0"/>
              <a:t>součin libovolného sudého čísla s libovolným lichým číslem je sudé číslo.</a:t>
            </a:r>
          </a:p>
          <a:p>
            <a:pPr marL="72000" indent="0">
              <a:buNone/>
            </a:pPr>
            <a:r>
              <a:rPr lang="cs-CZ" sz="2000" b="1" dirty="0"/>
              <a:t>Příklad 3</a:t>
            </a:r>
          </a:p>
          <a:p>
            <a:pPr marL="72000" indent="0">
              <a:buNone/>
            </a:pPr>
            <a:r>
              <a:rPr lang="cs-CZ" sz="2000" dirty="0"/>
              <a:t>Určete vlastnosti relace „dělitelnost celých čísel“ a tvrzení zdůvodněte.</a:t>
            </a:r>
          </a:p>
          <a:p>
            <a:pPr marL="72000" indent="0">
              <a:buNone/>
            </a:pPr>
            <a:r>
              <a:rPr lang="cs-CZ" sz="2000" b="1" dirty="0"/>
              <a:t>Příklad 4</a:t>
            </a:r>
          </a:p>
          <a:p>
            <a:pPr marL="72000" indent="0">
              <a:buNone/>
            </a:pPr>
            <a:r>
              <a:rPr lang="cs-CZ" sz="2000" dirty="0"/>
              <a:t>Jsou dána čísla </a:t>
            </a:r>
            <a:r>
              <a:rPr lang="cs-CZ" sz="2000" i="1" dirty="0"/>
              <a:t>a, b</a:t>
            </a:r>
            <a:r>
              <a:rPr lang="cs-CZ" sz="2000" dirty="0"/>
              <a:t>, pro která platí, že </a:t>
            </a:r>
            <a:r>
              <a:rPr lang="cs-CZ" sz="2000" i="1" dirty="0"/>
              <a:t>a </a:t>
            </a:r>
            <a:r>
              <a:rPr lang="cs-CZ" sz="2000" dirty="0"/>
              <a:t>je dělitelné osmi a </a:t>
            </a:r>
            <a:r>
              <a:rPr lang="cs-CZ" sz="2000" i="1" dirty="0"/>
              <a:t>b</a:t>
            </a:r>
            <a:r>
              <a:rPr lang="cs-CZ" sz="2000" dirty="0"/>
              <a:t> je dělitelné šesti. Dokažte, že jejich součin je dělitelný číslem 24.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84186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4C5DB02F537614FB66EB71B0726DE94" ma:contentTypeVersion="12" ma:contentTypeDescription="Vytvoří nový dokument" ma:contentTypeScope="" ma:versionID="5957f70aae1bf6d4f3c413232a838aaf">
  <xsd:schema xmlns:xsd="http://www.w3.org/2001/XMLSchema" xmlns:xs="http://www.w3.org/2001/XMLSchema" xmlns:p="http://schemas.microsoft.com/office/2006/metadata/properties" xmlns:ns3="aead6d3a-feb0-4a8c-9062-9bbd8c74d735" xmlns:ns4="a248b50f-04c3-43c7-88f4-d651881e6eee" targetNamespace="http://schemas.microsoft.com/office/2006/metadata/properties" ma:root="true" ma:fieldsID="aa7d58375dfd1408270f1bef9ca8bbae" ns3:_="" ns4:_="">
    <xsd:import namespace="aead6d3a-feb0-4a8c-9062-9bbd8c74d735"/>
    <xsd:import namespace="a248b50f-04c3-43c7-88f4-d651881e6ee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ad6d3a-feb0-4a8c-9062-9bbd8c74d7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48b50f-04c3-43c7-88f4-d651881e6ee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FFA4532-ED02-477D-A099-543593A791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ead6d3a-feb0-4a8c-9062-9bbd8c74d735"/>
    <ds:schemaRef ds:uri="a248b50f-04c3-43c7-88f4-d651881e6e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EA35CB5-3824-41CF-93C8-5F3893FD54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99F38DF-F8CA-42D8-8500-71622EDA5167}">
  <ds:schemaRefs>
    <ds:schemaRef ds:uri="http://purl.org/dc/elements/1.1/"/>
    <ds:schemaRef ds:uri="http://schemas.openxmlformats.org/package/2006/metadata/core-properties"/>
    <ds:schemaRef ds:uri="http://purl.org/dc/dcmitype/"/>
    <ds:schemaRef ds:uri="http://purl.org/dc/terms/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aead6d3a-feb0-4a8c-9062-9bbd8c74d735"/>
    <ds:schemaRef ds:uri="http://schemas.microsoft.com/office/2006/documentManagement/types"/>
    <ds:schemaRef ds:uri="a248b50f-04c3-43c7-88f4-d651881e6ee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198</TotalTime>
  <Words>5419</Words>
  <Application>Microsoft Office PowerPoint</Application>
  <PresentationFormat>Širokoúhlá obrazovka</PresentationFormat>
  <Paragraphs>502</Paragraphs>
  <Slides>57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57</vt:i4>
      </vt:variant>
    </vt:vector>
  </HeadingPairs>
  <TitlesOfParts>
    <vt:vector size="62" baseType="lpstr">
      <vt:lpstr>Arial</vt:lpstr>
      <vt:lpstr>Cambria Math</vt:lpstr>
      <vt:lpstr>Tahoma</vt:lpstr>
      <vt:lpstr>Wingdings</vt:lpstr>
      <vt:lpstr>Prezentace_MU_CZ</vt:lpstr>
      <vt:lpstr>IMAp01, IMAk01 – podzim 2021 Dělitelnost v oboru přirozených čísel</vt:lpstr>
      <vt:lpstr>Relace dělitelnosti</vt:lpstr>
      <vt:lpstr>Relace dělitelnosti</vt:lpstr>
      <vt:lpstr>Relace dělitelnosti</vt:lpstr>
      <vt:lpstr>Relace dělitelnosti</vt:lpstr>
      <vt:lpstr>Relace dělitelnosti</vt:lpstr>
      <vt:lpstr>Prezentace aplikace PowerPoint</vt:lpstr>
      <vt:lpstr>Relace dělitelnosti</vt:lpstr>
      <vt:lpstr>Relace dělitelnosti - příklady</vt:lpstr>
      <vt:lpstr>Relace dělitelnosti - příklady</vt:lpstr>
      <vt:lpstr>Výsledky příkladů 2-5</vt:lpstr>
      <vt:lpstr>Znaky dělitelnost</vt:lpstr>
      <vt:lpstr>Prezentace aplikace PowerPoint</vt:lpstr>
      <vt:lpstr>Znaky dělitelnosti</vt:lpstr>
      <vt:lpstr>Prezentace aplikace PowerPoint</vt:lpstr>
      <vt:lpstr>Prezentace aplikace PowerPoint</vt:lpstr>
      <vt:lpstr>Příklady</vt:lpstr>
      <vt:lpstr>Příklady</vt:lpstr>
      <vt:lpstr>Výsledky příkladů</vt:lpstr>
      <vt:lpstr>Prvočísla a čísla složená</vt:lpstr>
      <vt:lpstr>Definice: prvočíslo, číslo složené</vt:lpstr>
      <vt:lpstr>Příklady</vt:lpstr>
      <vt:lpstr>Věta o existenci prvočíselného dělitele</vt:lpstr>
      <vt:lpstr>Jak rozhodneme, zda je dané číslo prvočíslo nebo číslo složené? </vt:lpstr>
      <vt:lpstr>Důkaz věty 3</vt:lpstr>
      <vt:lpstr>Jak zjistit, zda dané číslo je prvočíslo</vt:lpstr>
      <vt:lpstr>Prvočíselný rozklad</vt:lpstr>
      <vt:lpstr>Příklady</vt:lpstr>
      <vt:lpstr>Příklady</vt:lpstr>
      <vt:lpstr>Výsledky příkladů</vt:lpstr>
      <vt:lpstr>Největší společný dělitel</vt:lpstr>
      <vt:lpstr>Hledání největšího společného dělitele</vt:lpstr>
      <vt:lpstr>Příklad</vt:lpstr>
      <vt:lpstr>Věta (Eukleidův algoritmus)</vt:lpstr>
      <vt:lpstr>Eukleidův algoritmus (řešený příklad)</vt:lpstr>
      <vt:lpstr>Rozšíření definice (největšího) společného dělitele na tři a více čísel</vt:lpstr>
      <vt:lpstr>Čísla soudělná a nesoudělná</vt:lpstr>
      <vt:lpstr>Příklady: čísla soudělná a nesoudělná</vt:lpstr>
      <vt:lpstr>Příklady</vt:lpstr>
      <vt:lpstr>Příklady</vt:lpstr>
      <vt:lpstr>Výsledky příkladů</vt:lpstr>
      <vt:lpstr>Nejmenší společný násobek</vt:lpstr>
      <vt:lpstr>Definice n(a,b)</vt:lpstr>
      <vt:lpstr>Nejmenší společný násobek</vt:lpstr>
      <vt:lpstr>Hledání n(a,b)</vt:lpstr>
      <vt:lpstr>Příklad</vt:lpstr>
      <vt:lpstr>Příklady</vt:lpstr>
      <vt:lpstr>Příklady</vt:lpstr>
      <vt:lpstr>Výsledky příkladů</vt:lpstr>
      <vt:lpstr>Rozklad přirozeného čísla na součin prvočinitelů</vt:lpstr>
      <vt:lpstr>Výpočet největšího společného dělitele a nejmenšího společného násobku z rozkladu daných čísel  na součin prvočinitelů. </vt:lpstr>
      <vt:lpstr>Hledání D(a,b) a n(a,b) pomocí prvočíselného rozkladu</vt:lpstr>
      <vt:lpstr>Určení počtu dělitelů</vt:lpstr>
      <vt:lpstr>Příklad</vt:lpstr>
      <vt:lpstr>Příklady</vt:lpstr>
      <vt:lpstr>Příklady</vt:lpstr>
      <vt:lpstr>Výsledky příkladů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Aritmetika 2 – jaro 2021</dc:title>
  <dc:creator>Petra Bušková</dc:creator>
  <cp:lastModifiedBy>Petra Bušková</cp:lastModifiedBy>
  <cp:revision>13</cp:revision>
  <cp:lastPrinted>1601-01-01T00:00:00Z</cp:lastPrinted>
  <dcterms:created xsi:type="dcterms:W3CDTF">2021-02-28T16:34:58Z</dcterms:created>
  <dcterms:modified xsi:type="dcterms:W3CDTF">2021-11-04T19:12:04Z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0x01010074C5DB02F537614FB66EB71B0726DE94</vt:lpwstr>
  </property>
</Properties>
</file>