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7"/>
  </p:notesMasterIdLst>
  <p:sldIdLst>
    <p:sldId id="412" r:id="rId2"/>
    <p:sldId id="285" r:id="rId3"/>
    <p:sldId id="393" r:id="rId4"/>
    <p:sldId id="394" r:id="rId5"/>
    <p:sldId id="415" r:id="rId6"/>
    <p:sldId id="416" r:id="rId7"/>
    <p:sldId id="358" r:id="rId8"/>
    <p:sldId id="398" r:id="rId9"/>
    <p:sldId id="424" r:id="rId10"/>
    <p:sldId id="426" r:id="rId11"/>
    <p:sldId id="425" r:id="rId12"/>
    <p:sldId id="397" r:id="rId13"/>
    <p:sldId id="395" r:id="rId14"/>
    <p:sldId id="417" r:id="rId15"/>
    <p:sldId id="396" r:id="rId16"/>
    <p:sldId id="418" r:id="rId17"/>
    <p:sldId id="413" r:id="rId18"/>
    <p:sldId id="414" r:id="rId19"/>
    <p:sldId id="419" r:id="rId20"/>
    <p:sldId id="420" r:id="rId21"/>
    <p:sldId id="421" r:id="rId22"/>
    <p:sldId id="401" r:id="rId23"/>
    <p:sldId id="422" r:id="rId24"/>
    <p:sldId id="423" r:id="rId25"/>
    <p:sldId id="427" r:id="rId2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4. 10. 2021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Difikacwe</a:t>
            </a:r>
            <a:r>
              <a:rPr lang="cs-CZ" dirty="0" smtClean="0"/>
              <a:t> dětských pojetí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460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4. 10. 2021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620688"/>
            <a:ext cx="6172200" cy="1894362"/>
          </a:xfrm>
        </p:spPr>
        <p:txBody>
          <a:bodyPr/>
          <a:lstStyle/>
          <a:p>
            <a:r>
              <a:rPr lang="cs-CZ" sz="3200" dirty="0" smtClean="0">
                <a:solidFill>
                  <a:schemeClr val="accent1">
                    <a:lumMod val="75000"/>
                  </a:schemeClr>
                </a:solidFill>
              </a:rPr>
              <a:t>Pedagogický Konstruktivismus 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</a:t>
            </a:r>
            <a:r>
              <a:rPr lang="cs-CZ" dirty="0" smtClean="0"/>
              <a:t>onstruktivismus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1171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Konstruktivistické pojetí školy a vyučování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Dítě přichází do školy s množstvím poznatků.</a:t>
            </a:r>
          </a:p>
          <a:p>
            <a:r>
              <a:rPr lang="cs-CZ" dirty="0" smtClean="0"/>
              <a:t>Inteligence se rozvíjí v aktivní učební myšlenkové činnosti při učení.</a:t>
            </a:r>
          </a:p>
          <a:p>
            <a:r>
              <a:rPr lang="cs-CZ" dirty="0" smtClean="0"/>
              <a:t>Úkol učitele je vytvořit podmínky, aby si dítě své poznatky samo konstruovalo, utvářelo v souladu s vědeckými poznatky.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323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Konstruktivistický přístup ke školní výuce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Opírat se o dětské prekoncepce (o to, co už dítě ví).</a:t>
            </a:r>
          </a:p>
          <a:p>
            <a:r>
              <a:rPr lang="cs-CZ" dirty="0" smtClean="0"/>
              <a:t>Umět je diagnostikovat, nacházet (prekoncepce, </a:t>
            </a:r>
            <a:r>
              <a:rPr lang="cs-CZ" dirty="0" err="1" smtClean="0"/>
              <a:t>miskoncepce</a:t>
            </a:r>
            <a:r>
              <a:rPr lang="cs-CZ" dirty="0" smtClean="0"/>
              <a:t>).</a:t>
            </a:r>
          </a:p>
          <a:p>
            <a:r>
              <a:rPr lang="cs-CZ" dirty="0" smtClean="0"/>
              <a:t>Navodit u dítěte kognitivní konflikt (myšlenkový neklid, dítě je nespokojené se svým pojetím).</a:t>
            </a:r>
          </a:p>
          <a:p>
            <a:r>
              <a:rPr lang="cs-CZ" dirty="0" smtClean="0"/>
              <a:t>Využít vlastní aktivní činnost dítěte (pomocí experimentů, řešení problémů, navození myšlenkové činnosti).</a:t>
            </a:r>
          </a:p>
          <a:p>
            <a:r>
              <a:rPr lang="cs-CZ" dirty="0" smtClean="0"/>
              <a:t>Využít kooperativního učení ke konceptuální změně pojmu.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5550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Pedagogický konstruktivismus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sz="3600" dirty="0"/>
          </a:p>
          <a:p>
            <a:r>
              <a:rPr lang="cs-CZ" sz="3600" dirty="0" smtClean="0"/>
              <a:t>Individuální konstruktivismus</a:t>
            </a:r>
          </a:p>
          <a:p>
            <a:endParaRPr lang="cs-CZ" sz="3600" dirty="0" smtClean="0"/>
          </a:p>
          <a:p>
            <a:r>
              <a:rPr lang="cs-CZ" sz="3600" dirty="0" smtClean="0"/>
              <a:t>Sociální konstruktivismus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217366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Individuální konstruktivismus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7931224" cy="4873752"/>
          </a:xfrm>
        </p:spPr>
        <p:txBody>
          <a:bodyPr/>
          <a:lstStyle/>
          <a:p>
            <a:r>
              <a:rPr lang="cs-CZ" b="1" dirty="0" smtClean="0"/>
              <a:t>Dítě v konfrontaci s okolním světem si vytváří své poznání na základě vlastní zkušenosti.</a:t>
            </a:r>
          </a:p>
          <a:p>
            <a:r>
              <a:rPr lang="cs-CZ" dirty="0" smtClean="0"/>
              <a:t>Znalost chápe jako epizodickou zkušenost. </a:t>
            </a:r>
          </a:p>
          <a:p>
            <a:r>
              <a:rPr lang="cs-CZ" dirty="0" smtClean="0"/>
              <a:t>Upřednostňuje individuální zkušenosti žáka.</a:t>
            </a:r>
            <a:endParaRPr lang="cs-CZ" dirty="0"/>
          </a:p>
          <a:p>
            <a:r>
              <a:rPr lang="cs-CZ" dirty="0" smtClean="0"/>
              <a:t>Poznání je výsledkem určité adaptace člověka na prostředí.</a:t>
            </a:r>
          </a:p>
          <a:p>
            <a:r>
              <a:rPr lang="cs-CZ" dirty="0" smtClean="0"/>
              <a:t>Zaměřen na </a:t>
            </a:r>
            <a:r>
              <a:rPr lang="cs-CZ" b="1" dirty="0" smtClean="0"/>
              <a:t>intrapsychické procesy.</a:t>
            </a:r>
          </a:p>
          <a:p>
            <a:r>
              <a:rPr lang="cs-CZ" dirty="0" smtClean="0"/>
              <a:t>Jedinec dokáže konstruovat své subjektivní obrazy světa, odrážející individuální zkušenost, ne tedy nedotčenou pravdu o světě.</a:t>
            </a:r>
          </a:p>
          <a:p>
            <a:r>
              <a:rPr lang="cs-CZ" dirty="0" smtClean="0"/>
              <a:t>Jedinec si neosvojuje porozumění pasivně.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524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Individuální konstruktivismus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46238"/>
            <a:ext cx="8003232" cy="5223122"/>
          </a:xfrm>
        </p:spPr>
        <p:txBody>
          <a:bodyPr/>
          <a:lstStyle/>
          <a:p>
            <a:r>
              <a:rPr lang="cs-CZ" dirty="0" smtClean="0"/>
              <a:t>Přijaté informace se aktivně integrují do dosavadní kognitivní struktury tj. do </a:t>
            </a:r>
            <a:r>
              <a:rPr lang="cs-CZ" b="1" dirty="0" smtClean="0"/>
              <a:t>vnitřního poznatkového systému  </a:t>
            </a:r>
            <a:r>
              <a:rPr lang="cs-CZ" dirty="0" smtClean="0"/>
              <a:t>a současně je také mohou žáci přetvářet.</a:t>
            </a:r>
          </a:p>
          <a:p>
            <a:r>
              <a:rPr lang="cs-CZ" dirty="0" smtClean="0"/>
              <a:t>Tato adaptace může probíhat prostřednictvím akomodace a asimilace (</a:t>
            </a:r>
            <a:r>
              <a:rPr lang="cs-CZ" dirty="0" err="1" smtClean="0"/>
              <a:t>Piaget</a:t>
            </a:r>
            <a:r>
              <a:rPr lang="cs-CZ" dirty="0" smtClean="0"/>
              <a:t>). </a:t>
            </a:r>
            <a:r>
              <a:rPr lang="cs-CZ" b="1" dirty="0" smtClean="0"/>
              <a:t>Asimilace </a:t>
            </a:r>
            <a:r>
              <a:rPr lang="cs-CZ" dirty="0" smtClean="0"/>
              <a:t>nová informace se neliší od původního schématu žáka, informaci zařadí do své struktury. </a:t>
            </a:r>
            <a:r>
              <a:rPr lang="cs-CZ" b="1" dirty="0" smtClean="0"/>
              <a:t>Akomodace</a:t>
            </a:r>
            <a:r>
              <a:rPr lang="cs-CZ" dirty="0" smtClean="0"/>
              <a:t> nová informace se liší od žákovy struktury. Žák nově změní svou strukturu pojmu.</a:t>
            </a:r>
          </a:p>
          <a:p>
            <a:r>
              <a:rPr lang="cs-CZ" dirty="0"/>
              <a:t>Nejlépe teoreticky propracovaný.</a:t>
            </a:r>
          </a:p>
          <a:p>
            <a:r>
              <a:rPr lang="cs-CZ" dirty="0"/>
              <a:t>Konstrukce individuálního vědomí, přikládá význam individuálním </a:t>
            </a:r>
            <a:r>
              <a:rPr lang="cs-CZ" dirty="0" smtClean="0"/>
              <a:t>zkušenostem.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80503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Sociální konstruktivismus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8075240" cy="5056314"/>
          </a:xfrm>
        </p:spPr>
        <p:txBody>
          <a:bodyPr/>
          <a:lstStyle/>
          <a:p>
            <a:r>
              <a:rPr lang="cs-CZ" dirty="0" smtClean="0"/>
              <a:t>Zdůrazňuje význam kulturního prostředí, sociálního kontextu (</a:t>
            </a:r>
            <a:r>
              <a:rPr lang="cs-CZ" dirty="0" err="1"/>
              <a:t>V</a:t>
            </a:r>
            <a:r>
              <a:rPr lang="cs-CZ" dirty="0" err="1" smtClean="0"/>
              <a:t>ygotský</a:t>
            </a:r>
            <a:r>
              <a:rPr lang="cs-CZ" dirty="0" smtClean="0"/>
              <a:t>, </a:t>
            </a:r>
            <a:r>
              <a:rPr lang="cs-CZ" dirty="0" err="1" smtClean="0"/>
              <a:t>Bruner</a:t>
            </a:r>
            <a:r>
              <a:rPr lang="cs-CZ" dirty="0" smtClean="0"/>
              <a:t>, Bandura).</a:t>
            </a:r>
          </a:p>
          <a:p>
            <a:r>
              <a:rPr lang="cs-CZ" dirty="0" smtClean="0"/>
              <a:t>Realita ke konstruovaná činností člověka.</a:t>
            </a:r>
          </a:p>
          <a:p>
            <a:r>
              <a:rPr lang="cs-CZ" dirty="0" smtClean="0"/>
              <a:t>Proces </a:t>
            </a:r>
            <a:r>
              <a:rPr lang="cs-CZ" b="1" dirty="0" smtClean="0"/>
              <a:t>učení je sociální proces, výsledkem je koncept sdíleného poznání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Individuální významy jsou ovlivněny prostředím.</a:t>
            </a:r>
          </a:p>
          <a:p>
            <a:r>
              <a:rPr lang="cs-CZ" dirty="0" smtClean="0"/>
              <a:t>Zaměřen na </a:t>
            </a:r>
            <a:r>
              <a:rPr lang="cs-CZ" b="1" dirty="0" err="1" smtClean="0"/>
              <a:t>interpsychické</a:t>
            </a:r>
            <a:r>
              <a:rPr lang="cs-CZ" b="1" dirty="0" smtClean="0"/>
              <a:t> procesy.</a:t>
            </a:r>
          </a:p>
          <a:p>
            <a:r>
              <a:rPr lang="cs-CZ" b="1" dirty="0" smtClean="0"/>
              <a:t>V praxi učení ve skupině spolužáků </a:t>
            </a:r>
            <a:r>
              <a:rPr lang="cs-CZ" dirty="0" smtClean="0"/>
              <a:t>(kooperativní učení). Učení s dospělým.</a:t>
            </a:r>
          </a:p>
          <a:p>
            <a:r>
              <a:rPr lang="cs-CZ" dirty="0" smtClean="0"/>
              <a:t>Proces učení je podporován </a:t>
            </a:r>
            <a:r>
              <a:rPr lang="cs-CZ" b="1" dirty="0" smtClean="0"/>
              <a:t>sociální interakcí</a:t>
            </a:r>
            <a:r>
              <a:rPr lang="cs-CZ" dirty="0" smtClean="0"/>
              <a:t>, čímž dochází k vytváření trvalejších paměťových stop.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79845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/>
                </a:solidFill>
              </a:rPr>
              <a:t>Sociální konstruktivismus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Význam má prožívání kladných emocí při učení.</a:t>
            </a:r>
          </a:p>
          <a:p>
            <a:r>
              <a:rPr lang="cs-CZ" dirty="0" smtClean="0"/>
              <a:t>Příznivé sociální klima ve třídě poskytuje žákům sociální podporu.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6029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učitele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82200" y="980728"/>
            <a:ext cx="7467600" cy="5616624"/>
          </a:xfrm>
        </p:spPr>
        <p:txBody>
          <a:bodyPr/>
          <a:lstStyle/>
          <a:p>
            <a:r>
              <a:rPr lang="cs-CZ" dirty="0" smtClean="0"/>
              <a:t>Učitel </a:t>
            </a:r>
            <a:r>
              <a:rPr lang="cs-CZ" b="1" dirty="0" smtClean="0"/>
              <a:t>je </a:t>
            </a:r>
            <a:r>
              <a:rPr lang="cs-CZ" b="1" dirty="0" err="1" smtClean="0"/>
              <a:t>facilitátor</a:t>
            </a:r>
            <a:r>
              <a:rPr lang="cs-CZ" b="1" dirty="0" smtClean="0"/>
              <a:t>, navozuje </a:t>
            </a:r>
            <a:r>
              <a:rPr lang="cs-CZ" b="1" dirty="0" err="1" smtClean="0"/>
              <a:t>metakognici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Má žákům ulehčovat  a usnadňovat konstrukci nových poznatků.</a:t>
            </a:r>
          </a:p>
          <a:p>
            <a:r>
              <a:rPr lang="cs-CZ" dirty="0" smtClean="0"/>
              <a:t>Hlavní funkcí učitele je připravovat didakticky zpracované prameny poznání, řídit práci s těmito prameny  a navozovat </a:t>
            </a:r>
            <a:r>
              <a:rPr lang="cs-CZ" dirty="0" err="1" smtClean="0"/>
              <a:t>metakognici</a:t>
            </a:r>
            <a:r>
              <a:rPr lang="cs-CZ" dirty="0" smtClean="0"/>
              <a:t> myšlenkových procesů</a:t>
            </a:r>
            <a:r>
              <a:rPr lang="cs-CZ" dirty="0"/>
              <a:t>.</a:t>
            </a:r>
            <a:endParaRPr lang="cs-CZ" dirty="0" smtClean="0"/>
          </a:p>
          <a:p>
            <a:r>
              <a:rPr lang="cs-CZ" dirty="0" smtClean="0"/>
              <a:t>Vstupuje s žáky do diskuse a kontroluje správnost vytvořených žákových konstruktů. </a:t>
            </a:r>
          </a:p>
          <a:p>
            <a:r>
              <a:rPr lang="cs-CZ" dirty="0" smtClean="0"/>
              <a:t>Využívá k tomu pestré metody a formy výuky a prameny poznání (obrázky, tabulky, grafy, experiment, video, atlasy, symboly, počítačové programy, texty, animace, modely, výklad učitele, dětská pojetí spolužáků, skupinové vyučování, ..)</a:t>
            </a:r>
          </a:p>
        </p:txBody>
      </p:sp>
    </p:spTree>
    <p:extLst>
      <p:ext uri="{BB962C8B-B14F-4D97-AF65-F5344CB8AC3E}">
        <p14:creationId xmlns:p14="http://schemas.microsoft.com/office/powerpoint/2010/main" val="13492640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žáka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Žák je </a:t>
            </a:r>
            <a:r>
              <a:rPr lang="cs-CZ" b="1" dirty="0" smtClean="0"/>
              <a:t>aktivním činitelem </a:t>
            </a:r>
            <a:r>
              <a:rPr lang="cs-CZ" dirty="0" smtClean="0"/>
              <a:t>vlastního poznání.</a:t>
            </a:r>
          </a:p>
          <a:p>
            <a:r>
              <a:rPr lang="cs-CZ" dirty="0" smtClean="0"/>
              <a:t>Provádí myšlenkové operace  a také </a:t>
            </a:r>
            <a:r>
              <a:rPr lang="cs-CZ" dirty="0" err="1" smtClean="0"/>
              <a:t>metakognici</a:t>
            </a:r>
            <a:r>
              <a:rPr lang="cs-CZ" dirty="0" smtClean="0"/>
              <a:t> vlastních myšlenkových procesů.</a:t>
            </a:r>
          </a:p>
          <a:p>
            <a:r>
              <a:rPr lang="cs-CZ" dirty="0" smtClean="0"/>
              <a:t>Sám si řídí tempo své práce.</a:t>
            </a:r>
          </a:p>
          <a:p>
            <a:r>
              <a:rPr lang="cs-CZ" dirty="0" smtClean="0"/>
              <a:t>Verifikuje svůj nově vytvořený konstrukt.</a:t>
            </a:r>
          </a:p>
          <a:p>
            <a:r>
              <a:rPr lang="cs-CZ" dirty="0" smtClean="0"/>
              <a:t>Své původní dětské pojetí nahrazuje vědeckým.</a:t>
            </a:r>
          </a:p>
          <a:p>
            <a:r>
              <a:rPr lang="cs-CZ" dirty="0" smtClean="0"/>
              <a:t>Konstruktivistické modely učení více odpovídají přirozeným mechanismům spontánního učení.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50158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7638"/>
            <a:ext cx="7467600" cy="4873752"/>
          </a:xfrm>
        </p:spPr>
        <p:txBody>
          <a:bodyPr/>
          <a:lstStyle/>
          <a:p>
            <a:r>
              <a:rPr lang="cs-CZ" dirty="0" smtClean="0"/>
              <a:t>Omezuje vznik paralelních pojetí (</a:t>
            </a:r>
            <a:r>
              <a:rPr lang="cs-CZ" dirty="0" err="1" smtClean="0"/>
              <a:t>collateral</a:t>
            </a:r>
            <a:r>
              <a:rPr lang="cs-CZ" dirty="0" smtClean="0"/>
              <a:t> </a:t>
            </a:r>
            <a:r>
              <a:rPr lang="cs-CZ" dirty="0" err="1" smtClean="0"/>
              <a:t>damaging</a:t>
            </a:r>
            <a:r>
              <a:rPr lang="cs-CZ" dirty="0" smtClean="0"/>
              <a:t>).</a:t>
            </a:r>
          </a:p>
          <a:p>
            <a:r>
              <a:rPr lang="cs-CZ" dirty="0" smtClean="0"/>
              <a:t>Zaměřuje se na odstraňování </a:t>
            </a:r>
            <a:r>
              <a:rPr lang="cs-CZ" dirty="0" err="1" smtClean="0"/>
              <a:t>miskoncepcí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Respektuje a rozvíjí individuální charakteristiky žáků.</a:t>
            </a:r>
          </a:p>
          <a:p>
            <a:r>
              <a:rPr lang="cs-CZ" dirty="0" smtClean="0"/>
              <a:t>Vede k rozvoji komplexních poznatkových systémů žáků nikoli jen izolovaných vědomostí.</a:t>
            </a:r>
          </a:p>
          <a:p>
            <a:r>
              <a:rPr lang="cs-CZ" dirty="0" smtClean="0"/>
              <a:t>Vede k vyšší úrovni osvojení vědomostí.</a:t>
            </a:r>
          </a:p>
          <a:p>
            <a:r>
              <a:rPr lang="cs-CZ" dirty="0" smtClean="0"/>
              <a:t>Vede žáky k uvědomování si vlastních myšlenkových pochodů tj. </a:t>
            </a:r>
            <a:r>
              <a:rPr lang="cs-CZ" dirty="0" err="1" smtClean="0"/>
              <a:t>metakognici</a:t>
            </a:r>
            <a:r>
              <a:rPr lang="cs-CZ" dirty="0" smtClean="0"/>
              <a:t>.</a:t>
            </a:r>
          </a:p>
          <a:p>
            <a:r>
              <a:rPr lang="cs-CZ" dirty="0" smtClean="0"/>
              <a:t>Rozvíjí schopnost samostatně pracovat s informačními zdroji.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55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tx1"/>
                </a:solidFill>
              </a:rPr>
              <a:t>literatura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Kosíková, V. (2011) </a:t>
            </a:r>
            <a:r>
              <a:rPr lang="cs-CZ" b="1" dirty="0" smtClean="0"/>
              <a:t>Psychologie vzdělávání a její </a:t>
            </a:r>
            <a:r>
              <a:rPr lang="cs-CZ" b="1" dirty="0" err="1" smtClean="0"/>
              <a:t>psychodidaktické</a:t>
            </a:r>
            <a:r>
              <a:rPr lang="cs-CZ" b="1" dirty="0" smtClean="0"/>
              <a:t> aspekty</a:t>
            </a:r>
            <a:r>
              <a:rPr lang="cs-CZ" dirty="0" smtClean="0"/>
              <a:t>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pPr lvl="0"/>
            <a:r>
              <a:rPr lang="cs-CZ" dirty="0" smtClean="0"/>
              <a:t>Škoda, J., </a:t>
            </a:r>
            <a:r>
              <a:rPr lang="cs-CZ" dirty="0" err="1" smtClean="0"/>
              <a:t>Doulík</a:t>
            </a:r>
            <a:r>
              <a:rPr lang="cs-CZ" dirty="0" smtClean="0"/>
              <a:t>, P. (2011) </a:t>
            </a:r>
            <a:r>
              <a:rPr lang="cs-CZ" b="1" dirty="0" smtClean="0"/>
              <a:t>Psychodidaktika.  </a:t>
            </a:r>
            <a:r>
              <a:rPr lang="cs-CZ" dirty="0" smtClean="0"/>
              <a:t>Metody </a:t>
            </a:r>
            <a:r>
              <a:rPr lang="cs-CZ" dirty="0"/>
              <a:t>efektivního a smysluplného učení a vyučování. Vyd. 1. Praha: </a:t>
            </a:r>
            <a:r>
              <a:rPr lang="cs-CZ" dirty="0" err="1" smtClean="0"/>
              <a:t>Grada</a:t>
            </a:r>
            <a:r>
              <a:rPr lang="cs-CZ" dirty="0" smtClean="0"/>
              <a:t>.</a:t>
            </a:r>
          </a:p>
          <a:p>
            <a:r>
              <a:rPr lang="cs-CZ" dirty="0" smtClean="0"/>
              <a:t>Mareš, J. (2012) </a:t>
            </a:r>
            <a:r>
              <a:rPr lang="cs-CZ" b="1" dirty="0" smtClean="0"/>
              <a:t>Pedagogická psychologie.</a:t>
            </a:r>
            <a:r>
              <a:rPr lang="cs-CZ" dirty="0" smtClean="0"/>
              <a:t> </a:t>
            </a:r>
          </a:p>
          <a:p>
            <a:r>
              <a:rPr lang="cs-CZ" dirty="0" smtClean="0"/>
              <a:t>Praha: Portál. </a:t>
            </a:r>
            <a:r>
              <a:rPr lang="cs-CZ" dirty="0"/>
              <a:t>ČÁP, Jan. (2001 ). </a:t>
            </a:r>
            <a:r>
              <a:rPr lang="cs-CZ" b="1" dirty="0"/>
              <a:t>Psychologie pro učitele. </a:t>
            </a:r>
            <a:r>
              <a:rPr lang="cs-CZ" dirty="0"/>
              <a:t>Vyd. 1. Praha: Portál, 655 s. ISBN 80-717-8463-X.</a:t>
            </a:r>
          </a:p>
          <a:p>
            <a:pPr lvl="0"/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Je zaměřena na praktickou aplikaci poznatků.</a:t>
            </a:r>
          </a:p>
          <a:p>
            <a:r>
              <a:rPr lang="cs-CZ" dirty="0" smtClean="0"/>
              <a:t>Zdá se být efektivnější pro mladší žáky.</a:t>
            </a:r>
          </a:p>
          <a:p>
            <a:r>
              <a:rPr lang="cs-CZ" dirty="0" smtClean="0"/>
              <a:t>Zaměřuje se na prakticky orientovaná témata.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803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negativa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/>
          <a:lstStyle/>
          <a:p>
            <a:r>
              <a:rPr lang="cs-CZ" dirty="0" smtClean="0"/>
              <a:t>Nízká míra zevšeobecnění.</a:t>
            </a:r>
          </a:p>
          <a:p>
            <a:r>
              <a:rPr lang="cs-CZ" dirty="0" smtClean="0"/>
              <a:t>Velká časová náročnost na přípravu a uskutečnění.</a:t>
            </a:r>
          </a:p>
          <a:p>
            <a:r>
              <a:rPr lang="cs-CZ" dirty="0" smtClean="0"/>
              <a:t>Je limitováno jen určitými tématy matematiky, přírodovědní předměty.</a:t>
            </a:r>
          </a:p>
          <a:p>
            <a:r>
              <a:rPr lang="cs-CZ" dirty="0" smtClean="0"/>
              <a:t>Náročná na pomůcky, materiální a technické zabezpečení výuky.</a:t>
            </a:r>
          </a:p>
          <a:p>
            <a:r>
              <a:rPr lang="cs-CZ" dirty="0" smtClean="0"/>
              <a:t>Realizace výuky je časově náročnější.</a:t>
            </a:r>
          </a:p>
          <a:p>
            <a:r>
              <a:rPr lang="cs-CZ" dirty="0" smtClean="0"/>
              <a:t>Nepřipravenost učitelů, rodičů i vzdělávacích institucí.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2209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Edukační aplikace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Vychází z dětských </a:t>
            </a:r>
            <a:r>
              <a:rPr lang="cs-CZ" dirty="0" err="1" smtClean="0"/>
              <a:t>prekonceptů</a:t>
            </a:r>
            <a:r>
              <a:rPr lang="cs-CZ" dirty="0" smtClean="0"/>
              <a:t>/naivních teorií/ pojetí </a:t>
            </a:r>
            <a:r>
              <a:rPr lang="cs-CZ" dirty="0"/>
              <a:t>a sleduje </a:t>
            </a:r>
            <a:r>
              <a:rPr lang="cs-CZ" dirty="0" smtClean="0"/>
              <a:t>změnu: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Před výukou </a:t>
            </a:r>
            <a:endParaRPr lang="cs-CZ" dirty="0" smtClean="0"/>
          </a:p>
          <a:p>
            <a:r>
              <a:rPr lang="cs-CZ" dirty="0" smtClean="0"/>
              <a:t>V průběhu výuky</a:t>
            </a:r>
            <a:endParaRPr lang="cs-CZ" dirty="0"/>
          </a:p>
          <a:p>
            <a:r>
              <a:rPr lang="cs-CZ" dirty="0"/>
              <a:t>Po </a:t>
            </a:r>
            <a:r>
              <a:rPr lang="cs-CZ" dirty="0" smtClean="0"/>
              <a:t>výuce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Zaměřuje se na individuální přístup k jednotlivému žákovi.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19520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Konstruktivisticky pojatý Proces učení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Podstatou procesu učení je </a:t>
            </a:r>
            <a:r>
              <a:rPr lang="cs-CZ" b="1" dirty="0" smtClean="0"/>
              <a:t>modifikace dětských pojetí směrem k současnému stavu poznání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praxi však často nejsou nově konstruována, ale překrývána a tak mohou vznikat </a:t>
            </a:r>
            <a:r>
              <a:rPr lang="cs-CZ" dirty="0" err="1" smtClean="0"/>
              <a:t>miskoncepty</a:t>
            </a:r>
            <a:r>
              <a:rPr lang="cs-CZ" dirty="0" smtClean="0"/>
              <a:t> a paralelní koncepty (jeden výklad pro paní učitelku a jeden v běžném životě).</a:t>
            </a:r>
          </a:p>
          <a:p>
            <a:r>
              <a:rPr lang="cs-CZ" dirty="0" smtClean="0"/>
              <a:t>Vznikají především u výuky, která je vedena </a:t>
            </a:r>
            <a:r>
              <a:rPr lang="cs-CZ" dirty="0" err="1" smtClean="0"/>
              <a:t>transmisivně</a:t>
            </a:r>
            <a:r>
              <a:rPr lang="cs-CZ" dirty="0" smtClean="0"/>
              <a:t>, nepracuje s myšlením dětí, přenáší nové poznatky mechanicky. Ignoruje předchozí poznatky dítěte a jeho vlastní poznatkový systém.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36286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Kritické poznámky k aktivní konstrukci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600200"/>
            <a:ext cx="8352928" cy="4873752"/>
          </a:xfrm>
        </p:spPr>
        <p:txBody>
          <a:bodyPr/>
          <a:lstStyle/>
          <a:p>
            <a:r>
              <a:rPr lang="cs-CZ" dirty="0" smtClean="0"/>
              <a:t>Jak mohou žáci získat vědomosti o jevech :</a:t>
            </a:r>
          </a:p>
          <a:p>
            <a:pPr marL="0" indent="0">
              <a:buNone/>
            </a:pPr>
            <a:r>
              <a:rPr lang="cs-CZ" dirty="0" smtClean="0"/>
              <a:t>Které nemohou vycházet z jejich individuální zkušenosti?</a:t>
            </a:r>
          </a:p>
          <a:p>
            <a:pPr marL="0" indent="0">
              <a:buNone/>
            </a:pPr>
            <a:r>
              <a:rPr lang="cs-CZ" dirty="0" smtClean="0"/>
              <a:t>Které nemohou uskutečnit?(vesmír, geologické procesy,.)</a:t>
            </a:r>
          </a:p>
          <a:p>
            <a:pPr marL="0" indent="0">
              <a:buNone/>
            </a:pPr>
            <a:r>
              <a:rPr lang="cs-CZ" dirty="0" smtClean="0"/>
              <a:t>Které jsou v rozporu s jejich zkušeností? 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ZÁVĚR</a:t>
            </a:r>
          </a:p>
          <a:p>
            <a:r>
              <a:rPr lang="cs-CZ" dirty="0" smtClean="0"/>
              <a:t>Učitel si ve své třídě a u každého tématu musí </a:t>
            </a:r>
            <a:r>
              <a:rPr lang="cs-CZ" b="1" dirty="0" smtClean="0"/>
              <a:t>najít svůj vlastní přístup,</a:t>
            </a:r>
            <a:r>
              <a:rPr lang="cs-CZ" dirty="0" smtClean="0"/>
              <a:t> model řízení učební činnosti svých žáků.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66018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smtClean="0"/>
              <a:t>Diskutujte ve skupině o konstruktivistickém přístupu k učební činnosti žáka:</a:t>
            </a:r>
          </a:p>
          <a:p>
            <a:endParaRPr lang="cs-CZ" i="1" dirty="0"/>
          </a:p>
          <a:p>
            <a:r>
              <a:rPr lang="cs-CZ" i="1" dirty="0" smtClean="0"/>
              <a:t>1)Jaké metody je vhodné využít k navození kognitivního konfliktu u dětí?</a:t>
            </a:r>
          </a:p>
          <a:p>
            <a:endParaRPr lang="cs-CZ" i="1" dirty="0"/>
          </a:p>
          <a:p>
            <a:r>
              <a:rPr lang="cs-CZ" i="1" dirty="0" smtClean="0"/>
              <a:t>2)Pokuste </a:t>
            </a:r>
            <a:r>
              <a:rPr lang="cs-CZ" i="1" dirty="0"/>
              <a:t>se uvést příklad takové výuky</a:t>
            </a:r>
            <a:r>
              <a:rPr lang="cs-CZ" i="1" dirty="0" smtClean="0"/>
              <a:t>. Jak byste postupovali?</a:t>
            </a:r>
          </a:p>
          <a:p>
            <a:endParaRPr lang="cs-CZ" i="1" dirty="0"/>
          </a:p>
          <a:p>
            <a:r>
              <a:rPr lang="cs-CZ" i="1" dirty="0" smtClean="0"/>
              <a:t>3)Setkali jste se s konstruktivistickou výukou?</a:t>
            </a:r>
          </a:p>
          <a:p>
            <a:pPr marL="0" indent="0">
              <a:buNone/>
            </a:pPr>
            <a:r>
              <a:rPr lang="cs-CZ" i="1" dirty="0"/>
              <a:t> </a:t>
            </a:r>
            <a:r>
              <a:rPr lang="cs-CZ" i="1" dirty="0" smtClean="0"/>
              <a:t>     (na praxi, na fakultě)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414113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Konstruktivismus</a:t>
            </a:r>
            <a:br>
              <a:rPr lang="cs-CZ" b="1" dirty="0" smtClean="0">
                <a:solidFill>
                  <a:schemeClr val="accent1"/>
                </a:solidFill>
              </a:rPr>
            </a:b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8075240" cy="5277200"/>
          </a:xfrm>
        </p:spPr>
        <p:txBody>
          <a:bodyPr/>
          <a:lstStyle/>
          <a:p>
            <a:r>
              <a:rPr lang="cs-CZ" b="1" dirty="0" smtClean="0"/>
              <a:t>Proud kognitivně psych. teorií v polovině 20. stol.</a:t>
            </a:r>
          </a:p>
          <a:p>
            <a:r>
              <a:rPr lang="cs-CZ" b="1" dirty="0" smtClean="0"/>
              <a:t>Duchovní otec J. </a:t>
            </a:r>
            <a:r>
              <a:rPr lang="cs-CZ" b="1" dirty="0" err="1" smtClean="0"/>
              <a:t>Piaget</a:t>
            </a:r>
            <a:r>
              <a:rPr lang="cs-CZ" b="1" dirty="0"/>
              <a:t>.</a:t>
            </a:r>
            <a:endParaRPr lang="cs-CZ" b="1" dirty="0" smtClean="0"/>
          </a:p>
          <a:p>
            <a:r>
              <a:rPr lang="cs-CZ" dirty="0" smtClean="0"/>
              <a:t>Široký proud teorií o chování a sociálních vědách zdůrazňující aktivní úlohu subjektu a jeho interakce s prostředím (</a:t>
            </a:r>
            <a:r>
              <a:rPr lang="cs-CZ" dirty="0" err="1" smtClean="0"/>
              <a:t>ped</a:t>
            </a:r>
            <a:r>
              <a:rPr lang="cs-CZ" dirty="0" smtClean="0"/>
              <a:t>. Slovník).</a:t>
            </a:r>
          </a:p>
          <a:p>
            <a:r>
              <a:rPr lang="cs-CZ" dirty="0" smtClean="0"/>
              <a:t>Vznikl jako teorie učení, dnes je chápán jako teorie vzdělávání.</a:t>
            </a:r>
          </a:p>
          <a:p>
            <a:r>
              <a:rPr lang="cs-CZ" dirty="0" smtClean="0"/>
              <a:t>Konstruktivismus vidí učení v dynamické modifikaci původních dětských pojetí k současnému stavu vědeckého poznání.</a:t>
            </a:r>
          </a:p>
          <a:p>
            <a:r>
              <a:rPr lang="cs-CZ" b="1" dirty="0" smtClean="0"/>
              <a:t>Jedno z nosných teoretických východisek psychodidaktiky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3111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konstruktivismus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859216" cy="4873752"/>
          </a:xfrm>
        </p:spPr>
        <p:txBody>
          <a:bodyPr/>
          <a:lstStyle/>
          <a:p>
            <a:r>
              <a:rPr lang="cs-CZ" dirty="0" smtClean="0"/>
              <a:t>Poznávání je determinováno </a:t>
            </a:r>
            <a:r>
              <a:rPr lang="cs-CZ" b="1" dirty="0" smtClean="0"/>
              <a:t>vlastními kognitivními procesy učícího se jedince.</a:t>
            </a:r>
          </a:p>
          <a:p>
            <a:r>
              <a:rPr lang="cs-CZ" dirty="0" smtClean="0"/>
              <a:t>Snaží se využívat spontánní učení dětí.</a:t>
            </a:r>
          </a:p>
          <a:p>
            <a:r>
              <a:rPr lang="cs-CZ" dirty="0" smtClean="0"/>
              <a:t>Pracuje s dětskými pojetími, které jsou neustále přebudovávány.</a:t>
            </a:r>
          </a:p>
          <a:p>
            <a:r>
              <a:rPr lang="cs-CZ" dirty="0" smtClean="0"/>
              <a:t>Nový poznatek musí být začleněn do </a:t>
            </a:r>
            <a:r>
              <a:rPr lang="cs-CZ" dirty="0" err="1" smtClean="0"/>
              <a:t>preexistujících</a:t>
            </a:r>
            <a:r>
              <a:rPr lang="cs-CZ" dirty="0" smtClean="0"/>
              <a:t> struktur </a:t>
            </a:r>
            <a:r>
              <a:rPr lang="cs-CZ" b="1" dirty="0" smtClean="0"/>
              <a:t>mechanismem asimilace a akomodace</a:t>
            </a:r>
            <a:r>
              <a:rPr lang="cs-CZ" dirty="0" smtClean="0"/>
              <a:t>.</a:t>
            </a:r>
          </a:p>
          <a:p>
            <a:r>
              <a:rPr lang="cs-CZ" dirty="0" smtClean="0"/>
              <a:t>Klade důraz na odhalení individuálně specifických způsobů myšlení, </a:t>
            </a:r>
            <a:r>
              <a:rPr lang="cs-CZ" b="1" dirty="0" smtClean="0"/>
              <a:t>klíčová je </a:t>
            </a:r>
            <a:r>
              <a:rPr lang="cs-CZ" b="1" dirty="0" err="1" smtClean="0"/>
              <a:t>metakognice</a:t>
            </a:r>
            <a:r>
              <a:rPr lang="cs-CZ" b="1" dirty="0" smtClean="0"/>
              <a:t>.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14876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Pedagogický/didaktický konstruktivismus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/>
              <a:t>Vysvětluje učení jako proces, v němž žáci konstruují své poznatky a učitel vytváří pro to vhodné podmínky.</a:t>
            </a:r>
          </a:p>
          <a:p>
            <a:r>
              <a:rPr lang="cs-CZ" dirty="0" smtClean="0"/>
              <a:t>Je současnou nejvýznamnější </a:t>
            </a:r>
            <a:r>
              <a:rPr lang="cs-CZ" dirty="0" err="1" smtClean="0"/>
              <a:t>psychodidaktickou</a:t>
            </a:r>
            <a:r>
              <a:rPr lang="cs-CZ" dirty="0" smtClean="0"/>
              <a:t> teorií, </a:t>
            </a:r>
            <a:r>
              <a:rPr lang="cs-CZ" b="1" dirty="0" smtClean="0"/>
              <a:t>zdůrazňuje činnostní a sociální aspekt  školního vzdělávání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Aktivita žáka je základním principem vyučování.</a:t>
            </a:r>
          </a:p>
          <a:p>
            <a:r>
              <a:rPr lang="cs-CZ" dirty="0" smtClean="0"/>
              <a:t>Samo poznávání není otisk poznávaného, ale výtvor, konstrukt.</a:t>
            </a:r>
          </a:p>
          <a:p>
            <a:r>
              <a:rPr lang="cs-CZ" dirty="0" smtClean="0"/>
              <a:t>Je možné chápat jako syntetické vyjádření individuálního a sociálního konstruktivismu.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59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Pedagogický konstruktivismus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Pedagogický/didaktický konstruktivismus chápe učení jako </a:t>
            </a:r>
            <a:r>
              <a:rPr lang="cs-CZ" b="1" dirty="0"/>
              <a:t>konstruování vědění, učení s porozuměním, </a:t>
            </a:r>
            <a:r>
              <a:rPr lang="cs-CZ" b="1" dirty="0" smtClean="0"/>
              <a:t>klade důraz na smysluplnost </a:t>
            </a:r>
            <a:r>
              <a:rPr lang="cs-CZ" b="1" dirty="0"/>
              <a:t>učení</a:t>
            </a:r>
            <a:r>
              <a:rPr lang="cs-CZ" b="1" dirty="0" smtClean="0"/>
              <a:t>.</a:t>
            </a:r>
          </a:p>
          <a:p>
            <a:r>
              <a:rPr lang="cs-CZ" dirty="0" smtClean="0"/>
              <a:t>Vychází z osvojených zkušeností a poznatků a zdůrazňuje sociální dimenzi učení.</a:t>
            </a:r>
          </a:p>
          <a:p>
            <a:r>
              <a:rPr lang="cs-CZ" dirty="0" smtClean="0"/>
              <a:t>Žákovo poznání je konstruováno jako cílený rozvoj či změna původního  žákova pojetí reality.</a:t>
            </a:r>
          </a:p>
          <a:p>
            <a:r>
              <a:rPr lang="cs-CZ" dirty="0" smtClean="0"/>
              <a:t>Konstruktivistické modely řízení učební činnosti  žáků </a:t>
            </a:r>
            <a:r>
              <a:rPr lang="cs-CZ" b="1" dirty="0" smtClean="0"/>
              <a:t>se snaží využívat atributy typické  pro spontánní učení.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2026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1"/>
                </a:solidFill>
              </a:rPr>
              <a:t>KONSTRUKTIVISTICKÁ VÝUKA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Znalosti </a:t>
            </a:r>
            <a:r>
              <a:rPr lang="cs-CZ" dirty="0"/>
              <a:t>nejsou pasivně přijímány, ale subjektem aktivně utvářeny v průběhu procesu </a:t>
            </a:r>
            <a:r>
              <a:rPr lang="cs-CZ" dirty="0" smtClean="0"/>
              <a:t>poznávání.</a:t>
            </a:r>
            <a:endParaRPr lang="cs-CZ" dirty="0"/>
          </a:p>
          <a:p>
            <a:pPr lvl="0"/>
            <a:r>
              <a:rPr lang="cs-CZ" dirty="0"/>
              <a:t>Jedinec dokáže </a:t>
            </a:r>
            <a:r>
              <a:rPr lang="cs-CZ" dirty="0" smtClean="0"/>
              <a:t>konstruovat </a:t>
            </a:r>
            <a:r>
              <a:rPr lang="cs-CZ" dirty="0"/>
              <a:t>své subjektivní obrazy světa, odrážející jeho individuální </a:t>
            </a:r>
            <a:r>
              <a:rPr lang="cs-CZ" dirty="0" smtClean="0"/>
              <a:t>zkušenost.</a:t>
            </a:r>
          </a:p>
          <a:p>
            <a:pPr lvl="0"/>
            <a:r>
              <a:rPr lang="cs-CZ" dirty="0" smtClean="0"/>
              <a:t>Explicitně </a:t>
            </a:r>
            <a:r>
              <a:rPr lang="cs-CZ" dirty="0"/>
              <a:t>a záměrně pracují s </a:t>
            </a:r>
            <a:r>
              <a:rPr lang="cs-CZ" dirty="0" smtClean="0"/>
              <a:t>dětským pojetím.</a:t>
            </a:r>
            <a:endParaRPr lang="cs-CZ" dirty="0"/>
          </a:p>
          <a:p>
            <a:pPr lvl="0"/>
            <a:r>
              <a:rPr lang="cs-CZ" dirty="0" smtClean="0"/>
              <a:t>Důraz na individuální a specifické způsoby </a:t>
            </a:r>
            <a:r>
              <a:rPr lang="cs-CZ" dirty="0"/>
              <a:t>myšlení a osvojování </a:t>
            </a:r>
            <a:r>
              <a:rPr lang="cs-CZ" dirty="0" smtClean="0"/>
              <a:t>poznatků.</a:t>
            </a:r>
            <a:endParaRPr lang="cs-CZ" dirty="0"/>
          </a:p>
          <a:p>
            <a:pPr lvl="0"/>
            <a:r>
              <a:rPr lang="cs-CZ" dirty="0"/>
              <a:t>Učení </a:t>
            </a:r>
            <a:r>
              <a:rPr lang="cs-CZ" dirty="0" smtClean="0"/>
              <a:t>jako </a:t>
            </a:r>
            <a:r>
              <a:rPr lang="cs-CZ" dirty="0"/>
              <a:t>zásah do </a:t>
            </a:r>
            <a:r>
              <a:rPr lang="cs-CZ" dirty="0" smtClean="0"/>
              <a:t>vnitřního </a:t>
            </a:r>
            <a:r>
              <a:rPr lang="cs-CZ" dirty="0"/>
              <a:t>poznatkového </a:t>
            </a:r>
            <a:r>
              <a:rPr lang="cs-CZ" dirty="0" smtClean="0"/>
              <a:t>systému</a:t>
            </a:r>
            <a:r>
              <a:rPr lang="en-US" dirty="0" smtClean="0">
                <a:sym typeface="Wingdings"/>
              </a:rPr>
              <a:t> </a:t>
            </a:r>
            <a:r>
              <a:rPr lang="cs-CZ" dirty="0" smtClean="0">
                <a:sym typeface="Wingdings"/>
              </a:rPr>
              <a:t> je modifikován a restrukturalizován </a:t>
            </a:r>
            <a:r>
              <a:rPr lang="cs-CZ" dirty="0" smtClean="0"/>
              <a:t>pod </a:t>
            </a:r>
            <a:r>
              <a:rPr lang="cs-CZ" dirty="0"/>
              <a:t>vlivem nově přicházejících </a:t>
            </a:r>
            <a:r>
              <a:rPr lang="cs-CZ" dirty="0" smtClean="0"/>
              <a:t>informací, v mladším věku flexibilnější.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059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Přístup k výuce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5141168"/>
          </a:xfrm>
        </p:spPr>
        <p:txBody>
          <a:bodyPr/>
          <a:lstStyle/>
          <a:p>
            <a:r>
              <a:rPr lang="cs-CZ" b="1" dirty="0" err="1" smtClean="0">
                <a:solidFill>
                  <a:schemeClr val="accent1"/>
                </a:solidFill>
              </a:rPr>
              <a:t>Transmisivní</a:t>
            </a:r>
            <a:r>
              <a:rPr lang="cs-CZ" b="1" dirty="0" smtClean="0">
                <a:solidFill>
                  <a:schemeClr val="accent1"/>
                </a:solidFill>
              </a:rPr>
              <a:t> přístup </a:t>
            </a:r>
            <a:r>
              <a:rPr lang="cs-CZ" dirty="0" smtClean="0"/>
              <a:t>k výuce  - hotové poznatky jsou předávány dětem, dítě je pasivní, předávání znalostí učitelem, jednotlivá fakta, mechanický postup.</a:t>
            </a:r>
          </a:p>
          <a:p>
            <a:endParaRPr lang="cs-CZ" dirty="0"/>
          </a:p>
          <a:p>
            <a:r>
              <a:rPr lang="cs-CZ" b="1" dirty="0" smtClean="0">
                <a:solidFill>
                  <a:schemeClr val="accent1"/>
                </a:solidFill>
              </a:rPr>
              <a:t>Konstruktivistický přístup </a:t>
            </a:r>
            <a:r>
              <a:rPr lang="cs-CZ" dirty="0" smtClean="0">
                <a:solidFill>
                  <a:schemeClr val="accent1"/>
                </a:solidFill>
              </a:rPr>
              <a:t>–</a:t>
            </a:r>
            <a:r>
              <a:rPr lang="cs-CZ" dirty="0" smtClean="0"/>
              <a:t> dítě samo přichází na nové poznatky, např. řešením problému, dítě je aktivní, nalézá souvislosti, vychází z toho, co již žák zná, ovlivněno dosavadními znalostmi, žák má příležitost s učivem pracovat, dochází ke vzájemnému sbližování světa dětských představ a vědeckých pojmů.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7823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/>
          <a:lstStyle/>
          <a:p>
            <a:r>
              <a:rPr lang="cs-CZ" dirty="0" err="1" smtClean="0"/>
              <a:t>Transmisivní</a:t>
            </a:r>
            <a:r>
              <a:rPr lang="cs-CZ" dirty="0" smtClean="0"/>
              <a:t> pojetí školy a vyučování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Dítě přichází do školy a nemá žádné poznatky o tématu, pojmu.</a:t>
            </a:r>
          </a:p>
          <a:p>
            <a:r>
              <a:rPr lang="cs-CZ" dirty="0" smtClean="0"/>
              <a:t>Inteligence je chápána jako vědomosti, které si děti osvojí v průběhu školní docházky.</a:t>
            </a:r>
          </a:p>
          <a:p>
            <a:r>
              <a:rPr lang="cs-CZ" dirty="0" smtClean="0"/>
              <a:t>Úkolem učitele je děti vše naučit.</a:t>
            </a:r>
          </a:p>
          <a:p>
            <a:r>
              <a:rPr lang="cs-CZ" dirty="0" smtClean="0"/>
              <a:t>Učitel předává poznatky.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0266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5978</TotalTime>
  <Words>1320</Words>
  <Application>Microsoft Office PowerPoint</Application>
  <PresentationFormat>Předvádění na obrazovce (4:3)</PresentationFormat>
  <Paragraphs>151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1" baseType="lpstr">
      <vt:lpstr>Arial</vt:lpstr>
      <vt:lpstr>Calibri</vt:lpstr>
      <vt:lpstr>Century Schoolbook</vt:lpstr>
      <vt:lpstr>Wingdings</vt:lpstr>
      <vt:lpstr>Wingdings 2</vt:lpstr>
      <vt:lpstr>Arkýř</vt:lpstr>
      <vt:lpstr>Pedagogický Konstruktivismus </vt:lpstr>
      <vt:lpstr>literatura</vt:lpstr>
      <vt:lpstr>Konstruktivismus </vt:lpstr>
      <vt:lpstr>konstruktivismus</vt:lpstr>
      <vt:lpstr>Pedagogický/didaktický konstruktivismus</vt:lpstr>
      <vt:lpstr>Pedagogický konstruktivismus</vt:lpstr>
      <vt:lpstr>KONSTRUKTIVISTICKÁ VÝUKA</vt:lpstr>
      <vt:lpstr>Přístup k výuce</vt:lpstr>
      <vt:lpstr>Transmisivní pojetí školy a vyučování</vt:lpstr>
      <vt:lpstr>Konstruktivistické pojetí školy a vyučování </vt:lpstr>
      <vt:lpstr>Konstruktivistický přístup ke školní výuce</vt:lpstr>
      <vt:lpstr>Pedagogický konstruktivismus</vt:lpstr>
      <vt:lpstr>Individuální konstruktivismus</vt:lpstr>
      <vt:lpstr>Individuální konstruktivismus</vt:lpstr>
      <vt:lpstr>Sociální konstruktivismus</vt:lpstr>
      <vt:lpstr>Sociální konstruktivismus</vt:lpstr>
      <vt:lpstr>Role učitele </vt:lpstr>
      <vt:lpstr>Role žáka</vt:lpstr>
      <vt:lpstr>pozitiva</vt:lpstr>
      <vt:lpstr>pozitiva</vt:lpstr>
      <vt:lpstr>negativa</vt:lpstr>
      <vt:lpstr>Edukační aplikace</vt:lpstr>
      <vt:lpstr>Konstruktivisticky pojatý Proces učení </vt:lpstr>
      <vt:lpstr>Kritické poznámky k aktivní konstrukci poznání</vt:lpstr>
      <vt:lpstr>úkol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lastModifiedBy>Zaloudikova</cp:lastModifiedBy>
  <cp:revision>228</cp:revision>
  <dcterms:created xsi:type="dcterms:W3CDTF">2010-10-29T12:24:12Z</dcterms:created>
  <dcterms:modified xsi:type="dcterms:W3CDTF">2021-10-04T11:38:37Z</dcterms:modified>
</cp:coreProperties>
</file>