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1" r:id="rId4"/>
    <p:sldId id="262" r:id="rId5"/>
    <p:sldId id="266" r:id="rId6"/>
    <p:sldId id="259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ousch.cz/" TargetMode="External"/><Relationship Id="rId7" Type="http://schemas.openxmlformats.org/officeDocument/2006/relationships/hyperlink" Target="https://www.zdravcentra.cz/zc/img/On-lineknihovna/Test_clovek.jpg" TargetMode="External"/><Relationship Id="rId2" Type="http://schemas.openxmlformats.org/officeDocument/2006/relationships/hyperlink" Target="http://www.sosb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c-saop.cz/picts/spc3.jpg" TargetMode="External"/><Relationship Id="rId5" Type="http://schemas.openxmlformats.org/officeDocument/2006/relationships/hyperlink" Target="http://www.szsuo.cz/" TargetMode="External"/><Relationship Id="rId4" Type="http://schemas.openxmlformats.org/officeDocument/2006/relationships/hyperlink" Target="http://www.szs.tabor.indos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3999" y="6228000"/>
            <a:ext cx="1214775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Hana Janošková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ADAC50-3F5D-4420-8E31-7A5C3506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843210"/>
            <a:ext cx="5246518" cy="1171580"/>
          </a:xfrm>
        </p:spPr>
        <p:txBody>
          <a:bodyPr/>
          <a:lstStyle/>
          <a:p>
            <a:r>
              <a:rPr lang="cs-CZ" sz="3200" dirty="0"/>
              <a:t>Mladší školní věk</a:t>
            </a:r>
          </a:p>
        </p:txBody>
      </p:sp>
      <p:pic>
        <p:nvPicPr>
          <p:cNvPr id="4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6A2EF4E4-9FE6-4E3F-8BA6-C98273FC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51" y="748247"/>
            <a:ext cx="7306339" cy="547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A20145-566C-49EC-BF6A-0D01EEF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1CF2A80-CB58-49C5-A6E0-92ECC75C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09274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Tato vývojová fáze začíná zahájením školní docházky (6–7 let) a končí přibližně v 11-12 letech věku dítěte.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Období extroverze, odpoutání se od rodiny, rozvoj kamarádských vztahů, vztah k učiteli zpočátku obdiv, ale i strach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Sociální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Ústup lability a impulzivity, schopnost seberegulace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Hledání místa v kolektivu-socializace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3" name="Obrázek 12" descr="Obsah obrázku osoba, interiér, sedadlo, pohovka&#10;&#10;Popis byl vytvořen automaticky">
            <a:extLst>
              <a:ext uri="{FF2B5EF4-FFF2-40B4-BE49-F238E27FC236}">
                <a16:creationId xmlns:a16="http://schemas.microsoft.com/office/drawing/2014/main" id="{EACC51B5-5F9C-462F-9589-38104E7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976" y="1342270"/>
            <a:ext cx="4978156" cy="373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4C4374-7C39-4309-A1D8-857610CE3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AAB7A8-7139-4289-97F3-0AE3080A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D250BE-43F9-4DC4-8413-2D59C86E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242775" cy="4139998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Psychický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Morální vývoj ovlivněn výchovnými postupy-nové autority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Chápe širokou škálu citů, emocionální stránka má vliv na úspěšnost a spokojenost (i ve škole)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Pozornost na počátku krátkodobá (různé formy práce, hra ve výuce, relaxační chvilky, krátkodobé úkoly)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Řeč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Ovládá mateřský jazyk, učí se číst a psát-zpočátku velmi náročné-souhra analyzátorů (sluchového, zrakového, kinestetického) 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9" name="Obrázek 8" descr="Obsah obrázku osoba, interiér&#10;&#10;Popis byl vytvořen automaticky">
            <a:extLst>
              <a:ext uri="{FF2B5EF4-FFF2-40B4-BE49-F238E27FC236}">
                <a16:creationId xmlns:a16="http://schemas.microsoft.com/office/drawing/2014/main" id="{958D4DDA-91DD-4C39-A799-280699F6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/>
          <a:stretch/>
        </p:blipFill>
        <p:spPr>
          <a:xfrm rot="5400000">
            <a:off x="7443243" y="1559494"/>
            <a:ext cx="454451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4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CF756-3A47-479A-9A68-F2535C424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6FE77-113C-4C18-B7D4-A6744F7E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053A2D-D1FA-49D9-8C85-8DD24101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412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Zpočátku převládá mechanická paměť.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Slovní zásoba až 10 000 slov, dítě aktivně používá zhruba 5 000 – dítě si uvědomuje skladbu a gramatiku řeči.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Dítě opouští egocentrismus.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Výkon, který dítě podává, resp. hodnocení podaného výkonu učitelem a spolužáky, se výrazně podílí na utváření jeho identity.</a:t>
            </a:r>
          </a:p>
        </p:txBody>
      </p:sp>
      <p:pic>
        <p:nvPicPr>
          <p:cNvPr id="11" name="Obrázek 10" descr="Obsah obrázku osoba, muž, interiér, příprava&#10;&#10;Popis byl vytvořen automaticky">
            <a:extLst>
              <a:ext uri="{FF2B5EF4-FFF2-40B4-BE49-F238E27FC236}">
                <a16:creationId xmlns:a16="http://schemas.microsoft.com/office/drawing/2014/main" id="{A107649B-C496-48B6-9616-7DBA9927E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875" y="1273175"/>
            <a:ext cx="51308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2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1E8A9F-9A98-4475-BCF6-E640C87C7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53B63-C20F-4EFE-90CF-3B1BF678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654A65-8E70-437B-B245-109F85A3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7597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Tělesný vývoj-fyzická zralost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Děti dosáhnou rukou přes hlavu na ušní lalůček=filipínská míra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Změna tvaru těla a poměru končetin (hlava není oproti tělu tak velká, hrudník protažený, trup zploštělý)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 nástupu do školy se u dítěte objevuje vadné držení těla. Vady funkční, bez strukturálních změn na kostře-dětská kulatá záda, odstálé lopatky, skoliotické držení páteře.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6" name="Obrázek 5" descr="Obsah obrázku osoba, malé, dítě, batole&#10;&#10;Popis byl vytvořen automaticky">
            <a:extLst>
              <a:ext uri="{FF2B5EF4-FFF2-40B4-BE49-F238E27FC236}">
                <a16:creationId xmlns:a16="http://schemas.microsoft.com/office/drawing/2014/main" id="{D60753FA-1E6F-4445-A370-3105C860A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5" y="1692002"/>
            <a:ext cx="5084445" cy="381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4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DAF60-20D1-4D70-A25A-9FE31FB7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8656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Nástup do školy z hlediska tělesného vývoje  způsobuje značné omezení pohybu.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Zdokonalování motorických schopností, toto období nazýváme “zlatým věkem motoriky“.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 Hrubá motorika -pohyby vykonávané velkými svaly jsou již zcela dokonalé (házení, skákání) vhodné období, aby se dítě učilo plavat, jezdit na kole, lyžovat…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Jemná motorika- pohyby drobných svalů jsou zatím méně přesné (psaní).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Rychlé učení se novým pohybům, zvládnutí pohybů napoprvé, zvládnutí i koordinačně náročných prvků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7" name="Obrázek 6" descr="Obsah obrázku sníh, lyžování, exteriér, svah&#10;&#10;Popis byl vytvořen automaticky">
            <a:extLst>
              <a:ext uri="{FF2B5EF4-FFF2-40B4-BE49-F238E27FC236}">
                <a16:creationId xmlns:a16="http://schemas.microsoft.com/office/drawing/2014/main" id="{593CDF9F-8A47-4DD9-AC41-523DDFA3E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949" y="1345222"/>
            <a:ext cx="5001772" cy="375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45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FCF97F-74D6-4B12-8FE2-AE32A44C5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55D5EF-2453-4C15-8537-D208FD65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C71B5-6441-44E0-B5B4-CC399DFC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algn="just"/>
            <a:r>
              <a:rPr lang="cs-CZ" sz="1600" dirty="0"/>
              <a:t>Vnímání se přibližuje vnímání dospělého  člověka, dítě je schopno orientovat se v čase, prostoru, zdokonaluje se ostrost všech smyslů.</a:t>
            </a:r>
          </a:p>
        </p:txBody>
      </p:sp>
      <p:pic>
        <p:nvPicPr>
          <p:cNvPr id="7" name="Obrázek 6" descr="Obsah obrázku interiér, osoba, jídlo, pánev&#10;&#10;Popis byl vytvořen automaticky">
            <a:extLst>
              <a:ext uri="{FF2B5EF4-FFF2-40B4-BE49-F238E27FC236}">
                <a16:creationId xmlns:a16="http://schemas.microsoft.com/office/drawing/2014/main" id="{B5E47636-2573-47E9-99A7-6D799510D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/>
          <a:stretch/>
        </p:blipFill>
        <p:spPr>
          <a:xfrm rot="5400000">
            <a:off x="6711356" y="1388157"/>
            <a:ext cx="4725673" cy="37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2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8625"/>
            <a:ext cx="10753200" cy="451576"/>
          </a:xfrm>
        </p:spPr>
        <p:txBody>
          <a:bodyPr/>
          <a:lstStyle/>
          <a:p>
            <a:r>
              <a:rPr lang="cs-CZ" sz="3600" dirty="0"/>
              <a:t>Děkuji za pozornost</a:t>
            </a:r>
          </a:p>
        </p:txBody>
      </p:sp>
      <p:pic>
        <p:nvPicPr>
          <p:cNvPr id="6" name="Obrázek 5" descr="Obsah obrázku exteriér, vsedě, zahrada, stůl&#10;&#10;Popis byl vytvořen automaticky">
            <a:extLst>
              <a:ext uri="{FF2B5EF4-FFF2-40B4-BE49-F238E27FC236}">
                <a16:creationId xmlns:a16="http://schemas.microsoft.com/office/drawing/2014/main" id="{4D7D4353-F36E-4D44-A21C-3D4F7171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9762" r="6810" b="10238"/>
          <a:stretch/>
        </p:blipFill>
        <p:spPr>
          <a:xfrm rot="5400000">
            <a:off x="5215867" y="1043340"/>
            <a:ext cx="5828844" cy="479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8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A7F32A-A9F1-4ECC-BED3-6C43FDD54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D644A-0ED4-4D2B-8E6B-802A0A54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E5BCC8-405C-4E98-BE30-A4409FAA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70555" cy="4139998"/>
          </a:xfrm>
        </p:spPr>
        <p:txBody>
          <a:bodyPr/>
          <a:lstStyle/>
          <a:p>
            <a:pPr marL="12700">
              <a:lnSpc>
                <a:spcPct val="150000"/>
              </a:lnSpc>
              <a:spcBef>
                <a:spcPts val="530"/>
              </a:spcBef>
            </a:pPr>
            <a:r>
              <a:rPr lang="cs-CZ" sz="1600" spc="-10" dirty="0">
                <a:latin typeface="Tahoma"/>
                <a:cs typeface="Tahoma"/>
              </a:rPr>
              <a:t>Literatura </a:t>
            </a:r>
            <a:r>
              <a:rPr lang="cs-CZ" sz="1600" dirty="0">
                <a:latin typeface="Tahoma"/>
                <a:cs typeface="Tahoma"/>
              </a:rPr>
              <a:t>a</a:t>
            </a:r>
            <a:r>
              <a:rPr lang="cs-CZ" sz="1600" spc="2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zdroje:</a:t>
            </a:r>
            <a:endParaRPr lang="cs-CZ" sz="1600" dirty="0">
              <a:latin typeface="Tahoma"/>
              <a:cs typeface="Tahoma"/>
            </a:endParaRPr>
          </a:p>
          <a:p>
            <a:pPr marL="12700" marR="1544955">
              <a:lnSpc>
                <a:spcPct val="150000"/>
              </a:lnSpc>
            </a:pP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</a:t>
            </a:r>
            <a:r>
              <a:rPr lang="cs-CZ" sz="1600" dirty="0">
                <a:latin typeface="Tahoma"/>
                <a:cs typeface="Tahoma"/>
              </a:rPr>
              <a:t>dětské lékaře – </a:t>
            </a:r>
            <a:r>
              <a:rPr lang="cs-CZ" sz="1600" spc="-5" dirty="0" err="1">
                <a:latin typeface="Tahoma"/>
                <a:cs typeface="Tahoma"/>
              </a:rPr>
              <a:t>J.Langmeier</a:t>
            </a:r>
            <a:r>
              <a:rPr lang="cs-CZ" sz="1600" spc="-5" dirty="0">
                <a:latin typeface="Tahoma"/>
                <a:cs typeface="Tahoma"/>
              </a:rPr>
              <a:t>  </a:t>
            </a: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učitele </a:t>
            </a:r>
            <a:r>
              <a:rPr lang="cs-CZ" sz="1600" dirty="0">
                <a:latin typeface="Tahoma"/>
                <a:cs typeface="Tahoma"/>
              </a:rPr>
              <a:t>–</a:t>
            </a:r>
            <a:r>
              <a:rPr lang="cs-CZ" sz="1600" spc="80" dirty="0">
                <a:latin typeface="Tahoma"/>
                <a:cs typeface="Tahoma"/>
              </a:rPr>
              <a:t> </a:t>
            </a:r>
            <a:r>
              <a:rPr lang="cs-CZ" sz="1600" spc="-25" dirty="0" err="1">
                <a:latin typeface="Tahoma"/>
                <a:cs typeface="Tahoma"/>
              </a:rPr>
              <a:t>PhDr.E.Krejčíková</a:t>
            </a:r>
            <a:endParaRPr lang="cs-CZ" sz="1600" dirty="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cs-CZ" sz="1600" spc="-15" dirty="0">
                <a:latin typeface="Tahoma"/>
                <a:cs typeface="Tahoma"/>
              </a:rPr>
              <a:t>Vybrané </a:t>
            </a:r>
            <a:r>
              <a:rPr lang="cs-CZ" sz="1600" spc="-10" dirty="0">
                <a:latin typeface="Tahoma"/>
                <a:cs typeface="Tahoma"/>
              </a:rPr>
              <a:t>problémy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spc="-10" dirty="0">
                <a:latin typeface="Tahoma"/>
                <a:cs typeface="Tahoma"/>
              </a:rPr>
              <a:t>zdravotnické </a:t>
            </a:r>
            <a:r>
              <a:rPr lang="cs-CZ" sz="1600" spc="-5" dirty="0">
                <a:latin typeface="Tahoma"/>
                <a:cs typeface="Tahoma"/>
              </a:rPr>
              <a:t>činnosti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5" dirty="0">
                <a:latin typeface="Tahoma"/>
                <a:cs typeface="Tahoma"/>
              </a:rPr>
              <a:t>kolektiv autorů  Speciální 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30" dirty="0" err="1">
                <a:latin typeface="Tahoma"/>
                <a:cs typeface="Tahoma"/>
              </a:rPr>
              <a:t>V.Čechová</a:t>
            </a:r>
            <a:r>
              <a:rPr lang="cs-CZ" sz="1600" spc="-30" dirty="0">
                <a:latin typeface="Tahoma"/>
                <a:cs typeface="Tahoma"/>
              </a:rPr>
              <a:t>, </a:t>
            </a:r>
            <a:r>
              <a:rPr lang="cs-CZ" sz="1600" spc="-5" dirty="0" err="1">
                <a:latin typeface="Tahoma"/>
                <a:cs typeface="Tahoma"/>
              </a:rPr>
              <a:t>A.Mellanová</a:t>
            </a:r>
            <a:r>
              <a:rPr lang="cs-CZ" sz="1600" spc="-5" dirty="0">
                <a:latin typeface="Tahoma"/>
                <a:cs typeface="Tahoma"/>
              </a:rPr>
              <a:t>, </a:t>
            </a:r>
            <a:r>
              <a:rPr lang="cs-CZ" sz="1600" spc="-10" dirty="0" err="1">
                <a:latin typeface="Tahoma"/>
                <a:cs typeface="Tahoma"/>
              </a:rPr>
              <a:t>M.Rozsypalová</a:t>
            </a:r>
            <a:r>
              <a:rPr lang="cs-CZ" sz="1600" spc="-10" dirty="0">
                <a:latin typeface="Tahoma"/>
                <a:cs typeface="Tahoma"/>
              </a:rPr>
              <a:t>  Vývojová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20" dirty="0">
                <a:latin typeface="Tahoma"/>
                <a:cs typeface="Tahoma"/>
              </a:rPr>
              <a:t>D. Trpišovská, </a:t>
            </a:r>
            <a:r>
              <a:rPr lang="cs-CZ" sz="1600" spc="-120" dirty="0">
                <a:latin typeface="Tahoma"/>
                <a:cs typeface="Tahoma"/>
              </a:rPr>
              <a:t>V.</a:t>
            </a:r>
            <a:r>
              <a:rPr lang="cs-CZ" sz="1600" spc="9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Heřmanová</a:t>
            </a:r>
            <a:endParaRPr lang="cs-CZ" sz="1600" dirty="0">
              <a:latin typeface="Tahoma"/>
              <a:cs typeface="Tahoma"/>
            </a:endParaRP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2"/>
              </a:rPr>
              <a:t>www.sosbn.cz </a:t>
            </a:r>
            <a:r>
              <a:rPr lang="cs-CZ" sz="1600" spc="-10" dirty="0"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www.yarousch.cz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www.szs.tabor.indos.cz </a:t>
            </a:r>
            <a:r>
              <a:rPr lang="cs-CZ" sz="1600" spc="-2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5"/>
              </a:rPr>
              <a:t>www.szsuo.cz</a:t>
            </a:r>
            <a:endParaRPr lang="cs-CZ" sz="1600" spc="-10" dirty="0">
              <a:latin typeface="Tahoma"/>
              <a:cs typeface="Tahoma"/>
            </a:endParaRPr>
          </a:p>
          <a:p>
            <a:pPr marL="12700" marR="12700">
              <a:lnSpc>
                <a:spcPct val="150000"/>
              </a:lnSpc>
              <a:spcBef>
                <a:spcPts val="10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http://www.dic-saop.cz/picts/spc3.jpg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294005">
              <a:lnSpc>
                <a:spcPct val="150000"/>
              </a:lnSpc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7"/>
              </a:rPr>
              <a:t>https://www.zdravcentra.cz/zc/img/On-lineknihovna/Test_clovek.jpg</a:t>
            </a:r>
            <a:endParaRPr lang="cs-CZ" sz="1600" dirty="0"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77981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489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8</cp:revision>
  <cp:lastPrinted>1601-01-01T00:00:00Z</cp:lastPrinted>
  <dcterms:created xsi:type="dcterms:W3CDTF">2021-11-16T17:54:52Z</dcterms:created>
  <dcterms:modified xsi:type="dcterms:W3CDTF">2022-01-18T17:03:03Z</dcterms:modified>
</cp:coreProperties>
</file>