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64" r:id="rId3"/>
    <p:sldId id="259" r:id="rId4"/>
    <p:sldId id="284" r:id="rId5"/>
    <p:sldId id="265" r:id="rId6"/>
    <p:sldId id="266" r:id="rId7"/>
    <p:sldId id="267" r:id="rId8"/>
    <p:sldId id="272" r:id="rId9"/>
    <p:sldId id="274" r:id="rId10"/>
    <p:sldId id="276" r:id="rId11"/>
    <p:sldId id="277" r:id="rId12"/>
    <p:sldId id="278" r:id="rId13"/>
    <p:sldId id="279" r:id="rId14"/>
    <p:sldId id="280" r:id="rId15"/>
    <p:sldId id="282" r:id="rId16"/>
    <p:sldId id="258" r:id="rId17"/>
    <p:sldId id="260" r:id="rId18"/>
    <p:sldId id="268" r:id="rId19"/>
    <p:sldId id="269" r:id="rId20"/>
    <p:sldId id="270" r:id="rId21"/>
    <p:sldId id="281" r:id="rId22"/>
    <p:sldId id="283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9" autoAdjust="0"/>
    <p:restoredTop sz="94660"/>
  </p:normalViewPr>
  <p:slideViewPr>
    <p:cSldViewPr snapToGrid="0">
      <p:cViewPr varScale="1">
        <p:scale>
          <a:sx n="82" d="100"/>
          <a:sy n="82" d="100"/>
        </p:scale>
        <p:origin x="379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323B3-1FC5-4ED9-AAA9-BCEAC4539A8B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D5B66-24AF-4859-91C0-DA361F6EFD8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210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060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70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35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368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2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56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66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58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2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B4ED-8737-450D-861E-E7143F80FA27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84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7B4ED-8737-450D-861E-E7143F80FA27}" type="datetimeFigureOut">
              <a:rPr lang="cs-CZ" smtClean="0"/>
              <a:pPr/>
              <a:t>04.03.2021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21FD0-7D23-40F7-A5F4-99539FE83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89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es-la.cz/objekty/fyziologie-a-anatomie-cloveka---pohybova-soustava---svaly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Svalová soustava </a:t>
            </a:r>
          </a:p>
        </p:txBody>
      </p:sp>
    </p:spTree>
    <p:extLst>
      <p:ext uri="{BB962C8B-B14F-4D97-AF65-F5344CB8AC3E}">
        <p14:creationId xmlns:p14="http://schemas.microsoft.com/office/powerpoint/2010/main" val="3335731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Držení těla (DT)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Každý jedinec má </a:t>
            </a:r>
            <a:r>
              <a:rPr lang="cs-CZ" altLang="cs-CZ" sz="2400" dirty="0">
                <a:solidFill>
                  <a:srgbClr val="CC00CC"/>
                </a:solidFill>
              </a:rPr>
              <a:t>vlastní stereotyp DT</a:t>
            </a:r>
            <a:r>
              <a:rPr lang="cs-CZ" altLang="cs-CZ" sz="2400" dirty="0"/>
              <a:t>, který je obrazem jeho vnějšího a vnitřního prostředí, odpovídá jeho tělesným a duševním vlastnostem, tělesné stavbě a stavu svalstva – </a:t>
            </a:r>
            <a:r>
              <a:rPr lang="cs-CZ" altLang="cs-CZ" sz="2400" dirty="0">
                <a:solidFill>
                  <a:srgbClr val="CC00CC"/>
                </a:solidFill>
              </a:rPr>
              <a:t>svalové rovnováze / nerovnováze.</a:t>
            </a:r>
          </a:p>
          <a:p>
            <a:r>
              <a:rPr lang="cs-CZ" altLang="cs-CZ" sz="2400" dirty="0"/>
              <a:t>DT ovlivňuje např. únava, aktuální duševní stavy, celková pohybová aktivita a zdatnost, pracovní a sportovní zaměření.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2500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dirty="0">
                <a:solidFill>
                  <a:srgbClr val="0070C0"/>
                </a:solidFill>
              </a:rPr>
              <a:t>Správné a ochablé (vadné) držení těla</a:t>
            </a:r>
          </a:p>
        </p:txBody>
      </p:sp>
      <p:pic>
        <p:nvPicPr>
          <p:cNvPr id="56323" name="Picture 3" descr="Spravne drzeni tel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46489" y="2133600"/>
            <a:ext cx="1525587" cy="3390900"/>
          </a:xfrm>
        </p:spPr>
      </p:pic>
      <p:pic>
        <p:nvPicPr>
          <p:cNvPr id="56324" name="Picture 4" descr="Vadne drzeni tel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16726" y="2205039"/>
            <a:ext cx="1584325" cy="3386137"/>
          </a:xfrm>
        </p:spPr>
      </p:pic>
      <p:sp>
        <p:nvSpPr>
          <p:cNvPr id="56325" name="TextovéPole 1"/>
          <p:cNvSpPr txBox="1">
            <a:spLocks noChangeArrowheads="1"/>
          </p:cNvSpPr>
          <p:nvPr/>
        </p:nvSpPr>
        <p:spPr bwMode="auto">
          <a:xfrm>
            <a:off x="8040688" y="5949951"/>
            <a:ext cx="1727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200"/>
              <a:t>Zdroj: internet</a:t>
            </a:r>
          </a:p>
        </p:txBody>
      </p:sp>
    </p:spTree>
    <p:extLst>
      <p:ext uri="{BB962C8B-B14F-4D97-AF65-F5344CB8AC3E}">
        <p14:creationId xmlns:p14="http://schemas.microsoft.com/office/powerpoint/2010/main" val="3458849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Příklad:</a:t>
            </a:r>
            <a:br>
              <a:rPr lang="cs-CZ" sz="3200" dirty="0">
                <a:solidFill>
                  <a:srgbClr val="0070C0"/>
                </a:solidFill>
              </a:rPr>
            </a:br>
            <a:r>
              <a:rPr lang="cs-CZ" sz="2800" dirty="0">
                <a:solidFill>
                  <a:srgbClr val="0070C0"/>
                </a:solidFill>
              </a:rPr>
              <a:t>Svalová nerovnováha v oblasti hlavy, krku a horní části trupu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2650" y="1953491"/>
            <a:ext cx="7886700" cy="42234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b="1" dirty="0"/>
              <a:t>1. Svaly fázické s tendencí k ochabování:</a:t>
            </a:r>
            <a:endParaRPr lang="cs-CZ" sz="1800" dirty="0"/>
          </a:p>
          <a:p>
            <a:pPr lvl="0"/>
            <a:r>
              <a:rPr lang="cs-CZ" sz="1800" dirty="0"/>
              <a:t>dlouhý sval hlavy, dlouhý sval krku</a:t>
            </a:r>
          </a:p>
          <a:p>
            <a:pPr lvl="0"/>
            <a:r>
              <a:rPr lang="cs-CZ" sz="1800" dirty="0"/>
              <a:t>sval rombický</a:t>
            </a:r>
          </a:p>
          <a:p>
            <a:pPr lvl="0"/>
            <a:r>
              <a:rPr lang="cs-CZ" sz="1800" dirty="0"/>
              <a:t>sval trapézový (střední a dolní část)</a:t>
            </a:r>
          </a:p>
          <a:p>
            <a:pPr lvl="0"/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2. Svaly tonické s tendencí</a:t>
            </a:r>
          </a:p>
          <a:p>
            <a:pPr marL="0" indent="0">
              <a:buNone/>
            </a:pPr>
            <a:r>
              <a:rPr lang="cs-CZ" sz="1800" b="1" dirty="0"/>
              <a:t>ke zkracování:</a:t>
            </a:r>
            <a:endParaRPr lang="cs-CZ" sz="1800" dirty="0"/>
          </a:p>
          <a:p>
            <a:pPr lvl="0"/>
            <a:r>
              <a:rPr lang="cs-CZ" sz="1800" dirty="0"/>
              <a:t>sval trapézový (horní část) </a:t>
            </a:r>
          </a:p>
          <a:p>
            <a:pPr lvl="0"/>
            <a:r>
              <a:rPr lang="cs-CZ" sz="1800" dirty="0"/>
              <a:t>hluboké svaly šíjové</a:t>
            </a:r>
          </a:p>
          <a:p>
            <a:pPr lvl="0"/>
            <a:r>
              <a:rPr lang="cs-CZ" sz="1800" dirty="0"/>
              <a:t>zdvihač lopatky</a:t>
            </a:r>
          </a:p>
          <a:p>
            <a:pPr lvl="0"/>
            <a:r>
              <a:rPr lang="cs-CZ" sz="1800" dirty="0"/>
              <a:t>zdvihač hlavy</a:t>
            </a:r>
          </a:p>
          <a:p>
            <a:pPr lvl="0"/>
            <a:r>
              <a:rPr lang="cs-CZ" sz="1800" dirty="0"/>
              <a:t>velký sval prsní</a:t>
            </a:r>
          </a:p>
          <a:p>
            <a:pPr marL="0" indent="0">
              <a:buNone/>
            </a:pPr>
            <a:endParaRPr lang="cs-CZ" sz="1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1" y="3062266"/>
            <a:ext cx="4513975" cy="3795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789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0070C0"/>
                </a:solidFill>
              </a:rPr>
              <a:t>Příklad:</a:t>
            </a:r>
            <a:br>
              <a:rPr lang="cs-CZ" sz="3200" dirty="0">
                <a:solidFill>
                  <a:srgbClr val="0070C0"/>
                </a:solidFill>
              </a:rPr>
            </a:br>
            <a:r>
              <a:rPr lang="cs-CZ" sz="3200" dirty="0">
                <a:solidFill>
                  <a:srgbClr val="0070C0"/>
                </a:solidFill>
              </a:rPr>
              <a:t>Svalová nerovnováha v oblasti pánve a dolní části trupu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2098965"/>
            <a:ext cx="8229600" cy="4138347"/>
          </a:xfrm>
        </p:spPr>
        <p:txBody>
          <a:bodyPr/>
          <a:lstStyle/>
          <a:p>
            <a:pPr marL="0" indent="0" algn="just">
              <a:buNone/>
            </a:pPr>
            <a:r>
              <a:rPr lang="cs-CZ" sz="1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1. Svaly fázické (s tendencí k ochabování):</a:t>
            </a:r>
            <a:endParaRPr lang="cs-CZ" sz="1800" b="1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svaly břišní </a:t>
            </a:r>
          </a:p>
          <a:p>
            <a:pPr algn="just"/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velké svaly hýžďové</a:t>
            </a:r>
          </a:p>
          <a:p>
            <a:pPr algn="just"/>
            <a:endParaRPr lang="cs-CZ" sz="1800" b="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1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2. Svaly tonické (s tendencí ke </a:t>
            </a:r>
            <a:r>
              <a:rPr lang="cs-CZ" sz="1800" b="1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zkrácování</a:t>
            </a:r>
            <a:r>
              <a:rPr lang="cs-CZ" sz="18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cs-CZ" sz="1800" b="1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svaly bederní - hlavně bederní část vzpřimovačů páteře</a:t>
            </a: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18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bedrokyčelní</a:t>
            </a:r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sval</a:t>
            </a: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čtyřhranný sval bederní</a:t>
            </a: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algn="just"/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přímý sval stehenní </a:t>
            </a:r>
          </a:p>
          <a:p>
            <a:pPr marL="0" indent="0" algn="just">
              <a:buNone/>
            </a:pPr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(dlouhá hlava čtyřhlavého</a:t>
            </a:r>
          </a:p>
          <a:p>
            <a:pPr marL="0" indent="0" algn="just">
              <a:buNone/>
            </a:pPr>
            <a:r>
              <a:rPr lang="cs-CZ" sz="18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svalu stehenního)</a:t>
            </a: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0730" y="3031809"/>
            <a:ext cx="5527270" cy="3205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52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cs-CZ" sz="3200" dirty="0">
                <a:solidFill>
                  <a:srgbClr val="0070C0"/>
                </a:solidFill>
              </a:rPr>
              <a:t>Zjednodušeně řečeno: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4038600" cy="240486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CC"/>
                </a:solidFill>
              </a:rPr>
              <a:t>Ochabuje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	svalstvo v oblasti: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 err="1"/>
              <a:t>mezilopatkové</a:t>
            </a: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břišní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hýžďové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172200" y="1600201"/>
            <a:ext cx="4038600" cy="254888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>
                <a:solidFill>
                  <a:srgbClr val="CC00CC"/>
                </a:solidFill>
              </a:rPr>
              <a:t>Zkracuje se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/>
              <a:t>	svalstvo v oblasti: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prsní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bederní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přední strana kyčle a stehna</a:t>
            </a:r>
          </a:p>
        </p:txBody>
      </p:sp>
      <p:sp>
        <p:nvSpPr>
          <p:cNvPr id="2" name="Obdélník 1"/>
          <p:cNvSpPr/>
          <p:nvPr/>
        </p:nvSpPr>
        <p:spPr>
          <a:xfrm>
            <a:off x="2135560" y="3975534"/>
            <a:ext cx="807524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/>
              <a:ea typeface="+mj-ea"/>
              <a:cs typeface="+mj-cs"/>
            </a:endParaRPr>
          </a:p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Příčiny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genetické faktory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nedostatek pohybu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případně</a:t>
            </a:r>
            <a:r>
              <a:rPr lang="cs-CZ" sz="2400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 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/>
                <a:ea typeface="+mj-ea"/>
                <a:cs typeface="+mj-cs"/>
              </a:rPr>
              <a:t>jednostranné zatížení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47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7C617-C988-448E-8A56-A61D5F0D5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Názvy, funkce a popis jednotlivých svalů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5D9444-72F5-4434-B852-EAF447EA8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funkce (ohybače-flexory, natahovače-extenzory, odtahovače-abduktory, přitahovače-adduktory, svěrače-sfinktery)</a:t>
            </a:r>
          </a:p>
          <a:p>
            <a:r>
              <a:rPr lang="cs-CZ" dirty="0"/>
              <a:t>Podle směru svalových snopců (sval přímý, šikmý, příčný)</a:t>
            </a:r>
          </a:p>
          <a:p>
            <a:r>
              <a:rPr lang="cs-CZ" dirty="0"/>
              <a:t>Podle krajiny, kde sval leží (sval prsní, sval čelní)</a:t>
            </a:r>
          </a:p>
          <a:p>
            <a:r>
              <a:rPr lang="cs-CZ" dirty="0"/>
              <a:t>Podle obrysu (sval dvojhlavý, trojhlavý)</a:t>
            </a:r>
          </a:p>
          <a:p>
            <a:r>
              <a:rPr lang="cs-CZ" dirty="0"/>
              <a:t>Některé svaly při provádění pohybu současně stahují a spolupracují (synergisté), jiné svaly při tomtéž pohybu uvolňují. Toto protichůdné působení se nazývá antagonismus.</a:t>
            </a:r>
          </a:p>
        </p:txBody>
      </p:sp>
    </p:spTree>
    <p:extLst>
      <p:ext uri="{BB962C8B-B14F-4D97-AF65-F5344CB8AC3E}">
        <p14:creationId xmlns:p14="http://schemas.microsoft.com/office/powerpoint/2010/main" val="869311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Svalová dysbalance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Mimo vnitřních a vnějších příčin má na vznik vadného držení těla podstatný vliv i tzv. </a:t>
            </a:r>
            <a:r>
              <a:rPr lang="cs-CZ" b="1" dirty="0"/>
              <a:t>svalová dysbalance.</a:t>
            </a:r>
          </a:p>
          <a:p>
            <a:r>
              <a:rPr lang="cs-CZ" dirty="0"/>
              <a:t>Pro pohybovou koordinaci je nutná souhra všech svalů, ty řídí nervový mechanismus v oblastech centrální nervové soustavy. Každý pohyb by měl mít vytvořeny pohybové stereotypy. V případě, že nejsou vytvořeny náležité stereotypy, včleňuje se do činnosti příliš mnoho svalů v nevhodném pořadí a s nerovnoměrnou intenzitou, a pohyb se tak stává neúsporným. Takové narušení rovnováhy lze nazvat poruchou koordinace, a kvůli této poruše dochází ke svalové dysbalanci.</a:t>
            </a:r>
          </a:p>
          <a:p>
            <a:r>
              <a:rPr lang="cs-CZ" dirty="0"/>
              <a:t>Svalová dysbalance neboli svalová nerovnováha je nevyvážený stav mezi svaly tonickými (s tendencí ke zkrácení) a </a:t>
            </a:r>
            <a:r>
              <a:rPr lang="cs-CZ" dirty="0" err="1"/>
              <a:t>fázickými</a:t>
            </a:r>
            <a:r>
              <a:rPr lang="cs-CZ" dirty="0"/>
              <a:t> (s tendencí k oslabení). Jedná se o svaly protilehlé k danému kloubu. Svalová dysbalance je základem pro narušení správného držení těla </a:t>
            </a:r>
          </a:p>
          <a:p>
            <a:r>
              <a:rPr lang="cs-CZ" dirty="0"/>
              <a:t>Velmi často dochází k převaze jednoho z antagonistických (protilehlých k danému kloubu) svalů nad druhým a to zkrácením daného svalu a ochabnutím jeho svalu antagonistického. Zkrácené svaly se tak postupně ujímají práce svalů ochablých za účelem zajištění stability segmentů a projevují se i omezeným rozsahem pohybu na opačnou stranu kloubu. Zároveň oslabené svaly ztrácejí svoji svalovou sílu.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408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Fyzikální a fyziologické vlastnosti svalu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Pružnost</a:t>
            </a:r>
            <a:r>
              <a:rPr lang="cs-CZ" dirty="0"/>
              <a:t> - při zatížení se protáhne, přestane-li síla působit ihned se zkrátí na původní délku (o 40% své klidové délky)</a:t>
            </a:r>
          </a:p>
          <a:p>
            <a:r>
              <a:rPr lang="cs-CZ" b="1" dirty="0"/>
              <a:t>Pevnost</a:t>
            </a:r>
            <a:r>
              <a:rPr lang="cs-CZ" dirty="0"/>
              <a:t>-odolnost proti přetržení</a:t>
            </a:r>
          </a:p>
          <a:p>
            <a:r>
              <a:rPr lang="cs-CZ" b="1" dirty="0"/>
              <a:t>Dráždivost a vodivost </a:t>
            </a:r>
            <a:r>
              <a:rPr lang="cs-CZ" dirty="0"/>
              <a:t>–podnětem pro podráždění sv. vláken jsou nervové vzruchy, přivádějí motorická </a:t>
            </a:r>
            <a:r>
              <a:rPr lang="cs-CZ" dirty="0" err="1"/>
              <a:t>ner</a:t>
            </a:r>
            <a:r>
              <a:rPr lang="cs-CZ" dirty="0"/>
              <a:t>. vlákna obvodových nervů na nervosvalové ploténky odtud po sv. vláknech veden nervový vzruch. </a:t>
            </a:r>
            <a:r>
              <a:rPr lang="cs-CZ" b="1" dirty="0"/>
              <a:t>Reakcí svalu na podráždění je svalový stah/kontrakce/</a:t>
            </a:r>
          </a:p>
          <a:p>
            <a:r>
              <a:rPr lang="cs-CZ" b="1" dirty="0"/>
              <a:t>Inervace svalu </a:t>
            </a:r>
            <a:r>
              <a:rPr lang="cs-CZ" dirty="0"/>
              <a:t>– aby mohly být svaly v činnosti potřebují přívod vzruchů z CNS. Svaly jsou inervovány mozkovými i míšními nervy motoricky i senzitivně.</a:t>
            </a:r>
          </a:p>
        </p:txBody>
      </p:sp>
    </p:spTree>
    <p:extLst>
      <p:ext uri="{BB962C8B-B14F-4D97-AF65-F5344CB8AC3E}">
        <p14:creationId xmlns:p14="http://schemas.microsoft.com/office/powerpoint/2010/main" val="2868196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Svalový stah (kontrakce)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5651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Svalový stah je mechanická </a:t>
            </a:r>
            <a:r>
              <a:rPr lang="cs-CZ" dirty="0" err="1"/>
              <a:t>odpověd</a:t>
            </a:r>
            <a:r>
              <a:rPr lang="cs-CZ" dirty="0"/>
              <a:t>´ na nervové podráždění, ke kterému dochází v průběhu svalového vzruchu.</a:t>
            </a:r>
          </a:p>
          <a:p>
            <a:r>
              <a:rPr lang="cs-CZ" dirty="0"/>
              <a:t>svalové vlákno se zkrátí a zvětší se jeho příčný rozměr</a:t>
            </a:r>
          </a:p>
          <a:p>
            <a:r>
              <a:rPr lang="cs-CZ" b="1" dirty="0"/>
              <a:t>Druhy svalových kontrakcí </a:t>
            </a:r>
          </a:p>
          <a:p>
            <a:r>
              <a:rPr lang="cs-CZ" dirty="0">
                <a:solidFill>
                  <a:schemeClr val="accent1"/>
                </a:solidFill>
              </a:rPr>
              <a:t>IZOTONICKÁ</a:t>
            </a:r>
            <a:r>
              <a:rPr lang="cs-CZ" dirty="0"/>
              <a:t>- sval se skutečně smršťuje a zkracuje</a:t>
            </a:r>
          </a:p>
          <a:p>
            <a:r>
              <a:rPr lang="cs-CZ" dirty="0">
                <a:solidFill>
                  <a:schemeClr val="accent1"/>
                </a:solidFill>
              </a:rPr>
              <a:t>IZOMETRICKÁ</a:t>
            </a:r>
            <a:r>
              <a:rPr lang="cs-CZ" dirty="0"/>
              <a:t>- sval nemění svou délku, ztvrdne svalové bříško (různé výdrže)</a:t>
            </a:r>
          </a:p>
          <a:p>
            <a:r>
              <a:rPr lang="cs-CZ" dirty="0"/>
              <a:t>dlouhodobé zkrácení svalu a neschopnost ochabnutí způsobuje</a:t>
            </a:r>
          </a:p>
          <a:p>
            <a:pPr>
              <a:buNone/>
            </a:pPr>
            <a:r>
              <a:rPr lang="cs-CZ" dirty="0"/>
              <a:t>   trvale chorobné držení končetin-u centrální formy dětské mozkové </a:t>
            </a:r>
          </a:p>
          <a:p>
            <a:pPr>
              <a:buNone/>
            </a:pPr>
            <a:r>
              <a:rPr lang="cs-CZ" dirty="0"/>
              <a:t>   obrny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509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Cévní zásobení svalu</a:t>
            </a:r>
            <a:br>
              <a:rPr lang="cs-CZ" dirty="0">
                <a:solidFill>
                  <a:schemeClr val="accent1"/>
                </a:solidFill>
              </a:rPr>
            </a:br>
            <a:r>
              <a:rPr lang="cs-CZ" dirty="0">
                <a:solidFill>
                  <a:schemeClr val="accent1"/>
                </a:solidFill>
              </a:rPr>
              <a:t>Růst a vývoj svalstva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Cévní zásobení- do svalu vstupuje tepna, větví se na síť vlásečnic</a:t>
            </a:r>
          </a:p>
          <a:p>
            <a:r>
              <a:rPr lang="cs-CZ" dirty="0"/>
              <a:t>Vlásečnice jsou místem výměny látek mezi krví a svalovou tkání, přivádějí svalovým vláknům kyslík a živiny a odebírají oxid uhličitý a zplodiny látkové přeměny. Na žilní straně se spojují v žíly.</a:t>
            </a:r>
          </a:p>
          <a:p>
            <a:r>
              <a:rPr lang="cs-CZ" dirty="0"/>
              <a:t>Růst a vývoj svalů</a:t>
            </a:r>
          </a:p>
          <a:p>
            <a:r>
              <a:rPr lang="cs-CZ" dirty="0"/>
              <a:t>U novorozence jsou všechny svaly tvarově vyvinuty, nejsou schopny plného výkonu ,CNS spolu s obvodovými nervy teprve dozrává, přibývá svalových vláken, svaly rostou</a:t>
            </a:r>
          </a:p>
        </p:txBody>
      </p:sp>
    </p:spTree>
    <p:extLst>
      <p:ext uri="{BB962C8B-B14F-4D97-AF65-F5344CB8AC3E}">
        <p14:creationId xmlns:p14="http://schemas.microsoft.com/office/powerpoint/2010/main" val="159020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Funkce svalové soustavy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5616"/>
            <a:ext cx="10515600" cy="4861347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Podle mikroskopické stavby sv. tkáně a podle funkce jsou v organizmu tři druhy svalů</a:t>
            </a:r>
          </a:p>
          <a:p>
            <a:r>
              <a:rPr lang="cs-CZ" b="1" dirty="0"/>
              <a:t> Svaly hladké </a:t>
            </a:r>
            <a:r>
              <a:rPr lang="cs-CZ" dirty="0"/>
              <a:t>– orgánová svalovina (ve stěnách trávicího ústrojí, v děloze, stěnách orgánů a stěnách krevních cév, ve stěně močového měchýře), pracuje pomalu neunaví se</a:t>
            </a:r>
          </a:p>
          <a:p>
            <a:r>
              <a:rPr lang="cs-CZ" dirty="0"/>
              <a:t>Svalový stah= kontrakce není řízena volním mechanismem</a:t>
            </a:r>
          </a:p>
          <a:p>
            <a:r>
              <a:rPr lang="cs-CZ" b="1" dirty="0"/>
              <a:t>Svaly příčně pruhované- </a:t>
            </a:r>
            <a:r>
              <a:rPr lang="cs-CZ" dirty="0"/>
              <a:t>kosterní svalovina</a:t>
            </a:r>
          </a:p>
          <a:p>
            <a:r>
              <a:rPr lang="cs-CZ" dirty="0"/>
              <a:t> převážně začíná a upíná se na kostře, ovládána vůlí, pracuje rychle a rychle se unaví</a:t>
            </a:r>
          </a:p>
          <a:p>
            <a:r>
              <a:rPr lang="cs-CZ" dirty="0"/>
              <a:t>kontrakci vyvolávají podněty vedené míšními nebo hlavovými nervy</a:t>
            </a:r>
          </a:p>
          <a:p>
            <a:r>
              <a:rPr lang="cs-CZ" b="1" dirty="0"/>
              <a:t>Sval srdeční </a:t>
            </a:r>
            <a:r>
              <a:rPr lang="cs-CZ" dirty="0"/>
              <a:t>– svalovina srdeční stěny</a:t>
            </a:r>
          </a:p>
          <a:p>
            <a:r>
              <a:rPr lang="cs-CZ" dirty="0"/>
              <a:t>kontrakce je automatická, neunaví se, pracuje po celý život</a:t>
            </a:r>
          </a:p>
        </p:txBody>
      </p:sp>
    </p:spTree>
    <p:extLst>
      <p:ext uri="{BB962C8B-B14F-4D97-AF65-F5344CB8AC3E}">
        <p14:creationId xmlns:p14="http://schemas.microsoft.com/office/powerpoint/2010/main" val="2681350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702919E1-3562-4745-973B-625B370469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947" y="-1"/>
            <a:ext cx="10346103" cy="6280125"/>
          </a:xfrm>
          <a:prstGeom prst="rect">
            <a:avLst/>
          </a:prstGeom>
        </p:spPr>
      </p:pic>
      <p:sp>
        <p:nvSpPr>
          <p:cNvPr id="7" name="TextovéPole 6">
            <a:hlinkClick r:id="rId3" tooltip="TADY"/>
            <a:extLst>
              <a:ext uri="{FF2B5EF4-FFF2-40B4-BE49-F238E27FC236}">
                <a16:creationId xmlns:a16="http://schemas.microsoft.com/office/drawing/2014/main" id="{A7716A2C-9D58-453D-B8DB-917089BB0EE5}"/>
              </a:ext>
            </a:extLst>
          </p:cNvPr>
          <p:cNvSpPr txBox="1"/>
          <p:nvPr/>
        </p:nvSpPr>
        <p:spPr>
          <a:xfrm>
            <a:off x="1222310" y="6345439"/>
            <a:ext cx="104502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</a:t>
            </a:r>
            <a:r>
              <a:rPr lang="cs-CZ" dirty="0">
                <a:hlinkClick r:id="rId3"/>
              </a:rPr>
              <a:t>http://www.szes-la.cz/objekty/fyziologie-a-anatomie-cloveka---pohybova-soustava---svaly.pdf</a:t>
            </a:r>
            <a:endParaRPr lang="cs-CZ" dirty="0"/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7820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993AF7-5BF9-4BAE-8B7A-1FEFFB9F3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Vady, nemoci a poranění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330C41-A825-4CE8-B9DC-EC7E10B93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sz="2800" dirty="0"/>
              <a:t>namožení a natržení svalu</a:t>
            </a:r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sz="2800" dirty="0"/>
              <a:t>zánět šlach</a:t>
            </a:r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sz="2800" dirty="0"/>
              <a:t>přetržená šlacha</a:t>
            </a:r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sz="2800" dirty="0"/>
              <a:t>svalová dystrofie – degenerace svalstva</a:t>
            </a:r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sz="2800" dirty="0"/>
              <a:t>svalová ochablost</a:t>
            </a:r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sz="2800" dirty="0"/>
              <a:t>obrna – neovladatelnost svalů</a:t>
            </a:r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endParaRPr lang="cs-CZ" dirty="0"/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endParaRPr lang="cs-CZ" sz="2800" dirty="0"/>
          </a:p>
          <a:p>
            <a:pPr>
              <a:spcBef>
                <a:spcPts val="450"/>
              </a:spcBef>
              <a:buSzPts val="1850"/>
              <a:buBlip>
                <a:blip r:embed="rId2"/>
              </a:buBlip>
            </a:pPr>
            <a:r>
              <a:rPr lang="cs-CZ" sz="2800" b="0" i="1" u="none" strike="noStrike" kern="1200" cap="none" spc="0" baseline="0" dirty="0">
                <a:solidFill>
                  <a:srgbClr val="292929"/>
                </a:solidFill>
                <a:uFillTx/>
                <a:latin typeface="Times New Roman" pitchFamily="18"/>
                <a:ea typeface="Arial Unicode MS" pitchFamily="2"/>
                <a:cs typeface="Tahoma" pitchFamily="2"/>
              </a:rPr>
              <a:t>PREVENCE – pravidelná tělesná aktivita, správná výživa.</a:t>
            </a:r>
          </a:p>
          <a:p>
            <a:pPr lvl="0">
              <a:spcBef>
                <a:spcPts val="450"/>
              </a:spcBef>
              <a:buSzPts val="1850"/>
              <a:buBlip>
                <a:blip r:embed="rId2"/>
              </a:buBlip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1323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25191-2A4A-4E11-B419-301D96D2C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651030-2D12-4F89-82D0-0D5C02F29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SHRNUTÍ</a:t>
            </a:r>
          </a:p>
          <a:p>
            <a:pPr marL="0" indent="0">
              <a:buNone/>
            </a:pPr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17269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Stavba kosterního svalu,chemické složení svalu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Svaly-orgány svalové  soustavy – 600 sv.</a:t>
            </a:r>
          </a:p>
          <a:p>
            <a:r>
              <a:rPr lang="cs-CZ" dirty="0"/>
              <a:t>Sval-</a:t>
            </a:r>
            <a:r>
              <a:rPr lang="cs-CZ" b="1" dirty="0">
                <a:solidFill>
                  <a:srgbClr val="FF0000"/>
                </a:solidFill>
              </a:rPr>
              <a:t>svalové bříško- </a:t>
            </a:r>
            <a:r>
              <a:rPr lang="cs-CZ" dirty="0"/>
              <a:t>masitá část-základem příčně pruhovaná tkáň-skládá se z mnohojaderných sv. vláken, sdružena ve snopečky ve snopečku je 10 až 100 sv. vláken</a:t>
            </a:r>
          </a:p>
          <a:p>
            <a:r>
              <a:rPr lang="cs-CZ" b="1" dirty="0">
                <a:solidFill>
                  <a:srgbClr val="FF0000"/>
                </a:solidFill>
              </a:rPr>
              <a:t>Povázka </a:t>
            </a:r>
            <a:r>
              <a:rPr lang="cs-CZ" dirty="0"/>
              <a:t>(vaz. blána)- kryje povrch</a:t>
            </a:r>
          </a:p>
          <a:p>
            <a:r>
              <a:rPr lang="cs-CZ" dirty="0"/>
              <a:t>Ocas (místo zužující se k místu přechodu svalu do šlachy)</a:t>
            </a:r>
          </a:p>
          <a:p>
            <a:r>
              <a:rPr lang="cs-CZ" b="1" dirty="0">
                <a:solidFill>
                  <a:srgbClr val="FF0000"/>
                </a:solidFill>
              </a:rPr>
              <a:t>šlachy</a:t>
            </a:r>
            <a:r>
              <a:rPr lang="cs-CZ" b="1" dirty="0"/>
              <a:t>-</a:t>
            </a:r>
            <a:r>
              <a:rPr lang="cs-CZ" dirty="0"/>
              <a:t> na koncích svalu napojeny na kosti–</a:t>
            </a:r>
            <a:r>
              <a:rPr lang="cs-CZ" dirty="0">
                <a:solidFill>
                  <a:srgbClr val="FF0000"/>
                </a:solidFill>
              </a:rPr>
              <a:t>začátky a úpony</a:t>
            </a:r>
          </a:p>
          <a:p>
            <a:r>
              <a:rPr lang="cs-CZ" b="1" dirty="0"/>
              <a:t>Chemické složení </a:t>
            </a:r>
            <a:r>
              <a:rPr lang="cs-CZ" dirty="0"/>
              <a:t>sv.- 75% voda( děti 82%), 24% </a:t>
            </a:r>
            <a:r>
              <a:rPr lang="cs-CZ" dirty="0" err="1"/>
              <a:t>org</a:t>
            </a:r>
            <a:r>
              <a:rPr lang="cs-CZ" dirty="0"/>
              <a:t>. látek,1% </a:t>
            </a:r>
            <a:r>
              <a:rPr lang="cs-CZ" dirty="0" err="1"/>
              <a:t>an</a:t>
            </a:r>
            <a:r>
              <a:rPr lang="cs-CZ" dirty="0"/>
              <a:t>. látek</a:t>
            </a:r>
          </a:p>
          <a:p>
            <a:r>
              <a:rPr lang="cs-CZ" dirty="0"/>
              <a:t> </a:t>
            </a:r>
            <a:r>
              <a:rPr lang="cs-CZ" b="1" dirty="0"/>
              <a:t>Organické látky-</a:t>
            </a:r>
            <a:r>
              <a:rPr lang="cs-CZ" dirty="0"/>
              <a:t>bílkoviny- </a:t>
            </a:r>
            <a:r>
              <a:rPr lang="cs-CZ" dirty="0">
                <a:solidFill>
                  <a:srgbClr val="FF0000"/>
                </a:solidFill>
              </a:rPr>
              <a:t>myoglobin</a:t>
            </a:r>
            <a:r>
              <a:rPr lang="cs-CZ" dirty="0"/>
              <a:t> 20x větší schopnost vázat a uvolňovat kyslík než</a:t>
            </a:r>
          </a:p>
          <a:p>
            <a:pPr marL="0" indent="0">
              <a:buNone/>
            </a:pPr>
            <a:r>
              <a:rPr lang="cs-CZ" dirty="0"/>
              <a:t>    hemoglobin-vytváří ve sv. zásobu kyslíku-potřeba když vázne přísun kysl. krví- při zadržení </a:t>
            </a:r>
          </a:p>
          <a:p>
            <a:pPr marL="0" indent="0">
              <a:buNone/>
            </a:pPr>
            <a:r>
              <a:rPr lang="cs-CZ" dirty="0"/>
              <a:t>    dechu – při výdržích, plavání pod vodou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dirty="0">
                <a:solidFill>
                  <a:srgbClr val="FF0000"/>
                </a:solidFill>
              </a:rPr>
              <a:t>aktin a myozin</a:t>
            </a:r>
            <a:r>
              <a:rPr lang="cs-CZ" dirty="0"/>
              <a:t>-účast na sv. kontrakci, fosfáty, glykogen, </a:t>
            </a:r>
            <a:r>
              <a:rPr lang="cs-CZ" dirty="0" err="1"/>
              <a:t>kys</a:t>
            </a:r>
            <a:r>
              <a:rPr lang="cs-CZ" dirty="0"/>
              <a:t>. mléčná</a:t>
            </a:r>
          </a:p>
          <a:p>
            <a:pPr marL="0" indent="0">
              <a:buNone/>
            </a:pPr>
            <a:r>
              <a:rPr lang="cs-CZ" b="1" dirty="0"/>
              <a:t>   Anorganické lát.-</a:t>
            </a:r>
            <a:r>
              <a:rPr lang="cs-CZ" dirty="0"/>
              <a:t>malé množství-draslík, sodík, vápník hořčík, železo, fosfor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285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014639B-8510-4002-BC9C-ED451C0A20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6218" y="385224"/>
            <a:ext cx="8779563" cy="6472776"/>
          </a:xfrm>
        </p:spPr>
      </p:pic>
    </p:spTree>
    <p:extLst>
      <p:ext uri="{BB962C8B-B14F-4D97-AF65-F5344CB8AC3E}">
        <p14:creationId xmlns:p14="http://schemas.microsoft.com/office/powerpoint/2010/main" val="348504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Kosterní svalovina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25217"/>
            <a:ext cx="11062252" cy="5340626"/>
          </a:xfrm>
        </p:spPr>
        <p:txBody>
          <a:bodyPr>
            <a:normAutofit/>
          </a:bodyPr>
          <a:lstStyle/>
          <a:p>
            <a:r>
              <a:rPr lang="cs-CZ" dirty="0"/>
              <a:t>Sval  tvoří: příčně pruhovaná svalovina, vazivo, cévy a nervy</a:t>
            </a:r>
          </a:p>
          <a:p>
            <a:r>
              <a:rPr lang="cs-CZ" dirty="0"/>
              <a:t>Typy vláken kosterního svalu:</a:t>
            </a:r>
          </a:p>
          <a:p>
            <a:r>
              <a:rPr lang="cs-CZ" b="1" dirty="0"/>
              <a:t>pomalá červená vlákna </a:t>
            </a:r>
            <a:r>
              <a:rPr lang="cs-CZ" dirty="0"/>
              <a:t>- převažují ve svalech, které zajišťují statické polohové funkce  a pomalý pohyb -posturální (tonická)</a:t>
            </a:r>
          </a:p>
          <a:p>
            <a:r>
              <a:rPr lang="cs-CZ" b="1" dirty="0"/>
              <a:t>rychlá červená vlákna- </a:t>
            </a:r>
            <a:r>
              <a:rPr lang="cs-CZ" dirty="0"/>
              <a:t>převažují ve svalech, zajišťují rychlý pohyb prováděný velkou silou </a:t>
            </a:r>
          </a:p>
          <a:p>
            <a:r>
              <a:rPr lang="cs-CZ" b="1" dirty="0"/>
              <a:t>rychlá bílá vlákna- </a:t>
            </a:r>
            <a:r>
              <a:rPr lang="cs-CZ" dirty="0"/>
              <a:t>dokáží vyvinout okamžitý rychlý stah s maximální silou</a:t>
            </a:r>
          </a:p>
          <a:p>
            <a:pPr marL="0" indent="0">
              <a:buNone/>
            </a:pPr>
            <a:r>
              <a:rPr lang="cs-CZ" dirty="0"/>
              <a:t>   ( vlákna </a:t>
            </a:r>
            <a:r>
              <a:rPr lang="cs-CZ" dirty="0" err="1"/>
              <a:t>fázická</a:t>
            </a:r>
            <a:r>
              <a:rPr lang="cs-CZ" dirty="0"/>
              <a:t>)</a:t>
            </a:r>
          </a:p>
          <a:p>
            <a:r>
              <a:rPr lang="cs-CZ" b="1" dirty="0"/>
              <a:t>přechodná vlákna- </a:t>
            </a:r>
            <a:r>
              <a:rPr lang="cs-CZ" dirty="0"/>
              <a:t>potencionální zdroj předchozích třech typů vláken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770252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661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Dělení svalů podle typu svalových vláken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7030A0"/>
                </a:solidFill>
              </a:rPr>
              <a:t>Posturální (tonické) svaly </a:t>
            </a:r>
          </a:p>
          <a:p>
            <a:r>
              <a:rPr lang="cs-CZ" dirty="0"/>
              <a:t>hlavní funkcí udržet těžiště těla ve stabilní poloze vůči gravitaci= zajištění a kontrola </a:t>
            </a:r>
            <a:r>
              <a:rPr lang="cs-CZ" dirty="0" err="1"/>
              <a:t>postury</a:t>
            </a:r>
            <a:r>
              <a:rPr lang="cs-CZ" dirty="0"/>
              <a:t>- držení těla</a:t>
            </a:r>
          </a:p>
          <a:p>
            <a:r>
              <a:rPr lang="cs-CZ" dirty="0"/>
              <a:t>tendence k hyperaktivitě, k hypertonii a ke zkracování</a:t>
            </a:r>
            <a:r>
              <a:rPr lang="cs-CZ" b="1" dirty="0">
                <a:solidFill>
                  <a:srgbClr val="7030A0"/>
                </a:solidFill>
              </a:rPr>
              <a:t>, je třeba je protahovat</a:t>
            </a:r>
          </a:p>
          <a:p>
            <a:r>
              <a:rPr lang="cs-CZ" dirty="0"/>
              <a:t>tvořeny červenými svalovými vlákny( více myoglobinu)</a:t>
            </a:r>
          </a:p>
          <a:p>
            <a:r>
              <a:rPr lang="cs-CZ" dirty="0"/>
              <a:t>vývojově starší, schopnost rychlého zapojení do pohybu, více vydrží méně se unaví, dobrá regenerační schopnost, odolnější vůči infekcím a škodlivinám</a:t>
            </a:r>
          </a:p>
        </p:txBody>
      </p:sp>
    </p:spTree>
    <p:extLst>
      <p:ext uri="{BB962C8B-B14F-4D97-AF65-F5344CB8AC3E}">
        <p14:creationId xmlns:p14="http://schemas.microsoft.com/office/powerpoint/2010/main" val="299479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Dělení svalů podle typu svalových vláken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00B050"/>
                </a:solidFill>
              </a:rPr>
              <a:t>Fázické</a:t>
            </a:r>
            <a:r>
              <a:rPr lang="cs-CZ" b="1" dirty="0">
                <a:solidFill>
                  <a:srgbClr val="00B050"/>
                </a:solidFill>
              </a:rPr>
              <a:t> svaly</a:t>
            </a:r>
          </a:p>
          <a:p>
            <a:r>
              <a:rPr lang="cs-CZ" dirty="0"/>
              <a:t>hlavní funkcí je zajistit “pohyb vpřed“  = lokomoce</a:t>
            </a:r>
          </a:p>
          <a:p>
            <a:r>
              <a:rPr lang="cs-CZ" dirty="0"/>
              <a:t>tendence k </a:t>
            </a:r>
            <a:r>
              <a:rPr lang="cs-CZ" dirty="0" err="1"/>
              <a:t>hypoaktivitě</a:t>
            </a:r>
            <a:r>
              <a:rPr lang="cs-CZ" dirty="0"/>
              <a:t>, hypotonii a oslabení, </a:t>
            </a:r>
            <a:r>
              <a:rPr lang="cs-CZ" b="1" dirty="0">
                <a:solidFill>
                  <a:srgbClr val="00B050"/>
                </a:solidFill>
              </a:rPr>
              <a:t>je třeba posilovat</a:t>
            </a:r>
          </a:p>
          <a:p>
            <a:r>
              <a:rPr lang="cs-CZ" dirty="0"/>
              <a:t>často u nich dochází k nadměrnému zvětšování klidové délky</a:t>
            </a:r>
          </a:p>
          <a:p>
            <a:r>
              <a:rPr lang="cs-CZ" dirty="0"/>
              <a:t>tvořeny bílými sv. vlákny (méně hemoglobinu)</a:t>
            </a:r>
          </a:p>
          <a:p>
            <a:r>
              <a:rPr lang="cs-CZ" dirty="0"/>
              <a:t>k podráždění je třeba většího podnětu, pomaleji se zapojují do pohybu snadno se unaví, snížená regenerační schopnost, málo odolné vůči škodlivinám a infekcím</a:t>
            </a:r>
          </a:p>
          <a:p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11265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427" y="524153"/>
            <a:ext cx="8859906" cy="132556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0070C0"/>
                </a:solidFill>
              </a:rPr>
              <a:t>Svaly – podle funkce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3427" y="1600201"/>
            <a:ext cx="9199288" cy="45307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endParaRPr lang="cs-CZ" altLang="cs-CZ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rgbClr val="0066FF"/>
                </a:solidFill>
              </a:rPr>
              <a:t>Svaly převážně tonické (posturální)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- </a:t>
            </a:r>
            <a:r>
              <a:rPr lang="cs-CZ" altLang="cs-CZ" dirty="0">
                <a:solidFill>
                  <a:srgbClr val="CC00CC"/>
                </a:solidFill>
              </a:rPr>
              <a:t>zajišťují spíše držení těla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- mají tendenci ke zkracování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		</a:t>
            </a:r>
            <a:r>
              <a:rPr lang="cs-CZ" altLang="cs-CZ" dirty="0">
                <a:solidFill>
                  <a:srgbClr val="CC00CC"/>
                </a:solidFill>
              </a:rPr>
              <a:t>= protahujeme</a:t>
            </a:r>
            <a:r>
              <a:rPr lang="cs-CZ" altLang="cs-CZ" dirty="0">
                <a:solidFill>
                  <a:srgbClr val="0066FF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dirty="0">
                <a:solidFill>
                  <a:srgbClr val="0066FF"/>
                </a:solidFill>
              </a:rPr>
              <a:t>Svaly převážně </a:t>
            </a:r>
            <a:r>
              <a:rPr lang="cs-CZ" altLang="cs-CZ" dirty="0" err="1">
                <a:solidFill>
                  <a:srgbClr val="0066FF"/>
                </a:solidFill>
              </a:rPr>
              <a:t>fázické</a:t>
            </a:r>
            <a:r>
              <a:rPr lang="cs-CZ" altLang="cs-CZ" dirty="0">
                <a:solidFill>
                  <a:srgbClr val="0066FF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- </a:t>
            </a:r>
            <a:r>
              <a:rPr lang="cs-CZ" altLang="cs-CZ" dirty="0">
                <a:solidFill>
                  <a:srgbClr val="CC00CC"/>
                </a:solidFill>
              </a:rPr>
              <a:t>zajišťují spíše pohybovou činnost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/>
              <a:t>	- mají tendenci k ochabování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dirty="0">
                <a:solidFill>
                  <a:srgbClr val="CC00CC"/>
                </a:solidFill>
              </a:rPr>
              <a:t>			= zpevňujeme (posilujeme)</a:t>
            </a:r>
            <a:r>
              <a:rPr lang="cs-CZ" altLang="cs-CZ" dirty="0">
                <a:solidFill>
                  <a:srgbClr val="0066FF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s-CZ" altLang="cs-CZ" dirty="0">
              <a:solidFill>
                <a:srgbClr val="0066FF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dirty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dirty="0"/>
          </a:p>
          <a:p>
            <a:pPr eaLnBrk="1" hangingPunct="1">
              <a:lnSpc>
                <a:spcPct val="80000"/>
              </a:lnSpc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396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>
                <a:solidFill>
                  <a:srgbClr val="0070C0"/>
                </a:solidFill>
              </a:rPr>
              <a:t>Svalová nerovnováha (dysbalance)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cs-CZ" sz="2400" dirty="0"/>
          </a:p>
          <a:p>
            <a:pPr>
              <a:defRPr/>
            </a:pPr>
            <a:r>
              <a:rPr lang="cs-CZ" sz="2400" dirty="0"/>
              <a:t>Svalová nerovnováha je </a:t>
            </a:r>
            <a:r>
              <a:rPr lang="cs-CZ" sz="2400" dirty="0">
                <a:solidFill>
                  <a:srgbClr val="C00000"/>
                </a:solidFill>
              </a:rPr>
              <a:t>nevyvážený funkční stav </a:t>
            </a:r>
            <a:r>
              <a:rPr lang="cs-CZ" sz="2400" dirty="0"/>
              <a:t>mezi svaly fázickými a tonickými</a:t>
            </a:r>
          </a:p>
          <a:p>
            <a:pPr>
              <a:defRPr/>
            </a:pPr>
            <a:r>
              <a:rPr lang="cs-CZ" sz="2400" dirty="0"/>
              <a:t>Nejvýrazněji se projevuje v oblasti</a:t>
            </a:r>
          </a:p>
          <a:p>
            <a:pPr lvl="1">
              <a:defRPr/>
            </a:pPr>
            <a:r>
              <a:rPr lang="cs-CZ" sz="2000" dirty="0"/>
              <a:t>v oblasti krku a pletence ramenního</a:t>
            </a:r>
          </a:p>
          <a:p>
            <a:pPr lvl="1">
              <a:defRPr/>
            </a:pPr>
            <a:r>
              <a:rPr lang="cs-CZ" sz="2000" dirty="0"/>
              <a:t>v oblasti bederní a pánevní</a:t>
            </a:r>
          </a:p>
          <a:p>
            <a:pPr lvl="1">
              <a:defRPr/>
            </a:pPr>
            <a:r>
              <a:rPr lang="cs-CZ" sz="2000" dirty="0"/>
              <a:t>v oblasti dolních končetin</a:t>
            </a:r>
          </a:p>
          <a:p>
            <a:pPr marL="0" indent="0">
              <a:buNone/>
              <a:defRPr/>
            </a:pPr>
            <a:endParaRPr lang="cs-CZ" altLang="cs-CZ" sz="2400" dirty="0">
              <a:sym typeface="Wingdings" panose="05000000000000000000" pitchFamily="2" charset="2"/>
            </a:endParaRPr>
          </a:p>
          <a:p>
            <a:pPr marL="0" indent="0" algn="ctr">
              <a:buNone/>
              <a:defRPr/>
            </a:pPr>
            <a:r>
              <a:rPr lang="cs-CZ" altLang="cs-CZ" dirty="0">
                <a:solidFill>
                  <a:srgbClr val="CC00CC"/>
                </a:solidFill>
                <a:sym typeface="Wingdings" panose="05000000000000000000" pitchFamily="2" charset="2"/>
              </a:rPr>
              <a:t></a:t>
            </a:r>
          </a:p>
          <a:p>
            <a:pPr marL="0" indent="0" algn="ctr">
              <a:buNone/>
              <a:defRPr/>
            </a:pPr>
            <a:r>
              <a:rPr lang="cs-CZ" sz="2400" dirty="0">
                <a:solidFill>
                  <a:srgbClr val="CC00CC"/>
                </a:solidFill>
              </a:rPr>
              <a:t>omezení hybnosti, bolesti páteře, bolesti hlavy, postupná degenerace hybného systému</a:t>
            </a:r>
          </a:p>
          <a:p>
            <a:pPr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991375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1420</Words>
  <Application>Microsoft Office PowerPoint</Application>
  <PresentationFormat>Širokoúhlá obrazovka</PresentationFormat>
  <Paragraphs>160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Verdana</vt:lpstr>
      <vt:lpstr>Motiv Office</vt:lpstr>
      <vt:lpstr>Svalová soustava </vt:lpstr>
      <vt:lpstr>Funkce svalové soustavy</vt:lpstr>
      <vt:lpstr>Stavba kosterního svalu,chemické složení svalu</vt:lpstr>
      <vt:lpstr>Prezentace aplikace PowerPoint</vt:lpstr>
      <vt:lpstr>Kosterní svalovina</vt:lpstr>
      <vt:lpstr>Dělení svalů podle typu svalových vláken</vt:lpstr>
      <vt:lpstr>Dělení svalů podle typu svalových vláken</vt:lpstr>
      <vt:lpstr>Svaly – podle funkce</vt:lpstr>
      <vt:lpstr>Svalová nerovnováha (dysbalance)</vt:lpstr>
      <vt:lpstr>Držení těla (DT)</vt:lpstr>
      <vt:lpstr>Správné a ochablé (vadné) držení těla</vt:lpstr>
      <vt:lpstr>Příklad: Svalová nerovnováha v oblasti hlavy, krku a horní části trupu</vt:lpstr>
      <vt:lpstr>Příklad: Svalová nerovnováha v oblasti pánve a dolní části trupu</vt:lpstr>
      <vt:lpstr>Zjednodušeně řečeno:</vt:lpstr>
      <vt:lpstr>Názvy, funkce a popis jednotlivých svalů</vt:lpstr>
      <vt:lpstr>Svalová dysbalance</vt:lpstr>
      <vt:lpstr>Fyzikální a fyziologické vlastnosti svalu</vt:lpstr>
      <vt:lpstr>Svalový stah (kontrakce)</vt:lpstr>
      <vt:lpstr>Cévní zásobení svalu Růst a vývoj svalstva</vt:lpstr>
      <vt:lpstr>Prezentace aplikace PowerPoint</vt:lpstr>
      <vt:lpstr>Vady, nemoci a poranění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Svalová soustava č.1</dc:title>
  <dc:creator>Dominik</dc:creator>
  <cp:lastModifiedBy>Hana</cp:lastModifiedBy>
  <cp:revision>74</cp:revision>
  <dcterms:created xsi:type="dcterms:W3CDTF">2017-03-23T04:54:25Z</dcterms:created>
  <dcterms:modified xsi:type="dcterms:W3CDTF">2021-03-04T14:39:30Z</dcterms:modified>
</cp:coreProperties>
</file>