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2" r:id="rId4"/>
    <p:sldId id="266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karske.slovniky.cz/pojem/fetalni-krevni-obe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CVNESPs8g" TargetMode="External"/><Relationship Id="rId2" Type="http://schemas.openxmlformats.org/officeDocument/2006/relationships/hyperlink" Target="https://www.ceskatelevize.cz/porady/10315080042-tep-24/212411058130001/vid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Novorozenec</a:t>
            </a:r>
          </a:p>
        </p:txBody>
      </p:sp>
      <p:pic>
        <p:nvPicPr>
          <p:cNvPr id="7" name="Obrázek 6" descr="Obsah obrázku interiér, osoba, dítě, dívka&#10;&#10;Popis byl vytvořen automaticky">
            <a:extLst>
              <a:ext uri="{FF2B5EF4-FFF2-40B4-BE49-F238E27FC236}">
                <a16:creationId xmlns:a16="http://schemas.microsoft.com/office/drawing/2014/main" id="{C5B66C6D-8CE7-4CBB-9989-D3FCA67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24582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49B0C0EF-2B2F-4305-A79D-7C304A1B6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Hana Janošková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A7EE9-C76E-431C-AB15-C7B375B6A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6F180-D83F-4D3D-9E9C-895591BE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1AEB9-A7F8-468D-82C0-63F57AC5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Lebka novorozence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EB7D1-74CD-4C98-BF90-1F5EFD2D4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1597760"/>
            <a:ext cx="8697075" cy="3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0DA8E1-500E-4431-B2B7-52B8FDC8EFB1}"/>
              </a:ext>
            </a:extLst>
          </p:cNvPr>
          <p:cNvSpPr txBox="1"/>
          <p:nvPr/>
        </p:nvSpPr>
        <p:spPr>
          <a:xfrm>
            <a:off x="540000" y="5590137"/>
            <a:ext cx="8985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 obrázku: https://cs.shinkotoni-central-blog.com/articles/informasi-kesehatan/ubun-ubun-bayi-masih-lunak-dan-berdenyut-normal-apa-tidak.html</a:t>
            </a:r>
          </a:p>
        </p:txBody>
      </p:sp>
    </p:spTree>
    <p:extLst>
      <p:ext uri="{BB962C8B-B14F-4D97-AF65-F5344CB8AC3E}">
        <p14:creationId xmlns:p14="http://schemas.microsoft.com/office/powerpoint/2010/main" val="38823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6A269-D259-458C-859A-BC2632B6F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7" name="Zástupný obsah 6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7268F155-06DC-4ACD-ACBA-039E8AAA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6" y="278302"/>
            <a:ext cx="8268929" cy="6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3D1515E-D433-4EC1-B8E3-F789137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0" y="5508164"/>
            <a:ext cx="3167225" cy="451576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1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8A95E-90BC-433B-BA3C-FF6FD3394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352AA-5604-4D36-A5B3-940B24C93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941D6-0201-49D2-BC0B-DA2E0B3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67E23-E5CB-46F7-A196-6241B84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http://lekarske.slovniky.cz/pojem/fetalni-krevni-obeh</a:t>
            </a:r>
            <a:endParaRPr lang="cs-CZ" sz="1800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Brian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Ward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Péče o dítě 0-3 roky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Osvěta 1996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Gisela Sommer,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Dětské </a:t>
            </a:r>
            <a:r>
              <a:rPr lang="cs-CZ" sz="1800" b="0" i="1" u="sng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nemoci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,Vašut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 2007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Miroslav Matoušek, </a:t>
            </a:r>
            <a:r>
              <a:rPr lang="cs-CZ" sz="1800" b="0" i="1" u="sng" dirty="0">
                <a:solidFill>
                  <a:srgbClr val="000000"/>
                </a:solidFill>
                <a:effectLst/>
                <a:latin typeface="Libre Franklin" pitchFamily="2" charset="-18"/>
              </a:rPr>
              <a:t>První rok dítěte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Avicenum Praha 1987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altLang="cs-CZ" sz="1800" dirty="0"/>
              <a:t>Machová, J. </a:t>
            </a:r>
            <a:r>
              <a:rPr lang="cs-CZ" altLang="cs-CZ" sz="1800" i="1" dirty="0"/>
              <a:t>Biologie člověka pro učitele</a:t>
            </a:r>
            <a:r>
              <a:rPr lang="cs-CZ" altLang="cs-CZ" sz="1800" dirty="0"/>
              <a:t>. Praha: Karolinum, 2002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Fotodokumentace využita z vlastních zdrojů vyučujícího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79E214-F4B6-41A6-8B8A-611A1DDE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8310A55-4452-44FF-8CB6-2938BE8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B4CF425-F83B-4D48-A760-DC65B80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90625" cy="413999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cs-CZ" sz="1800" b="1" kern="0" dirty="0"/>
              <a:t>Období novorozenecké začíná přestřižením pupečníku a trvá do 28. dne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Fyziologický</a:t>
            </a:r>
            <a:r>
              <a:rPr lang="cs-CZ" altLang="cs-CZ" sz="1800" dirty="0"/>
              <a:t>: 3000-4000g, 50 cm, hlavička obvod 32,5 – 36,5 cm, adaptace, dýchání (35 – 50 dechů/min), změny oběhu (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ovale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Bot.dut</a:t>
            </a:r>
            <a:r>
              <a:rPr lang="cs-CZ" altLang="cs-CZ" sz="1800" dirty="0"/>
              <a:t>.), tep 120 – 160 tepů, imunita od matky, novorozenecká žloutenka, střevo – smolka, alergie (kojení), reflexy (sací, polykací, hledací…)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Nedonošený</a:t>
            </a:r>
            <a:r>
              <a:rPr lang="cs-CZ" altLang="cs-CZ" sz="1800" b="1" dirty="0"/>
              <a:t> </a:t>
            </a:r>
            <a:r>
              <a:rPr lang="cs-CZ" altLang="cs-CZ" sz="1800" dirty="0"/>
              <a:t>( těhotenství trvalo pouze nebo pod 37.týdnů)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Hypotrofický</a:t>
            </a:r>
            <a:r>
              <a:rPr lang="cs-CZ" altLang="cs-CZ" sz="1800" dirty="0"/>
              <a:t> (normální délka těhotenství, váha- pod 2500g)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Přenošený</a:t>
            </a:r>
            <a:r>
              <a:rPr lang="cs-CZ" altLang="cs-CZ" sz="1800" dirty="0"/>
              <a:t> (nad 41.týdnů)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Rizikový novorozenec s VVV </a:t>
            </a:r>
            <a:r>
              <a:rPr lang="cs-CZ" altLang="cs-CZ" sz="1800" dirty="0"/>
              <a:t>– novorozenec s vrozenou vývojovou vadou, které vznikly jako embryopatie nebo </a:t>
            </a:r>
            <a:r>
              <a:rPr lang="cs-CZ" altLang="cs-CZ" sz="1800" dirty="0" err="1"/>
              <a:t>fetopatie</a:t>
            </a:r>
            <a:r>
              <a:rPr lang="cs-CZ" altLang="cs-CZ" sz="1800" dirty="0"/>
              <a:t> za nitroděložního vývoje.</a:t>
            </a:r>
            <a:endParaRPr lang="cs-CZ" sz="1800" kern="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088D6A00-6612-40C3-B20C-91B986C5D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9731"/>
          <a:stretch/>
        </p:blipFill>
        <p:spPr>
          <a:xfrm rot="5400000">
            <a:off x="8056366" y="1966747"/>
            <a:ext cx="483274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F0487-1FF4-4653-9B61-1A6ED34D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F1FE8-1C6C-4BCA-B169-F915937D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9CA0E-445C-430B-AB52-8AE336A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5FA82-D3F1-48CB-853F-888E30A5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8825" cy="4139998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sz="1600" dirty="0"/>
              <a:t>výlučně do 6.měsíce, pokračovat do 2 let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1) mlezivo</a:t>
            </a:r>
            <a:r>
              <a:rPr lang="cs-CZ" sz="1600" dirty="0"/>
              <a:t> (kolostrum) – 1.týden, malý objem, 	vysoká hustota (ledviny), 1. imunizace, látky s 	</a:t>
            </a:r>
            <a:r>
              <a:rPr lang="cs-CZ" sz="1600" dirty="0" err="1"/>
              <a:t>antibakt</a:t>
            </a:r>
            <a:r>
              <a:rPr lang="cs-CZ" sz="1600" dirty="0"/>
              <a:t>. a </a:t>
            </a:r>
            <a:r>
              <a:rPr lang="cs-CZ" sz="1600" dirty="0" err="1"/>
              <a:t>antivir.účinkem</a:t>
            </a:r>
            <a:endParaRPr lang="cs-CZ" sz="1600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2) přechodné </a:t>
            </a:r>
            <a:r>
              <a:rPr lang="cs-CZ" sz="1600" dirty="0"/>
              <a:t>– 2.týden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3) zralé </a:t>
            </a:r>
            <a:r>
              <a:rPr lang="cs-CZ" sz="1600" dirty="0"/>
              <a:t>– od 3.týdne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Tyto druhy mléka se liší poměrem bílkovin, tuků, sacharidů a solí, odpovídají svým složením speciálním potřebám dítěte při růstu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lepší vstřebávání než z umělé výživy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28F19-D2BF-4562-8B55-EA7DEBBB5815}"/>
              </a:ext>
            </a:extLst>
          </p:cNvPr>
          <p:cNvSpPr txBox="1"/>
          <p:nvPr/>
        </p:nvSpPr>
        <p:spPr>
          <a:xfrm>
            <a:off x="7486650" y="1688554"/>
            <a:ext cx="340995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Výhody: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výživa dítěte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dítěte 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matky</a:t>
            </a:r>
          </a:p>
          <a:p>
            <a:pPr marL="252000" indent="-180000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defRPr/>
            </a:pPr>
            <a:r>
              <a:rPr lang="cs-CZ" sz="1600" dirty="0"/>
              <a:t>psychologické, sociální, ekonomické, ekologické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0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96F76-674C-4FCE-A45B-869B606B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C2A0A-4D11-4A11-A804-4887BEC1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572BC-555F-4668-9FC4-7365ABE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F1F37C-AA34-4EBF-ACAA-6B42319B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99950" cy="4139998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FUNKČNÍ ZNÁMKY ZRALOSTI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centrální nervové soustavy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dobrá termoregulace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plicních funkcí s pravidelným dýcháním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přítomnost: pátracího, sacího, polykacího, a dalších reflexů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1600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MOTORIKA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zvýšené svalové napětí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ve 3. – 4. týdnu začíná pokládat ručičky vedle hlavičky </a:t>
            </a:r>
            <a:r>
              <a:rPr lang="cs-CZ" sz="1100" dirty="0"/>
              <a:t>(zejména ve spánku)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 poloze na bříšku hlavičku neudrží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ručičky i nožičky přitaženy k trupu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pohyby jsou nekoordinované, mimovolní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ručička sevřena v pěst s palečkem uvnitř</a:t>
            </a:r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3074" name="Picture 2" descr="Obsah obrázku interiér&#10;&#10;Popis byl vytvořen automaticky">
            <a:extLst>
              <a:ext uri="{FF2B5EF4-FFF2-40B4-BE49-F238E27FC236}">
                <a16:creationId xmlns:a16="http://schemas.microsoft.com/office/drawing/2014/main" id="{A609221F-1BFA-4469-BD2D-260E9A1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77" r="13286" b="9941"/>
          <a:stretch/>
        </p:blipFill>
        <p:spPr bwMode="auto">
          <a:xfrm>
            <a:off x="7962901" y="1117009"/>
            <a:ext cx="3409950" cy="4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DA67-68D3-4BA3-97B2-45FEA121F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88DC6-4843-4A39-B6AC-56117ED8E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F0F7C7-0555-4C53-B4BB-17FC375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1E91C-D14C-4833-81AB-26ED85D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283"/>
            <a:ext cx="6138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SENZOMOTORIKA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převládá </a:t>
            </a:r>
            <a:r>
              <a:rPr lang="cs-CZ" sz="1600" b="1" dirty="0"/>
              <a:t>chuť a hmat </a:t>
            </a:r>
            <a:r>
              <a:rPr lang="cs-CZ" sz="1600" dirty="0"/>
              <a:t>nad sluchem a zrakem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reaguje na silné podněty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citlivost na dotek, na tepelné rozdíly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z důvodů nedostatečných termoregulačních schopností (ochrana před prochlazením a přehřátím)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důležitou psychickou potřebou je doteková (taktilní) stimulace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ke konci období se začíná uplatňovat potřeba zrakové a později i sluchové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BD9D74-3085-4B60-9133-1A2D378F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221469" y="1553007"/>
            <a:ext cx="4857749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1FD9-A6A9-4369-B7B7-756C489AF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08F-4CE2-4FDF-AD28-DDCB70B0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5AF70-C3A6-4A66-90DF-D48D01D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4A9994-1B00-4B5C-A0CB-9786E22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55998"/>
          </a:xfrm>
        </p:spPr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vyhledávací vyšetření prováděná u všech narozených dětí. V případě pozitivního výsledku je pak dítě vyšetřováno zevrubněji. </a:t>
            </a:r>
            <a:endParaRPr lang="cs-CZ" altLang="cs-CZ" sz="1800" dirty="0"/>
          </a:p>
        </p:txBody>
      </p:sp>
      <p:pic>
        <p:nvPicPr>
          <p:cNvPr id="2050" name="Picture 2" descr="Obsah obrázku dítě, osoba, interiér, vysoký&#10;&#10;Popis byl vytvořen automaticky">
            <a:extLst>
              <a:ext uri="{FF2B5EF4-FFF2-40B4-BE49-F238E27FC236}">
                <a16:creationId xmlns:a16="http://schemas.microsoft.com/office/drawing/2014/main" id="{49A520DB-BDAA-4CBE-911D-83B4759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68866"/>
            <a:ext cx="4233000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2B22594-EEFE-41B2-95A5-9997E0297D63}"/>
              </a:ext>
            </a:extLst>
          </p:cNvPr>
          <p:cNvSpPr txBox="1">
            <a:spLocks/>
          </p:cNvSpPr>
          <p:nvPr/>
        </p:nvSpPr>
        <p:spPr>
          <a:xfrm>
            <a:off x="718800" y="2971800"/>
            <a:ext cx="6268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cs-CZ" altLang="cs-CZ" sz="1600" kern="0" dirty="0"/>
              <a:t>Kapilární krev se obvykle odebírá z patičky dítěte. Odhalit se tak dá porucha funkce </a:t>
            </a:r>
            <a:r>
              <a:rPr lang="cs-CZ" altLang="cs-CZ" sz="1600" kern="0" dirty="0">
                <a:solidFill>
                  <a:srgbClr val="FF0000"/>
                </a:solidFill>
              </a:rPr>
              <a:t>štítné žlázy</a:t>
            </a:r>
            <a:r>
              <a:rPr lang="cs-CZ" altLang="cs-CZ" sz="1600" kern="0" dirty="0"/>
              <a:t>, dále onemocnění na podkladě vrozené vady látkové přeměny (</a:t>
            </a:r>
            <a:r>
              <a:rPr lang="cs-CZ" altLang="cs-CZ" sz="1600" kern="0" dirty="0">
                <a:solidFill>
                  <a:srgbClr val="FF0000"/>
                </a:solidFill>
              </a:rPr>
              <a:t>fenylketonurie</a:t>
            </a:r>
            <a:r>
              <a:rPr lang="cs-CZ" altLang="cs-CZ" sz="1600" kern="0" dirty="0"/>
              <a:t>) a nově se zavádí i další vyšetření jako je například porucha hormonů nadledvin (adrenální hyperplazie). </a:t>
            </a:r>
          </a:p>
          <a:p>
            <a:pPr algn="just">
              <a:lnSpc>
                <a:spcPts val="2500"/>
              </a:lnSpc>
            </a:pPr>
            <a:r>
              <a:rPr lang="cs-CZ" altLang="cs-CZ" sz="1600" kern="0" dirty="0"/>
              <a:t>Mezi screeningová vyšetření na porodnici patří také vyšetření </a:t>
            </a:r>
            <a:r>
              <a:rPr lang="cs-CZ" altLang="cs-CZ" sz="1600" kern="0" dirty="0">
                <a:solidFill>
                  <a:srgbClr val="FF0000"/>
                </a:solidFill>
              </a:rPr>
              <a:t>oční čočky</a:t>
            </a:r>
            <a:r>
              <a:rPr lang="cs-CZ" altLang="cs-CZ" sz="1600" kern="0" dirty="0"/>
              <a:t>, pomocí kterého lze vyloučit její vrozený zákal. V posledních letech se rozšířilo i </a:t>
            </a:r>
            <a:r>
              <a:rPr lang="cs-CZ" altLang="cs-CZ" sz="1600" kern="0" dirty="0">
                <a:solidFill>
                  <a:srgbClr val="FF0000"/>
                </a:solidFill>
              </a:rPr>
              <a:t>včasné vyšetření ledvin a kyčlí novorozenců ultrazvukem</a:t>
            </a:r>
            <a:r>
              <a:rPr lang="cs-CZ" altLang="cs-CZ" sz="1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83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56CA0-B7B7-426D-B887-FD401B07D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07CC28-620B-4D61-8A90-32C67A6E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5908A-D6C4-4147-985D-E967D85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Autozomálně recesivní choroby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F1DDDD-7261-4E76-9421-BBA051CF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95751" cy="4375423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FENYLKETONURIE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neléčené onemocnění může CNS způsobit těžké defekty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výskyt je asi 1:10000 narozených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matky i s lehčí formou onemocnění musí během těhotenství dietu přísně dodržovat, jinak hrozí poškození vývoje plodu</a:t>
            </a:r>
          </a:p>
          <a:p>
            <a:pPr algn="just">
              <a:lnSpc>
                <a:spcPts val="2500"/>
              </a:lnSpc>
            </a:pPr>
            <a:endParaRPr lang="cs-CZ" sz="900" b="1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CYSTICKÁ FIBROSA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postihuje žlázy s vnější sekrecí (pankreas, játra)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 plicích se tvoří vazký hlen, vedoucí k respiračním potížím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sekundární infekce dýchacích cest může vést až k vážnému poškození plic, i smrti, ucpávání žlučovodů zase vede k poruchám trávení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Videa: </a:t>
            </a:r>
            <a:r>
              <a:rPr lang="cs-CZ" sz="1600" dirty="0">
                <a:hlinkClick r:id="rId2"/>
              </a:rPr>
              <a:t>Česká televize</a:t>
            </a:r>
            <a:r>
              <a:rPr lang="cs-CZ" sz="1600" dirty="0"/>
              <a:t>, </a:t>
            </a:r>
            <a:r>
              <a:rPr lang="cs-CZ" sz="1600" dirty="0">
                <a:hlinkClick r:id="rId3"/>
              </a:rPr>
              <a:t>YouTube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3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9351-C2F8-4F1C-AAA2-CCF9E36B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ADEA2-AD76-4A77-9EA5-3329D6B2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8C0FF-0B30-411C-8F77-3797B093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Žloutenka novorozeneckého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BAB81E-424E-4A2B-AF2F-8B447D5E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FYZIOLOGICKÁ ŽLOUTENKA</a:t>
            </a:r>
          </a:p>
          <a:p>
            <a:pPr algn="just"/>
            <a:r>
              <a:rPr lang="cs-CZ" sz="1600" dirty="0"/>
              <a:t>Příčinou je </a:t>
            </a:r>
            <a:r>
              <a:rPr lang="cs-CZ" sz="1600" b="1" dirty="0"/>
              <a:t>hromadění žlutého barviva - bilirubinu, který vzniká rozpadem starých červených krvinek. </a:t>
            </a:r>
          </a:p>
          <a:p>
            <a:pPr algn="just"/>
            <a:r>
              <a:rPr lang="cs-CZ" sz="1600" dirty="0"/>
              <a:t>Játra novorozenců nejsou ještě plně funkční, a proto nestačí žluté barvivo odbourávat. </a:t>
            </a:r>
          </a:p>
          <a:p>
            <a:pPr algn="just"/>
            <a:r>
              <a:rPr lang="cs-CZ" sz="1600" dirty="0"/>
              <a:t>U dříve narozených dětí je proto i žluté zabarvení intenzivnější a přetrvává déle. </a:t>
            </a:r>
          </a:p>
          <a:p>
            <a:pPr algn="just"/>
            <a:r>
              <a:rPr lang="cs-CZ" sz="1600" dirty="0"/>
              <a:t>U plně kojených dětí může žluté zabarvení přetrvávat několik týdnů, příčinou je vysoká koncentrace mateřských hormonů v mléce - proto také při přerušení kojení se situace zlepší.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C621E-2284-41DE-B1D9-2C0D9B0C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547AB-B936-4B2A-A223-8DB2834AC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7D7D-8C9B-468B-B8AF-4D90152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kostry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3C7E-C8D8-4FB0-B5D0-12F9B819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600" b="1" dirty="0"/>
              <a:t>Osifikace-</a:t>
            </a:r>
            <a:r>
              <a:rPr lang="cs-CZ" altLang="cs-CZ" sz="1600" dirty="0"/>
              <a:t>kostra ve značné míře zkostnatělá, kosti velmi pružné, nezkostnatělé kloubní hlavice dlouhých kostí a některé krátké kosti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lebky</a:t>
            </a:r>
            <a:r>
              <a:rPr lang="cs-CZ" altLang="cs-CZ" sz="1600" dirty="0"/>
              <a:t>-není celá zkostnatělá-lupínek zadní a přední—v místě kde se stýká šev šípový s věncovým. Tvar kosočtverce 3,5x3,5 cm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Kyčelní kloub</a:t>
            </a:r>
            <a:r>
              <a:rPr lang="cs-CZ" altLang="cs-CZ" sz="1600" dirty="0"/>
              <a:t>: screening (novorozenec, 6.týden, 3-4.měsíc), ultrazvuk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video – </a:t>
            </a:r>
            <a:r>
              <a:rPr lang="cs-CZ" altLang="cs-CZ" sz="1600" dirty="0">
                <a:latin typeface="Arial" panose="020B0604020202020204" pitchFamily="34" charset="0"/>
                <a:hlinkClick r:id="rId2"/>
              </a:rPr>
              <a:t>vady dětských nohou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páteře:</a:t>
            </a:r>
            <a:r>
              <a:rPr lang="cs-CZ" altLang="cs-CZ" sz="1600" dirty="0"/>
              <a:t> páteř novorozence má jediný oblouk </a:t>
            </a:r>
            <a:r>
              <a:rPr lang="cs-CZ" altLang="cs-CZ" sz="1600" dirty="0" err="1"/>
              <a:t>dvojesovité</a:t>
            </a:r>
            <a:r>
              <a:rPr lang="cs-CZ" altLang="cs-CZ" sz="16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Zuby</a:t>
            </a:r>
            <a:r>
              <a:rPr lang="cs-CZ" altLang="cs-CZ" sz="1600" dirty="0"/>
              <a:t>: první zuby se prořezávají v 5.-9.měsíci, základy 2.měsíc prenatálního období </a:t>
            </a:r>
          </a:p>
        </p:txBody>
      </p:sp>
    </p:spTree>
    <p:extLst>
      <p:ext uri="{BB962C8B-B14F-4D97-AF65-F5344CB8AC3E}">
        <p14:creationId xmlns:p14="http://schemas.microsoft.com/office/powerpoint/2010/main" val="35205836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183</TotalTime>
  <Words>990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Libre Franklin</vt:lpstr>
      <vt:lpstr>Tahoma</vt:lpstr>
      <vt:lpstr>Wingdings</vt:lpstr>
      <vt:lpstr>Prezentace_MU_CZ</vt:lpstr>
      <vt:lpstr>Novorozenec</vt:lpstr>
      <vt:lpstr>Novorozenec</vt:lpstr>
      <vt:lpstr>Kojení</vt:lpstr>
      <vt:lpstr>Novorozenec</vt:lpstr>
      <vt:lpstr>Novorozenec</vt:lpstr>
      <vt:lpstr>Screeningy</vt:lpstr>
      <vt:lpstr>Autozomálně recesivní choroby</vt:lpstr>
      <vt:lpstr>Žloutenka novorozeneckého věku</vt:lpstr>
      <vt:lpstr>Vývoj kostry</vt:lpstr>
      <vt:lpstr>Lebka novorozence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7</cp:revision>
  <cp:lastPrinted>1601-01-01T00:00:00Z</cp:lastPrinted>
  <dcterms:created xsi:type="dcterms:W3CDTF">2021-11-16T17:54:52Z</dcterms:created>
  <dcterms:modified xsi:type="dcterms:W3CDTF">2022-10-17T05:38:13Z</dcterms:modified>
</cp:coreProperties>
</file>