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4"/>
  </p:notesMasterIdLst>
  <p:handoutMasterIdLst>
    <p:handoutMasterId r:id="rId65"/>
  </p:handoutMasterIdLst>
  <p:sldIdLst>
    <p:sldId id="256" r:id="rId2"/>
    <p:sldId id="398" r:id="rId3"/>
    <p:sldId id="435" r:id="rId4"/>
    <p:sldId id="442" r:id="rId5"/>
    <p:sldId id="443" r:id="rId6"/>
    <p:sldId id="444" r:id="rId7"/>
    <p:sldId id="445" r:id="rId8"/>
    <p:sldId id="446" r:id="rId9"/>
    <p:sldId id="449" r:id="rId10"/>
    <p:sldId id="452" r:id="rId11"/>
    <p:sldId id="447" r:id="rId12"/>
    <p:sldId id="496" r:id="rId13"/>
    <p:sldId id="458" r:id="rId14"/>
    <p:sldId id="459" r:id="rId15"/>
    <p:sldId id="495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97" r:id="rId28"/>
    <p:sldId id="471" r:id="rId29"/>
    <p:sldId id="472" r:id="rId30"/>
    <p:sldId id="473" r:id="rId31"/>
    <p:sldId id="474" r:id="rId32"/>
    <p:sldId id="475" r:id="rId33"/>
    <p:sldId id="476" r:id="rId34"/>
    <p:sldId id="481" r:id="rId35"/>
    <p:sldId id="477" r:id="rId36"/>
    <p:sldId id="478" r:id="rId37"/>
    <p:sldId id="482" r:id="rId38"/>
    <p:sldId id="479" r:id="rId39"/>
    <p:sldId id="483" r:id="rId40"/>
    <p:sldId id="484" r:id="rId41"/>
    <p:sldId id="485" r:id="rId42"/>
    <p:sldId id="486" r:id="rId43"/>
    <p:sldId id="487" r:id="rId44"/>
    <p:sldId id="480" r:id="rId45"/>
    <p:sldId id="488" r:id="rId46"/>
    <p:sldId id="489" r:id="rId47"/>
    <p:sldId id="490" r:id="rId48"/>
    <p:sldId id="491" r:id="rId49"/>
    <p:sldId id="492" r:id="rId50"/>
    <p:sldId id="498" r:id="rId51"/>
    <p:sldId id="499" r:id="rId52"/>
    <p:sldId id="493" r:id="rId53"/>
    <p:sldId id="494" r:id="rId54"/>
    <p:sldId id="450" r:id="rId55"/>
    <p:sldId id="451" r:id="rId56"/>
    <p:sldId id="453" r:id="rId57"/>
    <p:sldId id="454" r:id="rId58"/>
    <p:sldId id="455" r:id="rId59"/>
    <p:sldId id="456" r:id="rId60"/>
    <p:sldId id="457" r:id="rId61"/>
    <p:sldId id="500" r:id="rId62"/>
    <p:sldId id="441" r:id="rId63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rigidní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flexibilní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trvalé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prozatímní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psané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nepsané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 err="1"/>
            <a:t>monolegální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 err="1"/>
            <a:t>polylegální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oktrojovaná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dohodnutá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8D85D5A1-6539-44E8-B738-DE82E56F09B5}">
      <dgm:prSet/>
      <dgm:spPr/>
      <dgm:t>
        <a:bodyPr/>
        <a:lstStyle/>
        <a:p>
          <a:r>
            <a:rPr lang="cs-CZ" dirty="0"/>
            <a:t>revoluční</a:t>
          </a:r>
          <a:endParaRPr lang="en-US" dirty="0"/>
        </a:p>
      </dgm:t>
    </dgm:pt>
    <dgm:pt modelId="{78D024BF-9DE0-4B93-8096-2E60E23C4256}" type="parTrans" cxnId="{790B7B62-BFEA-4866-BA4E-65EE812FB51F}">
      <dgm:prSet/>
      <dgm:spPr/>
      <dgm:t>
        <a:bodyPr/>
        <a:lstStyle/>
        <a:p>
          <a:endParaRPr lang="en-US"/>
        </a:p>
      </dgm:t>
    </dgm:pt>
    <dgm:pt modelId="{E4B60671-2176-4459-8AC2-EF68E6412B81}" type="sibTrans" cxnId="{790B7B62-BFEA-4866-BA4E-65EE812FB51F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3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3"/>
      <dgm:spPr/>
    </dgm:pt>
    <dgm:pt modelId="{489D0F3D-9B67-4DDE-951B-8FDCB157CBBE}" type="pres">
      <dgm:prSet presAssocID="{6BC94FD9-DAE4-4A3F-AD32-0D5B639D86A4}" presName="dstNode" presStyleLbl="node1" presStyleIdx="0" presStyleCnt="3"/>
      <dgm:spPr/>
    </dgm:pt>
    <dgm:pt modelId="{DAE085B2-3C40-4400-A2A3-FB95555B4CE1}" type="pres">
      <dgm:prSet presAssocID="{DDE14BB2-5925-49AF-BC30-463B0F2B3D3A}" presName="text_1" presStyleLbl="node1" presStyleIdx="0" presStyleCnt="3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3"/>
      <dgm:spPr/>
    </dgm:pt>
    <dgm:pt modelId="{B49706D6-3835-4017-AA2D-9DC3FA4AD755}" type="pres">
      <dgm:prSet presAssocID="{8D85D5A1-6539-44E8-B738-DE82E56F09B5}" presName="text_2" presStyleLbl="node1" presStyleIdx="1" presStyleCnt="3">
        <dgm:presLayoutVars>
          <dgm:bulletEnabled val="1"/>
        </dgm:presLayoutVars>
      </dgm:prSet>
      <dgm:spPr/>
    </dgm:pt>
    <dgm:pt modelId="{52BBFFD0-CA72-4156-95D1-122E21C7912A}" type="pres">
      <dgm:prSet presAssocID="{8D85D5A1-6539-44E8-B738-DE82E56F09B5}" presName="accent_2" presStyleCnt="0"/>
      <dgm:spPr/>
    </dgm:pt>
    <dgm:pt modelId="{0FD89F20-CFDE-4CE7-BC04-8F94D5072832}" type="pres">
      <dgm:prSet presAssocID="{8D85D5A1-6539-44E8-B738-DE82E56F09B5}" presName="accentRepeatNode" presStyleLbl="solidFgAcc1" presStyleIdx="1" presStyleCnt="3"/>
      <dgm:spPr/>
    </dgm:pt>
    <dgm:pt modelId="{C3F4C5AD-E630-4FA0-AEF3-D384546B31DA}" type="pres">
      <dgm:prSet presAssocID="{2D4B9245-B67D-4163-9830-013581372755}" presName="text_3" presStyleLbl="node1" presStyleIdx="2" presStyleCnt="3">
        <dgm:presLayoutVars>
          <dgm:bulletEnabled val="1"/>
        </dgm:presLayoutVars>
      </dgm:prSet>
      <dgm:spPr/>
    </dgm:pt>
    <dgm:pt modelId="{9933D9A7-30E6-4F5C-B845-8FDDF11BE339}" type="pres">
      <dgm:prSet presAssocID="{2D4B9245-B67D-4163-9830-013581372755}" presName="accent_3" presStyleCnt="0"/>
      <dgm:spPr/>
    </dgm:pt>
    <dgm:pt modelId="{18FA3985-875F-4BAF-A3F1-9D67F82EAEEF}" type="pres">
      <dgm:prSet presAssocID="{2D4B9245-B67D-4163-9830-013581372755}" presName="accentRepeatNode" presStyleLbl="solidFgAcc1" presStyleIdx="2" presStyleCnt="3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790B7B62-BFEA-4866-BA4E-65EE812FB51F}" srcId="{6BC94FD9-DAE4-4A3F-AD32-0D5B639D86A4}" destId="{8D85D5A1-6539-44E8-B738-DE82E56F09B5}" srcOrd="1" destOrd="0" parTransId="{78D024BF-9DE0-4B93-8096-2E60E23C4256}" sibTransId="{E4B60671-2176-4459-8AC2-EF68E6412B81}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59E20F95-97B1-463A-805C-6032A3919681}" type="presOf" srcId="{8D85D5A1-6539-44E8-B738-DE82E56F09B5}" destId="{B49706D6-3835-4017-AA2D-9DC3FA4AD755}" srcOrd="0" destOrd="0" presId="urn:microsoft.com/office/officeart/2008/layout/VerticalCurvedList"/>
    <dgm:cxn modelId="{5DCA499A-095E-4E11-B1FB-9460077C5E99}" type="presOf" srcId="{2D4B9245-B67D-4163-9830-013581372755}" destId="{C3F4C5AD-E630-4FA0-AEF3-D384546B31DA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2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704D6F64-93E5-4A3E-BFBB-4119B13F8FF6}" type="presParOf" srcId="{CA97099B-81CA-43ED-8337-9CE9678FB845}" destId="{B49706D6-3835-4017-AA2D-9DC3FA4AD755}" srcOrd="3" destOrd="0" presId="urn:microsoft.com/office/officeart/2008/layout/VerticalCurvedList"/>
    <dgm:cxn modelId="{B1984914-AC22-4BC7-89B1-B93E0BF53BA1}" type="presParOf" srcId="{CA97099B-81CA-43ED-8337-9CE9678FB845}" destId="{52BBFFD0-CA72-4156-95D1-122E21C7912A}" srcOrd="4" destOrd="0" presId="urn:microsoft.com/office/officeart/2008/layout/VerticalCurvedList"/>
    <dgm:cxn modelId="{7899129F-E7B1-42FC-A353-087A05C2B075}" type="presParOf" srcId="{52BBFFD0-CA72-4156-95D1-122E21C7912A}" destId="{0FD89F20-CFDE-4CE7-BC04-8F94D5072832}" srcOrd="0" destOrd="0" presId="urn:microsoft.com/office/officeart/2008/layout/VerticalCurvedList"/>
    <dgm:cxn modelId="{3DB90653-5CD2-4587-82C1-30C3C205FC5D}" type="presParOf" srcId="{CA97099B-81CA-43ED-8337-9CE9678FB845}" destId="{C3F4C5AD-E630-4FA0-AEF3-D384546B31DA}" srcOrd="5" destOrd="0" presId="urn:microsoft.com/office/officeart/2008/layout/VerticalCurvedList"/>
    <dgm:cxn modelId="{CFAD8ED0-074E-41CD-87F3-3FF869AE0744}" type="presParOf" srcId="{CA97099B-81CA-43ED-8337-9CE9678FB845}" destId="{9933D9A7-30E6-4F5C-B845-8FDDF11BE339}" srcOrd="6" destOrd="0" presId="urn:microsoft.com/office/officeart/2008/layout/VerticalCurvedList"/>
    <dgm:cxn modelId="{ECDAB46A-FB88-412F-BCD1-C8DA0158BECF}" type="presParOf" srcId="{9933D9A7-30E6-4F5C-B845-8FDDF11BE339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/>
      <dgm:t>
        <a:bodyPr/>
        <a:lstStyle/>
        <a:p>
          <a:r>
            <a:rPr lang="cs-CZ" sz="2000" b="1" dirty="0">
              <a:solidFill>
                <a:srgbClr val="FF0000"/>
              </a:solidFill>
            </a:rPr>
            <a:t>ÚSTAVA A ÚSTAVNÍ ZÁKONY </a:t>
          </a:r>
          <a:endParaRPr lang="en-US" sz="2000" b="1" dirty="0">
            <a:solidFill>
              <a:srgbClr val="FF0000"/>
            </a:solidFill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NAŘÍZENÍ VLÁDY</a:t>
          </a:r>
          <a:endParaRPr lang="en-US" dirty="0">
            <a:solidFill>
              <a:srgbClr val="FF0000"/>
            </a:solidFill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VYHLÁŠKY MINISTERSTEV</a:t>
          </a:r>
          <a:endParaRPr lang="en-US" dirty="0">
            <a:solidFill>
              <a:srgbClr val="FF0000"/>
            </a:solidFill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ZÁKONY A ZÁKONNÁ OPATŘENÍ</a:t>
          </a:r>
          <a:endParaRPr lang="en-US" dirty="0">
            <a:solidFill>
              <a:srgbClr val="FF0000"/>
            </a:solidFill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OBECNĚ ZÁVAZNÉ VYHLÁŠKY/NAŘÍZENÍ OBCÍ A KRAJŮ</a:t>
          </a:r>
          <a:endParaRPr lang="en-US" dirty="0">
            <a:solidFill>
              <a:srgbClr val="FF0000"/>
            </a:solidFill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rigidní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flexibilní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trvalé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prozatímní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psané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nepsané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monolegální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polylegální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89127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286235" y="202648"/>
          <a:ext cx="3137916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oktrojovaná</a:t>
          </a:r>
          <a:endParaRPr lang="en-US" sz="2200" kern="1200" dirty="0"/>
        </a:p>
      </dsp:txBody>
      <dsp:txXfrm>
        <a:off x="286235" y="202648"/>
        <a:ext cx="3137916" cy="405296"/>
      </dsp:txXfrm>
    </dsp:sp>
    <dsp:sp modelId="{783FB05F-B1F6-4529-9042-41FAEC33908D}">
      <dsp:nvSpPr>
        <dsp:cNvPr id="0" name=""/>
        <dsp:cNvSpPr/>
      </dsp:nvSpPr>
      <dsp:spPr>
        <a:xfrm>
          <a:off x="32924" y="151986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706D6-3835-4017-AA2D-9DC3FA4AD755}">
      <dsp:nvSpPr>
        <dsp:cNvPr id="0" name=""/>
        <dsp:cNvSpPr/>
      </dsp:nvSpPr>
      <dsp:spPr>
        <a:xfrm>
          <a:off x="433560" y="810593"/>
          <a:ext cx="2990591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revoluční</a:t>
          </a:r>
          <a:endParaRPr lang="en-US" sz="2200" kern="1200" dirty="0"/>
        </a:p>
      </dsp:txBody>
      <dsp:txXfrm>
        <a:off x="433560" y="810593"/>
        <a:ext cx="2990591" cy="405296"/>
      </dsp:txXfrm>
    </dsp:sp>
    <dsp:sp modelId="{0FD89F20-CFDE-4CE7-BC04-8F94D5072832}">
      <dsp:nvSpPr>
        <dsp:cNvPr id="0" name=""/>
        <dsp:cNvSpPr/>
      </dsp:nvSpPr>
      <dsp:spPr>
        <a:xfrm>
          <a:off x="180250" y="759931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4C5AD-E630-4FA0-AEF3-D384546B31DA}">
      <dsp:nvSpPr>
        <dsp:cNvPr id="0" name=""/>
        <dsp:cNvSpPr/>
      </dsp:nvSpPr>
      <dsp:spPr>
        <a:xfrm>
          <a:off x="286235" y="1418538"/>
          <a:ext cx="3137916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dohodnutá</a:t>
          </a:r>
          <a:endParaRPr lang="en-US" sz="2200" kern="1200" dirty="0"/>
        </a:p>
      </dsp:txBody>
      <dsp:txXfrm>
        <a:off x="286235" y="1418538"/>
        <a:ext cx="3137916" cy="405296"/>
      </dsp:txXfrm>
    </dsp:sp>
    <dsp:sp modelId="{18FA3985-875F-4BAF-A3F1-9D67F82EAEEF}">
      <dsp:nvSpPr>
        <dsp:cNvPr id="0" name=""/>
        <dsp:cNvSpPr/>
      </dsp:nvSpPr>
      <dsp:spPr>
        <a:xfrm>
          <a:off x="32924" y="1367876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rgbClr val="FF0000"/>
              </a:solidFill>
            </a:rPr>
            <a:t>ÚSTAVA A ÚSTAVNÍ ZÁKONY 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ZÁKONY A ZÁKONNÁ OPATŘENÍ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NAŘÍZENÍ VLÁDY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VYHLÁŠKY MINISTERSTEV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OBECNĚ ZÁVAZNÉ VYHLÁŠKY/NAŘÍZENÍ OBCÍ A KRAJŮ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163238" y="3312160"/>
        <a:ext cx="4320601" cy="82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243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docs/texts/constitution_1918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pi.cz/products/lawText/1/1702/1/2/zakon-c-121-1920-sb-kterym-se-uvozuje-ustavni-listina-ceskoslovenske-republiky/zakon-c-121-1920-sb-kterym-se-uvozuje-ustavni-listina-ceskoslovenske-republik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48-15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eck-online.cz/bo/chapterview-document.seam?documentId=onrf6mjzgyyf6mjqgawtc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psp.cz/docs/texts/constitution_1968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Ústava a stát. Ústavní vývoj v českých zemích od r. 1918. Ústavní pořádek ČR.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5.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7ED255-EE20-406D-AF23-BD588BE99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9D0286-A668-4CB3-9F7A-6D04F93CA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A6FFDC-E8AB-4E51-A5C3-293B99F3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Ústavy běžně obsahují? </a:t>
            </a:r>
            <a:r>
              <a:rPr lang="cs-CZ" dirty="0">
                <a:solidFill>
                  <a:srgbClr val="C00000"/>
                </a:solidFill>
              </a:rPr>
              <a:t>Ústavní normy.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C06EEC-B782-4CE0-AE8F-DEF8C725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6215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viz 2. přednáška pana doc. Nováka a přednášky následující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202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BEFC65-C661-4634-A5F6-8C75858DD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C84CDF-BCD3-4F17-B375-147CE40DB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76F172-F9D2-4C06-8ED5-4EA7E616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2238" cy="117158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vývoj v českých zemích od r.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63E0DB-5896-47DD-83DB-2027B7E0F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7459C-7C4A-4B35-96D5-66F962B2E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41604F-E535-42E8-9875-AD2A3002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126F6-5AB9-493E-8C65-AAA8073D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0797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prezentace obsahuje hodně textu </a:t>
            </a:r>
          </a:p>
          <a:p>
            <a:r>
              <a:rPr lang="cs-CZ" dirty="0"/>
              <a:t>není účelem znát vše</a:t>
            </a:r>
          </a:p>
          <a:p>
            <a:r>
              <a:rPr lang="cs-CZ" dirty="0"/>
              <a:t>jde o pochopení fungování státu během různých období </a:t>
            </a:r>
          </a:p>
        </p:txBody>
      </p:sp>
      <p:pic>
        <p:nvPicPr>
          <p:cNvPr id="2050" name="Picture 2" descr="Důležité upozornění - nové emaily a nové prostory - Paspoint - podporujeme  lidi s autismem">
            <a:extLst>
              <a:ext uri="{FF2B5EF4-FFF2-40B4-BE49-F238E27FC236}">
                <a16:creationId xmlns:a16="http://schemas.microsoft.com/office/drawing/2014/main" id="{F6D6D4DD-FCBB-4A2E-9492-3A0D019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62520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8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7111F-FC0A-47AE-A759-FED6B3F69E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42BC88-F5A3-4243-A8BA-4D8016A65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2AF021-B58D-49DB-A2AF-5B13C9D2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77576"/>
            <a:ext cx="10753200" cy="451576"/>
          </a:xfrm>
        </p:spPr>
        <p:txBody>
          <a:bodyPr/>
          <a:lstStyle/>
          <a:p>
            <a:r>
              <a:rPr lang="cs-CZ" dirty="0"/>
              <a:t>Prozatímní Ústava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31F455-55FE-43B6-AC53-9D6D428E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04736"/>
            <a:ext cx="10753200" cy="502326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přijata 13.11.1918 (zákon č. 37/1918 Sb.), „jen“ 21 § </a:t>
            </a:r>
          </a:p>
          <a:p>
            <a:r>
              <a:rPr lang="cs-CZ" sz="2200" dirty="0"/>
              <a:t>3 nejvyšší orgány: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NÁRODNÍ SHROMÁŽDĚNÍ </a:t>
            </a:r>
            <a:r>
              <a:rPr lang="cs-CZ" sz="1600" dirty="0"/>
              <a:t>– Revoluční NS rozšířením Národního výboru, poslanci podle voleb do říšské rady z roku 1911; zákonodárná moc, dozor nad výkonnou mocí; nejsilnější pravomoci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VLÁDA</a:t>
            </a:r>
            <a:r>
              <a:rPr lang="cs-CZ" sz="1600" dirty="0"/>
              <a:t> – výkonná moc, předsedu a členy (ministry) volí NS, rozhodují o návrzích zákonů, věcech politické povahy, jmenován některých úředníků, může vydávat nařízení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PREZIDENT REPUBLIKY </a:t>
            </a:r>
            <a:r>
              <a:rPr lang="cs-CZ" sz="1600" dirty="0"/>
              <a:t>– volený NS, hlava státu, imunita, reprezentant státu, diplomatické funkce, nejvyšší velitel vojsk, uděluje milost a amnestii, vládní akty kontrasignuje odpovědný člen vlády, do výkonné moci jinak nezasahuje, může vracet zákony usnesené NS do 8 dnů (NS mohlo setrvat na stanovisku) – i přes tyto pravomoci měl nejslabší postavení v soustavě orgánů</a:t>
            </a:r>
          </a:p>
          <a:p>
            <a:r>
              <a:rPr lang="cs-CZ" sz="2200" dirty="0"/>
              <a:t>novelizována kvůli Slovákům – zvýšil se počet poslanců z 256 na 270</a:t>
            </a:r>
          </a:p>
          <a:p>
            <a:r>
              <a:rPr lang="cs-CZ" sz="2200" dirty="0"/>
              <a:t>podoba téměř </a:t>
            </a:r>
            <a:r>
              <a:rPr lang="cs-CZ" sz="2200" dirty="0">
                <a:solidFill>
                  <a:schemeClr val="tx2"/>
                </a:solidFill>
              </a:rPr>
              <a:t>čistá parlamentní republika</a:t>
            </a:r>
          </a:p>
          <a:p>
            <a:r>
              <a:rPr lang="cs-CZ" sz="2200" dirty="0">
                <a:solidFill>
                  <a:schemeClr val="tx2"/>
                </a:solidFill>
              </a:rPr>
              <a:t>soudní moc: </a:t>
            </a:r>
          </a:p>
          <a:p>
            <a:pPr lvl="1"/>
            <a:r>
              <a:rPr lang="cs-CZ" sz="1600" dirty="0"/>
              <a:t>Ústava neřeší, jen vyhlášení rozsudků a nálezů soudu jménem republiky</a:t>
            </a:r>
          </a:p>
          <a:p>
            <a:pPr lvl="1"/>
            <a:r>
              <a:rPr lang="cs-CZ" sz="1600" dirty="0"/>
              <a:t>1918 zřízen Nejvyšší správní soud (ÚS ještě nebyl), není v Ústavě</a:t>
            </a:r>
            <a:endParaRPr lang="en-US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364CC79-03E2-4116-A8BC-6435D96842CF}"/>
              </a:ext>
            </a:extLst>
          </p:cNvPr>
          <p:cNvSpPr txBox="1">
            <a:spLocks/>
          </p:cNvSpPr>
          <p:nvPr/>
        </p:nvSpPr>
        <p:spPr>
          <a:xfrm>
            <a:off x="5827023" y="630000"/>
            <a:ext cx="3667174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kern="0" dirty="0">
                <a:hlinkClick r:id="rId3"/>
              </a:rPr>
              <a:t>https://www.psp.cz/docs/texts/constitution_1918.html</a:t>
            </a:r>
            <a:r>
              <a:rPr lang="cs-CZ" sz="12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89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B1316B-FD39-4C64-9A5E-0AA778813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C7099-0CCA-41D2-9DBB-456B4511FD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C5CA85-1109-4CA8-9C5E-CA5446F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CCACF8-36B1-4328-A5ED-76721336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8877"/>
            <a:ext cx="10753200" cy="4299625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zákon č. 121/1920 Sb. ze dne 29. února 1920, kterým se uvozuje ústavní listina Československé republiky</a:t>
            </a:r>
          </a:p>
          <a:p>
            <a:r>
              <a:rPr lang="cs-CZ" sz="2200" dirty="0"/>
              <a:t>preambule (prohlášení) + 10 článků + 134 § </a:t>
            </a:r>
          </a:p>
          <a:p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r>
              <a:rPr lang="cs-CZ" sz="2200" dirty="0"/>
              <a:t>10 článků – uvozovacích</a:t>
            </a:r>
          </a:p>
          <a:p>
            <a:pPr lvl="1"/>
            <a:r>
              <a:rPr lang="cs-CZ" sz="1600" dirty="0"/>
              <a:t>orgány zůstávající v činnosti, dokud nebudou zvoleny nové (NS, prezident)</a:t>
            </a:r>
          </a:p>
          <a:p>
            <a:pPr lvl="1"/>
            <a:r>
              <a:rPr lang="cs-CZ" sz="1600" dirty="0"/>
              <a:t>Ústava jako nejvyšší akt právní síly, žádný zákon nesmí být v rozporu či ji měnit, lze ji měnit či doplňovat jen ústavními zákony</a:t>
            </a:r>
          </a:p>
          <a:p>
            <a:pPr lvl="1"/>
            <a:r>
              <a:rPr lang="cs-CZ" sz="1600" dirty="0"/>
              <a:t>hovoří se o Ústavním soudu – rozhoduje o onom rozporu zákonů s Ústavou (vč. zákonů Podkarpatské Rusi), ÚS měl 7 členů, podrobnosti stanovoval zákon o Ústavním soudu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E47AA6-55F6-4C99-B532-5275FB5B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88" y="2926040"/>
            <a:ext cx="10472424" cy="1156520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7FE8DB5-6C24-4855-B748-6A8FE1CCBBD1}"/>
              </a:ext>
            </a:extLst>
          </p:cNvPr>
          <p:cNvSpPr txBox="1">
            <a:spLocks/>
          </p:cNvSpPr>
          <p:nvPr/>
        </p:nvSpPr>
        <p:spPr>
          <a:xfrm>
            <a:off x="5827023" y="554088"/>
            <a:ext cx="5505189" cy="827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kern="0" dirty="0">
                <a:hlinkClick r:id="rId4"/>
              </a:rPr>
              <a:t>https://www.aspi.cz/products/lawText/1/1702/1/2/zakon-c-121-1920-sb-kterym-se-uvozuje-ustavni-listina-ceskoslovenske-republiky/zakon-c-121-1920-sb-kterym-se-uvozuje-ustavni-listina-ceskoslovenske-republiky</a:t>
            </a:r>
            <a:r>
              <a:rPr lang="cs-CZ" sz="12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80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ABF2F9-8757-4A7C-A845-3E485B14B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E177D8-FEC3-451C-8B4F-5E923EE546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8A9B87-1D4F-40AE-8DB9-50250236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 </a:t>
            </a:r>
          </a:p>
        </p:txBody>
      </p:sp>
      <p:pic>
        <p:nvPicPr>
          <p:cNvPr id="1026" name="Picture 2" descr="Sídlo Ústavního soudu | Ústavní soud">
            <a:extLst>
              <a:ext uri="{FF2B5EF4-FFF2-40B4-BE49-F238E27FC236}">
                <a16:creationId xmlns:a16="http://schemas.microsoft.com/office/drawing/2014/main" id="{F363ABEF-3C47-4F24-89B3-D5AA5EB9F2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16" y="2099694"/>
            <a:ext cx="5789368" cy="3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4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B37024-66FB-4B7D-A40C-837927373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14F36-544F-4D6F-8DE4-5D95212FC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4EC863-D8F7-45B9-A382-704CC559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všeobecná ustanovení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B04F27-101B-4E20-95C5-92633BA2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0140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>
                <a:solidFill>
                  <a:schemeClr val="tx2"/>
                </a:solidFill>
              </a:rPr>
              <a:t>demokratická republika </a:t>
            </a:r>
            <a:r>
              <a:rPr lang="cs-CZ" sz="2200" dirty="0"/>
              <a:t>s voleným prezidentem</a:t>
            </a:r>
          </a:p>
          <a:p>
            <a:r>
              <a:rPr lang="cs-CZ" sz="2200" dirty="0">
                <a:solidFill>
                  <a:schemeClr val="tx2"/>
                </a:solidFill>
              </a:rPr>
              <a:t>lid </a:t>
            </a:r>
            <a:r>
              <a:rPr lang="cs-CZ" sz="2200" dirty="0"/>
              <a:t>je jediný zdroj veškeré státní moci v republice Československé</a:t>
            </a:r>
          </a:p>
          <a:p>
            <a:r>
              <a:rPr lang="cs-CZ" sz="2200" dirty="0"/>
              <a:t>úprava </a:t>
            </a:r>
            <a:r>
              <a:rPr lang="cs-CZ" sz="2200" dirty="0">
                <a:solidFill>
                  <a:schemeClr val="tx2"/>
                </a:solidFill>
              </a:rPr>
              <a:t>státního území </a:t>
            </a:r>
            <a:r>
              <a:rPr lang="cs-CZ" sz="2200" dirty="0"/>
              <a:t>(jednotný a nedílný celek)</a:t>
            </a:r>
          </a:p>
          <a:p>
            <a:r>
              <a:rPr lang="cs-CZ" sz="2200" dirty="0"/>
              <a:t>autonomie Podkarpatské Rusi </a:t>
            </a:r>
          </a:p>
          <a:p>
            <a:pPr lvl="1"/>
            <a:r>
              <a:rPr lang="cs-CZ" sz="1800" dirty="0"/>
              <a:t>do praxe plně neprovedena</a:t>
            </a:r>
          </a:p>
          <a:p>
            <a:r>
              <a:rPr lang="cs-CZ" sz="2200" dirty="0"/>
              <a:t>jediné a jednotné </a:t>
            </a:r>
            <a:r>
              <a:rPr lang="cs-CZ" sz="2200" dirty="0">
                <a:solidFill>
                  <a:schemeClr val="tx2"/>
                </a:solidFill>
              </a:rPr>
              <a:t>státní občanství</a:t>
            </a:r>
          </a:p>
          <a:p>
            <a:r>
              <a:rPr lang="cs-CZ" sz="2200" dirty="0">
                <a:solidFill>
                  <a:schemeClr val="tx2"/>
                </a:solidFill>
              </a:rPr>
              <a:t>hlavní město Praha</a:t>
            </a:r>
          </a:p>
          <a:p>
            <a:r>
              <a:rPr lang="cs-CZ" sz="2200" dirty="0"/>
              <a:t>barvy republiky: bílá, červená, modrá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26" name="Picture 2" descr="Příběh československé vlajky: Jak vznikla a co symbolizují její barvy? |  100+1 zahraniční zajímavost">
            <a:extLst>
              <a:ext uri="{FF2B5EF4-FFF2-40B4-BE49-F238E27FC236}">
                <a16:creationId xmlns:a16="http://schemas.microsoft.com/office/drawing/2014/main" id="{A2350FAE-E5DE-487E-868E-EFB437BE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36" y="2754868"/>
            <a:ext cx="4578729" cy="39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9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F708EC-D0B6-42F4-B85B-D8D981121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7E74E1-DFF7-432C-A00F-3888A5940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F9E3BE-BC3B-423D-BEB3-1A58BCB1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zákonodárná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51BEA5-03B7-4250-9623-E4048317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80781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Národní shromáždění – dvoukomorové: Poslanecká sněmovna a Senát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Poslanecká sněmovna</a:t>
            </a:r>
          </a:p>
          <a:p>
            <a:pPr lvl="1"/>
            <a:r>
              <a:rPr lang="cs-CZ" sz="1800" dirty="0"/>
              <a:t>300 členů – všeobecné, rovné, přímé a tajné hlasovací právo (volilo se v neděli)</a:t>
            </a:r>
          </a:p>
          <a:p>
            <a:pPr lvl="1"/>
            <a:r>
              <a:rPr lang="cs-CZ" sz="1800" dirty="0"/>
              <a:t>aktivní volební právo: 21 let, pasivní volební právo: 30 let, na 6 let</a:t>
            </a:r>
          </a:p>
          <a:p>
            <a:r>
              <a:rPr lang="cs-CZ" sz="2000" dirty="0">
                <a:solidFill>
                  <a:schemeClr val="tx2"/>
                </a:solidFill>
              </a:rPr>
              <a:t>Senát</a:t>
            </a:r>
          </a:p>
          <a:p>
            <a:pPr lvl="1"/>
            <a:r>
              <a:rPr lang="cs-CZ" sz="1800" dirty="0"/>
              <a:t>150 členů – taktéž všeobecné, rovné, přímé a tajné hlasovací právo (volilo se v neděli)</a:t>
            </a:r>
          </a:p>
          <a:p>
            <a:pPr lvl="1"/>
            <a:r>
              <a:rPr lang="cs-CZ" sz="1800" dirty="0"/>
              <a:t>aktivní volební právo: 26 let, pasivní volební právo: 45 let, na 8 let</a:t>
            </a:r>
          </a:p>
          <a:p>
            <a:r>
              <a:rPr lang="cs-CZ" sz="2000" dirty="0"/>
              <a:t>neslučitelnost funkcí, platnost voleb – volební soud</a:t>
            </a:r>
          </a:p>
          <a:p>
            <a:r>
              <a:rPr lang="cs-CZ" sz="2000" dirty="0"/>
              <a:t>imunita (hlasování ve sněmovně; trestní a disciplinární řízení se souhlasem sněmovny)</a:t>
            </a:r>
          </a:p>
          <a:p>
            <a:r>
              <a:rPr lang="cs-CZ" sz="2000" dirty="0"/>
              <a:t>svolává a prohlašuje za ukončené prezident</a:t>
            </a:r>
          </a:p>
          <a:p>
            <a:r>
              <a:rPr lang="cs-CZ" sz="2000" dirty="0"/>
              <a:t>členové vlády mohli být interpelováni, mohli se účastnit i dobrovolně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E9EEC7-2359-4DD0-8F8C-C86D8F92C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99727-C5B9-43B3-8548-B1B958A7D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BDC7D7-B34A-4714-BC62-5D933706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zákonodárná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763D67-52CC-4A37-B64F-20C268FC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287411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zákonodárnou iniciativu měly obě komory i vláda</a:t>
            </a:r>
          </a:p>
          <a:p>
            <a:r>
              <a:rPr lang="cs-CZ" sz="2400" dirty="0"/>
              <a:t>základní funkce schvalovací (právní předpisy)</a:t>
            </a:r>
          </a:p>
          <a:p>
            <a:r>
              <a:rPr lang="cs-CZ" sz="2400" dirty="0"/>
              <a:t>pokud NS zamítlo vládní návrh zákona –</a:t>
            </a:r>
            <a:r>
              <a:rPr lang="cs-CZ" sz="2400" dirty="0">
                <a:solidFill>
                  <a:schemeClr val="tx2"/>
                </a:solidFill>
              </a:rPr>
              <a:t> referendum </a:t>
            </a:r>
            <a:r>
              <a:rPr lang="cs-CZ" sz="2400" dirty="0"/>
              <a:t>(lidové hlasování) – nikdy nebylo (nevydal se prováděcí zákon, na který Ústava odkazovala)</a:t>
            </a:r>
          </a:p>
          <a:p>
            <a:r>
              <a:rPr lang="cs-CZ" sz="2400" dirty="0"/>
              <a:t> prezident – </a:t>
            </a:r>
            <a:r>
              <a:rPr lang="cs-CZ" sz="2400" dirty="0">
                <a:solidFill>
                  <a:schemeClr val="tx2"/>
                </a:solidFill>
              </a:rPr>
              <a:t>právo veto </a:t>
            </a:r>
            <a:r>
              <a:rPr lang="cs-CZ" sz="2400" dirty="0"/>
              <a:t>(do 1 měsíce), obě sněmovny mohly přehlasovat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377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4D2358-DAA7-4D91-BF3C-34398A674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B7361-7748-4AE9-A4B8-2ACC76889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760CEC-4578-46A8-992D-2F55BCD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výkonná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A60944-7E03-4B34-9CFE-0CDA3023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3729"/>
            <a:ext cx="10753200" cy="5038159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výkonná moc – vláda a prezident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sz="1800" dirty="0"/>
              <a:t>jmenuje prezident republiky, který určuje ministrům resorty </a:t>
            </a:r>
          </a:p>
          <a:p>
            <a:pPr lvl="1"/>
            <a:r>
              <a:rPr lang="cs-CZ" sz="1800" dirty="0"/>
              <a:t>odpovědná poslanecké sněmovně (nikoliv Senátu) – vyslovení nedůvěry (pokud ano, demise vlády)</a:t>
            </a:r>
          </a:p>
          <a:p>
            <a:pPr lvl="1"/>
            <a:r>
              <a:rPr lang="cs-CZ" sz="1800" dirty="0"/>
              <a:t>dále obdobně jako prozatímní ústava: možnost vydávat nařízení v mezích a k provedení zákona, zákonodárná iniciativa, rozhoduje o návrzích zákonů, věcech politické povahy, jmenuje úředníky a důstojníky, odpovědný člen vlády kontrasignuje platnost aktů prezidenta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prezident</a:t>
            </a:r>
          </a:p>
          <a:p>
            <a:pPr lvl="1"/>
            <a:r>
              <a:rPr lang="cs-CZ" sz="1800" dirty="0"/>
              <a:t>volen NS, občan, který dosáhl 35 let</a:t>
            </a:r>
          </a:p>
          <a:p>
            <a:pPr lvl="1"/>
            <a:r>
              <a:rPr lang="cs-CZ" sz="1800" dirty="0"/>
              <a:t>2 období na max. 7 let, v Ústavě výjimka přímo pro TGM</a:t>
            </a:r>
          </a:p>
          <a:p>
            <a:pPr lvl="1"/>
            <a:r>
              <a:rPr lang="cs-CZ" sz="1800" dirty="0"/>
              <a:t>obdobné pravomoci jako v prozatímní ústavě: reprezentuje stát, sjednává a ratifikuje mezinárodní smlouvy, přijímá a pověřuje velvyslance, svolává + rozpouští NS, prohlašuje za ukončení zasedání sněmoven, právo vracet s připomínkami zákony, podepisuje zákony NS a sněmu Podkarpatské Rusi, jmenuje a propouští ministry, jmenuje VŠ profesory, soudce, důstojníky, uděluje milost, je vrchním velitelem veškeré branné moci</a:t>
            </a:r>
          </a:p>
          <a:p>
            <a:pPr lvl="1"/>
            <a:r>
              <a:rPr lang="cs-CZ" sz="1800" dirty="0"/>
              <a:t>za jeho akty odpovídá vlády – kontrasignace, prezident tak politicky neodpovědný</a:t>
            </a:r>
            <a:endParaRPr lang="cs-CZ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7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7"/>
            <a:ext cx="10753200" cy="20883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Ústava a její druhy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Ústavní vývoj v českých zemích po roce 1918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Pojem ústavní pořádek ČR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44" y="2917992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5B792-B3EB-4E9A-BE38-29212B5F9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0DE443-1F09-4DAF-B07E-DBF848ECA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19B5C-3D96-4C53-B5E2-F31A2EDB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Prezidenti TGM a E. Beneš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6041B-9E82-4DEA-9481-36FC6B4D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380422"/>
            <a:ext cx="10753200" cy="45157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 1918, 1920, 1927, 1934		    1935-1938, 1945-1948</a:t>
            </a:r>
            <a:endParaRPr lang="en-US" dirty="0"/>
          </a:p>
        </p:txBody>
      </p:sp>
      <p:pic>
        <p:nvPicPr>
          <p:cNvPr id="2050" name="Picture 2" descr="Tomáš Garrigue Masaryk, 1925">
            <a:extLst>
              <a:ext uri="{FF2B5EF4-FFF2-40B4-BE49-F238E27FC236}">
                <a16:creationId xmlns:a16="http://schemas.microsoft.com/office/drawing/2014/main" id="{845B4DFC-4046-4EEE-9B03-2F534875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33" y="1311011"/>
            <a:ext cx="3061196" cy="39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1F79A0A-89F3-4F8D-83EB-1F26425E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45" y="1311011"/>
            <a:ext cx="3297676" cy="40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2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B164D2-7DB7-4B75-802C-C22EE26D4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AA6879-4F2C-46D7-B03B-9A271B767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B14775-8D03-4D15-8C8F-AD1AB076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soudní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9EA5B8-3B8F-4825-A0FF-C14CCCC2B47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státní soudy – organizace stanovena zákonem</a:t>
            </a:r>
          </a:p>
          <a:p>
            <a:r>
              <a:rPr lang="cs-CZ" sz="2400" dirty="0"/>
              <a:t>zřízen Nejvyšší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principy známé dnes: </a:t>
            </a:r>
            <a:r>
              <a:rPr lang="cs-CZ" sz="2400" dirty="0"/>
              <a:t>nezávislost soudů, soudce vázán jen zákonem, ústní a veřejné líčení, oddělení soudnictví od státní správy, odpovědnost (ručení) státu za škodu způsobenou nezákonným rozhodnutím </a:t>
            </a:r>
          </a:p>
          <a:p>
            <a:r>
              <a:rPr lang="cs-CZ" sz="2400" dirty="0"/>
              <a:t>prezident – amnestie, zmírňovat či promíjet tresty</a:t>
            </a:r>
          </a:p>
          <a:p>
            <a:r>
              <a:rPr lang="cs-CZ" sz="2400" dirty="0"/>
              <a:t>o Ústavním soudu jsme hovořili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33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61084B-00F6-4E61-A8A5-1AA6800EC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C3E55-E580-45D3-94BF-38742688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B16251-3DA2-459A-8CD0-D23B4850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práva a svobody, občanské povinnosti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B8E06C-1E30-48CB-B78D-664476D3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45531"/>
            <a:ext cx="10753200" cy="408561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osobní a majetková svoboda</a:t>
            </a:r>
          </a:p>
          <a:p>
            <a:r>
              <a:rPr lang="cs-CZ" sz="2000" dirty="0"/>
              <a:t>domovní svoboda</a:t>
            </a:r>
          </a:p>
          <a:p>
            <a:r>
              <a:rPr lang="cs-CZ" sz="2000" dirty="0"/>
              <a:t>svoboda tisku, právo shromažďovací a spolkové</a:t>
            </a:r>
          </a:p>
          <a:p>
            <a:r>
              <a:rPr lang="cs-CZ" sz="2000" dirty="0"/>
              <a:t>petiční právo</a:t>
            </a:r>
          </a:p>
          <a:p>
            <a:r>
              <a:rPr lang="cs-CZ" sz="2000" dirty="0"/>
              <a:t>listovní tajemství </a:t>
            </a:r>
          </a:p>
          <a:p>
            <a:r>
              <a:rPr lang="cs-CZ" sz="2000" dirty="0"/>
              <a:t>svoboda učení a svědomí; svoboda projevu mínění</a:t>
            </a:r>
          </a:p>
          <a:p>
            <a:r>
              <a:rPr lang="cs-CZ" sz="2000" dirty="0"/>
              <a:t>manželství a rodina</a:t>
            </a:r>
          </a:p>
          <a:p>
            <a:r>
              <a:rPr lang="cs-CZ" sz="2000" dirty="0"/>
              <a:t>branná povinnost</a:t>
            </a:r>
          </a:p>
          <a:p>
            <a:r>
              <a:rPr lang="cs-CZ" sz="2000" dirty="0"/>
              <a:t>ochrana menšin národních, náboženských a rasových</a:t>
            </a:r>
          </a:p>
        </p:txBody>
      </p:sp>
    </p:spTree>
    <p:extLst>
      <p:ext uri="{BB962C8B-B14F-4D97-AF65-F5344CB8AC3E}">
        <p14:creationId xmlns:p14="http://schemas.microsoft.com/office/powerpoint/2010/main" val="127405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80086F-6010-4ECF-B8E4-8F8735F37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DBBA52-9F4E-4D1D-A1B1-721505FBE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0884E-F034-4F24-9E16-3EF2830A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republika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147D86-A925-4F12-99B3-4455C7D9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8060"/>
            <a:ext cx="10753200" cy="472994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Ústavní listina z roku 1920 formálně stále platila </a:t>
            </a:r>
          </a:p>
          <a:p>
            <a:r>
              <a:rPr lang="cs-CZ" sz="2000" dirty="0"/>
              <a:t>Mnichovská dohoda – porušení Ústavy – státní území bylo možné měnit jen ústavním zákonem, navíc nebyla přijata NS, ale jen vládou a prezidentem</a:t>
            </a:r>
          </a:p>
          <a:p>
            <a:r>
              <a:rPr lang="cs-CZ" sz="2000" dirty="0"/>
              <a:t>vzniká </a:t>
            </a:r>
            <a:r>
              <a:rPr lang="cs-CZ" sz="2000" dirty="0">
                <a:solidFill>
                  <a:schemeClr val="tx2"/>
                </a:solidFill>
              </a:rPr>
              <a:t>autonomní vláda </a:t>
            </a:r>
            <a:r>
              <a:rPr lang="cs-CZ" sz="2000" dirty="0"/>
              <a:t>na Slovensku a </a:t>
            </a:r>
            <a:r>
              <a:rPr lang="cs-CZ" sz="2000" dirty="0">
                <a:solidFill>
                  <a:schemeClr val="tx2"/>
                </a:solidFill>
              </a:rPr>
              <a:t>autonomní vláda </a:t>
            </a:r>
            <a:r>
              <a:rPr lang="cs-CZ" sz="2000" dirty="0"/>
              <a:t>Podkarpatské Rusi</a:t>
            </a:r>
          </a:p>
          <a:p>
            <a:pPr lvl="1"/>
            <a:r>
              <a:rPr lang="cs-CZ" dirty="0"/>
              <a:t>ústavní zákon o autonomii </a:t>
            </a:r>
            <a:r>
              <a:rPr lang="cs-CZ" dirty="0" err="1"/>
              <a:t>Slovenskej</a:t>
            </a:r>
            <a:r>
              <a:rPr lang="cs-CZ" dirty="0"/>
              <a:t> krajiny</a:t>
            </a:r>
          </a:p>
          <a:p>
            <a:pPr lvl="1"/>
            <a:r>
              <a:rPr lang="cs-CZ" dirty="0"/>
              <a:t>ústavní zákon o autonomii Podkarpatské Rusi</a:t>
            </a:r>
          </a:p>
          <a:p>
            <a:r>
              <a:rPr lang="cs-CZ" sz="2000" dirty="0"/>
              <a:t>Slovenská krajina jako autonomní část republiky (označení Republika </a:t>
            </a:r>
            <a:r>
              <a:rPr lang="cs-CZ" sz="2000" dirty="0" err="1"/>
              <a:t>Česko-Slovenská</a:t>
            </a:r>
            <a:r>
              <a:rPr lang="cs-CZ" sz="2000" dirty="0"/>
              <a:t>)</a:t>
            </a:r>
          </a:p>
          <a:p>
            <a:r>
              <a:rPr lang="cs-CZ" sz="2000" dirty="0"/>
              <a:t>Ústavní úprava fungování Slovenska a Podkarpatské Rusi – měly svoje nejvyšší orgány s kompetencemi, výkonná moc odpovědná jen příslušným sněmům, části státu formálně rovné + současně společná Ústava, vrcholné společné orgány, jedna hlava státu, republika jako celek mohla vstupovat do mez. vztahů – </a:t>
            </a:r>
            <a:r>
              <a:rPr lang="cs-CZ" sz="2000" dirty="0">
                <a:solidFill>
                  <a:schemeClr val="tx2"/>
                </a:solidFill>
              </a:rPr>
              <a:t>připomíná federaci </a:t>
            </a:r>
            <a:r>
              <a:rPr lang="cs-CZ" sz="2000" dirty="0"/>
              <a:t>(ale různé názory)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73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87C147-0753-4F75-AB32-C27255FC9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3885AA-735C-49A7-9CC4-16D196834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58475A-D8E9-4B75-987B-CE4A59AD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Zmocňovací zákon 1938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1E6536-3F03-4C4B-B976-53DDEBF0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3992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výrazné změny v Národním shromáždění, nejvýznamnější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zmocňovací ústavní zákon č. 330/1938 Sb. </a:t>
            </a:r>
            <a:r>
              <a:rPr lang="cs-CZ" sz="2400" dirty="0"/>
              <a:t>(4 články)</a:t>
            </a:r>
          </a:p>
          <a:p>
            <a:pPr lvl="1"/>
            <a:r>
              <a:rPr lang="cs-CZ" dirty="0"/>
              <a:t>zmocnil prezidenta vydávat dekrety s mocí ústavního zákona po 2 roky</a:t>
            </a:r>
          </a:p>
          <a:p>
            <a:pPr lvl="1"/>
            <a:r>
              <a:rPr lang="cs-CZ" dirty="0"/>
              <a:t>vláda mohla vydávat nařízení ve věcech, které jinak vyžadovaly formu zákona, na 2 roky</a:t>
            </a:r>
          </a:p>
          <a:p>
            <a:pPr lvl="1"/>
            <a:r>
              <a:rPr lang="cs-CZ" dirty="0"/>
              <a:t>oprávnění prodluženo říšským protektorem 1940</a:t>
            </a:r>
          </a:p>
          <a:p>
            <a:r>
              <a:rPr lang="cs-CZ" sz="2400" dirty="0"/>
              <a:t>oprávnění dostaly i autonomní vlády Slovenska a Podkarpatské Rusi</a:t>
            </a:r>
          </a:p>
          <a:p>
            <a:r>
              <a:rPr lang="cs-CZ" sz="2400" dirty="0"/>
              <a:t>důsledek: ochromení fungování NS i místních sněmů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00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58513A-7104-4BCF-9B3D-CB2EF1C13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DD0959-A1F6-4200-B83D-72E802DB0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0A6CD7-1365-48BD-B8FC-5D0661D3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Protektorát Čechy a Morava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808371-5B3D-4881-B49E-162FE67D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15/3/1939, resp. 16/3/1939 – </a:t>
            </a:r>
            <a:r>
              <a:rPr lang="cs-CZ" sz="2400" dirty="0">
                <a:solidFill>
                  <a:schemeClr val="tx2"/>
                </a:solidFill>
              </a:rPr>
              <a:t>Výnos (vůdce a říšského kancléře) o zřízení Protektorátu Čechy a Morava</a:t>
            </a:r>
          </a:p>
          <a:p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neměl státní povahu, součást Velkoněmecké říše (diktatura) </a:t>
            </a:r>
          </a:p>
          <a:p>
            <a:r>
              <a:rPr lang="cs-CZ" sz="2400" dirty="0"/>
              <a:t>autonomní, vlastní správa – to bylo ale jen formálně ve výnosu</a:t>
            </a:r>
          </a:p>
          <a:p>
            <a:r>
              <a:rPr lang="cs-CZ" sz="2400" dirty="0"/>
              <a:t>nebyla možnost vstupovat do mezinárodních vztahů</a:t>
            </a:r>
          </a:p>
          <a:p>
            <a:endParaRPr lang="en-US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1BE202-CE5D-4617-A62B-194E5A60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95" y="2885998"/>
            <a:ext cx="9815209" cy="15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1D33E9-C9E6-4FB3-932A-6CDDA2AA9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BEC3C5-7230-4382-928D-E5AEB1C85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F919C-66FD-4BDF-B586-FFDC5719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5447"/>
            <a:ext cx="10753200" cy="451576"/>
          </a:xfrm>
        </p:spPr>
        <p:txBody>
          <a:bodyPr/>
          <a:lstStyle/>
          <a:p>
            <a:r>
              <a:rPr lang="cs-CZ" dirty="0"/>
              <a:t>Protektorát Čechy a Morava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976E79-77BA-4584-8CFD-D78A58AF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7047"/>
            <a:ext cx="10753200" cy="5050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>
                <a:solidFill>
                  <a:schemeClr val="tx2"/>
                </a:solidFill>
              </a:rPr>
              <a:t>říšské orgány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tx2"/>
                </a:solidFill>
              </a:rPr>
              <a:t>autonomní orgány</a:t>
            </a:r>
            <a:r>
              <a:rPr lang="cs-CZ" sz="1800" dirty="0"/>
              <a:t>, ale ….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říšský protektor </a:t>
            </a:r>
            <a:r>
              <a:rPr lang="cs-CZ" sz="1800" dirty="0"/>
              <a:t>jako zástupce vůdce a říšského kanceláře, zmocněnec říšské vlády (K. von </a:t>
            </a:r>
            <a:r>
              <a:rPr lang="cs-CZ" sz="1800" dirty="0" err="1"/>
              <a:t>Neurath</a:t>
            </a:r>
            <a:r>
              <a:rPr lang="cs-CZ" sz="1800" dirty="0"/>
              <a:t>, R. Heydrich, K. </a:t>
            </a:r>
            <a:r>
              <a:rPr lang="cs-CZ" sz="1800" dirty="0" err="1"/>
              <a:t>Daluege</a:t>
            </a:r>
            <a:r>
              <a:rPr lang="cs-CZ" sz="1800" dirty="0"/>
              <a:t>, W. </a:t>
            </a:r>
            <a:r>
              <a:rPr lang="cs-CZ" sz="1800" dirty="0" err="1"/>
              <a:t>Frick</a:t>
            </a:r>
            <a:r>
              <a:rPr lang="cs-CZ" sz="1800" dirty="0"/>
              <a:t>) </a:t>
            </a:r>
          </a:p>
          <a:p>
            <a:r>
              <a:rPr lang="cs-CZ" sz="1800" dirty="0"/>
              <a:t>NS rozpuštěno 21/3/1939 E. Háchou</a:t>
            </a:r>
          </a:p>
          <a:p>
            <a:r>
              <a:rPr lang="cs-CZ" sz="1800" dirty="0"/>
              <a:t>vytvořen </a:t>
            </a:r>
            <a:r>
              <a:rPr lang="cs-CZ" sz="1800" dirty="0">
                <a:solidFill>
                  <a:schemeClr val="tx2"/>
                </a:solidFill>
              </a:rPr>
              <a:t>Výbor Národního souručenství </a:t>
            </a:r>
            <a:r>
              <a:rPr lang="cs-CZ" sz="1800" dirty="0"/>
              <a:t>– nevolený orgán, jmenován státním prezidentem</a:t>
            </a:r>
          </a:p>
          <a:p>
            <a:r>
              <a:rPr lang="cs-CZ" sz="1800" dirty="0">
                <a:solidFill>
                  <a:schemeClr val="tx2"/>
                </a:solidFill>
              </a:rPr>
              <a:t>státní prezident </a:t>
            </a:r>
            <a:r>
              <a:rPr lang="cs-CZ" sz="1800" dirty="0"/>
              <a:t>jako hlava autonomní správy (prakticky jen loutka, neměl ani pravomoci)</a:t>
            </a:r>
          </a:p>
          <a:p>
            <a:r>
              <a:rPr lang="cs-CZ" sz="1800" dirty="0">
                <a:solidFill>
                  <a:schemeClr val="tx2"/>
                </a:solidFill>
              </a:rPr>
              <a:t>protektorátní vláda </a:t>
            </a:r>
            <a:r>
              <a:rPr lang="cs-CZ" sz="1800" dirty="0"/>
              <a:t>– orgán výkonné moci – ministři potvrzováni říšským protektorem, kdykoliv mohli být odvoláni</a:t>
            </a:r>
          </a:p>
          <a:p>
            <a:r>
              <a:rPr lang="cs-CZ" sz="1800" dirty="0"/>
              <a:t>říšský protektor sám mohl vydávat nařízení v nebezpečí v prodlení, o kterém sám rozhodoval</a:t>
            </a:r>
          </a:p>
          <a:p>
            <a:r>
              <a:rPr lang="cs-CZ" sz="1800" dirty="0"/>
              <a:t>reorganizace vlády R. Heydrichem – vláda jako celek není, jen ministerstva</a:t>
            </a:r>
          </a:p>
          <a:p>
            <a:r>
              <a:rPr lang="cs-CZ" sz="1800" dirty="0"/>
              <a:t> </a:t>
            </a:r>
            <a:r>
              <a:rPr lang="cs-CZ" sz="1800" dirty="0">
                <a:solidFill>
                  <a:schemeClr val="tx2"/>
                </a:solidFill>
              </a:rPr>
              <a:t>říšské soudnictví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tx2"/>
                </a:solidFill>
              </a:rPr>
              <a:t>autonomní soudnictví </a:t>
            </a:r>
          </a:p>
          <a:p>
            <a:pPr lvl="1"/>
            <a:r>
              <a:rPr lang="cs-CZ" sz="1600" dirty="0"/>
              <a:t>obyvatelé Protektorátu – němečtí příslušníci, proto německá soudní pravomoc </a:t>
            </a:r>
          </a:p>
          <a:p>
            <a:pPr lvl="1"/>
            <a:r>
              <a:rPr lang="cs-CZ" sz="1600" dirty="0"/>
              <a:t>mj. zvláštní soudy (zkrácené řízení, žádné opravné prostředky), lidový soudní dvůr (velezrada)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107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8D772C-69D4-453B-8C0F-04D55915C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5EE1D9-70CE-4BEB-9B2A-9F094D219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E4BFBF-6D58-439E-8DCD-39ECBE62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E. Hácha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CD2464-68C0-4571-BEDD-94EA2BD4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		1938-1939, 1939-1945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E1F0CDD-CA13-457A-B272-0B2D8303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2" y="1171576"/>
            <a:ext cx="3190475" cy="43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2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179F9C-FF96-4C51-AB01-31225095AC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83B2BF-48C6-40DD-8A22-C8AE93A5E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0ABB30-6020-486A-B8A6-C48D900B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Slovenská republika (Slovenský stát)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5058BC-B4D5-4AB7-ACBA-AF74E105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4247"/>
            <a:ext cx="10753200" cy="5029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žila si svým způsobem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prozatímní ústava </a:t>
            </a:r>
            <a:r>
              <a:rPr lang="cs-CZ" sz="2000" dirty="0"/>
              <a:t>z roku 1939 – platila do osvobození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Sněm Slovenské republiky </a:t>
            </a:r>
            <a:r>
              <a:rPr lang="cs-CZ" sz="2000" dirty="0"/>
              <a:t>– jednokomorový orgán – poslanci z předchozího období, volby se nikdy nekonaly (ale byly předpokládány)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prezident republiky </a:t>
            </a:r>
            <a:r>
              <a:rPr lang="cs-CZ" sz="2000" dirty="0"/>
              <a:t>(J. Tiso) – volil Sněm, nejen výkonná moc, ale i zákonodárná – mohl vydávat dekrety a ústavní dekrety s mocí zákona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vláda</a:t>
            </a:r>
            <a:r>
              <a:rPr lang="cs-CZ" sz="2000" dirty="0"/>
              <a:t> – výkonný orgán, nařízení k provádění zákonů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Státní rada </a:t>
            </a:r>
            <a:r>
              <a:rPr lang="cs-CZ" sz="2000" dirty="0"/>
              <a:t>– v podstatě druhá komora Sněmu, zpočátku pravomoci, později zúženy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vlastní soudnictví </a:t>
            </a:r>
            <a:r>
              <a:rPr lang="cs-CZ" sz="2000" dirty="0"/>
              <a:t>vč. Slovenského nejvyššího soudu a Nejvyššího správního sodu a Ústavního senátu</a:t>
            </a:r>
          </a:p>
          <a:p>
            <a:r>
              <a:rPr lang="cs-CZ" sz="2000" dirty="0"/>
              <a:t>Slovenské národní povstání a vznik Slovenské národní rady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033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A3DEEA-8A95-49A7-ADA0-236FCA2B3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416FE-EB11-4667-8B6C-258CA0696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6AC3D1-C459-49E5-8DA4-62B53379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Prozatímní státní zřízení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694D59-8C01-4EFC-8B52-199D9DA5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/>
              <a:t>označení pro systém orgánů inspirovaný ústavní listinou z roku 1920</a:t>
            </a:r>
          </a:p>
          <a:p>
            <a:r>
              <a:rPr lang="cs-CZ" sz="1800" dirty="0">
                <a:solidFill>
                  <a:schemeClr val="tx2"/>
                </a:solidFill>
              </a:rPr>
              <a:t>prezident republiky </a:t>
            </a:r>
            <a:r>
              <a:rPr lang="cs-CZ" sz="1800" dirty="0"/>
              <a:t>– E. Beneš (abdikace z hlediska práva neplatná) – jmenoval vládu a zřizoval Státní radu</a:t>
            </a:r>
          </a:p>
          <a:p>
            <a:r>
              <a:rPr lang="cs-CZ" sz="1800" dirty="0"/>
              <a:t>vydával ústavní dekrety – prezident vykonává zákonodárnou činnost v nezbytných případech na návrh vlády s kontrasignací předsedy vlády/člena (nebylo možno svolat NS)</a:t>
            </a:r>
          </a:p>
          <a:p>
            <a:r>
              <a:rPr lang="cs-CZ" sz="1800" dirty="0"/>
              <a:t>podléhaly dodatečnému schválení – tzv. </a:t>
            </a:r>
            <a:r>
              <a:rPr lang="cs-CZ" sz="1800" dirty="0" err="1"/>
              <a:t>ratihabice</a:t>
            </a:r>
            <a:r>
              <a:rPr lang="cs-CZ" sz="1800" dirty="0"/>
              <a:t> (do 6 měsíců po schůzi NS)</a:t>
            </a:r>
          </a:p>
          <a:p>
            <a:r>
              <a:rPr lang="cs-CZ" sz="1800" dirty="0"/>
              <a:t>významné dekrety z r. 1944 – o obnovení právního pořádku (tzv. právní kontinuita s právním řádem první republiky, popřen Mnichov), a dále o národních výborech a Prozatímním národním shromáždění (příprava na správu po osvobození území) </a:t>
            </a:r>
          </a:p>
          <a:p>
            <a:r>
              <a:rPr lang="cs-CZ" sz="1800" dirty="0">
                <a:solidFill>
                  <a:schemeClr val="tx2"/>
                </a:solidFill>
              </a:rPr>
              <a:t>emigrační vláda </a:t>
            </a:r>
            <a:r>
              <a:rPr lang="cs-CZ" sz="1800" dirty="0"/>
              <a:t>– Londýn (J. Šrámek)</a:t>
            </a:r>
          </a:p>
          <a:p>
            <a:r>
              <a:rPr lang="cs-CZ" sz="1800" dirty="0">
                <a:solidFill>
                  <a:schemeClr val="tx2"/>
                </a:solidFill>
              </a:rPr>
              <a:t>Státní rada </a:t>
            </a:r>
            <a:r>
              <a:rPr lang="cs-CZ" sz="1800" dirty="0"/>
              <a:t>– zřízena na základě ústavního dekretu prezidenta republiky v roce 1940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966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5ED7C1-D4AE-4DF6-89EC-27371B5C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495" y="1737045"/>
            <a:ext cx="5907114" cy="243643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31911D-00B4-4AA0-8724-A9CA81A0F0BE}"/>
              </a:ext>
            </a:extLst>
          </p:cNvPr>
          <p:cNvSpPr txBox="1"/>
          <p:nvPr/>
        </p:nvSpPr>
        <p:spPr>
          <a:xfrm>
            <a:off x="3543500" y="4070669"/>
            <a:ext cx="609437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/>
              <a:t> ZDROJ: </a:t>
            </a:r>
            <a:r>
              <a:rPr lang="en-US" sz="700" dirty="0"/>
              <a:t>https://denikn.cz/730435/osm-let-zeman-ohybal-ustavu-ted-vznika-vladni-kabinet-bez-nej-a-zpusobem-jakym-jeji-tvurci-predpokladali/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7B3C843-24DB-46A6-99B4-2555789AB8E8}"/>
              </a:ext>
            </a:extLst>
          </p:cNvPr>
          <p:cNvSpPr/>
          <p:nvPr/>
        </p:nvSpPr>
        <p:spPr bwMode="auto">
          <a:xfrm>
            <a:off x="4593894" y="4403056"/>
            <a:ext cx="5043984" cy="16926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 naše chvíle přichází také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teď, avšak dnes v obecné rovině.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Něco číst předpokládá psaný text,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proto začneme s psanými ústavami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Ústava České republiky «Vlast.cz">
            <a:extLst>
              <a:ext uri="{FF2B5EF4-FFF2-40B4-BE49-F238E27FC236}">
                <a16:creationId xmlns:a16="http://schemas.microsoft.com/office/drawing/2014/main" id="{D0C7A7AA-2EC0-42CC-9867-D6429276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625" y="901738"/>
            <a:ext cx="1932461" cy="19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B090F1-13D8-405A-AF98-AB6DD3F25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99CC95-D130-435D-B436-6BC5C75B6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03EAC9-8EF7-4CBC-B8C4-C1AB3CC2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10753200" cy="451576"/>
          </a:xfrm>
        </p:spPr>
        <p:txBody>
          <a:bodyPr/>
          <a:lstStyle/>
          <a:p>
            <a:r>
              <a:rPr lang="cs-CZ" dirty="0"/>
              <a:t>Vývoj v letech 1945 až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A89D8-790F-4115-A4AB-42E098E5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57166"/>
            <a:ext cx="10753200" cy="49708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/>
              <a:t>Košický vládní program (5/4/1945)</a:t>
            </a:r>
          </a:p>
          <a:p>
            <a:r>
              <a:rPr lang="cs-CZ" sz="1800" dirty="0"/>
              <a:t>Národní fronta Čechů a Slováků – vzešla první vláda</a:t>
            </a:r>
          </a:p>
          <a:p>
            <a:r>
              <a:rPr lang="cs-CZ" sz="1800" dirty="0"/>
              <a:t>do 28/10/1945 – </a:t>
            </a:r>
            <a:r>
              <a:rPr lang="cs-CZ" sz="1800" dirty="0">
                <a:solidFill>
                  <a:schemeClr val="tx2"/>
                </a:solidFill>
              </a:rPr>
              <a:t>nejvyšší orgány prezident </a:t>
            </a:r>
            <a:r>
              <a:rPr lang="cs-CZ" sz="1800" dirty="0"/>
              <a:t>(E. Beneš) a </a:t>
            </a:r>
            <a:r>
              <a:rPr lang="cs-CZ" sz="1800" dirty="0">
                <a:solidFill>
                  <a:schemeClr val="tx2"/>
                </a:solidFill>
              </a:rPr>
              <a:t>vláda</a:t>
            </a:r>
            <a:r>
              <a:rPr lang="cs-CZ" sz="1800" dirty="0"/>
              <a:t>, prezident stále vykonával</a:t>
            </a:r>
            <a:r>
              <a:rPr lang="cs-CZ" sz="1800" dirty="0">
                <a:solidFill>
                  <a:schemeClr val="tx2"/>
                </a:solidFill>
              </a:rPr>
              <a:t> dekretální pravomoc</a:t>
            </a:r>
            <a:r>
              <a:rPr lang="cs-CZ" sz="1800" dirty="0"/>
              <a:t> až do schůze Prozatímního národního shromáždění</a:t>
            </a:r>
          </a:p>
          <a:p>
            <a:r>
              <a:rPr lang="cs-CZ" sz="1800" dirty="0"/>
              <a:t>vymezila se také zákonodárná pravomoc Slovenské národní rady (představil státní moci na Slovensku, představitel svébytného slovenského národa) a následně také pravomoci prezidenta republiky s ohledem na Slovensko – tzv. </a:t>
            </a:r>
            <a:r>
              <a:rPr lang="cs-CZ" sz="1800" dirty="0">
                <a:solidFill>
                  <a:schemeClr val="tx2"/>
                </a:solidFill>
              </a:rPr>
              <a:t>dvě pražské dohody; třetí pražská dohoda </a:t>
            </a:r>
            <a:r>
              <a:rPr lang="cs-CZ" sz="1800" dirty="0"/>
              <a:t>po volbách do Ústavodárného shromáždění – omezení pravomocí slovenských národních orgánů (role komunistů) </a:t>
            </a:r>
          </a:p>
          <a:p>
            <a:r>
              <a:rPr lang="cs-CZ" sz="1800" dirty="0"/>
              <a:t>mělo se navázat na kontinuitu první republiky</a:t>
            </a:r>
          </a:p>
          <a:p>
            <a:r>
              <a:rPr lang="cs-CZ" sz="1800" dirty="0"/>
              <a:t>kontinuita zachována v</a:t>
            </a:r>
            <a:r>
              <a:rPr lang="cs-CZ" sz="1800" dirty="0">
                <a:solidFill>
                  <a:schemeClr val="tx2"/>
                </a:solidFill>
              </a:rPr>
              <a:t> soudnictví </a:t>
            </a:r>
            <a:r>
              <a:rPr lang="cs-CZ" sz="1800" dirty="0"/>
              <a:t>(za jeden Nejvyšší soud se považoval NS v Brně a Bratislavě; obdobně Nejvyšší správní soud), vytvořeny dále mimořádné lidové soudy a Národní soudy – dvojí</a:t>
            </a:r>
          </a:p>
          <a:p>
            <a:r>
              <a:rPr lang="cs-CZ" sz="1800" dirty="0"/>
              <a:t>samostatná soustava </a:t>
            </a:r>
            <a:r>
              <a:rPr lang="cs-CZ" sz="1800" dirty="0">
                <a:solidFill>
                  <a:schemeClr val="tx2"/>
                </a:solidFill>
              </a:rPr>
              <a:t>vojenských soudů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69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F10B6A-1D08-4531-86BF-CEF5E6F0C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8E5FB7-71EE-4D24-9685-468AAD2B1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87112-0B8C-4EE6-8115-A3F8166A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47626"/>
            <a:ext cx="10753200" cy="451576"/>
          </a:xfrm>
        </p:spPr>
        <p:txBody>
          <a:bodyPr/>
          <a:lstStyle/>
          <a:p>
            <a:r>
              <a:rPr lang="cs-CZ" dirty="0"/>
              <a:t>Vývoj v letech 1945 až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0B516C-2221-4DB2-8231-10EF45D6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9430"/>
            <a:ext cx="10753200" cy="519457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Prozatímní národní shromáždění </a:t>
            </a:r>
          </a:p>
          <a:p>
            <a:pPr lvl="1"/>
            <a:r>
              <a:rPr lang="cs-CZ" sz="1800" dirty="0"/>
              <a:t>zákonodárný orgán, upraven ústavním dekretem, 300 členů (200 + 100)</a:t>
            </a:r>
          </a:p>
          <a:p>
            <a:pPr lvl="1"/>
            <a:r>
              <a:rPr lang="cs-CZ" sz="1800" dirty="0"/>
              <a:t>nepřímé volby – místní národní výbory volili volitele ve všech obcích – okresní národní výbory po delegáty na zemských sjezdech – z nich zvoleni poslanci</a:t>
            </a:r>
          </a:p>
          <a:p>
            <a:pPr lvl="1"/>
            <a:r>
              <a:rPr lang="cs-CZ" sz="1800" dirty="0"/>
              <a:t>potvrdili E. Beneše jako prezidenta, vyslovili důvěru druhé vládě Národní fronty, </a:t>
            </a:r>
            <a:r>
              <a:rPr lang="cs-CZ" sz="1800" dirty="0" err="1"/>
              <a:t>ratihabice</a:t>
            </a:r>
            <a:r>
              <a:rPr lang="cs-CZ" sz="1800" dirty="0"/>
              <a:t> prezidentských dekretů</a:t>
            </a:r>
          </a:p>
          <a:p>
            <a:pPr lvl="1"/>
            <a:r>
              <a:rPr lang="cs-CZ" sz="1800" dirty="0"/>
              <a:t>hlavní úkol: připravit volby do Ústavodárného národního shromáždění (26/5/1946)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Ústavodárné národní shromáždění</a:t>
            </a:r>
          </a:p>
          <a:p>
            <a:pPr lvl="1"/>
            <a:r>
              <a:rPr lang="cs-CZ" sz="1800" dirty="0"/>
              <a:t>plánováno jako jednokomorové na základě ústavního zákona </a:t>
            </a:r>
          </a:p>
          <a:p>
            <a:pPr lvl="1"/>
            <a:r>
              <a:rPr lang="cs-CZ" sz="1800" dirty="0"/>
              <a:t>volební právo aktivní – 18 let, pasivní – 21 let</a:t>
            </a:r>
          </a:p>
          <a:p>
            <a:pPr lvl="1"/>
            <a:r>
              <a:rPr lang="cs-CZ" sz="1800" dirty="0"/>
              <a:t>vítězství KSČ – vytvořena vláda (K. Gottwald)</a:t>
            </a:r>
          </a:p>
          <a:p>
            <a:pPr lvl="1"/>
            <a:r>
              <a:rPr lang="cs-CZ" sz="1800" dirty="0"/>
              <a:t>dva hlavní úkoly: tvorba nové ústavy a tvorba nových zákonů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sz="1800" dirty="0"/>
              <a:t>místní, okresní a zemské; řada úkolů (výběr osob – soudci z lidu v českých zemích – stíhající zrádce a kolaboranty za WWII, očista od nich, národnostní otázky – odsun německého obyvatelstva, příprava na znárodnění)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1486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3F8651-A1F1-4403-B3EB-75B55BBA5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4584F4-7055-4A92-B0B9-EA19313C9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A1E84-82F7-4D0C-B943-CC01756E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0082AC-4266-4A50-9408-BEB58508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33320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150/1948 Sb., ze dne 9. května 1948</a:t>
            </a:r>
          </a:p>
          <a:p>
            <a:r>
              <a:rPr lang="cs-CZ" sz="2400" dirty="0"/>
              <a:t>preambule (prohlášení) + 12 článků + 178 § </a:t>
            </a:r>
          </a:p>
          <a:p>
            <a:r>
              <a:rPr lang="cs-CZ" sz="2400" dirty="0"/>
              <a:t>poměrně dlouhá preambule – zde jen část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paradoxní je, že první kapitola (první §) – lidská práva a svobody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D8982F-561E-4259-B946-E1065316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40" y="3520983"/>
            <a:ext cx="8649907" cy="18004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A6A752F-60E1-452B-892E-46F40AAFEBE1}"/>
              </a:ext>
            </a:extLst>
          </p:cNvPr>
          <p:cNvSpPr txBox="1"/>
          <p:nvPr/>
        </p:nvSpPr>
        <p:spPr>
          <a:xfrm>
            <a:off x="5523079" y="791899"/>
            <a:ext cx="30372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https://www.zakonyprolidi.cz/cs/1948-150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460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B6CA2A-A6CD-4D6D-93BA-C93B7BC1B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F8B315-B086-44DA-8DFC-3326EC073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AE64AD-A45D-443F-A672-69DDA836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 – základní články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53E01-EAFE-44AE-BA7D-22202B7D6B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lidově demokratická republika </a:t>
            </a:r>
          </a:p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lid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jediným zdrojem veškeré moci ve státě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realita?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diktatura jedné strany</a:t>
            </a:r>
          </a:p>
          <a:p>
            <a:r>
              <a:rPr lang="cs-CZ" sz="2400" dirty="0"/>
              <a:t>dále úvodní články:</a:t>
            </a:r>
          </a:p>
          <a:p>
            <a:pPr lvl="1"/>
            <a:r>
              <a:rPr lang="cs-CZ" sz="1800" dirty="0"/>
              <a:t>práce ve prospěch celku a účast na obraně státu je obecnou povinností</a:t>
            </a:r>
          </a:p>
          <a:p>
            <a:pPr lvl="1"/>
            <a:r>
              <a:rPr lang="cs-CZ" sz="1800" dirty="0"/>
              <a:t>základní práva občanů (např. vzdělání, práce, spravedlivá odměna, volební právo)</a:t>
            </a:r>
          </a:p>
          <a:p>
            <a:pPr lvl="1"/>
            <a:r>
              <a:rPr lang="cs-CZ" sz="1800" dirty="0"/>
              <a:t>základní rozdělení státní moci včetně organizace na Slovensku</a:t>
            </a:r>
          </a:p>
          <a:p>
            <a:pPr lvl="1"/>
            <a:r>
              <a:rPr lang="cs-CZ" sz="1800" dirty="0"/>
              <a:t>úprava hospodářské soustavy (rozvedeno dále i v textu Ústavy vč. Jednotného hospodářského plánu)</a:t>
            </a:r>
            <a:endParaRPr lang="en-US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E70440-5E6A-451E-BD81-FBFB9D3B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278" y="4980051"/>
            <a:ext cx="8373644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78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B80B2-5C1E-462D-B5F4-A29546443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3E4A4D-59FF-413C-B540-7B7D0F7F1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7966B0-FD0B-4514-A0F6-075E556E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48B6B8-46FE-4A5F-8EB0-F2EA7D8A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730"/>
            <a:ext cx="10753200" cy="5017270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rovnost </a:t>
            </a:r>
          </a:p>
          <a:p>
            <a:r>
              <a:rPr lang="cs-CZ" sz="1800" dirty="0"/>
              <a:t>osobní svoboda (nikdo nesmí být stíhán/zatčen, pokud ….)</a:t>
            </a:r>
          </a:p>
          <a:p>
            <a:r>
              <a:rPr lang="cs-CZ" sz="1800" dirty="0"/>
              <a:t>domovní svoboda</a:t>
            </a:r>
          </a:p>
          <a:p>
            <a:r>
              <a:rPr lang="cs-CZ" sz="1800" dirty="0"/>
              <a:t>listovní tajemství </a:t>
            </a:r>
          </a:p>
          <a:p>
            <a:r>
              <a:rPr lang="cs-CZ" sz="1800" dirty="0"/>
              <a:t>svoboda pobytu</a:t>
            </a:r>
          </a:p>
          <a:p>
            <a:r>
              <a:rPr lang="cs-CZ" sz="1800" dirty="0"/>
              <a:t>svoboda majetková </a:t>
            </a:r>
          </a:p>
          <a:p>
            <a:r>
              <a:rPr lang="cs-CZ" sz="1800" dirty="0"/>
              <a:t>ochrana rodiny a mládeže</a:t>
            </a:r>
          </a:p>
          <a:p>
            <a:r>
              <a:rPr lang="cs-CZ" sz="1800" dirty="0"/>
              <a:t>právo na vzdělání </a:t>
            </a:r>
          </a:p>
          <a:p>
            <a:r>
              <a:rPr lang="cs-CZ" sz="1800" dirty="0"/>
              <a:t>svoboda svědomí a vyznání</a:t>
            </a:r>
          </a:p>
          <a:p>
            <a:r>
              <a:rPr lang="cs-CZ" sz="1800" dirty="0"/>
              <a:t>svoboda projevu a ochrana kulturních statků</a:t>
            </a:r>
          </a:p>
          <a:p>
            <a:r>
              <a:rPr lang="cs-CZ" sz="1800" dirty="0"/>
              <a:t>právo petiční</a:t>
            </a:r>
          </a:p>
          <a:p>
            <a:r>
              <a:rPr lang="cs-CZ" sz="1800" dirty="0"/>
              <a:t>právo sociální (právo na práci, odpočinek)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56ECC7E-76F6-456B-8FB0-CEC56EC22C7C}"/>
              </a:ext>
            </a:extLst>
          </p:cNvPr>
          <p:cNvSpPr/>
          <p:nvPr/>
        </p:nvSpPr>
        <p:spPr bwMode="auto">
          <a:xfrm>
            <a:off x="7877060" y="4296578"/>
            <a:ext cx="3007605" cy="10796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Nejen práva, ale 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  <a:latin typeface="Tahoma" pitchFamily="34" charset="0"/>
              </a:rPr>
              <a:t>povinnosti občana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  <a:latin typeface="Tahoma" pitchFamily="34" charset="0"/>
              </a:rPr>
              <a:t>k státu a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ke společnosti</a:t>
            </a:r>
          </a:p>
        </p:txBody>
      </p:sp>
    </p:spTree>
    <p:extLst>
      <p:ext uri="{BB962C8B-B14F-4D97-AF65-F5344CB8AC3E}">
        <p14:creationId xmlns:p14="http://schemas.microsoft.com/office/powerpoint/2010/main" val="2928865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3D9DCF-2D00-43A7-BCA2-778626204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5014E4-0A48-4E5C-8160-E4DB58391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A02810-1486-48A4-9C8A-1F3CD788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47212"/>
            <a:ext cx="10753200" cy="451576"/>
          </a:xfrm>
        </p:spPr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9E80D0-8DCB-4B57-A476-43C21A61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95394"/>
            <a:ext cx="10753200" cy="5184605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Národní shromáždění</a:t>
            </a:r>
          </a:p>
          <a:p>
            <a:pPr lvl="1"/>
            <a:r>
              <a:rPr lang="cs-CZ" dirty="0"/>
              <a:t>jednokomorové, 300 poslanců, v druhém období pak 368 </a:t>
            </a:r>
          </a:p>
          <a:p>
            <a:pPr lvl="1"/>
            <a:r>
              <a:rPr lang="cs-CZ" dirty="0"/>
              <a:t>mělo své orgány – užší předsednictvo, dále předseda, výbory, zapisovatelé, kancelář NS</a:t>
            </a:r>
          </a:p>
          <a:p>
            <a:pPr lvl="1"/>
            <a:r>
              <a:rPr lang="cs-CZ" dirty="0"/>
              <a:t>nebyla kontrolní komise (zrušena)</a:t>
            </a:r>
          </a:p>
          <a:p>
            <a:pPr lvl="1"/>
            <a:r>
              <a:rPr lang="cs-CZ" dirty="0"/>
              <a:t>zákonodárná pravomoc včetně schvalování mezinárodních smluv; navrhuje zákony</a:t>
            </a:r>
          </a:p>
          <a:p>
            <a:pPr lvl="1"/>
            <a:r>
              <a:rPr lang="cs-CZ" dirty="0"/>
              <a:t>volilo prezidenta republiky</a:t>
            </a:r>
          </a:p>
          <a:p>
            <a:pPr lvl="1"/>
            <a:r>
              <a:rPr lang="cs-CZ" dirty="0"/>
              <a:t>imunita (hlasování; trestní a kárné stíhání - souhlas NS)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oprávněno interpelovat předsedu i členy vlády</a:t>
            </a:r>
            <a:endParaRPr lang="cs-CZ" dirty="0"/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odpovědná NS (jako celek i jednotliví ministři) – na papíře, v realitě odpovědná ústředním orgánům KSČ</a:t>
            </a:r>
          </a:p>
          <a:p>
            <a:pPr lvl="1"/>
            <a:r>
              <a:rPr lang="cs-CZ" dirty="0"/>
              <a:t>rozsáhlé pravomoci vč. zákonodárné pravomoci</a:t>
            </a:r>
          </a:p>
          <a:p>
            <a:pPr lvl="1"/>
            <a:r>
              <a:rPr lang="cs-CZ" dirty="0"/>
              <a:t>v čele předseda vlády, dále jeho náměstci, ministři a státní tajemníci</a:t>
            </a:r>
          </a:p>
          <a:p>
            <a:pPr lvl="1"/>
            <a:r>
              <a:rPr lang="cs-CZ" dirty="0"/>
              <a:t>mj. jmenovala soudce a důstojníky, hlasovala o návrzích, aby prezident užil právo veto (vedle funkcí, které jsme viděli dříve u jiných ústav)</a:t>
            </a:r>
          </a:p>
          <a:p>
            <a:pPr marL="720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729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1A761C-C4E9-4C22-9135-4C0B96AE1D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6EFB0D-F613-40AD-A7CC-427406F55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B8068D-F3FE-4D7F-A1BF-DED070F6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F6C916-BAB6-49EE-9E25-0A6E0BA3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0647"/>
            <a:ext cx="10753200" cy="5105405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NS na 7 let na dvě období, nejméně 35 let požadavek</a:t>
            </a:r>
          </a:p>
          <a:p>
            <a:pPr lvl="1"/>
            <a:r>
              <a:rPr lang="cs-CZ" dirty="0"/>
              <a:t>sice nebyl nikomu odpovědný, ale potřeba kontrasignace předsedy vlády/člena</a:t>
            </a:r>
          </a:p>
          <a:p>
            <a:pPr lvl="1"/>
            <a:r>
              <a:rPr lang="cs-CZ" dirty="0"/>
              <a:t>mohla být podána žaloba předsednictvem NS za velezradu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svolává NS, prohlašuje zasedání za skončené, rozpouští NS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podobné jako jsme viděli u ústavní listiny 1920 (drobné rozdíly)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dirty="0"/>
              <a:t>upraveny v Ústavě, podle správní soustavy – místní, okresní, krajské </a:t>
            </a:r>
          </a:p>
          <a:p>
            <a:pPr lvl="1"/>
            <a:r>
              <a:rPr lang="cs-CZ" i="1" dirty="0"/>
              <a:t>chrání a posilují lidově demokratické zřízení; spolupůsobí při plnění úkolů obrany státu; pečují o národní bezpečnost; podporují udržování a zvelebování národního majetku; účastní se vypracovávání a provádění jednotného hospodářského plánu; v rámci jednotného hospodářského plánu plánují a řídí hospodářské, sociální a kulturní budování na svém území, zajišťují předpoklady plynulé zemědělské a průmyslové výroby a starají se o zásobování i o výživu obyvatelstva; pečují o národní zdraví; nalézají právo v oboru své působnosti, zejména vykonávají v mezích stanovených zákonem pravomoc trestní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16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79D10E-D619-4BE8-BD50-BD94182B9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26F0E-829A-4F39-A9B0-38FD8F9A0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C837DF-21CE-4ECF-85A6-EE078DE5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19D10C-85D7-45B4-8BD4-57E41B4F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70815"/>
            <a:ext cx="10753200" cy="4807951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Soudnictví </a:t>
            </a:r>
          </a:p>
          <a:p>
            <a:pPr lvl="1"/>
            <a:r>
              <a:rPr lang="cs-CZ" dirty="0"/>
              <a:t>zrušen Ústavní soud, Volební soud</a:t>
            </a:r>
          </a:p>
          <a:p>
            <a:pPr lvl="1"/>
            <a:r>
              <a:rPr lang="cs-CZ" dirty="0"/>
              <a:t>soudci z lidu – povoláni národními výbory</a:t>
            </a:r>
          </a:p>
          <a:p>
            <a:pPr lvl="1"/>
            <a:r>
              <a:rPr lang="cs-CZ" dirty="0"/>
              <a:t>mimo Ústavu: zákon o zlidovění soudnictví (1948) – mj. předpokládal vznik Státního soudu – ke zjednodušení posuzování TČ na ochranu lidové demokratické republiky; jinak fungují okresní, krajské soudy a Nejvyšší soud; mimo to ale i mimosoudní orgány – akční pětky, akční trojky; bokem stojí vojenské soudy; ústavní zákon o soudech a prokuratuře (1952) – 2 druhy: obecné (lidové, krajské, Nejvyšší) a zvláštní (vojenské, rozhodčí), Státní soud zrušen; </a:t>
            </a:r>
            <a:r>
              <a:rPr lang="cs-CZ" dirty="0">
                <a:solidFill>
                  <a:schemeClr val="tx2"/>
                </a:solidFill>
              </a:rPr>
              <a:t>nástroje diktatury – represivní složka proti odpůrcům komunistického režimu; </a:t>
            </a:r>
            <a:r>
              <a:rPr lang="cs-CZ" dirty="0"/>
              <a:t>později</a:t>
            </a:r>
            <a:r>
              <a:rPr lang="cs-CZ" dirty="0">
                <a:solidFill>
                  <a:schemeClr val="tx2"/>
                </a:solidFill>
              </a:rPr>
              <a:t> tzv. soudružské soudy </a:t>
            </a:r>
            <a:r>
              <a:rPr lang="cs-CZ" dirty="0"/>
              <a:t>(pracovní právo, některé otázky rodinného práva a pravidla socialistického zřízení – více jak 700 v českých zemích, na Slovensku jen desítky)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Slovensko – slovenské národní orgány</a:t>
            </a:r>
          </a:p>
          <a:p>
            <a:pPr lvl="1"/>
            <a:r>
              <a:rPr lang="cs-CZ" dirty="0"/>
              <a:t>jednotný aparát se Slovenskou národní radou (zákonodárná pravomoc), Sbor pověřenců (výkonná moc)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153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063217-B265-4453-8DAF-9C31F23B7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B1530F-EF93-4660-A1EF-339FECED5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2BC6F-438B-4125-A288-E58A4C15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F3B62C-27AE-49C3-A74F-EFE089BB517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100/1960 Sb., ze dne 11. července 1960 </a:t>
            </a:r>
          </a:p>
          <a:p>
            <a:r>
              <a:rPr lang="cs-CZ" sz="2400" dirty="0"/>
              <a:t>Ústava Československé socialistické republiky</a:t>
            </a:r>
          </a:p>
          <a:p>
            <a:r>
              <a:rPr lang="cs-CZ" sz="2400" dirty="0"/>
              <a:t>prohlášení I, II, III + 112 článků </a:t>
            </a:r>
          </a:p>
          <a:p>
            <a:pPr marL="72000" indent="0"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D722A3-EC4F-43FF-9A6B-ED70E71E88B0}"/>
              </a:ext>
            </a:extLst>
          </p:cNvPr>
          <p:cNvSpPr txBox="1"/>
          <p:nvPr/>
        </p:nvSpPr>
        <p:spPr>
          <a:xfrm>
            <a:off x="6004398" y="749172"/>
            <a:ext cx="40442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https://www.beck-online.cz/bo/chapterview-document.seam?documentId=onrf6mjzgyyf6mjqgawtcna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EF5227-9F1A-44C6-83BA-AE0C6C1F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98" y="3429000"/>
            <a:ext cx="11760804" cy="12256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A59E18-F77B-446C-A0CB-EEFAAE68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25" y="4792433"/>
            <a:ext cx="5810549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3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7D4EF4-32D8-44C4-B03E-77C1A7B5F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428178-9092-4AC3-8173-EEF91D330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CC9C2-5C33-4306-AAE2-0508FF02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4212"/>
            <a:ext cx="10753200" cy="451576"/>
          </a:xfrm>
        </p:spPr>
        <p:txBody>
          <a:bodyPr/>
          <a:lstStyle/>
          <a:p>
            <a:r>
              <a:rPr lang="cs-CZ" dirty="0"/>
              <a:t>Ústava 1960 – společenské zřízení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42D470-5B5A-4AFC-876D-65574065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61000"/>
            <a:ext cx="10753200" cy="552623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600" dirty="0"/>
              <a:t>čl. 1 odst. 1 – </a:t>
            </a:r>
            <a:r>
              <a:rPr lang="cs-CZ" sz="1600" dirty="0">
                <a:solidFill>
                  <a:srgbClr val="0000DC"/>
                </a:solidFill>
              </a:rPr>
              <a:t>socialistický stát</a:t>
            </a:r>
            <a:r>
              <a:rPr lang="cs-CZ" sz="1600" dirty="0"/>
              <a:t>, založený na pevném svazku dělníků, rolníků a inteligence, v jehož čele je dělnická třída</a:t>
            </a:r>
          </a:p>
          <a:p>
            <a:r>
              <a:rPr lang="cs-CZ" sz="1600" dirty="0"/>
              <a:t>čl. 1 odst. 2 – jednotný stát </a:t>
            </a:r>
            <a:r>
              <a:rPr lang="cs-CZ" sz="1600" dirty="0">
                <a:solidFill>
                  <a:srgbClr val="0000DC"/>
                </a:solidFill>
              </a:rPr>
              <a:t>dvou rovnoprávných bratrských národů</a:t>
            </a:r>
            <a:r>
              <a:rPr lang="cs-CZ" sz="1600" dirty="0"/>
              <a:t>, Čechů a Slováků</a:t>
            </a:r>
          </a:p>
          <a:p>
            <a:r>
              <a:rPr lang="cs-CZ" sz="1600" dirty="0"/>
              <a:t>čl. 2 - veškerá moc v Československé socialistické republice </a:t>
            </a:r>
            <a:r>
              <a:rPr lang="cs-CZ" sz="1600" dirty="0">
                <a:solidFill>
                  <a:srgbClr val="0000DC"/>
                </a:solidFill>
              </a:rPr>
              <a:t>patří pracujícímu lidu</a:t>
            </a:r>
          </a:p>
          <a:p>
            <a:r>
              <a:rPr lang="cs-CZ" sz="1600" dirty="0"/>
              <a:t>čl. 4 - Vedoucí silou ve společnosti i ve státě je předvoj dělnické třídy, </a:t>
            </a:r>
            <a:r>
              <a:rPr lang="cs-CZ" sz="1600" dirty="0">
                <a:solidFill>
                  <a:srgbClr val="0000DC"/>
                </a:solidFill>
              </a:rPr>
              <a:t>Komunistická strana Československa</a:t>
            </a:r>
            <a:r>
              <a:rPr lang="cs-CZ" sz="1600" dirty="0"/>
              <a:t>, dobrovolný bojový svazek nejaktivnějších a nejuvědomělejších občanů z řad dělníků, rolníků a inteligence </a:t>
            </a:r>
            <a:r>
              <a:rPr lang="cs-CZ" sz="1600" i="1" dirty="0"/>
              <a:t>(tj. vláda jedné strany) </a:t>
            </a:r>
          </a:p>
          <a:p>
            <a:r>
              <a:rPr lang="cs-CZ" sz="1600" dirty="0"/>
              <a:t>čl. 13 odst. 1 - všechny organizace a všichni občané, jimž připadá jakýkoli úkol při </a:t>
            </a:r>
            <a:r>
              <a:rPr lang="cs-CZ" sz="1600" dirty="0">
                <a:solidFill>
                  <a:srgbClr val="0000DC"/>
                </a:solidFill>
              </a:rPr>
              <a:t>plnění státního plánu rozvoje národního hospodářství, </a:t>
            </a:r>
            <a:r>
              <a:rPr lang="cs-CZ" sz="1600" dirty="0"/>
              <a:t>jsou povinni vynaložit nejvyšší úsilí a vyvinout co největší iniciativu, aby byl úkol splněn co nejlépe</a:t>
            </a:r>
          </a:p>
          <a:p>
            <a:r>
              <a:rPr lang="cs-CZ" sz="1600" dirty="0"/>
              <a:t>čl. 7 odst. 1 – ekonomický základ – socialistická hospodářská soustava, která </a:t>
            </a:r>
            <a:r>
              <a:rPr lang="cs-CZ" sz="1600" dirty="0">
                <a:solidFill>
                  <a:schemeClr val="tx2"/>
                </a:solidFill>
              </a:rPr>
              <a:t>vylučuje jakoukoli formu vykořisťování člověka člověkem</a:t>
            </a:r>
          </a:p>
          <a:p>
            <a:r>
              <a:rPr lang="cs-CZ" sz="1600" dirty="0"/>
              <a:t>čl. 8 odst. 1 - </a:t>
            </a:r>
            <a:r>
              <a:rPr lang="cs-CZ" sz="1600" dirty="0">
                <a:solidFill>
                  <a:schemeClr val="tx2"/>
                </a:solidFill>
              </a:rPr>
              <a:t>socialistické společenské vlastnictví </a:t>
            </a:r>
            <a:r>
              <a:rPr lang="cs-CZ" sz="1600" dirty="0"/>
              <a:t>má dvě základní formy: státní vlastnictví, které je vlastnictvím všeho lidu (národní majetek), a družstevní vlastnictví (majetek lidových družstev); dle čl. 9 připuštěno </a:t>
            </a:r>
            <a:r>
              <a:rPr lang="cs-CZ" sz="1600" dirty="0">
                <a:solidFill>
                  <a:schemeClr val="tx2"/>
                </a:solidFill>
              </a:rPr>
              <a:t>drobné soukromé hospodářství</a:t>
            </a:r>
            <a:r>
              <a:rPr lang="cs-CZ" sz="1600" dirty="0"/>
              <a:t> založené na osobní práci a vylučující vykořisťování cizí pracovní síly</a:t>
            </a:r>
          </a:p>
          <a:p>
            <a:endParaRPr lang="cs-CZ" dirty="0"/>
          </a:p>
          <a:p>
            <a:pPr marL="7200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39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B9E968-CD8F-45FB-B937-D88FA02A0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F5D699-5D15-4DD4-A980-3F8B9E04D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CBA1D9-DDA2-47E1-95D1-C630F507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Psané ústavy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9B8EDC-D7FF-487F-B8FD-C2E8C81F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98967"/>
            <a:ext cx="10753200" cy="460164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Ústava </a:t>
            </a:r>
            <a:r>
              <a:rPr lang="cs-CZ" sz="2400" dirty="0"/>
              <a:t>= právní akt nejvyšší síly, někde jako </a:t>
            </a:r>
            <a:r>
              <a:rPr lang="cs-CZ" sz="2400" dirty="0">
                <a:solidFill>
                  <a:srgbClr val="C00000"/>
                </a:solidFill>
              </a:rPr>
              <a:t>Základní zákon</a:t>
            </a:r>
          </a:p>
          <a:p>
            <a:r>
              <a:rPr lang="cs-CZ" sz="2400" dirty="0">
                <a:solidFill>
                  <a:srgbClr val="C00000"/>
                </a:solidFill>
              </a:rPr>
              <a:t>psané ústavy </a:t>
            </a:r>
            <a:r>
              <a:rPr lang="cs-CZ" sz="2400" dirty="0"/>
              <a:t>– není jasné, od kdy a kde lze uvažovat o prvních psaných ústavách – 17. století </a:t>
            </a:r>
          </a:p>
          <a:p>
            <a:pPr lvl="1"/>
            <a:r>
              <a:rPr lang="cs-CZ" sz="1800" dirty="0"/>
              <a:t>to, že se něco označovalo jako Ústava neznamená, že bylo skutečně ústavou v dnešním pojetí</a:t>
            </a:r>
          </a:p>
          <a:p>
            <a:r>
              <a:rPr lang="cs-CZ" sz="2400" dirty="0"/>
              <a:t>spojeno typicky s pojmem moderní stát</a:t>
            </a:r>
          </a:p>
          <a:p>
            <a:r>
              <a:rPr lang="cs-CZ" sz="2400" dirty="0"/>
              <a:t>z počátku organizace státní moci a dělba státní moci (18. století)</a:t>
            </a:r>
          </a:p>
          <a:p>
            <a:pPr lvl="1"/>
            <a:r>
              <a:rPr lang="cs-CZ" sz="1800" dirty="0"/>
              <a:t>jednotlivec zpočátku v samostatných dokumentech a chartách</a:t>
            </a:r>
          </a:p>
          <a:p>
            <a:r>
              <a:rPr lang="cs-CZ" sz="2400" dirty="0"/>
              <a:t>vztah státní moci a jednotlivců (od 19. století)</a:t>
            </a:r>
          </a:p>
          <a:p>
            <a:pPr lvl="1"/>
            <a:r>
              <a:rPr lang="cs-CZ" sz="1800" dirty="0"/>
              <a:t>jednotlivci mají například všeobecné volební právo, podílí se tak na správě věcí veřejných</a:t>
            </a:r>
          </a:p>
          <a:p>
            <a:r>
              <a:rPr lang="cs-CZ" sz="2400" dirty="0"/>
              <a:t>Ústava jako prostředek ochrany demokracie (20. století)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07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0294F-C7CF-4515-BFE1-1E95DADAA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A41E2A-4858-4B6D-BDCD-416F9C678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EB7351-0363-4735-9E9F-F25F7461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 – práva a povinnosti občanů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1B1D4-B7B2-4B31-833C-7788C83CB3B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sloužily svobodnému, všestrannému rozvoji a uplatnění osobnosti občanů a zároveň upevnění a rozvoji socialistické společnosti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rovnost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ale hned </a:t>
            </a:r>
            <a:r>
              <a:rPr lang="cs-CZ" sz="2000" dirty="0">
                <a:solidFill>
                  <a:schemeClr val="tx2"/>
                </a:solidFill>
              </a:rPr>
              <a:t>vzápětí právo na práci a odměnu </a:t>
            </a:r>
            <a:r>
              <a:rPr lang="cs-CZ" sz="2000" dirty="0"/>
              <a:t>- zajištěno celou socialistickou hospodářskou soustavou, která nezná hospodářských krizí ani nezaměstnanosti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právo pracujících na odpočinek, ochranu zdraví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až pak </a:t>
            </a:r>
            <a:r>
              <a:rPr lang="cs-CZ" sz="2000" dirty="0">
                <a:solidFill>
                  <a:schemeClr val="tx2"/>
                </a:solidFill>
              </a:rPr>
              <a:t>právo na vzdělání </a:t>
            </a:r>
            <a:r>
              <a:rPr lang="cs-CZ" sz="2000" dirty="0"/>
              <a:t>- založeno na vědeckém světovém názoru a na těsném spojení školy se životem a prací lidu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ochrana manželství a mateřství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další práva </a:t>
            </a:r>
            <a:r>
              <a:rPr lang="cs-CZ" sz="2000" dirty="0"/>
              <a:t>– ale spíše na papíře (svoboda projevu, nedotknutelnost osoby, nedotknutelnost obydlí, svoboda vyznání)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ale i povinnosti - </a:t>
            </a:r>
            <a:r>
              <a:rPr lang="cs-CZ" sz="2000" dirty="0">
                <a:solidFill>
                  <a:srgbClr val="0000DC"/>
                </a:solidFill>
              </a:rPr>
              <a:t>vrcholnou povinností a věcí cti každého občana je ochrana vlasti a jejího socialistického zřízení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3394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E4039-0851-4CFF-85DE-E16700B10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BC01A-86F9-4B4D-9CFE-730741F77C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09BC14-E1B8-44DE-A4E0-044DD85A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4F50E8-52F2-4135-B0A8-583148B4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0328"/>
            <a:ext cx="10753200" cy="461767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soustava orgánů zachována – Národní shromáždění, vláda, prezident</a:t>
            </a:r>
          </a:p>
          <a:p>
            <a:r>
              <a:rPr lang="cs-CZ" sz="2200" dirty="0"/>
              <a:t>Slovensko – jen Slovenská národní rada (Sbor pověřenců nebyl v Ústavě)</a:t>
            </a:r>
          </a:p>
          <a:p>
            <a:r>
              <a:rPr lang="cs-CZ" sz="2200" dirty="0">
                <a:solidFill>
                  <a:srgbClr val="0000DC"/>
                </a:solidFill>
              </a:rPr>
              <a:t>Národní shromáždění</a:t>
            </a:r>
          </a:p>
          <a:p>
            <a:pPr lvl="1"/>
            <a:r>
              <a:rPr lang="cs-CZ" dirty="0"/>
              <a:t>jediný celostátní zákonodárný sbor, jednokomorové, 300 poslanců, 4 roky</a:t>
            </a:r>
          </a:p>
          <a:p>
            <a:pPr lvl="1"/>
            <a:r>
              <a:rPr lang="cs-CZ" dirty="0"/>
              <a:t>aktivně působí k plnění úkolů socialistického státu </a:t>
            </a:r>
          </a:p>
          <a:p>
            <a:pPr lvl="1"/>
            <a:r>
              <a:rPr lang="cs-CZ" dirty="0"/>
              <a:t>schvaluje dlouhodobě plány rozvoje národního hospodářství a státní rozpočet</a:t>
            </a:r>
          </a:p>
          <a:p>
            <a:pPr lvl="1"/>
            <a:r>
              <a:rPr lang="cs-CZ" dirty="0"/>
              <a:t>bdí nad zachováním ústavy (může zrušit i zákon SNR)</a:t>
            </a:r>
          </a:p>
          <a:p>
            <a:pPr lvl="1"/>
            <a:r>
              <a:rPr lang="cs-CZ" dirty="0"/>
              <a:t>volí prezidenta republiky, který je odpovědný NS</a:t>
            </a:r>
          </a:p>
          <a:p>
            <a:pPr lvl="1"/>
            <a:r>
              <a:rPr lang="cs-CZ" dirty="0"/>
              <a:t>vláda je odpovědna NS, NS navrhuje prezidentovi odvolání vlády či člena; vyjadřuje souhlas k programovým prohlášením vlády</a:t>
            </a:r>
          </a:p>
          <a:p>
            <a:pPr lvl="1"/>
            <a:r>
              <a:rPr lang="cs-CZ" dirty="0"/>
              <a:t>volí NS a odvolává jeho členy</a:t>
            </a:r>
          </a:p>
          <a:p>
            <a:pPr lvl="1"/>
            <a:r>
              <a:rPr lang="cs-CZ" dirty="0"/>
              <a:t>zřizuje ministerstva a další ústřední orgány</a:t>
            </a:r>
          </a:p>
          <a:p>
            <a:pPr lvl="1"/>
            <a:r>
              <a:rPr lang="cs-CZ" dirty="0"/>
              <a:t>i zde fungovaly výbory a předsednictvo NS</a:t>
            </a:r>
          </a:p>
          <a:p>
            <a:pPr marL="72000" indent="0">
              <a:buNone/>
            </a:pP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2C321A0-4137-4685-8DDF-08ACA60B926F}"/>
              </a:ext>
            </a:extLst>
          </p:cNvPr>
          <p:cNvSpPr/>
          <p:nvPr/>
        </p:nvSpPr>
        <p:spPr bwMode="auto">
          <a:xfrm>
            <a:off x="8150796" y="509535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A3E4B1E-E08C-4992-B305-BA19E4424B21}"/>
              </a:ext>
            </a:extLst>
          </p:cNvPr>
          <p:cNvSpPr/>
          <p:nvPr/>
        </p:nvSpPr>
        <p:spPr bwMode="auto">
          <a:xfrm>
            <a:off x="9307087" y="4930048"/>
            <a:ext cx="1313507" cy="11237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narušena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dělba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st. moci</a:t>
            </a:r>
          </a:p>
        </p:txBody>
      </p:sp>
    </p:spTree>
    <p:extLst>
      <p:ext uri="{BB962C8B-B14F-4D97-AF65-F5344CB8AC3E}">
        <p14:creationId xmlns:p14="http://schemas.microsoft.com/office/powerpoint/2010/main" val="3406702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438B30-A040-4A80-864B-216CA47FC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0E01F-DA53-4F5E-996B-2A463CA41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A7A681-EEEC-4BFD-98B3-650D83D8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C00B6C-2E8A-4358-8F8C-39183A1D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3507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NS na 5 let na dvě období, nejméně 35 let požadavek</a:t>
            </a:r>
          </a:p>
          <a:p>
            <a:pPr lvl="1"/>
            <a:r>
              <a:rPr lang="cs-CZ" dirty="0"/>
              <a:t>odpovědný NS (jedna ze změn oproti předchozím ústavám)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podobné jako jsme viděli u ústavní listiny 1920 a Ústavy 1948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výkonný orgán odpovědný NS, jmenuje prezident republiky, NS může navrhnout odvolání</a:t>
            </a:r>
          </a:p>
          <a:p>
            <a:pPr lvl="1"/>
            <a:r>
              <a:rPr lang="cs-CZ" dirty="0"/>
              <a:t>předseda, místopředsedové, ministři</a:t>
            </a:r>
          </a:p>
          <a:p>
            <a:pPr lvl="1"/>
            <a:r>
              <a:rPr lang="cs-CZ" dirty="0"/>
              <a:t>řídí a kontroluje činnost ministerstev a práci národních výborů</a:t>
            </a:r>
          </a:p>
          <a:p>
            <a:pPr lvl="1"/>
            <a:r>
              <a:rPr lang="cs-CZ" dirty="0"/>
              <a:t>připravuje dlouhodobé plány rozvoje národního hospodářství a státní rozpočet</a:t>
            </a:r>
          </a:p>
          <a:p>
            <a:pPr lvl="1"/>
            <a:r>
              <a:rPr lang="cs-CZ" dirty="0"/>
              <a:t>zákonodárná iniciativa, sama vláda zabezpečuje plnění zákonů a dodržování státní disciplíny a vydává usnesení a nařízení na základě zákonů</a:t>
            </a:r>
          </a:p>
          <a:p>
            <a:pPr lvl="1"/>
            <a:r>
              <a:rPr lang="cs-CZ" dirty="0"/>
              <a:t>jmenuje státní funkcionáře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109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A50B5E-F787-469C-9617-27B77E3CF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783FF4-26DD-4AAC-878C-035D004AF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93D06A-6796-4BC9-B994-202D62EC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1905"/>
            <a:ext cx="10753200" cy="451576"/>
          </a:xfrm>
        </p:spPr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FAF87D-1791-4248-843B-5CCA9134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51376"/>
            <a:ext cx="10753200" cy="582399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>
                <a:solidFill>
                  <a:schemeClr val="tx2"/>
                </a:solidFill>
              </a:rPr>
              <a:t>Slovenská národní rada </a:t>
            </a:r>
            <a:r>
              <a:rPr lang="cs-CZ" sz="2200" dirty="0"/>
              <a:t>– úprava opět v Ústavě</a:t>
            </a:r>
          </a:p>
          <a:p>
            <a:r>
              <a:rPr lang="cs-CZ" sz="22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sz="1900" dirty="0"/>
              <a:t>definovány v Ústavě jako </a:t>
            </a:r>
            <a:r>
              <a:rPr lang="cs-CZ" sz="1900" dirty="0">
                <a:solidFill>
                  <a:schemeClr val="tx2"/>
                </a:solidFill>
              </a:rPr>
              <a:t>nejširší organizace pracujících </a:t>
            </a:r>
          </a:p>
          <a:p>
            <a:pPr lvl="1"/>
            <a:r>
              <a:rPr lang="cs-CZ" sz="1900" dirty="0"/>
              <a:t>orgán státní moci a správy v krajích, okresech a obcích</a:t>
            </a:r>
          </a:p>
          <a:p>
            <a:pPr lvl="1"/>
            <a:r>
              <a:rPr lang="cs-CZ" sz="1900" dirty="0"/>
              <a:t>činnost více odpovídala socialistickému státu než předchozí národní výbory – uspokojování hmotných a sociálních potřeb pracujících, zajišťují ochranu socialistického vlastnictví, účastní se vypracování a uskutečňování plánu rozvoje národního hospodářství atd. </a:t>
            </a:r>
          </a:p>
          <a:p>
            <a:r>
              <a:rPr lang="cs-CZ" sz="2200" dirty="0">
                <a:solidFill>
                  <a:schemeClr val="tx2"/>
                </a:solidFill>
              </a:rPr>
              <a:t>Soudy a prokuratura</a:t>
            </a:r>
          </a:p>
          <a:p>
            <a:pPr lvl="1"/>
            <a:r>
              <a:rPr lang="cs-CZ" sz="1900" dirty="0"/>
              <a:t>volené a nezávislé lidové soudy </a:t>
            </a:r>
            <a:r>
              <a:rPr lang="cs-CZ" sz="1900" dirty="0">
                <a:sym typeface="Wingdings" panose="05000000000000000000" pitchFamily="2" charset="2"/>
              </a:rPr>
              <a:t> </a:t>
            </a:r>
            <a:endParaRPr lang="cs-CZ" sz="1900" dirty="0"/>
          </a:p>
          <a:p>
            <a:pPr lvl="1"/>
            <a:r>
              <a:rPr lang="cs-CZ" sz="1900" dirty="0"/>
              <a:t>chrání socialistický stát, jeho společenské zřízení i práva a oprávněné zájmy občanů a organizací pracujícího lidu</a:t>
            </a:r>
          </a:p>
          <a:p>
            <a:pPr lvl="1"/>
            <a:r>
              <a:rPr lang="cs-CZ" sz="1900" dirty="0"/>
              <a:t>celou svou činností vychovávají občany k oddanosti a věci socialismu, k zachovávání zákonů a pravidel socialistického soužití i k čestnému plnění povinností ke státu a společnosti</a:t>
            </a:r>
          </a:p>
          <a:p>
            <a:pPr lvl="1"/>
            <a:r>
              <a:rPr lang="cs-CZ" sz="1900" dirty="0"/>
              <a:t>Nejvyšší soud, krajské a okresní soudy, vojenské soudy, jakož i místní lidové soudy (nemusel být právník, od 21 let – ten, kdo je příkladem v práci, veřejné činnosti i osobním životě – to bylo v zákoně, ne v ústavě)</a:t>
            </a:r>
          </a:p>
          <a:p>
            <a:pPr lvl="1"/>
            <a:r>
              <a:rPr lang="cs-CZ" sz="1900" dirty="0"/>
              <a:t>prokuratura - dozor nad důsledným prováděním a zachováváním zákonů, v čele generální prokurátor</a:t>
            </a:r>
          </a:p>
        </p:txBody>
      </p:sp>
    </p:spTree>
    <p:extLst>
      <p:ext uri="{BB962C8B-B14F-4D97-AF65-F5344CB8AC3E}">
        <p14:creationId xmlns:p14="http://schemas.microsoft.com/office/powerpoint/2010/main" val="4642560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5808DB-0480-4E5D-923B-6AA8BF815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9CB39-34DA-485D-A987-35D12E75A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0B2A8-7693-4942-AFCB-E6FB4B0F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A27EFB-2D17-42E5-ACBC-554EE56A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816"/>
            <a:ext cx="10753200" cy="4345241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143/1968 Sb. ze dne 27. října 1968 o československé federaci</a:t>
            </a:r>
          </a:p>
          <a:p>
            <a:r>
              <a:rPr lang="cs-CZ" sz="2400" dirty="0"/>
              <a:t>preambule a 151 článků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předcházel požadavek SNR (březen 1968)</a:t>
            </a:r>
          </a:p>
          <a:p>
            <a:r>
              <a:rPr lang="cs-CZ" sz="2400" dirty="0"/>
              <a:t>Česká socialistická republika a Slovenská socialistická republika od 1/1/1969</a:t>
            </a:r>
          </a:p>
          <a:p>
            <a:r>
              <a:rPr lang="cs-CZ" sz="2400" dirty="0"/>
              <a:t>z unitárního státu           federace </a:t>
            </a:r>
          </a:p>
          <a:p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B90B1B-05FC-47C6-B8D0-B0BFF74092C5}"/>
              </a:ext>
            </a:extLst>
          </p:cNvPr>
          <p:cNvSpPr txBox="1"/>
          <p:nvPr/>
        </p:nvSpPr>
        <p:spPr>
          <a:xfrm>
            <a:off x="4924627" y="807288"/>
            <a:ext cx="386917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https://www.psp.cz/docs/texts/constitution_1968.html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28B66B-FEDE-4F03-9858-1EC9D44F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8" y="3208662"/>
            <a:ext cx="11932263" cy="1238314"/>
          </a:xfrm>
          <a:prstGeom prst="rect">
            <a:avLst/>
          </a:prstGeom>
        </p:spPr>
      </p:pic>
      <p:sp>
        <p:nvSpPr>
          <p:cNvPr id="9" name="Šipka: dvojitá 8">
            <a:extLst>
              <a:ext uri="{FF2B5EF4-FFF2-40B4-BE49-F238E27FC236}">
                <a16:creationId xmlns:a16="http://schemas.microsoft.com/office/drawing/2014/main" id="{5901B354-DFF9-44D3-A8A9-087A12A662BE}"/>
              </a:ext>
            </a:extLst>
          </p:cNvPr>
          <p:cNvSpPr/>
          <p:nvPr/>
        </p:nvSpPr>
        <p:spPr bwMode="auto">
          <a:xfrm>
            <a:off x="3448279" y="5530467"/>
            <a:ext cx="220338" cy="296067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vojitá 9">
            <a:extLst>
              <a:ext uri="{FF2B5EF4-FFF2-40B4-BE49-F238E27FC236}">
                <a16:creationId xmlns:a16="http://schemas.microsoft.com/office/drawing/2014/main" id="{BB93A554-7FC0-4891-8BB0-03116B0ECA0B}"/>
              </a:ext>
            </a:extLst>
          </p:cNvPr>
          <p:cNvSpPr/>
          <p:nvPr/>
        </p:nvSpPr>
        <p:spPr bwMode="auto">
          <a:xfrm>
            <a:off x="3710848" y="5530467"/>
            <a:ext cx="252234" cy="300434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vojitá 10">
            <a:extLst>
              <a:ext uri="{FF2B5EF4-FFF2-40B4-BE49-F238E27FC236}">
                <a16:creationId xmlns:a16="http://schemas.microsoft.com/office/drawing/2014/main" id="{7A3C2ECE-526C-4E14-86E9-BBFED2A24F13}"/>
              </a:ext>
            </a:extLst>
          </p:cNvPr>
          <p:cNvSpPr/>
          <p:nvPr/>
        </p:nvSpPr>
        <p:spPr bwMode="auto">
          <a:xfrm>
            <a:off x="3963082" y="5530467"/>
            <a:ext cx="220338" cy="296067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20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3385F2-BD4B-4453-BD73-858E33486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A8EAA-4785-402B-B3FA-B2808ECFA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C9289B-87FC-4D9D-9355-09137B68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 – základní ustanovení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F903D5-A419-4CC7-A6F0-ADE8345A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0118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federativní stát dvou rovnoprávných bratrských národů</a:t>
            </a:r>
            <a:r>
              <a:rPr lang="cs-CZ" sz="2000" dirty="0"/>
              <a:t>, Čechů a Slováků</a:t>
            </a:r>
          </a:p>
          <a:p>
            <a:r>
              <a:rPr lang="cs-CZ" sz="2000" dirty="0"/>
              <a:t>vybudovány na zásadách </a:t>
            </a:r>
            <a:r>
              <a:rPr lang="cs-CZ" sz="2000" dirty="0">
                <a:solidFill>
                  <a:schemeClr val="tx2"/>
                </a:solidFill>
              </a:rPr>
              <a:t>socialistické demokracie</a:t>
            </a: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sz="2000" dirty="0"/>
              <a:t>státní moc vykonává pracující lid svými zastupitelskými sbory</a:t>
            </a:r>
          </a:p>
          <a:p>
            <a:r>
              <a:rPr lang="cs-CZ" sz="2000" dirty="0">
                <a:solidFill>
                  <a:schemeClr val="tx2"/>
                </a:solidFill>
              </a:rPr>
              <a:t>hospodářství</a:t>
            </a:r>
            <a:r>
              <a:rPr lang="cs-CZ" sz="2000" dirty="0"/>
              <a:t> ČSSR je integrací dvou národních ekonomik, české a slovenské</a:t>
            </a:r>
          </a:p>
          <a:p>
            <a:r>
              <a:rPr lang="cs-CZ" sz="2000" dirty="0">
                <a:solidFill>
                  <a:schemeClr val="tx2"/>
                </a:solidFill>
              </a:rPr>
              <a:t>státní občan </a:t>
            </a:r>
            <a:r>
              <a:rPr lang="cs-CZ" sz="2000" dirty="0"/>
              <a:t>každé z obou republik je zároveň státním občanem Československé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3209020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7D01B1-D967-4407-AA8B-7A343929C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6BCD56-A436-4670-988C-6BC0F69B2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109999-C977-450F-9794-51188A65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1968 - rozdělení působnosti mezi federaci a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6D3069-028C-4A31-8CC9-7FA77121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37104"/>
            <a:ext cx="10753200" cy="429089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je to federace – vzpomeňte, co jsme se učili o federaci – musí být rozděleny pravomoci federativního státu jako celku a jednotlivých států </a:t>
            </a:r>
          </a:p>
          <a:p>
            <a:r>
              <a:rPr lang="cs-CZ" sz="2000" dirty="0">
                <a:solidFill>
                  <a:schemeClr val="tx2"/>
                </a:solidFill>
              </a:rPr>
              <a:t>výlučná působnost </a:t>
            </a:r>
            <a:r>
              <a:rPr lang="cs-CZ" sz="2000" dirty="0"/>
              <a:t>– výlučně orgány Československé socialistické republiky</a:t>
            </a:r>
          </a:p>
          <a:p>
            <a:pPr lvl="1"/>
            <a:r>
              <a:rPr lang="cs-CZ" sz="1800" dirty="0"/>
              <a:t>zahraniční politika, uzavírání mezinárodních smluv, národní obrana, federální státní hmotné rezervy, federální zákonodárství, ochrana federální ústavnosti</a:t>
            </a:r>
          </a:p>
          <a:p>
            <a:r>
              <a:rPr lang="cs-CZ" sz="2000" dirty="0">
                <a:solidFill>
                  <a:schemeClr val="tx2"/>
                </a:solidFill>
              </a:rPr>
              <a:t>sdílená působnost </a:t>
            </a:r>
            <a:r>
              <a:rPr lang="cs-CZ" sz="2000" dirty="0"/>
              <a:t>– to, co je taxativní, tak orgány ČSSR, to, co není, tak orgány České socialistické republiky a Slovenské socialistické republiky</a:t>
            </a:r>
          </a:p>
          <a:p>
            <a:pPr lvl="1"/>
            <a:r>
              <a:rPr lang="cs-CZ" sz="1800" dirty="0"/>
              <a:t>plánování, finance, průmysl, zemědělství a výživa, doprava, pošta a telekomunikace, práce a mzdy, vnitřní bezpečnost atd. – celá řada oblastí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co nebylo uvedeno </a:t>
            </a:r>
            <a:r>
              <a:rPr lang="cs-CZ" sz="2000" dirty="0"/>
              <a:t>- výlučná působnost České socialistické republiky a 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1219208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621C8E-76CB-4784-B38E-F76205880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8037B7-1096-4619-BBEE-578CFFBAF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1466E7-F3DE-496F-AC4B-C21C206E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03CE27-4377-4F03-A075-38486E8A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8294"/>
            <a:ext cx="10753200" cy="463970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Federální shromáždění</a:t>
            </a:r>
          </a:p>
          <a:p>
            <a:pPr lvl="1"/>
            <a:r>
              <a:rPr lang="cs-CZ" dirty="0"/>
              <a:t>dvoukomorové – Sněmovna lidu a Sněmovna národů </a:t>
            </a:r>
          </a:p>
          <a:p>
            <a:pPr lvl="1"/>
            <a:r>
              <a:rPr lang="cs-CZ" dirty="0"/>
              <a:t>Sněmovna lidu – 200 poslanců voleni přímou volbou (první byla bez voleb – vzešla z NS)</a:t>
            </a:r>
          </a:p>
          <a:p>
            <a:pPr lvl="1"/>
            <a:r>
              <a:rPr lang="cs-CZ" dirty="0"/>
              <a:t>Sněmovna národů – 150 poslanců - reprezentuje rovné státoprávní postavení obou republik, voleni přímou volbou – půlka v ČSR a půlka v SSR</a:t>
            </a:r>
          </a:p>
          <a:p>
            <a:pPr lvl="1"/>
            <a:r>
              <a:rPr lang="cs-CZ" dirty="0"/>
              <a:t>svolává a ukončuje zasedání prezident</a:t>
            </a:r>
          </a:p>
          <a:p>
            <a:pPr lvl="1"/>
            <a:r>
              <a:rPr lang="cs-CZ" dirty="0"/>
              <a:t>volí prezidenta</a:t>
            </a:r>
          </a:p>
          <a:p>
            <a:pPr lvl="1"/>
            <a:r>
              <a:rPr lang="cs-CZ" dirty="0"/>
              <a:t>jedná o programovém prohlášení vlády, kontroluje její činnost, jedná o důvěře vládě</a:t>
            </a:r>
          </a:p>
          <a:p>
            <a:pPr lvl="1"/>
            <a:r>
              <a:rPr lang="cs-CZ" dirty="0"/>
              <a:t>přijímá Ústavu a jiné zákony FS</a:t>
            </a:r>
          </a:p>
          <a:p>
            <a:pPr lvl="1"/>
            <a:r>
              <a:rPr lang="cs-CZ" dirty="0"/>
              <a:t>zásadní otázky vnitřní a bezpečnostní politiky, vypovídá válku</a:t>
            </a:r>
          </a:p>
          <a:p>
            <a:pPr lvl="1"/>
            <a:r>
              <a:rPr lang="cs-CZ" dirty="0"/>
              <a:t>schvaluje střednědobý národohospodářský plán a státní rozpočet federace</a:t>
            </a:r>
          </a:p>
          <a:p>
            <a:pPr lvl="1"/>
            <a:r>
              <a:rPr lang="cs-CZ" dirty="0"/>
              <a:t>volí a odvolává členy Ústavního soudu Československé socialistické republiky atd.</a:t>
            </a:r>
          </a:p>
          <a:p>
            <a:pPr lvl="1"/>
            <a:r>
              <a:rPr lang="cs-CZ" dirty="0"/>
              <a:t>řada orgánů: předsednictvo, předseda, předsednictva sněmoven, předsedové sněmoven, výbory a komise sněmoven, ověřovatelé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837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35A0BC-0F30-4FCC-8BF8-2B3DE2862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AFAAE5-009B-4E34-81D9-983E8E403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1F8AFC-4E29-481E-B4A2-4F56DA63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745405-108A-4F90-907C-75B0E4858F0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FS na 5 let na dvě období</a:t>
            </a:r>
          </a:p>
          <a:p>
            <a:pPr lvl="1"/>
            <a:r>
              <a:rPr lang="cs-CZ" dirty="0"/>
              <a:t>odpovědný FS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mírně odlišné, ale vychází z Ústavy 1960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výkonný orgán odpovědný FS – každá ze sněmoven může vyslovit nedůvěru</a:t>
            </a:r>
          </a:p>
          <a:p>
            <a:pPr lvl="1"/>
            <a:r>
              <a:rPr lang="cs-CZ" dirty="0"/>
              <a:t>velmi důležité postavení – celostátní působnost</a:t>
            </a:r>
          </a:p>
          <a:p>
            <a:pPr lvl="1"/>
            <a:r>
              <a:rPr lang="cs-CZ" dirty="0"/>
              <a:t>předseda, místopředsedové, ministři a státní tajemníci </a:t>
            </a:r>
          </a:p>
          <a:p>
            <a:pPr lvl="1"/>
            <a:r>
              <a:rPr lang="cs-CZ" dirty="0"/>
              <a:t>rozhoduje o návrzích zákonů FS, o vládních nařízeních, provádí programové prohlášení vlády, rozhoduje o zásadních otázkách vnitřní a bezpečnostní politiky, o národohospodářských plánů, státního rozpočtu, jmenuje funkcionáře atd. 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076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500D6C-0398-4A14-95B1-0E3DC9F14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9B9564-7A4D-4BB2-8D46-C8ED23DEB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CD7C87-FAFF-4BCA-9AF6-6DC4DC12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3C9577-648F-4141-90E4-45A338DC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9"/>
            <a:ext cx="10869745" cy="453599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Soudnictví </a:t>
            </a:r>
          </a:p>
          <a:p>
            <a:pPr lvl="1"/>
            <a:r>
              <a:rPr lang="cs-CZ" dirty="0"/>
              <a:t>Ústava upravuje Ústavní soud Československé socialistické republiky</a:t>
            </a:r>
          </a:p>
          <a:p>
            <a:pPr lvl="1"/>
            <a:r>
              <a:rPr lang="cs-CZ" dirty="0"/>
              <a:t>chrání ústavnost</a:t>
            </a:r>
          </a:p>
          <a:p>
            <a:pPr lvl="1"/>
            <a:r>
              <a:rPr lang="cs-CZ" dirty="0"/>
              <a:t>soulad zákonů a zákonných opatření FS s Ústavou, soulad ústavních zákonů a zákonů České národní rady a Slovenské národní rady</a:t>
            </a:r>
          </a:p>
          <a:p>
            <a:pPr lvl="1"/>
            <a:r>
              <a:rPr lang="cs-CZ" dirty="0"/>
              <a:t>rozhoduje o ochraně ústavou zaručených práv a svobod</a:t>
            </a:r>
          </a:p>
          <a:p>
            <a:pPr lvl="1"/>
            <a:r>
              <a:rPr lang="cs-CZ" dirty="0"/>
              <a:t>12 členů, imunita jako poslanci FS</a:t>
            </a:r>
          </a:p>
          <a:p>
            <a:pPr lvl="1"/>
            <a:r>
              <a:rPr lang="cs-CZ" dirty="0"/>
              <a:t>jinak republikové soudy (okresní, krajské, Nejvyšší soud republiky) a federální soudy (Nejvyšší soud ČSSR, vojenské soudy, příp. polní soudy), nejsou místní lidové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Státní orgány České socialistické republiky a Slovenské socialistické republiky</a:t>
            </a:r>
          </a:p>
          <a:p>
            <a:pPr lvl="1"/>
            <a:r>
              <a:rPr lang="cs-CZ" dirty="0"/>
              <a:t>Česká národní rada a Slovenská národní rada – Národní rada jako jediný zákonodárný orgán, nejvyšší zastupitelský sbor, představitel národní svrchovanosti</a:t>
            </a:r>
          </a:p>
          <a:p>
            <a:pPr lvl="1"/>
            <a:r>
              <a:rPr lang="cs-CZ" dirty="0"/>
              <a:t>vláda České socialistické republiky a vláda 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210260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DAF8AE-5603-4A9D-A17F-FF9FF99AC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14F52-548D-494B-ABD5-419CB9B3C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BBBB2-5E42-402A-830A-B733FF53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798D32-D381-4F79-8F62-CD3F569B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2283"/>
            <a:ext cx="10753200" cy="508771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rigidní</a:t>
            </a:r>
          </a:p>
          <a:p>
            <a:pPr lvl="1"/>
            <a:r>
              <a:rPr lang="cs-CZ" dirty="0"/>
              <a:t>lze ji měnit obtížněji než zákon </a:t>
            </a:r>
          </a:p>
          <a:p>
            <a:pPr lvl="1"/>
            <a:r>
              <a:rPr lang="cs-CZ" dirty="0"/>
              <a:t>výhoda (nepodléhá změnám z různých důvodů)</a:t>
            </a:r>
          </a:p>
          <a:p>
            <a:pPr lvl="1"/>
            <a:r>
              <a:rPr lang="cs-CZ" dirty="0"/>
              <a:t>nevýhoda (nepružnost při změnách ve společnosti) </a:t>
            </a:r>
          </a:p>
          <a:p>
            <a:r>
              <a:rPr lang="cs-CZ" dirty="0">
                <a:solidFill>
                  <a:srgbClr val="C00000"/>
                </a:solidFill>
              </a:rPr>
              <a:t>flexibilní </a:t>
            </a:r>
          </a:p>
          <a:p>
            <a:pPr lvl="1"/>
            <a:r>
              <a:rPr lang="cs-CZ" dirty="0"/>
              <a:t>lze ji měnit stejným způsobem jako zákon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/>
              <a:t>rigidní: 3/5 všech poslanců a 3/5 většiny senátorů</a:t>
            </a:r>
          </a:p>
          <a:p>
            <a:pPr lvl="1"/>
            <a:r>
              <a:rPr lang="cs-CZ" i="1" dirty="0"/>
              <a:t>tj. kolik minimálně poslanců a senátorů je potřeba ke schválení změny ústavy? </a:t>
            </a:r>
          </a:p>
          <a:p>
            <a:pPr lvl="1"/>
            <a:r>
              <a:rPr lang="cs-CZ" sz="2000" dirty="0"/>
              <a:t>čl. 9/1 a 39/4</a:t>
            </a:r>
            <a:endParaRPr lang="en-US" sz="2000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D2DC5EE-7FED-4857-8FD2-B1EF753B17ED}"/>
              </a:ext>
            </a:extLst>
          </p:cNvPr>
          <p:cNvSpPr/>
          <p:nvPr/>
        </p:nvSpPr>
        <p:spPr bwMode="auto">
          <a:xfrm>
            <a:off x="7638051" y="2821020"/>
            <a:ext cx="3287948" cy="7976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Poznámka bokem: </a:t>
            </a:r>
            <a:r>
              <a:rPr lang="cs-CZ" sz="1800" i="1" dirty="0">
                <a:solidFill>
                  <a:schemeClr val="tx1"/>
                </a:solidFill>
                <a:latin typeface="Tahoma" pitchFamily="34" charset="0"/>
              </a:rPr>
              <a:t>Právo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solidFill>
                  <a:schemeClr val="tx1"/>
                </a:solidFill>
                <a:latin typeface="Tahoma" pitchFamily="34" charset="0"/>
              </a:rPr>
              <a:t>reaguje na společenský vývoj.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1B2EE7-CC22-4567-94E7-323756757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784694"/>
              </p:ext>
            </p:extLst>
          </p:nvPr>
        </p:nvGraphicFramePr>
        <p:xfrm>
          <a:off x="7235911" y="620660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2A2AA919-2CDA-4FD4-BEB4-FAA9FFBA8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29" y="5732048"/>
            <a:ext cx="9285758" cy="495952"/>
          </a:xfrm>
          <a:prstGeom prst="rect">
            <a:avLst/>
          </a:prstGeom>
        </p:spPr>
      </p:pic>
      <p:pic>
        <p:nvPicPr>
          <p:cNvPr id="2050" name="Picture 2" descr="otazník | ŽIŽLAVSKÝ">
            <a:extLst>
              <a:ext uri="{FF2B5EF4-FFF2-40B4-BE49-F238E27FC236}">
                <a16:creationId xmlns:a16="http://schemas.microsoft.com/office/drawing/2014/main" id="{99C42443-5A8A-4371-A8E1-C8F625C7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98" y="4340901"/>
            <a:ext cx="1023378" cy="11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285FD3-BABD-4BF6-8576-A1BF24C496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2107" y="5240013"/>
            <a:ext cx="631595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5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71EB1C-E2FC-4EB5-ACD8-383FBD274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1DAD26-C886-402E-A0DF-4712C8FDC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4CFA8C-D329-4444-BAEA-2E492DBE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12" y="785963"/>
            <a:ext cx="10753200" cy="451576"/>
          </a:xfrm>
        </p:spPr>
        <p:txBody>
          <a:bodyPr/>
          <a:lstStyle/>
          <a:p>
            <a:r>
              <a:rPr lang="cs-CZ" sz="3200" dirty="0"/>
              <a:t>K. Gottwald	A. Zápotocký	A. Novotný	L. Svoboda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28463D-3129-4559-A7C8-1F86451D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1948-1953	        1953-1957	     1957-64-1968	     1968-73-1975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Klement Gottwald | Panovnici.cz">
            <a:extLst>
              <a:ext uri="{FF2B5EF4-FFF2-40B4-BE49-F238E27FC236}">
                <a16:creationId xmlns:a16="http://schemas.microsoft.com/office/drawing/2014/main" id="{EE27E47B-2C6D-44DB-B28A-3D7FD9DC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2" y="1680607"/>
            <a:ext cx="2502780" cy="37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erní-Dějiny.cz | Antonín Zápotocký - československý politik, odborář a  prezident">
            <a:extLst>
              <a:ext uri="{FF2B5EF4-FFF2-40B4-BE49-F238E27FC236}">
                <a16:creationId xmlns:a16="http://schemas.microsoft.com/office/drawing/2014/main" id="{1DD11EAA-18F9-4A36-B12F-92BB4271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27" y="1661327"/>
            <a:ext cx="2502780" cy="3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tonín Novotný — Lidé — Česká televize">
            <a:extLst>
              <a:ext uri="{FF2B5EF4-FFF2-40B4-BE49-F238E27FC236}">
                <a16:creationId xmlns:a16="http://schemas.microsoft.com/office/drawing/2014/main" id="{DC16B5E6-A5C8-4B98-8925-82C5C39E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2" y="1661327"/>
            <a:ext cx="2502779" cy="37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udvík Svoboda | Panovnici.cz">
            <a:extLst>
              <a:ext uri="{FF2B5EF4-FFF2-40B4-BE49-F238E27FC236}">
                <a16:creationId xmlns:a16="http://schemas.microsoft.com/office/drawing/2014/main" id="{51926D8B-EA9B-430C-8F12-E27DCC41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56" y="1657073"/>
            <a:ext cx="2502779" cy="380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63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DC9D6D-2217-4B61-B9E1-F88E1DC98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DD2A9A-4742-464A-9265-CD6E0D956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1C904-FB07-4071-9030-EF81169C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G. Husák 				V. Havel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020DE3-5E30-4F42-955A-56C9FBF2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       1975-80-85-1989			   1989-90-1992-2003</a:t>
            </a:r>
          </a:p>
        </p:txBody>
      </p:sp>
      <p:pic>
        <p:nvPicPr>
          <p:cNvPr id="5126" name="Picture 6" descr="Gustáv Husák - Pražský hrad">
            <a:extLst>
              <a:ext uri="{FF2B5EF4-FFF2-40B4-BE49-F238E27FC236}">
                <a16:creationId xmlns:a16="http://schemas.microsoft.com/office/drawing/2014/main" id="{430041D3-9DED-4056-877D-5F40B6D0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0" y="1692002"/>
            <a:ext cx="2652023" cy="35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áclav Havel | The English College in Prague">
            <a:extLst>
              <a:ext uri="{FF2B5EF4-FFF2-40B4-BE49-F238E27FC236}">
                <a16:creationId xmlns:a16="http://schemas.microsoft.com/office/drawing/2014/main" id="{14D8A125-E175-4E4D-921E-D9072E8E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82" y="1692002"/>
            <a:ext cx="2652023" cy="34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83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AB07E8-321D-4F3C-80C5-B56515024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EC5196-BBEE-40D8-9F61-09F990F65F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B523EC-14A3-4558-8C94-FC1B8E4E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letech 1989 až 1992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DA6768-89FE-4D8F-8280-CA8204F3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697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Ústava z roku 1968 platí nadále (do 31.12.1992 vč.)</a:t>
            </a:r>
          </a:p>
          <a:p>
            <a:r>
              <a:rPr lang="cs-CZ" dirty="0"/>
              <a:t>každý rok několikrát měněna, novelizována - například</a:t>
            </a:r>
          </a:p>
          <a:p>
            <a:pPr lvl="1"/>
            <a:r>
              <a:rPr lang="cs-CZ" dirty="0"/>
              <a:t>Sněmovna lidu – 150 poslanců namísto 200</a:t>
            </a:r>
          </a:p>
          <a:p>
            <a:pPr lvl="1"/>
            <a:r>
              <a:rPr lang="cs-CZ" dirty="0"/>
              <a:t>úprava vlastnictví a vlastnického práva změněna </a:t>
            </a:r>
          </a:p>
          <a:p>
            <a:pPr lvl="1"/>
            <a:r>
              <a:rPr lang="cs-CZ" dirty="0"/>
              <a:t>do působnosti </a:t>
            </a:r>
            <a:r>
              <a:rPr lang="cs-CZ" dirty="0">
                <a:solidFill>
                  <a:schemeClr val="tx2"/>
                </a:solidFill>
              </a:rPr>
              <a:t>České a Slovenské Federativní Republiky </a:t>
            </a:r>
            <a:r>
              <a:rPr lang="cs-CZ" dirty="0"/>
              <a:t>přidána ochrana živ. prostředí</a:t>
            </a:r>
          </a:p>
          <a:p>
            <a:pPr lvl="1"/>
            <a:r>
              <a:rPr lang="cs-CZ" dirty="0"/>
              <a:t>přidána úprava místní samosprávy – základem je obec, právo volit </a:t>
            </a:r>
          </a:p>
          <a:p>
            <a:pPr lvl="1"/>
            <a:r>
              <a:rPr lang="cs-CZ" dirty="0"/>
              <a:t>úprava působností federace a jednotlivých republik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ústavní zákon č. 23/1991 Sb., kterým se uvozuje LISTINA ZÁKLADNÍCH PRÁV A SVOBOD jako ústavní zákon Federálního shromáždění České a Slovenské Federativní Republiky</a:t>
            </a:r>
          </a:p>
          <a:p>
            <a:pPr lvl="1"/>
            <a:r>
              <a:rPr lang="cs-CZ" dirty="0"/>
              <a:t>ústavní zákon o Ústavním soudu České a Slovenské Federativní Republiky</a:t>
            </a:r>
          </a:p>
          <a:p>
            <a:pPr lvl="1"/>
            <a:r>
              <a:rPr lang="cs-CZ" dirty="0"/>
              <a:t>ústavní zákon o referendu - mohou být předloženy občanům České a Slovenské Federativní Republiky</a:t>
            </a:r>
          </a:p>
        </p:txBody>
      </p:sp>
    </p:spTree>
    <p:extLst>
      <p:ext uri="{BB962C8B-B14F-4D97-AF65-F5344CB8AC3E}">
        <p14:creationId xmlns:p14="http://schemas.microsoft.com/office/powerpoint/2010/main" val="3500317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C66D6B-E7FD-4F94-8EEB-7009532CB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4B07D4-0762-49DC-A560-9CE792080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DCB483-BF84-4338-874B-26DE8BEC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63F392-CEE0-4CC5-984B-B822399E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3820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Česká socialistická republika	      Česká republika (březen 1990) </a:t>
            </a:r>
          </a:p>
          <a:p>
            <a:r>
              <a:rPr lang="cs-CZ" sz="2400" dirty="0"/>
              <a:t>Slovenská socialistická republika          Slovenská republika (březen 1990)</a:t>
            </a:r>
          </a:p>
          <a:p>
            <a:r>
              <a:rPr lang="cs-CZ" sz="2400" dirty="0"/>
              <a:t>stále to byla ale </a:t>
            </a:r>
            <a:r>
              <a:rPr lang="cs-CZ" sz="2400" dirty="0">
                <a:solidFill>
                  <a:schemeClr val="tx2"/>
                </a:solidFill>
              </a:rPr>
              <a:t>federace - Československá federativní republika </a:t>
            </a:r>
            <a:r>
              <a:rPr lang="cs-CZ" sz="2400" dirty="0"/>
              <a:t>(březen 1990), </a:t>
            </a:r>
            <a:r>
              <a:rPr lang="cs-CZ" sz="2400" dirty="0">
                <a:solidFill>
                  <a:schemeClr val="tx2"/>
                </a:solidFill>
              </a:rPr>
              <a:t>Česká a Slovenská Federativní Republika </a:t>
            </a:r>
            <a:r>
              <a:rPr lang="cs-CZ" sz="2400" dirty="0"/>
              <a:t>(duben 1990 – prosinec 1992)</a:t>
            </a:r>
          </a:p>
          <a:p>
            <a:r>
              <a:rPr lang="cs-CZ" sz="2400" dirty="0"/>
              <a:t>pomlčka mezi </a:t>
            </a:r>
            <a:r>
              <a:rPr lang="cs-CZ" sz="2400" dirty="0" err="1"/>
              <a:t>Česká-slovenská</a:t>
            </a:r>
            <a:r>
              <a:rPr lang="cs-CZ" sz="2400" dirty="0"/>
              <a:t> odmítnuta nakonec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8C68312-ACF5-472A-B2E7-50779907E0D6}"/>
              </a:ext>
            </a:extLst>
          </p:cNvPr>
          <p:cNvSpPr/>
          <p:nvPr/>
        </p:nvSpPr>
        <p:spPr bwMode="auto">
          <a:xfrm>
            <a:off x="5001659" y="1784733"/>
            <a:ext cx="64999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EA96896-7363-4E4B-B087-46EFA7EFE996}"/>
              </a:ext>
            </a:extLst>
          </p:cNvPr>
          <p:cNvSpPr/>
          <p:nvPr/>
        </p:nvSpPr>
        <p:spPr bwMode="auto">
          <a:xfrm flipV="1">
            <a:off x="5606796" y="2305159"/>
            <a:ext cx="64999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5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AC2302-04A7-4512-A817-6A533DA3C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975C67-3822-4A35-BBD6-660136AC28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6BC0E81-ECD8-4D4D-A1C0-87F32F39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pořádek ČR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253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48E9D9-8ABE-412F-9310-E2851A8C7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AFCC12-25BD-4AAB-91FF-66E9B1EB8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DC8C3D-83FE-4B33-BC05-055108C6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112 Ústavy ČR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0AA932E-C5C8-41A1-BDFB-30D22FA1F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630496"/>
            <a:ext cx="10752138" cy="2258458"/>
          </a:xfrm>
        </p:spPr>
      </p:pic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42D08C60-C25F-4939-B2C1-EA34D4441E90}"/>
              </a:ext>
            </a:extLst>
          </p:cNvPr>
          <p:cNvSpPr txBox="1">
            <a:spLocks/>
          </p:cNvSpPr>
          <p:nvPr/>
        </p:nvSpPr>
        <p:spPr>
          <a:xfrm>
            <a:off x="819152" y="4158002"/>
            <a:ext cx="10753200" cy="1185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proto je </a:t>
            </a:r>
            <a:r>
              <a:rPr lang="cs-CZ" sz="2400" kern="0" dirty="0" err="1"/>
              <a:t>polylegální</a:t>
            </a:r>
            <a:r>
              <a:rPr lang="cs-CZ" sz="2400" kern="0" dirty="0"/>
              <a:t> ústava – tvoří ji několik ústavních dokumentů</a:t>
            </a:r>
          </a:p>
          <a:p>
            <a:r>
              <a:rPr lang="cs-CZ" sz="2400" kern="0" dirty="0"/>
              <a:t>někdy se hovoří o ústavě v širším slova smyslu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028770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32A47F-A43F-4CD8-8DD7-D41C381EB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6C1070-D816-4C35-A5AA-106AFDAD3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063401-3335-4DEF-B102-3446B1CD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České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87B3EA-1F17-4630-A095-BFB9C8B8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295590"/>
            <a:ext cx="10753200" cy="275267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ze dne 16.12.1992 (Česká národní rada), účinnost 1.1.1993</a:t>
            </a:r>
          </a:p>
          <a:p>
            <a:r>
              <a:rPr lang="cs-CZ" sz="2400" dirty="0"/>
              <a:t>několikrát měněna – tzv. novela (naposledy 2013)</a:t>
            </a:r>
          </a:p>
          <a:p>
            <a:r>
              <a:rPr lang="cs-CZ" sz="2400" dirty="0"/>
              <a:t>ústavní zákon č. 1/1993 Sb., Ústava ČR, ve znění pozdějších předpisů</a:t>
            </a:r>
          </a:p>
          <a:p>
            <a:r>
              <a:rPr lang="cs-CZ" sz="2400" dirty="0"/>
              <a:t>nejvýznamnější novela (2012) – přímá volba prezidenta, zpřísnění podmínek pro podání žaloby vůči prezidentovi (velezrada, hrubé porušení Ústavy)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102C3E-700F-442F-BA2E-A513A5B9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02" y="1424356"/>
            <a:ext cx="7226400" cy="16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9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BB22B-4EC2-4F42-8C0B-04898B9B4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653305-A35B-4784-8547-A40AE90EB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B004D2-A8C9-4879-8A54-47A02277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Listina základních práv a svobod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2EC61B-6032-4D58-BE65-93FA3926D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76327"/>
            <a:ext cx="10753200" cy="3051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usnesení předsednictva ČNR (předtím přijata v rámci ČSFR jako ústavní zákon, nyní jako usnesení)</a:t>
            </a:r>
          </a:p>
          <a:p>
            <a:r>
              <a:rPr lang="cs-CZ" sz="2400" dirty="0"/>
              <a:t>vyhlásila se jako součást ústavního pořádku ČR (čl. 3 Ústavy)</a:t>
            </a:r>
          </a:p>
          <a:p>
            <a:r>
              <a:rPr lang="cs-CZ" sz="2400" dirty="0"/>
              <a:t>jen 2 změny – drobné, ale podstatné z hlediska lidských práv</a:t>
            </a:r>
          </a:p>
          <a:p>
            <a:pPr lvl="1"/>
            <a:r>
              <a:rPr lang="cs-CZ" sz="1800" dirty="0"/>
              <a:t>1998 – zadržená osoba do 48 hodin propuštěna na svobodu či odevzdána soudu místo 24 hodin</a:t>
            </a:r>
          </a:p>
          <a:p>
            <a:pPr lvl="1"/>
            <a:r>
              <a:rPr lang="cs-CZ" sz="1800" dirty="0"/>
              <a:t>2021 – právo bránit život svůj či život jiného člověka i se zbraní je zaručeno za podmínek, které stanoví zákon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BF2464-DE3F-4A1D-B0E0-7ED68528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124"/>
            <a:ext cx="6555036" cy="18976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601E8E6-16E1-47D1-8850-2523D6D8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55" y="1410159"/>
            <a:ext cx="5907411" cy="13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77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7DD1A-C251-44FD-9CD9-DDD149F59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349542"/>
            <a:ext cx="7920000" cy="252000"/>
          </a:xfrm>
        </p:spPr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899440-9693-4A7A-859C-F640EAC231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6607" y="6434280"/>
            <a:ext cx="269393" cy="45719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1B4FD-1253-435A-A5FE-76F4B0B0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603F3C-51FE-4E91-89E0-B5842327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682"/>
            <a:ext cx="10753200" cy="486686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ústavní zákon č. 4/1993 Sb., </a:t>
            </a:r>
            <a:r>
              <a:rPr lang="cs-CZ" sz="2400" dirty="0">
                <a:solidFill>
                  <a:schemeClr val="tx2"/>
                </a:solidFill>
              </a:rPr>
              <a:t>o opatřeních souvisejících se zánikem České a Slovenské Federativní Republiky</a:t>
            </a:r>
          </a:p>
          <a:p>
            <a:r>
              <a:rPr lang="cs-CZ" sz="2400" dirty="0"/>
              <a:t>ústavní zákon č. 29/1993 Sb., </a:t>
            </a:r>
            <a:r>
              <a:rPr lang="cs-CZ" sz="2400" dirty="0">
                <a:solidFill>
                  <a:schemeClr val="tx2"/>
                </a:solidFill>
              </a:rPr>
              <a:t>o některých dalších opatřeních souvisejících se zánikem České a Slovenské Federativní Republiky</a:t>
            </a:r>
          </a:p>
          <a:p>
            <a:r>
              <a:rPr lang="cs-CZ" sz="2400" dirty="0"/>
              <a:t>ústavní zákon č. 347/1997 Sb., </a:t>
            </a:r>
            <a:r>
              <a:rPr lang="cs-CZ" sz="2400" dirty="0">
                <a:solidFill>
                  <a:schemeClr val="tx2"/>
                </a:solidFill>
              </a:rPr>
              <a:t>o vytvoření vyšších územních samosprávných celků </a:t>
            </a:r>
            <a:r>
              <a:rPr lang="cs-CZ" sz="2400" dirty="0"/>
              <a:t>(tj. kraje – 14 vč. Hlavního města Prahy) </a:t>
            </a:r>
          </a:p>
          <a:p>
            <a:r>
              <a:rPr lang="cs-CZ" sz="2400" dirty="0"/>
              <a:t>ústavní zákon č. 110/1998 Sb., </a:t>
            </a:r>
            <a:r>
              <a:rPr lang="cs-CZ" sz="2400" dirty="0">
                <a:solidFill>
                  <a:schemeClr val="tx2"/>
                </a:solidFill>
              </a:rPr>
              <a:t>o bezpečnosti České republiky</a:t>
            </a:r>
          </a:p>
          <a:p>
            <a:r>
              <a:rPr lang="cs-CZ" sz="2400" dirty="0"/>
              <a:t>ústavní zákon č. 515/2002 Sb., </a:t>
            </a:r>
            <a:r>
              <a:rPr lang="cs-CZ" sz="2400" dirty="0">
                <a:solidFill>
                  <a:schemeClr val="tx2"/>
                </a:solidFill>
              </a:rPr>
              <a:t>o referendu o přistoupení České republiky k Evropské unii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5BFF75E-AFE9-4138-89BA-D839C85453D9}"/>
              </a:ext>
            </a:extLst>
          </p:cNvPr>
          <p:cNvSpPr/>
          <p:nvPr/>
        </p:nvSpPr>
        <p:spPr bwMode="auto">
          <a:xfrm>
            <a:off x="2401677" y="681995"/>
            <a:ext cx="6753339" cy="6140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Čísla po Vás nikdo nikdy na fakultě chtít nebude</a:t>
            </a:r>
          </a:p>
        </p:txBody>
      </p:sp>
    </p:spTree>
    <p:extLst>
      <p:ext uri="{BB962C8B-B14F-4D97-AF65-F5344CB8AC3E}">
        <p14:creationId xmlns:p14="http://schemas.microsoft.com/office/powerpoint/2010/main" val="5045929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284CDD-8C97-4DD7-BCCA-17C9AD3C6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E3D458-6C7F-48C3-9BB6-18A7E8AE0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3ACE17-E7B7-41D3-9AFF-922EDCE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7559F-0028-47B4-A786-81553E33E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39461"/>
            <a:ext cx="10753200" cy="479853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změny ústavy </a:t>
            </a:r>
          </a:p>
          <a:p>
            <a:pPr lvl="1"/>
            <a:r>
              <a:rPr lang="cs-CZ" dirty="0"/>
              <a:t>viz předchozí slide – vytvoření krajů (vyšší územní samosprávné celky)</a:t>
            </a:r>
          </a:p>
          <a:p>
            <a:pPr lvl="1"/>
            <a:r>
              <a:rPr lang="cs-CZ" dirty="0"/>
              <a:t>ústavní zákon č. 71/2012 Sb., kterým se mění ústavní zákon č. 1/1993 Sb., Ústava České republiky, ve znění pozdějších ústavních zákonů – přímá volba prezidenta, podmínky pro podání žaloby vůči prezidentovi</a:t>
            </a:r>
          </a:p>
          <a:p>
            <a:r>
              <a:rPr lang="cs-CZ" dirty="0">
                <a:solidFill>
                  <a:schemeClr val="tx2"/>
                </a:solidFill>
              </a:rPr>
              <a:t>státní hranice</a:t>
            </a:r>
          </a:p>
          <a:p>
            <a:pPr lvl="1"/>
            <a:r>
              <a:rPr lang="cs-CZ" dirty="0"/>
              <a:t>se všemi sousedními státy byly měněny hranice během existence samostatné ČR</a:t>
            </a:r>
          </a:p>
          <a:p>
            <a:r>
              <a:rPr lang="cs-CZ" dirty="0">
                <a:solidFill>
                  <a:schemeClr val="tx2"/>
                </a:solidFill>
              </a:rPr>
              <a:t>zkrácení volebního období</a:t>
            </a:r>
          </a:p>
          <a:p>
            <a:pPr lvl="1"/>
            <a:r>
              <a:rPr lang="cs-CZ" dirty="0"/>
              <a:t>ústavní zákon č. 69/1998 Sb., o zkrácení volebního období Poslanecké sněmovny (velmi krátký – 3 články – 3 věty) </a:t>
            </a:r>
          </a:p>
          <a:p>
            <a:pPr lvl="1"/>
            <a:r>
              <a:rPr lang="cs-CZ" dirty="0"/>
              <a:t>ústavní zákon195/2009 Sb., o zkrácení volebního období Poslanecké sněmovny (byl zrušen nálezem Ústavního soudu 10/9/2009)</a:t>
            </a:r>
          </a:p>
        </p:txBody>
      </p:sp>
    </p:spTree>
    <p:extLst>
      <p:ext uri="{BB962C8B-B14F-4D97-AF65-F5344CB8AC3E}">
        <p14:creationId xmlns:p14="http://schemas.microsoft.com/office/powerpoint/2010/main" val="28451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89EACB-269B-443F-B6C6-DCB42116A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F86280-3F4E-4EF2-AC65-3D6FD7322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9A5629-5F2C-40E1-9980-36DEBC21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7E25B2-2D7E-4EC7-B99A-7C16F65A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7253"/>
            <a:ext cx="10753200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trvalé</a:t>
            </a:r>
          </a:p>
          <a:p>
            <a:pPr lvl="1"/>
            <a:r>
              <a:rPr lang="cs-CZ" dirty="0"/>
              <a:t>ideální stav, mají platit neomezenou dobu</a:t>
            </a:r>
          </a:p>
          <a:p>
            <a:pPr lvl="1"/>
            <a:r>
              <a:rPr lang="cs-CZ" dirty="0"/>
              <a:t>nevylučuje možnost změny textu (viz předchozí slide) či nahrazení jinou trvalou ústavou</a:t>
            </a:r>
          </a:p>
          <a:p>
            <a:r>
              <a:rPr lang="cs-CZ" dirty="0">
                <a:solidFill>
                  <a:srgbClr val="C00000"/>
                </a:solidFill>
              </a:rPr>
              <a:t>prozatímní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dočasné, často po vzniku nového státu</a:t>
            </a:r>
          </a:p>
          <a:p>
            <a:pPr lvl="1"/>
            <a:r>
              <a:rPr lang="cs-CZ" dirty="0"/>
              <a:t>typicky než se sejde ústavodárný sbor, jehož pravidla jsou v ústavě upravena (vedle dalších otázek jako státní moc)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/>
              <a:t>dnes trvalá</a:t>
            </a:r>
          </a:p>
          <a:p>
            <a:pPr lvl="1"/>
            <a:r>
              <a:rPr lang="cs-CZ" dirty="0"/>
              <a:t>ale známe z historie i prozatímní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C19B8AA-F46A-4E5C-9AFD-FF722D96E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942979"/>
              </p:ext>
            </p:extLst>
          </p:nvPr>
        </p:nvGraphicFramePr>
        <p:xfrm>
          <a:off x="6916421" y="251173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3574FAFE-822F-48BC-9639-0DCA4BF1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624" y="3985908"/>
            <a:ext cx="3174035" cy="13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6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486D8D-46F1-423F-865B-AC455B0E2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966668-0324-4C1E-925E-7F4A0F867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C5A14B-64F4-46F2-8B8F-CE2A38C7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jako právní akt nejvyšší právní síly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E39CCB-3D49-4E86-BE87-27CF63A1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688"/>
            <a:ext cx="5515547" cy="504653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vše uvedené v pyramidě pod Ústavou a ústavními zákony musí být v souladu s Ústavou a ústavními zákony</a:t>
            </a:r>
          </a:p>
          <a:p>
            <a:r>
              <a:rPr lang="cs-CZ" sz="2200" dirty="0"/>
              <a:t>ústavně-konformní výklad</a:t>
            </a:r>
          </a:p>
          <a:p>
            <a:r>
              <a:rPr lang="cs-CZ" sz="2200" dirty="0"/>
              <a:t>otázka aplikační přednosti práva EU a mezinárodních smluv</a:t>
            </a:r>
          </a:p>
          <a:p>
            <a:r>
              <a:rPr lang="cs-CZ" sz="2200" dirty="0"/>
              <a:t>některé lidskoprávní mezinárodní         smlouvy jako součást ústavního             pořádku - </a:t>
            </a:r>
            <a:r>
              <a:rPr lang="cs-CZ" sz="2200" dirty="0" err="1"/>
              <a:t>konstitucionalizace</a:t>
            </a:r>
            <a:r>
              <a:rPr lang="cs-CZ" sz="2200" dirty="0"/>
              <a:t> mezinárodních smluv o lidských právech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CB1A29E-16F5-4DA9-8A9C-E364CA876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501799"/>
              </p:ext>
            </p:extLst>
          </p:nvPr>
        </p:nvGraphicFramePr>
        <p:xfrm>
          <a:off x="5167817" y="1629688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5056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5B5EE1-F7A8-4434-A789-74946573B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A8C49-9B8C-4822-916F-8DF8CE453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91780-4E7F-46F8-8A39-04C5A341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DD2919-CDE9-4F5C-8D8C-1D802CAE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63892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sz="2400" dirty="0"/>
              <a:t>všechny Ústavy a ústavní zákony zde zmíněné (odkazy na Ústavy průběžně v textu)</a:t>
            </a:r>
          </a:p>
          <a:p>
            <a:r>
              <a:rPr lang="cs-CZ" sz="2400" dirty="0"/>
              <a:t>VOJÁČEK, Ladislav, Karel SCHELLE a Vilém KNOLL. </a:t>
            </a:r>
            <a:r>
              <a:rPr lang="cs-CZ" sz="2400" i="1" dirty="0"/>
              <a:t>České právní dějiny. </a:t>
            </a:r>
            <a:r>
              <a:rPr lang="cs-CZ" sz="2400" dirty="0"/>
              <a:t>3. uprav. vyd. Plzeň: Vydavatelství a nakladatelství Aleš Čeněk, 2016 .</a:t>
            </a:r>
          </a:p>
          <a:p>
            <a:r>
              <a:rPr lang="cs-CZ" sz="2400" dirty="0"/>
              <a:t>FILIP, Jan a Jan SVATOŇ. </a:t>
            </a:r>
            <a:r>
              <a:rPr lang="cs-CZ" sz="2400" i="1" dirty="0"/>
              <a:t>Státověda.</a:t>
            </a:r>
            <a:r>
              <a:rPr lang="cs-CZ" sz="2400" dirty="0"/>
              <a:t> 5. vyd. Praha: </a:t>
            </a:r>
            <a:r>
              <a:rPr lang="cs-CZ" sz="2400" dirty="0" err="1"/>
              <a:t>Wolters</a:t>
            </a:r>
            <a:r>
              <a:rPr lang="cs-CZ" sz="2400" dirty="0"/>
              <a:t> </a:t>
            </a:r>
            <a:r>
              <a:rPr lang="cs-CZ" sz="2400" dirty="0" err="1"/>
              <a:t>Kluwer</a:t>
            </a:r>
            <a:r>
              <a:rPr lang="cs-CZ" sz="2400" dirty="0"/>
              <a:t> ČR, 2011.</a:t>
            </a:r>
          </a:p>
        </p:txBody>
      </p:sp>
    </p:spTree>
    <p:extLst>
      <p:ext uri="{BB962C8B-B14F-4D97-AF65-F5344CB8AC3E}">
        <p14:creationId xmlns:p14="http://schemas.microsoft.com/office/powerpoint/2010/main" val="692902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656F83-2F51-46D4-9CCE-52B0FA49B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BE27E-63BF-49F9-A433-F91EBF6BC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238987-A65A-4D69-8FC3-F48BB05E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D5B13-64A7-4F91-B10A-8346AFCA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0779"/>
            <a:ext cx="10753200" cy="3939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psané</a:t>
            </a:r>
          </a:p>
          <a:p>
            <a:pPr lvl="1"/>
            <a:r>
              <a:rPr lang="cs-CZ" dirty="0"/>
              <a:t>obsažena v jednom či více právních předpisech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monolegální</a:t>
            </a:r>
            <a:r>
              <a:rPr lang="cs-CZ" dirty="0"/>
              <a:t> – tvoří jediný text/dokument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polylegální</a:t>
            </a:r>
            <a:r>
              <a:rPr lang="cs-CZ" dirty="0"/>
              <a:t> – tvoří více dokumentů</a:t>
            </a:r>
          </a:p>
          <a:p>
            <a:r>
              <a:rPr lang="cs-CZ" dirty="0">
                <a:solidFill>
                  <a:srgbClr val="C00000"/>
                </a:solidFill>
              </a:rPr>
              <a:t>nepsané</a:t>
            </a:r>
          </a:p>
          <a:p>
            <a:pPr lvl="1"/>
            <a:r>
              <a:rPr lang="cs-CZ" dirty="0"/>
              <a:t>i jinde je obsažena – obyčeje či precedenty 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psaná </a:t>
            </a:r>
            <a:r>
              <a:rPr lang="cs-CZ" dirty="0" err="1">
                <a:sym typeface="Wingdings" panose="05000000000000000000" pitchFamily="2" charset="2"/>
              </a:rPr>
              <a:t>polylegální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ústavní pořádek (viz dnes dále)</a:t>
            </a:r>
            <a:endParaRPr lang="en-US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9538A1-91C2-4593-A263-AE4DA69C8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091590"/>
              </p:ext>
            </p:extLst>
          </p:nvPr>
        </p:nvGraphicFramePr>
        <p:xfrm>
          <a:off x="6916421" y="534323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64780D2-2BAE-4AB6-9ED2-1FA1B7EA0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042810"/>
              </p:ext>
            </p:extLst>
          </p:nvPr>
        </p:nvGraphicFramePr>
        <p:xfrm>
          <a:off x="6916421" y="2746484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23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90460E-DF4B-4490-87FE-CE9664D4E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FF1A03-5B0A-48AC-8681-443F43010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CF94AE-CCF7-4B62-A813-CAC892CD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816C2C-350B-42FA-B5BF-B061EDCC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7253"/>
            <a:ext cx="10753200" cy="451473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oktrojovaná</a:t>
            </a:r>
          </a:p>
          <a:p>
            <a:pPr lvl="1"/>
            <a:r>
              <a:rPr lang="cs-CZ" dirty="0"/>
              <a:t>vydaná panovníkem bez součinnosti jiných</a:t>
            </a:r>
          </a:p>
          <a:p>
            <a:pPr lvl="1"/>
            <a:r>
              <a:rPr lang="cs-CZ" dirty="0"/>
              <a:t>známe z historie českých dějin</a:t>
            </a:r>
          </a:p>
          <a:p>
            <a:pPr lvl="1"/>
            <a:r>
              <a:rPr lang="cs-CZ" dirty="0" err="1"/>
              <a:t>Pillersdorfova</a:t>
            </a:r>
            <a:r>
              <a:rPr lang="cs-CZ" dirty="0"/>
              <a:t> ústava (dubnová ústava 1848; Ústavní listina rakouského císařství – císař Ferdinand I.; nakonec svolán ústavodárný sněm) </a:t>
            </a:r>
          </a:p>
          <a:p>
            <a:pPr lvl="1"/>
            <a:r>
              <a:rPr lang="cs-CZ" dirty="0" err="1"/>
              <a:t>Stadionova</a:t>
            </a:r>
            <a:r>
              <a:rPr lang="cs-CZ" dirty="0"/>
              <a:t> ústava (březnová ústava 1849; císař František Josef I., nikdy neuvedena do praxe) </a:t>
            </a:r>
          </a:p>
          <a:p>
            <a:r>
              <a:rPr lang="cs-CZ" dirty="0">
                <a:solidFill>
                  <a:srgbClr val="C00000"/>
                </a:solidFill>
              </a:rPr>
              <a:t>revoluční</a:t>
            </a:r>
          </a:p>
          <a:p>
            <a:pPr lvl="1"/>
            <a:r>
              <a:rPr lang="cs-CZ" dirty="0"/>
              <a:t>výsledek jedné síly ve společnosti</a:t>
            </a:r>
          </a:p>
          <a:p>
            <a:r>
              <a:rPr lang="cs-CZ" dirty="0">
                <a:solidFill>
                  <a:srgbClr val="C00000"/>
                </a:solidFill>
              </a:rPr>
              <a:t>dohodnutá </a:t>
            </a:r>
          </a:p>
          <a:p>
            <a:pPr lvl="1"/>
            <a:r>
              <a:rPr lang="cs-CZ" dirty="0"/>
              <a:t>výsledek dohody sil ve společnosti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C15186-B58E-4694-BE4F-58C2E818C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87228"/>
              </p:ext>
            </p:extLst>
          </p:nvPr>
        </p:nvGraphicFramePr>
        <p:xfrm>
          <a:off x="7324045" y="545340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28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BD825A-6673-468A-9B0A-604308A9C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82062-C519-4C90-8234-8E02F1CC7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53C1D9-7FC7-405A-9211-7B796BE1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ústavy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8356FB-229A-4728-B267-D5E20E85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00942"/>
            <a:ext cx="10753200" cy="42740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úprava základních společenských vztahů  - určují povahu společnosti, formu státu (forma vlády, státní režim, územní organizace) – funkce </a:t>
            </a:r>
            <a:r>
              <a:rPr lang="cs-CZ" sz="2400" dirty="0">
                <a:solidFill>
                  <a:schemeClr val="tx2"/>
                </a:solidFill>
              </a:rPr>
              <a:t>právní </a:t>
            </a:r>
          </a:p>
          <a:p>
            <a:pPr lvl="1"/>
            <a:r>
              <a:rPr lang="cs-CZ" dirty="0"/>
              <a:t>výkon státní moci – kdo je legitimován, kdo kontroluje</a:t>
            </a:r>
          </a:p>
          <a:p>
            <a:pPr lvl="1"/>
            <a:r>
              <a:rPr lang="cs-CZ" dirty="0"/>
              <a:t>principy fungování státu a společnosti</a:t>
            </a:r>
          </a:p>
          <a:p>
            <a:pPr lvl="1"/>
            <a:r>
              <a:rPr lang="cs-CZ" dirty="0"/>
              <a:t>nejvyšší právní síla (viz dále) – zajišťuji stabilitu právního řádu a vztahů ve společnosti a státě</a:t>
            </a:r>
          </a:p>
          <a:p>
            <a:pPr lvl="1"/>
            <a:r>
              <a:rPr lang="cs-CZ" dirty="0"/>
              <a:t>reprezentace prostřednictvím orgánů vůči společnosti dovnitř i navenek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politická </a:t>
            </a:r>
            <a:r>
              <a:rPr lang="cs-CZ" sz="2400" dirty="0"/>
              <a:t>– ústavní normy = politické normy 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ideologická </a:t>
            </a:r>
            <a:r>
              <a:rPr lang="cs-CZ" sz="2400" dirty="0"/>
              <a:t>– výraz zaměření státu a společnosti 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kulturní</a:t>
            </a:r>
            <a:r>
              <a:rPr lang="cs-CZ" sz="2400" dirty="0"/>
              <a:t> – právní, politické, obecné kulturní hodnoty</a:t>
            </a:r>
          </a:p>
          <a:p>
            <a:endParaRPr lang="en-US" sz="24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4F689A14-4713-403C-B6E0-A439071983A3}"/>
              </a:ext>
            </a:extLst>
          </p:cNvPr>
          <p:cNvSpPr txBox="1">
            <a:spLocks/>
          </p:cNvSpPr>
          <p:nvPr/>
        </p:nvSpPr>
        <p:spPr bwMode="auto">
          <a:xfrm>
            <a:off x="720000" y="584197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Zdroj: Srov. FILIP, Jan a Jan SVATOŇ. </a:t>
            </a:r>
            <a:r>
              <a:rPr lang="cs-CZ" i="1" dirty="0">
                <a:solidFill>
                  <a:schemeClr val="tx1"/>
                </a:solidFill>
              </a:rPr>
              <a:t>Státověda. </a:t>
            </a:r>
            <a:r>
              <a:rPr lang="cs-CZ" dirty="0">
                <a:solidFill>
                  <a:schemeClr val="tx1"/>
                </a:solidFill>
              </a:rPr>
              <a:t>5. vydání. Praha: </a:t>
            </a:r>
            <a:r>
              <a:rPr lang="cs-CZ" dirty="0" err="1">
                <a:solidFill>
                  <a:schemeClr val="tx1"/>
                </a:solidFill>
              </a:rPr>
              <a:t>Wolters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Kluwer</a:t>
            </a:r>
            <a:r>
              <a:rPr lang="cs-CZ" dirty="0">
                <a:solidFill>
                  <a:schemeClr val="tx1"/>
                </a:solidFill>
              </a:rPr>
              <a:t> Česká republika, 2011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82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5708</Words>
  <Application>Microsoft Office PowerPoint</Application>
  <PresentationFormat>Širokoúhlá obrazovka</PresentationFormat>
  <Paragraphs>652</Paragraphs>
  <Slides>62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Tahoma</vt:lpstr>
      <vt:lpstr>Times New Roman</vt:lpstr>
      <vt:lpstr>Wingdings</vt:lpstr>
      <vt:lpstr>Prezentace_MU_CZ</vt:lpstr>
      <vt:lpstr>Ústava a stát. Ústavní vývoj v českých zemích od r. 1918. Ústavní pořádek ČR.  5. přednáška (Státověda)</vt:lpstr>
      <vt:lpstr>Osnova přednášky</vt:lpstr>
      <vt:lpstr>Ústava</vt:lpstr>
      <vt:lpstr>Psané ústavy</vt:lpstr>
      <vt:lpstr>Některé druhy</vt:lpstr>
      <vt:lpstr>Některé druhy</vt:lpstr>
      <vt:lpstr>Některé druhy</vt:lpstr>
      <vt:lpstr>Některé druhy</vt:lpstr>
      <vt:lpstr>Funkce ústavy</vt:lpstr>
      <vt:lpstr>Co Ústavy běžně obsahují? Ústavní normy.</vt:lpstr>
      <vt:lpstr>Ústavní vývoj v českých zemích od r. 1918</vt:lpstr>
      <vt:lpstr>Upozornění </vt:lpstr>
      <vt:lpstr>Prozatímní Ústava</vt:lpstr>
      <vt:lpstr>Ústavní listina 1920</vt:lpstr>
      <vt:lpstr>Ústavní soud </vt:lpstr>
      <vt:lpstr>Ústavní listina 1920 – všeobecná ustanovení</vt:lpstr>
      <vt:lpstr>Ústavní listina 1920 – zákonodárná moc</vt:lpstr>
      <vt:lpstr>Ústavní listina 1920 – zákonodárná moc</vt:lpstr>
      <vt:lpstr>Ústavní listina 1920 – výkonná moc</vt:lpstr>
      <vt:lpstr>Prezidenti TGM a E. Beneš</vt:lpstr>
      <vt:lpstr>Ústavní listina 1920 – soudní moc</vt:lpstr>
      <vt:lpstr>Ústavní listina 1920 – práva a svobody, občanské povinnosti</vt:lpstr>
      <vt:lpstr>Druhá republika</vt:lpstr>
      <vt:lpstr>Zmocňovací zákon 1938</vt:lpstr>
      <vt:lpstr>Protektorát Čechy a Morava</vt:lpstr>
      <vt:lpstr>Protektorát Čechy a Morava</vt:lpstr>
      <vt:lpstr>E. Hácha</vt:lpstr>
      <vt:lpstr>Slovenská republika (Slovenský stát)</vt:lpstr>
      <vt:lpstr>Prozatímní státní zřízení </vt:lpstr>
      <vt:lpstr>Vývoj v letech 1945 až 1948</vt:lpstr>
      <vt:lpstr>Vývoj v letech 1945 až 1948</vt:lpstr>
      <vt:lpstr>Ústava 1948</vt:lpstr>
      <vt:lpstr>Ústava 1948 – základní články</vt:lpstr>
      <vt:lpstr>Ústava 1948</vt:lpstr>
      <vt:lpstr>Ústava 1948</vt:lpstr>
      <vt:lpstr>Ústava 1948</vt:lpstr>
      <vt:lpstr>Ústava 1948</vt:lpstr>
      <vt:lpstr>Ústava 1960</vt:lpstr>
      <vt:lpstr>Ústava 1960 – společenské zřízení </vt:lpstr>
      <vt:lpstr>Ústava 1960 – práva a povinnosti občanů</vt:lpstr>
      <vt:lpstr>Ústava 1960</vt:lpstr>
      <vt:lpstr>Ústava 1960</vt:lpstr>
      <vt:lpstr>Ústava 1960</vt:lpstr>
      <vt:lpstr>Ústava 1968</vt:lpstr>
      <vt:lpstr>Ústava 1968 – základní ustanovení </vt:lpstr>
      <vt:lpstr>Ústava 1968 - rozdělení působnosti mezi federaci a republiky</vt:lpstr>
      <vt:lpstr>Ústava 1968</vt:lpstr>
      <vt:lpstr>Ústava 1968</vt:lpstr>
      <vt:lpstr>Ústava 1968</vt:lpstr>
      <vt:lpstr>K. Gottwald A. Zápotocký A. Novotný L. Svoboda </vt:lpstr>
      <vt:lpstr> G. Husák     V. Havel</vt:lpstr>
      <vt:lpstr>Vývoj v letech 1989 až 1992</vt:lpstr>
      <vt:lpstr>Pojmosloví </vt:lpstr>
      <vt:lpstr>Ústavní pořádek ČR</vt:lpstr>
      <vt:lpstr>Článek 112 Ústavy ČR</vt:lpstr>
      <vt:lpstr>Ústava České republiky</vt:lpstr>
      <vt:lpstr>Listina základních práv a svobod ČR</vt:lpstr>
      <vt:lpstr>Dále</vt:lpstr>
      <vt:lpstr>Dále</vt:lpstr>
      <vt:lpstr>Ústava jako právní akt nejvyšší právní síly</vt:lpstr>
      <vt:lpstr>Zdroje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352</cp:revision>
  <cp:lastPrinted>2022-02-28T15:02:21Z</cp:lastPrinted>
  <dcterms:created xsi:type="dcterms:W3CDTF">2020-10-09T15:16:21Z</dcterms:created>
  <dcterms:modified xsi:type="dcterms:W3CDTF">2022-10-16T22:03:56Z</dcterms:modified>
</cp:coreProperties>
</file>